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1.xml" ContentType="application/vnd.openxmlformats-officedocument.theme+xml"/>
  <Override PartName="/ppt/charts/colors4.xml" ContentType="application/vnd.ms-office.chartcolorstyle+xml"/>
  <Override PartName="/ppt/charts/style4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61" r:id="rId3"/>
    <p:sldId id="257" r:id="rId4"/>
    <p:sldId id="269" r:id="rId5"/>
    <p:sldId id="268" r:id="rId6"/>
    <p:sldId id="275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>
                <a:effectLst/>
              </a:rPr>
              <a:t>Sumatoria calificación de niveles por Grupo de Valor</a:t>
            </a:r>
            <a:endParaRPr lang="es-C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Hoja1!$B$4:$B$14</c:f>
              <c:strCache>
                <c:ptCount val="11"/>
                <c:pt idx="0">
                  <c:v>Sociedad civil</c:v>
                </c:pt>
                <c:pt idx="1">
                  <c:v>Productores de cannabis medicinal, industrial y terapéutico</c:v>
                </c:pt>
                <c:pt idx="2">
                  <c:v>Cultivadores de coca, marihuana y amapola</c:v>
                </c:pt>
                <c:pt idx="3">
                  <c:v>Usuarios de sustancias Psicoactivas </c:v>
                </c:pt>
                <c:pt idx="4">
                  <c:v>Indígenas</c:v>
                </c:pt>
                <c:pt idx="5">
                  <c:v>Afrodescendientes </c:v>
                </c:pt>
                <c:pt idx="6">
                  <c:v>Padres de familia</c:v>
                </c:pt>
                <c:pt idx="7">
                  <c:v>Consejos de Juventudes </c:v>
                </c:pt>
                <c:pt idx="8">
                  <c:v>Juntas de Acción Comunal</c:v>
                </c:pt>
                <c:pt idx="9">
                  <c:v>Entidades públicas </c:v>
                </c:pt>
                <c:pt idx="10">
                  <c:v>Organizaciones de prevención, reducción de riesgos y daños y tratamiento de Consumo</c:v>
                </c:pt>
              </c:strCache>
            </c:strRef>
          </c:cat>
          <c:val>
            <c:numRef>
              <c:f>Hoja1!$C$4:$C$14</c:f>
              <c:numCache>
                <c:formatCode>General</c:formatCode>
                <c:ptCount val="11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9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183152"/>
        <c:axId val="524183696"/>
      </c:radarChart>
      <c:catAx>
        <c:axId val="52418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4183696"/>
        <c:crosses val="autoZero"/>
        <c:auto val="1"/>
        <c:lblAlgn val="ctr"/>
        <c:lblOffset val="100"/>
        <c:noMultiLvlLbl val="0"/>
      </c:catAx>
      <c:valAx>
        <c:axId val="52418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418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 i="0" baseline="0">
                <a:effectLst/>
              </a:rPr>
              <a:t>Sumatoria calificación de niveles por Grupo de Valor</a:t>
            </a:r>
            <a:endParaRPr lang="es-C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Hoja1!$B$19:$B$22</c:f>
              <c:strCache>
                <c:ptCount val="4"/>
                <c:pt idx="0">
                  <c:v>Gobierno</c:v>
                </c:pt>
                <c:pt idx="1">
                  <c:v>Organismos internacionales</c:v>
                </c:pt>
                <c:pt idx="2">
                  <c:v>Organizaciones privadas no gubernamentales</c:v>
                </c:pt>
                <c:pt idx="3">
                  <c:v>Ciudadania "Promedio"</c:v>
                </c:pt>
              </c:strCache>
            </c:strRef>
          </c:cat>
          <c:val>
            <c:numRef>
              <c:f>Hoja1!$C$19:$C$22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8</c:v>
                </c:pt>
                <c:pt idx="3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4178800"/>
        <c:axId val="524184784"/>
      </c:radarChart>
      <c:catAx>
        <c:axId val="52417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4184784"/>
        <c:crosses val="autoZero"/>
        <c:auto val="1"/>
        <c:lblAlgn val="ctr"/>
        <c:lblOffset val="100"/>
        <c:noMultiLvlLbl val="0"/>
      </c:catAx>
      <c:valAx>
        <c:axId val="52418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2417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 i="0" baseline="0">
                <a:effectLst/>
              </a:rPr>
              <a:t>Calificación Priorización Personas Naturales</a:t>
            </a:r>
            <a:endParaRPr lang="es-C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Hoja2!$B$5:$B$12</c:f>
              <c:strCache>
                <c:ptCount val="8"/>
                <c:pt idx="0">
                  <c:v>Sociedad civil</c:v>
                </c:pt>
                <c:pt idx="1">
                  <c:v>Productores</c:v>
                </c:pt>
                <c:pt idx="2">
                  <c:v>Cultivadores</c:v>
                </c:pt>
                <c:pt idx="3">
                  <c:v>Usuarios</c:v>
                </c:pt>
                <c:pt idx="4">
                  <c:v>Padres de Familia</c:v>
                </c:pt>
                <c:pt idx="5">
                  <c:v>Indígenas</c:v>
                </c:pt>
                <c:pt idx="6">
                  <c:v>Afro descendientes</c:v>
                </c:pt>
                <c:pt idx="7">
                  <c:v>Jóvenes</c:v>
                </c:pt>
              </c:strCache>
            </c:strRef>
          </c:cat>
          <c:val>
            <c:numRef>
              <c:f>Hoja2!$C$5:$C$12</c:f>
              <c:numCache>
                <c:formatCode>General</c:formatCode>
                <c:ptCount val="8"/>
                <c:pt idx="0">
                  <c:v>31</c:v>
                </c:pt>
                <c:pt idx="1">
                  <c:v>37</c:v>
                </c:pt>
                <c:pt idx="2">
                  <c:v>37</c:v>
                </c:pt>
                <c:pt idx="3">
                  <c:v>37</c:v>
                </c:pt>
                <c:pt idx="4">
                  <c:v>37</c:v>
                </c:pt>
                <c:pt idx="5">
                  <c:v>37</c:v>
                </c:pt>
                <c:pt idx="6">
                  <c:v>37</c:v>
                </c:pt>
                <c:pt idx="7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764464"/>
        <c:axId val="404765552"/>
      </c:radarChart>
      <c:catAx>
        <c:axId val="40476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4765552"/>
        <c:crosses val="autoZero"/>
        <c:auto val="1"/>
        <c:lblAlgn val="ctr"/>
        <c:lblOffset val="100"/>
        <c:noMultiLvlLbl val="0"/>
      </c:catAx>
      <c:valAx>
        <c:axId val="40476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476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>
                <a:effectLst/>
              </a:rPr>
              <a:t>CALIFICACIÓN PRIORIZACION PERSONAS JURIDICAS</a:t>
            </a:r>
            <a:endParaRPr lang="es-CO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Hoja2!$B$16:$B$19</c:f>
              <c:strCache>
                <c:ptCount val="4"/>
                <c:pt idx="0">
                  <c:v>ORGANIZACIONES NO GUBERNAMENTALES</c:v>
                </c:pt>
                <c:pt idx="1">
                  <c:v>ORGANISMOS INTERNACIONALES. </c:v>
                </c:pt>
                <c:pt idx="2">
                  <c:v>ORGANIZACIONES DE PREVENCIÓN</c:v>
                </c:pt>
                <c:pt idx="3">
                  <c:v>GOBIERNO</c:v>
                </c:pt>
              </c:strCache>
            </c:strRef>
          </c:cat>
          <c:val>
            <c:numRef>
              <c:f>Hoja2!$C$16:$C$19</c:f>
              <c:numCache>
                <c:formatCode>General</c:formatCode>
                <c:ptCount val="4"/>
                <c:pt idx="0">
                  <c:v>29</c:v>
                </c:pt>
                <c:pt idx="1">
                  <c:v>25</c:v>
                </c:pt>
                <c:pt idx="2">
                  <c:v>37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8164464"/>
        <c:axId val="708166096"/>
      </c:radarChart>
      <c:catAx>
        <c:axId val="70816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8166096"/>
        <c:crosses val="autoZero"/>
        <c:auto val="1"/>
        <c:lblAlgn val="ctr"/>
        <c:lblOffset val="100"/>
        <c:noMultiLvlLbl val="0"/>
      </c:catAx>
      <c:valAx>
        <c:axId val="70816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816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3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4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6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1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7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49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6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07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8551E3D1-BD70-AD34-9A65-F4AA74DF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46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63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3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9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34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78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84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92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31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26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3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7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8551E3D1-BD70-AD34-9A65-F4AA74DF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2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1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3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0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7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1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6/09/2023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4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89" y="2025593"/>
            <a:ext cx="7763950" cy="746194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Caracterización grupos de valor </a:t>
            </a:r>
            <a:r>
              <a:rPr lang="es-ES" sz="4000" dirty="0" smtClean="0">
                <a:solidFill>
                  <a:schemeClr val="bg1"/>
                </a:solidFill>
              </a:rPr>
              <a:t>Nueva Política </a:t>
            </a:r>
            <a:r>
              <a:rPr lang="es-ES" sz="4000" dirty="0" smtClean="0">
                <a:solidFill>
                  <a:schemeClr val="bg1"/>
                </a:solidFill>
              </a:rPr>
              <a:t>de Drogas– Diseño de Política Pública</a:t>
            </a:r>
            <a:endParaRPr lang="es-CO" sz="4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52705" y="566338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2800" b="1" kern="0" dirty="0">
                <a:solidFill>
                  <a:prstClr val="white"/>
                </a:solidFill>
                <a:latin typeface="Gadugi" panose="020B0502040204020203" pitchFamily="34" charset="0"/>
              </a:rPr>
              <a:t>Secretaria General </a:t>
            </a:r>
            <a:br>
              <a:rPr lang="es-ES" sz="2800" b="1" kern="0" dirty="0">
                <a:solidFill>
                  <a:prstClr val="white"/>
                </a:solidFill>
                <a:latin typeface="Gadugi" panose="020B0502040204020203" pitchFamily="34" charset="0"/>
              </a:rPr>
            </a:br>
            <a:r>
              <a:rPr lang="es-ES" sz="2800" b="1" dirty="0">
                <a:solidFill>
                  <a:prstClr val="white"/>
                </a:solidFill>
                <a:latin typeface="Gadugi" panose="020B0502040204020203" pitchFamily="34" charset="0"/>
              </a:rPr>
              <a:t>Gr</a:t>
            </a:r>
            <a:r>
              <a:rPr lang="es-ES" sz="2800" b="1" kern="0" dirty="0">
                <a:solidFill>
                  <a:prstClr val="white"/>
                </a:solidFill>
                <a:latin typeface="Gadugi" panose="020B0502040204020203" pitchFamily="34" charset="0"/>
              </a:rPr>
              <a:t>upo de Servicio al Ciudadano</a:t>
            </a:r>
            <a:endParaRPr lang="es-E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0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Calificación Priorización Personas Naturales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696835"/>
              </p:ext>
            </p:extLst>
          </p:nvPr>
        </p:nvGraphicFramePr>
        <p:xfrm>
          <a:off x="655780" y="1459342"/>
          <a:ext cx="7021884" cy="4801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0942"/>
                <a:gridCol w="3510942"/>
              </a:tblGrid>
              <a:tr h="3841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Calificación Priorización Personas Naturales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841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Grupo de Valor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  <a:latin typeface="+mj-lt"/>
                        </a:rPr>
                        <a:t>Calificación Priorización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841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Sociedad civil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31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841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Productores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37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841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Cultivadores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37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7682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Usuarios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37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8411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Padres de Familia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37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57617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Indígenas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  <a:latin typeface="+mj-lt"/>
                        </a:rPr>
                        <a:t>37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5761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Afro descendientes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5761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Jóvenes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85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Calificación Priorización Personas Naturales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145042"/>
              </p:ext>
            </p:extLst>
          </p:nvPr>
        </p:nvGraphicFramePr>
        <p:xfrm>
          <a:off x="799070" y="2057400"/>
          <a:ext cx="7393460" cy="363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006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Calificación Priorización Personas Jurídicas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666108"/>
              </p:ext>
            </p:extLst>
          </p:nvPr>
        </p:nvGraphicFramePr>
        <p:xfrm>
          <a:off x="212434" y="1754912"/>
          <a:ext cx="8608292" cy="3710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4146"/>
                <a:gridCol w="4304146"/>
              </a:tblGrid>
              <a:tr h="5059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CALIFICACIÓN PRIORIZACION PERSONAS JURIDICAS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745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GRUPO DE VALOR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CALIFICACION PRIORIZACIÓN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01183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ORGANIZACIONES NO </a:t>
                      </a:r>
                      <a:r>
                        <a:rPr lang="es-CO" sz="1100" b="1" u="none" strike="noStrike" dirty="0">
                          <a:effectLst/>
                        </a:rPr>
                        <a:t>GUBERNAMENTALES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29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7455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ORGANISMOS INTERNACIONALES.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25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3727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ORGANIZACIONES</a:t>
                      </a:r>
                      <a:r>
                        <a:rPr lang="es-CO" sz="1100" b="1" u="none" strike="noStrike" baseline="0" dirty="0" smtClean="0">
                          <a:effectLst/>
                        </a:rPr>
                        <a:t> DE PREVENCIÓN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37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0591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GOBIERNO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 smtClean="0">
                          <a:effectLst/>
                        </a:rPr>
                        <a:t>45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11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Calificación Priorización Personas Jurídicas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34398"/>
              </p:ext>
            </p:extLst>
          </p:nvPr>
        </p:nvGraphicFramePr>
        <p:xfrm>
          <a:off x="1923535" y="1826739"/>
          <a:ext cx="5663513" cy="361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562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1092231" y="1001282"/>
            <a:ext cx="6791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prstClr val="black"/>
                </a:solidFill>
              </a:rPr>
              <a:t>Introducción</a:t>
            </a:r>
            <a:endParaRPr lang="es-CO" sz="2400" b="1" dirty="0">
              <a:solidFill>
                <a:prstClr val="black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9514" y="2274838"/>
            <a:ext cx="10527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Este presentación expone la caracterización de grupos de valor relevantes en las estrategias de Participación Ciudadana y dentro de ello la Rendición de Cuentas - RDC del Ministerio de Justicia y del Derecho, en lo concerniente a la temática priorizada” Política de Drogas”  y de acuerdo con los resultados de las consultas de expectativas ciudadanas realizadas durante las ultimas 2 vigencias.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31421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1092231" y="1001282"/>
            <a:ext cx="6791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</a:rPr>
              <a:t>Objetivo</a:t>
            </a:r>
            <a:endParaRPr lang="es-CO" sz="2400" b="1" dirty="0">
              <a:solidFill>
                <a:prstClr val="black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40259" y="2034746"/>
            <a:ext cx="91604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Identificar, caracterizar y mapear los grupos de valor e interés que son sujetos potenciales de participación para la incidencia en la gestión del Ministerio de Justicia y del Derecho, mediante el análisis descriptivo y relacional de los actores asociados a las temáticas misionales definidas por la Entidad.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16800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Identificación, Caracterización y calificación de niveles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20736"/>
              </p:ext>
            </p:extLst>
          </p:nvPr>
        </p:nvGraphicFramePr>
        <p:xfrm>
          <a:off x="667265" y="1416907"/>
          <a:ext cx="9506466" cy="47600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768"/>
                <a:gridCol w="1743173"/>
                <a:gridCol w="1172399"/>
                <a:gridCol w="1561914"/>
                <a:gridCol w="1542632"/>
                <a:gridCol w="925580"/>
              </a:tblGrid>
              <a:tr h="5712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Nombre del grupo de valor</a:t>
                      </a:r>
                      <a:endParaRPr lang="es-E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Detalle del grupo o actor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Nivel de conocimiento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effectLst/>
                        </a:rPr>
                        <a:t>Nivel de participación proactiva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Nivel de relación con la entidad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Sumatoria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403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 smtClean="0">
                          <a:effectLst/>
                        </a:rPr>
                        <a:t>Ciudadanía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Sociedad civil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761609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Productores de cannabis medicinal, industrial y terapéutico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0804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Cultivadores de coca, marihuana y amapola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0804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Usuarios de sustancias Psicoactivas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403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Indígenas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403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err="1">
                          <a:effectLst/>
                        </a:rPr>
                        <a:t>Afrodescendientes</a:t>
                      </a:r>
                      <a:r>
                        <a:rPr lang="es-CO" sz="1200" u="none" strike="noStrike" dirty="0">
                          <a:effectLst/>
                        </a:rPr>
                        <a:t>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403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Padres de familia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0804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Consejos de Juventudes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80804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Juntas de Acción Comunal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403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Entidades públicas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952011">
                <a:tc vMerge="1"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Organizaciones de prevención, reducción de riesgos y daños y tratamiento de Consumo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u="none" strike="noStrike" dirty="0">
                          <a:effectLst/>
                        </a:rPr>
                        <a:t>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61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prstClr val="black"/>
                </a:solidFill>
              </a:rPr>
              <a:t>S</a:t>
            </a:r>
            <a:r>
              <a:rPr lang="es-CO" b="1" dirty="0" smtClean="0">
                <a:solidFill>
                  <a:prstClr val="black"/>
                </a:solidFill>
              </a:rPr>
              <a:t>umatoria calificación de niveles por Grupo de Valor - Ciudadanía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1614616" y="2057399"/>
          <a:ext cx="7949514" cy="356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685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Identificación, Caracterización y calificación de niveles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866204"/>
              </p:ext>
            </p:extLst>
          </p:nvPr>
        </p:nvGraphicFramePr>
        <p:xfrm>
          <a:off x="1408670" y="2342397"/>
          <a:ext cx="8929816" cy="1562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5436"/>
                <a:gridCol w="1637435"/>
                <a:gridCol w="1101282"/>
                <a:gridCol w="1467170"/>
                <a:gridCol w="1449058"/>
                <a:gridCol w="869435"/>
              </a:tblGrid>
              <a:tr h="78116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Nombre del grupo de valor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Detalle del grupo o actor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Nivel de conocimiento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</a:rPr>
                        <a:t>Nivel de participación proactiva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>
                          <a:effectLst/>
                        </a:rPr>
                        <a:t>Nivel de relación con la entidad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</a:rPr>
                        <a:t>Sumatoria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78116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Gobierno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Federación Colombiana de Municipios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50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Identificación, Caracterización y calificación de niveles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760179"/>
              </p:ext>
            </p:extLst>
          </p:nvPr>
        </p:nvGraphicFramePr>
        <p:xfrm>
          <a:off x="1079156" y="3204519"/>
          <a:ext cx="8928444" cy="1387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5066"/>
                <a:gridCol w="1637183"/>
                <a:gridCol w="1101114"/>
                <a:gridCol w="1466945"/>
                <a:gridCol w="1448835"/>
                <a:gridCol w="869301"/>
              </a:tblGrid>
              <a:tr h="8323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Nombre del grupo de valor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Detalle del grupo o actor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Nivel de conocimiento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Nivel de participación proactiva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Nivel de relación con la entidad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</a:rPr>
                        <a:t>Sumatoria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549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</a:rPr>
                        <a:t>Organismos Internacionales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</a:rPr>
                        <a:t>Cooperantes internacionales 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3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>
                          <a:effectLst/>
                        </a:rPr>
                        <a:t>2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8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28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prstClr val="black"/>
                </a:solidFill>
              </a:rPr>
              <a:t>Identificación, Caracterización y calificación de niveles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7423"/>
              </p:ext>
            </p:extLst>
          </p:nvPr>
        </p:nvGraphicFramePr>
        <p:xfrm>
          <a:off x="963827" y="2520778"/>
          <a:ext cx="9043773" cy="2497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6132"/>
                <a:gridCol w="1658331"/>
                <a:gridCol w="1115337"/>
                <a:gridCol w="1485893"/>
                <a:gridCol w="1467550"/>
                <a:gridCol w="880530"/>
              </a:tblGrid>
              <a:tr h="10704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Nombre del grupo de valor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Detalle del grupo o actor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Nivel de conocimiento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Nivel de participación proactiva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Nivel de relación con la entidad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</a:rPr>
                        <a:t>Sumatoria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42730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Organizaciones privadas o </a:t>
                      </a:r>
                      <a:r>
                        <a:rPr lang="es-CO" sz="1400" b="1" u="none" strike="noStrike" dirty="0" smtClean="0">
                          <a:effectLst/>
                        </a:rPr>
                        <a:t>no gubernamentales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Organizaciones no Gubernamentales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2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3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8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04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63E9FF8-726C-C90D-F2BB-C32B8EBE4472}"/>
              </a:ext>
            </a:extLst>
          </p:cNvPr>
          <p:cNvSpPr txBox="1"/>
          <p:nvPr/>
        </p:nvSpPr>
        <p:spPr>
          <a:xfrm>
            <a:off x="5206975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prstClr val="white"/>
                </a:solidFill>
              </a:rPr>
              <a:t>www.minjusticia.gov.co</a:t>
            </a:r>
            <a:endParaRPr lang="es-CO" sz="1100" b="1" dirty="0">
              <a:solidFill>
                <a:prstClr val="white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A3F6700-E0EB-2FD7-E148-B286D47CC0D6}"/>
              </a:ext>
            </a:extLst>
          </p:cNvPr>
          <p:cNvSpPr txBox="1"/>
          <p:nvPr/>
        </p:nvSpPr>
        <p:spPr>
          <a:xfrm>
            <a:off x="573247" y="918904"/>
            <a:ext cx="6791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prstClr val="black"/>
                </a:solidFill>
              </a:rPr>
              <a:t>S</a:t>
            </a:r>
            <a:r>
              <a:rPr lang="es-CO" b="1" dirty="0" smtClean="0">
                <a:solidFill>
                  <a:prstClr val="black"/>
                </a:solidFill>
              </a:rPr>
              <a:t>umatoria calificación de niveles por Grupo de Valor </a:t>
            </a:r>
            <a:endParaRPr lang="es-CO" b="1" dirty="0">
              <a:solidFill>
                <a:prstClr val="black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780436"/>
              </p:ext>
            </p:extLst>
          </p:nvPr>
        </p:nvGraphicFramePr>
        <p:xfrm>
          <a:off x="1762897" y="2057399"/>
          <a:ext cx="7084541" cy="355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24110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cc8fc0-8d1e-4295-8f37-5d076116407c">2TV4CCKVFCYA-327339268-495</_dlc_DocId>
    <_dlc_DocIdUrl xmlns="81cc8fc0-8d1e-4295-8f37-5d076116407c">
      <Url>https://www.minjusticia.gov.co/servicio-ciudadano/_layouts/15/DocIdRedir.aspx?ID=2TV4CCKVFCYA-327339268-495</Url>
      <Description>2TV4CCKVFCYA-327339268-495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10BAFB3-551A-41E3-BDBE-4C6FE4CF9ED1}"/>
</file>

<file path=customXml/itemProps2.xml><?xml version="1.0" encoding="utf-8"?>
<ds:datastoreItem xmlns:ds="http://schemas.openxmlformats.org/officeDocument/2006/customXml" ds:itemID="{788939F1-D7C6-4B66-94E3-3573822836F3}"/>
</file>

<file path=customXml/itemProps3.xml><?xml version="1.0" encoding="utf-8"?>
<ds:datastoreItem xmlns:ds="http://schemas.openxmlformats.org/officeDocument/2006/customXml" ds:itemID="{83B2DB58-27FF-4211-9E4C-2EDE7D0C3CEA}"/>
</file>

<file path=customXml/itemProps4.xml><?xml version="1.0" encoding="utf-8"?>
<ds:datastoreItem xmlns:ds="http://schemas.openxmlformats.org/officeDocument/2006/customXml" ds:itemID="{B4C30EC8-8A51-4DDC-B797-5E34DEB1E17F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500</Words>
  <Application>Microsoft Office PowerPoint</Application>
  <PresentationFormat>Panorámica</PresentationFormat>
  <Paragraphs>160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Gadugi</vt:lpstr>
      <vt:lpstr>Helvetica</vt:lpstr>
      <vt:lpstr>1_Tema de Office</vt:lpstr>
      <vt:lpstr>Tema de Office</vt:lpstr>
      <vt:lpstr>Caracterización grupos de valor Nueva Política de Drogas– Diseño de Política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grupos de valor Jurisdicción Agraria</dc:title>
  <dc:creator>JAVIER ANDRES VIDAL MELO</dc:creator>
  <cp:lastModifiedBy>JAVIER ANDRES VIDAL MELO</cp:lastModifiedBy>
  <cp:revision>14</cp:revision>
  <dcterms:created xsi:type="dcterms:W3CDTF">2023-07-21T19:13:20Z</dcterms:created>
  <dcterms:modified xsi:type="dcterms:W3CDTF">2023-09-06T19:56:55Z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55555abd-1e65-4e1a-b155-e533387da9dc</vt:lpwstr>
  </property>
</Properties>
</file>