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handoutMasterIdLst>
    <p:handoutMasterId r:id="rId22"/>
  </p:handoutMasterIdLst>
  <p:sldIdLst>
    <p:sldId id="256" r:id="rId6"/>
    <p:sldId id="257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3" r:id="rId20"/>
    <p:sldId id="261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216315-6925-4403-BA52-1C795E83902A}" type="doc">
      <dgm:prSet loTypeId="urn:microsoft.com/office/officeart/2005/8/layout/radial6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7A0AE7A-35B3-4AFD-A3C2-40F25929EBD8}">
      <dgm:prSet custT="1"/>
      <dgm:spPr/>
      <dgm:t>
        <a:bodyPr/>
        <a:lstStyle/>
        <a:p>
          <a:pPr rtl="0"/>
          <a:r>
            <a:rPr lang="es-CO" sz="1200" b="1" i="0">
              <a:latin typeface="Gadugi" panose="020B0502040204020203" pitchFamily="34" charset="0"/>
            </a:rPr>
            <a:t>A través de las fases de:</a:t>
          </a:r>
          <a:endParaRPr lang="es-CO" sz="1200" b="1" dirty="0">
            <a:latin typeface="Gadugi" panose="020B0502040204020203" pitchFamily="34" charset="0"/>
          </a:endParaRPr>
        </a:p>
      </dgm:t>
    </dgm:pt>
    <dgm:pt modelId="{96951801-262C-414A-86F6-27C9D38DE2E7}" type="parTrans" cxnId="{DE9AD3EB-01E7-4254-94AE-97C43DF70F77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3420C22A-72D2-426D-89EB-975C429E0D6F}" type="sibTrans" cxnId="{DE9AD3EB-01E7-4254-94AE-97C43DF70F77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260AF2A9-E5EF-4982-AC4A-2D56BCEF4336}">
      <dgm:prSet custT="1"/>
      <dgm:spPr/>
      <dgm:t>
        <a:bodyPr/>
        <a:lstStyle/>
        <a:p>
          <a:pPr rtl="0"/>
          <a:r>
            <a:rPr lang="es-CO" sz="1200" b="1" i="0">
              <a:latin typeface="Gadugi" panose="020B0502040204020203" pitchFamily="34" charset="0"/>
            </a:rPr>
            <a:t>2. </a:t>
          </a:r>
          <a:r>
            <a:rPr lang="es-CO" sz="900" b="0" i="0">
              <a:latin typeface="Gadugi" panose="020B0502040204020203" pitchFamily="34" charset="0"/>
            </a:rPr>
            <a:t>Publicación de piezas de divulgación</a:t>
          </a:r>
          <a:endParaRPr lang="es-CO" sz="900" b="0" dirty="0">
            <a:latin typeface="Gadugi" panose="020B0502040204020203" pitchFamily="34" charset="0"/>
          </a:endParaRPr>
        </a:p>
      </dgm:t>
    </dgm:pt>
    <dgm:pt modelId="{028E8EB6-F3C6-4E1B-B8DB-372AB658701E}" type="parTrans" cxnId="{81535919-168C-4AFD-B6F3-BEA669EC980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BE4B2E44-E9F9-4E33-8F6D-274967894AD9}" type="sibTrans" cxnId="{81535919-168C-4AFD-B6F3-BEA669EC980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DDC8C45B-B192-46E8-A552-E425FDEF2813}">
      <dgm:prSet custT="1"/>
      <dgm:spPr/>
      <dgm:t>
        <a:bodyPr/>
        <a:lstStyle/>
        <a:p>
          <a:pPr rtl="0"/>
          <a:r>
            <a:rPr lang="es-CO" sz="1200" b="1" i="0">
              <a:latin typeface="Gadugi" panose="020B0502040204020203" pitchFamily="34" charset="0"/>
            </a:rPr>
            <a:t>3. </a:t>
          </a:r>
        </a:p>
        <a:p>
          <a:pPr rtl="0"/>
          <a:r>
            <a:rPr lang="es-CO" sz="900" b="0" i="0">
              <a:latin typeface="Gadugi" panose="020B0502040204020203" pitchFamily="34" charset="0"/>
            </a:rPr>
            <a:t>Realización de capacitaciones</a:t>
          </a:r>
          <a:endParaRPr lang="es-CO" sz="900" b="0" dirty="0">
            <a:latin typeface="Gadugi" panose="020B0502040204020203" pitchFamily="34" charset="0"/>
          </a:endParaRPr>
        </a:p>
      </dgm:t>
    </dgm:pt>
    <dgm:pt modelId="{777DD3F0-262B-4DF4-BC4F-36969F1EF6EC}" type="parTrans" cxnId="{E315574C-F63B-4063-9159-8D22ADAC3BC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7DB78CB-0EF3-421B-8B01-DD97A756322D}" type="sibTrans" cxnId="{E315574C-F63B-4063-9159-8D22ADAC3BC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7E3CA807-0F8A-47FA-A7F4-857DEDD2E877}">
      <dgm:prSet custT="1"/>
      <dgm:spPr/>
      <dgm:t>
        <a:bodyPr/>
        <a:lstStyle/>
        <a:p>
          <a:pPr rtl="0"/>
          <a:r>
            <a:rPr lang="es-CO" sz="1200" b="1" i="0">
              <a:latin typeface="Gadugi" panose="020B0502040204020203" pitchFamily="34" charset="0"/>
            </a:rPr>
            <a:t>4.</a:t>
          </a:r>
        </a:p>
        <a:p>
          <a:pPr rtl="0"/>
          <a:r>
            <a:rPr lang="es-CO" sz="900" b="0" i="0">
              <a:latin typeface="Gadugi" panose="020B0502040204020203" pitchFamily="34" charset="0"/>
            </a:rPr>
            <a:t>Verificación de resultados mediante encuesta</a:t>
          </a:r>
          <a:endParaRPr lang="es-CO" sz="900" b="0" dirty="0">
            <a:latin typeface="Gadugi" panose="020B0502040204020203" pitchFamily="34" charset="0"/>
          </a:endParaRPr>
        </a:p>
      </dgm:t>
    </dgm:pt>
    <dgm:pt modelId="{88756394-A610-4679-A34E-106292BA7D41}" type="parTrans" cxnId="{4AF24693-6AAD-43C6-98F7-A3973CA8D0C1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44700B0-EBFF-47B8-86FE-53F6A16C6B1E}" type="sibTrans" cxnId="{4AF24693-6AAD-43C6-98F7-A3973CA8D0C1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19262BE6-DB17-42AC-B9F8-63D31843E030}">
      <dgm:prSet custT="1"/>
      <dgm:spPr/>
      <dgm:t>
        <a:bodyPr/>
        <a:lstStyle/>
        <a:p>
          <a:pPr rtl="0"/>
          <a:r>
            <a:rPr lang="es-CO" sz="1100" b="1" i="0" dirty="0">
              <a:latin typeface="Gadugi" panose="020B0502040204020203" pitchFamily="34" charset="0"/>
            </a:rPr>
            <a:t>1. </a:t>
          </a:r>
        </a:p>
        <a:p>
          <a:pPr rtl="0"/>
          <a:r>
            <a:rPr lang="es-CO" sz="900" b="0" i="0" dirty="0">
              <a:latin typeface="Gadugi" panose="020B0502040204020203" pitchFamily="34" charset="0"/>
            </a:rPr>
            <a:t>Elaboración de piezas de divulgación</a:t>
          </a:r>
          <a:endParaRPr lang="es-CO" sz="900" b="0" dirty="0">
            <a:latin typeface="Gadugi" panose="020B0502040204020203" pitchFamily="34" charset="0"/>
          </a:endParaRPr>
        </a:p>
      </dgm:t>
    </dgm:pt>
    <dgm:pt modelId="{0874A225-AF0A-4800-B125-0C3ED521F5AD}" type="parTrans" cxnId="{CBE53F6A-0BD1-452D-8699-DA8B2351516C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A3F3371D-A38B-4CEA-AFDF-B8989418DEC3}" type="sibTrans" cxnId="{CBE53F6A-0BD1-452D-8699-DA8B2351516C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16EE9CA-B670-464B-984B-4C15609F2104}">
      <dgm:prSet custT="1"/>
      <dgm:spPr/>
      <dgm:t>
        <a:bodyPr/>
        <a:lstStyle/>
        <a:p>
          <a:pPr rtl="0"/>
          <a:r>
            <a:rPr lang="es-CO" sz="1200" b="1">
              <a:latin typeface="Gadugi" panose="020B0502040204020203" pitchFamily="34" charset="0"/>
            </a:rPr>
            <a:t>5.</a:t>
          </a:r>
        </a:p>
        <a:p>
          <a:pPr rtl="0"/>
          <a:r>
            <a:rPr lang="es-CO" sz="900" b="0" i="0">
              <a:latin typeface="Gadugi" panose="020B0502040204020203" pitchFamily="34" charset="0"/>
            </a:rPr>
            <a:t>Respuestas a ciudadanos y seguimiento a compromisos</a:t>
          </a:r>
          <a:endParaRPr lang="es-CO" sz="900" b="0" dirty="0">
            <a:latin typeface="Gadugi" panose="020B0502040204020203" pitchFamily="34" charset="0"/>
          </a:endParaRPr>
        </a:p>
      </dgm:t>
    </dgm:pt>
    <dgm:pt modelId="{5BFA1C0C-95B7-401A-8BD4-8A0624F7B314}" type="parTrans" cxnId="{25FCE5E2-6517-4957-8AD8-4ED55D600CF0}">
      <dgm:prSet/>
      <dgm:spPr/>
      <dgm:t>
        <a:bodyPr/>
        <a:lstStyle/>
        <a:p>
          <a:endParaRPr lang="es-ES" sz="900" b="0">
            <a:latin typeface="Gadugi" panose="020B0502040204020203" pitchFamily="34" charset="0"/>
          </a:endParaRPr>
        </a:p>
      </dgm:t>
    </dgm:pt>
    <dgm:pt modelId="{D6B76910-458A-4DC6-B94F-EF11D40ED8EE}" type="sibTrans" cxnId="{25FCE5E2-6517-4957-8AD8-4ED55D600CF0}">
      <dgm:prSet/>
      <dgm:spPr/>
      <dgm:t>
        <a:bodyPr/>
        <a:lstStyle/>
        <a:p>
          <a:endParaRPr lang="es-ES" sz="900" b="0">
            <a:latin typeface="Gadugi" panose="020B0502040204020203" pitchFamily="34" charset="0"/>
          </a:endParaRPr>
        </a:p>
      </dgm:t>
    </dgm:pt>
    <dgm:pt modelId="{61DE13D5-DA01-493E-AE57-8D405C71A482}" type="pres">
      <dgm:prSet presAssocID="{96216315-6925-4403-BA52-1C795E83902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F97AB36-F257-439C-8A54-40393A270527}" type="pres">
      <dgm:prSet presAssocID="{A7A0AE7A-35B3-4AFD-A3C2-40F25929EBD8}" presName="centerShape" presStyleLbl="node0" presStyleIdx="0" presStyleCnt="1" custLinFactNeighborX="-366"/>
      <dgm:spPr/>
    </dgm:pt>
    <dgm:pt modelId="{AADA34DD-928A-4B76-A3B1-B0964EB56635}" type="pres">
      <dgm:prSet presAssocID="{19262BE6-DB17-42AC-B9F8-63D31843E030}" presName="node" presStyleLbl="node1" presStyleIdx="0" presStyleCnt="5">
        <dgm:presLayoutVars>
          <dgm:bulletEnabled val="1"/>
        </dgm:presLayoutVars>
      </dgm:prSet>
      <dgm:spPr/>
    </dgm:pt>
    <dgm:pt modelId="{8812DFB0-EB80-484E-9818-C51651D012C3}" type="pres">
      <dgm:prSet presAssocID="{19262BE6-DB17-42AC-B9F8-63D31843E030}" presName="dummy" presStyleCnt="0"/>
      <dgm:spPr/>
    </dgm:pt>
    <dgm:pt modelId="{CCF5F38C-465E-4344-9E99-19BBC29DEFFE}" type="pres">
      <dgm:prSet presAssocID="{A3F3371D-A38B-4CEA-AFDF-B8989418DEC3}" presName="sibTrans" presStyleLbl="sibTrans2D1" presStyleIdx="0" presStyleCnt="5"/>
      <dgm:spPr/>
    </dgm:pt>
    <dgm:pt modelId="{9D225A06-7990-4D42-AD22-E7CF63F62720}" type="pres">
      <dgm:prSet presAssocID="{260AF2A9-E5EF-4982-AC4A-2D56BCEF4336}" presName="node" presStyleLbl="node1" presStyleIdx="1" presStyleCnt="5">
        <dgm:presLayoutVars>
          <dgm:bulletEnabled val="1"/>
        </dgm:presLayoutVars>
      </dgm:prSet>
      <dgm:spPr/>
    </dgm:pt>
    <dgm:pt modelId="{0AE6EAF3-DCA6-4605-8B9A-98F07DD9DA4F}" type="pres">
      <dgm:prSet presAssocID="{260AF2A9-E5EF-4982-AC4A-2D56BCEF4336}" presName="dummy" presStyleCnt="0"/>
      <dgm:spPr/>
    </dgm:pt>
    <dgm:pt modelId="{5D159E79-5AB8-42DA-9C55-8AA15A749AB6}" type="pres">
      <dgm:prSet presAssocID="{BE4B2E44-E9F9-4E33-8F6D-274967894AD9}" presName="sibTrans" presStyleLbl="sibTrans2D1" presStyleIdx="1" presStyleCnt="5"/>
      <dgm:spPr/>
    </dgm:pt>
    <dgm:pt modelId="{42953721-406A-4252-A6EA-DFAFD913BE1A}" type="pres">
      <dgm:prSet presAssocID="{DDC8C45B-B192-46E8-A552-E425FDEF2813}" presName="node" presStyleLbl="node1" presStyleIdx="2" presStyleCnt="5">
        <dgm:presLayoutVars>
          <dgm:bulletEnabled val="1"/>
        </dgm:presLayoutVars>
      </dgm:prSet>
      <dgm:spPr/>
    </dgm:pt>
    <dgm:pt modelId="{C2939C10-97A7-449F-A305-F208AE24636B}" type="pres">
      <dgm:prSet presAssocID="{DDC8C45B-B192-46E8-A552-E425FDEF2813}" presName="dummy" presStyleCnt="0"/>
      <dgm:spPr/>
    </dgm:pt>
    <dgm:pt modelId="{72897737-B3FA-4D94-9208-E26945629F1B}" type="pres">
      <dgm:prSet presAssocID="{97DB78CB-0EF3-421B-8B01-DD97A756322D}" presName="sibTrans" presStyleLbl="sibTrans2D1" presStyleIdx="2" presStyleCnt="5"/>
      <dgm:spPr/>
    </dgm:pt>
    <dgm:pt modelId="{E20F4305-DAB5-4FC2-9375-DE0DB1ED09C5}" type="pres">
      <dgm:prSet presAssocID="{7E3CA807-0F8A-47FA-A7F4-857DEDD2E877}" presName="node" presStyleLbl="node1" presStyleIdx="3" presStyleCnt="5">
        <dgm:presLayoutVars>
          <dgm:bulletEnabled val="1"/>
        </dgm:presLayoutVars>
      </dgm:prSet>
      <dgm:spPr/>
    </dgm:pt>
    <dgm:pt modelId="{44D17C97-9B98-48B9-BEE6-A185F1F3016C}" type="pres">
      <dgm:prSet presAssocID="{7E3CA807-0F8A-47FA-A7F4-857DEDD2E877}" presName="dummy" presStyleCnt="0"/>
      <dgm:spPr/>
    </dgm:pt>
    <dgm:pt modelId="{A16F2467-0BAF-4F24-A8A2-E38AACD56DC1}" type="pres">
      <dgm:prSet presAssocID="{944700B0-EBFF-47B8-86FE-53F6A16C6B1E}" presName="sibTrans" presStyleLbl="sibTrans2D1" presStyleIdx="3" presStyleCnt="5"/>
      <dgm:spPr/>
    </dgm:pt>
    <dgm:pt modelId="{4B2949FB-E99F-4A4B-A042-567D17A35E18}" type="pres">
      <dgm:prSet presAssocID="{916EE9CA-B670-464B-984B-4C15609F2104}" presName="node" presStyleLbl="node1" presStyleIdx="4" presStyleCnt="5">
        <dgm:presLayoutVars>
          <dgm:bulletEnabled val="1"/>
        </dgm:presLayoutVars>
      </dgm:prSet>
      <dgm:spPr/>
    </dgm:pt>
    <dgm:pt modelId="{4D8D1F0B-1503-4B7A-8D2A-B470267E1BBA}" type="pres">
      <dgm:prSet presAssocID="{916EE9CA-B670-464B-984B-4C15609F2104}" presName="dummy" presStyleCnt="0"/>
      <dgm:spPr/>
    </dgm:pt>
    <dgm:pt modelId="{7C95018A-4F95-4357-B6CD-0F380B99562E}" type="pres">
      <dgm:prSet presAssocID="{D6B76910-458A-4DC6-B94F-EF11D40ED8EE}" presName="sibTrans" presStyleLbl="sibTrans2D1" presStyleIdx="4" presStyleCnt="5"/>
      <dgm:spPr/>
    </dgm:pt>
  </dgm:ptLst>
  <dgm:cxnLst>
    <dgm:cxn modelId="{81535919-168C-4AFD-B6F3-BEA669EC9804}" srcId="{A7A0AE7A-35B3-4AFD-A3C2-40F25929EBD8}" destId="{260AF2A9-E5EF-4982-AC4A-2D56BCEF4336}" srcOrd="1" destOrd="0" parTransId="{028E8EB6-F3C6-4E1B-B8DB-372AB658701E}" sibTransId="{BE4B2E44-E9F9-4E33-8F6D-274967894AD9}"/>
    <dgm:cxn modelId="{53ADF21E-B1D8-497E-8647-91A7F81C8EA0}" type="presOf" srcId="{19262BE6-DB17-42AC-B9F8-63D31843E030}" destId="{AADA34DD-928A-4B76-A3B1-B0964EB56635}" srcOrd="0" destOrd="0" presId="urn:microsoft.com/office/officeart/2005/8/layout/radial6"/>
    <dgm:cxn modelId="{1BF03423-F9B5-4DC9-A9C4-A4A7F7B85BD4}" type="presOf" srcId="{BE4B2E44-E9F9-4E33-8F6D-274967894AD9}" destId="{5D159E79-5AB8-42DA-9C55-8AA15A749AB6}" srcOrd="0" destOrd="0" presId="urn:microsoft.com/office/officeart/2005/8/layout/radial6"/>
    <dgm:cxn modelId="{C6EF3D27-5E92-422C-BE5B-31D01CFF1F30}" type="presOf" srcId="{7E3CA807-0F8A-47FA-A7F4-857DEDD2E877}" destId="{E20F4305-DAB5-4FC2-9375-DE0DB1ED09C5}" srcOrd="0" destOrd="0" presId="urn:microsoft.com/office/officeart/2005/8/layout/radial6"/>
    <dgm:cxn modelId="{A6211833-A8EB-4293-9345-1FE9A3B8D59D}" type="presOf" srcId="{96216315-6925-4403-BA52-1C795E83902A}" destId="{61DE13D5-DA01-493E-AE57-8D405C71A482}" srcOrd="0" destOrd="0" presId="urn:microsoft.com/office/officeart/2005/8/layout/radial6"/>
    <dgm:cxn modelId="{17BCA840-688B-4794-8EE5-013C89264222}" type="presOf" srcId="{260AF2A9-E5EF-4982-AC4A-2D56BCEF4336}" destId="{9D225A06-7990-4D42-AD22-E7CF63F62720}" srcOrd="0" destOrd="0" presId="urn:microsoft.com/office/officeart/2005/8/layout/radial6"/>
    <dgm:cxn modelId="{CBE53F6A-0BD1-452D-8699-DA8B2351516C}" srcId="{A7A0AE7A-35B3-4AFD-A3C2-40F25929EBD8}" destId="{19262BE6-DB17-42AC-B9F8-63D31843E030}" srcOrd="0" destOrd="0" parTransId="{0874A225-AF0A-4800-B125-0C3ED521F5AD}" sibTransId="{A3F3371D-A38B-4CEA-AFDF-B8989418DEC3}"/>
    <dgm:cxn modelId="{E315574C-F63B-4063-9159-8D22ADAC3BC4}" srcId="{A7A0AE7A-35B3-4AFD-A3C2-40F25929EBD8}" destId="{DDC8C45B-B192-46E8-A552-E425FDEF2813}" srcOrd="2" destOrd="0" parTransId="{777DD3F0-262B-4DF4-BC4F-36969F1EF6EC}" sibTransId="{97DB78CB-0EF3-421B-8B01-DD97A756322D}"/>
    <dgm:cxn modelId="{FB68706F-6F10-419C-8546-F73AB5CDC108}" type="presOf" srcId="{944700B0-EBFF-47B8-86FE-53F6A16C6B1E}" destId="{A16F2467-0BAF-4F24-A8A2-E38AACD56DC1}" srcOrd="0" destOrd="0" presId="urn:microsoft.com/office/officeart/2005/8/layout/radial6"/>
    <dgm:cxn modelId="{824EC77E-71F3-49A7-BF18-C7E57B980807}" type="presOf" srcId="{D6B76910-458A-4DC6-B94F-EF11D40ED8EE}" destId="{7C95018A-4F95-4357-B6CD-0F380B99562E}" srcOrd="0" destOrd="0" presId="urn:microsoft.com/office/officeart/2005/8/layout/radial6"/>
    <dgm:cxn modelId="{4AF24693-6AAD-43C6-98F7-A3973CA8D0C1}" srcId="{A7A0AE7A-35B3-4AFD-A3C2-40F25929EBD8}" destId="{7E3CA807-0F8A-47FA-A7F4-857DEDD2E877}" srcOrd="3" destOrd="0" parTransId="{88756394-A610-4679-A34E-106292BA7D41}" sibTransId="{944700B0-EBFF-47B8-86FE-53F6A16C6B1E}"/>
    <dgm:cxn modelId="{B7FCC79A-0146-43B1-B76B-A69AA97D39FE}" type="presOf" srcId="{97DB78CB-0EF3-421B-8B01-DD97A756322D}" destId="{72897737-B3FA-4D94-9208-E26945629F1B}" srcOrd="0" destOrd="0" presId="urn:microsoft.com/office/officeart/2005/8/layout/radial6"/>
    <dgm:cxn modelId="{D35491A1-84D3-458A-B049-89020855713B}" type="presOf" srcId="{DDC8C45B-B192-46E8-A552-E425FDEF2813}" destId="{42953721-406A-4252-A6EA-DFAFD913BE1A}" srcOrd="0" destOrd="0" presId="urn:microsoft.com/office/officeart/2005/8/layout/radial6"/>
    <dgm:cxn modelId="{4F51FED4-6EAB-439D-9CE1-5B6C2F1B6521}" type="presOf" srcId="{A3F3371D-A38B-4CEA-AFDF-B8989418DEC3}" destId="{CCF5F38C-465E-4344-9E99-19BBC29DEFFE}" srcOrd="0" destOrd="0" presId="urn:microsoft.com/office/officeart/2005/8/layout/radial6"/>
    <dgm:cxn modelId="{0DD774DD-C943-4FE2-8608-BC210FBFB852}" type="presOf" srcId="{916EE9CA-B670-464B-984B-4C15609F2104}" destId="{4B2949FB-E99F-4A4B-A042-567D17A35E18}" srcOrd="0" destOrd="0" presId="urn:microsoft.com/office/officeart/2005/8/layout/radial6"/>
    <dgm:cxn modelId="{25FCE5E2-6517-4957-8AD8-4ED55D600CF0}" srcId="{A7A0AE7A-35B3-4AFD-A3C2-40F25929EBD8}" destId="{916EE9CA-B670-464B-984B-4C15609F2104}" srcOrd="4" destOrd="0" parTransId="{5BFA1C0C-95B7-401A-8BD4-8A0624F7B314}" sibTransId="{D6B76910-458A-4DC6-B94F-EF11D40ED8EE}"/>
    <dgm:cxn modelId="{EA4A9AEA-079E-4790-AD4E-5CF8A7F867B0}" type="presOf" srcId="{A7A0AE7A-35B3-4AFD-A3C2-40F25929EBD8}" destId="{3F97AB36-F257-439C-8A54-40393A270527}" srcOrd="0" destOrd="0" presId="urn:microsoft.com/office/officeart/2005/8/layout/radial6"/>
    <dgm:cxn modelId="{DE9AD3EB-01E7-4254-94AE-97C43DF70F77}" srcId="{96216315-6925-4403-BA52-1C795E83902A}" destId="{A7A0AE7A-35B3-4AFD-A3C2-40F25929EBD8}" srcOrd="0" destOrd="0" parTransId="{96951801-262C-414A-86F6-27C9D38DE2E7}" sibTransId="{3420C22A-72D2-426D-89EB-975C429E0D6F}"/>
    <dgm:cxn modelId="{0FC26AF2-45C4-4C3A-A655-B7E5E6319B02}" type="presParOf" srcId="{61DE13D5-DA01-493E-AE57-8D405C71A482}" destId="{3F97AB36-F257-439C-8A54-40393A270527}" srcOrd="0" destOrd="0" presId="urn:microsoft.com/office/officeart/2005/8/layout/radial6"/>
    <dgm:cxn modelId="{898FDF2A-B36D-4738-999E-B5997ABAA6C5}" type="presParOf" srcId="{61DE13D5-DA01-493E-AE57-8D405C71A482}" destId="{AADA34DD-928A-4B76-A3B1-B0964EB56635}" srcOrd="1" destOrd="0" presId="urn:microsoft.com/office/officeart/2005/8/layout/radial6"/>
    <dgm:cxn modelId="{F57F7D23-A14B-41A3-9BB5-256AC1DA5B71}" type="presParOf" srcId="{61DE13D5-DA01-493E-AE57-8D405C71A482}" destId="{8812DFB0-EB80-484E-9818-C51651D012C3}" srcOrd="2" destOrd="0" presId="urn:microsoft.com/office/officeart/2005/8/layout/radial6"/>
    <dgm:cxn modelId="{C6CEE661-AF42-4F8D-B3D0-7D276531357A}" type="presParOf" srcId="{61DE13D5-DA01-493E-AE57-8D405C71A482}" destId="{CCF5F38C-465E-4344-9E99-19BBC29DEFFE}" srcOrd="3" destOrd="0" presId="urn:microsoft.com/office/officeart/2005/8/layout/radial6"/>
    <dgm:cxn modelId="{75F8D78D-15FA-4483-BE75-AF3CDE7B87F8}" type="presParOf" srcId="{61DE13D5-DA01-493E-AE57-8D405C71A482}" destId="{9D225A06-7990-4D42-AD22-E7CF63F62720}" srcOrd="4" destOrd="0" presId="urn:microsoft.com/office/officeart/2005/8/layout/radial6"/>
    <dgm:cxn modelId="{F43B15E4-2053-44F7-BE45-2E33497CE266}" type="presParOf" srcId="{61DE13D5-DA01-493E-AE57-8D405C71A482}" destId="{0AE6EAF3-DCA6-4605-8B9A-98F07DD9DA4F}" srcOrd="5" destOrd="0" presId="urn:microsoft.com/office/officeart/2005/8/layout/radial6"/>
    <dgm:cxn modelId="{B7C53AFB-98FA-43B6-9FC9-2386ED4F7527}" type="presParOf" srcId="{61DE13D5-DA01-493E-AE57-8D405C71A482}" destId="{5D159E79-5AB8-42DA-9C55-8AA15A749AB6}" srcOrd="6" destOrd="0" presId="urn:microsoft.com/office/officeart/2005/8/layout/radial6"/>
    <dgm:cxn modelId="{AF9F6481-CFF8-4547-9B96-49BA700CF32B}" type="presParOf" srcId="{61DE13D5-DA01-493E-AE57-8D405C71A482}" destId="{42953721-406A-4252-A6EA-DFAFD913BE1A}" srcOrd="7" destOrd="0" presId="urn:microsoft.com/office/officeart/2005/8/layout/radial6"/>
    <dgm:cxn modelId="{847D76D1-31F8-4550-84A2-86F0F7E1F639}" type="presParOf" srcId="{61DE13D5-DA01-493E-AE57-8D405C71A482}" destId="{C2939C10-97A7-449F-A305-F208AE24636B}" srcOrd="8" destOrd="0" presId="urn:microsoft.com/office/officeart/2005/8/layout/radial6"/>
    <dgm:cxn modelId="{6B57E622-5C78-4456-9D87-2D28AB8DB4A7}" type="presParOf" srcId="{61DE13D5-DA01-493E-AE57-8D405C71A482}" destId="{72897737-B3FA-4D94-9208-E26945629F1B}" srcOrd="9" destOrd="0" presId="urn:microsoft.com/office/officeart/2005/8/layout/radial6"/>
    <dgm:cxn modelId="{AB1C7AF7-62E2-46E9-B178-6CD462AF34B1}" type="presParOf" srcId="{61DE13D5-DA01-493E-AE57-8D405C71A482}" destId="{E20F4305-DAB5-4FC2-9375-DE0DB1ED09C5}" srcOrd="10" destOrd="0" presId="urn:microsoft.com/office/officeart/2005/8/layout/radial6"/>
    <dgm:cxn modelId="{81EAA2D1-2096-4379-9A09-9F738B6504FF}" type="presParOf" srcId="{61DE13D5-DA01-493E-AE57-8D405C71A482}" destId="{44D17C97-9B98-48B9-BEE6-A185F1F3016C}" srcOrd="11" destOrd="0" presId="urn:microsoft.com/office/officeart/2005/8/layout/radial6"/>
    <dgm:cxn modelId="{6A4D9418-9C3B-44E8-8930-E2F09099F310}" type="presParOf" srcId="{61DE13D5-DA01-493E-AE57-8D405C71A482}" destId="{A16F2467-0BAF-4F24-A8A2-E38AACD56DC1}" srcOrd="12" destOrd="0" presId="urn:microsoft.com/office/officeart/2005/8/layout/radial6"/>
    <dgm:cxn modelId="{765A5EC6-5FDD-4338-BE01-9A413D5FBA6C}" type="presParOf" srcId="{61DE13D5-DA01-493E-AE57-8D405C71A482}" destId="{4B2949FB-E99F-4A4B-A042-567D17A35E18}" srcOrd="13" destOrd="0" presId="urn:microsoft.com/office/officeart/2005/8/layout/radial6"/>
    <dgm:cxn modelId="{216966FC-E203-4F51-88AD-1B990C4264BF}" type="presParOf" srcId="{61DE13D5-DA01-493E-AE57-8D405C71A482}" destId="{4D8D1F0B-1503-4B7A-8D2A-B470267E1BBA}" srcOrd="14" destOrd="0" presId="urn:microsoft.com/office/officeart/2005/8/layout/radial6"/>
    <dgm:cxn modelId="{5929A4B1-778D-4B28-BE64-A85742D3DBC4}" type="presParOf" srcId="{61DE13D5-DA01-493E-AE57-8D405C71A482}" destId="{7C95018A-4F95-4357-B6CD-0F380B99562E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5018A-4F95-4357-B6CD-0F380B99562E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6F2467-0BAF-4F24-A8A2-E38AACD56DC1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897737-B3FA-4D94-9208-E26945629F1B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159E79-5AB8-42DA-9C55-8AA15A749AB6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F5F38C-465E-4344-9E99-19BBC29DEFFE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97AB36-F257-439C-8A54-40393A270527}">
      <dsp:nvSpPr>
        <dsp:cNvPr id="0" name=""/>
        <dsp:cNvSpPr/>
      </dsp:nvSpPr>
      <dsp:spPr>
        <a:xfrm>
          <a:off x="2685678" y="1305068"/>
          <a:ext cx="1431287" cy="14312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0" kern="1200">
              <a:latin typeface="Gadugi" panose="020B0502040204020203" pitchFamily="34" charset="0"/>
            </a:rPr>
            <a:t>A través de las fases de:</a:t>
          </a:r>
          <a:endParaRPr lang="es-CO" sz="1200" b="1" kern="1200" dirty="0">
            <a:latin typeface="Gadugi" panose="020B0502040204020203" pitchFamily="34" charset="0"/>
          </a:endParaRPr>
        </a:p>
      </dsp:txBody>
      <dsp:txXfrm>
        <a:off x="2895285" y="1514675"/>
        <a:ext cx="1012073" cy="1012073"/>
      </dsp:txXfrm>
    </dsp:sp>
    <dsp:sp modelId="{AADA34DD-928A-4B76-A3B1-B0964EB56635}">
      <dsp:nvSpPr>
        <dsp:cNvPr id="0" name=""/>
        <dsp:cNvSpPr/>
      </dsp:nvSpPr>
      <dsp:spPr>
        <a:xfrm>
          <a:off x="2911478" y="2397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i="0" kern="1200" dirty="0">
              <a:latin typeface="Gadugi" panose="020B0502040204020203" pitchFamily="34" charset="0"/>
            </a:rPr>
            <a:t>1. 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0" i="0" kern="1200" dirty="0">
              <a:latin typeface="Gadugi" panose="020B0502040204020203" pitchFamily="34" charset="0"/>
            </a:rPr>
            <a:t>Elaboración de piezas de divulgación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3058203" y="149122"/>
        <a:ext cx="708451" cy="708451"/>
      </dsp:txXfrm>
    </dsp:sp>
    <dsp:sp modelId="{9D225A06-7990-4D42-AD22-E7CF63F62720}">
      <dsp:nvSpPr>
        <dsp:cNvPr id="0" name=""/>
        <dsp:cNvSpPr/>
      </dsp:nvSpPr>
      <dsp:spPr>
        <a:xfrm>
          <a:off x="4354577" y="1050870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0" kern="1200">
              <a:latin typeface="Gadugi" panose="020B0502040204020203" pitchFamily="34" charset="0"/>
            </a:rPr>
            <a:t>2. </a:t>
          </a:r>
          <a:r>
            <a:rPr lang="es-CO" sz="900" b="0" i="0" kern="1200">
              <a:latin typeface="Gadugi" panose="020B0502040204020203" pitchFamily="34" charset="0"/>
            </a:rPr>
            <a:t>Publicación de piezas de divulgación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4501302" y="1197595"/>
        <a:ext cx="708451" cy="708451"/>
      </dsp:txXfrm>
    </dsp:sp>
    <dsp:sp modelId="{42953721-406A-4252-A6EA-DFAFD913BE1A}">
      <dsp:nvSpPr>
        <dsp:cNvPr id="0" name=""/>
        <dsp:cNvSpPr/>
      </dsp:nvSpPr>
      <dsp:spPr>
        <a:xfrm>
          <a:off x="3803362" y="2747335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0" kern="1200">
              <a:latin typeface="Gadugi" panose="020B0502040204020203" pitchFamily="34" charset="0"/>
            </a:rPr>
            <a:t>3.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0" i="0" kern="1200">
              <a:latin typeface="Gadugi" panose="020B0502040204020203" pitchFamily="34" charset="0"/>
            </a:rPr>
            <a:t>Realización de capacitaciones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3950087" y="2894060"/>
        <a:ext cx="708451" cy="708451"/>
      </dsp:txXfrm>
    </dsp:sp>
    <dsp:sp modelId="{E20F4305-DAB5-4FC2-9375-DE0DB1ED09C5}">
      <dsp:nvSpPr>
        <dsp:cNvPr id="0" name=""/>
        <dsp:cNvSpPr/>
      </dsp:nvSpPr>
      <dsp:spPr>
        <a:xfrm>
          <a:off x="2019593" y="2747335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i="0" kern="1200">
              <a:latin typeface="Gadugi" panose="020B0502040204020203" pitchFamily="34" charset="0"/>
            </a:rPr>
            <a:t>4.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0" i="0" kern="1200">
              <a:latin typeface="Gadugi" panose="020B0502040204020203" pitchFamily="34" charset="0"/>
            </a:rPr>
            <a:t>Verificación de resultados mediante encuesta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2166318" y="2894060"/>
        <a:ext cx="708451" cy="708451"/>
      </dsp:txXfrm>
    </dsp:sp>
    <dsp:sp modelId="{4B2949FB-E99F-4A4B-A042-567D17A35E18}">
      <dsp:nvSpPr>
        <dsp:cNvPr id="0" name=""/>
        <dsp:cNvSpPr/>
      </dsp:nvSpPr>
      <dsp:spPr>
        <a:xfrm>
          <a:off x="1468379" y="1050870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>
              <a:latin typeface="Gadugi" panose="020B0502040204020203" pitchFamily="34" charset="0"/>
            </a:rPr>
            <a:t>5.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0" i="0" kern="1200">
              <a:latin typeface="Gadugi" panose="020B0502040204020203" pitchFamily="34" charset="0"/>
            </a:rPr>
            <a:t>Respuestas a ciudadanos y seguimiento a compromisos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1615104" y="1197595"/>
        <a:ext cx="708451" cy="708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805B226-F693-E23A-0AC6-0487A3BCF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00"/>
            <a:ext cx="12191733" cy="68581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9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266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05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226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8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4201D2B-7635-B428-D717-5BAA3AF3A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" y="-149"/>
            <a:ext cx="12192000" cy="6858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572A25D-2D52-7AAC-82D8-D3AD14D38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" y="-148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551E3D1-BD70-AD34-9A65-F4AA74DFF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" y="-149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05C927-FCF5-0132-3B83-3AA55DB68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" y="-148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33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42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74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6FAC-9192-436B-870E-80DDE60983C7}" type="datetimeFigureOut">
              <a:rPr lang="es-CO" smtClean="0"/>
              <a:t>18/04/2024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Resultados encuestas de satisfacción 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y evidencias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1850" y="1241284"/>
            <a:ext cx="10456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(15/09/2023)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S</a:t>
            </a:r>
            <a:r>
              <a:rPr lang="es-MX" dirty="0" err="1">
                <a:solidFill>
                  <a:prstClr val="black"/>
                </a:solidFill>
              </a:rPr>
              <a:t>eminario</a:t>
            </a:r>
            <a:r>
              <a:rPr lang="es-MX" dirty="0">
                <a:solidFill>
                  <a:prstClr val="black"/>
                </a:solidFill>
              </a:rPr>
              <a:t> taller Paz Botánica- cannabis en articulación con </a:t>
            </a:r>
            <a:r>
              <a:rPr lang="es-MX" dirty="0" err="1">
                <a:solidFill>
                  <a:prstClr val="black"/>
                </a:solidFill>
              </a:rPr>
              <a:t>Indepaz</a:t>
            </a:r>
            <a:r>
              <a:rPr lang="es-MX" dirty="0">
                <a:solidFill>
                  <a:prstClr val="black"/>
                </a:solidFill>
              </a:rPr>
              <a:t>.</a:t>
            </a:r>
            <a:r>
              <a:rPr lang="es-MX" dirty="0"/>
              <a:t> con la finalidad de c</a:t>
            </a:r>
            <a:r>
              <a:rPr lang="es-MX" dirty="0">
                <a:solidFill>
                  <a:prstClr val="black"/>
                </a:solidFill>
              </a:rPr>
              <a:t>ompartir información relevante para identificar el rezago prohibicionista de cara a las reformas necesarias para una efectiva regulación del cannabis que sea congruente con la nueva Política Nacional de Drogas de Colombia 2023-2033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DD5F712F-03DC-D493-084A-1CC516B11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9473" r="3513" b="13548"/>
          <a:stretch>
            <a:fillRect/>
          </a:stretch>
        </p:blipFill>
        <p:spPr bwMode="auto">
          <a:xfrm>
            <a:off x="701522" y="2546773"/>
            <a:ext cx="4783087" cy="27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54974" y="3707476"/>
            <a:ext cx="3125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De 1 a 5, siendo 1 la calificación más baja y 5 la más alta,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¿</a:t>
            </a:r>
            <a:r>
              <a:rPr lang="es-MX" b="1" dirty="0"/>
              <a:t> </a:t>
            </a:r>
            <a:r>
              <a:rPr lang="es-MX" sz="1400" dirty="0">
                <a:solidFill>
                  <a:prstClr val="black"/>
                </a:solidFill>
                <a:latin typeface="Helvetica"/>
              </a:rPr>
              <a:t>De 1 a 5 cómo calificaría el contenido general de Seminario Paz Botánica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?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24CFBDA-2438-1E23-CC9F-00C2E4D3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176071"/>
              </p:ext>
            </p:extLst>
          </p:nvPr>
        </p:nvGraphicFramePr>
        <p:xfrm>
          <a:off x="6279083" y="2546773"/>
          <a:ext cx="4097337" cy="2622550"/>
        </p:xfrm>
        <a:graphic>
          <a:graphicData uri="http://schemas.openxmlformats.org/drawingml/2006/table">
            <a:tbl>
              <a:tblPr/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Calificación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Nª votaciones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5. Muy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4.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3. Bueno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2.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1. Muy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622069" y="5284584"/>
            <a:ext cx="1013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s-CO" altLang="es-CO" b="1" dirty="0"/>
              <a:t>Nota :</a:t>
            </a:r>
            <a:r>
              <a:rPr lang="es-CO" altLang="es-CO" dirty="0"/>
              <a:t> Durante la sesión de capacitación, se compartió la encuesta de satisfacción que fue atendida por </a:t>
            </a:r>
            <a:r>
              <a:rPr lang="es-CO" altLang="es-CO" b="1" dirty="0"/>
              <a:t>18 personas</a:t>
            </a:r>
            <a:r>
              <a:rPr lang="es-CO" altLang="es-CO" dirty="0"/>
              <a:t>, donde el </a:t>
            </a:r>
            <a:r>
              <a:rPr lang="es-CO" altLang="es-CO" b="1" dirty="0"/>
              <a:t>56%</a:t>
            </a:r>
            <a:r>
              <a:rPr lang="es-CO" altLang="es-CO" dirty="0"/>
              <a:t> de los encuestados están muy satisfechos y el 39% están satisfechos.</a:t>
            </a:r>
          </a:p>
          <a:p>
            <a:pPr>
              <a:buClrTx/>
              <a:buFontTx/>
              <a:buNone/>
            </a:pP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380865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Resultados encuestas de satisfacción 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y evidencias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1850" y="1241284"/>
            <a:ext cx="10456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(21/09/2023)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lang="es-MX" dirty="0">
                <a:solidFill>
                  <a:prstClr val="black"/>
                </a:solidFill>
              </a:rPr>
              <a:t>Se capacito respecto al uso eficiente de la plataforma MICC ,el Registro General de Actividades y  la cadena productiva del </a:t>
            </a:r>
            <a:r>
              <a:rPr lang="es-MX" b="1" dirty="0">
                <a:solidFill>
                  <a:prstClr val="black"/>
                </a:solidFill>
              </a:rPr>
              <a:t>Tolima.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DD5F712F-03DC-D493-084A-1CC516B11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9473" r="3513" b="13548"/>
          <a:stretch>
            <a:fillRect/>
          </a:stretch>
        </p:blipFill>
        <p:spPr bwMode="auto">
          <a:xfrm>
            <a:off x="701522" y="2546773"/>
            <a:ext cx="4783087" cy="27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54974" y="3707476"/>
            <a:ext cx="3125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prstClr val="black"/>
                </a:solidFill>
              </a:rPr>
              <a:t>De 1 a 5, siendo 1 la calificación más baja y 5 la más alta, </a:t>
            </a:r>
            <a:r>
              <a:rPr lang="es-MX" sz="1400" b="1" dirty="0">
                <a:solidFill>
                  <a:prstClr val="black"/>
                </a:solidFill>
              </a:rPr>
              <a:t>¿Qué calificación le daría a su experiencia?</a:t>
            </a:r>
            <a:endParaRPr lang="es-CO" sz="1400" b="1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24CFBDA-2438-1E23-CC9F-00C2E4D3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846014"/>
              </p:ext>
            </p:extLst>
          </p:nvPr>
        </p:nvGraphicFramePr>
        <p:xfrm>
          <a:off x="6279083" y="2546773"/>
          <a:ext cx="4097337" cy="2622550"/>
        </p:xfrm>
        <a:graphic>
          <a:graphicData uri="http://schemas.openxmlformats.org/drawingml/2006/table">
            <a:tbl>
              <a:tblPr/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Calificación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Nª votaciones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5. Muy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4.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3. Bueno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2.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1. Muy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622069" y="5183332"/>
            <a:ext cx="1013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s-CO" altLang="es-CO" b="1" dirty="0"/>
              <a:t>Nota :</a:t>
            </a:r>
            <a:r>
              <a:rPr lang="es-CO" altLang="es-CO" dirty="0"/>
              <a:t> Durante la sesión de capacitación, se compartió la encuesta de satisfacción que fue atendida por </a:t>
            </a:r>
            <a:r>
              <a:rPr lang="es-CO" altLang="es-CO" b="1" dirty="0"/>
              <a:t>14 personas</a:t>
            </a:r>
            <a:r>
              <a:rPr lang="es-CO" altLang="es-CO" dirty="0"/>
              <a:t>, donde el </a:t>
            </a:r>
            <a:r>
              <a:rPr lang="es-CO" altLang="es-CO" b="1" dirty="0"/>
              <a:t>76%</a:t>
            </a:r>
            <a:r>
              <a:rPr lang="es-CO" altLang="es-CO" dirty="0"/>
              <a:t> de los encuestados están muy satisfechos y el 14% están satisfechos.</a:t>
            </a:r>
          </a:p>
          <a:p>
            <a:pPr>
              <a:buClrTx/>
              <a:buFontTx/>
              <a:buNone/>
            </a:pP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404002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Resultados encuestas de satisfacción 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y evidencias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1850" y="1241284"/>
            <a:ext cx="10456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(02/11/2023)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lang="es-MX" dirty="0">
                <a:solidFill>
                  <a:prstClr val="black"/>
                </a:solidFill>
              </a:rPr>
              <a:t>Se socializaron las mejoras que se implementaron en el sistema MICC para adelantar los trámites de su interés ofertados por el ICA, Invima, FNE y </a:t>
            </a:r>
            <a:r>
              <a:rPr lang="es-MX" dirty="0" err="1">
                <a:solidFill>
                  <a:prstClr val="black"/>
                </a:solidFill>
              </a:rPr>
              <a:t>Minjusticia</a:t>
            </a:r>
            <a:r>
              <a:rPr lang="es-MX" dirty="0">
                <a:solidFill>
                  <a:prstClr val="black"/>
                </a:solidFill>
              </a:rPr>
              <a:t>, los cuales estarán dispuestos en un solo lugar.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DD5F712F-03DC-D493-084A-1CC516B11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9473" r="3513" b="13548"/>
          <a:stretch>
            <a:fillRect/>
          </a:stretch>
        </p:blipFill>
        <p:spPr bwMode="auto">
          <a:xfrm>
            <a:off x="701522" y="2546773"/>
            <a:ext cx="4783087" cy="27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54974" y="3707476"/>
            <a:ext cx="3125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De 1 a 5, siendo 1 la calificación más baja y 5 la más alta,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¿Qué calificación le daría a su experiencia?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24CFBDA-2438-1E23-CC9F-00C2E4D3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006536"/>
              </p:ext>
            </p:extLst>
          </p:nvPr>
        </p:nvGraphicFramePr>
        <p:xfrm>
          <a:off x="6279083" y="2546773"/>
          <a:ext cx="4097337" cy="2622550"/>
        </p:xfrm>
        <a:graphic>
          <a:graphicData uri="http://schemas.openxmlformats.org/drawingml/2006/table">
            <a:tbl>
              <a:tblPr/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Calificación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Nª votaciones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5. Muy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4.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3. Bueno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2.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1. Muy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22069" y="5183332"/>
            <a:ext cx="1013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s-CO" altLang="es-CO" b="1" dirty="0"/>
              <a:t>Nota :</a:t>
            </a:r>
            <a:r>
              <a:rPr lang="es-CO" altLang="es-CO" dirty="0"/>
              <a:t> Durante la sesión de capacitación, se compartió la encuesta de satisfacción que fue atendida por </a:t>
            </a:r>
            <a:r>
              <a:rPr lang="es-CO" altLang="es-CO" b="1" dirty="0"/>
              <a:t>59 personas</a:t>
            </a:r>
            <a:r>
              <a:rPr lang="es-CO" altLang="es-CO" dirty="0"/>
              <a:t>, donde el </a:t>
            </a:r>
            <a:r>
              <a:rPr lang="es-CO" altLang="es-CO" b="1" dirty="0"/>
              <a:t>63%</a:t>
            </a:r>
            <a:r>
              <a:rPr lang="es-CO" altLang="es-CO" dirty="0"/>
              <a:t> de los encuestados están muy satisfechos.</a:t>
            </a:r>
          </a:p>
          <a:p>
            <a:pPr>
              <a:buClrTx/>
              <a:buFontTx/>
              <a:buNone/>
            </a:pP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2946899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34" y="99039"/>
            <a:ext cx="10500360" cy="723208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Invitaciones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1" y="807354"/>
            <a:ext cx="2540881" cy="27338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51" y="3614040"/>
            <a:ext cx="2561706" cy="26899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208" y="807354"/>
            <a:ext cx="2311704" cy="28066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363" y="740741"/>
            <a:ext cx="4755026" cy="555199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208" y="3708900"/>
            <a:ext cx="2311704" cy="258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34" y="99039"/>
            <a:ext cx="10500360" cy="723208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Registro fotográfico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21" y="880232"/>
            <a:ext cx="3009496" cy="22558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585" y="880233"/>
            <a:ext cx="4067131" cy="22250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847" y="3515634"/>
            <a:ext cx="4346182" cy="236449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003" y="880232"/>
            <a:ext cx="3164815" cy="22250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886" y="3515634"/>
            <a:ext cx="3706585" cy="23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05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Conclusiones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31850" y="1157320"/>
            <a:ext cx="104568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Los espacios desarrollados como capacitaciones y diálogos con los licenciatarios y otras entidades que permiten fortalecer y robustecer los</a:t>
            </a:r>
            <a:r>
              <a:rPr kumimoji="0" lang="es-MX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temas relacionados con cannabis.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altLang="es-CO" sz="2000" dirty="0">
                <a:latin typeface="Gadugi" panose="020B0502040204020203" pitchFamily="34" charset="0"/>
              </a:rPr>
              <a:t>A pesar de contar con múltiples herramientas como manuales, videos y capacitaciones, llegan nuevos usuarios al sector interesados en el cannabis y las herramientas que brinda el Ministerio de Justicia y del Derecho para la racionalización de trámites. </a:t>
            </a:r>
          </a:p>
          <a:p>
            <a:pPr algn="just"/>
            <a:endParaRPr lang="es-ES" altLang="es-CO" sz="2000" dirty="0">
              <a:latin typeface="Gadug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altLang="es-CO" sz="2000" dirty="0">
                <a:latin typeface="Gadugi" panose="020B0502040204020203" pitchFamily="34" charset="0"/>
              </a:rPr>
              <a:t>Los licenciatarios de cannabis solicitan abrir espacios para resolver dudas acerca de la normatividad y el uso del sistema.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8361"/>
          <a:stretch/>
        </p:blipFill>
        <p:spPr>
          <a:xfrm>
            <a:off x="4737095" y="4126372"/>
            <a:ext cx="2244351" cy="219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21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ED4369D-6414-318E-76F7-57BE0461D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543" y="4017254"/>
            <a:ext cx="8053828" cy="746194"/>
          </a:xfrm>
        </p:spPr>
        <p:txBody>
          <a:bodyPr>
            <a:noAutofit/>
          </a:bodyPr>
          <a:lstStyle/>
          <a:p>
            <a:br>
              <a:rPr lang="es-MX" sz="1600" dirty="0"/>
            </a:br>
            <a:r>
              <a:rPr lang="es-MX" sz="2000" dirty="0">
                <a:solidFill>
                  <a:schemeClr val="bg1"/>
                </a:solidFill>
                <a:latin typeface="Lucida Sans Regular"/>
              </a:rPr>
              <a:t>Estrategia de divulgación, sensibilización y fortalecimiento de capacidades de control y fiscalización de cannabis a fin de consolidar el funcionamiento adecuado del modelo nacional de control y fiscalización para su acceso seguro e informado.</a:t>
            </a:r>
            <a:br>
              <a:rPr lang="es-MX" sz="1600" dirty="0">
                <a:solidFill>
                  <a:srgbClr val="000000"/>
                </a:solidFill>
                <a:latin typeface="Lucida Sans Regular"/>
              </a:rPr>
            </a:br>
            <a:endParaRPr lang="es-CO" sz="1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3971" y="2168682"/>
            <a:ext cx="886349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Helvetica" pitchFamily="2" charset="0"/>
              </a:rPr>
              <a:t>INFORME DE RESULTADOS</a:t>
            </a:r>
            <a:br>
              <a:rPr lang="es-CO" b="1" dirty="0">
                <a:solidFill>
                  <a:schemeClr val="bg1"/>
                </a:solidFill>
                <a:latin typeface="Helvetica" pitchFamily="2" charset="0"/>
              </a:rPr>
            </a:br>
            <a:endParaRPr lang="es-CO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3085" y="4917069"/>
            <a:ext cx="7935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Helvetica" pitchFamily="2" charset="0"/>
              </a:rPr>
              <a:t>Subdirección de Control y Fiscalización de Sustancias Químicas y Estupefacientes. </a:t>
            </a:r>
            <a:br>
              <a:rPr lang="es-MX" b="1" dirty="0">
                <a:latin typeface="Helvetica" pitchFamily="2" charset="0"/>
              </a:rPr>
            </a:br>
            <a:br>
              <a:rPr lang="es-MX" b="1" dirty="0">
                <a:latin typeface="Helvetica" pitchFamily="2" charset="0"/>
              </a:rPr>
            </a:br>
            <a:r>
              <a:rPr lang="es-MX" b="1" dirty="0">
                <a:latin typeface="Helvetica" pitchFamily="2" charset="0"/>
              </a:rPr>
              <a:t>Grupo de Cannabis</a:t>
            </a:r>
            <a:br>
              <a:rPr lang="es-MX" b="1" dirty="0">
                <a:latin typeface="Helvetica" pitchFamily="2" charset="0"/>
              </a:rPr>
            </a:br>
            <a:r>
              <a:rPr lang="es-MX" b="1" dirty="0">
                <a:latin typeface="Helvetica" pitchFamily="2" charset="0"/>
              </a:rPr>
              <a:t>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8297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2FAEA24-8683-3C81-7930-AA86EA11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61" y="432954"/>
            <a:ext cx="10515600" cy="778725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Objetivo del informe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CDE9064-BE3D-EC54-37B7-ED0622C09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933" y="1335718"/>
            <a:ext cx="10515600" cy="283293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>
                <a:solidFill>
                  <a:schemeClr val="tx1"/>
                </a:solidFill>
              </a:rPr>
              <a:t>Dar a conocer los resultados de los diálogos implementados en la "Estrategia</a:t>
            </a:r>
            <a:r>
              <a:rPr lang="es-MX" dirty="0"/>
              <a:t> </a:t>
            </a:r>
            <a:r>
              <a:rPr lang="es-MX" dirty="0">
                <a:solidFill>
                  <a:schemeClr val="tx1"/>
                </a:solidFill>
              </a:rPr>
              <a:t>de divulgación, sensibilización y fortalecimiento de capacidades de control y fiscalización de cannabis a fin de consolidar el funcionamiento adecuado del modelo nacional de control y fiscalización para su acceso seguro e informado.” dirigidos a la ciudadanía, licenciatarios y demás grupos de interés del Ministerio de Justicia y del Derecho.</a:t>
            </a:r>
          </a:p>
          <a:p>
            <a:pPr algn="just"/>
            <a:r>
              <a:rPr lang="es-MX" dirty="0">
                <a:solidFill>
                  <a:schemeClr val="tx1"/>
                </a:solidFill>
              </a:rPr>
              <a:t>Estos encuentros tienen como principal objetivo socializar el uso del Mecanismo de Información para el Control del Cannabis – MICC y el marco de la normativo del cannabis.</a:t>
            </a:r>
          </a:p>
          <a:p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DD871E-9050-4839-F60E-6051114C0399}"/>
              </a:ext>
            </a:extLst>
          </p:cNvPr>
          <p:cNvSpPr txBox="1"/>
          <p:nvPr/>
        </p:nvSpPr>
        <p:spPr>
          <a:xfrm>
            <a:off x="5225409" y="6639446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www.---------------.gov.co</a:t>
            </a:r>
          </a:p>
        </p:txBody>
      </p:sp>
      <p:sp>
        <p:nvSpPr>
          <p:cNvPr id="4" name="Flecha derecha 3"/>
          <p:cNvSpPr/>
          <p:nvPr/>
        </p:nvSpPr>
        <p:spPr>
          <a:xfrm>
            <a:off x="6565273" y="4812907"/>
            <a:ext cx="1113906" cy="4884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14" y="4290346"/>
            <a:ext cx="2663846" cy="1533525"/>
          </a:xfrm>
          <a:prstGeom prst="rect">
            <a:avLst/>
          </a:prstGeom>
        </p:spPr>
      </p:pic>
      <p:sp>
        <p:nvSpPr>
          <p:cNvPr id="11" name="AutoShape 6" descr="Panorama de la industria del Cannabis y compañías para invert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198" y="4290345"/>
            <a:ext cx="2857500" cy="15335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879" y="4260063"/>
            <a:ext cx="26193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9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ersonaje de dibujos animados masculino 3d con gesto explicativo | Foto 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7" t="17310" r="27388" b="17580"/>
          <a:stretch/>
        </p:blipFill>
        <p:spPr bwMode="auto">
          <a:xfrm>
            <a:off x="2269065" y="2939512"/>
            <a:ext cx="2108201" cy="369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72FAEA24-8683-3C81-7930-AA86EA11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10" y="166255"/>
            <a:ext cx="10332143" cy="83837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Metodología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CDE9064-BE3D-EC54-37B7-ED0622C09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687714" y="1175324"/>
            <a:ext cx="55086" cy="1063587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DD871E-9050-4839-F60E-6051114C0399}"/>
              </a:ext>
            </a:extLst>
          </p:cNvPr>
          <p:cNvSpPr txBox="1"/>
          <p:nvPr/>
        </p:nvSpPr>
        <p:spPr>
          <a:xfrm>
            <a:off x="5225409" y="6639446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www.---------------.gov.co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04338A3-DB85-5B92-86DD-8B102E3F81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406034"/>
              </p:ext>
            </p:extLst>
          </p:nvPr>
        </p:nvGraphicFramePr>
        <p:xfrm>
          <a:off x="3554162" y="2739995"/>
          <a:ext cx="6824858" cy="377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456266" y="1048041"/>
            <a:ext cx="10049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 continuación, se presenta la metodología utilizada por la Subdirección de Control y Fiscalización de Sustancias Químicas y Estupefacientes para el desarrollo de los</a:t>
            </a:r>
            <a:r>
              <a:rPr kumimoji="0" lang="es-MX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diálogos implementados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 la obtención de resultados.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125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64" y="746185"/>
            <a:ext cx="915924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Divulgación de información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9A98B20-1DD8-5021-0DFC-29F1E4FC4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654" y="1709738"/>
            <a:ext cx="6540731" cy="224443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CO" altLang="es-CO" sz="2400" dirty="0"/>
              <a:t>La </a:t>
            </a:r>
            <a:r>
              <a:rPr lang="es-CO" altLang="es-CO" sz="2400" dirty="0" err="1"/>
              <a:t>SCFSQyE</a:t>
            </a:r>
            <a:r>
              <a:rPr lang="es-CO" altLang="es-CO" sz="2400" dirty="0"/>
              <a:t> realiza la divulgación de la información referente a los diálogos y capacitaciones a realizar por medio de la publicación de un banner en el </a:t>
            </a:r>
            <a:r>
              <a:rPr lang="es-MX" sz="2400" dirty="0"/>
              <a:t>Mecanismo de Información para el Control del Cannabis – MICC </a:t>
            </a:r>
            <a:r>
              <a:rPr lang="es-CO" altLang="es-CO" sz="2400" dirty="0"/>
              <a:t>en su sección informativa para conocimiento general de los usuarios del sistema.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pic>
        <p:nvPicPr>
          <p:cNvPr id="3076" name="Picture 4" descr="Divulgar promoção: essa estratégia precisa ser no tempo certo - Núcleo de  Vare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709738"/>
            <a:ext cx="3184405" cy="30862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y evidencias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41" y="4090760"/>
            <a:ext cx="2364392" cy="23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8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64" y="482097"/>
            <a:ext cx="915924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Programación y temáticas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499052" y="1029165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y evidencias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2897870" y="1638710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2989641" y="4558743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784764" y="1316759"/>
            <a:ext cx="744543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600" b="1" dirty="0">
                <a:solidFill>
                  <a:srgbClr val="00B050"/>
                </a:solidFill>
                <a:latin typeface="Helvetica"/>
              </a:rPr>
              <a:t>18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/07/2023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:</a:t>
            </a:r>
            <a:r>
              <a:rPr lang="es-MX" noProof="0" dirty="0"/>
              <a:t>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Se llevó a cabo un seminario con el SENA, en el municipio de chía, cuya temática fue el fortalecimiento al cultivo de Cannabis con fines médicos y científicos.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Audiencia: </a:t>
            </a:r>
            <a:r>
              <a:rPr lang="es-MX" sz="1400" b="1" i="1" dirty="0">
                <a:solidFill>
                  <a:prstClr val="black"/>
                </a:solidFill>
                <a:latin typeface="Helvetica"/>
              </a:rPr>
              <a:t>155</a:t>
            </a: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personas.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lvl="0" algn="just"/>
            <a:r>
              <a:rPr lang="es-MX" sz="1600" b="1" dirty="0">
                <a:solidFill>
                  <a:srgbClr val="00B050"/>
                </a:solidFill>
                <a:latin typeface="Helvetica"/>
              </a:rPr>
              <a:t>09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/08/2023: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Capacitación</a:t>
            </a:r>
            <a:r>
              <a:rPr lang="es-MX" sz="1600" b="1" dirty="0">
                <a:latin typeface="Helvetica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con respecto al Registro General de Actividades y a solicitud de la representante de la cadena productiva de Boyacá </a:t>
            </a:r>
          </a:p>
          <a:p>
            <a:pPr lvl="0" algn="just"/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Audiencia: </a:t>
            </a:r>
            <a:r>
              <a:rPr lang="es-MX" sz="1400" b="1" i="1" dirty="0">
                <a:solidFill>
                  <a:prstClr val="black"/>
                </a:solidFill>
                <a:latin typeface="Helvetica"/>
              </a:rPr>
              <a:t>34</a:t>
            </a:r>
            <a:r>
              <a:rPr lang="es-MX" sz="1400" b="1" i="1" dirty="0">
                <a:solidFill>
                  <a:prstClr val="black"/>
                </a:solidFill>
              </a:rPr>
              <a:t> personas.</a:t>
            </a:r>
            <a:endParaRPr kumimoji="0" lang="es-MX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660989" y="3997268"/>
            <a:ext cx="74824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15/09/2023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: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rPr>
              <a:t>Se</a:t>
            </a:r>
            <a:r>
              <a:rPr kumimoji="0" lang="es-MX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rPr>
              <a:t> llevo a cabo el s</a:t>
            </a:r>
            <a:r>
              <a:rPr lang="es-MX" sz="1600" dirty="0" err="1">
                <a:solidFill>
                  <a:prstClr val="black"/>
                </a:solidFill>
              </a:rPr>
              <a:t>eminario</a:t>
            </a:r>
            <a:r>
              <a:rPr lang="es-MX" sz="1600" dirty="0">
                <a:solidFill>
                  <a:prstClr val="black"/>
                </a:solidFill>
              </a:rPr>
              <a:t> taller Paz Botánica-capítulo cannabis en articulación con </a:t>
            </a:r>
            <a:r>
              <a:rPr lang="es-MX" sz="1600" dirty="0" err="1">
                <a:solidFill>
                  <a:prstClr val="black"/>
                </a:solidFill>
              </a:rPr>
              <a:t>Indepaz</a:t>
            </a:r>
            <a:r>
              <a:rPr lang="es-MX" sz="1600" dirty="0">
                <a:solidFill>
                  <a:prstClr val="black"/>
                </a:solidFill>
              </a:rPr>
              <a:t>.</a:t>
            </a:r>
            <a:r>
              <a:rPr kumimoji="0" lang="es-MX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rPr>
              <a:t> con la finalidad de c</a:t>
            </a:r>
            <a:r>
              <a:rPr lang="es-MX" sz="1600" dirty="0" err="1">
                <a:solidFill>
                  <a:prstClr val="black"/>
                </a:solidFill>
                <a:latin typeface="Helvetica"/>
              </a:rPr>
              <a:t>ompartir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 información relevante para identificar el rezago prohibicionista de cara a las reformas necesarias para una efectiva regulación del cannabis que sea congruente con la nueva Política Nacional de Drogas de Colombia 2023-2033.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No. De Asistentes: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73 personas.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</a:b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2839681" y="3006624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84" y="772400"/>
            <a:ext cx="1903596" cy="152439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15" y="2628565"/>
            <a:ext cx="2532893" cy="11454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00" y="4385103"/>
            <a:ext cx="1803564" cy="10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741" y="768072"/>
            <a:ext cx="915924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Programación y temáticas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499052" y="1029165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y evidencias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760075" y="1863186"/>
            <a:ext cx="7445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21/09/2023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: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Se guio a los licenciatarios del Tolima en el uso eficiente de la plataforma MICC con respecto al Registro General de Actividades y a solicitud de la representante de la cadena productiva del Tolima.</a:t>
            </a:r>
          </a:p>
          <a:p>
            <a:pPr lvl="0" algn="just"/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No. De Asistentes: </a:t>
            </a:r>
            <a:r>
              <a:rPr lang="es-MX" sz="1400" b="1" i="1" dirty="0">
                <a:solidFill>
                  <a:prstClr val="black"/>
                </a:solidFill>
                <a:latin typeface="Helvetica"/>
              </a:rPr>
              <a:t>28</a:t>
            </a: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personas.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760075" y="3681146"/>
            <a:ext cx="74454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1600" b="1" dirty="0">
                <a:solidFill>
                  <a:srgbClr val="00B050"/>
                </a:solidFill>
                <a:latin typeface="Helvetica"/>
              </a:rPr>
              <a:t>02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/11/2023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: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Se socializaron las mejoras que se implementaron en el sistema MICC para adelantar los trámites de su interés ofertados por el ICA, Invima, FNE y </a:t>
            </a:r>
            <a:r>
              <a:rPr lang="es-MX" sz="1600" dirty="0" err="1">
                <a:solidFill>
                  <a:prstClr val="black"/>
                </a:solidFill>
                <a:latin typeface="Helvetica"/>
              </a:rPr>
              <a:t>Minjusticia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, en materia de cannabis los cuales estarán dispuestos en un solo lugar, permitiendo a los usuarios acceder a los servicios de manera simplificada y a las entidades de control cumplir de manera efectiva su </a:t>
            </a:r>
            <a:r>
              <a:rPr lang="es-MX" sz="1600" dirty="0" err="1">
                <a:solidFill>
                  <a:prstClr val="black"/>
                </a:solidFill>
                <a:latin typeface="Helvetica"/>
              </a:rPr>
              <a:t>misionalidad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.</a:t>
            </a:r>
          </a:p>
          <a:p>
            <a:pPr lvl="0" algn="just"/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No. De Asistentes: </a:t>
            </a:r>
            <a:r>
              <a:rPr lang="es-CO" sz="1400" b="1" i="1" dirty="0">
                <a:solidFill>
                  <a:prstClr val="black"/>
                </a:solidFill>
                <a:latin typeface="Helvetica"/>
              </a:rPr>
              <a:t>300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personas.</a:t>
            </a:r>
            <a:endParaRPr kumimoji="0" lang="es-MX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95" y="1636900"/>
            <a:ext cx="2558956" cy="11712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3" y="3221248"/>
            <a:ext cx="2420248" cy="3243052"/>
          </a:xfrm>
          <a:prstGeom prst="rect">
            <a:avLst/>
          </a:prstGeom>
        </p:spPr>
      </p:pic>
      <p:sp>
        <p:nvSpPr>
          <p:cNvPr id="18" name="Flecha derecha 17"/>
          <p:cNvSpPr/>
          <p:nvPr/>
        </p:nvSpPr>
        <p:spPr>
          <a:xfrm>
            <a:off x="3088727" y="2208343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9" name="Flecha derecha 18"/>
          <p:cNvSpPr/>
          <p:nvPr/>
        </p:nvSpPr>
        <p:spPr>
          <a:xfrm>
            <a:off x="2985619" y="4287738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22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>
            <a:extLst>
              <a:ext uri="{FF2B5EF4-FFF2-40B4-BE49-F238E27FC236}">
                <a16:creationId xmlns:a16="http://schemas.microsoft.com/office/drawing/2014/main" id="{3ED4369D-6414-318E-76F7-57BE0461DE33}"/>
              </a:ext>
            </a:extLst>
          </p:cNvPr>
          <p:cNvSpPr txBox="1">
            <a:spLocks/>
          </p:cNvSpPr>
          <p:nvPr/>
        </p:nvSpPr>
        <p:spPr>
          <a:xfrm>
            <a:off x="122796" y="1421475"/>
            <a:ext cx="8560904" cy="2768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Resultados encuestas de satisfacción de los encuentros realizados por el grupo de Cannabis– </a:t>
            </a:r>
            <a:r>
              <a:rPr kumimoji="0" lang="es-MX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SCFSQyE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.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0503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Resultados encuestas de satisfacción 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y evidencias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1850" y="1241284"/>
            <a:ext cx="10456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(</a:t>
            </a:r>
            <a:r>
              <a:rPr lang="es-MX" b="1" noProof="0" dirty="0">
                <a:solidFill>
                  <a:prstClr val="black"/>
                </a:solidFill>
                <a:latin typeface="Helvetica"/>
              </a:rPr>
              <a:t>09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/08/2023)</a:t>
            </a:r>
            <a:r>
              <a:rPr lang="es-MX" dirty="0">
                <a:solidFill>
                  <a:prstClr val="black"/>
                </a:solidFill>
              </a:rPr>
              <a:t> Capacitación</a:t>
            </a:r>
            <a:r>
              <a:rPr lang="es-MX" b="1" dirty="0"/>
              <a:t> </a:t>
            </a:r>
            <a:r>
              <a:rPr lang="es-MX" dirty="0">
                <a:solidFill>
                  <a:prstClr val="black"/>
                </a:solidFill>
              </a:rPr>
              <a:t>con respecto al Registro General de Actividades y a solicitud de la representante de la cadena productiva del departamento de</a:t>
            </a:r>
            <a:r>
              <a:rPr lang="es-MX" b="1" dirty="0">
                <a:solidFill>
                  <a:prstClr val="black"/>
                </a:solidFill>
              </a:rPr>
              <a:t> Boyacá.</a:t>
            </a:r>
          </a:p>
          <a:p>
            <a:pPr lvl="0"/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DD5F712F-03DC-D493-084A-1CC516B11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9473" r="3513" b="13548"/>
          <a:stretch>
            <a:fillRect/>
          </a:stretch>
        </p:blipFill>
        <p:spPr bwMode="auto">
          <a:xfrm>
            <a:off x="701522" y="2546773"/>
            <a:ext cx="4783087" cy="27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54974" y="3707476"/>
            <a:ext cx="3125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De 1 a 5, siendo 1 la calificación más baja y 5 la más alta,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¿Qué calificación le daría a su experiencia?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24CFBDA-2438-1E23-CC9F-00C2E4D3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289835"/>
              </p:ext>
            </p:extLst>
          </p:nvPr>
        </p:nvGraphicFramePr>
        <p:xfrm>
          <a:off x="6279083" y="2546773"/>
          <a:ext cx="4097337" cy="2622550"/>
        </p:xfrm>
        <a:graphic>
          <a:graphicData uri="http://schemas.openxmlformats.org/drawingml/2006/table">
            <a:tbl>
              <a:tblPr/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Calificación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Nª votaciones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5. Muy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4.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3. Bueno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2.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1. Muy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622069" y="5183332"/>
            <a:ext cx="1013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s-CO" altLang="es-CO" b="1" dirty="0"/>
              <a:t>Nota :</a:t>
            </a:r>
            <a:r>
              <a:rPr lang="es-CO" altLang="es-CO" dirty="0"/>
              <a:t> Durante la sesión de capacitación, se compartió la encuesta de satisfacción que fue atendida por </a:t>
            </a:r>
            <a:r>
              <a:rPr lang="es-CO" altLang="es-CO" b="1" dirty="0"/>
              <a:t>15 personas</a:t>
            </a:r>
            <a:r>
              <a:rPr lang="es-CO" altLang="es-CO" dirty="0"/>
              <a:t>, donde el </a:t>
            </a:r>
            <a:r>
              <a:rPr lang="es-CO" altLang="es-CO" b="1" dirty="0"/>
              <a:t>73%</a:t>
            </a:r>
            <a:r>
              <a:rPr lang="es-CO" altLang="es-CO" dirty="0"/>
              <a:t> de los encuestados están muy satisfechos.</a:t>
            </a:r>
          </a:p>
          <a:p>
            <a:pPr>
              <a:buClrTx/>
              <a:buFontTx/>
              <a:buNone/>
            </a:pP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38030044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9B3A7E810704192948A19B3CC5B80" ma:contentTypeVersion="1" ma:contentTypeDescription="Crear nuevo documento." ma:contentTypeScope="" ma:versionID="3f6fa390ab0ca861e1ca19160ebe8b05">
  <xsd:schema xmlns:xsd="http://www.w3.org/2001/XMLSchema" xmlns:xs="http://www.w3.org/2001/XMLSchema" xmlns:p="http://schemas.microsoft.com/office/2006/metadata/properties" xmlns:ns1="http://schemas.microsoft.com/sharepoint/v3" xmlns:ns2="81cc8fc0-8d1e-4295-8f37-5d076116407c" targetNamespace="http://schemas.microsoft.com/office/2006/metadata/properties" ma:root="true" ma:fieldsID="0ca9f3ac2d15db8bb029348aee8f1b74" ns1:_="" ns2:_="">
    <xsd:import namespace="http://schemas.microsoft.com/sharepoint/v3"/>
    <xsd:import namespace="81cc8fc0-8d1e-4295-8f37-5d076116407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c8fc0-8d1e-4295-8f37-5d076116407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81cc8fc0-8d1e-4295-8f37-5d076116407c">2TV4CCKVFCYA-327339268-539</_dlc_DocId>
    <_dlc_DocIdUrl xmlns="81cc8fc0-8d1e-4295-8f37-5d076116407c">
      <Url>https://www.minjusticia.gov.co/servicio-ciudadano/_layouts/15/DocIdRedir.aspx?ID=2TV4CCKVFCYA-327339268-539</Url>
      <Description>2TV4CCKVFCYA-327339268-539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CA7C5D-5E37-4F4D-96D8-2E847D68E76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2C344C9-6DB5-4A41-8E8E-BF927ED5EE27}"/>
</file>

<file path=customXml/itemProps3.xml><?xml version="1.0" encoding="utf-8"?>
<ds:datastoreItem xmlns:ds="http://schemas.openxmlformats.org/officeDocument/2006/customXml" ds:itemID="{2E954CF4-1793-4F76-B4A8-B8CF662795A6}">
  <ds:schemaRefs>
    <ds:schemaRef ds:uri="a7177abf-44f2-4092-b380-d71683ee2afc"/>
    <ds:schemaRef ds:uri="http://schemas.microsoft.com/office/2006/documentManagement/types"/>
    <ds:schemaRef ds:uri="http://purl.org/dc/terms/"/>
    <ds:schemaRef ds:uri="http://schemas.microsoft.com/sharepoint/v3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A43B38D5-9797-4E5C-9244-2C77802A0F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1267</Words>
  <Application>Microsoft Office PowerPoint</Application>
  <PresentationFormat>Panorámica</PresentationFormat>
  <Paragraphs>136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Calibri</vt:lpstr>
      <vt:lpstr>Gadugi</vt:lpstr>
      <vt:lpstr>Helvetica</vt:lpstr>
      <vt:lpstr>Lucida Sans Regular</vt:lpstr>
      <vt:lpstr>News Gothic MT</vt:lpstr>
      <vt:lpstr>Wingdings</vt:lpstr>
      <vt:lpstr>Tema de Office</vt:lpstr>
      <vt:lpstr>Presentación de PowerPoint</vt:lpstr>
      <vt:lpstr> Estrategia de divulgación, sensibilización y fortalecimiento de capacidades de control y fiscalización de cannabis a fin de consolidar el funcionamiento adecuado del modelo nacional de control y fiscalización para su acceso seguro e informado. </vt:lpstr>
      <vt:lpstr>Objetivo del informe</vt:lpstr>
      <vt:lpstr>Metodología</vt:lpstr>
      <vt:lpstr>Divulgación de información</vt:lpstr>
      <vt:lpstr>Programación y temáticas</vt:lpstr>
      <vt:lpstr>Programación y temáticas</vt:lpstr>
      <vt:lpstr>Presentación de PowerPoint</vt:lpstr>
      <vt:lpstr>Resultados encuestas de satisfacción </vt:lpstr>
      <vt:lpstr>Resultados encuestas de satisfacción </vt:lpstr>
      <vt:lpstr>Resultados encuestas de satisfacción </vt:lpstr>
      <vt:lpstr>Resultados encuestas de satisfacción </vt:lpstr>
      <vt:lpstr>Invitaciones</vt:lpstr>
      <vt:lpstr>Registro fotográfico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lastModifiedBy>CARLOS ALBERTO PUENTES GONZALEZ</cp:lastModifiedBy>
  <cp:revision>39</cp:revision>
  <dcterms:created xsi:type="dcterms:W3CDTF">2023-05-08T00:34:42Z</dcterms:created>
  <dcterms:modified xsi:type="dcterms:W3CDTF">2024-04-18T23:42:57Z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0x01010041D9B3A7E810704192948A19B3CC5B80</vt:lpwstr>
  </property>
  <property fmtid="{D5CDD505-2E9C-101B-9397-08002B2CF9AE}" pid="3" name="_dlc_DocIdItemGuid">
    <vt:lpwstr>432c7dbd-066e-4206-8e2b-59c4f49e79d2</vt:lpwstr>
  </property>
</Properties>
</file>