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17.xml" ContentType="application/vnd.openxmlformats-officedocument.presentationml.slide+xml"/>
  <Override PartName="/ppt/slides/slide38.xml" ContentType="application/vnd.openxmlformats-officedocument.presentationml.slide+xml"/>
  <Override PartName="/ppt/slides/slide3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7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48"/>
  </p:notesMasterIdLst>
  <p:sldIdLst>
    <p:sldId id="323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72" r:id="rId13"/>
    <p:sldId id="274" r:id="rId14"/>
    <p:sldId id="324" r:id="rId15"/>
    <p:sldId id="275" r:id="rId16"/>
    <p:sldId id="276" r:id="rId17"/>
    <p:sldId id="328" r:id="rId18"/>
    <p:sldId id="327" r:id="rId19"/>
    <p:sldId id="277" r:id="rId20"/>
    <p:sldId id="278" r:id="rId21"/>
    <p:sldId id="325" r:id="rId22"/>
    <p:sldId id="326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304" r:id="rId32"/>
    <p:sldId id="305" r:id="rId33"/>
    <p:sldId id="334" r:id="rId34"/>
    <p:sldId id="331" r:id="rId35"/>
    <p:sldId id="332" r:id="rId36"/>
    <p:sldId id="333" r:id="rId37"/>
    <p:sldId id="307" r:id="rId38"/>
    <p:sldId id="309" r:id="rId39"/>
    <p:sldId id="335" r:id="rId40"/>
    <p:sldId id="336" r:id="rId41"/>
    <p:sldId id="338" r:id="rId42"/>
    <p:sldId id="314" r:id="rId43"/>
    <p:sldId id="315" r:id="rId44"/>
    <p:sldId id="316" r:id="rId45"/>
    <p:sldId id="317" r:id="rId46"/>
    <p:sldId id="319" r:id="rId47"/>
  </p:sldIdLst>
  <p:sldSz cx="9144000" cy="5143500" type="screen16x9"/>
  <p:notesSz cx="9144000" cy="51435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4660"/>
  </p:normalViewPr>
  <p:slideViewPr>
    <p:cSldViewPr>
      <p:cViewPr varScale="1">
        <p:scale>
          <a:sx n="145" d="100"/>
          <a:sy n="145" d="100"/>
        </p:scale>
        <p:origin x="246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customXml" Target="../customXml/item4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55F1D-4A64-4355-9F83-31DBCFCFCC21}" type="datetimeFigureOut">
              <a:rPr lang="es-CO" smtClean="0"/>
              <a:t>15/05/2023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BCCB5-5DB6-4C43-B15E-8F3AD6D27A6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8691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CCB5-5DB6-4C43-B15E-8F3AD6D27A67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5611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CCB5-5DB6-4C43-B15E-8F3AD6D27A67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7432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CCB5-5DB6-4C43-B15E-8F3AD6D27A67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833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76918E-5EA8-11C4-C897-1475C883D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CC7D113-4F5D-13A3-8098-ACAD3FCFF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F01DF4-FDEB-8A09-0A27-BFD3746F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E366-8242-424F-8402-4E0933C83F4A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15/05/2023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586D3B-61EA-A6BE-8596-6F01BF23D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BEEA45-AF3C-052F-62ED-007A2B2F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63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E7FD6C-DDC3-6763-786F-62E78680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ABE62F8-68BA-E86C-DC40-CAAF1A7B9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7B6112-3B8C-FF7A-8E01-2691C03E6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5EB0AE-73DC-6218-5541-F796ABD2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9FFB-8330-4689-BF75-A4A9EC132936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15/05/2023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156D66-5A7F-5BA8-1AEB-F4660325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359BFC-C2C4-5EC2-4BD0-50B8EA96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63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6AAD73-0934-A613-222C-CB4A1BF2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9DF75B-F28A-4721-ADD0-6FB14AADA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5C5F90-182F-DA47-1830-34274CAA1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8899-B22E-4B58-B331-D91C579DA2AA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15/05/2023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CD1073-E153-9BE8-4DC1-10A7657F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08EE9C-DC58-18CC-D169-80A7768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67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85ADFC0-DD45-9E9C-AD11-D1AE2871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1BE7225-0504-C905-6629-0D9CF412C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621951-46F7-BF39-C1C7-EC812244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0669-A536-4B75-8F83-A058D2F5EA49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15/05/2023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C544C-64C8-C0A2-8BEC-CF801356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C3AACA-9B28-FB6D-D399-934449FF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6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6BAD4A-7BDB-4389-AF53-0C76E06D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D292F8-4223-651D-6A9D-8077391E6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18D7CF-1A15-BD0B-508A-ABD48BD74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78DE-B9FC-417A-826B-CB1415D5599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15/05/2023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B553F7-55AA-5FBF-1F82-9F291277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694942-8707-DAF3-5FD5-8F1246F3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3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2BE320-E04F-D568-69C0-C07757EB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8F7B311-89C3-5860-ED1A-9E2F9167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92E470-DFB8-565A-411B-4F65ABCE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00EA-6357-4413-A1DF-86543A421A59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15/05/2023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A4735A-67E8-DB29-7474-95E6046FA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3356ED-E895-B7C0-8DFB-8E9B2003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4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226682-70D4-3099-0FB5-1ED3C71A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02749B-F368-78E8-6B61-23E575A9A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50E2E07-F817-046B-2823-A5B22AFFB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16ECE48-3210-5B12-84C3-68AAFE90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54BD-15BF-4A94-B7AB-D412BD50C5E9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15/05/2023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1B5D58-22CC-2D9A-69D2-9174FFA4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828F641-FD27-3026-FCB4-F85BC618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0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068AF2-E78B-CAD0-85F4-CBF903F8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37DBC3F-4789-024D-8915-71F2F7767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E992D41-F582-C9CC-0B6A-5486D135A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532A447-1EB1-FA2C-141F-08DEFE325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B4227C9-68CF-B138-5EA4-C704F8EE5C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64AE279-8A4C-4294-5529-2B409C93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39C-0B16-4290-A6BF-75D3B368A007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15/05/2023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757E941-65C8-717B-A94E-5F269A08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638D95C-8CBA-AD77-EE50-40E361C3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76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501984-540C-012B-C025-E8CFD48E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ABA8CE3-9C27-C43A-1BA4-39C89E9B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6ACD-FCCB-489C-809D-4B6DB9110F7A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15/05/2023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1AAEDDA-0C55-C0D8-0E3D-AC33D0CE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31AEC76-213F-B24C-4AD1-F0E2CEBB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448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C1E8B51-AADB-B44F-CF4A-F634BE186A6E}"/>
              </a:ext>
            </a:extLst>
          </p:cNvPr>
          <p:cNvGrpSpPr/>
          <p:nvPr userDrawn="1"/>
        </p:nvGrpSpPr>
        <p:grpSpPr>
          <a:xfrm>
            <a:off x="0" y="1"/>
            <a:ext cx="9144000" cy="5041106"/>
            <a:chOff x="0" y="0"/>
            <a:chExt cx="12192000" cy="6721475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23763B2D-482C-072A-737C-7B1ABB3DFD8E}"/>
                </a:ext>
              </a:extLst>
            </p:cNvPr>
            <p:cNvSpPr/>
            <p:nvPr userDrawn="1"/>
          </p:nvSpPr>
          <p:spPr>
            <a:xfrm>
              <a:off x="0" y="0"/>
              <a:ext cx="12192000" cy="6721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350">
                <a:solidFill>
                  <a:prstClr val="white"/>
                </a:solidFill>
              </a:endParaRPr>
            </a:p>
          </p:txBody>
        </p:sp>
        <p:pic>
          <p:nvPicPr>
            <p:cNvPr id="6" name="Imagen 8" descr="Imagen que contiene Interfaz de usuario gráfica&#10;&#10;Descripción generada automáticamente">
              <a:extLst>
                <a:ext uri="{FF2B5EF4-FFF2-40B4-BE49-F238E27FC236}">
                  <a16:creationId xmlns="" xmlns:a16="http://schemas.microsoft.com/office/drawing/2014/main" id="{479BEFB6-EA6A-153D-C7E2-AD98CC5151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238" y="2902743"/>
              <a:ext cx="3671523" cy="915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240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951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1943FB-0ED2-F413-A89A-74276290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89B599-827A-BA69-B1E7-961938B46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646CEFD-DD19-20A2-7D55-A4E27EE68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4A50720-8EED-8BCF-ACF4-22ED42BD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D562-0FD8-4444-A106-EA96D4FB48D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15/05/2023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D546E4-EB23-10B5-A1ED-327CC620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4C667B0-269E-5947-BAE8-09EE3B21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4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2D9935AA-C380-780E-152D-F5D123AEE802}"/>
              </a:ext>
            </a:extLst>
          </p:cNvPr>
          <p:cNvSpPr/>
          <p:nvPr userDrawn="1"/>
        </p:nvSpPr>
        <p:spPr>
          <a:xfrm>
            <a:off x="5962650" y="5954"/>
            <a:ext cx="3181350" cy="102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D5C164E-6D6E-5FB2-431F-8186A141A98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CCCB6D4-4186-5D7A-D10F-EE19BC65BF55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310E2B-1186-57C7-6C8F-8CEECAC39B83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C977D-7371-4F5C-A6DE-DCD85D09C5C6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15/05/2023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95695A-E6D8-711B-1284-D6CFF0990FCB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9B4D46-5FAE-B51E-47BD-62BC0B04CA8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2A9ED-F10F-4D88-A8B1-084729BD525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="" xmlns:a16="http://schemas.microsoft.com/office/drawing/2014/main" id="{6CB0F4EE-F480-BC20-4583-B72202C631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68" y="264932"/>
            <a:ext cx="2753642" cy="68699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CC4B50EA-8F09-3F89-9089-79711DEB673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5065603"/>
            <a:ext cx="9144001" cy="8496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59786A71-F008-BFB8-2BE1-3967EA9F140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39600" y="385084"/>
            <a:ext cx="418500" cy="4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1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minjusticia.gov.co/participe/planeaci%C3%B3n-y-presupuesto-participativo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minjusticiaco/status/1636848893588561920?s=48&amp;t=l9LDKYupSb33QUrAnHpjlQ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minjusticia.gov.co/participe/plan-y-estrategias-de-participaci%C3%B3n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"/>
            <a:ext cx="6502400" cy="5143500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2819400" y="2038350"/>
            <a:ext cx="3200400" cy="106680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Informe de resultados construcción colectiva del Plan de Participación Ciudadana Minjusticia te escucha 2023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3248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056" y="150875"/>
            <a:ext cx="5470144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1057" y="230748"/>
            <a:ext cx="5470144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Monserrat"/>
              </a:rPr>
              <a:t>Resultados</a:t>
            </a:r>
            <a:r>
              <a:rPr sz="2000" spc="10" dirty="0">
                <a:latin typeface="Monserrat"/>
              </a:rPr>
              <a:t> </a:t>
            </a:r>
            <a:r>
              <a:rPr sz="2000" spc="-5" dirty="0">
                <a:latin typeface="Monserrat"/>
              </a:rPr>
              <a:t>y</a:t>
            </a:r>
            <a:r>
              <a:rPr sz="2000" spc="-10" dirty="0">
                <a:latin typeface="Monserrat"/>
              </a:rPr>
              <a:t> </a:t>
            </a:r>
            <a:r>
              <a:rPr sz="2000" spc="-15" dirty="0">
                <a:latin typeface="Monserrat"/>
              </a:rPr>
              <a:t>evidencias</a:t>
            </a:r>
            <a:r>
              <a:rPr sz="2000" spc="75" dirty="0">
                <a:latin typeface="Monserrat"/>
              </a:rPr>
              <a:t> </a:t>
            </a:r>
            <a:r>
              <a:rPr sz="2000" spc="-15" dirty="0">
                <a:latin typeface="Monserrat"/>
              </a:rPr>
              <a:t>por</a:t>
            </a:r>
            <a:r>
              <a:rPr sz="2000" spc="5" dirty="0">
                <a:latin typeface="Monserrat"/>
              </a:rPr>
              <a:t> </a:t>
            </a:r>
            <a:r>
              <a:rPr sz="2000" spc="-5" dirty="0">
                <a:latin typeface="Monserrat"/>
              </a:rPr>
              <a:t>fase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1056" y="776985"/>
            <a:ext cx="8540750" cy="1332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Monserrat"/>
                <a:cs typeface="Gadugi"/>
              </a:rPr>
              <a:t>2.</a:t>
            </a:r>
            <a:r>
              <a:rPr sz="1800" b="1" spc="-30" dirty="0">
                <a:latin typeface="Monserrat"/>
                <a:cs typeface="Gadugi"/>
              </a:rPr>
              <a:t> </a:t>
            </a:r>
            <a:r>
              <a:rPr sz="1800" b="1" spc="-5" dirty="0">
                <a:latin typeface="Monserrat"/>
                <a:cs typeface="Gadugi"/>
              </a:rPr>
              <a:t>Convocatoria</a:t>
            </a:r>
            <a:r>
              <a:rPr sz="1800" b="1" spc="-40" dirty="0">
                <a:latin typeface="Monserrat"/>
                <a:cs typeface="Gadugi"/>
              </a:rPr>
              <a:t> </a:t>
            </a:r>
            <a:r>
              <a:rPr sz="1800" b="1" dirty="0">
                <a:latin typeface="Monserrat"/>
                <a:cs typeface="Gadugi"/>
              </a:rPr>
              <a:t>a</a:t>
            </a:r>
            <a:r>
              <a:rPr sz="1800" b="1" spc="-75" dirty="0">
                <a:latin typeface="Monserrat"/>
                <a:cs typeface="Gadugi"/>
              </a:rPr>
              <a:t> </a:t>
            </a:r>
            <a:r>
              <a:rPr sz="1800" b="1" dirty="0">
                <a:latin typeface="Monserrat"/>
                <a:cs typeface="Gadugi"/>
              </a:rPr>
              <a:t>grupos</a:t>
            </a:r>
            <a:r>
              <a:rPr sz="1800" b="1" spc="-80" dirty="0">
                <a:latin typeface="Monserrat"/>
                <a:cs typeface="Gadugi"/>
              </a:rPr>
              <a:t> </a:t>
            </a:r>
            <a:r>
              <a:rPr sz="1800" b="1" dirty="0">
                <a:latin typeface="Monserrat"/>
                <a:cs typeface="Gadugi"/>
              </a:rPr>
              <a:t>de</a:t>
            </a:r>
            <a:r>
              <a:rPr sz="1800" b="1" spc="-20" dirty="0">
                <a:latin typeface="Monserrat"/>
                <a:cs typeface="Gadugi"/>
              </a:rPr>
              <a:t> </a:t>
            </a:r>
            <a:r>
              <a:rPr sz="1800" b="1" spc="-5" dirty="0">
                <a:latin typeface="Monserrat"/>
                <a:cs typeface="Gadugi"/>
              </a:rPr>
              <a:t>interés</a:t>
            </a:r>
            <a:endParaRPr sz="1800" dirty="0">
              <a:latin typeface="Monserrat"/>
              <a:cs typeface="Gadugi"/>
            </a:endParaRPr>
          </a:p>
          <a:p>
            <a:pPr marL="12700" marR="5080" algn="just">
              <a:lnSpc>
                <a:spcPct val="100000"/>
              </a:lnSpc>
              <a:spcBef>
                <a:spcPts val="1405"/>
              </a:spcBef>
            </a:pP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La</a:t>
            </a:r>
            <a:r>
              <a:rPr sz="1400" spc="5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spc="-15" dirty="0">
                <a:solidFill>
                  <a:srgbClr val="333333"/>
                </a:solidFill>
                <a:latin typeface="Monserrat"/>
                <a:cs typeface="Gadugi"/>
              </a:rPr>
              <a:t>campaña</a:t>
            </a:r>
            <a:r>
              <a:rPr sz="1400" spc="-10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de</a:t>
            </a:r>
            <a:r>
              <a:rPr sz="1400" spc="5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spc="-10" dirty="0">
                <a:solidFill>
                  <a:srgbClr val="333333"/>
                </a:solidFill>
                <a:latin typeface="Monserrat"/>
                <a:cs typeface="Gadugi"/>
              </a:rPr>
              <a:t>convocatoria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spc="-15" dirty="0">
                <a:solidFill>
                  <a:srgbClr val="333333"/>
                </a:solidFill>
                <a:latin typeface="Monserrat"/>
                <a:cs typeface="Gadugi"/>
              </a:rPr>
              <a:t>incluyó</a:t>
            </a:r>
            <a:r>
              <a:rPr sz="1400" spc="-10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mensajes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 en</a:t>
            </a:r>
            <a:r>
              <a:rPr sz="1400" spc="5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spc="-10" dirty="0" err="1">
                <a:solidFill>
                  <a:srgbClr val="333333"/>
                </a:solidFill>
                <a:latin typeface="Monserrat"/>
                <a:cs typeface="Gadugi"/>
              </a:rPr>
              <a:t>redes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 social</a:t>
            </a:r>
            <a:r>
              <a:rPr lang="es-ES" sz="1400" spc="-5" dirty="0">
                <a:solidFill>
                  <a:srgbClr val="333333"/>
                </a:solidFill>
                <a:latin typeface="Monserrat"/>
                <a:cs typeface="Gadugi"/>
              </a:rPr>
              <a:t>e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s,</a:t>
            </a:r>
            <a:r>
              <a:rPr lang="es-ES" sz="1400" spc="-5" dirty="0">
                <a:solidFill>
                  <a:srgbClr val="333333"/>
                </a:solidFill>
                <a:latin typeface="Monserrat"/>
                <a:cs typeface="Gadugi"/>
              </a:rPr>
              <a:t> invitación a foros de participación,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correos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 electrónicos</a:t>
            </a:r>
            <a:r>
              <a:rPr sz="1400" spc="380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y</a:t>
            </a:r>
            <a:r>
              <a:rPr sz="1400" spc="385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lang="es-ES" sz="1400" dirty="0">
                <a:solidFill>
                  <a:srgbClr val="333333"/>
                </a:solidFill>
                <a:latin typeface="Monserrat"/>
                <a:cs typeface="Gadugi"/>
              </a:rPr>
              <a:t>formularios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spc="5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lang="es-ES" sz="1400" spc="-5" dirty="0">
                <a:solidFill>
                  <a:srgbClr val="333333"/>
                </a:solidFill>
                <a:latin typeface="Monserrat"/>
                <a:cs typeface="Gadugi"/>
              </a:rPr>
              <a:t>virtuales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que 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invitaron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a </a:t>
            </a:r>
            <a:r>
              <a:rPr sz="1400" spc="-10" dirty="0">
                <a:solidFill>
                  <a:srgbClr val="333333"/>
                </a:solidFill>
                <a:latin typeface="Monserrat"/>
                <a:cs typeface="Gadugi"/>
              </a:rPr>
              <a:t>la ciudadanía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a 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apoyar </a:t>
            </a:r>
            <a:r>
              <a:rPr sz="1400" spc="-10" dirty="0">
                <a:solidFill>
                  <a:srgbClr val="333333"/>
                </a:solidFill>
                <a:latin typeface="Monserrat"/>
                <a:cs typeface="Gadugi"/>
              </a:rPr>
              <a:t>la formulación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del plan </a:t>
            </a:r>
            <a:r>
              <a:rPr sz="1400" spc="-10" dirty="0">
                <a:solidFill>
                  <a:srgbClr val="333333"/>
                </a:solidFill>
                <a:latin typeface="Monserrat"/>
                <a:cs typeface="Gadugi"/>
              </a:rPr>
              <a:t>de participación, que 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compila </a:t>
            </a:r>
            <a:r>
              <a:rPr sz="1400" spc="-10" dirty="0">
                <a:solidFill>
                  <a:srgbClr val="333333"/>
                </a:solidFill>
                <a:latin typeface="Monserrat"/>
                <a:cs typeface="Gadugi"/>
              </a:rPr>
              <a:t>las 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 acciones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de diálogo del 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MinJusticia </a:t>
            </a:r>
            <a:r>
              <a:rPr sz="1400" spc="-15" dirty="0">
                <a:solidFill>
                  <a:srgbClr val="333333"/>
                </a:solidFill>
                <a:latin typeface="Monserrat"/>
                <a:cs typeface="Gadugi"/>
              </a:rPr>
              <a:t>para </a:t>
            </a:r>
            <a:r>
              <a:rPr sz="1400" spc="-10" dirty="0">
                <a:solidFill>
                  <a:srgbClr val="333333"/>
                </a:solidFill>
                <a:latin typeface="Monserrat"/>
                <a:cs typeface="Gadugi"/>
              </a:rPr>
              <a:t>garantizar el derecho fundamental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de 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la </a:t>
            </a:r>
            <a:r>
              <a:rPr sz="1400" spc="-10" dirty="0">
                <a:solidFill>
                  <a:srgbClr val="333333"/>
                </a:solidFill>
                <a:latin typeface="Monserrat"/>
                <a:cs typeface="Gadugi"/>
              </a:rPr>
              <a:t>ciudadanía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a 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participar </a:t>
            </a:r>
            <a:r>
              <a:rPr sz="1400" spc="-30" dirty="0">
                <a:solidFill>
                  <a:srgbClr val="333333"/>
                </a:solidFill>
                <a:latin typeface="Monserrat"/>
                <a:cs typeface="Gadugi"/>
              </a:rPr>
              <a:t>en </a:t>
            </a:r>
            <a:r>
              <a:rPr sz="1400" spc="-25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todas</a:t>
            </a:r>
            <a:r>
              <a:rPr sz="1400" spc="-20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las</a:t>
            </a:r>
            <a:r>
              <a:rPr sz="1400" spc="-10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fases</a:t>
            </a:r>
            <a:r>
              <a:rPr sz="1400" spc="-10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de</a:t>
            </a:r>
            <a:r>
              <a:rPr sz="1400" spc="10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su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gestión</a:t>
            </a:r>
            <a:r>
              <a:rPr sz="1400" spc="-25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pública</a:t>
            </a:r>
            <a:r>
              <a:rPr sz="1400" spc="-10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dirty="0">
                <a:solidFill>
                  <a:srgbClr val="333333"/>
                </a:solidFill>
                <a:latin typeface="Monserrat"/>
                <a:cs typeface="Gadugi"/>
              </a:rPr>
              <a:t>durante</a:t>
            </a:r>
            <a:r>
              <a:rPr sz="1400" spc="-40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la</a:t>
            </a:r>
            <a:r>
              <a:rPr sz="1400" spc="-20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spc="-5" dirty="0" err="1">
                <a:solidFill>
                  <a:srgbClr val="333333"/>
                </a:solidFill>
                <a:latin typeface="Monserrat"/>
                <a:cs typeface="Gadugi"/>
              </a:rPr>
              <a:t>vigencia</a:t>
            </a:r>
            <a:r>
              <a:rPr sz="1400" spc="-20" dirty="0">
                <a:solidFill>
                  <a:srgbClr val="333333"/>
                </a:solidFill>
                <a:latin typeface="Monserrat"/>
                <a:cs typeface="Gadugi"/>
              </a:rPr>
              <a:t> 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202</a:t>
            </a:r>
            <a:r>
              <a:rPr lang="es-ES" sz="1400" spc="-5" dirty="0">
                <a:solidFill>
                  <a:srgbClr val="333333"/>
                </a:solidFill>
                <a:latin typeface="Monserrat"/>
                <a:cs typeface="Gadugi"/>
              </a:rPr>
              <a:t>3</a:t>
            </a:r>
            <a:r>
              <a:rPr sz="1400" spc="-5" dirty="0">
                <a:solidFill>
                  <a:srgbClr val="333333"/>
                </a:solidFill>
                <a:latin typeface="Monserrat"/>
                <a:cs typeface="Gadugi"/>
              </a:rPr>
              <a:t>.</a:t>
            </a:r>
            <a:endParaRPr sz="1400" dirty="0">
              <a:latin typeface="Monserrat"/>
              <a:cs typeface="Gadug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40436" y="2314955"/>
            <a:ext cx="3947160" cy="1931035"/>
            <a:chOff x="440436" y="2314955"/>
            <a:chExt cx="3947160" cy="1931035"/>
          </a:xfrm>
        </p:grpSpPr>
        <p:sp>
          <p:nvSpPr>
            <p:cNvPr id="6" name="object 6"/>
            <p:cNvSpPr/>
            <p:nvPr/>
          </p:nvSpPr>
          <p:spPr>
            <a:xfrm>
              <a:off x="2960369" y="2327909"/>
              <a:ext cx="1414145" cy="1847214"/>
            </a:xfrm>
            <a:custGeom>
              <a:avLst/>
              <a:gdLst/>
              <a:ahLst/>
              <a:cxnLst/>
              <a:rect l="l" t="t" r="r" b="b"/>
              <a:pathLst>
                <a:path w="1414145" h="1847214">
                  <a:moveTo>
                    <a:pt x="0" y="329945"/>
                  </a:moveTo>
                  <a:lnTo>
                    <a:pt x="31496" y="294258"/>
                  </a:lnTo>
                  <a:lnTo>
                    <a:pt x="64262" y="260603"/>
                  </a:lnTo>
                  <a:lnTo>
                    <a:pt x="98425" y="228981"/>
                  </a:lnTo>
                  <a:lnTo>
                    <a:pt x="133857" y="199389"/>
                  </a:lnTo>
                  <a:lnTo>
                    <a:pt x="170434" y="171831"/>
                  </a:lnTo>
                  <a:lnTo>
                    <a:pt x="208153" y="146176"/>
                  </a:lnTo>
                  <a:lnTo>
                    <a:pt x="246887" y="122681"/>
                  </a:lnTo>
                  <a:lnTo>
                    <a:pt x="286385" y="101218"/>
                  </a:lnTo>
                  <a:lnTo>
                    <a:pt x="326897" y="81660"/>
                  </a:lnTo>
                  <a:lnTo>
                    <a:pt x="368045" y="64262"/>
                  </a:lnTo>
                  <a:lnTo>
                    <a:pt x="409956" y="49021"/>
                  </a:lnTo>
                  <a:lnTo>
                    <a:pt x="452374" y="35687"/>
                  </a:lnTo>
                  <a:lnTo>
                    <a:pt x="495300" y="24510"/>
                  </a:lnTo>
                  <a:lnTo>
                    <a:pt x="538733" y="15493"/>
                  </a:lnTo>
                  <a:lnTo>
                    <a:pt x="582421" y="8381"/>
                  </a:lnTo>
                  <a:lnTo>
                    <a:pt x="626491" y="3556"/>
                  </a:lnTo>
                  <a:lnTo>
                    <a:pt x="670687" y="634"/>
                  </a:lnTo>
                  <a:lnTo>
                    <a:pt x="715009" y="0"/>
                  </a:lnTo>
                  <a:lnTo>
                    <a:pt x="759206" y="1396"/>
                  </a:lnTo>
                  <a:lnTo>
                    <a:pt x="803529" y="4952"/>
                  </a:lnTo>
                  <a:lnTo>
                    <a:pt x="847597" y="10667"/>
                  </a:lnTo>
                  <a:lnTo>
                    <a:pt x="891540" y="18541"/>
                  </a:lnTo>
                  <a:lnTo>
                    <a:pt x="935101" y="28447"/>
                  </a:lnTo>
                  <a:lnTo>
                    <a:pt x="978281" y="40639"/>
                  </a:lnTo>
                  <a:lnTo>
                    <a:pt x="1021080" y="54863"/>
                  </a:lnTo>
                  <a:lnTo>
                    <a:pt x="1063244" y="71373"/>
                  </a:lnTo>
                  <a:lnTo>
                    <a:pt x="1104772" y="89915"/>
                  </a:lnTo>
                  <a:lnTo>
                    <a:pt x="1145540" y="110743"/>
                  </a:lnTo>
                  <a:lnTo>
                    <a:pt x="1185545" y="133857"/>
                  </a:lnTo>
                  <a:lnTo>
                    <a:pt x="1224788" y="159003"/>
                  </a:lnTo>
                  <a:lnTo>
                    <a:pt x="1262888" y="186435"/>
                  </a:lnTo>
                  <a:lnTo>
                    <a:pt x="1300099" y="216026"/>
                  </a:lnTo>
                  <a:lnTo>
                    <a:pt x="1330452" y="242569"/>
                  </a:lnTo>
                  <a:lnTo>
                    <a:pt x="1359534" y="270509"/>
                  </a:lnTo>
                  <a:lnTo>
                    <a:pt x="1387347" y="299592"/>
                  </a:lnTo>
                  <a:lnTo>
                    <a:pt x="1413891" y="329945"/>
                  </a:lnTo>
                </a:path>
                <a:path w="1414145" h="1847214">
                  <a:moveTo>
                    <a:pt x="1413891" y="1516887"/>
                  </a:moveTo>
                  <a:lnTo>
                    <a:pt x="1382395" y="1552473"/>
                  </a:lnTo>
                  <a:lnTo>
                    <a:pt x="1349629" y="1586102"/>
                  </a:lnTo>
                  <a:lnTo>
                    <a:pt x="1315466" y="1617726"/>
                  </a:lnTo>
                  <a:lnTo>
                    <a:pt x="1280033" y="1647355"/>
                  </a:lnTo>
                  <a:lnTo>
                    <a:pt x="1243457" y="1674952"/>
                  </a:lnTo>
                  <a:lnTo>
                    <a:pt x="1205738" y="1700517"/>
                  </a:lnTo>
                  <a:lnTo>
                    <a:pt x="1167003" y="1724050"/>
                  </a:lnTo>
                  <a:lnTo>
                    <a:pt x="1127506" y="1745551"/>
                  </a:lnTo>
                  <a:lnTo>
                    <a:pt x="1086993" y="1765007"/>
                  </a:lnTo>
                  <a:lnTo>
                    <a:pt x="1045844" y="1782394"/>
                  </a:lnTo>
                  <a:lnTo>
                    <a:pt x="1003934" y="1797723"/>
                  </a:lnTo>
                  <a:lnTo>
                    <a:pt x="961517" y="1810994"/>
                  </a:lnTo>
                  <a:lnTo>
                    <a:pt x="918591" y="1822183"/>
                  </a:lnTo>
                  <a:lnTo>
                    <a:pt x="875157" y="1831276"/>
                  </a:lnTo>
                  <a:lnTo>
                    <a:pt x="831469" y="1838286"/>
                  </a:lnTo>
                  <a:lnTo>
                    <a:pt x="787400" y="1843214"/>
                  </a:lnTo>
                  <a:lnTo>
                    <a:pt x="743204" y="1846021"/>
                  </a:lnTo>
                  <a:lnTo>
                    <a:pt x="698881" y="1846719"/>
                  </a:lnTo>
                  <a:lnTo>
                    <a:pt x="654557" y="1845297"/>
                  </a:lnTo>
                  <a:lnTo>
                    <a:pt x="610362" y="1841741"/>
                  </a:lnTo>
                  <a:lnTo>
                    <a:pt x="566293" y="1836064"/>
                  </a:lnTo>
                  <a:lnTo>
                    <a:pt x="522351" y="1828241"/>
                  </a:lnTo>
                  <a:lnTo>
                    <a:pt x="478790" y="1818271"/>
                  </a:lnTo>
                  <a:lnTo>
                    <a:pt x="435609" y="1806143"/>
                  </a:lnTo>
                  <a:lnTo>
                    <a:pt x="392810" y="1791855"/>
                  </a:lnTo>
                  <a:lnTo>
                    <a:pt x="350646" y="1775409"/>
                  </a:lnTo>
                  <a:lnTo>
                    <a:pt x="309118" y="1756765"/>
                  </a:lnTo>
                  <a:lnTo>
                    <a:pt x="268350" y="1735950"/>
                  </a:lnTo>
                  <a:lnTo>
                    <a:pt x="228346" y="1712950"/>
                  </a:lnTo>
                  <a:lnTo>
                    <a:pt x="189103" y="1687741"/>
                  </a:lnTo>
                  <a:lnTo>
                    <a:pt x="151003" y="1660334"/>
                  </a:lnTo>
                  <a:lnTo>
                    <a:pt x="113792" y="1630718"/>
                  </a:lnTo>
                  <a:lnTo>
                    <a:pt x="83438" y="1604136"/>
                  </a:lnTo>
                  <a:lnTo>
                    <a:pt x="54356" y="1576285"/>
                  </a:lnTo>
                  <a:lnTo>
                    <a:pt x="26543" y="1547164"/>
                  </a:lnTo>
                  <a:lnTo>
                    <a:pt x="0" y="1516887"/>
                  </a:lnTo>
                </a:path>
              </a:pathLst>
            </a:custGeom>
            <a:ln w="25908">
              <a:solidFill>
                <a:srgbClr val="B6BB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2628" y="2414015"/>
              <a:ext cx="1784350" cy="1818005"/>
            </a:xfrm>
            <a:custGeom>
              <a:avLst/>
              <a:gdLst/>
              <a:ahLst/>
              <a:cxnLst/>
              <a:rect l="l" t="t" r="r" b="b"/>
              <a:pathLst>
                <a:path w="1784350" h="1818004">
                  <a:moveTo>
                    <a:pt x="892047" y="0"/>
                  </a:moveTo>
                  <a:lnTo>
                    <a:pt x="844677" y="1269"/>
                  </a:lnTo>
                  <a:lnTo>
                    <a:pt x="797991" y="4952"/>
                  </a:lnTo>
                  <a:lnTo>
                    <a:pt x="751966" y="11175"/>
                  </a:lnTo>
                  <a:lnTo>
                    <a:pt x="706704" y="19684"/>
                  </a:lnTo>
                  <a:lnTo>
                    <a:pt x="662266" y="30479"/>
                  </a:lnTo>
                  <a:lnTo>
                    <a:pt x="618731" y="43433"/>
                  </a:lnTo>
                  <a:lnTo>
                    <a:pt x="576135" y="58673"/>
                  </a:lnTo>
                  <a:lnTo>
                    <a:pt x="534568" y="75945"/>
                  </a:lnTo>
                  <a:lnTo>
                    <a:pt x="494068" y="95250"/>
                  </a:lnTo>
                  <a:lnTo>
                    <a:pt x="454698" y="116585"/>
                  </a:lnTo>
                  <a:lnTo>
                    <a:pt x="416534" y="139826"/>
                  </a:lnTo>
                  <a:lnTo>
                    <a:pt x="379628" y="164845"/>
                  </a:lnTo>
                  <a:lnTo>
                    <a:pt x="344055" y="191642"/>
                  </a:lnTo>
                  <a:lnTo>
                    <a:pt x="309854" y="220217"/>
                  </a:lnTo>
                  <a:lnTo>
                    <a:pt x="277101" y="250570"/>
                  </a:lnTo>
                  <a:lnTo>
                    <a:pt x="245859" y="282320"/>
                  </a:lnTo>
                  <a:lnTo>
                    <a:pt x="216192" y="315721"/>
                  </a:lnTo>
                  <a:lnTo>
                    <a:pt x="188137" y="350519"/>
                  </a:lnTo>
                  <a:lnTo>
                    <a:pt x="161785" y="386841"/>
                  </a:lnTo>
                  <a:lnTo>
                    <a:pt x="137185" y="424433"/>
                  </a:lnTo>
                  <a:lnTo>
                    <a:pt x="114414" y="463295"/>
                  </a:lnTo>
                  <a:lnTo>
                    <a:pt x="93497" y="503427"/>
                  </a:lnTo>
                  <a:lnTo>
                    <a:pt x="74536" y="544702"/>
                  </a:lnTo>
                  <a:lnTo>
                    <a:pt x="57569" y="586994"/>
                  </a:lnTo>
                  <a:lnTo>
                    <a:pt x="42671" y="630427"/>
                  </a:lnTo>
                  <a:lnTo>
                    <a:pt x="29883" y="674751"/>
                  </a:lnTo>
                  <a:lnTo>
                    <a:pt x="19291" y="720089"/>
                  </a:lnTo>
                  <a:lnTo>
                    <a:pt x="10947" y="766190"/>
                  </a:lnTo>
                  <a:lnTo>
                    <a:pt x="4902" y="813053"/>
                  </a:lnTo>
                  <a:lnTo>
                    <a:pt x="1231" y="860678"/>
                  </a:lnTo>
                  <a:lnTo>
                    <a:pt x="0" y="908938"/>
                  </a:lnTo>
                  <a:lnTo>
                    <a:pt x="1231" y="957326"/>
                  </a:lnTo>
                  <a:lnTo>
                    <a:pt x="4902" y="1004951"/>
                  </a:lnTo>
                  <a:lnTo>
                    <a:pt x="10947" y="1051814"/>
                  </a:lnTo>
                  <a:lnTo>
                    <a:pt x="19291" y="1097914"/>
                  </a:lnTo>
                  <a:lnTo>
                    <a:pt x="29883" y="1143253"/>
                  </a:lnTo>
                  <a:lnTo>
                    <a:pt x="42671" y="1187577"/>
                  </a:lnTo>
                  <a:lnTo>
                    <a:pt x="57569" y="1231011"/>
                  </a:lnTo>
                  <a:lnTo>
                    <a:pt x="74536" y="1273302"/>
                  </a:lnTo>
                  <a:lnTo>
                    <a:pt x="93497" y="1314577"/>
                  </a:lnTo>
                  <a:lnTo>
                    <a:pt x="114414" y="1354708"/>
                  </a:lnTo>
                  <a:lnTo>
                    <a:pt x="137185" y="1393570"/>
                  </a:lnTo>
                  <a:lnTo>
                    <a:pt x="161785" y="1431162"/>
                  </a:lnTo>
                  <a:lnTo>
                    <a:pt x="188137" y="1467434"/>
                  </a:lnTo>
                  <a:lnTo>
                    <a:pt x="216192" y="1502283"/>
                  </a:lnTo>
                  <a:lnTo>
                    <a:pt x="245859" y="1535658"/>
                  </a:lnTo>
                  <a:lnTo>
                    <a:pt x="277101" y="1567484"/>
                  </a:lnTo>
                  <a:lnTo>
                    <a:pt x="309854" y="1597723"/>
                  </a:lnTo>
                  <a:lnTo>
                    <a:pt x="344055" y="1626298"/>
                  </a:lnTo>
                  <a:lnTo>
                    <a:pt x="379628" y="1653146"/>
                  </a:lnTo>
                  <a:lnTo>
                    <a:pt x="416534" y="1678216"/>
                  </a:lnTo>
                  <a:lnTo>
                    <a:pt x="454698" y="1701431"/>
                  </a:lnTo>
                  <a:lnTo>
                    <a:pt x="494068" y="1722729"/>
                  </a:lnTo>
                  <a:lnTo>
                    <a:pt x="534568" y="1742058"/>
                  </a:lnTo>
                  <a:lnTo>
                    <a:pt x="576135" y="1759343"/>
                  </a:lnTo>
                  <a:lnTo>
                    <a:pt x="618731" y="1774532"/>
                  </a:lnTo>
                  <a:lnTo>
                    <a:pt x="662266" y="1787550"/>
                  </a:lnTo>
                  <a:lnTo>
                    <a:pt x="706704" y="1798345"/>
                  </a:lnTo>
                  <a:lnTo>
                    <a:pt x="751966" y="1806854"/>
                  </a:lnTo>
                  <a:lnTo>
                    <a:pt x="797991" y="1813001"/>
                  </a:lnTo>
                  <a:lnTo>
                    <a:pt x="844677" y="1816747"/>
                  </a:lnTo>
                  <a:lnTo>
                    <a:pt x="892047" y="1818004"/>
                  </a:lnTo>
                  <a:lnTo>
                    <a:pt x="939546" y="1816747"/>
                  </a:lnTo>
                  <a:lnTo>
                    <a:pt x="986155" y="1813001"/>
                  </a:lnTo>
                  <a:lnTo>
                    <a:pt x="1032256" y="1806854"/>
                  </a:lnTo>
                  <a:lnTo>
                    <a:pt x="1077468" y="1798345"/>
                  </a:lnTo>
                  <a:lnTo>
                    <a:pt x="1121918" y="1787550"/>
                  </a:lnTo>
                  <a:lnTo>
                    <a:pt x="1165479" y="1774532"/>
                  </a:lnTo>
                  <a:lnTo>
                    <a:pt x="1208023" y="1759343"/>
                  </a:lnTo>
                  <a:lnTo>
                    <a:pt x="1249680" y="1742058"/>
                  </a:lnTo>
                  <a:lnTo>
                    <a:pt x="1290192" y="1722729"/>
                  </a:lnTo>
                  <a:lnTo>
                    <a:pt x="1329436" y="1701431"/>
                  </a:lnTo>
                  <a:lnTo>
                    <a:pt x="1367663" y="1678216"/>
                  </a:lnTo>
                  <a:lnTo>
                    <a:pt x="1404620" y="1653146"/>
                  </a:lnTo>
                  <a:lnTo>
                    <a:pt x="1440180" y="1626298"/>
                  </a:lnTo>
                  <a:lnTo>
                    <a:pt x="1474342" y="1597723"/>
                  </a:lnTo>
                  <a:lnTo>
                    <a:pt x="1507109" y="1567484"/>
                  </a:lnTo>
                  <a:lnTo>
                    <a:pt x="1538351" y="1535658"/>
                  </a:lnTo>
                  <a:lnTo>
                    <a:pt x="1568069" y="1502283"/>
                  </a:lnTo>
                  <a:lnTo>
                    <a:pt x="1596009" y="1467434"/>
                  </a:lnTo>
                  <a:lnTo>
                    <a:pt x="1622424" y="1431162"/>
                  </a:lnTo>
                  <a:lnTo>
                    <a:pt x="1647063" y="1393570"/>
                  </a:lnTo>
                  <a:lnTo>
                    <a:pt x="1669796" y="1354708"/>
                  </a:lnTo>
                  <a:lnTo>
                    <a:pt x="1690751" y="1314577"/>
                  </a:lnTo>
                  <a:lnTo>
                    <a:pt x="1709674" y="1273302"/>
                  </a:lnTo>
                  <a:lnTo>
                    <a:pt x="1726691" y="1231011"/>
                  </a:lnTo>
                  <a:lnTo>
                    <a:pt x="1741551" y="1187577"/>
                  </a:lnTo>
                  <a:lnTo>
                    <a:pt x="1754377" y="1143253"/>
                  </a:lnTo>
                  <a:lnTo>
                    <a:pt x="1764919" y="1097914"/>
                  </a:lnTo>
                  <a:lnTo>
                    <a:pt x="1773301" y="1051814"/>
                  </a:lnTo>
                  <a:lnTo>
                    <a:pt x="1779270" y="1004951"/>
                  </a:lnTo>
                  <a:lnTo>
                    <a:pt x="1782952" y="957326"/>
                  </a:lnTo>
                  <a:lnTo>
                    <a:pt x="1784223" y="908938"/>
                  </a:lnTo>
                  <a:lnTo>
                    <a:pt x="1782952" y="860678"/>
                  </a:lnTo>
                  <a:lnTo>
                    <a:pt x="1779270" y="813053"/>
                  </a:lnTo>
                  <a:lnTo>
                    <a:pt x="1773301" y="766190"/>
                  </a:lnTo>
                  <a:lnTo>
                    <a:pt x="1764919" y="720089"/>
                  </a:lnTo>
                  <a:lnTo>
                    <a:pt x="1754377" y="674751"/>
                  </a:lnTo>
                  <a:lnTo>
                    <a:pt x="1741551" y="630427"/>
                  </a:lnTo>
                  <a:lnTo>
                    <a:pt x="1726691" y="586994"/>
                  </a:lnTo>
                  <a:lnTo>
                    <a:pt x="1709674" y="544702"/>
                  </a:lnTo>
                  <a:lnTo>
                    <a:pt x="1690751" y="503427"/>
                  </a:lnTo>
                  <a:lnTo>
                    <a:pt x="1669796" y="463295"/>
                  </a:lnTo>
                  <a:lnTo>
                    <a:pt x="1647063" y="424433"/>
                  </a:lnTo>
                  <a:lnTo>
                    <a:pt x="1622424" y="386841"/>
                  </a:lnTo>
                  <a:lnTo>
                    <a:pt x="1596009" y="350519"/>
                  </a:lnTo>
                  <a:lnTo>
                    <a:pt x="1568069" y="315721"/>
                  </a:lnTo>
                  <a:lnTo>
                    <a:pt x="1538351" y="282320"/>
                  </a:lnTo>
                  <a:lnTo>
                    <a:pt x="1507109" y="250570"/>
                  </a:lnTo>
                  <a:lnTo>
                    <a:pt x="1474342" y="220217"/>
                  </a:lnTo>
                  <a:lnTo>
                    <a:pt x="1440180" y="191642"/>
                  </a:lnTo>
                  <a:lnTo>
                    <a:pt x="1404620" y="164845"/>
                  </a:lnTo>
                  <a:lnTo>
                    <a:pt x="1367663" y="139826"/>
                  </a:lnTo>
                  <a:lnTo>
                    <a:pt x="1329436" y="116585"/>
                  </a:lnTo>
                  <a:lnTo>
                    <a:pt x="1290192" y="95250"/>
                  </a:lnTo>
                  <a:lnTo>
                    <a:pt x="1249680" y="75945"/>
                  </a:lnTo>
                  <a:lnTo>
                    <a:pt x="1208023" y="58673"/>
                  </a:lnTo>
                  <a:lnTo>
                    <a:pt x="1165479" y="43433"/>
                  </a:lnTo>
                  <a:lnTo>
                    <a:pt x="1121918" y="30479"/>
                  </a:lnTo>
                  <a:lnTo>
                    <a:pt x="1077468" y="19684"/>
                  </a:lnTo>
                  <a:lnTo>
                    <a:pt x="1032256" y="11175"/>
                  </a:lnTo>
                  <a:lnTo>
                    <a:pt x="986155" y="4952"/>
                  </a:lnTo>
                  <a:lnTo>
                    <a:pt x="939546" y="1269"/>
                  </a:lnTo>
                  <a:lnTo>
                    <a:pt x="892047" y="0"/>
                  </a:lnTo>
                  <a:close/>
                </a:path>
              </a:pathLst>
            </a:custGeom>
            <a:solidFill>
              <a:srgbClr val="FCE6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3390" y="2414777"/>
              <a:ext cx="1784350" cy="1818005"/>
            </a:xfrm>
            <a:custGeom>
              <a:avLst/>
              <a:gdLst/>
              <a:ahLst/>
              <a:cxnLst/>
              <a:rect l="l" t="t" r="r" b="b"/>
              <a:pathLst>
                <a:path w="1784350" h="1818004">
                  <a:moveTo>
                    <a:pt x="0" y="908939"/>
                  </a:moveTo>
                  <a:lnTo>
                    <a:pt x="1231" y="860679"/>
                  </a:lnTo>
                  <a:lnTo>
                    <a:pt x="4902" y="813054"/>
                  </a:lnTo>
                  <a:lnTo>
                    <a:pt x="10947" y="766191"/>
                  </a:lnTo>
                  <a:lnTo>
                    <a:pt x="19291" y="720090"/>
                  </a:lnTo>
                  <a:lnTo>
                    <a:pt x="29883" y="674751"/>
                  </a:lnTo>
                  <a:lnTo>
                    <a:pt x="42671" y="630428"/>
                  </a:lnTo>
                  <a:lnTo>
                    <a:pt x="57569" y="586994"/>
                  </a:lnTo>
                  <a:lnTo>
                    <a:pt x="74536" y="544703"/>
                  </a:lnTo>
                  <a:lnTo>
                    <a:pt x="93497" y="503428"/>
                  </a:lnTo>
                  <a:lnTo>
                    <a:pt x="114414" y="463296"/>
                  </a:lnTo>
                  <a:lnTo>
                    <a:pt x="137185" y="424434"/>
                  </a:lnTo>
                  <a:lnTo>
                    <a:pt x="161785" y="386842"/>
                  </a:lnTo>
                  <a:lnTo>
                    <a:pt x="188137" y="350520"/>
                  </a:lnTo>
                  <a:lnTo>
                    <a:pt x="216192" y="315722"/>
                  </a:lnTo>
                  <a:lnTo>
                    <a:pt x="245859" y="282321"/>
                  </a:lnTo>
                  <a:lnTo>
                    <a:pt x="277101" y="250571"/>
                  </a:lnTo>
                  <a:lnTo>
                    <a:pt x="309854" y="220218"/>
                  </a:lnTo>
                  <a:lnTo>
                    <a:pt x="344055" y="191643"/>
                  </a:lnTo>
                  <a:lnTo>
                    <a:pt x="379628" y="164846"/>
                  </a:lnTo>
                  <a:lnTo>
                    <a:pt x="416534" y="139827"/>
                  </a:lnTo>
                  <a:lnTo>
                    <a:pt x="454698" y="116586"/>
                  </a:lnTo>
                  <a:lnTo>
                    <a:pt x="494068" y="95250"/>
                  </a:lnTo>
                  <a:lnTo>
                    <a:pt x="534568" y="75946"/>
                  </a:lnTo>
                  <a:lnTo>
                    <a:pt x="576135" y="58674"/>
                  </a:lnTo>
                  <a:lnTo>
                    <a:pt x="618731" y="43434"/>
                  </a:lnTo>
                  <a:lnTo>
                    <a:pt x="662266" y="30480"/>
                  </a:lnTo>
                  <a:lnTo>
                    <a:pt x="706704" y="19685"/>
                  </a:lnTo>
                  <a:lnTo>
                    <a:pt x="751966" y="11176"/>
                  </a:lnTo>
                  <a:lnTo>
                    <a:pt x="797991" y="4953"/>
                  </a:lnTo>
                  <a:lnTo>
                    <a:pt x="844676" y="1270"/>
                  </a:lnTo>
                  <a:lnTo>
                    <a:pt x="892047" y="0"/>
                  </a:lnTo>
                  <a:lnTo>
                    <a:pt x="939546" y="1270"/>
                  </a:lnTo>
                  <a:lnTo>
                    <a:pt x="986154" y="4953"/>
                  </a:lnTo>
                  <a:lnTo>
                    <a:pt x="1032256" y="11176"/>
                  </a:lnTo>
                  <a:lnTo>
                    <a:pt x="1077468" y="19685"/>
                  </a:lnTo>
                  <a:lnTo>
                    <a:pt x="1121918" y="30480"/>
                  </a:lnTo>
                  <a:lnTo>
                    <a:pt x="1165479" y="43434"/>
                  </a:lnTo>
                  <a:lnTo>
                    <a:pt x="1208023" y="58674"/>
                  </a:lnTo>
                  <a:lnTo>
                    <a:pt x="1249680" y="75946"/>
                  </a:lnTo>
                  <a:lnTo>
                    <a:pt x="1290192" y="95250"/>
                  </a:lnTo>
                  <a:lnTo>
                    <a:pt x="1329436" y="116586"/>
                  </a:lnTo>
                  <a:lnTo>
                    <a:pt x="1367662" y="139827"/>
                  </a:lnTo>
                  <a:lnTo>
                    <a:pt x="1404620" y="164846"/>
                  </a:lnTo>
                  <a:lnTo>
                    <a:pt x="1440180" y="191643"/>
                  </a:lnTo>
                  <a:lnTo>
                    <a:pt x="1474342" y="220218"/>
                  </a:lnTo>
                  <a:lnTo>
                    <a:pt x="1507109" y="250571"/>
                  </a:lnTo>
                  <a:lnTo>
                    <a:pt x="1538351" y="282321"/>
                  </a:lnTo>
                  <a:lnTo>
                    <a:pt x="1568068" y="315722"/>
                  </a:lnTo>
                  <a:lnTo>
                    <a:pt x="1596009" y="350520"/>
                  </a:lnTo>
                  <a:lnTo>
                    <a:pt x="1622424" y="386842"/>
                  </a:lnTo>
                  <a:lnTo>
                    <a:pt x="1647063" y="424434"/>
                  </a:lnTo>
                  <a:lnTo>
                    <a:pt x="1669796" y="463296"/>
                  </a:lnTo>
                  <a:lnTo>
                    <a:pt x="1690751" y="503428"/>
                  </a:lnTo>
                  <a:lnTo>
                    <a:pt x="1709674" y="544703"/>
                  </a:lnTo>
                  <a:lnTo>
                    <a:pt x="1726691" y="586994"/>
                  </a:lnTo>
                  <a:lnTo>
                    <a:pt x="1741551" y="630428"/>
                  </a:lnTo>
                  <a:lnTo>
                    <a:pt x="1754377" y="674751"/>
                  </a:lnTo>
                  <a:lnTo>
                    <a:pt x="1764918" y="720090"/>
                  </a:lnTo>
                  <a:lnTo>
                    <a:pt x="1773301" y="766191"/>
                  </a:lnTo>
                  <a:lnTo>
                    <a:pt x="1779270" y="813054"/>
                  </a:lnTo>
                  <a:lnTo>
                    <a:pt x="1782952" y="860679"/>
                  </a:lnTo>
                  <a:lnTo>
                    <a:pt x="1784223" y="908939"/>
                  </a:lnTo>
                  <a:lnTo>
                    <a:pt x="1782952" y="957326"/>
                  </a:lnTo>
                  <a:lnTo>
                    <a:pt x="1779270" y="1004951"/>
                  </a:lnTo>
                  <a:lnTo>
                    <a:pt x="1773301" y="1051814"/>
                  </a:lnTo>
                  <a:lnTo>
                    <a:pt x="1764918" y="1097915"/>
                  </a:lnTo>
                  <a:lnTo>
                    <a:pt x="1754377" y="1143254"/>
                  </a:lnTo>
                  <a:lnTo>
                    <a:pt x="1741551" y="1187577"/>
                  </a:lnTo>
                  <a:lnTo>
                    <a:pt x="1726691" y="1231011"/>
                  </a:lnTo>
                  <a:lnTo>
                    <a:pt x="1709674" y="1273302"/>
                  </a:lnTo>
                  <a:lnTo>
                    <a:pt x="1690751" y="1314577"/>
                  </a:lnTo>
                  <a:lnTo>
                    <a:pt x="1669796" y="1354709"/>
                  </a:lnTo>
                  <a:lnTo>
                    <a:pt x="1647063" y="1393571"/>
                  </a:lnTo>
                  <a:lnTo>
                    <a:pt x="1622424" y="1431163"/>
                  </a:lnTo>
                  <a:lnTo>
                    <a:pt x="1596009" y="1467434"/>
                  </a:lnTo>
                  <a:lnTo>
                    <a:pt x="1568068" y="1502283"/>
                  </a:lnTo>
                  <a:lnTo>
                    <a:pt x="1538351" y="1535658"/>
                  </a:lnTo>
                  <a:lnTo>
                    <a:pt x="1507109" y="1567484"/>
                  </a:lnTo>
                  <a:lnTo>
                    <a:pt x="1474342" y="1597723"/>
                  </a:lnTo>
                  <a:lnTo>
                    <a:pt x="1440180" y="1626298"/>
                  </a:lnTo>
                  <a:lnTo>
                    <a:pt x="1404620" y="1653146"/>
                  </a:lnTo>
                  <a:lnTo>
                    <a:pt x="1367662" y="1678216"/>
                  </a:lnTo>
                  <a:lnTo>
                    <a:pt x="1329436" y="1701431"/>
                  </a:lnTo>
                  <a:lnTo>
                    <a:pt x="1290192" y="1722729"/>
                  </a:lnTo>
                  <a:lnTo>
                    <a:pt x="1249680" y="1742059"/>
                  </a:lnTo>
                  <a:lnTo>
                    <a:pt x="1208023" y="1759343"/>
                  </a:lnTo>
                  <a:lnTo>
                    <a:pt x="1165479" y="1774532"/>
                  </a:lnTo>
                  <a:lnTo>
                    <a:pt x="1121918" y="1787550"/>
                  </a:lnTo>
                  <a:lnTo>
                    <a:pt x="1077468" y="1798345"/>
                  </a:lnTo>
                  <a:lnTo>
                    <a:pt x="1032256" y="1806854"/>
                  </a:lnTo>
                  <a:lnTo>
                    <a:pt x="986154" y="1813001"/>
                  </a:lnTo>
                  <a:lnTo>
                    <a:pt x="939546" y="1816747"/>
                  </a:lnTo>
                  <a:lnTo>
                    <a:pt x="892047" y="1818005"/>
                  </a:lnTo>
                  <a:lnTo>
                    <a:pt x="844676" y="1816747"/>
                  </a:lnTo>
                  <a:lnTo>
                    <a:pt x="797991" y="1813001"/>
                  </a:lnTo>
                  <a:lnTo>
                    <a:pt x="751966" y="1806854"/>
                  </a:lnTo>
                  <a:lnTo>
                    <a:pt x="706704" y="1798345"/>
                  </a:lnTo>
                  <a:lnTo>
                    <a:pt x="662266" y="1787550"/>
                  </a:lnTo>
                  <a:lnTo>
                    <a:pt x="618731" y="1774532"/>
                  </a:lnTo>
                  <a:lnTo>
                    <a:pt x="576135" y="1759343"/>
                  </a:lnTo>
                  <a:lnTo>
                    <a:pt x="534568" y="1742059"/>
                  </a:lnTo>
                  <a:lnTo>
                    <a:pt x="494068" y="1722729"/>
                  </a:lnTo>
                  <a:lnTo>
                    <a:pt x="454698" y="1701431"/>
                  </a:lnTo>
                  <a:lnTo>
                    <a:pt x="416534" y="1678216"/>
                  </a:lnTo>
                  <a:lnTo>
                    <a:pt x="379628" y="1653146"/>
                  </a:lnTo>
                  <a:lnTo>
                    <a:pt x="344055" y="1626298"/>
                  </a:lnTo>
                  <a:lnTo>
                    <a:pt x="309854" y="1597723"/>
                  </a:lnTo>
                  <a:lnTo>
                    <a:pt x="277101" y="1567484"/>
                  </a:lnTo>
                  <a:lnTo>
                    <a:pt x="245859" y="1535658"/>
                  </a:lnTo>
                  <a:lnTo>
                    <a:pt x="216192" y="1502283"/>
                  </a:lnTo>
                  <a:lnTo>
                    <a:pt x="188137" y="1467434"/>
                  </a:lnTo>
                  <a:lnTo>
                    <a:pt x="161785" y="1431163"/>
                  </a:lnTo>
                  <a:lnTo>
                    <a:pt x="137185" y="1393571"/>
                  </a:lnTo>
                  <a:lnTo>
                    <a:pt x="114414" y="1354709"/>
                  </a:lnTo>
                  <a:lnTo>
                    <a:pt x="93497" y="1314577"/>
                  </a:lnTo>
                  <a:lnTo>
                    <a:pt x="74536" y="1273302"/>
                  </a:lnTo>
                  <a:lnTo>
                    <a:pt x="57569" y="1231011"/>
                  </a:lnTo>
                  <a:lnTo>
                    <a:pt x="42671" y="1187577"/>
                  </a:lnTo>
                  <a:lnTo>
                    <a:pt x="29883" y="1143254"/>
                  </a:lnTo>
                  <a:lnTo>
                    <a:pt x="19291" y="1097915"/>
                  </a:lnTo>
                  <a:lnTo>
                    <a:pt x="10947" y="1051814"/>
                  </a:lnTo>
                  <a:lnTo>
                    <a:pt x="4902" y="1004951"/>
                  </a:lnTo>
                  <a:lnTo>
                    <a:pt x="1231" y="957326"/>
                  </a:lnTo>
                  <a:lnTo>
                    <a:pt x="0" y="908939"/>
                  </a:lnTo>
                  <a:close/>
                </a:path>
              </a:pathLst>
            </a:custGeom>
            <a:ln w="25908">
              <a:solidFill>
                <a:srgbClr val="A7AC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894457" y="2717943"/>
            <a:ext cx="1550670" cy="1231234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lang="es-MX" sz="2000" b="1" spc="-5" dirty="0" smtClean="0">
                <a:solidFill>
                  <a:srgbClr val="073761"/>
                </a:solidFill>
                <a:latin typeface="Monserrat"/>
                <a:cs typeface="Gadugi"/>
              </a:rPr>
              <a:t>902</a:t>
            </a:r>
            <a:endParaRPr sz="2000" dirty="0">
              <a:latin typeface="Monserrat"/>
              <a:cs typeface="Gadugi"/>
            </a:endParaRPr>
          </a:p>
          <a:p>
            <a:pPr marL="12700" marR="5080" indent="57150" algn="ctr">
              <a:lnSpc>
                <a:spcPct val="115700"/>
              </a:lnSpc>
              <a:spcBef>
                <a:spcPts val="25"/>
              </a:spcBef>
            </a:pPr>
            <a:r>
              <a:rPr sz="1600" b="1" spc="-10" dirty="0">
                <a:solidFill>
                  <a:srgbClr val="073761"/>
                </a:solidFill>
                <a:latin typeface="Monserrat"/>
                <a:cs typeface="Gadugi"/>
              </a:rPr>
              <a:t>interacciones </a:t>
            </a:r>
            <a:r>
              <a:rPr sz="1600" b="1" spc="-5" dirty="0">
                <a:solidFill>
                  <a:srgbClr val="073761"/>
                </a:solidFill>
                <a:latin typeface="Monserrat"/>
                <a:cs typeface="Gadugi"/>
              </a:rPr>
              <a:t> de</a:t>
            </a:r>
            <a:r>
              <a:rPr sz="1600" b="1" spc="-90" dirty="0">
                <a:solidFill>
                  <a:srgbClr val="073761"/>
                </a:solidFill>
                <a:latin typeface="Monserrat"/>
                <a:cs typeface="Gadugi"/>
              </a:rPr>
              <a:t> </a:t>
            </a:r>
            <a:r>
              <a:rPr sz="1600" b="1" spc="-5" dirty="0">
                <a:solidFill>
                  <a:srgbClr val="073761"/>
                </a:solidFill>
                <a:latin typeface="Monserrat"/>
                <a:cs typeface="Gadugi"/>
              </a:rPr>
              <a:t>la</a:t>
            </a:r>
            <a:r>
              <a:rPr sz="1600" b="1" spc="-90" dirty="0">
                <a:solidFill>
                  <a:srgbClr val="073761"/>
                </a:solidFill>
                <a:latin typeface="Monserrat"/>
                <a:cs typeface="Gadugi"/>
              </a:rPr>
              <a:t> </a:t>
            </a:r>
            <a:r>
              <a:rPr sz="1600" b="1" spc="-15" dirty="0">
                <a:solidFill>
                  <a:srgbClr val="073761"/>
                </a:solidFill>
                <a:latin typeface="Monserrat"/>
                <a:cs typeface="Gadugi"/>
              </a:rPr>
              <a:t>ciudadanía</a:t>
            </a:r>
            <a:endParaRPr sz="1600" dirty="0">
              <a:latin typeface="Monserrat"/>
              <a:cs typeface="Gadug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8652" y="2811526"/>
            <a:ext cx="1082548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725" marR="11430" indent="-56515">
              <a:lnSpc>
                <a:spcPct val="100000"/>
              </a:lnSpc>
              <a:spcBef>
                <a:spcPts val="100"/>
              </a:spcBef>
            </a:pPr>
            <a:r>
              <a:rPr sz="1800" b="1" spc="-20" dirty="0" err="1" smtClean="0">
                <a:solidFill>
                  <a:srgbClr val="173973"/>
                </a:solidFill>
                <a:latin typeface="Monserrat"/>
                <a:cs typeface="Gadugi"/>
              </a:rPr>
              <a:t>A</a:t>
            </a:r>
            <a:r>
              <a:rPr sz="1800" b="1" dirty="0" err="1" smtClean="0">
                <a:solidFill>
                  <a:srgbClr val="173973"/>
                </a:solidFill>
                <a:latin typeface="Monserrat"/>
                <a:cs typeface="Gadugi"/>
              </a:rPr>
              <a:t>lcanc</a:t>
            </a:r>
            <a:r>
              <a:rPr lang="es-ES" sz="1800" b="1" dirty="0" smtClean="0">
                <a:solidFill>
                  <a:srgbClr val="173973"/>
                </a:solidFill>
                <a:latin typeface="Monserrat"/>
                <a:cs typeface="Gadugi"/>
              </a:rPr>
              <a:t>e </a:t>
            </a:r>
            <a:r>
              <a:rPr lang="es-ES" sz="1800" b="1" spc="-5" dirty="0" smtClean="0">
                <a:solidFill>
                  <a:srgbClr val="173973"/>
                </a:solidFill>
                <a:latin typeface="Monserrat"/>
                <a:cs typeface="Gadugi"/>
              </a:rPr>
              <a:t>32</a:t>
            </a:r>
            <a:r>
              <a:rPr sz="1800" b="1" spc="-5" dirty="0" smtClean="0">
                <a:solidFill>
                  <a:srgbClr val="173973"/>
                </a:solidFill>
                <a:latin typeface="Monserrat"/>
                <a:cs typeface="Gadugi"/>
              </a:rPr>
              <a:t>.</a:t>
            </a:r>
            <a:r>
              <a:rPr lang="es-ES" b="1" spc="-5" dirty="0" smtClean="0">
                <a:solidFill>
                  <a:srgbClr val="173973"/>
                </a:solidFill>
                <a:latin typeface="Monserrat"/>
                <a:cs typeface="Gadugi"/>
              </a:rPr>
              <a:t>864</a:t>
            </a:r>
            <a:endParaRPr sz="1800" b="1" spc="-5" dirty="0">
              <a:solidFill>
                <a:srgbClr val="173973"/>
              </a:solidFill>
              <a:latin typeface="Monserrat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400" dirty="0">
                <a:solidFill>
                  <a:srgbClr val="173973"/>
                </a:solidFill>
                <a:latin typeface="Monserrat"/>
                <a:cs typeface="Gadugi"/>
              </a:rPr>
              <a:t>vistas</a:t>
            </a:r>
            <a:r>
              <a:rPr sz="1400" spc="-70" dirty="0">
                <a:solidFill>
                  <a:srgbClr val="173973"/>
                </a:solidFill>
                <a:latin typeface="Monserrat"/>
                <a:cs typeface="Gadugi"/>
              </a:rPr>
              <a:t> </a:t>
            </a:r>
            <a:r>
              <a:rPr sz="1400" dirty="0">
                <a:solidFill>
                  <a:srgbClr val="173973"/>
                </a:solidFill>
                <a:latin typeface="Monserrat"/>
                <a:cs typeface="Gadugi"/>
              </a:rPr>
              <a:t>de</a:t>
            </a:r>
            <a:r>
              <a:rPr sz="1400" spc="-75" dirty="0">
                <a:solidFill>
                  <a:srgbClr val="173973"/>
                </a:solidFill>
                <a:latin typeface="Monserrat"/>
                <a:cs typeface="Gadugi"/>
              </a:rPr>
              <a:t> </a:t>
            </a:r>
            <a:r>
              <a:rPr sz="1400" spc="-5" dirty="0">
                <a:solidFill>
                  <a:srgbClr val="173973"/>
                </a:solidFill>
                <a:latin typeface="Monserrat"/>
                <a:cs typeface="Gadugi"/>
              </a:rPr>
              <a:t>la</a:t>
            </a:r>
            <a:endParaRPr sz="1400" dirty="0">
              <a:latin typeface="Monserrat"/>
              <a:cs typeface="Gadugi"/>
            </a:endParaRPr>
          </a:p>
          <a:p>
            <a:pPr marL="85725">
              <a:lnSpc>
                <a:spcPct val="100000"/>
              </a:lnSpc>
            </a:pPr>
            <a:r>
              <a:rPr sz="1400" dirty="0" err="1">
                <a:solidFill>
                  <a:srgbClr val="173973"/>
                </a:solidFill>
                <a:latin typeface="Monserrat"/>
                <a:cs typeface="Gadugi"/>
              </a:rPr>
              <a:t>campaña</a:t>
            </a:r>
            <a:endParaRPr sz="1400" dirty="0">
              <a:latin typeface="Monserrat"/>
              <a:cs typeface="Gadugi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388739"/>
              </p:ext>
            </p:extLst>
          </p:nvPr>
        </p:nvGraphicFramePr>
        <p:xfrm>
          <a:off x="4884039" y="2305888"/>
          <a:ext cx="4004310" cy="24838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55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2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243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50" dirty="0">
                        <a:latin typeface="Monserrat"/>
                        <a:cs typeface="Times New Roman"/>
                      </a:endParaRPr>
                    </a:p>
                    <a:p>
                      <a:pPr marR="21590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Monserrat"/>
                          <a:cs typeface="Arial"/>
                        </a:rPr>
                        <a:t>Medio</a:t>
                      </a:r>
                      <a:endParaRPr sz="1100" dirty="0">
                        <a:latin typeface="Monserrat"/>
                        <a:cs typeface="Arial"/>
                      </a:endParaRPr>
                    </a:p>
                  </a:txBody>
                  <a:tcPr marL="0" marR="0" marT="5080" marB="0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50" dirty="0">
                        <a:latin typeface="Monserrat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15" dirty="0">
                          <a:solidFill>
                            <a:srgbClr val="FFFFFF"/>
                          </a:solidFill>
                          <a:latin typeface="Monserrat"/>
                          <a:cs typeface="Arial"/>
                        </a:rPr>
                        <a:t>T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Monserrat"/>
                          <a:cs typeface="Arial"/>
                        </a:rPr>
                        <a:t>otal</a:t>
                      </a:r>
                      <a:r>
                        <a:rPr sz="1100" b="1" spc="-65" dirty="0">
                          <a:solidFill>
                            <a:srgbClr val="FFFFFF"/>
                          </a:solidFill>
                          <a:latin typeface="Monserrat"/>
                          <a:cs typeface="Arial"/>
                        </a:rPr>
                        <a:t> </a:t>
                      </a:r>
                      <a:r>
                        <a:rPr sz="1100" b="1" spc="-55" dirty="0">
                          <a:solidFill>
                            <a:srgbClr val="FFFFFF"/>
                          </a:solidFill>
                          <a:latin typeface="Monserrat"/>
                          <a:cs typeface="Arial"/>
                        </a:rPr>
                        <a:t>A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Monserrat"/>
                          <a:cs typeface="Arial"/>
                        </a:rPr>
                        <a:t>l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Monserrat"/>
                          <a:cs typeface="Arial"/>
                        </a:rPr>
                        <a:t>canc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Monserrat"/>
                          <a:cs typeface="Arial"/>
                        </a:rPr>
                        <a:t>e</a:t>
                      </a:r>
                      <a:endParaRPr sz="1100" dirty="0">
                        <a:latin typeface="Monserrat"/>
                        <a:cs typeface="Arial"/>
                      </a:endParaRPr>
                    </a:p>
                  </a:txBody>
                  <a:tcPr marL="0" marR="0" marT="5080" marB="0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Monserrat"/>
                          <a:cs typeface="Arial"/>
                        </a:rPr>
                        <a:t>Total</a:t>
                      </a:r>
                      <a:endParaRPr sz="1100">
                        <a:latin typeface="Monserrat"/>
                        <a:cs typeface="Arial"/>
                      </a:endParaRPr>
                    </a:p>
                    <a:p>
                      <a:pPr marL="2286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Monserrat"/>
                          <a:cs typeface="Arial"/>
                        </a:rPr>
                        <a:t>Interacciones</a:t>
                      </a:r>
                      <a:endParaRPr sz="1100">
                        <a:latin typeface="Monserrat"/>
                        <a:cs typeface="Arial"/>
                      </a:endParaRPr>
                    </a:p>
                  </a:txBody>
                  <a:tcPr marL="0" marR="0" marT="34925" marB="0"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087"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100" dirty="0">
                        <a:latin typeface="Monserrat"/>
                        <a:cs typeface="Arial MT"/>
                      </a:endParaRPr>
                    </a:p>
                  </a:txBody>
                  <a:tcPr marL="0" marR="0" marT="52705" marB="0"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endParaRPr sz="1100" dirty="0">
                        <a:latin typeface="Monserrat"/>
                        <a:cs typeface="Arial MT"/>
                      </a:endParaRPr>
                    </a:p>
                  </a:txBody>
                  <a:tcPr marL="0" marR="0" marT="43815" marB="0"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endParaRPr sz="1100" dirty="0">
                        <a:latin typeface="Monserrat"/>
                        <a:cs typeface="Arial MT"/>
                      </a:endParaRPr>
                    </a:p>
                  </a:txBody>
                  <a:tcPr marL="0" marR="0" marT="43815" marB="0"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7939"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100" spc="-10" dirty="0">
                          <a:latin typeface="Monserrat"/>
                          <a:cs typeface="Arial MT"/>
                        </a:rPr>
                        <a:t>R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e</a:t>
                      </a:r>
                      <a:r>
                        <a:rPr sz="1100" spc="-5" dirty="0">
                          <a:latin typeface="Monserrat"/>
                          <a:cs typeface="Arial MT"/>
                        </a:rPr>
                        <a:t>d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es</a:t>
                      </a:r>
                      <a:r>
                        <a:rPr sz="1100" spc="-60" dirty="0">
                          <a:latin typeface="Monserrat"/>
                          <a:cs typeface="Arial MT"/>
                        </a:rPr>
                        <a:t> </a:t>
                      </a:r>
                      <a:r>
                        <a:rPr sz="1100" spc="-20" dirty="0">
                          <a:latin typeface="Monserrat"/>
                          <a:cs typeface="Arial MT"/>
                        </a:rPr>
                        <a:t>M</a:t>
                      </a:r>
                      <a:r>
                        <a:rPr sz="1100" spc="-10" dirty="0">
                          <a:latin typeface="Monserrat"/>
                          <a:cs typeface="Arial MT"/>
                        </a:rPr>
                        <a:t>i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nJ</a:t>
                      </a:r>
                      <a:r>
                        <a:rPr sz="1100" spc="-5" dirty="0">
                          <a:latin typeface="Monserrat"/>
                          <a:cs typeface="Arial MT"/>
                        </a:rPr>
                        <a:t>u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st</a:t>
                      </a:r>
                      <a:r>
                        <a:rPr sz="1100" spc="-10" dirty="0">
                          <a:latin typeface="Monserrat"/>
                          <a:cs typeface="Arial MT"/>
                        </a:rPr>
                        <a:t>i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c</a:t>
                      </a:r>
                      <a:r>
                        <a:rPr sz="1100" spc="-10" dirty="0">
                          <a:latin typeface="Monserrat"/>
                          <a:cs typeface="Arial MT"/>
                        </a:rPr>
                        <a:t>i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a</a:t>
                      </a:r>
                    </a:p>
                  </a:txBody>
                  <a:tcPr marL="0" marR="0" marT="52069" marB="0"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s-MX" sz="1100" dirty="0" smtClean="0">
                          <a:latin typeface="Monserrat"/>
                          <a:cs typeface="Arial MT"/>
                        </a:rPr>
                        <a:t>2149</a:t>
                      </a:r>
                      <a:endParaRPr sz="1100" dirty="0">
                        <a:latin typeface="Monserrat"/>
                        <a:cs typeface="Arial MT"/>
                      </a:endParaRPr>
                    </a:p>
                  </a:txBody>
                  <a:tcPr marL="0" marR="0" marT="43180" marB="0"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100" spc="-5" dirty="0" smtClean="0">
                          <a:latin typeface="Monserrat"/>
                          <a:cs typeface="Arial MT"/>
                        </a:rPr>
                        <a:t>3</a:t>
                      </a:r>
                      <a:r>
                        <a:rPr lang="es-MX" sz="1100" spc="-5" dirty="0" smtClean="0">
                          <a:latin typeface="Monserrat"/>
                          <a:cs typeface="Arial MT"/>
                        </a:rPr>
                        <a:t>70</a:t>
                      </a:r>
                      <a:endParaRPr sz="1100" dirty="0">
                        <a:latin typeface="Monserrat"/>
                        <a:cs typeface="Arial MT"/>
                      </a:endParaRPr>
                    </a:p>
                  </a:txBody>
                  <a:tcPr marL="0" marR="0" marT="43180" marB="0"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0113"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100" spc="-10" dirty="0">
                          <a:latin typeface="Monserrat"/>
                          <a:cs typeface="Arial MT"/>
                        </a:rPr>
                        <a:t>C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or</a:t>
                      </a:r>
                      <a:r>
                        <a:rPr sz="1100" spc="5" dirty="0">
                          <a:latin typeface="Monserrat"/>
                          <a:cs typeface="Arial MT"/>
                        </a:rPr>
                        <a:t>r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eo</a:t>
                      </a:r>
                      <a:r>
                        <a:rPr sz="1100" spc="-95" dirty="0">
                          <a:latin typeface="Monserra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d</a:t>
                      </a:r>
                      <a:r>
                        <a:rPr sz="1100" spc="-10" dirty="0">
                          <a:latin typeface="Monserrat"/>
                          <a:cs typeface="Arial MT"/>
                        </a:rPr>
                        <a:t>i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a</a:t>
                      </a:r>
                      <a:r>
                        <a:rPr sz="1100" spc="-10" dirty="0">
                          <a:latin typeface="Monserrat"/>
                          <a:cs typeface="Arial MT"/>
                        </a:rPr>
                        <a:t>l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o</a:t>
                      </a:r>
                      <a:r>
                        <a:rPr sz="1100" spc="5" dirty="0">
                          <a:latin typeface="Monserrat"/>
                          <a:cs typeface="Arial MT"/>
                        </a:rPr>
                        <a:t>g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u</a:t>
                      </a:r>
                      <a:r>
                        <a:rPr sz="1100" spc="-5" dirty="0">
                          <a:latin typeface="Monserrat"/>
                          <a:cs typeface="Arial MT"/>
                        </a:rPr>
                        <a:t>e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mos</a:t>
                      </a:r>
                      <a:endParaRPr sz="1100">
                        <a:latin typeface="Monserrat"/>
                        <a:cs typeface="Arial MT"/>
                      </a:endParaRPr>
                    </a:p>
                  </a:txBody>
                  <a:tcPr marL="0" marR="0" marT="52069" marB="0"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s-MX" sz="1100" dirty="0" smtClean="0">
                          <a:latin typeface="Monserrat"/>
                          <a:cs typeface="Arial MT"/>
                        </a:rPr>
                        <a:t>30.500</a:t>
                      </a:r>
                      <a:endParaRPr sz="1100" dirty="0">
                        <a:latin typeface="Monserrat"/>
                        <a:cs typeface="Arial MT"/>
                      </a:endParaRPr>
                    </a:p>
                  </a:txBody>
                  <a:tcPr marL="0" marR="0" marT="43180" marB="0"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s-MX" sz="1100" dirty="0" smtClean="0">
                          <a:latin typeface="Monserrat"/>
                          <a:cs typeface="Calibri"/>
                        </a:rPr>
                        <a:t>403</a:t>
                      </a:r>
                      <a:endParaRPr sz="1100" dirty="0">
                        <a:latin typeface="Monserrat"/>
                        <a:cs typeface="Calibri"/>
                      </a:endParaRPr>
                    </a:p>
                  </a:txBody>
                  <a:tcPr marL="0" marR="0" marT="34290" marB="0"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2235">
                <a:tc>
                  <a:txBody>
                    <a:bodyPr/>
                    <a:lstStyle/>
                    <a:p>
                      <a:pPr marR="1905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es-MX" sz="1100" spc="-5" dirty="0" smtClean="0">
                          <a:latin typeface="Monserrat"/>
                          <a:cs typeface="Arial MT"/>
                        </a:rPr>
                        <a:t>Aulas Virtuales Ministerio de Justicia</a:t>
                      </a:r>
                      <a:endParaRPr sz="1100" dirty="0">
                        <a:latin typeface="Monserrat"/>
                        <a:cs typeface="Arial MT"/>
                      </a:endParaRPr>
                    </a:p>
                  </a:txBody>
                  <a:tcPr marL="0" marR="0" marT="65405" marB="0"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50" dirty="0">
                        <a:latin typeface="Monserrat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100" spc="-5" dirty="0" smtClean="0">
                          <a:latin typeface="Monserrat"/>
                          <a:cs typeface="Arial MT"/>
                        </a:rPr>
                        <a:t>112</a:t>
                      </a:r>
                      <a:endParaRPr sz="1100" dirty="0">
                        <a:latin typeface="Monserrat"/>
                        <a:cs typeface="Arial MT"/>
                      </a:endParaRPr>
                    </a:p>
                  </a:txBody>
                  <a:tcPr marL="0" marR="0" marT="6985" marB="0"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Monserrat"/>
                        <a:cs typeface="Times New Roman"/>
                      </a:endParaRPr>
                    </a:p>
                    <a:p>
                      <a:pPr marL="22860" algn="ctr">
                        <a:lnSpc>
                          <a:spcPct val="100000"/>
                        </a:lnSpc>
                      </a:pPr>
                      <a:r>
                        <a:rPr lang="es-MX" sz="1100" dirty="0" smtClean="0">
                          <a:latin typeface="Monserrat"/>
                          <a:cs typeface="Calibri"/>
                        </a:rPr>
                        <a:t>6</a:t>
                      </a:r>
                      <a:endParaRPr sz="1100" dirty="0">
                        <a:latin typeface="Monserrat"/>
                        <a:cs typeface="Calibri"/>
                      </a:endParaRPr>
                    </a:p>
                  </a:txBody>
                  <a:tcPr marL="0" marR="0" marT="5080" marB="0"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2389">
                <a:tc>
                  <a:txBody>
                    <a:bodyPr/>
                    <a:lstStyle/>
                    <a:p>
                      <a:pPr marR="17145"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100" spc="-5" dirty="0">
                          <a:latin typeface="Monserrat"/>
                          <a:cs typeface="Arial MT"/>
                        </a:rPr>
                        <a:t>F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ormu</a:t>
                      </a:r>
                      <a:r>
                        <a:rPr sz="1100" spc="-10" dirty="0">
                          <a:latin typeface="Monserrat"/>
                          <a:cs typeface="Arial MT"/>
                        </a:rPr>
                        <a:t>l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ar</a:t>
                      </a:r>
                      <a:r>
                        <a:rPr sz="1100" spc="-10" dirty="0">
                          <a:latin typeface="Monserrat"/>
                          <a:cs typeface="Arial MT"/>
                        </a:rPr>
                        <a:t>i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o</a:t>
                      </a:r>
                      <a:r>
                        <a:rPr sz="1100" spc="-60" dirty="0">
                          <a:latin typeface="Monserrat"/>
                          <a:cs typeface="Arial MT"/>
                        </a:rPr>
                        <a:t> </a:t>
                      </a:r>
                      <a:r>
                        <a:rPr sz="1100" spc="-15" dirty="0">
                          <a:latin typeface="Monserrat"/>
                          <a:cs typeface="Arial MT"/>
                        </a:rPr>
                        <a:t>v</a:t>
                      </a:r>
                      <a:r>
                        <a:rPr sz="1100" spc="-10" dirty="0">
                          <a:latin typeface="Monserrat"/>
                          <a:cs typeface="Arial MT"/>
                        </a:rPr>
                        <a:t>i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rtu</a:t>
                      </a:r>
                      <a:r>
                        <a:rPr sz="1100" spc="-10" dirty="0">
                          <a:latin typeface="Monserrat"/>
                          <a:cs typeface="Arial MT"/>
                        </a:rPr>
                        <a:t>a</a:t>
                      </a:r>
                      <a:r>
                        <a:rPr sz="1100" dirty="0">
                          <a:latin typeface="Monserrat"/>
                          <a:cs typeface="Arial MT"/>
                        </a:rPr>
                        <a:t>l</a:t>
                      </a:r>
                      <a:endParaRPr sz="1100">
                        <a:latin typeface="Monserrat"/>
                        <a:cs typeface="Arial MT"/>
                      </a:endParaRPr>
                    </a:p>
                  </a:txBody>
                  <a:tcPr marL="0" marR="0" marT="67945" marB="0"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es-MX" sz="1100" spc="-5" dirty="0" smtClean="0">
                          <a:latin typeface="Monserrat"/>
                          <a:cs typeface="Arial MT"/>
                        </a:rPr>
                        <a:t>113</a:t>
                      </a:r>
                      <a:endParaRPr sz="1100" dirty="0">
                        <a:latin typeface="Monserrat"/>
                        <a:cs typeface="Arial MT"/>
                      </a:endParaRPr>
                    </a:p>
                  </a:txBody>
                  <a:tcPr marL="0" marR="0" marT="58419" marB="0"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lang="es-MX" sz="1100" spc="-5" dirty="0" smtClean="0">
                          <a:latin typeface="Monserrat"/>
                          <a:cs typeface="Arial MT"/>
                        </a:rPr>
                        <a:t>113</a:t>
                      </a:r>
                      <a:endParaRPr sz="1100" dirty="0">
                        <a:latin typeface="Monserrat"/>
                        <a:cs typeface="Arial MT"/>
                      </a:endParaRPr>
                    </a:p>
                  </a:txBody>
                  <a:tcPr marL="0" marR="0" marT="58419" marB="0"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8678">
                <a:tc>
                  <a:txBody>
                    <a:bodyPr/>
                    <a:lstStyle/>
                    <a:p>
                      <a:pPr marR="1714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Monserrat"/>
                          <a:cs typeface="Arial MT"/>
                        </a:rPr>
                        <a:t>Todos</a:t>
                      </a:r>
                      <a:endParaRPr sz="1100">
                        <a:latin typeface="Monserrat"/>
                        <a:cs typeface="Arial MT"/>
                      </a:endParaRPr>
                    </a:p>
                  </a:txBody>
                  <a:tcPr marL="0" marR="0" marT="29209" marB="0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Monserrat"/>
                          <a:cs typeface="Arial MT"/>
                        </a:rPr>
                        <a:t>43.994</a:t>
                      </a:r>
                      <a:endParaRPr sz="1100">
                        <a:latin typeface="Monserrat"/>
                        <a:cs typeface="Arial MT"/>
                      </a:endParaRPr>
                    </a:p>
                  </a:txBody>
                  <a:tcPr marL="0" marR="0" marT="29209" marB="0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s-MX" sz="1100" dirty="0" smtClean="0">
                          <a:solidFill>
                            <a:srgbClr val="FFFFFF"/>
                          </a:solidFill>
                          <a:latin typeface="Monserrat"/>
                          <a:cs typeface="Arial MT"/>
                        </a:rPr>
                        <a:t>902</a:t>
                      </a:r>
                      <a:endParaRPr sz="1100" dirty="0">
                        <a:latin typeface="Monserrat"/>
                        <a:cs typeface="Arial MT"/>
                      </a:endParaRPr>
                    </a:p>
                  </a:txBody>
                  <a:tcPr marL="0" marR="0" marT="29209" marB="0"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204" y="141839"/>
            <a:ext cx="5396463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1057" y="164668"/>
            <a:ext cx="539394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1056" y="944117"/>
            <a:ext cx="3806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Monserrat"/>
                <a:cs typeface="Gadugi"/>
              </a:rPr>
              <a:t>2.</a:t>
            </a:r>
            <a:r>
              <a:rPr sz="1800" b="1" spc="-30" dirty="0">
                <a:latin typeface="Monserrat"/>
                <a:cs typeface="Gadugi"/>
              </a:rPr>
              <a:t> </a:t>
            </a:r>
            <a:r>
              <a:rPr sz="1800" b="1" spc="-5" dirty="0">
                <a:latin typeface="Monserrat"/>
                <a:cs typeface="Gadugi"/>
              </a:rPr>
              <a:t>Convocatoria</a:t>
            </a:r>
            <a:r>
              <a:rPr sz="1800" b="1" spc="-40" dirty="0">
                <a:latin typeface="Monserrat"/>
                <a:cs typeface="Gadugi"/>
              </a:rPr>
              <a:t> </a:t>
            </a:r>
            <a:r>
              <a:rPr sz="1800" b="1" dirty="0">
                <a:latin typeface="Monserrat"/>
                <a:cs typeface="Gadugi"/>
              </a:rPr>
              <a:t>a</a:t>
            </a:r>
            <a:r>
              <a:rPr sz="1800" b="1" spc="-90" dirty="0">
                <a:latin typeface="Monserrat"/>
                <a:cs typeface="Gadugi"/>
              </a:rPr>
              <a:t> </a:t>
            </a:r>
            <a:r>
              <a:rPr sz="1800" b="1" dirty="0">
                <a:latin typeface="Monserrat"/>
                <a:cs typeface="Gadugi"/>
              </a:rPr>
              <a:t>grupos</a:t>
            </a:r>
            <a:r>
              <a:rPr sz="1800" b="1" spc="-80" dirty="0">
                <a:latin typeface="Monserrat"/>
                <a:cs typeface="Gadugi"/>
              </a:rPr>
              <a:t> </a:t>
            </a:r>
            <a:r>
              <a:rPr sz="1800" b="1" dirty="0">
                <a:latin typeface="Monserrat"/>
                <a:cs typeface="Gadugi"/>
              </a:rPr>
              <a:t>de</a:t>
            </a:r>
            <a:r>
              <a:rPr sz="1800" b="1" spc="-25" dirty="0">
                <a:latin typeface="Monserrat"/>
                <a:cs typeface="Gadugi"/>
              </a:rPr>
              <a:t> </a:t>
            </a:r>
            <a:r>
              <a:rPr sz="1800" b="1" spc="-5" dirty="0">
                <a:latin typeface="Monserrat"/>
                <a:cs typeface="Gadugi"/>
              </a:rPr>
              <a:t>interés</a:t>
            </a:r>
            <a:endParaRPr sz="1800" dirty="0">
              <a:latin typeface="Monserrat"/>
              <a:cs typeface="Gadug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08530" y="1674622"/>
            <a:ext cx="17767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AEEE"/>
                </a:solidFill>
                <a:latin typeface="Monserrat"/>
                <a:cs typeface="Gadugi"/>
              </a:rPr>
              <a:t>Intranet</a:t>
            </a:r>
            <a:r>
              <a:rPr sz="1400" b="1" spc="-90" dirty="0">
                <a:solidFill>
                  <a:srgbClr val="00AEEE"/>
                </a:solidFill>
                <a:latin typeface="Monserrat"/>
                <a:cs typeface="Gadugi"/>
              </a:rPr>
              <a:t> </a:t>
            </a:r>
            <a:r>
              <a:rPr sz="1400" b="1" spc="-5" dirty="0">
                <a:solidFill>
                  <a:srgbClr val="00AEEE"/>
                </a:solidFill>
                <a:latin typeface="Monserrat"/>
                <a:cs typeface="Gadugi"/>
              </a:rPr>
              <a:t>institucional</a:t>
            </a:r>
            <a:endParaRPr sz="1400" dirty="0">
              <a:latin typeface="Monserrat"/>
              <a:cs typeface="Gadug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23584" y="1674622"/>
            <a:ext cx="1872614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00AEEE"/>
                </a:solidFill>
                <a:latin typeface="Monserrat"/>
                <a:cs typeface="Gadugi"/>
              </a:rPr>
              <a:t>Sitio</a:t>
            </a:r>
            <a:r>
              <a:rPr sz="1400" b="1" spc="-80" dirty="0">
                <a:solidFill>
                  <a:srgbClr val="00AEEE"/>
                </a:solidFill>
                <a:latin typeface="Monserrat"/>
                <a:cs typeface="Gadugi"/>
              </a:rPr>
              <a:t> </a:t>
            </a:r>
            <a:r>
              <a:rPr sz="1400" b="1" spc="-5" dirty="0">
                <a:solidFill>
                  <a:srgbClr val="00AEEE"/>
                </a:solidFill>
                <a:latin typeface="Monserrat"/>
                <a:cs typeface="Gadugi"/>
              </a:rPr>
              <a:t>web</a:t>
            </a:r>
            <a:r>
              <a:rPr sz="1400" b="1" spc="-50" dirty="0">
                <a:solidFill>
                  <a:srgbClr val="00AEEE"/>
                </a:solidFill>
                <a:latin typeface="Monserrat"/>
                <a:cs typeface="Gadugi"/>
              </a:rPr>
              <a:t> </a:t>
            </a:r>
            <a:r>
              <a:rPr sz="1400" b="1" spc="-5" dirty="0">
                <a:solidFill>
                  <a:srgbClr val="00AEEE"/>
                </a:solidFill>
                <a:latin typeface="Monserrat"/>
                <a:cs typeface="Gadugi"/>
              </a:rPr>
              <a:t>institucional</a:t>
            </a:r>
            <a:endParaRPr sz="1400">
              <a:latin typeface="Monserrat"/>
              <a:cs typeface="Gadug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0351" y="2023872"/>
            <a:ext cx="4111752" cy="204368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065" y="2023871"/>
            <a:ext cx="3644005" cy="2043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068" y="150875"/>
            <a:ext cx="5475732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3069" y="164668"/>
            <a:ext cx="5475732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1056" y="944117"/>
            <a:ext cx="3806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Monserrat"/>
                <a:cs typeface="Gadugi"/>
              </a:rPr>
              <a:t>2.</a:t>
            </a:r>
            <a:r>
              <a:rPr sz="1800" b="1" spc="-30" dirty="0">
                <a:latin typeface="Monserrat"/>
                <a:cs typeface="Gadugi"/>
              </a:rPr>
              <a:t> </a:t>
            </a:r>
            <a:r>
              <a:rPr sz="1800" b="1" spc="-5" dirty="0">
                <a:latin typeface="Monserrat"/>
                <a:cs typeface="Gadugi"/>
              </a:rPr>
              <a:t>Convocatoria</a:t>
            </a:r>
            <a:r>
              <a:rPr sz="1800" b="1" spc="-40" dirty="0">
                <a:latin typeface="Monserrat"/>
                <a:cs typeface="Gadugi"/>
              </a:rPr>
              <a:t> </a:t>
            </a:r>
            <a:r>
              <a:rPr sz="1800" b="1" dirty="0">
                <a:latin typeface="Monserrat"/>
                <a:cs typeface="Gadugi"/>
              </a:rPr>
              <a:t>a</a:t>
            </a:r>
            <a:r>
              <a:rPr sz="1800" b="1" spc="-90" dirty="0">
                <a:latin typeface="Monserrat"/>
                <a:cs typeface="Gadugi"/>
              </a:rPr>
              <a:t> </a:t>
            </a:r>
            <a:r>
              <a:rPr sz="1800" b="1" dirty="0">
                <a:latin typeface="Monserrat"/>
                <a:cs typeface="Gadugi"/>
              </a:rPr>
              <a:t>grupos</a:t>
            </a:r>
            <a:r>
              <a:rPr sz="1800" b="1" spc="-80" dirty="0">
                <a:latin typeface="Monserrat"/>
                <a:cs typeface="Gadugi"/>
              </a:rPr>
              <a:t> </a:t>
            </a:r>
            <a:r>
              <a:rPr sz="1800" b="1" dirty="0">
                <a:latin typeface="Monserrat"/>
                <a:cs typeface="Gadugi"/>
              </a:rPr>
              <a:t>de</a:t>
            </a:r>
            <a:r>
              <a:rPr sz="1800" b="1" spc="-25" dirty="0">
                <a:latin typeface="Monserrat"/>
                <a:cs typeface="Gadugi"/>
              </a:rPr>
              <a:t> </a:t>
            </a:r>
            <a:r>
              <a:rPr sz="1800" b="1" spc="-5" dirty="0">
                <a:latin typeface="Monserrat"/>
                <a:cs typeface="Gadugi"/>
              </a:rPr>
              <a:t>interés</a:t>
            </a:r>
            <a:endParaRPr sz="1800" dirty="0">
              <a:latin typeface="Monserrat"/>
              <a:cs typeface="Gadug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94019" y="1667637"/>
            <a:ext cx="2454910" cy="12998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6225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00AEEE"/>
                </a:solidFill>
                <a:latin typeface="Monserrat"/>
                <a:cs typeface="Gadugi"/>
              </a:rPr>
              <a:t>Sitio</a:t>
            </a:r>
            <a:r>
              <a:rPr sz="1400" b="1" spc="-80" dirty="0">
                <a:solidFill>
                  <a:srgbClr val="00AEEE"/>
                </a:solidFill>
                <a:latin typeface="Monserrat"/>
                <a:cs typeface="Gadugi"/>
              </a:rPr>
              <a:t> </a:t>
            </a:r>
            <a:r>
              <a:rPr sz="1400" b="1" spc="-5" dirty="0">
                <a:solidFill>
                  <a:srgbClr val="00AEEE"/>
                </a:solidFill>
                <a:latin typeface="Monserrat"/>
                <a:cs typeface="Gadugi"/>
              </a:rPr>
              <a:t>web</a:t>
            </a:r>
            <a:r>
              <a:rPr sz="1400" b="1" spc="-45" dirty="0">
                <a:solidFill>
                  <a:srgbClr val="00AEEE"/>
                </a:solidFill>
                <a:latin typeface="Monserrat"/>
                <a:cs typeface="Gadugi"/>
              </a:rPr>
              <a:t> </a:t>
            </a:r>
            <a:r>
              <a:rPr sz="1400" b="1" spc="-5" dirty="0">
                <a:solidFill>
                  <a:srgbClr val="00AEEE"/>
                </a:solidFill>
                <a:latin typeface="Monserrat"/>
                <a:cs typeface="Gadugi"/>
              </a:rPr>
              <a:t>institucional</a:t>
            </a:r>
            <a:endParaRPr sz="1400" dirty="0">
              <a:latin typeface="Monserrat"/>
              <a:cs typeface="Gadug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 dirty="0">
              <a:latin typeface="Monserrat"/>
              <a:cs typeface="Gadugi"/>
            </a:endParaRPr>
          </a:p>
          <a:p>
            <a:pPr marL="12700" marR="5080">
              <a:lnSpc>
                <a:spcPct val="100000"/>
              </a:lnSpc>
            </a:pPr>
            <a:r>
              <a:rPr sz="1400" u="heavy" spc="-15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https://www.minjusticia.gov.co/ </a:t>
            </a:r>
            <a:r>
              <a:rPr sz="1400" spc="-10" dirty="0">
                <a:solidFill>
                  <a:srgbClr val="0000FF"/>
                </a:solidFill>
                <a:latin typeface="Monserrat"/>
                <a:cs typeface="Arial MT"/>
                <a:hlinkClick r:id="rId2"/>
              </a:rPr>
              <a:t> </a:t>
            </a:r>
            <a:r>
              <a:rPr sz="1400" u="heavy" spc="-15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par</a:t>
            </a:r>
            <a:r>
              <a:rPr sz="1400" u="heavy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t</a:t>
            </a:r>
            <a:r>
              <a:rPr sz="1400" u="heavy" spc="-15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i</a:t>
            </a:r>
            <a:r>
              <a:rPr sz="1400" u="heavy" spc="-10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c</a:t>
            </a:r>
            <a:r>
              <a:rPr sz="1400" u="heavy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i</a:t>
            </a:r>
            <a:r>
              <a:rPr sz="1400" u="heavy" spc="-15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pe</a:t>
            </a:r>
            <a:r>
              <a:rPr sz="1400" u="heavy" spc="-10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/</a:t>
            </a:r>
            <a:r>
              <a:rPr sz="1400" u="heavy" spc="-15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p</a:t>
            </a:r>
            <a:r>
              <a:rPr sz="1400" u="heavy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l</a:t>
            </a:r>
            <a:r>
              <a:rPr sz="1400" u="heavy" spc="-15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anea</a:t>
            </a:r>
            <a:r>
              <a:rPr sz="1400" u="heavy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c</a:t>
            </a:r>
            <a:r>
              <a:rPr sz="1400" u="heavy" spc="-10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i</a:t>
            </a:r>
            <a:r>
              <a:rPr sz="1400" u="heavy" spc="-15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%</a:t>
            </a:r>
            <a:r>
              <a:rPr sz="1400" u="heavy" spc="-10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C</a:t>
            </a:r>
            <a:r>
              <a:rPr sz="1400" u="heavy" spc="-5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3%</a:t>
            </a:r>
            <a:r>
              <a:rPr sz="1400" u="heavy" spc="-15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B3n</a:t>
            </a:r>
            <a:r>
              <a:rPr sz="1400" u="heavy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-</a:t>
            </a:r>
            <a:r>
              <a:rPr sz="1400" u="heavy" spc="-20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y</a:t>
            </a:r>
            <a:r>
              <a:rPr sz="1400" u="heavy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- </a:t>
            </a:r>
            <a:r>
              <a:rPr sz="1400" dirty="0">
                <a:solidFill>
                  <a:srgbClr val="0000FF"/>
                </a:solidFill>
                <a:latin typeface="Monserrat"/>
                <a:cs typeface="Arial MT"/>
                <a:hlinkClick r:id="rId2"/>
              </a:rPr>
              <a:t> </a:t>
            </a:r>
            <a:r>
              <a:rPr sz="1400" u="heavy" spc="-10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Monserrat"/>
                <a:cs typeface="Arial MT"/>
                <a:hlinkClick r:id="rId2"/>
              </a:rPr>
              <a:t>presupuesto-participativo</a:t>
            </a:r>
            <a:endParaRPr sz="1400" dirty="0">
              <a:latin typeface="Monserrat"/>
              <a:cs typeface="Arial M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67636"/>
            <a:ext cx="5257800" cy="29560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150875"/>
            <a:ext cx="5410200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1" y="164668"/>
            <a:ext cx="54102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1056" y="944117"/>
            <a:ext cx="3806825" cy="6745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Gadugi"/>
                <a:cs typeface="Gadugi"/>
              </a:rPr>
              <a:t>2.</a:t>
            </a:r>
            <a:r>
              <a:rPr sz="1400" b="1" spc="-30" dirty="0">
                <a:latin typeface="Gadugi"/>
                <a:cs typeface="Gadugi"/>
              </a:rPr>
              <a:t> </a:t>
            </a:r>
            <a:r>
              <a:rPr sz="1400" b="1" spc="-5" dirty="0">
                <a:latin typeface="Monserrat"/>
                <a:cs typeface="Gadugi"/>
              </a:rPr>
              <a:t>Convocatoria</a:t>
            </a:r>
            <a:r>
              <a:rPr sz="1400" b="1" spc="-40" dirty="0">
                <a:latin typeface="Monserrat"/>
                <a:cs typeface="Gadugi"/>
              </a:rPr>
              <a:t> </a:t>
            </a:r>
            <a:r>
              <a:rPr sz="1400" b="1" dirty="0">
                <a:latin typeface="Monserrat"/>
                <a:cs typeface="Gadugi"/>
              </a:rPr>
              <a:t>a</a:t>
            </a:r>
            <a:r>
              <a:rPr sz="1400" b="1" spc="-90" dirty="0">
                <a:latin typeface="Monserrat"/>
                <a:cs typeface="Gadugi"/>
              </a:rPr>
              <a:t> </a:t>
            </a:r>
            <a:r>
              <a:rPr sz="1400" b="1" dirty="0">
                <a:latin typeface="Monserrat"/>
                <a:cs typeface="Gadugi"/>
              </a:rPr>
              <a:t>grupos</a:t>
            </a:r>
            <a:r>
              <a:rPr sz="1400" b="1" spc="-80" dirty="0">
                <a:latin typeface="Monserrat"/>
                <a:cs typeface="Gadugi"/>
              </a:rPr>
              <a:t> </a:t>
            </a:r>
            <a:r>
              <a:rPr sz="1400" b="1" dirty="0">
                <a:latin typeface="Monserrat"/>
                <a:cs typeface="Gadugi"/>
              </a:rPr>
              <a:t>de</a:t>
            </a:r>
            <a:r>
              <a:rPr sz="1400" b="1" spc="-25" dirty="0">
                <a:latin typeface="Monserrat"/>
                <a:cs typeface="Gadugi"/>
              </a:rPr>
              <a:t> </a:t>
            </a:r>
            <a:r>
              <a:rPr sz="1400" b="1" spc="-5" dirty="0">
                <a:latin typeface="Monserrat"/>
                <a:cs typeface="Gadugi"/>
              </a:rPr>
              <a:t>interés</a:t>
            </a:r>
            <a:endParaRPr sz="1400" dirty="0">
              <a:latin typeface="Monserrat"/>
              <a:cs typeface="Gadugi"/>
            </a:endParaRPr>
          </a:p>
          <a:p>
            <a:pPr marL="2112645">
              <a:lnSpc>
                <a:spcPct val="100000"/>
              </a:lnSpc>
              <a:spcBef>
                <a:spcPts val="1814"/>
              </a:spcBef>
            </a:pPr>
            <a:r>
              <a:rPr sz="1400" b="1" spc="-10" dirty="0">
                <a:solidFill>
                  <a:srgbClr val="00AEEE"/>
                </a:solidFill>
                <a:latin typeface="Monserrat"/>
                <a:cs typeface="Gadugi"/>
              </a:rPr>
              <a:t>Facebook</a:t>
            </a:r>
            <a:endParaRPr sz="1400" dirty="0">
              <a:latin typeface="Monserrat"/>
              <a:cs typeface="Gadugi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99BD112-B557-AE85-120F-DDD0DCD64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824228"/>
            <a:ext cx="2720342" cy="135636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C6D65851-D375-0987-24DC-F448B04FB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879" y="1816609"/>
            <a:ext cx="2743199" cy="136397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D7374958-6198-54AE-C50B-82792C2F1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915" y="1824227"/>
            <a:ext cx="2743198" cy="135635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1B5DD602-6099-29A4-E81B-8E6027D58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77" y="3308859"/>
            <a:ext cx="2720342" cy="148280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442221B5-DC79-6237-3BF3-272C34350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0879" y="3308859"/>
            <a:ext cx="2743199" cy="14828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50875"/>
            <a:ext cx="4800599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1056" y="944117"/>
            <a:ext cx="38068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Monserrat"/>
                <a:cs typeface="Gadugi"/>
              </a:rPr>
              <a:t>2.</a:t>
            </a:r>
            <a:r>
              <a:rPr sz="1400" b="1" spc="-30" dirty="0">
                <a:latin typeface="Monserrat"/>
                <a:cs typeface="Gadugi"/>
              </a:rPr>
              <a:t> </a:t>
            </a:r>
            <a:r>
              <a:rPr sz="1400" b="1" spc="-5" dirty="0">
                <a:latin typeface="Monserrat"/>
                <a:cs typeface="Gadugi"/>
              </a:rPr>
              <a:t>Convocatoria</a:t>
            </a:r>
            <a:r>
              <a:rPr sz="1400" b="1" spc="-40" dirty="0">
                <a:latin typeface="Monserrat"/>
                <a:cs typeface="Gadugi"/>
              </a:rPr>
              <a:t> </a:t>
            </a:r>
            <a:r>
              <a:rPr sz="1400" b="1" dirty="0">
                <a:latin typeface="Monserrat"/>
                <a:cs typeface="Gadugi"/>
              </a:rPr>
              <a:t>a</a:t>
            </a:r>
            <a:r>
              <a:rPr sz="1400" b="1" spc="-90" dirty="0">
                <a:latin typeface="Monserrat"/>
                <a:cs typeface="Gadugi"/>
              </a:rPr>
              <a:t> </a:t>
            </a:r>
            <a:r>
              <a:rPr sz="1400" b="1" dirty="0">
                <a:latin typeface="Monserrat"/>
                <a:cs typeface="Gadugi"/>
              </a:rPr>
              <a:t>grupos</a:t>
            </a:r>
            <a:r>
              <a:rPr sz="1400" b="1" spc="-80" dirty="0">
                <a:latin typeface="Monserrat"/>
                <a:cs typeface="Gadugi"/>
              </a:rPr>
              <a:t> </a:t>
            </a:r>
            <a:r>
              <a:rPr sz="1400" b="1" dirty="0">
                <a:latin typeface="Monserrat"/>
                <a:cs typeface="Gadugi"/>
              </a:rPr>
              <a:t>de</a:t>
            </a:r>
            <a:r>
              <a:rPr sz="1400" b="1" spc="-25" dirty="0">
                <a:latin typeface="Monserrat"/>
                <a:cs typeface="Gadugi"/>
              </a:rPr>
              <a:t> </a:t>
            </a:r>
            <a:r>
              <a:rPr sz="1400" b="1" spc="-5" dirty="0" err="1">
                <a:latin typeface="Monserrat"/>
                <a:cs typeface="Gadugi"/>
              </a:rPr>
              <a:t>interés</a:t>
            </a:r>
            <a:endParaRPr sz="1400" dirty="0">
              <a:latin typeface="Monserrat"/>
              <a:cs typeface="Gadugi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228B70FE-40D9-8948-79C6-B713B1EDD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64" y="164668"/>
            <a:ext cx="4712436" cy="492443"/>
          </a:xfrm>
        </p:spPr>
        <p:txBody>
          <a:bodyPr>
            <a:normAutofit fontScale="90000"/>
          </a:bodyPr>
          <a:lstStyle/>
          <a:p>
            <a:pPr marL="12700">
              <a:spcBef>
                <a:spcPts val="100"/>
              </a:spcBef>
            </a:pPr>
            <a:r>
              <a:rPr lang="es-MX" sz="1600" b="1" spc="-10" dirty="0">
                <a:latin typeface="Monserrat"/>
                <a:cs typeface="Calibri"/>
              </a:rPr>
              <a:t>Contenidos</a:t>
            </a:r>
            <a:r>
              <a:rPr lang="es-MX" sz="1600" b="1" spc="-15" dirty="0">
                <a:latin typeface="Monserrat"/>
                <a:cs typeface="Calibri"/>
              </a:rPr>
              <a:t> con</a:t>
            </a:r>
            <a:r>
              <a:rPr lang="es-MX" sz="1600" b="1" spc="25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mejores</a:t>
            </a:r>
            <a:r>
              <a:rPr lang="es-MX" sz="1600" b="1" spc="50" dirty="0">
                <a:latin typeface="Monserrat"/>
                <a:cs typeface="Calibri"/>
              </a:rPr>
              <a:t> </a:t>
            </a:r>
            <a:r>
              <a:rPr lang="es-MX" sz="1600" b="1" spc="-5" dirty="0">
                <a:latin typeface="Monserrat"/>
                <a:cs typeface="Calibri"/>
              </a:rPr>
              <a:t>resultados:</a:t>
            </a:r>
            <a:r>
              <a:rPr lang="es-MX" sz="1600" dirty="0">
                <a:latin typeface="Monserrat"/>
                <a:cs typeface="Calibri"/>
              </a:rPr>
              <a:t/>
            </a:r>
            <a:br>
              <a:rPr lang="es-MX" sz="1600" dirty="0">
                <a:latin typeface="Monserrat"/>
                <a:cs typeface="Calibri"/>
              </a:rPr>
            </a:br>
            <a:r>
              <a:rPr lang="es-MX" sz="1600" b="1" spc="-20" dirty="0">
                <a:latin typeface="Monserrat"/>
                <a:cs typeface="Calibri"/>
              </a:rPr>
              <a:t>Facebook:</a:t>
            </a:r>
            <a:r>
              <a:rPr lang="es-MX" sz="1600" b="1" spc="60" dirty="0">
                <a:latin typeface="Monserrat"/>
                <a:cs typeface="Calibri"/>
              </a:rPr>
              <a:t> </a:t>
            </a:r>
            <a:r>
              <a:rPr lang="es-MX" sz="1600" b="1" spc="-5" dirty="0">
                <a:latin typeface="Monserrat"/>
                <a:cs typeface="Calibri"/>
              </a:rPr>
              <a:t>post</a:t>
            </a:r>
            <a:r>
              <a:rPr lang="es-MX" sz="1600" b="1" spc="-30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con</a:t>
            </a:r>
            <a:r>
              <a:rPr lang="es-MX" sz="1600" b="1" spc="40" dirty="0">
                <a:latin typeface="Monserrat"/>
                <a:cs typeface="Calibri"/>
              </a:rPr>
              <a:t> </a:t>
            </a:r>
            <a:r>
              <a:rPr lang="es-MX" sz="1600" b="1" spc="-20" dirty="0">
                <a:latin typeface="Monserrat"/>
                <a:cs typeface="Calibri"/>
              </a:rPr>
              <a:t>mayor</a:t>
            </a:r>
            <a:r>
              <a:rPr lang="es-MX" sz="1600" b="1" spc="25" dirty="0">
                <a:latin typeface="Monserrat"/>
                <a:cs typeface="Calibri"/>
              </a:rPr>
              <a:t> </a:t>
            </a:r>
            <a:r>
              <a:rPr lang="es-MX" sz="1600" b="1" spc="-5" dirty="0">
                <a:latin typeface="Monserrat"/>
                <a:cs typeface="Calibri"/>
              </a:rPr>
              <a:t>alcance</a:t>
            </a:r>
            <a:r>
              <a:rPr lang="es-MX" sz="1600" b="1" spc="-30" dirty="0">
                <a:latin typeface="Monserrat"/>
                <a:cs typeface="Calibri"/>
              </a:rPr>
              <a:t> </a:t>
            </a:r>
            <a:r>
              <a:rPr lang="es-MX" sz="1600" b="1" dirty="0">
                <a:latin typeface="Monserrat"/>
                <a:cs typeface="Calibri"/>
              </a:rPr>
              <a:t>e</a:t>
            </a:r>
            <a:r>
              <a:rPr lang="es-MX" sz="1600" b="1" spc="-30" dirty="0">
                <a:latin typeface="Monserrat"/>
                <a:cs typeface="Calibri"/>
              </a:rPr>
              <a:t> </a:t>
            </a:r>
            <a:r>
              <a:rPr lang="es-MX" sz="1600" b="1" spc="-20" dirty="0">
                <a:latin typeface="Monserrat"/>
                <a:cs typeface="Calibri"/>
              </a:rPr>
              <a:t>interacción</a:t>
            </a:r>
            <a:endParaRPr lang="es-CO" sz="1600" dirty="0">
              <a:latin typeface="Monserra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1A895164-EDB4-7BC1-1894-F6157DB1E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04950"/>
            <a:ext cx="4295775" cy="23526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BAAA23B7-3A56-366F-2CDA-EE568F264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7" y="1504949"/>
            <a:ext cx="418659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91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1" y="150875"/>
            <a:ext cx="5486399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2" y="164668"/>
            <a:ext cx="5410198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1056" y="944117"/>
            <a:ext cx="380682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 dirty="0">
                <a:latin typeface="Monserrat"/>
                <a:cs typeface="Gadugi"/>
              </a:rPr>
              <a:t>2.</a:t>
            </a:r>
            <a:r>
              <a:rPr sz="1600" b="1" spc="-30" dirty="0">
                <a:latin typeface="Monserrat"/>
                <a:cs typeface="Gadugi"/>
              </a:rPr>
              <a:t> </a:t>
            </a:r>
            <a:r>
              <a:rPr sz="1600" b="1" spc="-5" dirty="0">
                <a:latin typeface="Monserrat"/>
                <a:cs typeface="Gadugi"/>
              </a:rPr>
              <a:t>Convocatoria</a:t>
            </a:r>
            <a:r>
              <a:rPr sz="1600" b="1" spc="-40" dirty="0">
                <a:latin typeface="Monserrat"/>
                <a:cs typeface="Gadugi"/>
              </a:rPr>
              <a:t> </a:t>
            </a:r>
            <a:r>
              <a:rPr sz="1600" b="1" dirty="0">
                <a:latin typeface="Monserrat"/>
                <a:cs typeface="Gadugi"/>
              </a:rPr>
              <a:t>a</a:t>
            </a:r>
            <a:r>
              <a:rPr sz="1600" b="1" spc="-90" dirty="0">
                <a:latin typeface="Monserrat"/>
                <a:cs typeface="Gadugi"/>
              </a:rPr>
              <a:t> </a:t>
            </a:r>
            <a:r>
              <a:rPr sz="1600" b="1" dirty="0">
                <a:latin typeface="Monserrat"/>
                <a:cs typeface="Gadugi"/>
              </a:rPr>
              <a:t>grupos</a:t>
            </a:r>
            <a:r>
              <a:rPr sz="1600" b="1" spc="-80" dirty="0">
                <a:latin typeface="Monserrat"/>
                <a:cs typeface="Gadugi"/>
              </a:rPr>
              <a:t> </a:t>
            </a:r>
            <a:r>
              <a:rPr sz="1600" b="1" dirty="0">
                <a:latin typeface="Monserrat"/>
                <a:cs typeface="Gadugi"/>
              </a:rPr>
              <a:t>de</a:t>
            </a:r>
            <a:r>
              <a:rPr sz="1600" b="1" spc="-25" dirty="0">
                <a:latin typeface="Monserrat"/>
                <a:cs typeface="Gadugi"/>
              </a:rPr>
              <a:t> </a:t>
            </a:r>
            <a:r>
              <a:rPr sz="1600" b="1" spc="-5" dirty="0">
                <a:latin typeface="Monserrat"/>
                <a:cs typeface="Gadugi"/>
              </a:rPr>
              <a:t>interés</a:t>
            </a:r>
            <a:endParaRPr sz="1600" dirty="0">
              <a:latin typeface="Monserrat"/>
              <a:cs typeface="Gadugi"/>
            </a:endParaRPr>
          </a:p>
          <a:p>
            <a:pPr marL="12700">
              <a:spcBef>
                <a:spcPts val="100"/>
              </a:spcBef>
            </a:pPr>
            <a:r>
              <a:rPr lang="es-MX" sz="1600" b="1" spc="-10" dirty="0">
                <a:latin typeface="Monserrat"/>
                <a:cs typeface="Calibri"/>
              </a:rPr>
              <a:t>Contenidos</a:t>
            </a:r>
            <a:r>
              <a:rPr lang="es-MX" sz="1600" b="1" spc="-15" dirty="0">
                <a:latin typeface="Monserrat"/>
                <a:cs typeface="Calibri"/>
              </a:rPr>
              <a:t> con</a:t>
            </a:r>
            <a:r>
              <a:rPr lang="es-MX" sz="1600" b="1" spc="25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mejores</a:t>
            </a:r>
            <a:r>
              <a:rPr lang="es-MX" sz="1600" b="1" spc="50" dirty="0">
                <a:latin typeface="Monserrat"/>
                <a:cs typeface="Calibri"/>
              </a:rPr>
              <a:t> </a:t>
            </a:r>
            <a:r>
              <a:rPr lang="es-MX" sz="1600" b="1" spc="-5" dirty="0">
                <a:latin typeface="Monserrat"/>
                <a:cs typeface="Calibri"/>
              </a:rPr>
              <a:t>resultados:</a:t>
            </a:r>
            <a:endParaRPr lang="es-MX" sz="1600" dirty="0">
              <a:latin typeface="Monserrat"/>
              <a:cs typeface="Calibri"/>
            </a:endParaRPr>
          </a:p>
          <a:p>
            <a:pPr marL="12700"/>
            <a:r>
              <a:rPr lang="es-MX" sz="1600" b="1" spc="-15" dirty="0">
                <a:latin typeface="Monserrat"/>
                <a:cs typeface="Calibri"/>
              </a:rPr>
              <a:t>Twitter:</a:t>
            </a:r>
            <a:r>
              <a:rPr lang="es-MX" sz="1600" b="1" spc="-25" dirty="0">
                <a:latin typeface="Monserrat"/>
                <a:cs typeface="Calibri"/>
              </a:rPr>
              <a:t> </a:t>
            </a:r>
            <a:r>
              <a:rPr lang="es-MX" sz="1600" b="1" spc="-5" dirty="0">
                <a:latin typeface="Monserrat"/>
                <a:cs typeface="Calibri"/>
              </a:rPr>
              <a:t>post</a:t>
            </a:r>
            <a:r>
              <a:rPr lang="es-MX" sz="1600" b="1" spc="-40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con</a:t>
            </a:r>
            <a:r>
              <a:rPr lang="es-MX" sz="1600" b="1" spc="-45" dirty="0">
                <a:latin typeface="Monserrat"/>
                <a:cs typeface="Calibri"/>
              </a:rPr>
              <a:t> </a:t>
            </a:r>
            <a:r>
              <a:rPr lang="es-MX" sz="1600" b="1" spc="-20" dirty="0">
                <a:latin typeface="Monserrat"/>
                <a:cs typeface="Calibri"/>
              </a:rPr>
              <a:t>mayor</a:t>
            </a:r>
            <a:r>
              <a:rPr lang="es-MX" sz="1600" b="1" spc="5" dirty="0">
                <a:latin typeface="Monserrat"/>
                <a:cs typeface="Calibri"/>
              </a:rPr>
              <a:t> </a:t>
            </a:r>
            <a:r>
              <a:rPr lang="es-MX" sz="1600" b="1" spc="-5" dirty="0">
                <a:latin typeface="Monserrat"/>
                <a:cs typeface="Calibri"/>
              </a:rPr>
              <a:t>alcance</a:t>
            </a:r>
            <a:endParaRPr sz="1600" dirty="0">
              <a:latin typeface="Monserrat"/>
              <a:cs typeface="Gadugi"/>
            </a:endParaRPr>
          </a:p>
        </p:txBody>
      </p:sp>
      <p:pic>
        <p:nvPicPr>
          <p:cNvPr id="11" name="object 3">
            <a:extLst>
              <a:ext uri="{FF2B5EF4-FFF2-40B4-BE49-F238E27FC236}">
                <a16:creationId xmlns="" xmlns:a16="http://schemas.microsoft.com/office/drawing/2014/main" id="{B36727AC-3252-7CAE-A2D1-E382A03810F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1" y="1928978"/>
            <a:ext cx="3505200" cy="3049067"/>
          </a:xfrm>
          <a:prstGeom prst="rect">
            <a:avLst/>
          </a:prstGeom>
        </p:spPr>
      </p:pic>
      <p:pic>
        <p:nvPicPr>
          <p:cNvPr id="12" name="object 4">
            <a:extLst>
              <a:ext uri="{FF2B5EF4-FFF2-40B4-BE49-F238E27FC236}">
                <a16:creationId xmlns="" xmlns:a16="http://schemas.microsoft.com/office/drawing/2014/main" id="{50D4C6F5-B843-64A1-8403-91BD2C30F99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43400" y="1047750"/>
            <a:ext cx="3581400" cy="2057400"/>
          </a:xfrm>
          <a:prstGeom prst="rect">
            <a:avLst/>
          </a:prstGeom>
        </p:spPr>
      </p:pic>
      <p:pic>
        <p:nvPicPr>
          <p:cNvPr id="13" name="object 5">
            <a:extLst>
              <a:ext uri="{FF2B5EF4-FFF2-40B4-BE49-F238E27FC236}">
                <a16:creationId xmlns="" xmlns:a16="http://schemas.microsoft.com/office/drawing/2014/main" id="{56B3D9C9-A7F4-3611-EDAE-C65D7AE27DB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71109" y="3257550"/>
            <a:ext cx="3553691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056" y="150875"/>
            <a:ext cx="5470144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1056" y="164668"/>
            <a:ext cx="547014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1056" y="944117"/>
            <a:ext cx="3806825" cy="1023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Monserrat"/>
                <a:cs typeface="Gadugi"/>
              </a:rPr>
              <a:t>2.</a:t>
            </a:r>
            <a:r>
              <a:rPr sz="1600" b="1" spc="-30" dirty="0">
                <a:latin typeface="Monserrat"/>
                <a:cs typeface="Gadugi"/>
              </a:rPr>
              <a:t> </a:t>
            </a:r>
            <a:r>
              <a:rPr sz="1600" b="1" spc="-5" dirty="0">
                <a:latin typeface="Monserrat"/>
                <a:cs typeface="Gadugi"/>
              </a:rPr>
              <a:t>Convocatoria</a:t>
            </a:r>
            <a:r>
              <a:rPr sz="1600" b="1" spc="-40" dirty="0">
                <a:latin typeface="Monserrat"/>
                <a:cs typeface="Gadugi"/>
              </a:rPr>
              <a:t> </a:t>
            </a:r>
            <a:r>
              <a:rPr sz="1600" b="1" dirty="0">
                <a:latin typeface="Monserrat"/>
                <a:cs typeface="Gadugi"/>
              </a:rPr>
              <a:t>a</a:t>
            </a:r>
            <a:r>
              <a:rPr sz="1600" b="1" spc="-90" dirty="0">
                <a:latin typeface="Monserrat"/>
                <a:cs typeface="Gadugi"/>
              </a:rPr>
              <a:t> </a:t>
            </a:r>
            <a:r>
              <a:rPr sz="1600" b="1" dirty="0">
                <a:latin typeface="Monserrat"/>
                <a:cs typeface="Gadugi"/>
              </a:rPr>
              <a:t>grupos</a:t>
            </a:r>
            <a:r>
              <a:rPr sz="1600" b="1" spc="-80" dirty="0">
                <a:latin typeface="Monserrat"/>
                <a:cs typeface="Gadugi"/>
              </a:rPr>
              <a:t> </a:t>
            </a:r>
            <a:r>
              <a:rPr sz="1600" b="1" dirty="0">
                <a:latin typeface="Monserrat"/>
                <a:cs typeface="Gadugi"/>
              </a:rPr>
              <a:t>de</a:t>
            </a:r>
            <a:r>
              <a:rPr sz="1600" b="1" spc="-25" dirty="0">
                <a:latin typeface="Monserrat"/>
                <a:cs typeface="Gadugi"/>
              </a:rPr>
              <a:t> </a:t>
            </a:r>
            <a:r>
              <a:rPr sz="1600" b="1" spc="-5" dirty="0" err="1">
                <a:latin typeface="Monserrat"/>
                <a:cs typeface="Gadugi"/>
              </a:rPr>
              <a:t>interés</a:t>
            </a:r>
            <a:endParaRPr lang="es-MX" sz="1600" dirty="0">
              <a:latin typeface="Monserrat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1600" b="1" spc="-10" dirty="0">
                <a:latin typeface="Monserrat"/>
                <a:cs typeface="Calibri"/>
              </a:rPr>
              <a:t>Contenidos</a:t>
            </a:r>
            <a:r>
              <a:rPr lang="es-MX" sz="1600" b="1" spc="-5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con</a:t>
            </a:r>
            <a:r>
              <a:rPr lang="es-MX" sz="1600" b="1" spc="35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mejores</a:t>
            </a:r>
            <a:r>
              <a:rPr lang="es-MX" sz="1600" b="1" spc="60" dirty="0">
                <a:latin typeface="Monserrat"/>
                <a:cs typeface="Calibri"/>
              </a:rPr>
              <a:t> </a:t>
            </a:r>
            <a:r>
              <a:rPr lang="es-MX" sz="1600" b="1" spc="-5" dirty="0">
                <a:latin typeface="Monserrat"/>
                <a:cs typeface="Calibri"/>
              </a:rPr>
              <a:t>resultados: </a:t>
            </a:r>
            <a:r>
              <a:rPr lang="es-MX" sz="1600" b="1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Twitter:</a:t>
            </a:r>
            <a:r>
              <a:rPr lang="es-MX" sz="1600" b="1" spc="-10" dirty="0">
                <a:latin typeface="Monserrat"/>
                <a:cs typeface="Calibri"/>
              </a:rPr>
              <a:t> </a:t>
            </a:r>
            <a:r>
              <a:rPr lang="es-MX" sz="1600" b="1" spc="-5" dirty="0">
                <a:latin typeface="Monserrat"/>
                <a:cs typeface="Calibri"/>
              </a:rPr>
              <a:t>post</a:t>
            </a:r>
            <a:r>
              <a:rPr lang="es-MX" sz="1600" b="1" spc="-25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con</a:t>
            </a:r>
            <a:r>
              <a:rPr lang="es-MX" sz="1600" b="1" spc="-30" dirty="0">
                <a:latin typeface="Monserrat"/>
                <a:cs typeface="Calibri"/>
              </a:rPr>
              <a:t> </a:t>
            </a:r>
            <a:r>
              <a:rPr lang="es-MX" sz="1600" b="1" dirty="0">
                <a:latin typeface="Monserrat"/>
                <a:cs typeface="Calibri"/>
              </a:rPr>
              <a:t>más</a:t>
            </a:r>
            <a:r>
              <a:rPr lang="es-MX" sz="1600" b="1" spc="5" dirty="0">
                <a:latin typeface="Monserrat"/>
                <a:cs typeface="Calibri"/>
              </a:rPr>
              <a:t> </a:t>
            </a:r>
            <a:r>
              <a:rPr lang="es-MX" sz="1600" b="1" spc="-20" dirty="0">
                <a:latin typeface="Monserrat"/>
                <a:cs typeface="Calibri"/>
              </a:rPr>
              <a:t>interacciones</a:t>
            </a:r>
            <a:r>
              <a:rPr lang="es-MX" sz="1600" b="1" spc="65" dirty="0">
                <a:latin typeface="Monserrat"/>
                <a:cs typeface="Calibri"/>
              </a:rPr>
              <a:t> </a:t>
            </a:r>
            <a:r>
              <a:rPr lang="es-MX" sz="1600" b="1" spc="-5" dirty="0">
                <a:latin typeface="Monserrat"/>
                <a:cs typeface="Calibri"/>
              </a:rPr>
              <a:t>totales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AEEE"/>
                </a:solidFill>
                <a:latin typeface="Monserrat"/>
                <a:cs typeface="Gadugi"/>
              </a:rPr>
              <a:t>Twitter</a:t>
            </a:r>
            <a:endParaRPr sz="1600" dirty="0">
              <a:latin typeface="Monserrat"/>
              <a:cs typeface="Gadugi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7B8C3506-6069-7E95-24EA-12A417C7C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2012039"/>
            <a:ext cx="2844590" cy="2540911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49BD5540-25EB-F013-7745-D0FC3198B56C}"/>
              </a:ext>
            </a:extLst>
          </p:cNvPr>
          <p:cNvSpPr txBox="1"/>
          <p:nvPr/>
        </p:nvSpPr>
        <p:spPr>
          <a:xfrm>
            <a:off x="4027894" y="1845888"/>
            <a:ext cx="47351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b="0" i="0" dirty="0">
                <a:solidFill>
                  <a:srgbClr val="444444"/>
                </a:solidFill>
                <a:effectLst/>
                <a:latin typeface="Monserrat"/>
              </a:rPr>
              <a:t>https://twitter.com/minjusticiaco/status/1639658410038706179?s=48&amp;t=l9LDKYupSb33QUrAnHpjlQ</a:t>
            </a:r>
            <a:endParaRPr lang="es-CO" sz="1100" dirty="0">
              <a:latin typeface="Monserrat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1AE35B23-BD16-5EA9-561A-16625EB4A6BA}"/>
              </a:ext>
            </a:extLst>
          </p:cNvPr>
          <p:cNvSpPr txBox="1"/>
          <p:nvPr/>
        </p:nvSpPr>
        <p:spPr>
          <a:xfrm rot="10800000" flipV="1">
            <a:off x="4002700" y="2542189"/>
            <a:ext cx="46929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b="0" i="0" dirty="0">
                <a:solidFill>
                  <a:srgbClr val="444444"/>
                </a:solidFill>
                <a:effectLst/>
                <a:latin typeface="Monserrat"/>
              </a:rPr>
              <a:t>https://twitter.com/minjusticiaco/status/1638249056592863233?s=48&amp;t=l9LDKYupSb33QUrAnHpjlQ</a:t>
            </a:r>
            <a:endParaRPr lang="es-CO" sz="1100" dirty="0">
              <a:latin typeface="Monserrat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E1EDCAAD-516C-A06D-3865-545F2D93DEB1}"/>
              </a:ext>
            </a:extLst>
          </p:cNvPr>
          <p:cNvSpPr txBox="1"/>
          <p:nvPr/>
        </p:nvSpPr>
        <p:spPr>
          <a:xfrm>
            <a:off x="4027893" y="3178546"/>
            <a:ext cx="46589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b="0" i="0" dirty="0">
                <a:solidFill>
                  <a:srgbClr val="444444"/>
                </a:solidFill>
                <a:effectLst/>
                <a:latin typeface="Monserrat"/>
              </a:rPr>
              <a:t>https://twitter.com/minjusticiaco/status/1643370522208612354?s=48&amp;t=l9LDKYupSb33QUrAnHpjlQ</a:t>
            </a:r>
            <a:endParaRPr lang="es-CO" sz="1100" dirty="0">
              <a:latin typeface="Monserrat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0EED9993-07FA-A3FC-DAEB-A083FC30A1A8}"/>
              </a:ext>
            </a:extLst>
          </p:cNvPr>
          <p:cNvSpPr txBox="1"/>
          <p:nvPr/>
        </p:nvSpPr>
        <p:spPr>
          <a:xfrm rot="10800000" flipV="1">
            <a:off x="4002699" y="3880488"/>
            <a:ext cx="46929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b="0" i="0" dirty="0">
                <a:solidFill>
                  <a:srgbClr val="444444"/>
                </a:solidFill>
                <a:effectLst/>
                <a:latin typeface="Monserrat"/>
              </a:rPr>
              <a:t>https://twitter.com/minjusticiaco/status/1637506222357192704?s=48&amp;t=l9LDKYupSb33QUrAnHpjlQ</a:t>
            </a:r>
            <a:endParaRPr lang="es-CO" sz="1100" dirty="0">
              <a:latin typeface="Mon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056" y="150875"/>
            <a:ext cx="5470144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1056" y="164668"/>
            <a:ext cx="547014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1056" y="944117"/>
            <a:ext cx="3806825" cy="1023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Monserrat"/>
                <a:cs typeface="Gadugi"/>
              </a:rPr>
              <a:t>2.</a:t>
            </a:r>
            <a:r>
              <a:rPr sz="1600" b="1" spc="-30" dirty="0">
                <a:latin typeface="Monserrat"/>
                <a:cs typeface="Gadugi"/>
              </a:rPr>
              <a:t> </a:t>
            </a:r>
            <a:r>
              <a:rPr sz="1600" b="1" spc="-5" dirty="0">
                <a:latin typeface="Monserrat"/>
                <a:cs typeface="Gadugi"/>
              </a:rPr>
              <a:t>Convocatoria</a:t>
            </a:r>
            <a:r>
              <a:rPr sz="1600" b="1" spc="-40" dirty="0">
                <a:latin typeface="Monserrat"/>
                <a:cs typeface="Gadugi"/>
              </a:rPr>
              <a:t> </a:t>
            </a:r>
            <a:r>
              <a:rPr sz="1600" b="1" dirty="0">
                <a:latin typeface="Monserrat"/>
                <a:cs typeface="Gadugi"/>
              </a:rPr>
              <a:t>a</a:t>
            </a:r>
            <a:r>
              <a:rPr sz="1600" b="1" spc="-90" dirty="0">
                <a:latin typeface="Monserrat"/>
                <a:cs typeface="Gadugi"/>
              </a:rPr>
              <a:t> </a:t>
            </a:r>
            <a:r>
              <a:rPr sz="1600" b="1" dirty="0">
                <a:latin typeface="Monserrat"/>
                <a:cs typeface="Gadugi"/>
              </a:rPr>
              <a:t>grupos</a:t>
            </a:r>
            <a:r>
              <a:rPr sz="1600" b="1" spc="-80" dirty="0">
                <a:latin typeface="Monserrat"/>
                <a:cs typeface="Gadugi"/>
              </a:rPr>
              <a:t> </a:t>
            </a:r>
            <a:r>
              <a:rPr sz="1600" b="1" dirty="0">
                <a:latin typeface="Monserrat"/>
                <a:cs typeface="Gadugi"/>
              </a:rPr>
              <a:t>de</a:t>
            </a:r>
            <a:r>
              <a:rPr sz="1600" b="1" spc="-25" dirty="0">
                <a:latin typeface="Monserrat"/>
                <a:cs typeface="Gadugi"/>
              </a:rPr>
              <a:t> </a:t>
            </a:r>
            <a:r>
              <a:rPr sz="1600" b="1" spc="-5" dirty="0" err="1">
                <a:latin typeface="Monserrat"/>
                <a:cs typeface="Gadugi"/>
              </a:rPr>
              <a:t>interés</a:t>
            </a:r>
            <a:endParaRPr lang="es-MX" sz="1600" dirty="0">
              <a:latin typeface="Monserrat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1600" b="1" spc="-10" dirty="0">
                <a:latin typeface="Monserrat"/>
                <a:cs typeface="Calibri"/>
              </a:rPr>
              <a:t>Contenidos</a:t>
            </a:r>
            <a:r>
              <a:rPr lang="es-MX" sz="1600" b="1" spc="-5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con</a:t>
            </a:r>
            <a:r>
              <a:rPr lang="es-MX" sz="1600" b="1" spc="35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mejores</a:t>
            </a:r>
            <a:r>
              <a:rPr lang="es-MX" sz="1600" b="1" spc="60" dirty="0">
                <a:latin typeface="Monserrat"/>
                <a:cs typeface="Calibri"/>
              </a:rPr>
              <a:t> </a:t>
            </a:r>
            <a:r>
              <a:rPr lang="es-MX" sz="1600" b="1" spc="-5" dirty="0">
                <a:latin typeface="Monserrat"/>
                <a:cs typeface="Calibri"/>
              </a:rPr>
              <a:t>resultados: </a:t>
            </a:r>
            <a:r>
              <a:rPr lang="es-MX" sz="1600" b="1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Twitter:</a:t>
            </a:r>
            <a:r>
              <a:rPr lang="es-MX" sz="1600" b="1" spc="-10" dirty="0">
                <a:latin typeface="Monserrat"/>
                <a:cs typeface="Calibri"/>
              </a:rPr>
              <a:t> </a:t>
            </a:r>
            <a:r>
              <a:rPr lang="es-MX" sz="1600" b="1" spc="-5" dirty="0">
                <a:latin typeface="Monserrat"/>
                <a:cs typeface="Calibri"/>
              </a:rPr>
              <a:t>post</a:t>
            </a:r>
            <a:r>
              <a:rPr lang="es-MX" sz="1600" b="1" spc="-25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con</a:t>
            </a:r>
            <a:r>
              <a:rPr lang="es-MX" sz="1600" b="1" spc="-30" dirty="0">
                <a:latin typeface="Monserrat"/>
                <a:cs typeface="Calibri"/>
              </a:rPr>
              <a:t> </a:t>
            </a:r>
            <a:r>
              <a:rPr lang="es-MX" sz="1600" b="1" dirty="0">
                <a:latin typeface="Monserrat"/>
                <a:cs typeface="Calibri"/>
              </a:rPr>
              <a:t>más</a:t>
            </a:r>
            <a:r>
              <a:rPr lang="es-MX" sz="1600" b="1" spc="5" dirty="0">
                <a:latin typeface="Monserrat"/>
                <a:cs typeface="Calibri"/>
              </a:rPr>
              <a:t> </a:t>
            </a:r>
            <a:r>
              <a:rPr lang="es-MX" sz="1600" b="1" spc="-20" dirty="0">
                <a:latin typeface="Monserrat"/>
                <a:cs typeface="Calibri"/>
              </a:rPr>
              <a:t>interacciones</a:t>
            </a:r>
            <a:r>
              <a:rPr lang="es-MX" sz="1600" b="1" spc="65" dirty="0">
                <a:latin typeface="Monserrat"/>
                <a:cs typeface="Calibri"/>
              </a:rPr>
              <a:t> </a:t>
            </a:r>
            <a:r>
              <a:rPr lang="es-MX" sz="1600" b="1" spc="-5" dirty="0">
                <a:latin typeface="Monserrat"/>
                <a:cs typeface="Calibri"/>
              </a:rPr>
              <a:t>totales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AEEE"/>
                </a:solidFill>
                <a:latin typeface="Monserrat"/>
                <a:cs typeface="Gadugi"/>
              </a:rPr>
              <a:t>Twitter</a:t>
            </a:r>
            <a:endParaRPr sz="1600" dirty="0">
              <a:latin typeface="Monserrat"/>
              <a:cs typeface="Gadug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0C46E34-86E3-86FA-30AE-4CEB73F1F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0" t="10609" r="14169" b="20032"/>
          <a:stretch/>
        </p:blipFill>
        <p:spPr bwMode="auto">
          <a:xfrm>
            <a:off x="321056" y="2081604"/>
            <a:ext cx="3806825" cy="2188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2D845E5A-236E-881C-367A-2FD089520345}"/>
              </a:ext>
            </a:extLst>
          </p:cNvPr>
          <p:cNvSpPr txBox="1"/>
          <p:nvPr/>
        </p:nvSpPr>
        <p:spPr>
          <a:xfrm>
            <a:off x="4038600" y="211528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Monserrat"/>
              </a:rPr>
              <a:t>https://twitter.com/minjusticiaco/status/1638952265221283853?s=48&amp;t=l9LDKYupSb33QUrAnHpjlQ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930D397F-0C3C-08B0-4E8D-217B440ECD5B}"/>
              </a:ext>
            </a:extLst>
          </p:cNvPr>
          <p:cNvSpPr txBox="1"/>
          <p:nvPr/>
        </p:nvSpPr>
        <p:spPr>
          <a:xfrm rot="10800000" flipV="1">
            <a:off x="4038599" y="2630805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b="0" i="0" dirty="0">
                <a:solidFill>
                  <a:srgbClr val="444444"/>
                </a:solidFill>
                <a:effectLst/>
                <a:latin typeface="Monserrat"/>
              </a:rPr>
              <a:t>https://twitter.com/minjusticiaco/status/1635411464038273024?s=48&amp;t=l9LDKYupSb33QUrAnHpjlQ</a:t>
            </a:r>
            <a:endParaRPr lang="es-CO" sz="1100" dirty="0">
              <a:latin typeface="Monserrat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36226321-9017-A842-4355-5503041925A2}"/>
              </a:ext>
            </a:extLst>
          </p:cNvPr>
          <p:cNvSpPr txBox="1"/>
          <p:nvPr/>
        </p:nvSpPr>
        <p:spPr>
          <a:xfrm rot="10800000" flipV="1">
            <a:off x="4038599" y="323096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Monserrat"/>
              </a:rPr>
              <a:t>https://twitter.com/minjusticiaco/status/1636848893588561920?s=48&amp;t=l9LDKYupSb33QUrAnHpjlQ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F6F1202F-901B-971B-690E-851BA3ED6468}"/>
              </a:ext>
            </a:extLst>
          </p:cNvPr>
          <p:cNvSpPr txBox="1"/>
          <p:nvPr/>
        </p:nvSpPr>
        <p:spPr>
          <a:xfrm>
            <a:off x="4038599" y="3938543"/>
            <a:ext cx="4571999" cy="43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b="0" i="0" dirty="0">
                <a:solidFill>
                  <a:srgbClr val="444444"/>
                </a:solidFill>
                <a:effectLst/>
                <a:latin typeface="Monserrat"/>
              </a:rPr>
              <a:t>https://twitter.com/minjusticiaco/status/1641162407039971330?s=48&amp;t=l9LDKYupSb33QUrAnHpjlQ</a:t>
            </a:r>
            <a:endParaRPr lang="es-CO" sz="1100" dirty="0">
              <a:latin typeface="Monserrat"/>
            </a:endParaRPr>
          </a:p>
        </p:txBody>
      </p:sp>
    </p:spTree>
    <p:extLst>
      <p:ext uri="{BB962C8B-B14F-4D97-AF65-F5344CB8AC3E}">
        <p14:creationId xmlns:p14="http://schemas.microsoft.com/office/powerpoint/2010/main" val="3398081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056" y="150875"/>
            <a:ext cx="5470144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1056" y="164668"/>
            <a:ext cx="547014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1056" y="944117"/>
            <a:ext cx="3806825" cy="1023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Monserrat"/>
                <a:cs typeface="Gadugi"/>
              </a:rPr>
              <a:t>2.</a:t>
            </a:r>
            <a:r>
              <a:rPr sz="1600" b="1" spc="-30" dirty="0">
                <a:latin typeface="Monserrat"/>
                <a:cs typeface="Gadugi"/>
              </a:rPr>
              <a:t> </a:t>
            </a:r>
            <a:r>
              <a:rPr sz="1600" b="1" spc="-5" dirty="0">
                <a:latin typeface="Monserrat"/>
                <a:cs typeface="Gadugi"/>
              </a:rPr>
              <a:t>Convocatoria</a:t>
            </a:r>
            <a:r>
              <a:rPr sz="1600" b="1" spc="-40" dirty="0">
                <a:latin typeface="Monserrat"/>
                <a:cs typeface="Gadugi"/>
              </a:rPr>
              <a:t> </a:t>
            </a:r>
            <a:r>
              <a:rPr sz="1600" b="1" dirty="0">
                <a:latin typeface="Monserrat"/>
                <a:cs typeface="Gadugi"/>
              </a:rPr>
              <a:t>a</a:t>
            </a:r>
            <a:r>
              <a:rPr sz="1600" b="1" spc="-90" dirty="0">
                <a:latin typeface="Monserrat"/>
                <a:cs typeface="Gadugi"/>
              </a:rPr>
              <a:t> </a:t>
            </a:r>
            <a:r>
              <a:rPr sz="1600" b="1" dirty="0">
                <a:latin typeface="Monserrat"/>
                <a:cs typeface="Gadugi"/>
              </a:rPr>
              <a:t>grupos</a:t>
            </a:r>
            <a:r>
              <a:rPr sz="1600" b="1" spc="-80" dirty="0">
                <a:latin typeface="Monserrat"/>
                <a:cs typeface="Gadugi"/>
              </a:rPr>
              <a:t> </a:t>
            </a:r>
            <a:r>
              <a:rPr sz="1600" b="1" dirty="0">
                <a:latin typeface="Monserrat"/>
                <a:cs typeface="Gadugi"/>
              </a:rPr>
              <a:t>de</a:t>
            </a:r>
            <a:r>
              <a:rPr sz="1600" b="1" spc="-25" dirty="0">
                <a:latin typeface="Monserrat"/>
                <a:cs typeface="Gadugi"/>
              </a:rPr>
              <a:t> </a:t>
            </a:r>
            <a:r>
              <a:rPr sz="1600" b="1" spc="-5" dirty="0" err="1">
                <a:latin typeface="Monserrat"/>
                <a:cs typeface="Gadugi"/>
              </a:rPr>
              <a:t>interés</a:t>
            </a:r>
            <a:endParaRPr lang="es-MX" sz="1600" dirty="0">
              <a:latin typeface="Monserrat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1600" b="1" spc="-10" dirty="0">
                <a:latin typeface="Monserrat"/>
                <a:cs typeface="Calibri"/>
              </a:rPr>
              <a:t>Contenidos</a:t>
            </a:r>
            <a:r>
              <a:rPr lang="es-MX" sz="1600" b="1" spc="-5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con</a:t>
            </a:r>
            <a:r>
              <a:rPr lang="es-MX" sz="1600" b="1" spc="35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mejores</a:t>
            </a:r>
            <a:r>
              <a:rPr lang="es-MX" sz="1600" b="1" spc="60" dirty="0">
                <a:latin typeface="Monserrat"/>
                <a:cs typeface="Calibri"/>
              </a:rPr>
              <a:t> </a:t>
            </a:r>
            <a:r>
              <a:rPr lang="es-MX" sz="1600" b="1" spc="-5" dirty="0">
                <a:latin typeface="Monserrat"/>
                <a:cs typeface="Calibri"/>
              </a:rPr>
              <a:t>resultados: </a:t>
            </a:r>
            <a:r>
              <a:rPr lang="es-MX" sz="1600" b="1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Twitter:</a:t>
            </a:r>
            <a:r>
              <a:rPr lang="es-MX" sz="1600" b="1" spc="-10" dirty="0">
                <a:latin typeface="Monserrat"/>
                <a:cs typeface="Calibri"/>
              </a:rPr>
              <a:t> </a:t>
            </a:r>
            <a:r>
              <a:rPr lang="es-MX" sz="1600" b="1" spc="-5" dirty="0">
                <a:latin typeface="Monserrat"/>
                <a:cs typeface="Calibri"/>
              </a:rPr>
              <a:t>post</a:t>
            </a:r>
            <a:r>
              <a:rPr lang="es-MX" sz="1600" b="1" spc="-25" dirty="0">
                <a:latin typeface="Monserrat"/>
                <a:cs typeface="Calibri"/>
              </a:rPr>
              <a:t> </a:t>
            </a:r>
            <a:r>
              <a:rPr lang="es-MX" sz="1600" b="1" spc="-15" dirty="0">
                <a:latin typeface="Monserrat"/>
                <a:cs typeface="Calibri"/>
              </a:rPr>
              <a:t>con</a:t>
            </a:r>
            <a:r>
              <a:rPr lang="es-MX" sz="1600" b="1" spc="-30" dirty="0">
                <a:latin typeface="Monserrat"/>
                <a:cs typeface="Calibri"/>
              </a:rPr>
              <a:t> </a:t>
            </a:r>
            <a:r>
              <a:rPr lang="es-MX" sz="1600" b="1" dirty="0">
                <a:latin typeface="Monserrat"/>
                <a:cs typeface="Calibri"/>
              </a:rPr>
              <a:t>más</a:t>
            </a:r>
            <a:r>
              <a:rPr lang="es-MX" sz="1600" b="1" spc="5" dirty="0">
                <a:latin typeface="Monserrat"/>
                <a:cs typeface="Calibri"/>
              </a:rPr>
              <a:t> </a:t>
            </a:r>
            <a:r>
              <a:rPr lang="es-MX" sz="1600" b="1" spc="-20" dirty="0">
                <a:latin typeface="Monserrat"/>
                <a:cs typeface="Calibri"/>
              </a:rPr>
              <a:t>interacciones</a:t>
            </a:r>
            <a:r>
              <a:rPr lang="es-MX" sz="1600" b="1" spc="65" dirty="0">
                <a:latin typeface="Monserrat"/>
                <a:cs typeface="Calibri"/>
              </a:rPr>
              <a:t> </a:t>
            </a:r>
            <a:r>
              <a:rPr lang="es-MX" sz="1600" b="1" spc="-5" dirty="0">
                <a:latin typeface="Monserrat"/>
                <a:cs typeface="Calibri"/>
              </a:rPr>
              <a:t>totales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AEEE"/>
                </a:solidFill>
                <a:latin typeface="Monserrat"/>
                <a:cs typeface="Gadugi"/>
              </a:rPr>
              <a:t>Twitter</a:t>
            </a:r>
            <a:endParaRPr sz="1600" dirty="0">
              <a:latin typeface="Monserrat"/>
              <a:cs typeface="Gadugi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4FFEC100-3B8B-FB0D-B641-6A9CD4699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5" y="2114550"/>
            <a:ext cx="3717545" cy="208483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3A5FB33E-A131-A9DB-7D5B-7C06623FBA39}"/>
              </a:ext>
            </a:extLst>
          </p:cNvPr>
          <p:cNvSpPr txBox="1"/>
          <p:nvPr/>
        </p:nvSpPr>
        <p:spPr>
          <a:xfrm>
            <a:off x="321055" y="4337485"/>
            <a:ext cx="3641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CO" sz="9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Monserrat"/>
                <a:cs typeface="Verdana"/>
                <a:hlinkClick r:id="rId3"/>
              </a:rPr>
              <a:t>https://twitter.com/minjusticiaco/status/1636848893588561920?s=48&amp;t=l9LDKYupSb33QUrAnHpjlQ</a:t>
            </a:r>
            <a:endParaRPr lang="es-CO" sz="900" dirty="0">
              <a:latin typeface="Monserrat"/>
              <a:cs typeface="Verdana"/>
            </a:endParaRPr>
          </a:p>
        </p:txBody>
      </p:sp>
      <p:pic>
        <p:nvPicPr>
          <p:cNvPr id="16" name="object 4">
            <a:extLst>
              <a:ext uri="{FF2B5EF4-FFF2-40B4-BE49-F238E27FC236}">
                <a16:creationId xmlns="" xmlns:a16="http://schemas.microsoft.com/office/drawing/2014/main" id="{0DA76739-F6D6-A3DD-3823-C9B6688EBC0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43400" y="931364"/>
            <a:ext cx="4348985" cy="369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21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727" y="150875"/>
            <a:ext cx="4843273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728" y="164668"/>
            <a:ext cx="5458967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5" dirty="0">
                <a:latin typeface="Monserrat"/>
              </a:rPr>
              <a:t>Resultados</a:t>
            </a:r>
            <a:r>
              <a:rPr sz="2400" spc="10" dirty="0">
                <a:latin typeface="Monserrat"/>
              </a:rPr>
              <a:t> </a:t>
            </a:r>
            <a:r>
              <a:rPr sz="2400" spc="-5" dirty="0">
                <a:latin typeface="Monserrat"/>
              </a:rPr>
              <a:t>y</a:t>
            </a:r>
            <a:r>
              <a:rPr sz="2400" spc="-10" dirty="0">
                <a:latin typeface="Monserrat"/>
              </a:rPr>
              <a:t> </a:t>
            </a:r>
            <a:r>
              <a:rPr sz="2400" spc="-15" dirty="0">
                <a:latin typeface="Monserrat"/>
              </a:rPr>
              <a:t>evidencias</a:t>
            </a:r>
            <a:r>
              <a:rPr sz="2400" spc="75" dirty="0">
                <a:latin typeface="Monserrat"/>
              </a:rPr>
              <a:t> </a:t>
            </a:r>
            <a:r>
              <a:rPr sz="2400" spc="-15" dirty="0">
                <a:latin typeface="Monserrat"/>
              </a:rPr>
              <a:t>por</a:t>
            </a:r>
            <a:r>
              <a:rPr sz="2400" spc="5" dirty="0">
                <a:latin typeface="Monserrat"/>
              </a:rPr>
              <a:t> </a:t>
            </a:r>
            <a:r>
              <a:rPr sz="2400" spc="-5" dirty="0">
                <a:latin typeface="Monserrat"/>
              </a:rPr>
              <a:t>fase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1056" y="944117"/>
            <a:ext cx="38068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Monserrat"/>
                <a:cs typeface="Gadugi"/>
              </a:rPr>
              <a:t>2.</a:t>
            </a:r>
            <a:r>
              <a:rPr sz="1800" b="1" spc="-30" dirty="0">
                <a:latin typeface="Monserrat"/>
                <a:cs typeface="Gadugi"/>
              </a:rPr>
              <a:t> </a:t>
            </a:r>
            <a:r>
              <a:rPr sz="1800" b="1" spc="-5" dirty="0">
                <a:latin typeface="Monserrat"/>
                <a:cs typeface="Gadugi"/>
              </a:rPr>
              <a:t>Convocatoria</a:t>
            </a:r>
            <a:r>
              <a:rPr sz="1800" b="1" spc="-40" dirty="0">
                <a:latin typeface="Monserrat"/>
                <a:cs typeface="Gadugi"/>
              </a:rPr>
              <a:t> </a:t>
            </a:r>
            <a:r>
              <a:rPr sz="1800" b="1" dirty="0">
                <a:latin typeface="Monserrat"/>
                <a:cs typeface="Gadugi"/>
              </a:rPr>
              <a:t>a</a:t>
            </a:r>
            <a:r>
              <a:rPr sz="1800" b="1" spc="-90" dirty="0">
                <a:latin typeface="Monserrat"/>
                <a:cs typeface="Gadugi"/>
              </a:rPr>
              <a:t> </a:t>
            </a:r>
            <a:r>
              <a:rPr sz="1800" b="1" dirty="0">
                <a:latin typeface="Monserrat"/>
                <a:cs typeface="Gadugi"/>
              </a:rPr>
              <a:t>grupos</a:t>
            </a:r>
            <a:r>
              <a:rPr sz="1800" b="1" spc="-80" dirty="0">
                <a:latin typeface="Monserrat"/>
                <a:cs typeface="Gadugi"/>
              </a:rPr>
              <a:t> </a:t>
            </a:r>
            <a:r>
              <a:rPr sz="1800" b="1" dirty="0">
                <a:latin typeface="Monserrat"/>
                <a:cs typeface="Gadugi"/>
              </a:rPr>
              <a:t>de</a:t>
            </a:r>
            <a:r>
              <a:rPr sz="1800" b="1" spc="-25" dirty="0">
                <a:latin typeface="Monserrat"/>
                <a:cs typeface="Gadugi"/>
              </a:rPr>
              <a:t> </a:t>
            </a:r>
            <a:r>
              <a:rPr sz="1800" b="1" spc="-5" dirty="0" err="1">
                <a:latin typeface="Monserrat"/>
                <a:cs typeface="Gadugi"/>
              </a:rPr>
              <a:t>interés</a:t>
            </a:r>
            <a:endParaRPr sz="1800" dirty="0">
              <a:latin typeface="Monserrat"/>
              <a:cs typeface="Gadugi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62325F2D-7F85-4B9A-8823-55D5C8799D75}"/>
              </a:ext>
            </a:extLst>
          </p:cNvPr>
          <p:cNvSpPr txBox="1"/>
          <p:nvPr/>
        </p:nvSpPr>
        <p:spPr>
          <a:xfrm>
            <a:off x="228601" y="1428750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08530">
              <a:spcBef>
                <a:spcPts val="1814"/>
              </a:spcBef>
            </a:pPr>
            <a:r>
              <a:rPr lang="es-CO" sz="1800" b="1" spc="-10" dirty="0">
                <a:solidFill>
                  <a:schemeClr val="accent5"/>
                </a:solidFill>
                <a:latin typeface="Monserrat"/>
                <a:cs typeface="Calibri"/>
              </a:rPr>
              <a:t>Instagram</a:t>
            </a:r>
            <a:endParaRPr lang="es-CO" sz="1800" dirty="0">
              <a:solidFill>
                <a:schemeClr val="accent5"/>
              </a:solidFill>
              <a:latin typeface="Monserrat"/>
              <a:cs typeface="Gadugi"/>
            </a:endParaRPr>
          </a:p>
        </p:txBody>
      </p:sp>
      <p:pic>
        <p:nvPicPr>
          <p:cNvPr id="17" name="object 11">
            <a:extLst>
              <a:ext uri="{FF2B5EF4-FFF2-40B4-BE49-F238E27FC236}">
                <a16:creationId xmlns="" xmlns:a16="http://schemas.microsoft.com/office/drawing/2014/main" id="{62917826-0ECA-34AD-5883-FE2144B1456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7" y="1798081"/>
            <a:ext cx="1600201" cy="3288269"/>
          </a:xfrm>
          <a:prstGeom prst="rect">
            <a:avLst/>
          </a:prstGeom>
        </p:spPr>
      </p:pic>
      <p:pic>
        <p:nvPicPr>
          <p:cNvPr id="18" name="object 12">
            <a:extLst>
              <a:ext uri="{FF2B5EF4-FFF2-40B4-BE49-F238E27FC236}">
                <a16:creationId xmlns="" xmlns:a16="http://schemas.microsoft.com/office/drawing/2014/main" id="{D9651CEE-BBF3-F512-03D2-11C73D9C5EF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6314" y="1792869"/>
            <a:ext cx="1786459" cy="3292520"/>
          </a:xfrm>
          <a:prstGeom prst="rect">
            <a:avLst/>
          </a:prstGeom>
        </p:spPr>
      </p:pic>
      <p:pic>
        <p:nvPicPr>
          <p:cNvPr id="19" name="object 13">
            <a:extLst>
              <a:ext uri="{FF2B5EF4-FFF2-40B4-BE49-F238E27FC236}">
                <a16:creationId xmlns="" xmlns:a16="http://schemas.microsoft.com/office/drawing/2014/main" id="{E1C470FE-2FAC-2039-20C0-E723B552CB0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72773" y="1791908"/>
            <a:ext cx="1685215" cy="3292520"/>
          </a:xfrm>
          <a:prstGeom prst="rect">
            <a:avLst/>
          </a:prstGeom>
        </p:spPr>
      </p:pic>
      <p:pic>
        <p:nvPicPr>
          <p:cNvPr id="20" name="object 14">
            <a:extLst>
              <a:ext uri="{FF2B5EF4-FFF2-40B4-BE49-F238E27FC236}">
                <a16:creationId xmlns="" xmlns:a16="http://schemas.microsoft.com/office/drawing/2014/main" id="{B1C1924F-9BC0-C7C6-0326-92725F287CD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57988" y="1788942"/>
            <a:ext cx="1826303" cy="3292521"/>
          </a:xfrm>
          <a:prstGeom prst="rect">
            <a:avLst/>
          </a:prstGeom>
        </p:spPr>
      </p:pic>
      <p:pic>
        <p:nvPicPr>
          <p:cNvPr id="21" name="object 15">
            <a:extLst>
              <a:ext uri="{FF2B5EF4-FFF2-40B4-BE49-F238E27FC236}">
                <a16:creationId xmlns="" xmlns:a16="http://schemas.microsoft.com/office/drawing/2014/main" id="{73407B04-F5F9-95CC-2AA9-8EA2A59A80B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84291" y="1792869"/>
            <a:ext cx="2083509" cy="32885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99586" y="164668"/>
            <a:ext cx="17576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Contenido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797485"/>
              </p:ext>
            </p:extLst>
          </p:nvPr>
        </p:nvGraphicFramePr>
        <p:xfrm>
          <a:off x="328066" y="990472"/>
          <a:ext cx="8375015" cy="1927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368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81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5391">
                <a:tc>
                  <a:txBody>
                    <a:bodyPr/>
                    <a:lstStyle/>
                    <a:p>
                      <a:pPr marL="10795" algn="ctr">
                        <a:lnSpc>
                          <a:spcPts val="1550"/>
                        </a:lnSpc>
                      </a:pPr>
                      <a:r>
                        <a:rPr sz="14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r>
                        <a:rPr sz="14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del</a:t>
                      </a:r>
                      <a:r>
                        <a:rPr sz="14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informe……………………………………………………………………………………….....</a:t>
                      </a:r>
                      <a:endParaRPr sz="1400" dirty="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550"/>
                        </a:lnSpc>
                      </a:pPr>
                      <a:r>
                        <a:rPr lang="es-ES" sz="14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sz="1400" dirty="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6090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Fases</a:t>
                      </a:r>
                      <a:r>
                        <a:rPr sz="1400" spc="-4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14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14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acción</a:t>
                      </a:r>
                      <a:r>
                        <a:rPr sz="1400" spc="-6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14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diálogo………………………………………………………………………………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6985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es-ES" sz="14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sz="1400" dirty="0">
                        <a:latin typeface="Arial MT"/>
                        <a:cs typeface="Arial MT"/>
                      </a:endParaRPr>
                    </a:p>
                  </a:txBody>
                  <a:tcPr marL="0" marR="0" marT="6985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9697"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Resultados</a:t>
                      </a:r>
                      <a:r>
                        <a:rPr sz="1400" spc="-4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14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evidencias……………………………………………………………………………………..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7366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7366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Emisión</a:t>
                      </a:r>
                      <a:r>
                        <a:rPr sz="1400" spc="-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1400" spc="-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respuestas</a:t>
                      </a:r>
                      <a:r>
                        <a:rPr sz="1400" spc="-8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14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ciudadanos………………………………………………………………………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7366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lang="es-ES" sz="1400" spc="-5" dirty="0" smtClean="0">
                          <a:latin typeface="Arial MT"/>
                          <a:cs typeface="Arial MT"/>
                        </a:rPr>
                        <a:t>45</a:t>
                      </a:r>
                      <a:endParaRPr sz="1400" dirty="0">
                        <a:latin typeface="Arial MT"/>
                        <a:cs typeface="Arial MT"/>
                      </a:endParaRPr>
                    </a:p>
                  </a:txBody>
                  <a:tcPr marL="0" marR="0" marT="7366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0954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Conclusiones</a:t>
                      </a:r>
                      <a:r>
                        <a:rPr sz="1400" spc="-9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14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recomendaciones……………………………………………………………………………………………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685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112395">
                        <a:lnSpc>
                          <a:spcPts val="1600"/>
                        </a:lnSpc>
                      </a:pPr>
                      <a:r>
                        <a:rPr lang="es-ES" sz="1400" spc="-5" dirty="0" smtClean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47</a:t>
                      </a:r>
                      <a:endParaRPr sz="14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876550"/>
            <a:ext cx="5029200" cy="2258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363" y="148653"/>
            <a:ext cx="5622037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 sz="160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1057" y="164668"/>
            <a:ext cx="5470144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5" dirty="0">
                <a:latin typeface="Monserrat"/>
              </a:rPr>
              <a:t>Resultados</a:t>
            </a:r>
            <a:r>
              <a:rPr sz="2400" spc="10" dirty="0">
                <a:latin typeface="Monserrat"/>
              </a:rPr>
              <a:t> </a:t>
            </a:r>
            <a:r>
              <a:rPr sz="2400" spc="-5" dirty="0">
                <a:latin typeface="Monserrat"/>
              </a:rPr>
              <a:t>y</a:t>
            </a:r>
            <a:r>
              <a:rPr sz="2400" spc="-10" dirty="0">
                <a:latin typeface="Monserrat"/>
              </a:rPr>
              <a:t> </a:t>
            </a:r>
            <a:r>
              <a:rPr sz="2400" spc="-15" dirty="0">
                <a:latin typeface="Monserrat"/>
              </a:rPr>
              <a:t>evidencias</a:t>
            </a:r>
            <a:r>
              <a:rPr sz="2400" spc="75" dirty="0">
                <a:latin typeface="Monserrat"/>
              </a:rPr>
              <a:t> </a:t>
            </a:r>
            <a:r>
              <a:rPr sz="2400" spc="-15" dirty="0">
                <a:latin typeface="Monserrat"/>
              </a:rPr>
              <a:t>por</a:t>
            </a:r>
            <a:r>
              <a:rPr sz="2400" spc="5" dirty="0">
                <a:latin typeface="Monserrat"/>
              </a:rPr>
              <a:t> </a:t>
            </a:r>
            <a:r>
              <a:rPr sz="2400" spc="-5" dirty="0">
                <a:latin typeface="Monserrat"/>
              </a:rPr>
              <a:t>fase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1056" y="944117"/>
            <a:ext cx="3806825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Monserrat"/>
                <a:cs typeface="Gadugi"/>
              </a:rPr>
              <a:t>2.</a:t>
            </a:r>
            <a:r>
              <a:rPr b="1" spc="-30" dirty="0">
                <a:latin typeface="Monserrat"/>
                <a:cs typeface="Gadugi"/>
              </a:rPr>
              <a:t> </a:t>
            </a:r>
            <a:r>
              <a:rPr b="1" spc="-5" dirty="0">
                <a:latin typeface="Monserrat"/>
                <a:cs typeface="Gadugi"/>
              </a:rPr>
              <a:t>Convocatoria</a:t>
            </a:r>
            <a:r>
              <a:rPr b="1" spc="-40" dirty="0">
                <a:latin typeface="Monserrat"/>
                <a:cs typeface="Gadugi"/>
              </a:rPr>
              <a:t> </a:t>
            </a:r>
            <a:r>
              <a:rPr b="1" dirty="0">
                <a:latin typeface="Monserrat"/>
                <a:cs typeface="Gadugi"/>
              </a:rPr>
              <a:t>a</a:t>
            </a:r>
            <a:r>
              <a:rPr b="1" spc="-90" dirty="0">
                <a:latin typeface="Monserrat"/>
                <a:cs typeface="Gadugi"/>
              </a:rPr>
              <a:t> </a:t>
            </a:r>
            <a:r>
              <a:rPr b="1" dirty="0">
                <a:latin typeface="Monserrat"/>
                <a:cs typeface="Gadugi"/>
              </a:rPr>
              <a:t>grupos</a:t>
            </a:r>
            <a:r>
              <a:rPr b="1" spc="-80" dirty="0">
                <a:latin typeface="Monserrat"/>
                <a:cs typeface="Gadugi"/>
              </a:rPr>
              <a:t> </a:t>
            </a:r>
            <a:r>
              <a:rPr b="1" dirty="0">
                <a:latin typeface="Monserrat"/>
                <a:cs typeface="Gadugi"/>
              </a:rPr>
              <a:t>de</a:t>
            </a:r>
            <a:r>
              <a:rPr b="1" spc="-25" dirty="0">
                <a:latin typeface="Monserrat"/>
                <a:cs typeface="Gadugi"/>
              </a:rPr>
              <a:t> </a:t>
            </a:r>
            <a:r>
              <a:rPr b="1" spc="-5" dirty="0" err="1">
                <a:latin typeface="Monserrat"/>
                <a:cs typeface="Gadugi"/>
              </a:rPr>
              <a:t>interés</a:t>
            </a:r>
            <a:endParaRPr lang="es-CO" b="1" spc="-5" dirty="0">
              <a:latin typeface="Monserrat"/>
              <a:cs typeface="Gadugi"/>
            </a:endParaRPr>
          </a:p>
          <a:p>
            <a:pPr marL="12700">
              <a:spcBef>
                <a:spcPts val="100"/>
              </a:spcBef>
            </a:pPr>
            <a:r>
              <a:rPr lang="es-CO" b="1" spc="-10" dirty="0" err="1">
                <a:solidFill>
                  <a:srgbClr val="00AEEE"/>
                </a:solidFill>
                <a:latin typeface="Monserrat"/>
                <a:cs typeface="Gadugi"/>
              </a:rPr>
              <a:t>Youtube</a:t>
            </a:r>
            <a:endParaRPr lang="es-CO" dirty="0">
              <a:latin typeface="Monserrat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dirty="0">
              <a:latin typeface="Monserrat"/>
              <a:cs typeface="Gadug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A727EBD-536F-9432-C7F7-9F4FB2877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12302" r="35000" b="8519"/>
          <a:stretch/>
        </p:blipFill>
        <p:spPr bwMode="auto">
          <a:xfrm>
            <a:off x="283463" y="1504950"/>
            <a:ext cx="4555744" cy="33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CCDB7AE9-DA61-B55F-F64C-4F03F8785413}"/>
              </a:ext>
            </a:extLst>
          </p:cNvPr>
          <p:cNvSpPr txBox="1"/>
          <p:nvPr/>
        </p:nvSpPr>
        <p:spPr>
          <a:xfrm>
            <a:off x="5105400" y="2247334"/>
            <a:ext cx="3657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0" i="0" dirty="0">
                <a:solidFill>
                  <a:srgbClr val="000000"/>
                </a:solidFill>
                <a:effectLst/>
                <a:latin typeface="Monserrat"/>
              </a:rPr>
              <a:t>https://</a:t>
            </a:r>
            <a:r>
              <a:rPr lang="es-CO" sz="1200" b="0" i="0" dirty="0" smtClean="0">
                <a:solidFill>
                  <a:srgbClr val="000000"/>
                </a:solidFill>
                <a:effectLst/>
                <a:latin typeface="Monserrat"/>
              </a:rPr>
              <a:t>www.youtube.com/watch?v=Jki2wnzpPEM</a:t>
            </a:r>
            <a:r>
              <a:rPr lang="es-CO" sz="1200" b="0" i="0" dirty="0">
                <a:solidFill>
                  <a:srgbClr val="000000"/>
                </a:solidFill>
                <a:effectLst/>
                <a:latin typeface="Monserrat"/>
              </a:rPr>
              <a:t> </a:t>
            </a:r>
            <a:endParaRPr lang="es-CO" sz="1200" dirty="0">
              <a:latin typeface="Mon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727" y="150875"/>
            <a:ext cx="5529073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728" y="164668"/>
            <a:ext cx="5458967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5" dirty="0">
                <a:latin typeface="Monserrat"/>
              </a:rPr>
              <a:t>Resultados</a:t>
            </a:r>
            <a:r>
              <a:rPr sz="2400" spc="10" dirty="0">
                <a:latin typeface="Monserrat"/>
              </a:rPr>
              <a:t> </a:t>
            </a:r>
            <a:r>
              <a:rPr sz="2400" spc="-5" dirty="0">
                <a:latin typeface="Monserrat"/>
              </a:rPr>
              <a:t>y</a:t>
            </a:r>
            <a:r>
              <a:rPr sz="2400" spc="-10" dirty="0">
                <a:latin typeface="Monserrat"/>
              </a:rPr>
              <a:t> </a:t>
            </a:r>
            <a:r>
              <a:rPr sz="2400" spc="-15" dirty="0">
                <a:latin typeface="Monserrat"/>
              </a:rPr>
              <a:t>evidencias</a:t>
            </a:r>
            <a:r>
              <a:rPr sz="2400" spc="75" dirty="0">
                <a:latin typeface="Monserrat"/>
              </a:rPr>
              <a:t> </a:t>
            </a:r>
            <a:r>
              <a:rPr sz="2400" spc="-15" dirty="0">
                <a:latin typeface="Monserrat"/>
              </a:rPr>
              <a:t>por</a:t>
            </a:r>
            <a:r>
              <a:rPr sz="2400" spc="5" dirty="0">
                <a:latin typeface="Monserrat"/>
              </a:rPr>
              <a:t> </a:t>
            </a:r>
            <a:r>
              <a:rPr sz="2400" spc="-5" dirty="0">
                <a:latin typeface="Monserrat"/>
              </a:rPr>
              <a:t>fase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1056" y="944117"/>
            <a:ext cx="402234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Monserrat"/>
                <a:cs typeface="Gadugi"/>
              </a:rPr>
              <a:t>2.</a:t>
            </a:r>
            <a:r>
              <a:rPr sz="1800" b="1" spc="-30" dirty="0">
                <a:latin typeface="Monserrat"/>
                <a:cs typeface="Gadugi"/>
              </a:rPr>
              <a:t> </a:t>
            </a:r>
            <a:r>
              <a:rPr sz="1800" b="1" spc="-5" dirty="0">
                <a:latin typeface="Monserrat"/>
                <a:cs typeface="Gadugi"/>
              </a:rPr>
              <a:t>Convocatoria</a:t>
            </a:r>
            <a:r>
              <a:rPr sz="1800" b="1" spc="-40" dirty="0">
                <a:latin typeface="Monserrat"/>
                <a:cs typeface="Gadugi"/>
              </a:rPr>
              <a:t> </a:t>
            </a:r>
            <a:r>
              <a:rPr sz="1800" b="1" dirty="0">
                <a:latin typeface="Monserrat"/>
                <a:cs typeface="Gadugi"/>
              </a:rPr>
              <a:t>a</a:t>
            </a:r>
            <a:r>
              <a:rPr sz="1800" b="1" spc="-90" dirty="0">
                <a:latin typeface="Monserrat"/>
                <a:cs typeface="Gadugi"/>
              </a:rPr>
              <a:t> </a:t>
            </a:r>
            <a:r>
              <a:rPr sz="1800" b="1" dirty="0">
                <a:latin typeface="Monserrat"/>
                <a:cs typeface="Gadugi"/>
              </a:rPr>
              <a:t>grupos</a:t>
            </a:r>
            <a:r>
              <a:rPr sz="1800" b="1" spc="-80" dirty="0">
                <a:latin typeface="Monserrat"/>
                <a:cs typeface="Gadugi"/>
              </a:rPr>
              <a:t> </a:t>
            </a:r>
            <a:r>
              <a:rPr sz="1800" b="1" dirty="0">
                <a:latin typeface="Monserrat"/>
                <a:cs typeface="Gadugi"/>
              </a:rPr>
              <a:t>de</a:t>
            </a:r>
            <a:r>
              <a:rPr sz="1800" b="1" spc="-25" dirty="0">
                <a:latin typeface="Monserrat"/>
                <a:cs typeface="Gadugi"/>
              </a:rPr>
              <a:t> </a:t>
            </a:r>
            <a:r>
              <a:rPr sz="1800" b="1" spc="-5" dirty="0" err="1">
                <a:latin typeface="Monserrat"/>
                <a:cs typeface="Gadugi"/>
              </a:rPr>
              <a:t>interés</a:t>
            </a:r>
            <a:endParaRPr sz="1800" dirty="0">
              <a:latin typeface="Monserrat"/>
              <a:cs typeface="Gadug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667C9825-D83D-797C-3588-CB3A7D0FF0EC}"/>
              </a:ext>
            </a:extLst>
          </p:cNvPr>
          <p:cNvSpPr txBox="1"/>
          <p:nvPr/>
        </p:nvSpPr>
        <p:spPr>
          <a:xfrm>
            <a:off x="228600" y="1257713"/>
            <a:ext cx="236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1800" dirty="0">
                <a:latin typeface="Monserrat"/>
                <a:cs typeface="Calibri"/>
              </a:rPr>
              <a:t>#MinjusticiaTeEscucha:</a:t>
            </a:r>
          </a:p>
        </p:txBody>
      </p:sp>
      <p:graphicFrame>
        <p:nvGraphicFramePr>
          <p:cNvPr id="7" name="object 13">
            <a:extLst>
              <a:ext uri="{FF2B5EF4-FFF2-40B4-BE49-F238E27FC236}">
                <a16:creationId xmlns="" xmlns:a16="http://schemas.microsoft.com/office/drawing/2014/main" id="{A97BE864-8D49-7CD2-8879-13F206692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384088"/>
              </p:ext>
            </p:extLst>
          </p:nvPr>
        </p:nvGraphicFramePr>
        <p:xfrm>
          <a:off x="914401" y="2057400"/>
          <a:ext cx="7696200" cy="6490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7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79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011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583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17537">
                <a:tc gridSpan="4"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250" spc="10" dirty="0">
                          <a:latin typeface="Calibri"/>
                          <a:cs typeface="Calibri"/>
                        </a:rPr>
                        <a:t>Redes</a:t>
                      </a:r>
                      <a:r>
                        <a:rPr sz="12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5" dirty="0">
                          <a:latin typeface="Calibri"/>
                          <a:cs typeface="Calibri"/>
                        </a:rPr>
                        <a:t>sociales</a:t>
                      </a:r>
                      <a:r>
                        <a:rPr sz="12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#MinjusticiaTeEscucha</a:t>
                      </a:r>
                      <a:endParaRPr sz="1250" dirty="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80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50" spc="15" dirty="0">
                          <a:latin typeface="Calibri"/>
                          <a:cs typeface="Calibri"/>
                        </a:rPr>
                        <a:t>Twitter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50" dirty="0">
                          <a:latin typeface="Calibri"/>
                          <a:cs typeface="Calibri"/>
                        </a:rPr>
                        <a:t>Facebook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50" spc="15" dirty="0">
                          <a:latin typeface="Calibri"/>
                          <a:cs typeface="Calibri"/>
                        </a:rPr>
                        <a:t>Instagram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425">
                <a:tc>
                  <a:txBody>
                    <a:bodyPr/>
                    <a:lstStyle/>
                    <a:p>
                      <a:pPr marL="33655">
                        <a:lnSpc>
                          <a:spcPts val="1480"/>
                        </a:lnSpc>
                        <a:spcBef>
                          <a:spcPts val="100"/>
                        </a:spcBef>
                      </a:pPr>
                      <a:r>
                        <a:rPr sz="1250" spc="10" dirty="0">
                          <a:latin typeface="Calibri"/>
                          <a:cs typeface="Calibri"/>
                        </a:rPr>
                        <a:t>Numero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publicaciones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480"/>
                        </a:lnSpc>
                        <a:spcBef>
                          <a:spcPts val="100"/>
                        </a:spcBef>
                      </a:pPr>
                      <a:r>
                        <a:rPr sz="1250" dirty="0">
                          <a:latin typeface="Calibri"/>
                          <a:cs typeface="Calibri"/>
                        </a:rPr>
                        <a:t>8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0"/>
                        </a:lnSpc>
                        <a:spcBef>
                          <a:spcPts val="100"/>
                        </a:spcBef>
                      </a:pPr>
                      <a:r>
                        <a:rPr sz="1250" spc="15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30" dirty="0">
                          <a:latin typeface="Calibri"/>
                          <a:cs typeface="Calibri"/>
                        </a:rPr>
                        <a:t>(5</a:t>
                      </a:r>
                      <a:r>
                        <a:rPr sz="1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historias</a:t>
                      </a:r>
                      <a:r>
                        <a:rPr sz="12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0" dirty="0">
                          <a:latin typeface="Calibri"/>
                          <a:cs typeface="Calibri"/>
                        </a:rPr>
                        <a:t>destacadas)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480"/>
                        </a:lnSpc>
                        <a:spcBef>
                          <a:spcPts val="100"/>
                        </a:spcBef>
                      </a:pPr>
                      <a:r>
                        <a:rPr sz="1250" spc="1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historias</a:t>
                      </a:r>
                      <a:r>
                        <a:rPr sz="12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0" dirty="0">
                          <a:latin typeface="Calibri"/>
                          <a:cs typeface="Calibri"/>
                        </a:rPr>
                        <a:t>destacadas</a:t>
                      </a:r>
                      <a:endParaRPr sz="1250" dirty="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95AB98BC-DF67-EB3A-BCF6-F1ABC3BD79E5}"/>
              </a:ext>
            </a:extLst>
          </p:cNvPr>
          <p:cNvSpPr txBox="1"/>
          <p:nvPr/>
        </p:nvSpPr>
        <p:spPr>
          <a:xfrm>
            <a:off x="1828800" y="3473342"/>
            <a:ext cx="5025421" cy="474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es-MX" sz="1200" b="1" spc="-40" dirty="0">
                <a:latin typeface="Monserrat"/>
                <a:cs typeface="Calibri"/>
              </a:rPr>
              <a:t>Todos</a:t>
            </a:r>
            <a:r>
              <a:rPr lang="es-MX" sz="1200" b="1" spc="130" dirty="0">
                <a:latin typeface="Monserrat"/>
                <a:cs typeface="Calibri"/>
              </a:rPr>
              <a:t> </a:t>
            </a:r>
            <a:r>
              <a:rPr lang="es-MX" sz="1200" b="1" spc="-5" dirty="0">
                <a:latin typeface="Monserrat"/>
                <a:cs typeface="Calibri"/>
              </a:rPr>
              <a:t>los</a:t>
            </a:r>
            <a:r>
              <a:rPr lang="es-MX" sz="1200" b="1" spc="60" dirty="0">
                <a:latin typeface="Monserrat"/>
                <a:cs typeface="Calibri"/>
              </a:rPr>
              <a:t> </a:t>
            </a:r>
            <a:r>
              <a:rPr lang="es-MX" sz="1200" b="1" dirty="0">
                <a:latin typeface="Monserrat"/>
                <a:cs typeface="Calibri"/>
              </a:rPr>
              <a:t>detalles</a:t>
            </a:r>
            <a:r>
              <a:rPr lang="es-MX" sz="1200" b="1" spc="55" dirty="0">
                <a:latin typeface="Monserrat"/>
                <a:cs typeface="Calibri"/>
              </a:rPr>
              <a:t> </a:t>
            </a:r>
            <a:r>
              <a:rPr lang="es-MX" sz="1200" b="1" dirty="0">
                <a:latin typeface="Monserrat"/>
                <a:cs typeface="Calibri"/>
              </a:rPr>
              <a:t>de</a:t>
            </a:r>
            <a:r>
              <a:rPr lang="es-MX" sz="1200" b="1" spc="45" dirty="0">
                <a:latin typeface="Monserrat"/>
                <a:cs typeface="Calibri"/>
              </a:rPr>
              <a:t> </a:t>
            </a:r>
            <a:r>
              <a:rPr lang="es-MX" sz="1200" b="1" spc="-5" dirty="0">
                <a:latin typeface="Monserrat"/>
                <a:cs typeface="Calibri"/>
              </a:rPr>
              <a:t>las</a:t>
            </a:r>
            <a:r>
              <a:rPr lang="es-MX" sz="1200" b="1" spc="60" dirty="0">
                <a:latin typeface="Monserrat"/>
                <a:cs typeface="Calibri"/>
              </a:rPr>
              <a:t> </a:t>
            </a:r>
            <a:r>
              <a:rPr lang="es-MX" sz="1200" b="1" spc="20" dirty="0">
                <a:latin typeface="Monserrat"/>
                <a:cs typeface="Calibri"/>
              </a:rPr>
              <a:t>15</a:t>
            </a:r>
            <a:r>
              <a:rPr lang="es-MX" sz="1200" b="1" spc="35" dirty="0">
                <a:latin typeface="Monserrat"/>
                <a:cs typeface="Calibri"/>
              </a:rPr>
              <a:t> </a:t>
            </a:r>
            <a:r>
              <a:rPr lang="es-MX" sz="1200" b="1" dirty="0">
                <a:latin typeface="Monserrat"/>
                <a:cs typeface="Calibri"/>
              </a:rPr>
              <a:t>publicaciones</a:t>
            </a:r>
            <a:endParaRPr lang="es-MX" sz="1200" dirty="0">
              <a:latin typeface="Monserrat"/>
              <a:cs typeface="Calibri"/>
            </a:endParaRPr>
          </a:p>
          <a:p>
            <a:pPr marL="9525" algn="ctr">
              <a:lnSpc>
                <a:spcPct val="100000"/>
              </a:lnSpc>
              <a:spcBef>
                <a:spcPts val="70"/>
              </a:spcBef>
            </a:pPr>
            <a:r>
              <a:rPr lang="es-MX" sz="1200" spc="15" dirty="0">
                <a:solidFill>
                  <a:srgbClr val="7E7E7E"/>
                </a:solidFill>
                <a:latin typeface="Monserrat"/>
                <a:cs typeface="Calibri"/>
              </a:rPr>
              <a:t>Clic</a:t>
            </a:r>
            <a:r>
              <a:rPr lang="es-MX" sz="1200" spc="-45" dirty="0">
                <a:solidFill>
                  <a:srgbClr val="7E7E7E"/>
                </a:solidFill>
                <a:latin typeface="Monserrat"/>
                <a:cs typeface="Calibri"/>
              </a:rPr>
              <a:t> </a:t>
            </a:r>
            <a:r>
              <a:rPr lang="es-MX" sz="1200" spc="-15" dirty="0">
                <a:solidFill>
                  <a:srgbClr val="7E7E7E"/>
                </a:solidFill>
                <a:latin typeface="Monserrat"/>
                <a:cs typeface="Calibri"/>
              </a:rPr>
              <a:t>aquí</a:t>
            </a:r>
            <a:r>
              <a:rPr lang="es-MX" sz="1200" spc="-20" dirty="0">
                <a:solidFill>
                  <a:srgbClr val="7E7E7E"/>
                </a:solidFill>
                <a:latin typeface="Monserrat"/>
                <a:cs typeface="Calibri"/>
              </a:rPr>
              <a:t> </a:t>
            </a:r>
            <a:r>
              <a:rPr lang="es-MX" sz="1200" dirty="0">
                <a:solidFill>
                  <a:srgbClr val="7E7E7E"/>
                </a:solidFill>
                <a:latin typeface="Monserrat"/>
                <a:cs typeface="Segoe UI Symbol"/>
              </a:rPr>
              <a:t>➡</a:t>
            </a:r>
            <a:r>
              <a:rPr lang="es-MX" sz="1200" spc="-45" dirty="0">
                <a:solidFill>
                  <a:srgbClr val="7E7E7E"/>
                </a:solidFill>
                <a:latin typeface="Monserrat"/>
                <a:cs typeface="Segoe UI Symbol"/>
              </a:rPr>
              <a:t> </a:t>
            </a:r>
            <a:r>
              <a:rPr lang="es-MX" sz="1200" spc="-20" dirty="0">
                <a:solidFill>
                  <a:srgbClr val="7E7E7E"/>
                </a:solidFill>
                <a:latin typeface="Monserrat"/>
                <a:cs typeface="Calibri"/>
              </a:rPr>
              <a:t>(</a:t>
            </a:r>
            <a:r>
              <a:rPr lang="es-MX" sz="12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Monserrat"/>
                <a:cs typeface="Calibri"/>
              </a:rPr>
              <a:t>Informe</a:t>
            </a:r>
            <a:r>
              <a:rPr lang="es-MX" sz="1200" u="sng" spc="9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Monserrat"/>
                <a:cs typeface="Calibri"/>
              </a:rPr>
              <a:t> </a:t>
            </a:r>
            <a:r>
              <a:rPr lang="es-MX" sz="12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Monserrat"/>
                <a:cs typeface="Calibri"/>
              </a:rPr>
              <a:t>#MinjusticiaTeEscucha</a:t>
            </a:r>
            <a:r>
              <a:rPr lang="es-MX" sz="1200" dirty="0">
                <a:solidFill>
                  <a:srgbClr val="7E7E7E"/>
                </a:solidFill>
                <a:latin typeface="Monserrat"/>
                <a:cs typeface="Calibri"/>
              </a:rPr>
              <a:t>)</a:t>
            </a:r>
            <a:endParaRPr lang="es-MX" sz="1200" dirty="0">
              <a:latin typeface="Monserra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3760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727" y="150875"/>
            <a:ext cx="5458968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728" y="164668"/>
            <a:ext cx="5458967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5" dirty="0">
                <a:latin typeface="Monserrat"/>
              </a:rPr>
              <a:t>Resultados</a:t>
            </a:r>
            <a:r>
              <a:rPr sz="2400" spc="10" dirty="0">
                <a:latin typeface="Monserrat"/>
              </a:rPr>
              <a:t> </a:t>
            </a:r>
            <a:r>
              <a:rPr sz="2400" spc="-5" dirty="0">
                <a:latin typeface="Monserrat"/>
              </a:rPr>
              <a:t>y</a:t>
            </a:r>
            <a:r>
              <a:rPr sz="2400" spc="-10" dirty="0">
                <a:latin typeface="Monserrat"/>
              </a:rPr>
              <a:t> </a:t>
            </a:r>
            <a:r>
              <a:rPr sz="2400" spc="-15" dirty="0">
                <a:latin typeface="Monserrat"/>
              </a:rPr>
              <a:t>evidencias</a:t>
            </a:r>
            <a:r>
              <a:rPr sz="2400" spc="75" dirty="0">
                <a:latin typeface="Monserrat"/>
              </a:rPr>
              <a:t> </a:t>
            </a:r>
            <a:r>
              <a:rPr sz="2400" spc="-15" dirty="0">
                <a:latin typeface="Monserrat"/>
              </a:rPr>
              <a:t>por</a:t>
            </a:r>
            <a:r>
              <a:rPr sz="2400" spc="5" dirty="0">
                <a:latin typeface="Monserrat"/>
              </a:rPr>
              <a:t> </a:t>
            </a:r>
            <a:r>
              <a:rPr sz="2400" spc="-5" dirty="0">
                <a:latin typeface="Monserrat"/>
              </a:rPr>
              <a:t>fase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2AA6D2C-E8E3-1D31-5BE5-9DF1E41BA8B1}"/>
              </a:ext>
            </a:extLst>
          </p:cNvPr>
          <p:cNvSpPr txBox="1"/>
          <p:nvPr/>
        </p:nvSpPr>
        <p:spPr>
          <a:xfrm>
            <a:off x="109727" y="895350"/>
            <a:ext cx="4233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pc="40" dirty="0" smtClean="0">
                <a:latin typeface="Monserrat"/>
              </a:rPr>
              <a:t>C</a:t>
            </a:r>
            <a:r>
              <a:rPr lang="es-CO" spc="25" dirty="0" smtClean="0">
                <a:latin typeface="Monserrat"/>
              </a:rPr>
              <a:t>o</a:t>
            </a:r>
            <a:r>
              <a:rPr lang="es-CO" spc="30" dirty="0" smtClean="0">
                <a:latin typeface="Monserrat"/>
              </a:rPr>
              <a:t>n</a:t>
            </a:r>
            <a:r>
              <a:rPr lang="es-CO" spc="5" dirty="0" smtClean="0">
                <a:latin typeface="Monserrat"/>
              </a:rPr>
              <a:t>cl</a:t>
            </a:r>
            <a:r>
              <a:rPr lang="es-CO" spc="20" dirty="0" smtClean="0">
                <a:latin typeface="Monserrat"/>
              </a:rPr>
              <a:t>u</a:t>
            </a:r>
            <a:r>
              <a:rPr lang="es-CO" spc="5" dirty="0" smtClean="0">
                <a:latin typeface="Monserrat"/>
              </a:rPr>
              <a:t>si</a:t>
            </a:r>
            <a:r>
              <a:rPr lang="es-CO" spc="35" dirty="0" smtClean="0">
                <a:latin typeface="Monserrat"/>
              </a:rPr>
              <a:t>o</a:t>
            </a:r>
            <a:r>
              <a:rPr lang="es-CO" spc="30" dirty="0" smtClean="0">
                <a:latin typeface="Monserrat"/>
              </a:rPr>
              <a:t>n</a:t>
            </a:r>
            <a:r>
              <a:rPr lang="es-CO" spc="5" dirty="0" smtClean="0">
                <a:latin typeface="Monserrat"/>
              </a:rPr>
              <a:t>es Redes sociales.</a:t>
            </a:r>
            <a:endParaRPr lang="es-CO" dirty="0">
              <a:latin typeface="Monserrat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="" xmlns:a16="http://schemas.microsoft.com/office/drawing/2014/main" id="{A140A110-B418-C7E7-09EA-5F745AADA17A}"/>
              </a:ext>
            </a:extLst>
          </p:cNvPr>
          <p:cNvSpPr txBox="1"/>
          <p:nvPr/>
        </p:nvSpPr>
        <p:spPr>
          <a:xfrm>
            <a:off x="304800" y="1352550"/>
            <a:ext cx="8153400" cy="33836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9235">
              <a:lnSpc>
                <a:spcPts val="2755"/>
              </a:lnSpc>
              <a:spcBef>
                <a:spcPts val="105"/>
              </a:spcBef>
              <a:buFont typeface="Arial MT"/>
              <a:buChar char="•"/>
              <a:tabLst>
                <a:tab pos="241935" algn="l"/>
              </a:tabLst>
            </a:pPr>
            <a:r>
              <a:rPr spc="-20" dirty="0">
                <a:latin typeface="Monserrat"/>
                <a:cs typeface="Calibri"/>
              </a:rPr>
              <a:t>La</a:t>
            </a:r>
            <a:r>
              <a:rPr spc="25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campaña</a:t>
            </a:r>
            <a:r>
              <a:rPr spc="-45" dirty="0">
                <a:latin typeface="Monserrat"/>
                <a:cs typeface="Calibri"/>
              </a:rPr>
              <a:t> </a:t>
            </a:r>
            <a:r>
              <a:rPr spc="-20" dirty="0">
                <a:latin typeface="Monserrat"/>
                <a:cs typeface="Calibri"/>
              </a:rPr>
              <a:t>rodó</a:t>
            </a:r>
            <a:r>
              <a:rPr spc="-15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a</a:t>
            </a:r>
            <a:r>
              <a:rPr spc="-40" dirty="0">
                <a:latin typeface="Monserrat"/>
                <a:cs typeface="Calibri"/>
              </a:rPr>
              <a:t> </a:t>
            </a:r>
            <a:r>
              <a:rPr spc="-35" dirty="0">
                <a:latin typeface="Monserrat"/>
                <a:cs typeface="Calibri"/>
              </a:rPr>
              <a:t>través</a:t>
            </a:r>
            <a:r>
              <a:rPr spc="85" dirty="0">
                <a:latin typeface="Monserrat"/>
                <a:cs typeface="Calibri"/>
              </a:rPr>
              <a:t> </a:t>
            </a:r>
            <a:r>
              <a:rPr spc="5" dirty="0">
                <a:latin typeface="Monserrat"/>
                <a:cs typeface="Calibri"/>
              </a:rPr>
              <a:t>de</a:t>
            </a:r>
            <a:r>
              <a:rPr spc="-15" dirty="0">
                <a:latin typeface="Monserrat"/>
                <a:cs typeface="Calibri"/>
              </a:rPr>
              <a:t> </a:t>
            </a:r>
            <a:r>
              <a:rPr spc="-5" dirty="0">
                <a:latin typeface="Monserrat"/>
                <a:cs typeface="Calibri"/>
              </a:rPr>
              <a:t>Twitter</a:t>
            </a:r>
            <a:r>
              <a:rPr spc="-100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y</a:t>
            </a:r>
            <a:r>
              <a:rPr spc="-60" dirty="0">
                <a:latin typeface="Monserrat"/>
                <a:cs typeface="Calibri"/>
              </a:rPr>
              <a:t> </a:t>
            </a:r>
            <a:r>
              <a:rPr spc="-5" dirty="0">
                <a:latin typeface="Monserrat"/>
                <a:cs typeface="Calibri"/>
              </a:rPr>
              <a:t>Facebook</a:t>
            </a:r>
            <a:r>
              <a:rPr spc="-65" dirty="0">
                <a:latin typeface="Monserrat"/>
                <a:cs typeface="Calibri"/>
              </a:rPr>
              <a:t> </a:t>
            </a:r>
            <a:r>
              <a:rPr spc="15" dirty="0">
                <a:latin typeface="Monserrat"/>
                <a:cs typeface="Calibri"/>
              </a:rPr>
              <a:t>como</a:t>
            </a:r>
            <a:r>
              <a:rPr spc="-90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redes</a:t>
            </a:r>
            <a:r>
              <a:rPr spc="-55" dirty="0">
                <a:latin typeface="Monserrat"/>
                <a:cs typeface="Calibri"/>
              </a:rPr>
              <a:t> </a:t>
            </a:r>
            <a:r>
              <a:rPr spc="-10" dirty="0">
                <a:latin typeface="Monserrat"/>
                <a:cs typeface="Calibri"/>
              </a:rPr>
              <a:t>principales</a:t>
            </a:r>
            <a:r>
              <a:rPr spc="15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y</a:t>
            </a:r>
            <a:r>
              <a:rPr spc="15" dirty="0">
                <a:latin typeface="Monserrat"/>
                <a:cs typeface="Calibri"/>
              </a:rPr>
              <a:t> se</a:t>
            </a:r>
            <a:endParaRPr dirty="0">
              <a:latin typeface="Monserrat"/>
              <a:cs typeface="Calibri"/>
            </a:endParaRPr>
          </a:p>
          <a:p>
            <a:pPr marL="241300">
              <a:lnSpc>
                <a:spcPts val="2755"/>
              </a:lnSpc>
            </a:pPr>
            <a:r>
              <a:rPr spc="-20" dirty="0">
                <a:latin typeface="Monserrat"/>
                <a:cs typeface="Calibri"/>
              </a:rPr>
              <a:t>reforzó</a:t>
            </a:r>
            <a:r>
              <a:rPr spc="-10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el</a:t>
            </a:r>
            <a:r>
              <a:rPr spc="-40" dirty="0">
                <a:latin typeface="Monserrat"/>
                <a:cs typeface="Calibri"/>
              </a:rPr>
              <a:t> </a:t>
            </a:r>
            <a:r>
              <a:rPr spc="5" dirty="0">
                <a:latin typeface="Monserrat"/>
                <a:cs typeface="Calibri"/>
              </a:rPr>
              <a:t>mensaje</a:t>
            </a:r>
            <a:r>
              <a:rPr spc="-90" dirty="0">
                <a:latin typeface="Monserrat"/>
                <a:cs typeface="Calibri"/>
              </a:rPr>
              <a:t> </a:t>
            </a:r>
            <a:r>
              <a:rPr spc="10" dirty="0">
                <a:latin typeface="Monserrat"/>
                <a:cs typeface="Calibri"/>
              </a:rPr>
              <a:t>con</a:t>
            </a:r>
            <a:r>
              <a:rPr spc="-85" dirty="0">
                <a:latin typeface="Monserrat"/>
                <a:cs typeface="Calibri"/>
              </a:rPr>
              <a:t> </a:t>
            </a:r>
            <a:r>
              <a:rPr spc="-5" dirty="0">
                <a:latin typeface="Monserrat"/>
                <a:cs typeface="Calibri"/>
              </a:rPr>
              <a:t>historias</a:t>
            </a:r>
            <a:r>
              <a:rPr spc="-60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en</a:t>
            </a:r>
            <a:r>
              <a:rPr spc="-5" dirty="0">
                <a:latin typeface="Monserrat"/>
                <a:cs typeface="Calibri"/>
              </a:rPr>
              <a:t> </a:t>
            </a:r>
            <a:r>
              <a:rPr spc="-15" dirty="0">
                <a:latin typeface="Monserrat"/>
                <a:cs typeface="Calibri"/>
              </a:rPr>
              <a:t>Instagram</a:t>
            </a:r>
            <a:endParaRPr dirty="0">
              <a:latin typeface="Monserrat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725"/>
              </a:spcBef>
              <a:buFont typeface="Arial MT"/>
              <a:buChar char="•"/>
              <a:tabLst>
                <a:tab pos="241935" algn="l"/>
              </a:tabLst>
            </a:pPr>
            <a:r>
              <a:rPr spc="-25" dirty="0">
                <a:latin typeface="Monserrat"/>
                <a:cs typeface="Calibri"/>
              </a:rPr>
              <a:t>Las</a:t>
            </a:r>
            <a:r>
              <a:rPr spc="20" dirty="0">
                <a:latin typeface="Monserrat"/>
                <a:cs typeface="Calibri"/>
              </a:rPr>
              <a:t> </a:t>
            </a:r>
            <a:r>
              <a:rPr spc="-5" dirty="0">
                <a:latin typeface="Monserrat"/>
                <a:cs typeface="Calibri"/>
              </a:rPr>
              <a:t>publicaciones</a:t>
            </a:r>
            <a:r>
              <a:rPr spc="-55" dirty="0">
                <a:latin typeface="Monserrat"/>
                <a:cs typeface="Calibri"/>
              </a:rPr>
              <a:t> </a:t>
            </a:r>
            <a:r>
              <a:rPr spc="15" dirty="0">
                <a:latin typeface="Monserrat"/>
                <a:cs typeface="Calibri"/>
              </a:rPr>
              <a:t>se</a:t>
            </a:r>
            <a:r>
              <a:rPr spc="-10" dirty="0">
                <a:latin typeface="Monserrat"/>
                <a:cs typeface="Calibri"/>
              </a:rPr>
              <a:t> </a:t>
            </a:r>
            <a:r>
              <a:rPr spc="-5" dirty="0">
                <a:latin typeface="Monserrat"/>
                <a:cs typeface="Calibri"/>
              </a:rPr>
              <a:t>ejecutaron</a:t>
            </a:r>
            <a:r>
              <a:rPr spc="-80" dirty="0">
                <a:latin typeface="Monserrat"/>
                <a:cs typeface="Calibri"/>
              </a:rPr>
              <a:t> </a:t>
            </a:r>
            <a:r>
              <a:rPr spc="15" dirty="0">
                <a:latin typeface="Monserrat"/>
                <a:cs typeface="Calibri"/>
              </a:rPr>
              <a:t>como</a:t>
            </a:r>
            <a:r>
              <a:rPr spc="-85" dirty="0">
                <a:latin typeface="Monserrat"/>
                <a:cs typeface="Calibri"/>
              </a:rPr>
              <a:t> </a:t>
            </a:r>
            <a:r>
              <a:rPr spc="-15" dirty="0">
                <a:latin typeface="Monserrat"/>
                <a:cs typeface="Calibri"/>
              </a:rPr>
              <a:t>piezas</a:t>
            </a:r>
            <a:r>
              <a:rPr spc="20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estáticas</a:t>
            </a:r>
            <a:r>
              <a:rPr spc="-204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y</a:t>
            </a:r>
            <a:r>
              <a:rPr spc="20" dirty="0">
                <a:latin typeface="Monserrat"/>
                <a:cs typeface="Calibri"/>
              </a:rPr>
              <a:t> </a:t>
            </a:r>
            <a:r>
              <a:rPr spc="-15" dirty="0">
                <a:latin typeface="Monserrat"/>
                <a:cs typeface="Calibri"/>
              </a:rPr>
              <a:t>video</a:t>
            </a:r>
            <a:endParaRPr dirty="0">
              <a:latin typeface="Monserrat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50"/>
              </a:spcBef>
              <a:buFont typeface="Arial MT"/>
              <a:buChar char="•"/>
              <a:tabLst>
                <a:tab pos="241935" algn="l"/>
              </a:tabLst>
            </a:pPr>
            <a:r>
              <a:rPr spc="10" dirty="0">
                <a:latin typeface="Monserrat"/>
                <a:cs typeface="Calibri"/>
              </a:rPr>
              <a:t>El</a:t>
            </a:r>
            <a:r>
              <a:rPr spc="-45" dirty="0">
                <a:latin typeface="Monserrat"/>
                <a:cs typeface="Calibri"/>
              </a:rPr>
              <a:t> </a:t>
            </a:r>
            <a:r>
              <a:rPr spc="-10" dirty="0">
                <a:latin typeface="Monserrat"/>
                <a:cs typeface="Calibri"/>
              </a:rPr>
              <a:t>formato</a:t>
            </a:r>
            <a:r>
              <a:rPr spc="-90" dirty="0">
                <a:latin typeface="Monserrat"/>
                <a:cs typeface="Calibri"/>
              </a:rPr>
              <a:t> </a:t>
            </a:r>
            <a:r>
              <a:rPr spc="5" dirty="0">
                <a:latin typeface="Monserrat"/>
                <a:cs typeface="Calibri"/>
              </a:rPr>
              <a:t>de</a:t>
            </a:r>
            <a:r>
              <a:rPr spc="-15" dirty="0">
                <a:latin typeface="Monserrat"/>
                <a:cs typeface="Calibri"/>
              </a:rPr>
              <a:t> video</a:t>
            </a:r>
            <a:r>
              <a:rPr spc="65" dirty="0">
                <a:latin typeface="Monserrat"/>
                <a:cs typeface="Calibri"/>
              </a:rPr>
              <a:t> </a:t>
            </a:r>
            <a:r>
              <a:rPr spc="-25" dirty="0">
                <a:latin typeface="Monserrat"/>
                <a:cs typeface="Calibri"/>
              </a:rPr>
              <a:t>logró</a:t>
            </a:r>
            <a:r>
              <a:rPr spc="60" dirty="0">
                <a:latin typeface="Monserrat"/>
                <a:cs typeface="Calibri"/>
              </a:rPr>
              <a:t> </a:t>
            </a:r>
            <a:r>
              <a:rPr spc="-10" dirty="0">
                <a:latin typeface="Monserrat"/>
                <a:cs typeface="Calibri"/>
              </a:rPr>
              <a:t>los</a:t>
            </a:r>
            <a:r>
              <a:rPr spc="15" dirty="0">
                <a:latin typeface="Monserrat"/>
                <a:cs typeface="Calibri"/>
              </a:rPr>
              <a:t> </a:t>
            </a:r>
            <a:r>
              <a:rPr spc="5" dirty="0">
                <a:latin typeface="Monserrat"/>
                <a:cs typeface="Calibri"/>
              </a:rPr>
              <a:t>mejores</a:t>
            </a:r>
            <a:r>
              <a:rPr spc="-135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resultados</a:t>
            </a:r>
            <a:r>
              <a:rPr spc="-135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en</a:t>
            </a:r>
            <a:r>
              <a:rPr spc="-5" dirty="0">
                <a:latin typeface="Monserrat"/>
                <a:cs typeface="Calibri"/>
              </a:rPr>
              <a:t> alcance</a:t>
            </a:r>
            <a:endParaRPr dirty="0">
              <a:latin typeface="Monserrat"/>
              <a:cs typeface="Calibri"/>
            </a:endParaRPr>
          </a:p>
          <a:p>
            <a:pPr marL="241300" marR="381635" indent="-229235">
              <a:lnSpc>
                <a:spcPts val="2630"/>
              </a:lnSpc>
              <a:spcBef>
                <a:spcPts val="1019"/>
              </a:spcBef>
              <a:buFont typeface="Arial MT"/>
              <a:buChar char="•"/>
              <a:tabLst>
                <a:tab pos="241935" algn="l"/>
              </a:tabLst>
            </a:pPr>
            <a:r>
              <a:rPr spc="-45" dirty="0">
                <a:latin typeface="Monserrat"/>
                <a:cs typeface="Calibri"/>
              </a:rPr>
              <a:t>Para</a:t>
            </a:r>
            <a:r>
              <a:rPr spc="25" dirty="0">
                <a:latin typeface="Monserrat"/>
                <a:cs typeface="Calibri"/>
              </a:rPr>
              <a:t> </a:t>
            </a:r>
            <a:r>
              <a:rPr spc="-15" dirty="0">
                <a:latin typeface="Monserrat"/>
                <a:cs typeface="Calibri"/>
              </a:rPr>
              <a:t>la</a:t>
            </a:r>
            <a:r>
              <a:rPr spc="25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siguiente</a:t>
            </a:r>
            <a:r>
              <a:rPr spc="-85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etapa</a:t>
            </a:r>
            <a:r>
              <a:rPr spc="-45" dirty="0">
                <a:latin typeface="Monserrat"/>
                <a:cs typeface="Calibri"/>
              </a:rPr>
              <a:t> </a:t>
            </a:r>
            <a:r>
              <a:rPr spc="5" dirty="0">
                <a:latin typeface="Monserrat"/>
                <a:cs typeface="Calibri"/>
              </a:rPr>
              <a:t>de</a:t>
            </a:r>
            <a:r>
              <a:rPr spc="-10" dirty="0">
                <a:latin typeface="Monserrat"/>
                <a:cs typeface="Calibri"/>
              </a:rPr>
              <a:t> </a:t>
            </a:r>
            <a:r>
              <a:rPr spc="-15" dirty="0">
                <a:latin typeface="Monserrat"/>
                <a:cs typeface="Calibri"/>
              </a:rPr>
              <a:t>la</a:t>
            </a:r>
            <a:r>
              <a:rPr spc="25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campaña</a:t>
            </a:r>
            <a:r>
              <a:rPr spc="-114" dirty="0">
                <a:latin typeface="Monserrat"/>
                <a:cs typeface="Calibri"/>
              </a:rPr>
              <a:t> </a:t>
            </a:r>
            <a:r>
              <a:rPr spc="15" dirty="0">
                <a:latin typeface="Monserrat"/>
                <a:cs typeface="Calibri"/>
              </a:rPr>
              <a:t>se</a:t>
            </a:r>
            <a:r>
              <a:rPr spc="-15" dirty="0">
                <a:latin typeface="Monserrat"/>
                <a:cs typeface="Calibri"/>
              </a:rPr>
              <a:t> </a:t>
            </a:r>
            <a:r>
              <a:rPr spc="-5" dirty="0">
                <a:latin typeface="Monserrat"/>
                <a:cs typeface="Calibri"/>
              </a:rPr>
              <a:t>deberían </a:t>
            </a:r>
            <a:r>
              <a:rPr dirty="0">
                <a:latin typeface="Monserrat"/>
                <a:cs typeface="Calibri"/>
              </a:rPr>
              <a:t>implementar</a:t>
            </a:r>
            <a:r>
              <a:rPr spc="-110" dirty="0">
                <a:latin typeface="Monserrat"/>
                <a:cs typeface="Calibri"/>
              </a:rPr>
              <a:t> </a:t>
            </a:r>
            <a:r>
              <a:rPr spc="-10" dirty="0">
                <a:latin typeface="Monserrat"/>
                <a:cs typeface="Calibri"/>
              </a:rPr>
              <a:t>videos</a:t>
            </a:r>
            <a:r>
              <a:rPr spc="15" dirty="0">
                <a:latin typeface="Monserrat"/>
                <a:cs typeface="Calibri"/>
              </a:rPr>
              <a:t> </a:t>
            </a:r>
            <a:r>
              <a:rPr spc="-5" dirty="0">
                <a:latin typeface="Monserrat"/>
                <a:cs typeface="Calibri"/>
              </a:rPr>
              <a:t>más </a:t>
            </a:r>
            <a:r>
              <a:rPr spc="-525" dirty="0">
                <a:latin typeface="Monserrat"/>
                <a:cs typeface="Calibri"/>
              </a:rPr>
              <a:t> </a:t>
            </a:r>
            <a:r>
              <a:rPr spc="5" dirty="0">
                <a:latin typeface="Monserrat"/>
                <a:cs typeface="Calibri"/>
              </a:rPr>
              <a:t>cortos</a:t>
            </a:r>
            <a:r>
              <a:rPr spc="-135" dirty="0">
                <a:latin typeface="Monserrat"/>
                <a:cs typeface="Calibri"/>
              </a:rPr>
              <a:t> </a:t>
            </a:r>
            <a:r>
              <a:rPr spc="10" dirty="0">
                <a:latin typeface="Monserrat"/>
                <a:cs typeface="Calibri"/>
              </a:rPr>
              <a:t>con</a:t>
            </a:r>
            <a:r>
              <a:rPr spc="-85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el</a:t>
            </a:r>
            <a:r>
              <a:rPr spc="30" dirty="0">
                <a:latin typeface="Monserrat"/>
                <a:cs typeface="Calibri"/>
              </a:rPr>
              <a:t> </a:t>
            </a:r>
            <a:r>
              <a:rPr spc="-5" dirty="0">
                <a:latin typeface="Monserrat"/>
                <a:cs typeface="Calibri"/>
              </a:rPr>
              <a:t>objetivo</a:t>
            </a:r>
            <a:r>
              <a:rPr spc="-90" dirty="0">
                <a:latin typeface="Monserrat"/>
                <a:cs typeface="Calibri"/>
              </a:rPr>
              <a:t> </a:t>
            </a:r>
            <a:r>
              <a:rPr spc="5" dirty="0">
                <a:latin typeface="Monserrat"/>
                <a:cs typeface="Calibri"/>
              </a:rPr>
              <a:t>de</a:t>
            </a:r>
            <a:r>
              <a:rPr spc="-15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disminuir</a:t>
            </a:r>
            <a:r>
              <a:rPr spc="-30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el</a:t>
            </a:r>
            <a:r>
              <a:rPr spc="-40" dirty="0">
                <a:latin typeface="Monserrat"/>
                <a:cs typeface="Calibri"/>
              </a:rPr>
              <a:t> </a:t>
            </a:r>
            <a:r>
              <a:rPr spc="-5" dirty="0">
                <a:latin typeface="Monserrat"/>
                <a:cs typeface="Calibri"/>
              </a:rPr>
              <a:t>abandono</a:t>
            </a:r>
            <a:endParaRPr dirty="0">
              <a:latin typeface="Monserrat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75"/>
              </a:spcBef>
              <a:buFont typeface="Arial MT"/>
              <a:buChar char="•"/>
              <a:tabLst>
                <a:tab pos="241935" algn="l"/>
              </a:tabLst>
            </a:pPr>
            <a:r>
              <a:rPr spc="-25" dirty="0">
                <a:latin typeface="Monserrat"/>
                <a:cs typeface="Calibri"/>
              </a:rPr>
              <a:t>Las</a:t>
            </a:r>
            <a:r>
              <a:rPr spc="20" dirty="0">
                <a:latin typeface="Monserrat"/>
                <a:cs typeface="Calibri"/>
              </a:rPr>
              <a:t> </a:t>
            </a:r>
            <a:r>
              <a:rPr spc="-30" dirty="0">
                <a:latin typeface="Monserrat"/>
                <a:cs typeface="Calibri"/>
              </a:rPr>
              <a:t>galerías</a:t>
            </a:r>
            <a:r>
              <a:rPr spc="165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en </a:t>
            </a:r>
            <a:r>
              <a:rPr spc="-5" dirty="0">
                <a:latin typeface="Monserrat"/>
                <a:cs typeface="Calibri"/>
              </a:rPr>
              <a:t>Facebook</a:t>
            </a:r>
            <a:r>
              <a:rPr spc="-60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e</a:t>
            </a:r>
            <a:r>
              <a:rPr spc="-10" dirty="0">
                <a:latin typeface="Monserrat"/>
                <a:cs typeface="Calibri"/>
              </a:rPr>
              <a:t> </a:t>
            </a:r>
            <a:r>
              <a:rPr spc="-15" dirty="0">
                <a:latin typeface="Monserrat"/>
                <a:cs typeface="Calibri"/>
              </a:rPr>
              <a:t>Instagram</a:t>
            </a:r>
            <a:r>
              <a:rPr spc="-60" dirty="0">
                <a:latin typeface="Monserrat"/>
                <a:cs typeface="Calibri"/>
              </a:rPr>
              <a:t> </a:t>
            </a:r>
            <a:r>
              <a:rPr spc="10" dirty="0">
                <a:latin typeface="Monserrat"/>
                <a:cs typeface="Calibri"/>
              </a:rPr>
              <a:t>son</a:t>
            </a:r>
            <a:r>
              <a:rPr spc="-80" dirty="0">
                <a:latin typeface="Monserrat"/>
                <a:cs typeface="Calibri"/>
              </a:rPr>
              <a:t> </a:t>
            </a:r>
            <a:r>
              <a:rPr spc="5" dirty="0">
                <a:latin typeface="Monserrat"/>
                <a:cs typeface="Calibri"/>
              </a:rPr>
              <a:t>un</a:t>
            </a:r>
            <a:r>
              <a:rPr spc="-5" dirty="0">
                <a:latin typeface="Monserrat"/>
                <a:cs typeface="Calibri"/>
              </a:rPr>
              <a:t> recurso </a:t>
            </a:r>
            <a:r>
              <a:rPr spc="-30" dirty="0">
                <a:latin typeface="Monserrat"/>
                <a:cs typeface="Calibri"/>
              </a:rPr>
              <a:t>para</a:t>
            </a:r>
            <a:r>
              <a:rPr spc="30" dirty="0">
                <a:latin typeface="Monserrat"/>
                <a:cs typeface="Calibri"/>
              </a:rPr>
              <a:t> </a:t>
            </a:r>
            <a:r>
              <a:rPr spc="5" dirty="0">
                <a:latin typeface="Monserrat"/>
                <a:cs typeface="Calibri"/>
              </a:rPr>
              <a:t>tener</a:t>
            </a:r>
            <a:r>
              <a:rPr spc="-100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en </a:t>
            </a:r>
            <a:r>
              <a:rPr spc="10" dirty="0">
                <a:latin typeface="Monserrat"/>
                <a:cs typeface="Calibri"/>
              </a:rPr>
              <a:t>cuenta</a:t>
            </a:r>
            <a:endParaRPr dirty="0">
              <a:latin typeface="Monserrat"/>
              <a:cs typeface="Calibri"/>
            </a:endParaRPr>
          </a:p>
          <a:p>
            <a:pPr marL="241300" indent="-229235">
              <a:lnSpc>
                <a:spcPts val="2715"/>
              </a:lnSpc>
              <a:spcBef>
                <a:spcPts val="725"/>
              </a:spcBef>
              <a:buFont typeface="Arial MT"/>
              <a:buChar char="•"/>
              <a:tabLst>
                <a:tab pos="241935" algn="l"/>
              </a:tabLst>
            </a:pPr>
            <a:r>
              <a:rPr spc="5" dirty="0">
                <a:latin typeface="Monserrat"/>
                <a:cs typeface="Calibri"/>
              </a:rPr>
              <a:t>Se</a:t>
            </a:r>
            <a:r>
              <a:rPr spc="-15" dirty="0">
                <a:latin typeface="Monserrat"/>
                <a:cs typeface="Calibri"/>
              </a:rPr>
              <a:t> </a:t>
            </a:r>
            <a:r>
              <a:rPr spc="5" dirty="0">
                <a:latin typeface="Monserrat"/>
                <a:cs typeface="Calibri"/>
              </a:rPr>
              <a:t>deben</a:t>
            </a:r>
            <a:r>
              <a:rPr spc="-80" dirty="0">
                <a:latin typeface="Monserrat"/>
                <a:cs typeface="Calibri"/>
              </a:rPr>
              <a:t> </a:t>
            </a:r>
            <a:r>
              <a:rPr spc="-15" dirty="0">
                <a:latin typeface="Monserrat"/>
                <a:cs typeface="Calibri"/>
              </a:rPr>
              <a:t>desarrollar</a:t>
            </a:r>
            <a:r>
              <a:rPr spc="114" dirty="0">
                <a:latin typeface="Monserrat"/>
                <a:cs typeface="Calibri"/>
              </a:rPr>
              <a:t> </a:t>
            </a:r>
            <a:r>
              <a:rPr spc="-10" dirty="0">
                <a:latin typeface="Monserrat"/>
                <a:cs typeface="Calibri"/>
              </a:rPr>
              <a:t>videos</a:t>
            </a:r>
            <a:r>
              <a:rPr spc="15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en</a:t>
            </a:r>
            <a:r>
              <a:rPr spc="-5" dirty="0">
                <a:latin typeface="Monserrat"/>
                <a:cs typeface="Calibri"/>
              </a:rPr>
              <a:t> </a:t>
            </a:r>
            <a:r>
              <a:rPr spc="-10" dirty="0">
                <a:latin typeface="Monserrat"/>
                <a:cs typeface="Calibri"/>
              </a:rPr>
              <a:t>formato</a:t>
            </a:r>
            <a:r>
              <a:rPr spc="-90" dirty="0">
                <a:latin typeface="Monserrat"/>
                <a:cs typeface="Calibri"/>
              </a:rPr>
              <a:t> </a:t>
            </a:r>
            <a:r>
              <a:rPr spc="-5" dirty="0">
                <a:latin typeface="Monserrat"/>
                <a:cs typeface="Calibri"/>
              </a:rPr>
              <a:t>reel</a:t>
            </a:r>
            <a:r>
              <a:rPr spc="35" dirty="0">
                <a:latin typeface="Monserrat"/>
                <a:cs typeface="Calibri"/>
              </a:rPr>
              <a:t> </a:t>
            </a:r>
            <a:r>
              <a:rPr spc="10" dirty="0">
                <a:latin typeface="Monserrat"/>
                <a:cs typeface="Calibri"/>
              </a:rPr>
              <a:t>con</a:t>
            </a:r>
            <a:r>
              <a:rPr spc="-85" dirty="0">
                <a:latin typeface="Monserrat"/>
                <a:cs typeface="Calibri"/>
              </a:rPr>
              <a:t> </a:t>
            </a:r>
            <a:r>
              <a:rPr spc="-5" dirty="0">
                <a:latin typeface="Monserrat"/>
                <a:cs typeface="Calibri"/>
              </a:rPr>
              <a:t>participación</a:t>
            </a:r>
            <a:r>
              <a:rPr spc="-10" dirty="0">
                <a:latin typeface="Monserrat"/>
                <a:cs typeface="Calibri"/>
              </a:rPr>
              <a:t> </a:t>
            </a:r>
            <a:r>
              <a:rPr spc="5" dirty="0">
                <a:latin typeface="Monserrat"/>
                <a:cs typeface="Calibri"/>
              </a:rPr>
              <a:t>de</a:t>
            </a:r>
            <a:r>
              <a:rPr spc="-15" dirty="0">
                <a:latin typeface="Monserrat"/>
                <a:cs typeface="Calibri"/>
              </a:rPr>
              <a:t> la</a:t>
            </a:r>
            <a:r>
              <a:rPr spc="25" dirty="0">
                <a:latin typeface="Monserrat"/>
                <a:cs typeface="Calibri"/>
              </a:rPr>
              <a:t> </a:t>
            </a:r>
            <a:r>
              <a:rPr spc="5" dirty="0">
                <a:latin typeface="Monserrat"/>
                <a:cs typeface="Calibri"/>
              </a:rPr>
              <a:t>gente</a:t>
            </a:r>
            <a:r>
              <a:rPr spc="-165" dirty="0">
                <a:latin typeface="Monserrat"/>
                <a:cs typeface="Calibri"/>
              </a:rPr>
              <a:t> </a:t>
            </a:r>
            <a:r>
              <a:rPr spc="-30" dirty="0">
                <a:latin typeface="Monserrat"/>
                <a:cs typeface="Calibri"/>
              </a:rPr>
              <a:t>para</a:t>
            </a:r>
            <a:endParaRPr dirty="0">
              <a:latin typeface="Monserrat"/>
              <a:cs typeface="Calibri"/>
            </a:endParaRPr>
          </a:p>
          <a:p>
            <a:pPr marL="241300">
              <a:lnSpc>
                <a:spcPts val="2715"/>
              </a:lnSpc>
            </a:pPr>
            <a:r>
              <a:rPr spc="-5" dirty="0">
                <a:latin typeface="Monserrat"/>
                <a:cs typeface="Calibri"/>
              </a:rPr>
              <a:t>publicar</a:t>
            </a:r>
            <a:r>
              <a:rPr spc="-40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en</a:t>
            </a:r>
            <a:r>
              <a:rPr spc="-15" dirty="0">
                <a:latin typeface="Monserrat"/>
                <a:cs typeface="Calibri"/>
              </a:rPr>
              <a:t> plataformas</a:t>
            </a:r>
            <a:r>
              <a:rPr spc="-65" dirty="0">
                <a:latin typeface="Monserrat"/>
                <a:cs typeface="Calibri"/>
              </a:rPr>
              <a:t> </a:t>
            </a:r>
            <a:r>
              <a:rPr spc="15" dirty="0">
                <a:latin typeface="Monserrat"/>
                <a:cs typeface="Calibri"/>
              </a:rPr>
              <a:t>como</a:t>
            </a:r>
            <a:r>
              <a:rPr spc="-95" dirty="0">
                <a:latin typeface="Monserrat"/>
                <a:cs typeface="Calibri"/>
              </a:rPr>
              <a:t> </a:t>
            </a:r>
            <a:r>
              <a:rPr spc="-10" dirty="0">
                <a:latin typeface="Monserrat"/>
                <a:cs typeface="Calibri"/>
              </a:rPr>
              <a:t>Instagram</a:t>
            </a:r>
            <a:r>
              <a:rPr spc="-70" dirty="0">
                <a:latin typeface="Monserrat"/>
                <a:cs typeface="Calibri"/>
              </a:rPr>
              <a:t> </a:t>
            </a:r>
            <a:r>
              <a:rPr dirty="0">
                <a:latin typeface="Monserrat"/>
                <a:cs typeface="Calibri"/>
              </a:rPr>
              <a:t>y</a:t>
            </a:r>
            <a:r>
              <a:rPr spc="10" dirty="0">
                <a:latin typeface="Monserrat"/>
                <a:cs typeface="Calibri"/>
              </a:rPr>
              <a:t> </a:t>
            </a:r>
            <a:r>
              <a:rPr spc="-30" dirty="0">
                <a:latin typeface="Monserrat"/>
                <a:cs typeface="Calibri"/>
              </a:rPr>
              <a:t>TikTok</a:t>
            </a:r>
            <a:endParaRPr dirty="0">
              <a:latin typeface="Monserra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4532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585" y="558927"/>
            <a:ext cx="6460490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8650" y="580172"/>
            <a:ext cx="788670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5" dirty="0"/>
              <a:t>Resultados</a:t>
            </a:r>
            <a:r>
              <a:rPr sz="2400" spc="10" dirty="0"/>
              <a:t> </a:t>
            </a:r>
            <a:r>
              <a:rPr sz="2400" spc="-5" dirty="0"/>
              <a:t>y</a:t>
            </a:r>
            <a:r>
              <a:rPr sz="2400" spc="-10" dirty="0"/>
              <a:t> </a:t>
            </a:r>
            <a:r>
              <a:rPr sz="2400" spc="-15" dirty="0"/>
              <a:t>evidencias</a:t>
            </a:r>
            <a:r>
              <a:rPr sz="2400" spc="75" dirty="0"/>
              <a:t> </a:t>
            </a:r>
            <a:r>
              <a:rPr sz="2400" spc="-15" dirty="0"/>
              <a:t>por</a:t>
            </a:r>
            <a:r>
              <a:rPr sz="2400" spc="5" dirty="0"/>
              <a:t> </a:t>
            </a:r>
            <a:r>
              <a:rPr sz="2400" spc="-5" dirty="0"/>
              <a:t>fase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7495" y="1105998"/>
            <a:ext cx="2642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3.</a:t>
            </a:r>
            <a:r>
              <a:rPr sz="1800" b="1" spc="-4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Desarrollo</a:t>
            </a:r>
            <a:r>
              <a:rPr sz="1800" b="1" spc="-9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del</a:t>
            </a:r>
            <a:r>
              <a:rPr sz="1800" b="1" spc="-5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diálogo</a:t>
            </a:r>
            <a:endParaRPr sz="1800" dirty="0">
              <a:latin typeface="Gadugi"/>
              <a:cs typeface="Gadug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46824" y="1452308"/>
            <a:ext cx="1595755" cy="646430"/>
            <a:chOff x="246824" y="1452308"/>
            <a:chExt cx="1595755" cy="646430"/>
          </a:xfrm>
        </p:grpSpPr>
        <p:sp>
          <p:nvSpPr>
            <p:cNvPr id="6" name="object 6"/>
            <p:cNvSpPr/>
            <p:nvPr/>
          </p:nvSpPr>
          <p:spPr>
            <a:xfrm>
              <a:off x="259079" y="1464564"/>
              <a:ext cx="1569720" cy="620395"/>
            </a:xfrm>
            <a:custGeom>
              <a:avLst/>
              <a:gdLst/>
              <a:ahLst/>
              <a:cxnLst/>
              <a:rect l="l" t="t" r="r" b="b"/>
              <a:pathLst>
                <a:path w="1569720" h="620394">
                  <a:moveTo>
                    <a:pt x="1507744" y="0"/>
                  </a:moveTo>
                  <a:lnTo>
                    <a:pt x="62026" y="0"/>
                  </a:lnTo>
                  <a:lnTo>
                    <a:pt x="37884" y="4825"/>
                  </a:lnTo>
                  <a:lnTo>
                    <a:pt x="18173" y="18161"/>
                  </a:lnTo>
                  <a:lnTo>
                    <a:pt x="4876" y="37846"/>
                  </a:lnTo>
                  <a:lnTo>
                    <a:pt x="0" y="61975"/>
                  </a:lnTo>
                  <a:lnTo>
                    <a:pt x="0" y="558165"/>
                  </a:lnTo>
                  <a:lnTo>
                    <a:pt x="4876" y="582294"/>
                  </a:lnTo>
                  <a:lnTo>
                    <a:pt x="18173" y="601980"/>
                  </a:lnTo>
                  <a:lnTo>
                    <a:pt x="37884" y="615315"/>
                  </a:lnTo>
                  <a:lnTo>
                    <a:pt x="62026" y="620141"/>
                  </a:lnTo>
                  <a:lnTo>
                    <a:pt x="1507744" y="620141"/>
                  </a:lnTo>
                  <a:lnTo>
                    <a:pt x="1531874" y="615315"/>
                  </a:lnTo>
                  <a:lnTo>
                    <a:pt x="1551558" y="601980"/>
                  </a:lnTo>
                  <a:lnTo>
                    <a:pt x="1564894" y="582294"/>
                  </a:lnTo>
                  <a:lnTo>
                    <a:pt x="1569720" y="558165"/>
                  </a:lnTo>
                  <a:lnTo>
                    <a:pt x="1569720" y="61975"/>
                  </a:lnTo>
                  <a:lnTo>
                    <a:pt x="1564894" y="37846"/>
                  </a:lnTo>
                  <a:lnTo>
                    <a:pt x="1551558" y="18161"/>
                  </a:lnTo>
                  <a:lnTo>
                    <a:pt x="1531874" y="4825"/>
                  </a:lnTo>
                  <a:lnTo>
                    <a:pt x="1507744" y="0"/>
                  </a:lnTo>
                  <a:close/>
                </a:path>
              </a:pathLst>
            </a:custGeom>
            <a:solidFill>
              <a:srgbClr val="FCE6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9841" y="1465326"/>
              <a:ext cx="1569720" cy="620395"/>
            </a:xfrm>
            <a:custGeom>
              <a:avLst/>
              <a:gdLst/>
              <a:ahLst/>
              <a:cxnLst/>
              <a:rect l="l" t="t" r="r" b="b"/>
              <a:pathLst>
                <a:path w="1569720" h="620394">
                  <a:moveTo>
                    <a:pt x="0" y="61975"/>
                  </a:moveTo>
                  <a:lnTo>
                    <a:pt x="4876" y="37846"/>
                  </a:lnTo>
                  <a:lnTo>
                    <a:pt x="18173" y="18161"/>
                  </a:lnTo>
                  <a:lnTo>
                    <a:pt x="37884" y="4825"/>
                  </a:lnTo>
                  <a:lnTo>
                    <a:pt x="62026" y="0"/>
                  </a:lnTo>
                  <a:lnTo>
                    <a:pt x="1507744" y="0"/>
                  </a:lnTo>
                  <a:lnTo>
                    <a:pt x="1531874" y="4825"/>
                  </a:lnTo>
                  <a:lnTo>
                    <a:pt x="1551558" y="18161"/>
                  </a:lnTo>
                  <a:lnTo>
                    <a:pt x="1564894" y="37846"/>
                  </a:lnTo>
                  <a:lnTo>
                    <a:pt x="1569720" y="61975"/>
                  </a:lnTo>
                  <a:lnTo>
                    <a:pt x="1569720" y="558165"/>
                  </a:lnTo>
                  <a:lnTo>
                    <a:pt x="1564894" y="582294"/>
                  </a:lnTo>
                  <a:lnTo>
                    <a:pt x="1551558" y="601980"/>
                  </a:lnTo>
                  <a:lnTo>
                    <a:pt x="1531874" y="615315"/>
                  </a:lnTo>
                  <a:lnTo>
                    <a:pt x="1507744" y="620141"/>
                  </a:lnTo>
                  <a:lnTo>
                    <a:pt x="62026" y="620141"/>
                  </a:lnTo>
                  <a:lnTo>
                    <a:pt x="37884" y="615315"/>
                  </a:lnTo>
                  <a:lnTo>
                    <a:pt x="18173" y="601980"/>
                  </a:lnTo>
                  <a:lnTo>
                    <a:pt x="4876" y="582294"/>
                  </a:lnTo>
                  <a:lnTo>
                    <a:pt x="0" y="558165"/>
                  </a:lnTo>
                  <a:lnTo>
                    <a:pt x="0" y="6197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02107" y="1658492"/>
            <a:ext cx="1066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Gadugi"/>
                <a:cs typeface="Gadugi"/>
              </a:rPr>
              <a:t>Fec</a:t>
            </a:r>
            <a:r>
              <a:rPr sz="1200" b="1" spc="-5" dirty="0">
                <a:latin typeface="Gadugi"/>
                <a:cs typeface="Gadugi"/>
              </a:rPr>
              <a:t>h</a:t>
            </a:r>
            <a:r>
              <a:rPr sz="1200" b="1" dirty="0">
                <a:latin typeface="Gadugi"/>
                <a:cs typeface="Gadugi"/>
              </a:rPr>
              <a:t>a</a:t>
            </a:r>
            <a:r>
              <a:rPr sz="1200" b="1" spc="-55" dirty="0">
                <a:latin typeface="Gadugi"/>
                <a:cs typeface="Gadugi"/>
              </a:rPr>
              <a:t> </a:t>
            </a:r>
            <a:r>
              <a:rPr sz="1200" b="1" dirty="0">
                <a:latin typeface="Gadugi"/>
                <a:cs typeface="Gadugi"/>
              </a:rPr>
              <a:t>de</a:t>
            </a:r>
            <a:r>
              <a:rPr sz="1200" b="1" spc="-60" dirty="0">
                <a:latin typeface="Gadugi"/>
                <a:cs typeface="Gadugi"/>
              </a:rPr>
              <a:t> </a:t>
            </a:r>
            <a:r>
              <a:rPr sz="1200" b="1" spc="-5" dirty="0">
                <a:latin typeface="Gadugi"/>
                <a:cs typeface="Gadugi"/>
              </a:rPr>
              <a:t>i</a:t>
            </a:r>
            <a:r>
              <a:rPr sz="1200" b="1" spc="-10" dirty="0">
                <a:latin typeface="Gadugi"/>
                <a:cs typeface="Gadugi"/>
              </a:rPr>
              <a:t>n</a:t>
            </a:r>
            <a:r>
              <a:rPr sz="1200" b="1" spc="-5" dirty="0">
                <a:latin typeface="Gadugi"/>
                <a:cs typeface="Gadugi"/>
              </a:rPr>
              <a:t>i</a:t>
            </a:r>
            <a:r>
              <a:rPr sz="1200" b="1" dirty="0">
                <a:latin typeface="Gadugi"/>
                <a:cs typeface="Gadugi"/>
              </a:rPr>
              <a:t>c</a:t>
            </a:r>
            <a:r>
              <a:rPr sz="1200" b="1" spc="-5" dirty="0">
                <a:latin typeface="Gadugi"/>
                <a:cs typeface="Gadugi"/>
              </a:rPr>
              <a:t>i</a:t>
            </a:r>
            <a:r>
              <a:rPr sz="1200" b="1" dirty="0">
                <a:latin typeface="Gadugi"/>
                <a:cs typeface="Gadugi"/>
              </a:rPr>
              <a:t>o</a:t>
            </a:r>
            <a:endParaRPr sz="1200">
              <a:latin typeface="Gadugi"/>
              <a:cs typeface="Gadug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02272" y="2071052"/>
            <a:ext cx="1459865" cy="803275"/>
            <a:chOff x="402272" y="2071052"/>
            <a:chExt cx="1459865" cy="803275"/>
          </a:xfrm>
        </p:grpSpPr>
        <p:sp>
          <p:nvSpPr>
            <p:cNvPr id="10" name="object 10"/>
            <p:cNvSpPr/>
            <p:nvPr/>
          </p:nvSpPr>
          <p:spPr>
            <a:xfrm>
              <a:off x="415289" y="2084069"/>
              <a:ext cx="194945" cy="466725"/>
            </a:xfrm>
            <a:custGeom>
              <a:avLst/>
              <a:gdLst/>
              <a:ahLst/>
              <a:cxnLst/>
              <a:rect l="l" t="t" r="r" b="b"/>
              <a:pathLst>
                <a:path w="194945" h="466725">
                  <a:moveTo>
                    <a:pt x="0" y="0"/>
                  </a:moveTo>
                  <a:lnTo>
                    <a:pt x="0" y="466217"/>
                  </a:lnTo>
                  <a:lnTo>
                    <a:pt x="194500" y="466217"/>
                  </a:lnTo>
                </a:path>
              </a:pathLst>
            </a:custGeom>
            <a:ln w="25908">
              <a:solidFill>
                <a:srgbClr val="B6BB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8075" y="2238755"/>
              <a:ext cx="1240155" cy="621665"/>
            </a:xfrm>
            <a:custGeom>
              <a:avLst/>
              <a:gdLst/>
              <a:ahLst/>
              <a:cxnLst/>
              <a:rect l="l" t="t" r="r" b="b"/>
              <a:pathLst>
                <a:path w="1240155" h="621664">
                  <a:moveTo>
                    <a:pt x="1178052" y="0"/>
                  </a:moveTo>
                  <a:lnTo>
                    <a:pt x="62077" y="0"/>
                  </a:lnTo>
                  <a:lnTo>
                    <a:pt x="37922" y="4952"/>
                  </a:lnTo>
                  <a:lnTo>
                    <a:pt x="18186" y="18161"/>
                  </a:lnTo>
                  <a:lnTo>
                    <a:pt x="4876" y="37973"/>
                  </a:lnTo>
                  <a:lnTo>
                    <a:pt x="0" y="62102"/>
                  </a:lnTo>
                  <a:lnTo>
                    <a:pt x="0" y="559562"/>
                  </a:lnTo>
                  <a:lnTo>
                    <a:pt x="4876" y="583692"/>
                  </a:lnTo>
                  <a:lnTo>
                    <a:pt x="18186" y="603504"/>
                  </a:lnTo>
                  <a:lnTo>
                    <a:pt x="37922" y="616712"/>
                  </a:lnTo>
                  <a:lnTo>
                    <a:pt x="62077" y="621664"/>
                  </a:lnTo>
                  <a:lnTo>
                    <a:pt x="1178052" y="621664"/>
                  </a:lnTo>
                  <a:lnTo>
                    <a:pt x="1202055" y="616712"/>
                  </a:lnTo>
                  <a:lnTo>
                    <a:pt x="1221867" y="603504"/>
                  </a:lnTo>
                  <a:lnTo>
                    <a:pt x="1235202" y="583692"/>
                  </a:lnTo>
                  <a:lnTo>
                    <a:pt x="1240028" y="559562"/>
                  </a:lnTo>
                  <a:lnTo>
                    <a:pt x="1240028" y="62102"/>
                  </a:lnTo>
                  <a:lnTo>
                    <a:pt x="1235202" y="37973"/>
                  </a:lnTo>
                  <a:lnTo>
                    <a:pt x="1221867" y="18161"/>
                  </a:lnTo>
                  <a:lnTo>
                    <a:pt x="1202055" y="4952"/>
                  </a:lnTo>
                  <a:lnTo>
                    <a:pt x="117805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8837" y="2239517"/>
              <a:ext cx="1240155" cy="621665"/>
            </a:xfrm>
            <a:custGeom>
              <a:avLst/>
              <a:gdLst/>
              <a:ahLst/>
              <a:cxnLst/>
              <a:rect l="l" t="t" r="r" b="b"/>
              <a:pathLst>
                <a:path w="1240155" h="621664">
                  <a:moveTo>
                    <a:pt x="0" y="62102"/>
                  </a:moveTo>
                  <a:lnTo>
                    <a:pt x="4876" y="37973"/>
                  </a:lnTo>
                  <a:lnTo>
                    <a:pt x="18186" y="18161"/>
                  </a:lnTo>
                  <a:lnTo>
                    <a:pt x="37922" y="4952"/>
                  </a:lnTo>
                  <a:lnTo>
                    <a:pt x="62077" y="0"/>
                  </a:lnTo>
                  <a:lnTo>
                    <a:pt x="1178052" y="0"/>
                  </a:lnTo>
                  <a:lnTo>
                    <a:pt x="1202055" y="4952"/>
                  </a:lnTo>
                  <a:lnTo>
                    <a:pt x="1221867" y="18161"/>
                  </a:lnTo>
                  <a:lnTo>
                    <a:pt x="1235202" y="37973"/>
                  </a:lnTo>
                  <a:lnTo>
                    <a:pt x="1240028" y="62102"/>
                  </a:lnTo>
                  <a:lnTo>
                    <a:pt x="1240028" y="559562"/>
                  </a:lnTo>
                  <a:lnTo>
                    <a:pt x="1235202" y="583692"/>
                  </a:lnTo>
                  <a:lnTo>
                    <a:pt x="1221867" y="603504"/>
                  </a:lnTo>
                  <a:lnTo>
                    <a:pt x="1202055" y="616712"/>
                  </a:lnTo>
                  <a:lnTo>
                    <a:pt x="1178052" y="621664"/>
                  </a:lnTo>
                  <a:lnTo>
                    <a:pt x="62077" y="621664"/>
                  </a:lnTo>
                  <a:lnTo>
                    <a:pt x="37922" y="616712"/>
                  </a:lnTo>
                  <a:lnTo>
                    <a:pt x="18186" y="603504"/>
                  </a:lnTo>
                  <a:lnTo>
                    <a:pt x="4876" y="583692"/>
                  </a:lnTo>
                  <a:lnTo>
                    <a:pt x="0" y="559562"/>
                  </a:lnTo>
                  <a:lnTo>
                    <a:pt x="0" y="62102"/>
                  </a:lnTo>
                  <a:close/>
                </a:path>
              </a:pathLst>
            </a:custGeom>
            <a:ln w="25908">
              <a:solidFill>
                <a:srgbClr val="E2EB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31316" y="2366264"/>
            <a:ext cx="99060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es-MX" sz="1050" spc="-10" dirty="0" smtClean="0">
                <a:solidFill>
                  <a:srgbClr val="073761"/>
                </a:solidFill>
                <a:latin typeface="Gadugi"/>
                <a:cs typeface="Gadugi"/>
              </a:rPr>
              <a:t>14</a:t>
            </a:r>
            <a:r>
              <a:rPr sz="1050" spc="-45" dirty="0" smtClean="0">
                <a:solidFill>
                  <a:srgbClr val="073761"/>
                </a:solidFill>
                <a:latin typeface="Gadugi"/>
                <a:cs typeface="Gadugi"/>
              </a:rPr>
              <a:t> </a:t>
            </a:r>
            <a:r>
              <a:rPr sz="1050" dirty="0">
                <a:solidFill>
                  <a:srgbClr val="073761"/>
                </a:solidFill>
                <a:latin typeface="Gadugi"/>
                <a:cs typeface="Gadugi"/>
              </a:rPr>
              <a:t>de</a:t>
            </a:r>
            <a:r>
              <a:rPr sz="1050" spc="-40" dirty="0">
                <a:solidFill>
                  <a:srgbClr val="073761"/>
                </a:solidFill>
                <a:latin typeface="Gadugi"/>
                <a:cs typeface="Gadugi"/>
              </a:rPr>
              <a:t> </a:t>
            </a:r>
            <a:r>
              <a:rPr lang="es-MX" sz="1050" dirty="0" smtClean="0">
                <a:solidFill>
                  <a:srgbClr val="073761"/>
                </a:solidFill>
                <a:latin typeface="Gadugi"/>
                <a:cs typeface="Gadugi"/>
              </a:rPr>
              <a:t>marzo</a:t>
            </a:r>
            <a:r>
              <a:rPr sz="1050" spc="-100" dirty="0" smtClean="0">
                <a:solidFill>
                  <a:srgbClr val="073761"/>
                </a:solidFill>
                <a:latin typeface="Gadugi"/>
                <a:cs typeface="Gadugi"/>
              </a:rPr>
              <a:t> </a:t>
            </a:r>
            <a:r>
              <a:rPr sz="1050" dirty="0">
                <a:solidFill>
                  <a:srgbClr val="073761"/>
                </a:solidFill>
                <a:latin typeface="Gadugi"/>
                <a:cs typeface="Gadugi"/>
              </a:rPr>
              <a:t>de</a:t>
            </a:r>
            <a:endParaRPr sz="1050" dirty="0">
              <a:latin typeface="Gadugi"/>
              <a:cs typeface="Gadugi"/>
            </a:endParaRPr>
          </a:p>
          <a:p>
            <a:pPr marL="3175" algn="ctr">
              <a:lnSpc>
                <a:spcPct val="100000"/>
              </a:lnSpc>
            </a:pPr>
            <a:r>
              <a:rPr sz="1050" spc="-15" dirty="0" smtClean="0">
                <a:solidFill>
                  <a:srgbClr val="073761"/>
                </a:solidFill>
                <a:latin typeface="Gadugi"/>
                <a:cs typeface="Gadugi"/>
              </a:rPr>
              <a:t>202</a:t>
            </a:r>
            <a:r>
              <a:rPr lang="es-MX" sz="1050" spc="-15" dirty="0" smtClean="0">
                <a:solidFill>
                  <a:srgbClr val="073761"/>
                </a:solidFill>
                <a:latin typeface="Gadugi"/>
                <a:cs typeface="Gadugi"/>
              </a:rPr>
              <a:t>3</a:t>
            </a:r>
            <a:endParaRPr sz="1050" dirty="0">
              <a:latin typeface="Gadugi"/>
              <a:cs typeface="Gadug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127440" y="1452308"/>
            <a:ext cx="1595755" cy="646430"/>
            <a:chOff x="2127440" y="1452308"/>
            <a:chExt cx="1595755" cy="646430"/>
          </a:xfrm>
        </p:grpSpPr>
        <p:sp>
          <p:nvSpPr>
            <p:cNvPr id="15" name="object 15"/>
            <p:cNvSpPr/>
            <p:nvPr/>
          </p:nvSpPr>
          <p:spPr>
            <a:xfrm>
              <a:off x="2139695" y="1464564"/>
              <a:ext cx="1569720" cy="620395"/>
            </a:xfrm>
            <a:custGeom>
              <a:avLst/>
              <a:gdLst/>
              <a:ahLst/>
              <a:cxnLst/>
              <a:rect l="l" t="t" r="r" b="b"/>
              <a:pathLst>
                <a:path w="1569720" h="620394">
                  <a:moveTo>
                    <a:pt x="1507744" y="0"/>
                  </a:moveTo>
                  <a:lnTo>
                    <a:pt x="61976" y="0"/>
                  </a:lnTo>
                  <a:lnTo>
                    <a:pt x="37846" y="4825"/>
                  </a:lnTo>
                  <a:lnTo>
                    <a:pt x="18161" y="18161"/>
                  </a:lnTo>
                  <a:lnTo>
                    <a:pt x="4826" y="37846"/>
                  </a:lnTo>
                  <a:lnTo>
                    <a:pt x="0" y="61975"/>
                  </a:lnTo>
                  <a:lnTo>
                    <a:pt x="0" y="558165"/>
                  </a:lnTo>
                  <a:lnTo>
                    <a:pt x="4826" y="582294"/>
                  </a:lnTo>
                  <a:lnTo>
                    <a:pt x="18161" y="601980"/>
                  </a:lnTo>
                  <a:lnTo>
                    <a:pt x="37846" y="615315"/>
                  </a:lnTo>
                  <a:lnTo>
                    <a:pt x="61976" y="620141"/>
                  </a:lnTo>
                  <a:lnTo>
                    <a:pt x="1507744" y="620141"/>
                  </a:lnTo>
                  <a:lnTo>
                    <a:pt x="1531874" y="615315"/>
                  </a:lnTo>
                  <a:lnTo>
                    <a:pt x="1551558" y="601980"/>
                  </a:lnTo>
                  <a:lnTo>
                    <a:pt x="1564894" y="582294"/>
                  </a:lnTo>
                  <a:lnTo>
                    <a:pt x="1569720" y="558165"/>
                  </a:lnTo>
                  <a:lnTo>
                    <a:pt x="1569720" y="61975"/>
                  </a:lnTo>
                  <a:lnTo>
                    <a:pt x="1564894" y="37846"/>
                  </a:lnTo>
                  <a:lnTo>
                    <a:pt x="1551558" y="18161"/>
                  </a:lnTo>
                  <a:lnTo>
                    <a:pt x="1531874" y="4825"/>
                  </a:lnTo>
                  <a:lnTo>
                    <a:pt x="1507744" y="0"/>
                  </a:lnTo>
                  <a:close/>
                </a:path>
              </a:pathLst>
            </a:custGeom>
            <a:solidFill>
              <a:srgbClr val="FCE6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40457" y="1465326"/>
              <a:ext cx="1569720" cy="620395"/>
            </a:xfrm>
            <a:custGeom>
              <a:avLst/>
              <a:gdLst/>
              <a:ahLst/>
              <a:cxnLst/>
              <a:rect l="l" t="t" r="r" b="b"/>
              <a:pathLst>
                <a:path w="1569720" h="620394">
                  <a:moveTo>
                    <a:pt x="0" y="61975"/>
                  </a:moveTo>
                  <a:lnTo>
                    <a:pt x="4825" y="37846"/>
                  </a:lnTo>
                  <a:lnTo>
                    <a:pt x="18161" y="18161"/>
                  </a:lnTo>
                  <a:lnTo>
                    <a:pt x="37846" y="4825"/>
                  </a:lnTo>
                  <a:lnTo>
                    <a:pt x="61975" y="0"/>
                  </a:lnTo>
                  <a:lnTo>
                    <a:pt x="1507744" y="0"/>
                  </a:lnTo>
                  <a:lnTo>
                    <a:pt x="1531874" y="4825"/>
                  </a:lnTo>
                  <a:lnTo>
                    <a:pt x="1551558" y="18161"/>
                  </a:lnTo>
                  <a:lnTo>
                    <a:pt x="1564894" y="37846"/>
                  </a:lnTo>
                  <a:lnTo>
                    <a:pt x="1569720" y="61975"/>
                  </a:lnTo>
                  <a:lnTo>
                    <a:pt x="1569720" y="558165"/>
                  </a:lnTo>
                  <a:lnTo>
                    <a:pt x="1564894" y="582294"/>
                  </a:lnTo>
                  <a:lnTo>
                    <a:pt x="1551558" y="601980"/>
                  </a:lnTo>
                  <a:lnTo>
                    <a:pt x="1531874" y="615315"/>
                  </a:lnTo>
                  <a:lnTo>
                    <a:pt x="1507744" y="620141"/>
                  </a:lnTo>
                  <a:lnTo>
                    <a:pt x="61975" y="620141"/>
                  </a:lnTo>
                  <a:lnTo>
                    <a:pt x="37846" y="615315"/>
                  </a:lnTo>
                  <a:lnTo>
                    <a:pt x="18161" y="601980"/>
                  </a:lnTo>
                  <a:lnTo>
                    <a:pt x="4825" y="582294"/>
                  </a:lnTo>
                  <a:lnTo>
                    <a:pt x="0" y="558165"/>
                  </a:lnTo>
                  <a:lnTo>
                    <a:pt x="0" y="6197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501900" y="1561541"/>
            <a:ext cx="836930" cy="387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>
              <a:lnSpc>
                <a:spcPts val="1425"/>
              </a:lnSpc>
              <a:spcBef>
                <a:spcPts val="100"/>
              </a:spcBef>
            </a:pPr>
            <a:r>
              <a:rPr sz="1200" b="1" dirty="0">
                <a:latin typeface="Gadugi"/>
                <a:cs typeface="Gadugi"/>
              </a:rPr>
              <a:t>F</a:t>
            </a:r>
            <a:r>
              <a:rPr sz="1200" b="1" spc="-5" dirty="0">
                <a:latin typeface="Gadugi"/>
                <a:cs typeface="Gadugi"/>
              </a:rPr>
              <a:t>e</a:t>
            </a:r>
            <a:r>
              <a:rPr sz="1200" b="1" dirty="0">
                <a:latin typeface="Gadugi"/>
                <a:cs typeface="Gadugi"/>
              </a:rPr>
              <a:t>c</a:t>
            </a:r>
            <a:r>
              <a:rPr sz="1200" b="1" spc="-5" dirty="0">
                <a:latin typeface="Gadugi"/>
                <a:cs typeface="Gadugi"/>
              </a:rPr>
              <a:t>h</a:t>
            </a:r>
            <a:r>
              <a:rPr sz="1200" b="1" dirty="0">
                <a:latin typeface="Gadugi"/>
                <a:cs typeface="Gadugi"/>
              </a:rPr>
              <a:t>a</a:t>
            </a:r>
            <a:r>
              <a:rPr sz="1200" b="1" spc="-55" dirty="0">
                <a:latin typeface="Gadugi"/>
                <a:cs typeface="Gadugi"/>
              </a:rPr>
              <a:t> </a:t>
            </a:r>
            <a:r>
              <a:rPr sz="1200" b="1" spc="-5" dirty="0">
                <a:latin typeface="Gadugi"/>
                <a:cs typeface="Gadugi"/>
              </a:rPr>
              <a:t>de</a:t>
            </a:r>
            <a:endParaRPr sz="1200">
              <a:latin typeface="Gadugi"/>
              <a:cs typeface="Gadugi"/>
            </a:endParaRPr>
          </a:p>
          <a:p>
            <a:pPr marL="12700">
              <a:lnSpc>
                <a:spcPts val="1425"/>
              </a:lnSpc>
            </a:pPr>
            <a:r>
              <a:rPr sz="1200" b="1" spc="-10" dirty="0">
                <a:latin typeface="Gadugi"/>
                <a:cs typeface="Gadugi"/>
              </a:rPr>
              <a:t>finalización</a:t>
            </a:r>
            <a:endParaRPr sz="1200">
              <a:latin typeface="Gadugi"/>
              <a:cs typeface="Gadug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284412" y="2071052"/>
            <a:ext cx="1458595" cy="803275"/>
            <a:chOff x="2284412" y="2071052"/>
            <a:chExt cx="1458595" cy="803275"/>
          </a:xfrm>
        </p:grpSpPr>
        <p:sp>
          <p:nvSpPr>
            <p:cNvPr id="19" name="object 19"/>
            <p:cNvSpPr/>
            <p:nvPr/>
          </p:nvSpPr>
          <p:spPr>
            <a:xfrm>
              <a:off x="2297429" y="2084069"/>
              <a:ext cx="193040" cy="466725"/>
            </a:xfrm>
            <a:custGeom>
              <a:avLst/>
              <a:gdLst/>
              <a:ahLst/>
              <a:cxnLst/>
              <a:rect l="l" t="t" r="r" b="b"/>
              <a:pathLst>
                <a:path w="193039" h="466725">
                  <a:moveTo>
                    <a:pt x="0" y="0"/>
                  </a:moveTo>
                  <a:lnTo>
                    <a:pt x="0" y="466217"/>
                  </a:lnTo>
                  <a:lnTo>
                    <a:pt x="193039" y="466217"/>
                  </a:lnTo>
                </a:path>
              </a:pathLst>
            </a:custGeom>
            <a:ln w="25907">
              <a:solidFill>
                <a:srgbClr val="B6BB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490215" y="2238755"/>
              <a:ext cx="1238885" cy="621665"/>
            </a:xfrm>
            <a:custGeom>
              <a:avLst/>
              <a:gdLst/>
              <a:ahLst/>
              <a:cxnLst/>
              <a:rect l="l" t="t" r="r" b="b"/>
              <a:pathLst>
                <a:path w="1238885" h="621664">
                  <a:moveTo>
                    <a:pt x="1176528" y="0"/>
                  </a:moveTo>
                  <a:lnTo>
                    <a:pt x="61975" y="0"/>
                  </a:lnTo>
                  <a:lnTo>
                    <a:pt x="37845" y="4952"/>
                  </a:lnTo>
                  <a:lnTo>
                    <a:pt x="18160" y="18161"/>
                  </a:lnTo>
                  <a:lnTo>
                    <a:pt x="4825" y="37973"/>
                  </a:lnTo>
                  <a:lnTo>
                    <a:pt x="0" y="62102"/>
                  </a:lnTo>
                  <a:lnTo>
                    <a:pt x="0" y="559562"/>
                  </a:lnTo>
                  <a:lnTo>
                    <a:pt x="4825" y="583692"/>
                  </a:lnTo>
                  <a:lnTo>
                    <a:pt x="18160" y="603504"/>
                  </a:lnTo>
                  <a:lnTo>
                    <a:pt x="37845" y="616712"/>
                  </a:lnTo>
                  <a:lnTo>
                    <a:pt x="61975" y="621664"/>
                  </a:lnTo>
                  <a:lnTo>
                    <a:pt x="1176528" y="621664"/>
                  </a:lnTo>
                  <a:lnTo>
                    <a:pt x="1200658" y="616712"/>
                  </a:lnTo>
                  <a:lnTo>
                    <a:pt x="1220343" y="603504"/>
                  </a:lnTo>
                  <a:lnTo>
                    <a:pt x="1233678" y="583692"/>
                  </a:lnTo>
                  <a:lnTo>
                    <a:pt x="1238504" y="559562"/>
                  </a:lnTo>
                  <a:lnTo>
                    <a:pt x="1238504" y="62102"/>
                  </a:lnTo>
                  <a:lnTo>
                    <a:pt x="1233678" y="37973"/>
                  </a:lnTo>
                  <a:lnTo>
                    <a:pt x="1220343" y="18161"/>
                  </a:lnTo>
                  <a:lnTo>
                    <a:pt x="1200658" y="4952"/>
                  </a:lnTo>
                  <a:lnTo>
                    <a:pt x="117652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490977" y="2239517"/>
              <a:ext cx="1238885" cy="621665"/>
            </a:xfrm>
            <a:custGeom>
              <a:avLst/>
              <a:gdLst/>
              <a:ahLst/>
              <a:cxnLst/>
              <a:rect l="l" t="t" r="r" b="b"/>
              <a:pathLst>
                <a:path w="1238885" h="621664">
                  <a:moveTo>
                    <a:pt x="0" y="62102"/>
                  </a:moveTo>
                  <a:lnTo>
                    <a:pt x="4826" y="37973"/>
                  </a:lnTo>
                  <a:lnTo>
                    <a:pt x="18161" y="18161"/>
                  </a:lnTo>
                  <a:lnTo>
                    <a:pt x="37846" y="4952"/>
                  </a:lnTo>
                  <a:lnTo>
                    <a:pt x="61976" y="0"/>
                  </a:lnTo>
                  <a:lnTo>
                    <a:pt x="1176527" y="0"/>
                  </a:lnTo>
                  <a:lnTo>
                    <a:pt x="1200658" y="4952"/>
                  </a:lnTo>
                  <a:lnTo>
                    <a:pt x="1220343" y="18161"/>
                  </a:lnTo>
                  <a:lnTo>
                    <a:pt x="1233677" y="37973"/>
                  </a:lnTo>
                  <a:lnTo>
                    <a:pt x="1238504" y="62102"/>
                  </a:lnTo>
                  <a:lnTo>
                    <a:pt x="1238504" y="559562"/>
                  </a:lnTo>
                  <a:lnTo>
                    <a:pt x="1233677" y="583692"/>
                  </a:lnTo>
                  <a:lnTo>
                    <a:pt x="1220343" y="603504"/>
                  </a:lnTo>
                  <a:lnTo>
                    <a:pt x="1200658" y="616712"/>
                  </a:lnTo>
                  <a:lnTo>
                    <a:pt x="1176527" y="621664"/>
                  </a:lnTo>
                  <a:lnTo>
                    <a:pt x="61976" y="621664"/>
                  </a:lnTo>
                  <a:lnTo>
                    <a:pt x="37846" y="616712"/>
                  </a:lnTo>
                  <a:lnTo>
                    <a:pt x="18161" y="603504"/>
                  </a:lnTo>
                  <a:lnTo>
                    <a:pt x="4826" y="583692"/>
                  </a:lnTo>
                  <a:lnTo>
                    <a:pt x="0" y="559562"/>
                  </a:lnTo>
                  <a:lnTo>
                    <a:pt x="0" y="62102"/>
                  </a:lnTo>
                  <a:close/>
                </a:path>
              </a:pathLst>
            </a:custGeom>
            <a:ln w="25908">
              <a:solidFill>
                <a:srgbClr val="E2EB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641473" y="2366264"/>
            <a:ext cx="93408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050" spc="-10" dirty="0" smtClean="0">
                <a:solidFill>
                  <a:srgbClr val="073761"/>
                </a:solidFill>
                <a:latin typeface="Gadugi"/>
                <a:cs typeface="Gadugi"/>
              </a:rPr>
              <a:t>2</a:t>
            </a:r>
            <a:r>
              <a:rPr lang="es-MX" sz="1050" dirty="0" smtClean="0">
                <a:solidFill>
                  <a:srgbClr val="073761"/>
                </a:solidFill>
                <a:latin typeface="Gadugi"/>
                <a:cs typeface="Gadugi"/>
              </a:rPr>
              <a:t>6 </a:t>
            </a:r>
            <a:r>
              <a:rPr sz="1050" dirty="0" smtClean="0">
                <a:solidFill>
                  <a:srgbClr val="073761"/>
                </a:solidFill>
                <a:latin typeface="Gadugi"/>
                <a:cs typeface="Gadugi"/>
              </a:rPr>
              <a:t>de</a:t>
            </a:r>
            <a:r>
              <a:rPr sz="1050" spc="-40" dirty="0" smtClean="0">
                <a:solidFill>
                  <a:srgbClr val="073761"/>
                </a:solidFill>
                <a:latin typeface="Gadugi"/>
                <a:cs typeface="Gadugi"/>
              </a:rPr>
              <a:t> </a:t>
            </a:r>
            <a:r>
              <a:rPr lang="es-MX" sz="1050" dirty="0" smtClean="0">
                <a:solidFill>
                  <a:srgbClr val="073761"/>
                </a:solidFill>
                <a:latin typeface="Gadugi"/>
                <a:cs typeface="Gadugi"/>
              </a:rPr>
              <a:t>abril</a:t>
            </a:r>
            <a:r>
              <a:rPr sz="1050" spc="-75" dirty="0" smtClean="0">
                <a:solidFill>
                  <a:srgbClr val="073761"/>
                </a:solidFill>
                <a:latin typeface="Gadugi"/>
                <a:cs typeface="Gadugi"/>
              </a:rPr>
              <a:t> </a:t>
            </a:r>
            <a:r>
              <a:rPr sz="1050" dirty="0">
                <a:solidFill>
                  <a:srgbClr val="073761"/>
                </a:solidFill>
                <a:latin typeface="Gadugi"/>
                <a:cs typeface="Gadugi"/>
              </a:rPr>
              <a:t>de</a:t>
            </a:r>
            <a:endParaRPr sz="1050" dirty="0">
              <a:latin typeface="Gadugi"/>
              <a:cs typeface="Gadugi"/>
            </a:endParaRPr>
          </a:p>
          <a:p>
            <a:pPr marL="1905" algn="ctr">
              <a:lnSpc>
                <a:spcPct val="100000"/>
              </a:lnSpc>
            </a:pPr>
            <a:r>
              <a:rPr sz="1050" spc="-15" dirty="0" smtClean="0">
                <a:solidFill>
                  <a:srgbClr val="073761"/>
                </a:solidFill>
                <a:latin typeface="Gadugi"/>
                <a:cs typeface="Gadugi"/>
              </a:rPr>
              <a:t>202</a:t>
            </a:r>
            <a:r>
              <a:rPr lang="es-MX" sz="1050" spc="-15" dirty="0" smtClean="0">
                <a:solidFill>
                  <a:srgbClr val="073761"/>
                </a:solidFill>
                <a:latin typeface="Gadugi"/>
                <a:cs typeface="Gadugi"/>
              </a:rPr>
              <a:t>3</a:t>
            </a:r>
            <a:endParaRPr sz="1050" dirty="0">
              <a:latin typeface="Gadugi"/>
              <a:cs typeface="Gadug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008056" y="1452308"/>
            <a:ext cx="1595755" cy="646430"/>
            <a:chOff x="4008056" y="1452308"/>
            <a:chExt cx="1595755" cy="646430"/>
          </a:xfrm>
        </p:grpSpPr>
        <p:sp>
          <p:nvSpPr>
            <p:cNvPr id="24" name="object 24"/>
            <p:cNvSpPr/>
            <p:nvPr/>
          </p:nvSpPr>
          <p:spPr>
            <a:xfrm>
              <a:off x="4020312" y="1464564"/>
              <a:ext cx="1569720" cy="620395"/>
            </a:xfrm>
            <a:custGeom>
              <a:avLst/>
              <a:gdLst/>
              <a:ahLst/>
              <a:cxnLst/>
              <a:rect l="l" t="t" r="r" b="b"/>
              <a:pathLst>
                <a:path w="1569720" h="620394">
                  <a:moveTo>
                    <a:pt x="1507743" y="0"/>
                  </a:moveTo>
                  <a:lnTo>
                    <a:pt x="61975" y="0"/>
                  </a:lnTo>
                  <a:lnTo>
                    <a:pt x="37846" y="4825"/>
                  </a:lnTo>
                  <a:lnTo>
                    <a:pt x="18161" y="18161"/>
                  </a:lnTo>
                  <a:lnTo>
                    <a:pt x="4825" y="37846"/>
                  </a:lnTo>
                  <a:lnTo>
                    <a:pt x="0" y="61975"/>
                  </a:lnTo>
                  <a:lnTo>
                    <a:pt x="0" y="558165"/>
                  </a:lnTo>
                  <a:lnTo>
                    <a:pt x="4825" y="582294"/>
                  </a:lnTo>
                  <a:lnTo>
                    <a:pt x="18161" y="601980"/>
                  </a:lnTo>
                  <a:lnTo>
                    <a:pt x="37846" y="615315"/>
                  </a:lnTo>
                  <a:lnTo>
                    <a:pt x="61975" y="620141"/>
                  </a:lnTo>
                  <a:lnTo>
                    <a:pt x="1507743" y="620141"/>
                  </a:lnTo>
                  <a:lnTo>
                    <a:pt x="1531874" y="615315"/>
                  </a:lnTo>
                  <a:lnTo>
                    <a:pt x="1551559" y="601980"/>
                  </a:lnTo>
                  <a:lnTo>
                    <a:pt x="1564893" y="582294"/>
                  </a:lnTo>
                  <a:lnTo>
                    <a:pt x="1569720" y="558165"/>
                  </a:lnTo>
                  <a:lnTo>
                    <a:pt x="1569720" y="61975"/>
                  </a:lnTo>
                  <a:lnTo>
                    <a:pt x="1564893" y="37846"/>
                  </a:lnTo>
                  <a:lnTo>
                    <a:pt x="1551559" y="18161"/>
                  </a:lnTo>
                  <a:lnTo>
                    <a:pt x="1531874" y="4825"/>
                  </a:lnTo>
                  <a:lnTo>
                    <a:pt x="1507743" y="0"/>
                  </a:lnTo>
                  <a:close/>
                </a:path>
              </a:pathLst>
            </a:custGeom>
            <a:solidFill>
              <a:srgbClr val="FCE6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21074" y="1465326"/>
              <a:ext cx="1569720" cy="620395"/>
            </a:xfrm>
            <a:custGeom>
              <a:avLst/>
              <a:gdLst/>
              <a:ahLst/>
              <a:cxnLst/>
              <a:rect l="l" t="t" r="r" b="b"/>
              <a:pathLst>
                <a:path w="1569720" h="620394">
                  <a:moveTo>
                    <a:pt x="0" y="61975"/>
                  </a:moveTo>
                  <a:lnTo>
                    <a:pt x="4825" y="37846"/>
                  </a:lnTo>
                  <a:lnTo>
                    <a:pt x="18161" y="18161"/>
                  </a:lnTo>
                  <a:lnTo>
                    <a:pt x="37846" y="4825"/>
                  </a:lnTo>
                  <a:lnTo>
                    <a:pt x="61975" y="0"/>
                  </a:lnTo>
                  <a:lnTo>
                    <a:pt x="1507743" y="0"/>
                  </a:lnTo>
                  <a:lnTo>
                    <a:pt x="1531874" y="4825"/>
                  </a:lnTo>
                  <a:lnTo>
                    <a:pt x="1551559" y="18161"/>
                  </a:lnTo>
                  <a:lnTo>
                    <a:pt x="1564893" y="37846"/>
                  </a:lnTo>
                  <a:lnTo>
                    <a:pt x="1569720" y="61975"/>
                  </a:lnTo>
                  <a:lnTo>
                    <a:pt x="1569720" y="558165"/>
                  </a:lnTo>
                  <a:lnTo>
                    <a:pt x="1564893" y="582294"/>
                  </a:lnTo>
                  <a:lnTo>
                    <a:pt x="1551559" y="601980"/>
                  </a:lnTo>
                  <a:lnTo>
                    <a:pt x="1531874" y="615315"/>
                  </a:lnTo>
                  <a:lnTo>
                    <a:pt x="1507743" y="620141"/>
                  </a:lnTo>
                  <a:lnTo>
                    <a:pt x="61975" y="620141"/>
                  </a:lnTo>
                  <a:lnTo>
                    <a:pt x="37846" y="615315"/>
                  </a:lnTo>
                  <a:lnTo>
                    <a:pt x="18161" y="601980"/>
                  </a:lnTo>
                  <a:lnTo>
                    <a:pt x="4825" y="582294"/>
                  </a:lnTo>
                  <a:lnTo>
                    <a:pt x="0" y="558165"/>
                  </a:lnTo>
                  <a:lnTo>
                    <a:pt x="0" y="6197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117340" y="1658492"/>
            <a:ext cx="13563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Gadugi"/>
                <a:cs typeface="Gadugi"/>
              </a:rPr>
              <a:t>Cana</a:t>
            </a:r>
            <a:r>
              <a:rPr sz="1200" b="1" spc="-10" dirty="0">
                <a:latin typeface="Gadugi"/>
                <a:cs typeface="Gadugi"/>
              </a:rPr>
              <a:t>l</a:t>
            </a:r>
            <a:r>
              <a:rPr sz="1200" b="1" dirty="0">
                <a:latin typeface="Gadugi"/>
                <a:cs typeface="Gadugi"/>
              </a:rPr>
              <a:t>es</a:t>
            </a:r>
            <a:r>
              <a:rPr sz="1200" b="1" spc="-55" dirty="0">
                <a:latin typeface="Gadugi"/>
                <a:cs typeface="Gadugi"/>
              </a:rPr>
              <a:t> </a:t>
            </a:r>
            <a:r>
              <a:rPr sz="1200" b="1" dirty="0">
                <a:latin typeface="Gadugi"/>
                <a:cs typeface="Gadugi"/>
              </a:rPr>
              <a:t>de</a:t>
            </a:r>
            <a:r>
              <a:rPr sz="1200" b="1" spc="-70" dirty="0">
                <a:latin typeface="Gadugi"/>
                <a:cs typeface="Gadugi"/>
              </a:rPr>
              <a:t> </a:t>
            </a:r>
            <a:r>
              <a:rPr sz="1200" b="1" spc="-5" dirty="0">
                <a:latin typeface="Gadugi"/>
                <a:cs typeface="Gadugi"/>
              </a:rPr>
              <a:t>diálogo</a:t>
            </a:r>
            <a:endParaRPr sz="1200">
              <a:latin typeface="Gadugi"/>
              <a:cs typeface="Gadug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163504" y="2071052"/>
            <a:ext cx="1459865" cy="803275"/>
            <a:chOff x="4163504" y="2071052"/>
            <a:chExt cx="1459865" cy="803275"/>
          </a:xfrm>
        </p:grpSpPr>
        <p:sp>
          <p:nvSpPr>
            <p:cNvPr id="28" name="object 28"/>
            <p:cNvSpPr/>
            <p:nvPr/>
          </p:nvSpPr>
          <p:spPr>
            <a:xfrm>
              <a:off x="4176521" y="2084069"/>
              <a:ext cx="194945" cy="466725"/>
            </a:xfrm>
            <a:custGeom>
              <a:avLst/>
              <a:gdLst/>
              <a:ahLst/>
              <a:cxnLst/>
              <a:rect l="l" t="t" r="r" b="b"/>
              <a:pathLst>
                <a:path w="194945" h="466725">
                  <a:moveTo>
                    <a:pt x="0" y="0"/>
                  </a:moveTo>
                  <a:lnTo>
                    <a:pt x="0" y="466217"/>
                  </a:lnTo>
                  <a:lnTo>
                    <a:pt x="194563" y="466217"/>
                  </a:lnTo>
                </a:path>
              </a:pathLst>
            </a:custGeom>
            <a:ln w="25907">
              <a:solidFill>
                <a:srgbClr val="B6BB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367783" y="2238755"/>
              <a:ext cx="1242060" cy="621665"/>
            </a:xfrm>
            <a:custGeom>
              <a:avLst/>
              <a:gdLst/>
              <a:ahLst/>
              <a:cxnLst/>
              <a:rect l="l" t="t" r="r" b="b"/>
              <a:pathLst>
                <a:path w="1242060" h="621664">
                  <a:moveTo>
                    <a:pt x="1179702" y="0"/>
                  </a:moveTo>
                  <a:lnTo>
                    <a:pt x="61975" y="0"/>
                  </a:lnTo>
                  <a:lnTo>
                    <a:pt x="37973" y="4952"/>
                  </a:lnTo>
                  <a:lnTo>
                    <a:pt x="18161" y="18161"/>
                  </a:lnTo>
                  <a:lnTo>
                    <a:pt x="4825" y="37973"/>
                  </a:lnTo>
                  <a:lnTo>
                    <a:pt x="0" y="62102"/>
                  </a:lnTo>
                  <a:lnTo>
                    <a:pt x="0" y="559562"/>
                  </a:lnTo>
                  <a:lnTo>
                    <a:pt x="4825" y="583692"/>
                  </a:lnTo>
                  <a:lnTo>
                    <a:pt x="18161" y="603504"/>
                  </a:lnTo>
                  <a:lnTo>
                    <a:pt x="37973" y="616712"/>
                  </a:lnTo>
                  <a:lnTo>
                    <a:pt x="61975" y="621664"/>
                  </a:lnTo>
                  <a:lnTo>
                    <a:pt x="1179702" y="621664"/>
                  </a:lnTo>
                  <a:lnTo>
                    <a:pt x="1203832" y="616712"/>
                  </a:lnTo>
                  <a:lnTo>
                    <a:pt x="1223644" y="603504"/>
                  </a:lnTo>
                  <a:lnTo>
                    <a:pt x="1236979" y="583692"/>
                  </a:lnTo>
                  <a:lnTo>
                    <a:pt x="1241805" y="559562"/>
                  </a:lnTo>
                  <a:lnTo>
                    <a:pt x="1241805" y="62102"/>
                  </a:lnTo>
                  <a:lnTo>
                    <a:pt x="1236979" y="37973"/>
                  </a:lnTo>
                  <a:lnTo>
                    <a:pt x="1223644" y="18161"/>
                  </a:lnTo>
                  <a:lnTo>
                    <a:pt x="1203832" y="4952"/>
                  </a:lnTo>
                  <a:lnTo>
                    <a:pt x="117970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368545" y="2239517"/>
              <a:ext cx="1242060" cy="621665"/>
            </a:xfrm>
            <a:custGeom>
              <a:avLst/>
              <a:gdLst/>
              <a:ahLst/>
              <a:cxnLst/>
              <a:rect l="l" t="t" r="r" b="b"/>
              <a:pathLst>
                <a:path w="1242060" h="621664">
                  <a:moveTo>
                    <a:pt x="0" y="62102"/>
                  </a:moveTo>
                  <a:lnTo>
                    <a:pt x="4825" y="37973"/>
                  </a:lnTo>
                  <a:lnTo>
                    <a:pt x="18161" y="18161"/>
                  </a:lnTo>
                  <a:lnTo>
                    <a:pt x="37973" y="4952"/>
                  </a:lnTo>
                  <a:lnTo>
                    <a:pt x="61975" y="0"/>
                  </a:lnTo>
                  <a:lnTo>
                    <a:pt x="1179702" y="0"/>
                  </a:lnTo>
                  <a:lnTo>
                    <a:pt x="1203832" y="4952"/>
                  </a:lnTo>
                  <a:lnTo>
                    <a:pt x="1223644" y="18161"/>
                  </a:lnTo>
                  <a:lnTo>
                    <a:pt x="1236979" y="37973"/>
                  </a:lnTo>
                  <a:lnTo>
                    <a:pt x="1241805" y="62102"/>
                  </a:lnTo>
                  <a:lnTo>
                    <a:pt x="1241805" y="559562"/>
                  </a:lnTo>
                  <a:lnTo>
                    <a:pt x="1236979" y="583692"/>
                  </a:lnTo>
                  <a:lnTo>
                    <a:pt x="1223644" y="603504"/>
                  </a:lnTo>
                  <a:lnTo>
                    <a:pt x="1203832" y="616712"/>
                  </a:lnTo>
                  <a:lnTo>
                    <a:pt x="1179702" y="621664"/>
                  </a:lnTo>
                  <a:lnTo>
                    <a:pt x="61975" y="621664"/>
                  </a:lnTo>
                  <a:lnTo>
                    <a:pt x="37973" y="616712"/>
                  </a:lnTo>
                  <a:lnTo>
                    <a:pt x="18161" y="603504"/>
                  </a:lnTo>
                  <a:lnTo>
                    <a:pt x="4825" y="583692"/>
                  </a:lnTo>
                  <a:lnTo>
                    <a:pt x="0" y="559562"/>
                  </a:lnTo>
                  <a:lnTo>
                    <a:pt x="0" y="62102"/>
                  </a:lnTo>
                  <a:close/>
                </a:path>
              </a:pathLst>
            </a:custGeom>
            <a:ln w="25908">
              <a:solidFill>
                <a:srgbClr val="E2EB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456557" y="2445842"/>
            <a:ext cx="1054735" cy="187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5" dirty="0">
                <a:solidFill>
                  <a:srgbClr val="073761"/>
                </a:solidFill>
                <a:latin typeface="Gadugi"/>
                <a:cs typeface="Gadugi"/>
              </a:rPr>
              <a:t>F</a:t>
            </a:r>
            <a:r>
              <a:rPr sz="1050" spc="5" dirty="0">
                <a:solidFill>
                  <a:srgbClr val="073761"/>
                </a:solidFill>
                <a:latin typeface="Gadugi"/>
                <a:cs typeface="Gadugi"/>
              </a:rPr>
              <a:t>o</a:t>
            </a:r>
            <a:r>
              <a:rPr sz="1050" dirty="0">
                <a:solidFill>
                  <a:srgbClr val="073761"/>
                </a:solidFill>
                <a:latin typeface="Gadugi"/>
                <a:cs typeface="Gadugi"/>
              </a:rPr>
              <a:t>rmu</a:t>
            </a:r>
            <a:r>
              <a:rPr sz="1050" spc="-20" dirty="0">
                <a:solidFill>
                  <a:srgbClr val="073761"/>
                </a:solidFill>
                <a:latin typeface="Gadugi"/>
                <a:cs typeface="Gadugi"/>
              </a:rPr>
              <a:t>l</a:t>
            </a:r>
            <a:r>
              <a:rPr sz="1050" dirty="0">
                <a:solidFill>
                  <a:srgbClr val="073761"/>
                </a:solidFill>
                <a:latin typeface="Gadugi"/>
                <a:cs typeface="Gadugi"/>
              </a:rPr>
              <a:t>a</a:t>
            </a:r>
            <a:r>
              <a:rPr sz="1050" spc="-10" dirty="0">
                <a:solidFill>
                  <a:srgbClr val="073761"/>
                </a:solidFill>
                <a:latin typeface="Gadugi"/>
                <a:cs typeface="Gadugi"/>
              </a:rPr>
              <a:t>r</a:t>
            </a:r>
            <a:r>
              <a:rPr sz="1050" spc="-20" dirty="0">
                <a:solidFill>
                  <a:srgbClr val="073761"/>
                </a:solidFill>
                <a:latin typeface="Gadugi"/>
                <a:cs typeface="Gadugi"/>
              </a:rPr>
              <a:t>i</a:t>
            </a:r>
            <a:r>
              <a:rPr sz="1050" dirty="0">
                <a:solidFill>
                  <a:srgbClr val="073761"/>
                </a:solidFill>
                <a:latin typeface="Gadugi"/>
                <a:cs typeface="Gadugi"/>
              </a:rPr>
              <a:t>o</a:t>
            </a:r>
            <a:r>
              <a:rPr sz="1050" spc="-80" dirty="0">
                <a:solidFill>
                  <a:srgbClr val="073761"/>
                </a:solidFill>
                <a:latin typeface="Gadugi"/>
                <a:cs typeface="Gadugi"/>
              </a:rPr>
              <a:t> </a:t>
            </a:r>
            <a:r>
              <a:rPr sz="1050" spc="-5" dirty="0">
                <a:solidFill>
                  <a:srgbClr val="073761"/>
                </a:solidFill>
                <a:latin typeface="Gadugi"/>
                <a:cs typeface="Gadugi"/>
              </a:rPr>
              <a:t>v</a:t>
            </a:r>
            <a:r>
              <a:rPr sz="1050" spc="-20" dirty="0">
                <a:solidFill>
                  <a:srgbClr val="073761"/>
                </a:solidFill>
                <a:latin typeface="Gadugi"/>
                <a:cs typeface="Gadugi"/>
              </a:rPr>
              <a:t>i</a:t>
            </a:r>
            <a:r>
              <a:rPr sz="1050" dirty="0">
                <a:solidFill>
                  <a:srgbClr val="073761"/>
                </a:solidFill>
                <a:latin typeface="Gadugi"/>
                <a:cs typeface="Gadugi"/>
              </a:rPr>
              <a:t>rtual</a:t>
            </a:r>
            <a:endParaRPr sz="1050">
              <a:latin typeface="Gadugi"/>
              <a:cs typeface="Gadug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63504" y="2071052"/>
            <a:ext cx="1459865" cy="1579245"/>
            <a:chOff x="4163504" y="2071052"/>
            <a:chExt cx="1459865" cy="1579245"/>
          </a:xfrm>
        </p:grpSpPr>
        <p:sp>
          <p:nvSpPr>
            <p:cNvPr id="33" name="object 33"/>
            <p:cNvSpPr/>
            <p:nvPr/>
          </p:nvSpPr>
          <p:spPr>
            <a:xfrm>
              <a:off x="4176521" y="2084069"/>
              <a:ext cx="194945" cy="1242060"/>
            </a:xfrm>
            <a:custGeom>
              <a:avLst/>
              <a:gdLst/>
              <a:ahLst/>
              <a:cxnLst/>
              <a:rect l="l" t="t" r="r" b="b"/>
              <a:pathLst>
                <a:path w="194945" h="1242060">
                  <a:moveTo>
                    <a:pt x="0" y="0"/>
                  </a:moveTo>
                  <a:lnTo>
                    <a:pt x="0" y="1242060"/>
                  </a:lnTo>
                  <a:lnTo>
                    <a:pt x="194563" y="1242060"/>
                  </a:lnTo>
                </a:path>
              </a:pathLst>
            </a:custGeom>
            <a:ln w="25908">
              <a:solidFill>
                <a:srgbClr val="B6BB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367783" y="3014472"/>
              <a:ext cx="1242060" cy="621665"/>
            </a:xfrm>
            <a:custGeom>
              <a:avLst/>
              <a:gdLst/>
              <a:ahLst/>
              <a:cxnLst/>
              <a:rect l="l" t="t" r="r" b="b"/>
              <a:pathLst>
                <a:path w="1242060" h="621664">
                  <a:moveTo>
                    <a:pt x="1179702" y="0"/>
                  </a:moveTo>
                  <a:lnTo>
                    <a:pt x="61975" y="0"/>
                  </a:lnTo>
                  <a:lnTo>
                    <a:pt x="37973" y="4952"/>
                  </a:lnTo>
                  <a:lnTo>
                    <a:pt x="18161" y="18160"/>
                  </a:lnTo>
                  <a:lnTo>
                    <a:pt x="4825" y="37972"/>
                  </a:lnTo>
                  <a:lnTo>
                    <a:pt x="0" y="62102"/>
                  </a:lnTo>
                  <a:lnTo>
                    <a:pt x="0" y="559561"/>
                  </a:lnTo>
                  <a:lnTo>
                    <a:pt x="4825" y="583691"/>
                  </a:lnTo>
                  <a:lnTo>
                    <a:pt x="18161" y="603503"/>
                  </a:lnTo>
                  <a:lnTo>
                    <a:pt x="37973" y="616711"/>
                  </a:lnTo>
                  <a:lnTo>
                    <a:pt x="61975" y="621664"/>
                  </a:lnTo>
                  <a:lnTo>
                    <a:pt x="1179702" y="621664"/>
                  </a:lnTo>
                  <a:lnTo>
                    <a:pt x="1203832" y="616711"/>
                  </a:lnTo>
                  <a:lnTo>
                    <a:pt x="1223644" y="603503"/>
                  </a:lnTo>
                  <a:lnTo>
                    <a:pt x="1236979" y="583691"/>
                  </a:lnTo>
                  <a:lnTo>
                    <a:pt x="1241805" y="559561"/>
                  </a:lnTo>
                  <a:lnTo>
                    <a:pt x="1241805" y="62102"/>
                  </a:lnTo>
                  <a:lnTo>
                    <a:pt x="1236979" y="37972"/>
                  </a:lnTo>
                  <a:lnTo>
                    <a:pt x="1223644" y="18160"/>
                  </a:lnTo>
                  <a:lnTo>
                    <a:pt x="1203832" y="4952"/>
                  </a:lnTo>
                  <a:lnTo>
                    <a:pt x="117970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368545" y="3015233"/>
              <a:ext cx="1242060" cy="621665"/>
            </a:xfrm>
            <a:custGeom>
              <a:avLst/>
              <a:gdLst/>
              <a:ahLst/>
              <a:cxnLst/>
              <a:rect l="l" t="t" r="r" b="b"/>
              <a:pathLst>
                <a:path w="1242060" h="621664">
                  <a:moveTo>
                    <a:pt x="0" y="62103"/>
                  </a:moveTo>
                  <a:lnTo>
                    <a:pt x="4825" y="37973"/>
                  </a:lnTo>
                  <a:lnTo>
                    <a:pt x="18161" y="18161"/>
                  </a:lnTo>
                  <a:lnTo>
                    <a:pt x="37973" y="4953"/>
                  </a:lnTo>
                  <a:lnTo>
                    <a:pt x="61975" y="0"/>
                  </a:lnTo>
                  <a:lnTo>
                    <a:pt x="1179702" y="0"/>
                  </a:lnTo>
                  <a:lnTo>
                    <a:pt x="1203832" y="4953"/>
                  </a:lnTo>
                  <a:lnTo>
                    <a:pt x="1223644" y="18161"/>
                  </a:lnTo>
                  <a:lnTo>
                    <a:pt x="1236979" y="37973"/>
                  </a:lnTo>
                  <a:lnTo>
                    <a:pt x="1241805" y="62103"/>
                  </a:lnTo>
                  <a:lnTo>
                    <a:pt x="1241805" y="559562"/>
                  </a:lnTo>
                  <a:lnTo>
                    <a:pt x="1236979" y="583692"/>
                  </a:lnTo>
                  <a:lnTo>
                    <a:pt x="1223644" y="603504"/>
                  </a:lnTo>
                  <a:lnTo>
                    <a:pt x="1203832" y="616712"/>
                  </a:lnTo>
                  <a:lnTo>
                    <a:pt x="1179702" y="621665"/>
                  </a:lnTo>
                  <a:lnTo>
                    <a:pt x="61975" y="621665"/>
                  </a:lnTo>
                  <a:lnTo>
                    <a:pt x="37973" y="616712"/>
                  </a:lnTo>
                  <a:lnTo>
                    <a:pt x="18161" y="603504"/>
                  </a:lnTo>
                  <a:lnTo>
                    <a:pt x="4825" y="583692"/>
                  </a:lnTo>
                  <a:lnTo>
                    <a:pt x="0" y="559562"/>
                  </a:lnTo>
                  <a:lnTo>
                    <a:pt x="0" y="62103"/>
                  </a:lnTo>
                  <a:close/>
                </a:path>
              </a:pathLst>
            </a:custGeom>
            <a:ln w="25908">
              <a:solidFill>
                <a:srgbClr val="E2EB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552950" y="3222117"/>
            <a:ext cx="8705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073761"/>
                </a:solidFill>
                <a:latin typeface="Gadugi"/>
                <a:cs typeface="Gadugi"/>
              </a:rPr>
              <a:t>Redes</a:t>
            </a:r>
            <a:r>
              <a:rPr sz="1050" spc="-50" dirty="0">
                <a:solidFill>
                  <a:srgbClr val="073761"/>
                </a:solidFill>
                <a:latin typeface="Gadugi"/>
                <a:cs typeface="Gadugi"/>
              </a:rPr>
              <a:t> </a:t>
            </a:r>
            <a:r>
              <a:rPr sz="1050" spc="-5" dirty="0">
                <a:solidFill>
                  <a:srgbClr val="073761"/>
                </a:solidFill>
                <a:latin typeface="Gadugi"/>
                <a:cs typeface="Gadugi"/>
              </a:rPr>
              <a:t>s</a:t>
            </a:r>
            <a:r>
              <a:rPr sz="1050" spc="5" dirty="0">
                <a:solidFill>
                  <a:srgbClr val="073761"/>
                </a:solidFill>
                <a:latin typeface="Gadugi"/>
                <a:cs typeface="Gadugi"/>
              </a:rPr>
              <a:t>o</a:t>
            </a:r>
            <a:r>
              <a:rPr sz="1050" dirty="0">
                <a:solidFill>
                  <a:srgbClr val="073761"/>
                </a:solidFill>
                <a:latin typeface="Gadugi"/>
                <a:cs typeface="Gadugi"/>
              </a:rPr>
              <a:t>c</a:t>
            </a:r>
            <a:r>
              <a:rPr sz="1050" spc="-5" dirty="0">
                <a:solidFill>
                  <a:srgbClr val="073761"/>
                </a:solidFill>
                <a:latin typeface="Gadugi"/>
                <a:cs typeface="Gadugi"/>
              </a:rPr>
              <a:t>i</a:t>
            </a:r>
            <a:r>
              <a:rPr sz="1050" dirty="0">
                <a:solidFill>
                  <a:srgbClr val="073761"/>
                </a:solidFill>
                <a:latin typeface="Gadugi"/>
                <a:cs typeface="Gadugi"/>
              </a:rPr>
              <a:t>ales</a:t>
            </a:r>
            <a:endParaRPr sz="1050">
              <a:latin typeface="Gadugi"/>
              <a:cs typeface="Gadug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163504" y="2071052"/>
            <a:ext cx="1450975" cy="2336800"/>
            <a:chOff x="4163504" y="2071052"/>
            <a:chExt cx="1450975" cy="2336800"/>
          </a:xfrm>
        </p:grpSpPr>
        <p:sp>
          <p:nvSpPr>
            <p:cNvPr id="38" name="object 38"/>
            <p:cNvSpPr/>
            <p:nvPr/>
          </p:nvSpPr>
          <p:spPr>
            <a:xfrm>
              <a:off x="4176521" y="2084069"/>
              <a:ext cx="184785" cy="1999614"/>
            </a:xfrm>
            <a:custGeom>
              <a:avLst/>
              <a:gdLst/>
              <a:ahLst/>
              <a:cxnLst/>
              <a:rect l="l" t="t" r="r" b="b"/>
              <a:pathLst>
                <a:path w="184785" h="1999614">
                  <a:moveTo>
                    <a:pt x="0" y="0"/>
                  </a:moveTo>
                  <a:lnTo>
                    <a:pt x="0" y="1999335"/>
                  </a:lnTo>
                  <a:lnTo>
                    <a:pt x="184276" y="1999335"/>
                  </a:lnTo>
                </a:path>
              </a:pathLst>
            </a:custGeom>
            <a:ln w="25908">
              <a:solidFill>
                <a:srgbClr val="B6BB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358639" y="3771900"/>
              <a:ext cx="1242060" cy="621665"/>
            </a:xfrm>
            <a:custGeom>
              <a:avLst/>
              <a:gdLst/>
              <a:ahLst/>
              <a:cxnLst/>
              <a:rect l="l" t="t" r="r" b="b"/>
              <a:pathLst>
                <a:path w="1242060" h="621664">
                  <a:moveTo>
                    <a:pt x="1179830" y="0"/>
                  </a:moveTo>
                  <a:lnTo>
                    <a:pt x="61975" y="0"/>
                  </a:lnTo>
                  <a:lnTo>
                    <a:pt x="37973" y="4953"/>
                  </a:lnTo>
                  <a:lnTo>
                    <a:pt x="18161" y="18161"/>
                  </a:lnTo>
                  <a:lnTo>
                    <a:pt x="4825" y="37972"/>
                  </a:lnTo>
                  <a:lnTo>
                    <a:pt x="0" y="62103"/>
                  </a:lnTo>
                  <a:lnTo>
                    <a:pt x="0" y="559498"/>
                  </a:lnTo>
                  <a:lnTo>
                    <a:pt x="4825" y="583692"/>
                  </a:lnTo>
                  <a:lnTo>
                    <a:pt x="18161" y="603453"/>
                  </a:lnTo>
                  <a:lnTo>
                    <a:pt x="37973" y="616775"/>
                  </a:lnTo>
                  <a:lnTo>
                    <a:pt x="61975" y="621665"/>
                  </a:lnTo>
                  <a:lnTo>
                    <a:pt x="1179830" y="621665"/>
                  </a:lnTo>
                  <a:lnTo>
                    <a:pt x="1203833" y="616775"/>
                  </a:lnTo>
                  <a:lnTo>
                    <a:pt x="1223645" y="603453"/>
                  </a:lnTo>
                  <a:lnTo>
                    <a:pt x="1236980" y="583692"/>
                  </a:lnTo>
                  <a:lnTo>
                    <a:pt x="1241806" y="559498"/>
                  </a:lnTo>
                  <a:lnTo>
                    <a:pt x="1241806" y="62103"/>
                  </a:lnTo>
                  <a:lnTo>
                    <a:pt x="1236980" y="37972"/>
                  </a:lnTo>
                  <a:lnTo>
                    <a:pt x="1223645" y="18161"/>
                  </a:lnTo>
                  <a:lnTo>
                    <a:pt x="1203833" y="4953"/>
                  </a:lnTo>
                  <a:lnTo>
                    <a:pt x="117983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359401" y="3772661"/>
              <a:ext cx="1242060" cy="621665"/>
            </a:xfrm>
            <a:custGeom>
              <a:avLst/>
              <a:gdLst/>
              <a:ahLst/>
              <a:cxnLst/>
              <a:rect l="l" t="t" r="r" b="b"/>
              <a:pathLst>
                <a:path w="1242060" h="621664">
                  <a:moveTo>
                    <a:pt x="0" y="62103"/>
                  </a:moveTo>
                  <a:lnTo>
                    <a:pt x="4825" y="37972"/>
                  </a:lnTo>
                  <a:lnTo>
                    <a:pt x="18161" y="18160"/>
                  </a:lnTo>
                  <a:lnTo>
                    <a:pt x="37973" y="4953"/>
                  </a:lnTo>
                  <a:lnTo>
                    <a:pt x="61975" y="0"/>
                  </a:lnTo>
                  <a:lnTo>
                    <a:pt x="1179830" y="0"/>
                  </a:lnTo>
                  <a:lnTo>
                    <a:pt x="1203833" y="4953"/>
                  </a:lnTo>
                  <a:lnTo>
                    <a:pt x="1223645" y="18160"/>
                  </a:lnTo>
                  <a:lnTo>
                    <a:pt x="1236980" y="37972"/>
                  </a:lnTo>
                  <a:lnTo>
                    <a:pt x="1241806" y="62103"/>
                  </a:lnTo>
                  <a:lnTo>
                    <a:pt x="1241806" y="559498"/>
                  </a:lnTo>
                  <a:lnTo>
                    <a:pt x="1236980" y="583692"/>
                  </a:lnTo>
                  <a:lnTo>
                    <a:pt x="1223645" y="603453"/>
                  </a:lnTo>
                  <a:lnTo>
                    <a:pt x="1203833" y="616775"/>
                  </a:lnTo>
                  <a:lnTo>
                    <a:pt x="1179830" y="621665"/>
                  </a:lnTo>
                  <a:lnTo>
                    <a:pt x="61975" y="621665"/>
                  </a:lnTo>
                  <a:lnTo>
                    <a:pt x="37973" y="616775"/>
                  </a:lnTo>
                  <a:lnTo>
                    <a:pt x="18161" y="603453"/>
                  </a:lnTo>
                  <a:lnTo>
                    <a:pt x="4825" y="583692"/>
                  </a:lnTo>
                  <a:lnTo>
                    <a:pt x="0" y="559498"/>
                  </a:lnTo>
                  <a:lnTo>
                    <a:pt x="0" y="62103"/>
                  </a:lnTo>
                  <a:close/>
                </a:path>
              </a:pathLst>
            </a:custGeom>
            <a:ln w="25908">
              <a:solidFill>
                <a:srgbClr val="E2EB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4409313" y="3820464"/>
            <a:ext cx="1125220" cy="1750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15875" algn="ctr">
              <a:lnSpc>
                <a:spcPct val="98100"/>
              </a:lnSpc>
              <a:spcBef>
                <a:spcPts val="130"/>
              </a:spcBef>
            </a:pPr>
            <a:r>
              <a:rPr lang="es-MX" sz="1050" dirty="0" smtClean="0">
                <a:solidFill>
                  <a:srgbClr val="073761"/>
                </a:solidFill>
                <a:latin typeface="Gadugi"/>
                <a:cs typeface="Gadugi"/>
              </a:rPr>
              <a:t>Aulas Virtuales</a:t>
            </a:r>
            <a:endParaRPr sz="1050" dirty="0">
              <a:latin typeface="Gadugi"/>
              <a:cs typeface="Gadug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002273" y="2250389"/>
            <a:ext cx="2844165" cy="1261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350" spc="5" dirty="0">
                <a:latin typeface="Gadugi"/>
                <a:cs typeface="Gadugi"/>
              </a:rPr>
              <a:t>A</a:t>
            </a:r>
            <a:r>
              <a:rPr sz="1350" spc="-25" dirty="0">
                <a:latin typeface="Gadugi"/>
                <a:cs typeface="Gadugi"/>
              </a:rPr>
              <a:t> </a:t>
            </a:r>
            <a:r>
              <a:rPr sz="1350" spc="-5" dirty="0">
                <a:latin typeface="Gadugi"/>
                <a:cs typeface="Gadugi"/>
              </a:rPr>
              <a:t>través</a:t>
            </a:r>
            <a:r>
              <a:rPr sz="1350" spc="-15" dirty="0">
                <a:latin typeface="Gadugi"/>
                <a:cs typeface="Gadugi"/>
              </a:rPr>
              <a:t> </a:t>
            </a:r>
            <a:r>
              <a:rPr sz="1350" spc="5" dirty="0">
                <a:latin typeface="Gadugi"/>
                <a:cs typeface="Gadugi"/>
              </a:rPr>
              <a:t>de</a:t>
            </a:r>
            <a:r>
              <a:rPr sz="1350" spc="-55" dirty="0">
                <a:latin typeface="Gadugi"/>
                <a:cs typeface="Gadugi"/>
              </a:rPr>
              <a:t> </a:t>
            </a:r>
            <a:r>
              <a:rPr sz="1350" dirty="0">
                <a:latin typeface="Gadugi"/>
                <a:cs typeface="Gadugi"/>
              </a:rPr>
              <a:t>la</a:t>
            </a:r>
            <a:r>
              <a:rPr sz="1350" spc="-15" dirty="0">
                <a:latin typeface="Gadugi"/>
                <a:cs typeface="Gadugi"/>
              </a:rPr>
              <a:t> </a:t>
            </a:r>
            <a:r>
              <a:rPr sz="1350" spc="-5" dirty="0">
                <a:latin typeface="Gadugi"/>
                <a:cs typeface="Gadugi"/>
              </a:rPr>
              <a:t>campaña</a:t>
            </a:r>
            <a:endParaRPr sz="1350" dirty="0">
              <a:latin typeface="Gadugi"/>
              <a:cs typeface="Gadugi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350" b="1" spc="-15" dirty="0">
                <a:latin typeface="Gadugi"/>
                <a:cs typeface="Gadugi"/>
              </a:rPr>
              <a:t>#</a:t>
            </a:r>
            <a:r>
              <a:rPr sz="1350" b="1" spc="-15" dirty="0" smtClean="0">
                <a:latin typeface="Gadugi"/>
                <a:cs typeface="Gadugi"/>
              </a:rPr>
              <a:t>MinJusticiaTeEscucha20</a:t>
            </a:r>
            <a:r>
              <a:rPr lang="es-MX" sz="1350" b="1" spc="-15" dirty="0" smtClean="0">
                <a:latin typeface="Gadugi"/>
                <a:cs typeface="Gadugi"/>
              </a:rPr>
              <a:t>3</a:t>
            </a:r>
            <a:endParaRPr sz="1350" dirty="0">
              <a:latin typeface="Gadugi"/>
              <a:cs typeface="Gadugi"/>
            </a:endParaRPr>
          </a:p>
          <a:p>
            <a:pPr marL="12700" marR="5080" algn="ctr">
              <a:lnSpc>
                <a:spcPct val="100000"/>
              </a:lnSpc>
            </a:pPr>
            <a:r>
              <a:rPr sz="1350" dirty="0">
                <a:latin typeface="Gadugi"/>
                <a:cs typeface="Gadugi"/>
              </a:rPr>
              <a:t>los </a:t>
            </a:r>
            <a:r>
              <a:rPr sz="1350" spc="-10" dirty="0">
                <a:latin typeface="Gadugi"/>
                <a:cs typeface="Gadugi"/>
              </a:rPr>
              <a:t>colombianos participaron, </a:t>
            </a:r>
            <a:r>
              <a:rPr sz="1350" spc="-5" dirty="0">
                <a:latin typeface="Gadugi"/>
                <a:cs typeface="Gadugi"/>
              </a:rPr>
              <a:t>con sus </a:t>
            </a:r>
            <a:r>
              <a:rPr sz="1350" spc="-355" dirty="0">
                <a:latin typeface="Gadugi"/>
                <a:cs typeface="Gadugi"/>
              </a:rPr>
              <a:t> </a:t>
            </a:r>
            <a:r>
              <a:rPr sz="1350" spc="-5" dirty="0">
                <a:latin typeface="Gadugi"/>
                <a:cs typeface="Gadugi"/>
              </a:rPr>
              <a:t>propuestas </a:t>
            </a:r>
            <a:r>
              <a:rPr sz="1350" dirty="0">
                <a:latin typeface="Gadugi"/>
                <a:cs typeface="Gadugi"/>
              </a:rPr>
              <a:t>y </a:t>
            </a:r>
            <a:r>
              <a:rPr sz="1350" spc="-5" dirty="0">
                <a:latin typeface="Gadugi"/>
                <a:cs typeface="Gadugi"/>
              </a:rPr>
              <a:t>comentarios, </a:t>
            </a:r>
            <a:r>
              <a:rPr sz="1350" dirty="0">
                <a:latin typeface="Gadugi"/>
                <a:cs typeface="Gadugi"/>
              </a:rPr>
              <a:t>en </a:t>
            </a:r>
            <a:r>
              <a:rPr sz="1350" spc="-5" dirty="0">
                <a:latin typeface="Gadugi"/>
                <a:cs typeface="Gadugi"/>
              </a:rPr>
              <a:t>la </a:t>
            </a:r>
            <a:r>
              <a:rPr sz="1350" dirty="0">
                <a:latin typeface="Gadugi"/>
                <a:cs typeface="Gadugi"/>
              </a:rPr>
              <a:t> construcción conjunta del </a:t>
            </a:r>
            <a:r>
              <a:rPr sz="1350" spc="-5" dirty="0">
                <a:latin typeface="Gadugi"/>
                <a:cs typeface="Gadugi"/>
              </a:rPr>
              <a:t>Plan </a:t>
            </a:r>
            <a:r>
              <a:rPr sz="1350" dirty="0">
                <a:latin typeface="Gadugi"/>
                <a:cs typeface="Gadugi"/>
              </a:rPr>
              <a:t>de </a:t>
            </a:r>
            <a:r>
              <a:rPr sz="1350" spc="5" dirty="0">
                <a:latin typeface="Gadugi"/>
                <a:cs typeface="Gadugi"/>
              </a:rPr>
              <a:t> </a:t>
            </a:r>
            <a:r>
              <a:rPr sz="1350" spc="-10" dirty="0">
                <a:latin typeface="Gadugi"/>
                <a:cs typeface="Gadugi"/>
              </a:rPr>
              <a:t>Participación</a:t>
            </a:r>
            <a:r>
              <a:rPr sz="1350" spc="-45" dirty="0">
                <a:latin typeface="Gadugi"/>
                <a:cs typeface="Gadugi"/>
              </a:rPr>
              <a:t> </a:t>
            </a:r>
            <a:r>
              <a:rPr sz="1350" dirty="0">
                <a:latin typeface="Gadugi"/>
                <a:cs typeface="Gadugi"/>
              </a:rPr>
              <a:t>Ciudadana</a:t>
            </a:r>
            <a:r>
              <a:rPr sz="1350" spc="-75" dirty="0">
                <a:latin typeface="Gadugi"/>
                <a:cs typeface="Gadugi"/>
              </a:rPr>
              <a:t> </a:t>
            </a:r>
            <a:r>
              <a:rPr sz="1350" dirty="0">
                <a:latin typeface="Gadugi"/>
                <a:cs typeface="Gadugi"/>
              </a:rPr>
              <a:t>–</a:t>
            </a:r>
            <a:r>
              <a:rPr sz="1350" spc="15" dirty="0">
                <a:latin typeface="Gadugi"/>
                <a:cs typeface="Gadugi"/>
              </a:rPr>
              <a:t> </a:t>
            </a:r>
            <a:r>
              <a:rPr sz="1350" spc="-5" dirty="0" smtClean="0">
                <a:latin typeface="Gadugi"/>
                <a:cs typeface="Gadugi"/>
              </a:rPr>
              <a:t>202</a:t>
            </a:r>
            <a:r>
              <a:rPr lang="es-MX" sz="1350" spc="-5" dirty="0" smtClean="0">
                <a:latin typeface="Gadugi"/>
                <a:cs typeface="Gadugi"/>
              </a:rPr>
              <a:t>3</a:t>
            </a:r>
            <a:endParaRPr sz="1350" dirty="0">
              <a:latin typeface="Gadugi"/>
              <a:cs typeface="Gadugi"/>
            </a:endParaRPr>
          </a:p>
        </p:txBody>
      </p:sp>
      <p:pic>
        <p:nvPicPr>
          <p:cNvPr id="43" name="object 4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567" y="3016243"/>
            <a:ext cx="3405894" cy="204496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438150"/>
            <a:ext cx="6460490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3649" y="4953101"/>
            <a:ext cx="2159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8287" y="2954110"/>
            <a:ext cx="7100837" cy="207234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86716" y="1053555"/>
            <a:ext cx="8128634" cy="190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3.</a:t>
            </a:r>
            <a:r>
              <a:rPr sz="1800" b="1" spc="-1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Desarrollo</a:t>
            </a:r>
            <a:r>
              <a:rPr sz="1800" b="1" spc="-7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del</a:t>
            </a:r>
            <a:r>
              <a:rPr sz="1800" b="1" spc="-5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diálogo</a:t>
            </a:r>
            <a:endParaRPr sz="1800" dirty="0">
              <a:latin typeface="Gadugi"/>
              <a:cs typeface="Gadugi"/>
            </a:endParaRPr>
          </a:p>
          <a:p>
            <a:pPr marL="12065" marR="5080" indent="2540" algn="ctr">
              <a:lnSpc>
                <a:spcPct val="100000"/>
              </a:lnSpc>
              <a:spcBef>
                <a:spcPts val="1800"/>
              </a:spcBef>
            </a:pPr>
            <a:r>
              <a:rPr sz="1800" spc="-25" dirty="0">
                <a:latin typeface="Gadugi"/>
                <a:cs typeface="Gadugi"/>
              </a:rPr>
              <a:t>Por </a:t>
            </a:r>
            <a:r>
              <a:rPr sz="1800" spc="-5" dirty="0">
                <a:latin typeface="Gadugi"/>
                <a:cs typeface="Gadugi"/>
              </a:rPr>
              <a:t>medio del </a:t>
            </a:r>
            <a:r>
              <a:rPr sz="1800" spc="-20" dirty="0">
                <a:latin typeface="Gadugi"/>
                <a:cs typeface="Gadugi"/>
              </a:rPr>
              <a:t>espacio </a:t>
            </a:r>
            <a:r>
              <a:rPr sz="1800" dirty="0">
                <a:latin typeface="Gadugi"/>
                <a:cs typeface="Gadugi"/>
              </a:rPr>
              <a:t>de </a:t>
            </a:r>
            <a:r>
              <a:rPr sz="1800" spc="-5" dirty="0">
                <a:latin typeface="Gadugi"/>
                <a:cs typeface="Gadugi"/>
              </a:rPr>
              <a:t>participación </a:t>
            </a:r>
            <a:r>
              <a:rPr sz="1800" spc="-10" dirty="0">
                <a:latin typeface="Gadugi"/>
                <a:cs typeface="Gadugi"/>
              </a:rPr>
              <a:t>desarrollado, </a:t>
            </a:r>
            <a:r>
              <a:rPr sz="1800" spc="-5" dirty="0">
                <a:latin typeface="Gadugi"/>
                <a:cs typeface="Gadugi"/>
              </a:rPr>
              <a:t>el Ministerio </a:t>
            </a:r>
            <a:r>
              <a:rPr sz="1800" dirty="0">
                <a:latin typeface="Gadugi"/>
                <a:cs typeface="Gadugi"/>
              </a:rPr>
              <a:t>buscó </a:t>
            </a:r>
            <a:r>
              <a:rPr sz="1800" spc="5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promover </a:t>
            </a:r>
            <a:r>
              <a:rPr sz="1800" dirty="0">
                <a:latin typeface="Gadugi"/>
                <a:cs typeface="Gadugi"/>
              </a:rPr>
              <a:t>una </a:t>
            </a:r>
            <a:r>
              <a:rPr sz="1800" spc="-5" dirty="0">
                <a:latin typeface="Gadugi"/>
                <a:cs typeface="Gadugi"/>
              </a:rPr>
              <a:t>comunicación </a:t>
            </a:r>
            <a:r>
              <a:rPr sz="1800" spc="-10" dirty="0">
                <a:latin typeface="Gadugi"/>
                <a:cs typeface="Gadugi"/>
              </a:rPr>
              <a:t>efectiva </a:t>
            </a:r>
            <a:r>
              <a:rPr sz="1800" dirty="0">
                <a:latin typeface="Gadugi"/>
                <a:cs typeface="Gadugi"/>
              </a:rPr>
              <a:t>y de </a:t>
            </a:r>
            <a:r>
              <a:rPr sz="1800" spc="-5" dirty="0">
                <a:latin typeface="Gadugi"/>
                <a:cs typeface="Gadugi"/>
              </a:rPr>
              <a:t>doble </a:t>
            </a:r>
            <a:r>
              <a:rPr sz="1800" dirty="0">
                <a:latin typeface="Gadugi"/>
                <a:cs typeface="Gadugi"/>
              </a:rPr>
              <a:t>vía </a:t>
            </a:r>
            <a:r>
              <a:rPr sz="1800" spc="-10" dirty="0">
                <a:latin typeface="Gadugi"/>
                <a:cs typeface="Gadugi"/>
              </a:rPr>
              <a:t>para </a:t>
            </a:r>
            <a:r>
              <a:rPr sz="1800" spc="-5" dirty="0">
                <a:latin typeface="Gadugi"/>
                <a:cs typeface="Gadugi"/>
              </a:rPr>
              <a:t>la </a:t>
            </a:r>
            <a:r>
              <a:rPr sz="1800" spc="-10" dirty="0">
                <a:latin typeface="Gadugi"/>
                <a:cs typeface="Gadugi"/>
              </a:rPr>
              <a:t>presentación </a:t>
            </a:r>
            <a:r>
              <a:rPr sz="1800" dirty="0">
                <a:latin typeface="Gadugi"/>
                <a:cs typeface="Gadugi"/>
              </a:rPr>
              <a:t>de </a:t>
            </a:r>
            <a:r>
              <a:rPr sz="1800" spc="5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propuestas sobre </a:t>
            </a:r>
            <a:r>
              <a:rPr sz="1800" spc="-5" dirty="0">
                <a:latin typeface="Gadugi"/>
                <a:cs typeface="Gadugi"/>
              </a:rPr>
              <a:t>la </a:t>
            </a:r>
            <a:r>
              <a:rPr sz="1800" spc="-20" dirty="0">
                <a:latin typeface="Gadugi"/>
                <a:cs typeface="Gadugi"/>
              </a:rPr>
              <a:t>incidencia </a:t>
            </a:r>
            <a:r>
              <a:rPr sz="1800" spc="-5" dirty="0">
                <a:latin typeface="Gadugi"/>
                <a:cs typeface="Gadugi"/>
              </a:rPr>
              <a:t>ciudadana en el diagnóstico, la formulación, </a:t>
            </a:r>
            <a:r>
              <a:rPr sz="1800" dirty="0">
                <a:latin typeface="Gadugi"/>
                <a:cs typeface="Gadugi"/>
              </a:rPr>
              <a:t> </a:t>
            </a:r>
            <a:r>
              <a:rPr sz="1800" spc="-5" dirty="0">
                <a:latin typeface="Gadugi"/>
                <a:cs typeface="Gadugi"/>
              </a:rPr>
              <a:t>gestión </a:t>
            </a:r>
            <a:r>
              <a:rPr sz="1800" dirty="0">
                <a:latin typeface="Gadugi"/>
                <a:cs typeface="Gadugi"/>
              </a:rPr>
              <a:t>e </a:t>
            </a:r>
            <a:r>
              <a:rPr sz="1800" spc="-10" dirty="0">
                <a:latin typeface="Gadugi"/>
                <a:cs typeface="Gadugi"/>
              </a:rPr>
              <a:t>implementación </a:t>
            </a:r>
            <a:r>
              <a:rPr sz="1800" dirty="0">
                <a:latin typeface="Gadugi"/>
                <a:cs typeface="Gadugi"/>
              </a:rPr>
              <a:t>y </a:t>
            </a:r>
            <a:r>
              <a:rPr sz="1800" spc="-5" dirty="0">
                <a:latin typeface="Gadugi"/>
                <a:cs typeface="Gadugi"/>
              </a:rPr>
              <a:t>control </a:t>
            </a:r>
            <a:r>
              <a:rPr sz="1800" dirty="0">
                <a:latin typeface="Gadugi"/>
                <a:cs typeface="Gadugi"/>
              </a:rPr>
              <a:t>de </a:t>
            </a:r>
            <a:r>
              <a:rPr sz="1800" spc="-5" dirty="0">
                <a:latin typeface="Gadugi"/>
                <a:cs typeface="Gadugi"/>
              </a:rPr>
              <a:t>las políticas, planes, programas </a:t>
            </a:r>
            <a:r>
              <a:rPr sz="1800" dirty="0">
                <a:latin typeface="Gadugi"/>
                <a:cs typeface="Gadugi"/>
              </a:rPr>
              <a:t>y </a:t>
            </a:r>
            <a:r>
              <a:rPr sz="1800" spc="5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proyectos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spc="-5" dirty="0">
                <a:latin typeface="Gadugi"/>
                <a:cs typeface="Gadugi"/>
              </a:rPr>
              <a:t>del</a:t>
            </a:r>
            <a:r>
              <a:rPr sz="1800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orden</a:t>
            </a:r>
            <a:r>
              <a:rPr sz="1800" spc="-25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nacional</a:t>
            </a:r>
            <a:r>
              <a:rPr sz="1800" spc="-60" dirty="0">
                <a:latin typeface="Gadugi"/>
                <a:cs typeface="Gadugi"/>
              </a:rPr>
              <a:t> </a:t>
            </a:r>
            <a:r>
              <a:rPr sz="1800" spc="-5" dirty="0">
                <a:latin typeface="Gadugi"/>
                <a:cs typeface="Gadugi"/>
              </a:rPr>
              <a:t>en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materia</a:t>
            </a:r>
            <a:r>
              <a:rPr sz="1800" spc="-20" dirty="0">
                <a:latin typeface="Gadugi"/>
                <a:cs typeface="Gadugi"/>
              </a:rPr>
              <a:t> </a:t>
            </a:r>
            <a:r>
              <a:rPr sz="1800" spc="-5" dirty="0">
                <a:latin typeface="Gadugi"/>
                <a:cs typeface="Gadugi"/>
              </a:rPr>
              <a:t>de justicia</a:t>
            </a:r>
            <a:r>
              <a:rPr sz="1800" spc="-2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y </a:t>
            </a:r>
            <a:r>
              <a:rPr sz="1800" spc="-10" dirty="0">
                <a:latin typeface="Gadugi"/>
                <a:cs typeface="Gadugi"/>
              </a:rPr>
              <a:t>protección</a:t>
            </a:r>
            <a:r>
              <a:rPr sz="1800" spc="-20" dirty="0">
                <a:latin typeface="Gadugi"/>
                <a:cs typeface="Gadugi"/>
              </a:rPr>
              <a:t> </a:t>
            </a:r>
            <a:r>
              <a:rPr sz="1800" spc="-5" dirty="0">
                <a:latin typeface="Gadugi"/>
                <a:cs typeface="Gadugi"/>
              </a:rPr>
              <a:t>de</a:t>
            </a:r>
            <a:r>
              <a:rPr sz="1800" spc="-10" dirty="0">
                <a:latin typeface="Gadugi"/>
                <a:cs typeface="Gadugi"/>
              </a:rPr>
              <a:t> </a:t>
            </a:r>
            <a:r>
              <a:rPr sz="1800" spc="-5" dirty="0">
                <a:latin typeface="Gadugi"/>
                <a:cs typeface="Gadugi"/>
              </a:rPr>
              <a:t>sus</a:t>
            </a:r>
            <a:r>
              <a:rPr sz="1800" spc="-50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derechos.</a:t>
            </a:r>
            <a:endParaRPr sz="1800" dirty="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84364" y="259863"/>
            <a:ext cx="10007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n</a:t>
            </a:r>
            <a:r>
              <a:rPr sz="1250" i="1" spc="-290" dirty="0">
                <a:solidFill>
                  <a:srgbClr val="FFFFCC"/>
                </a:solidFill>
                <a:latin typeface="Trebuchet MS"/>
                <a:cs typeface="Trebuchet MS"/>
              </a:rPr>
              <a:t>J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3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6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ha</a:t>
            </a:r>
            <a:r>
              <a:rPr sz="1250" i="1" spc="-5" dirty="0">
                <a:solidFill>
                  <a:srgbClr val="FFFFCC"/>
                </a:solidFill>
                <a:latin typeface="Trebuchet MS"/>
                <a:cs typeface="Trebuchet MS"/>
              </a:rPr>
              <a:t>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8281" y="1045209"/>
            <a:ext cx="2642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3.</a:t>
            </a:r>
            <a:r>
              <a:rPr sz="1800" b="1" spc="-4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Desarrollo</a:t>
            </a:r>
            <a:r>
              <a:rPr sz="1800" b="1" spc="-9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del</a:t>
            </a:r>
            <a:r>
              <a:rPr sz="1800" b="1" spc="-5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diálogo</a:t>
            </a:r>
            <a:endParaRPr sz="1800">
              <a:latin typeface="Gadugi"/>
              <a:cs typeface="Gadug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15305" y="1917795"/>
            <a:ext cx="3824604" cy="267663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60045" marR="358775" indent="-1905" algn="ctr">
              <a:lnSpc>
                <a:spcPct val="110300"/>
              </a:lnSpc>
              <a:spcBef>
                <a:spcPts val="300"/>
              </a:spcBef>
            </a:pPr>
            <a:r>
              <a:rPr sz="1800" dirty="0">
                <a:latin typeface="Arial MT"/>
                <a:cs typeface="Arial MT"/>
              </a:rPr>
              <a:t>Se </a:t>
            </a:r>
            <a:r>
              <a:rPr sz="1800" spc="-5" dirty="0">
                <a:latin typeface="Arial MT"/>
                <a:cs typeface="Arial MT"/>
              </a:rPr>
              <a:t>recibió un </a:t>
            </a:r>
            <a:r>
              <a:rPr sz="1800" b="1" dirty="0">
                <a:latin typeface="Arial"/>
                <a:cs typeface="Arial"/>
              </a:rPr>
              <a:t>total de </a:t>
            </a:r>
            <a:r>
              <a:rPr sz="2800" b="1" spc="-5" dirty="0" smtClean="0">
                <a:solidFill>
                  <a:srgbClr val="FF9900"/>
                </a:solidFill>
                <a:latin typeface="Arial"/>
                <a:cs typeface="Arial"/>
              </a:rPr>
              <a:t>1</a:t>
            </a:r>
            <a:r>
              <a:rPr lang="es-MX" sz="2800" b="1" spc="-5" dirty="0" smtClean="0">
                <a:solidFill>
                  <a:srgbClr val="FF9900"/>
                </a:solidFill>
                <a:latin typeface="Arial"/>
                <a:cs typeface="Arial"/>
              </a:rPr>
              <a:t>20</a:t>
            </a:r>
            <a:r>
              <a:rPr sz="2800" b="1" spc="-5" dirty="0" smtClean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2800" b="1" dirty="0" smtClean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9900"/>
                </a:solidFill>
                <a:latin typeface="Arial"/>
                <a:cs typeface="Arial"/>
              </a:rPr>
              <a:t>comentarios</a:t>
            </a:r>
            <a:r>
              <a:rPr sz="1800" b="1" spc="-40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9900"/>
                </a:solidFill>
                <a:latin typeface="Arial"/>
                <a:cs typeface="Arial"/>
              </a:rPr>
              <a:t>y</a:t>
            </a:r>
            <a:r>
              <a:rPr sz="1800" b="1" spc="-20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9900"/>
                </a:solidFill>
                <a:latin typeface="Arial"/>
                <a:cs typeface="Arial"/>
              </a:rPr>
              <a:t>aportes</a:t>
            </a:r>
            <a:r>
              <a:rPr sz="1800" b="1" spc="-35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de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los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grupos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interés.</a:t>
            </a:r>
            <a:endParaRPr sz="1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 dirty="0">
              <a:latin typeface="Arial MT"/>
              <a:cs typeface="Arial MT"/>
            </a:endParaRPr>
          </a:p>
          <a:p>
            <a:pPr marL="12700" marR="5080" indent="-7620" algn="ctr">
              <a:lnSpc>
                <a:spcPct val="110000"/>
              </a:lnSpc>
            </a:pPr>
            <a:r>
              <a:rPr sz="1800" spc="-5" dirty="0">
                <a:latin typeface="Arial MT"/>
                <a:cs typeface="Arial MT"/>
              </a:rPr>
              <a:t>El canal con </a:t>
            </a:r>
            <a:r>
              <a:rPr sz="1800" spc="-20" dirty="0">
                <a:latin typeface="Arial MT"/>
                <a:cs typeface="Arial MT"/>
              </a:rPr>
              <a:t>mayor </a:t>
            </a:r>
            <a:r>
              <a:rPr sz="1800" spc="-5" dirty="0">
                <a:latin typeface="Arial MT"/>
                <a:cs typeface="Arial MT"/>
              </a:rPr>
              <a:t>acogida </a:t>
            </a:r>
            <a:r>
              <a:rPr sz="1800" dirty="0">
                <a:latin typeface="Arial MT"/>
                <a:cs typeface="Arial MT"/>
              </a:rPr>
              <a:t>fue </a:t>
            </a:r>
            <a:r>
              <a:rPr sz="1800" spc="-5" dirty="0">
                <a:latin typeface="Arial MT"/>
                <a:cs typeface="Arial MT"/>
              </a:rPr>
              <a:t>el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formulario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virtual,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que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 err="1">
                <a:latin typeface="Arial MT"/>
                <a:cs typeface="Arial MT"/>
              </a:rPr>
              <a:t>fue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lang="es-MX" spc="-5" dirty="0" smtClean="0">
                <a:latin typeface="Arial MT"/>
                <a:cs typeface="Arial MT"/>
              </a:rPr>
              <a:t>e</a:t>
            </a:r>
            <a:r>
              <a:rPr lang="es-MX" sz="1800" spc="-5" dirty="0" smtClean="0">
                <a:latin typeface="Arial MT"/>
                <a:cs typeface="Arial MT"/>
              </a:rPr>
              <a:t>nviado a través del Correo electrónico: dialoguemos@minjusticia.gov.co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906" y="559702"/>
            <a:ext cx="6460490" cy="4034674"/>
            <a:chOff x="227225" y="230953"/>
            <a:chExt cx="6460490" cy="4034674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844" y="2164552"/>
              <a:ext cx="4470218" cy="21010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7225" y="230953"/>
              <a:ext cx="6460490" cy="522605"/>
            </a:xfrm>
            <a:custGeom>
              <a:avLst/>
              <a:gdLst/>
              <a:ahLst/>
              <a:cxnLst/>
              <a:rect l="l" t="t" r="r" b="b"/>
              <a:pathLst>
                <a:path w="6460490" h="522605">
                  <a:moveTo>
                    <a:pt x="6459982" y="0"/>
                  </a:moveTo>
                  <a:lnTo>
                    <a:pt x="0" y="0"/>
                  </a:lnTo>
                  <a:lnTo>
                    <a:pt x="0" y="522224"/>
                  </a:lnTo>
                  <a:lnTo>
                    <a:pt x="6459982" y="522224"/>
                  </a:lnTo>
                  <a:lnTo>
                    <a:pt x="6459982" y="0"/>
                  </a:lnTo>
                  <a:close/>
                </a:path>
              </a:pathLst>
            </a:custGeom>
            <a:solidFill>
              <a:srgbClr val="00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84364" y="259863"/>
            <a:ext cx="10007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n</a:t>
            </a:r>
            <a:r>
              <a:rPr sz="1250" i="1" spc="-290" dirty="0">
                <a:solidFill>
                  <a:srgbClr val="FFFFCC"/>
                </a:solidFill>
                <a:latin typeface="Trebuchet MS"/>
                <a:cs typeface="Trebuchet MS"/>
              </a:rPr>
              <a:t>J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3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6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ha</a:t>
            </a:r>
            <a:r>
              <a:rPr sz="1250" i="1" spc="-5" dirty="0">
                <a:solidFill>
                  <a:srgbClr val="FFFFCC"/>
                </a:solidFill>
                <a:latin typeface="Trebuchet MS"/>
                <a:cs typeface="Trebuchet MS"/>
              </a:rPr>
              <a:t>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056" y="928878"/>
            <a:ext cx="2642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3.</a:t>
            </a:r>
            <a:r>
              <a:rPr sz="1800" b="1" spc="-4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Desarrollo</a:t>
            </a:r>
            <a:r>
              <a:rPr sz="1800" b="1" spc="-9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del</a:t>
            </a:r>
            <a:r>
              <a:rPr sz="1800" b="1" spc="-5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diálogo</a:t>
            </a:r>
            <a:endParaRPr sz="1800">
              <a:latin typeface="Gadugi"/>
              <a:cs typeface="Gadug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08926" y="1949958"/>
            <a:ext cx="106299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0" algn="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Gadugi"/>
                <a:cs typeface="Gadugi"/>
              </a:rPr>
              <a:t>Ca</a:t>
            </a:r>
            <a:r>
              <a:rPr sz="1400" b="1" dirty="0">
                <a:latin typeface="Gadugi"/>
                <a:cs typeface="Gadugi"/>
              </a:rPr>
              <a:t>n</a:t>
            </a:r>
            <a:r>
              <a:rPr sz="1400" b="1" spc="5" dirty="0">
                <a:latin typeface="Gadugi"/>
                <a:cs typeface="Gadugi"/>
              </a:rPr>
              <a:t>t</a:t>
            </a:r>
            <a:r>
              <a:rPr sz="1400" b="1" spc="-5" dirty="0">
                <a:latin typeface="Gadugi"/>
                <a:cs typeface="Gadugi"/>
              </a:rPr>
              <a:t>i</a:t>
            </a:r>
            <a:r>
              <a:rPr sz="1400" b="1" spc="-20" dirty="0">
                <a:latin typeface="Gadugi"/>
                <a:cs typeface="Gadugi"/>
              </a:rPr>
              <a:t>d</a:t>
            </a:r>
            <a:r>
              <a:rPr sz="1400" b="1" dirty="0">
                <a:latin typeface="Gadugi"/>
                <a:cs typeface="Gadugi"/>
              </a:rPr>
              <a:t>ad</a:t>
            </a:r>
            <a:r>
              <a:rPr sz="1400" b="1" spc="-45" dirty="0">
                <a:latin typeface="Gadugi"/>
                <a:cs typeface="Gadugi"/>
              </a:rPr>
              <a:t> </a:t>
            </a:r>
            <a:r>
              <a:rPr sz="1400" b="1" spc="-20" dirty="0">
                <a:latin typeface="Gadugi"/>
                <a:cs typeface="Gadugi"/>
              </a:rPr>
              <a:t>d</a:t>
            </a:r>
            <a:r>
              <a:rPr sz="1400" b="1" dirty="0">
                <a:latin typeface="Gadugi"/>
                <a:cs typeface="Gadugi"/>
              </a:rPr>
              <a:t>e  co</a:t>
            </a:r>
            <a:r>
              <a:rPr sz="1400" b="1" spc="-5" dirty="0">
                <a:latin typeface="Gadugi"/>
                <a:cs typeface="Gadugi"/>
              </a:rPr>
              <a:t>m</a:t>
            </a:r>
            <a:r>
              <a:rPr sz="1400" b="1" spc="-20" dirty="0">
                <a:latin typeface="Gadugi"/>
                <a:cs typeface="Gadugi"/>
              </a:rPr>
              <a:t>e</a:t>
            </a:r>
            <a:r>
              <a:rPr sz="1400" b="1" dirty="0">
                <a:latin typeface="Gadugi"/>
                <a:cs typeface="Gadugi"/>
              </a:rPr>
              <a:t>n</a:t>
            </a:r>
            <a:r>
              <a:rPr sz="1400" b="1" spc="5" dirty="0">
                <a:latin typeface="Gadugi"/>
                <a:cs typeface="Gadugi"/>
              </a:rPr>
              <a:t>t</a:t>
            </a:r>
            <a:r>
              <a:rPr sz="1400" b="1" dirty="0">
                <a:latin typeface="Gadugi"/>
                <a:cs typeface="Gadugi"/>
              </a:rPr>
              <a:t>a</a:t>
            </a:r>
            <a:r>
              <a:rPr sz="1400" b="1" spc="5" dirty="0">
                <a:latin typeface="Gadugi"/>
                <a:cs typeface="Gadugi"/>
              </a:rPr>
              <a:t>r</a:t>
            </a:r>
            <a:r>
              <a:rPr sz="1400" b="1" spc="-5" dirty="0">
                <a:latin typeface="Gadugi"/>
                <a:cs typeface="Gadugi"/>
              </a:rPr>
              <a:t>i</a:t>
            </a:r>
            <a:r>
              <a:rPr sz="1400" b="1" dirty="0">
                <a:latin typeface="Gadugi"/>
                <a:cs typeface="Gadugi"/>
              </a:rPr>
              <a:t>os  y </a:t>
            </a:r>
            <a:r>
              <a:rPr sz="1400" b="1" spc="5" dirty="0">
                <a:latin typeface="Gadugi"/>
                <a:cs typeface="Gadugi"/>
              </a:rPr>
              <a:t>aportes </a:t>
            </a:r>
            <a:r>
              <a:rPr sz="1400" b="1" spc="10" dirty="0">
                <a:latin typeface="Gadugi"/>
                <a:cs typeface="Gadugi"/>
              </a:rPr>
              <a:t> </a:t>
            </a:r>
            <a:r>
              <a:rPr sz="1400" b="1" spc="-5" dirty="0">
                <a:latin typeface="Gadugi"/>
                <a:cs typeface="Gadugi"/>
              </a:rPr>
              <a:t>recibidos</a:t>
            </a:r>
            <a:endParaRPr sz="1400">
              <a:latin typeface="Gadugi"/>
              <a:cs typeface="Gadug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013454"/>
              </p:ext>
            </p:extLst>
          </p:nvPr>
        </p:nvGraphicFramePr>
        <p:xfrm>
          <a:off x="229819" y="1755648"/>
          <a:ext cx="6193154" cy="15562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23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93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576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8332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sz="1200" b="1" spc="-5" dirty="0">
                          <a:solidFill>
                            <a:srgbClr val="073761"/>
                          </a:solidFill>
                          <a:latin typeface="Arial"/>
                          <a:cs typeface="Arial"/>
                        </a:rPr>
                        <a:t>Canal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E2EBFC"/>
                      </a:solidFill>
                      <a:prstDash val="solid"/>
                    </a:lnL>
                    <a:lnR w="12700">
                      <a:solidFill>
                        <a:srgbClr val="E2EBFC"/>
                      </a:solidFill>
                      <a:prstDash val="solid"/>
                    </a:lnR>
                    <a:lnT w="12700">
                      <a:solidFill>
                        <a:srgbClr val="E2EBFC"/>
                      </a:solidFill>
                      <a:prstDash val="solid"/>
                    </a:lnT>
                    <a:lnB w="12700">
                      <a:solidFill>
                        <a:srgbClr val="E2EBFC"/>
                      </a:solidFill>
                      <a:prstDash val="solid"/>
                    </a:lnB>
                    <a:solidFill>
                      <a:srgbClr val="FCE6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1400"/>
                        </a:lnSpc>
                      </a:pPr>
                      <a:r>
                        <a:rPr sz="1200" b="1" spc="-5" dirty="0">
                          <a:solidFill>
                            <a:srgbClr val="073761"/>
                          </a:solidFill>
                          <a:latin typeface="Arial"/>
                          <a:cs typeface="Arial"/>
                        </a:rPr>
                        <a:t>N°</a:t>
                      </a:r>
                      <a:r>
                        <a:rPr sz="1200" b="1" spc="-70" dirty="0">
                          <a:solidFill>
                            <a:srgbClr val="07376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073761"/>
                          </a:solidFill>
                          <a:latin typeface="Arial"/>
                          <a:cs typeface="Arial"/>
                        </a:rPr>
                        <a:t>comentarios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E2EBFC"/>
                      </a:solidFill>
                      <a:prstDash val="solid"/>
                    </a:lnL>
                    <a:lnR w="12700">
                      <a:solidFill>
                        <a:srgbClr val="E2EBFC"/>
                      </a:solidFill>
                      <a:prstDash val="solid"/>
                    </a:lnR>
                    <a:lnT w="12700">
                      <a:solidFill>
                        <a:srgbClr val="E2EBFC"/>
                      </a:solidFill>
                      <a:prstDash val="solid"/>
                    </a:lnT>
                    <a:lnB w="12700">
                      <a:solidFill>
                        <a:srgbClr val="E2EBFC"/>
                      </a:solidFill>
                      <a:prstDash val="solid"/>
                    </a:lnB>
                    <a:solidFill>
                      <a:srgbClr val="FCE6A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40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7030" marR="199390" indent="-16192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Formular</a:t>
                      </a:r>
                      <a:r>
                        <a:rPr sz="12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</a:t>
                      </a:r>
                      <a:r>
                        <a:rPr sz="12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o  </a:t>
                      </a:r>
                      <a:r>
                        <a:rPr sz="12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virtual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E2EBFC"/>
                      </a:solidFill>
                      <a:prstDash val="solid"/>
                    </a:lnL>
                    <a:lnR w="12700">
                      <a:solidFill>
                        <a:srgbClr val="E2EBFC"/>
                      </a:solidFill>
                      <a:prstDash val="solid"/>
                    </a:lnR>
                    <a:lnT w="12700">
                      <a:solidFill>
                        <a:srgbClr val="E2EBFC"/>
                      </a:solidFill>
                      <a:prstDash val="solid"/>
                    </a:lnT>
                    <a:lnB w="12700">
                      <a:solidFill>
                        <a:srgbClr val="E2EBF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u="heavy" spc="-15" dirty="0" smtClean="0">
                          <a:solidFill>
                            <a:srgbClr val="0000FF"/>
                          </a:solidFill>
                          <a:uFill>
                            <a:solidFill>
                              <a:srgbClr val="F4551F"/>
                            </a:solidFill>
                          </a:uFill>
                          <a:latin typeface="Arial MT"/>
                          <a:cs typeface="Arial MT"/>
                        </a:rPr>
                        <a:t>https://forms.office.com/pages/designpagev2.aspx?auth_pvr=OrgId&amp;auth_upn=dialoguemos%40minjusticia.gov.co&amp;lang=es-419&amp;origin=OfficeDotCom&amp;route=Start&amp;sessionid=34751c6b-b3c8-4426-a0f9-a287ddfd984e&amp;subpage=design&amp;id=zfse-ze-OEKE0k-sLHVR3D2ePDRi23BPv2ebwCAaKPRURDBLVTJUR0E0QUVPMFRIU1kyMDBXRkhMQy4u&amp;topview=Preview</a:t>
                      </a:r>
                      <a:endParaRPr lang="es-CO" sz="1000" dirty="0" smtClean="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E2EBFC"/>
                      </a:solidFill>
                      <a:prstDash val="solid"/>
                    </a:lnL>
                    <a:lnR w="12700">
                      <a:solidFill>
                        <a:srgbClr val="E2EBFC"/>
                      </a:solidFill>
                      <a:prstDash val="solid"/>
                    </a:lnR>
                    <a:lnT w="12700">
                      <a:solidFill>
                        <a:srgbClr val="E2EBFC"/>
                      </a:solidFill>
                      <a:prstDash val="solid"/>
                    </a:lnT>
                    <a:lnB w="12700">
                      <a:solidFill>
                        <a:srgbClr val="E2EBF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50" dirty="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lang="es-MX" sz="1200" spc="-5" dirty="0" smtClean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113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E2EBFC"/>
                      </a:solidFill>
                      <a:prstDash val="solid"/>
                    </a:lnL>
                    <a:lnR w="12700">
                      <a:solidFill>
                        <a:srgbClr val="E2EBFC"/>
                      </a:solidFill>
                      <a:prstDash val="solid"/>
                    </a:lnR>
                    <a:lnT w="12700">
                      <a:solidFill>
                        <a:srgbClr val="E2EBFC"/>
                      </a:solidFill>
                      <a:prstDash val="solid"/>
                    </a:lnT>
                    <a:lnB w="12700">
                      <a:solidFill>
                        <a:srgbClr val="E2EBF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2503297" y="3118357"/>
            <a:ext cx="1484630" cy="10795"/>
          </a:xfrm>
          <a:custGeom>
            <a:avLst/>
            <a:gdLst/>
            <a:ahLst/>
            <a:cxnLst/>
            <a:rect l="l" t="t" r="r" b="b"/>
            <a:pathLst>
              <a:path w="1484629" h="10794">
                <a:moveTo>
                  <a:pt x="1484376" y="0"/>
                </a:moveTo>
                <a:lnTo>
                  <a:pt x="0" y="0"/>
                </a:lnTo>
                <a:lnTo>
                  <a:pt x="0" y="10668"/>
                </a:lnTo>
                <a:lnTo>
                  <a:pt x="1484376" y="10668"/>
                </a:lnTo>
                <a:lnTo>
                  <a:pt x="1484376" y="0"/>
                </a:lnTo>
                <a:close/>
              </a:path>
            </a:pathLst>
          </a:custGeom>
          <a:solidFill>
            <a:srgbClr val="F45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64307" y="3110481"/>
            <a:ext cx="42545" cy="10795"/>
          </a:xfrm>
          <a:custGeom>
            <a:avLst/>
            <a:gdLst/>
            <a:ahLst/>
            <a:cxnLst/>
            <a:rect l="l" t="t" r="r" b="b"/>
            <a:pathLst>
              <a:path w="42544" h="10794">
                <a:moveTo>
                  <a:pt x="42170" y="0"/>
                </a:moveTo>
                <a:lnTo>
                  <a:pt x="0" y="0"/>
                </a:lnTo>
                <a:lnTo>
                  <a:pt x="0" y="10543"/>
                </a:lnTo>
                <a:lnTo>
                  <a:pt x="42170" y="10543"/>
                </a:lnTo>
                <a:lnTo>
                  <a:pt x="42170" y="0"/>
                </a:lnTo>
                <a:close/>
              </a:path>
            </a:pathLst>
          </a:custGeom>
          <a:solidFill>
            <a:srgbClr val="07376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33400" y="1674113"/>
            <a:ext cx="5755419" cy="3375659"/>
            <a:chOff x="1509108" y="1767839"/>
            <a:chExt cx="5755419" cy="3375659"/>
          </a:xfrm>
        </p:grpSpPr>
        <p:sp>
          <p:nvSpPr>
            <p:cNvPr id="9" name="object 9"/>
            <p:cNvSpPr/>
            <p:nvPr/>
          </p:nvSpPr>
          <p:spPr>
            <a:xfrm>
              <a:off x="6614160" y="1767839"/>
              <a:ext cx="649605" cy="1296670"/>
            </a:xfrm>
            <a:custGeom>
              <a:avLst/>
              <a:gdLst/>
              <a:ahLst/>
              <a:cxnLst/>
              <a:rect l="l" t="t" r="r" b="b"/>
              <a:pathLst>
                <a:path w="649604" h="1296670">
                  <a:moveTo>
                    <a:pt x="569976" y="0"/>
                  </a:moveTo>
                  <a:lnTo>
                    <a:pt x="351409" y="13462"/>
                  </a:lnTo>
                  <a:lnTo>
                    <a:pt x="0" y="679196"/>
                  </a:lnTo>
                  <a:lnTo>
                    <a:pt x="430530" y="1296416"/>
                  </a:lnTo>
                  <a:lnTo>
                    <a:pt x="649097" y="1282827"/>
                  </a:lnTo>
                  <a:lnTo>
                    <a:pt x="218567" y="665607"/>
                  </a:lnTo>
                  <a:lnTo>
                    <a:pt x="569976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14922" y="1768601"/>
              <a:ext cx="649605" cy="1296670"/>
            </a:xfrm>
            <a:custGeom>
              <a:avLst/>
              <a:gdLst/>
              <a:ahLst/>
              <a:cxnLst/>
              <a:rect l="l" t="t" r="r" b="b"/>
              <a:pathLst>
                <a:path w="649604" h="1296670">
                  <a:moveTo>
                    <a:pt x="649097" y="1282827"/>
                  </a:moveTo>
                  <a:lnTo>
                    <a:pt x="430529" y="1296416"/>
                  </a:lnTo>
                  <a:lnTo>
                    <a:pt x="0" y="679196"/>
                  </a:lnTo>
                  <a:lnTo>
                    <a:pt x="351408" y="13462"/>
                  </a:lnTo>
                  <a:lnTo>
                    <a:pt x="569976" y="0"/>
                  </a:lnTo>
                  <a:lnTo>
                    <a:pt x="218567" y="665607"/>
                  </a:lnTo>
                  <a:lnTo>
                    <a:pt x="649097" y="1282827"/>
                  </a:lnTo>
                  <a:close/>
                </a:path>
              </a:pathLst>
            </a:custGeom>
            <a:ln w="25908">
              <a:solidFill>
                <a:srgbClr val="E2EB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9108" y="3481139"/>
              <a:ext cx="3812412" cy="1662359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28650" y="510923"/>
            <a:ext cx="788670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spc="-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57775"/>
            <a:ext cx="9144000" cy="85725"/>
          </a:xfrm>
          <a:custGeom>
            <a:avLst/>
            <a:gdLst/>
            <a:ahLst/>
            <a:cxnLst/>
            <a:rect l="l" t="t" r="r" b="b"/>
            <a:pathLst>
              <a:path w="9144000" h="85725">
                <a:moveTo>
                  <a:pt x="0" y="85724"/>
                </a:moveTo>
                <a:lnTo>
                  <a:pt x="9144000" y="85724"/>
                </a:lnTo>
                <a:lnTo>
                  <a:pt x="9144000" y="0"/>
                </a:lnTo>
                <a:lnTo>
                  <a:pt x="0" y="0"/>
                </a:lnTo>
                <a:lnTo>
                  <a:pt x="0" y="85724"/>
                </a:lnTo>
                <a:close/>
              </a:path>
            </a:pathLst>
          </a:custGeom>
          <a:solidFill>
            <a:srgbClr val="DCEA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36168" y="151998"/>
            <a:ext cx="140081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0066CD"/>
                </a:solidFill>
                <a:latin typeface="Arial MT"/>
                <a:cs typeface="Arial MT"/>
              </a:rPr>
              <a:t>Presidencia </a:t>
            </a:r>
            <a:r>
              <a:rPr sz="600" spc="-5" dirty="0">
                <a:solidFill>
                  <a:srgbClr val="0066CD"/>
                </a:solidFill>
                <a:latin typeface="Arial MT"/>
                <a:cs typeface="Arial MT"/>
              </a:rPr>
              <a:t>de</a:t>
            </a:r>
            <a:r>
              <a:rPr sz="600" dirty="0">
                <a:solidFill>
                  <a:srgbClr val="0066CD"/>
                </a:solidFill>
                <a:latin typeface="Arial MT"/>
                <a:cs typeface="Arial MT"/>
              </a:rPr>
              <a:t> la</a:t>
            </a:r>
            <a:r>
              <a:rPr sz="600" spc="10" dirty="0">
                <a:solidFill>
                  <a:srgbClr val="0066CD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0066CD"/>
                </a:solidFill>
                <a:latin typeface="Arial MT"/>
                <a:cs typeface="Arial MT"/>
              </a:rPr>
              <a:t>República</a:t>
            </a:r>
            <a:r>
              <a:rPr sz="600" spc="20" dirty="0">
                <a:solidFill>
                  <a:srgbClr val="0066CD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0066CD"/>
                </a:solidFill>
                <a:latin typeface="Arial MT"/>
                <a:cs typeface="Arial MT"/>
              </a:rPr>
              <a:t>de</a:t>
            </a:r>
            <a:r>
              <a:rPr sz="600" spc="-15" dirty="0">
                <a:solidFill>
                  <a:srgbClr val="0066CD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0066CD"/>
                </a:solidFill>
                <a:latin typeface="Arial MT"/>
                <a:cs typeface="Arial MT"/>
              </a:rPr>
              <a:t>Colombia</a:t>
            </a:r>
            <a:endParaRPr sz="6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54795" cy="5083810"/>
            <a:chOff x="-10731" y="0"/>
            <a:chExt cx="9154795" cy="5083810"/>
          </a:xfrm>
        </p:grpSpPr>
        <p:sp>
          <p:nvSpPr>
            <p:cNvPr id="5" name="object 5"/>
            <p:cNvSpPr/>
            <p:nvPr/>
          </p:nvSpPr>
          <p:spPr>
            <a:xfrm>
              <a:off x="1523" y="0"/>
              <a:ext cx="9142730" cy="5057775"/>
            </a:xfrm>
            <a:custGeom>
              <a:avLst/>
              <a:gdLst/>
              <a:ahLst/>
              <a:cxnLst/>
              <a:rect l="l" t="t" r="r" b="b"/>
              <a:pathLst>
                <a:path w="9142730" h="5057775">
                  <a:moveTo>
                    <a:pt x="9142349" y="0"/>
                  </a:moveTo>
                  <a:lnTo>
                    <a:pt x="0" y="0"/>
                  </a:lnTo>
                  <a:lnTo>
                    <a:pt x="0" y="5057775"/>
                  </a:lnTo>
                  <a:lnTo>
                    <a:pt x="9142349" y="5057775"/>
                  </a:lnTo>
                  <a:lnTo>
                    <a:pt x="91423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23" y="5044438"/>
              <a:ext cx="9142730" cy="26034"/>
            </a:xfrm>
            <a:custGeom>
              <a:avLst/>
              <a:gdLst/>
              <a:ahLst/>
              <a:cxnLst/>
              <a:rect l="l" t="t" r="r" b="b"/>
              <a:pathLst>
                <a:path w="9142730" h="26035">
                  <a:moveTo>
                    <a:pt x="9142349" y="0"/>
                  </a:moveTo>
                  <a:lnTo>
                    <a:pt x="0" y="0"/>
                  </a:lnTo>
                  <a:lnTo>
                    <a:pt x="0" y="25782"/>
                  </a:lnTo>
                  <a:lnTo>
                    <a:pt x="9142349" y="25782"/>
                  </a:lnTo>
                  <a:lnTo>
                    <a:pt x="9142349" y="0"/>
                  </a:lnTo>
                  <a:close/>
                </a:path>
              </a:pathLst>
            </a:custGeom>
            <a:solidFill>
              <a:srgbClr val="A7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85" y="762"/>
              <a:ext cx="0" cy="5057775"/>
            </a:xfrm>
            <a:custGeom>
              <a:avLst/>
              <a:gdLst/>
              <a:ahLst/>
              <a:cxnLst/>
              <a:rect l="l" t="t" r="r" b="b"/>
              <a:pathLst>
                <a:path h="5057775">
                  <a:moveTo>
                    <a:pt x="0" y="0"/>
                  </a:moveTo>
                  <a:lnTo>
                    <a:pt x="0" y="5057775"/>
                  </a:lnTo>
                </a:path>
              </a:pathLst>
            </a:custGeom>
            <a:ln w="25908">
              <a:solidFill>
                <a:srgbClr val="A7AC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4800" y="984997"/>
            <a:ext cx="2642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3.</a:t>
            </a:r>
            <a:r>
              <a:rPr sz="1800" b="1" spc="-4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Desarrollo</a:t>
            </a:r>
            <a:r>
              <a:rPr sz="1800" b="1" spc="-9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del</a:t>
            </a:r>
            <a:r>
              <a:rPr sz="1800" b="1" spc="-5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diálogo</a:t>
            </a:r>
            <a:endParaRPr sz="1800" dirty="0">
              <a:latin typeface="Gadugi"/>
              <a:cs typeface="Gadug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47212" y="484386"/>
            <a:ext cx="8932780" cy="4619488"/>
            <a:chOff x="147212" y="484386"/>
            <a:chExt cx="8932780" cy="4619488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67528" y="2767582"/>
              <a:ext cx="3712464" cy="233629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7212" y="484386"/>
              <a:ext cx="6460490" cy="522605"/>
            </a:xfrm>
            <a:custGeom>
              <a:avLst/>
              <a:gdLst/>
              <a:ahLst/>
              <a:cxnLst/>
              <a:rect l="l" t="t" r="r" b="b"/>
              <a:pathLst>
                <a:path w="6460490" h="522605">
                  <a:moveTo>
                    <a:pt x="6459982" y="0"/>
                  </a:moveTo>
                  <a:lnTo>
                    <a:pt x="0" y="0"/>
                  </a:lnTo>
                  <a:lnTo>
                    <a:pt x="0" y="522224"/>
                  </a:lnTo>
                  <a:lnTo>
                    <a:pt x="6459982" y="522224"/>
                  </a:lnTo>
                  <a:lnTo>
                    <a:pt x="6459982" y="0"/>
                  </a:lnTo>
                  <a:close/>
                </a:path>
              </a:pathLst>
            </a:custGeom>
            <a:solidFill>
              <a:srgbClr val="00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18" y="1255325"/>
            <a:ext cx="4157832" cy="371888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84364" y="259863"/>
            <a:ext cx="10007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n</a:t>
            </a:r>
            <a:r>
              <a:rPr sz="1250" i="1" spc="-290" dirty="0">
                <a:solidFill>
                  <a:srgbClr val="FFFFCC"/>
                </a:solidFill>
                <a:latin typeface="Trebuchet MS"/>
                <a:cs typeface="Trebuchet MS"/>
              </a:rPr>
              <a:t>J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3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6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ha</a:t>
            </a:r>
            <a:r>
              <a:rPr sz="1250" i="1" spc="-5" dirty="0">
                <a:solidFill>
                  <a:srgbClr val="FFFFCC"/>
                </a:solidFill>
                <a:latin typeface="Trebuchet MS"/>
                <a:cs typeface="Trebuchet MS"/>
              </a:rPr>
              <a:t>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6846" y="1181846"/>
            <a:ext cx="2642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3.</a:t>
            </a:r>
            <a:r>
              <a:rPr sz="1800" b="1" spc="-4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Desarrollo</a:t>
            </a:r>
            <a:r>
              <a:rPr sz="1800" b="1" spc="-9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del</a:t>
            </a:r>
            <a:r>
              <a:rPr sz="1800" b="1" spc="-5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diálogo</a:t>
            </a:r>
            <a:endParaRPr sz="1800" dirty="0">
              <a:latin typeface="Gadugi"/>
              <a:cs typeface="Gadug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87394"/>
            <a:ext cx="8758428" cy="3528732"/>
            <a:chOff x="344595" y="414618"/>
            <a:chExt cx="8758428" cy="3528732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92595" y="937223"/>
              <a:ext cx="5710428" cy="11551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595" y="2398829"/>
              <a:ext cx="2170006" cy="154452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20795" y="414618"/>
              <a:ext cx="6460490" cy="522605"/>
            </a:xfrm>
            <a:custGeom>
              <a:avLst/>
              <a:gdLst/>
              <a:ahLst/>
              <a:cxnLst/>
              <a:rect l="l" t="t" r="r" b="b"/>
              <a:pathLst>
                <a:path w="6460490" h="522605">
                  <a:moveTo>
                    <a:pt x="6459982" y="0"/>
                  </a:moveTo>
                  <a:lnTo>
                    <a:pt x="0" y="0"/>
                  </a:lnTo>
                  <a:lnTo>
                    <a:pt x="0" y="522224"/>
                  </a:lnTo>
                  <a:lnTo>
                    <a:pt x="6459982" y="522224"/>
                  </a:lnTo>
                  <a:lnTo>
                    <a:pt x="6459982" y="0"/>
                  </a:lnTo>
                  <a:close/>
                </a:path>
              </a:pathLst>
            </a:custGeom>
            <a:solidFill>
              <a:srgbClr val="00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112702"/>
              </p:ext>
            </p:extLst>
          </p:nvPr>
        </p:nvGraphicFramePr>
        <p:xfrm>
          <a:off x="2362200" y="2146345"/>
          <a:ext cx="6792216" cy="3049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5336"/>
                <a:gridCol w="4036880"/>
              </a:tblGrid>
              <a:tr h="28715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Katia Alexandra 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27" marR="1327" marT="1327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000" u="none" strike="noStrike" dirty="0">
                          <a:effectLst/>
                        </a:rPr>
                        <a:t>El plan Nacional debe brindar herramientas hacia los jóvenes                                </a:t>
                      </a:r>
                      <a:br>
                        <a:rPr lang="es-MX" sz="1000" u="none" strike="noStrike" dirty="0">
                          <a:effectLst/>
                        </a:rPr>
                      </a:br>
                      <a:r>
                        <a:rPr lang="es-MX" sz="1000" u="none" strike="noStrike" dirty="0">
                          <a:effectLst/>
                        </a:rPr>
                        <a:t/>
                      </a:r>
                      <a:br>
                        <a:rPr lang="es-MX" sz="1000" u="none" strike="noStrike" dirty="0">
                          <a:effectLst/>
                        </a:rPr>
                      </a:br>
                      <a:r>
                        <a:rPr lang="es-MX" sz="1000" u="none" strike="noStrike" dirty="0">
                          <a:effectLst/>
                        </a:rPr>
                        <a:t>Creando la Oficina de empleo con visión e inclusión hacia la juventud. (OEVIJ)</a:t>
                      </a:r>
                      <a:br>
                        <a:rPr lang="es-MX" sz="1000" u="none" strike="noStrike" dirty="0">
                          <a:effectLst/>
                        </a:rPr>
                      </a:br>
                      <a:r>
                        <a:rPr lang="es-MX" sz="1000" u="none" strike="noStrike" dirty="0">
                          <a:effectLst/>
                        </a:rPr>
                        <a:t>Debe tener como propósito capacitar a los jóvenes de las zonas más vulnerables</a:t>
                      </a:r>
                      <a:br>
                        <a:rPr lang="es-MX" sz="1000" u="none" strike="noStrike" dirty="0">
                          <a:effectLst/>
                        </a:rPr>
                      </a:br>
                      <a:r>
                        <a:rPr lang="es-MX" sz="1000" u="none" strike="noStrike" dirty="0">
                          <a:effectLst/>
                        </a:rPr>
                        <a:t>Para combatir esta realidad, se plantea una estrategia enfocada al autoempleo mediante los siguientes   procesos:</a:t>
                      </a:r>
                      <a:br>
                        <a:rPr lang="es-MX" sz="1000" u="none" strike="noStrike" dirty="0">
                          <a:effectLst/>
                        </a:rPr>
                      </a:br>
                      <a:r>
                        <a:rPr lang="es-MX" sz="1000" u="none" strike="noStrike" dirty="0">
                          <a:effectLst/>
                        </a:rPr>
                        <a:t> 1) Diagnóstico de cadenas productivas con gran potencial;</a:t>
                      </a:r>
                      <a:br>
                        <a:rPr lang="es-MX" sz="1000" u="none" strike="noStrike" dirty="0">
                          <a:effectLst/>
                        </a:rPr>
                      </a:br>
                      <a:r>
                        <a:rPr lang="es-MX" sz="1000" u="none" strike="noStrike" dirty="0">
                          <a:effectLst/>
                        </a:rPr>
                        <a:t> 2) Formación de competencias en gestión empresarial; </a:t>
                      </a:r>
                      <a:br>
                        <a:rPr lang="es-MX" sz="1000" u="none" strike="noStrike" dirty="0">
                          <a:effectLst/>
                        </a:rPr>
                      </a:br>
                      <a:r>
                        <a:rPr lang="es-MX" sz="1000" u="none" strike="noStrike" dirty="0">
                          <a:effectLst/>
                        </a:rPr>
                        <a:t>3) Apoyo financiero a través de un fondo de crédito operado por cooperativas y cajas rurales, y un fondo de “capital semilla” operado a través de las oficinas municipales; </a:t>
                      </a:r>
                      <a:br>
                        <a:rPr lang="es-MX" sz="1000" u="none" strike="noStrike" dirty="0">
                          <a:effectLst/>
                        </a:rPr>
                      </a:br>
                      <a:r>
                        <a:rPr lang="es-MX" sz="1000" u="none" strike="noStrike" dirty="0">
                          <a:effectLst/>
                        </a:rPr>
                        <a:t>4) Asistencia técnica para la mejora de los procesos productivos y de marketing, entre otros.</a:t>
                      </a:r>
                      <a:br>
                        <a:rPr lang="es-MX" sz="1000" u="none" strike="noStrike" dirty="0">
                          <a:effectLst/>
                        </a:rPr>
                      </a:br>
                      <a:r>
                        <a:rPr lang="es-MX" sz="1000" u="none" strike="noStrike" dirty="0">
                          <a:effectLst/>
                        </a:rPr>
                        <a:t>5) Capacitación y el fomento de los emprendimientos TICS , incluyendo la aplicación por los jóvenes en el campo.</a:t>
                      </a:r>
                      <a:br>
                        <a:rPr lang="es-MX" sz="1000" u="none" strike="noStrike" dirty="0">
                          <a:effectLst/>
                        </a:rPr>
                      </a:br>
                      <a:r>
                        <a:rPr lang="es-MX" sz="1000" u="none" strike="noStrike" dirty="0">
                          <a:effectLst/>
                        </a:rPr>
                        <a:t>Es el garantizar educación de calidad y pertinencia, contextualizada para los jóvenes</a:t>
                      </a:r>
                      <a:br>
                        <a:rPr lang="es-MX" sz="1000" u="none" strike="noStrike" dirty="0">
                          <a:effectLst/>
                        </a:rPr>
                      </a:br>
                      <a:r>
                        <a:rPr lang="es-MX" sz="1000" u="none" strike="noStrike" dirty="0">
                          <a:effectLst/>
                        </a:rPr>
                        <a:t>6)Gestión de riesgos en el sector privado con la finalidad de ofrecer un modelo que sea </a:t>
                      </a:r>
                      <a:r>
                        <a:rPr lang="es-MX" sz="1000" u="none" strike="noStrike" dirty="0" err="1">
                          <a:effectLst/>
                        </a:rPr>
                        <a:t>resiliente</a:t>
                      </a:r>
                      <a:r>
                        <a:rPr lang="es-MX" sz="1000" u="none" strike="noStrike" dirty="0">
                          <a:effectLst/>
                        </a:rPr>
                        <a:t> y sustentable.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27" marR="1327" marT="1327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84364" y="259863"/>
            <a:ext cx="10007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n</a:t>
            </a:r>
            <a:r>
              <a:rPr sz="1250" i="1" spc="-290" dirty="0">
                <a:solidFill>
                  <a:srgbClr val="FFFFCC"/>
                </a:solidFill>
                <a:latin typeface="Trebuchet MS"/>
                <a:cs typeface="Trebuchet MS"/>
              </a:rPr>
              <a:t>J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3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6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ha</a:t>
            </a:r>
            <a:r>
              <a:rPr sz="1250" i="1" spc="-5" dirty="0">
                <a:solidFill>
                  <a:srgbClr val="FFFFCC"/>
                </a:solidFill>
                <a:latin typeface="Trebuchet MS"/>
                <a:cs typeface="Trebuchet MS"/>
              </a:rPr>
              <a:t>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056" y="928878"/>
            <a:ext cx="2642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3.</a:t>
            </a:r>
            <a:r>
              <a:rPr sz="1800" b="1" spc="-4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Desarrollo</a:t>
            </a:r>
            <a:r>
              <a:rPr sz="1800" b="1" spc="-9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del</a:t>
            </a:r>
            <a:r>
              <a:rPr sz="1800" b="1" spc="-5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diálogo</a:t>
            </a:r>
            <a:endParaRPr sz="1800">
              <a:latin typeface="Gadugi"/>
              <a:cs typeface="Gadug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3327" y="433571"/>
            <a:ext cx="8940673" cy="3819143"/>
            <a:chOff x="203327" y="433571"/>
            <a:chExt cx="8940673" cy="3819143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3572" y="963167"/>
              <a:ext cx="5710428" cy="11551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594" y="2398829"/>
              <a:ext cx="3068359" cy="185388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3327" y="433571"/>
              <a:ext cx="6460490" cy="522605"/>
            </a:xfrm>
            <a:custGeom>
              <a:avLst/>
              <a:gdLst/>
              <a:ahLst/>
              <a:cxnLst/>
              <a:rect l="l" t="t" r="r" b="b"/>
              <a:pathLst>
                <a:path w="6460490" h="522605">
                  <a:moveTo>
                    <a:pt x="6459982" y="0"/>
                  </a:moveTo>
                  <a:lnTo>
                    <a:pt x="0" y="0"/>
                  </a:lnTo>
                  <a:lnTo>
                    <a:pt x="0" y="522224"/>
                  </a:lnTo>
                  <a:lnTo>
                    <a:pt x="6459982" y="522224"/>
                  </a:lnTo>
                  <a:lnTo>
                    <a:pt x="6459982" y="0"/>
                  </a:lnTo>
                  <a:close/>
                </a:path>
              </a:pathLst>
            </a:custGeom>
            <a:solidFill>
              <a:srgbClr val="00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364484" y="2188464"/>
          <a:ext cx="5710555" cy="28953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66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339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08025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b="1" spc="-5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Ciudadano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6F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b="1" spc="-5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Pr</a:t>
                      </a:r>
                      <a:r>
                        <a:rPr sz="1000" b="1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opue</a:t>
                      </a:r>
                      <a:r>
                        <a:rPr sz="1000" b="1" spc="-5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15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60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1000" b="1" spc="-40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comen</a:t>
                      </a:r>
                      <a:r>
                        <a:rPr sz="1000" b="1" spc="5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-5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spc="-15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solidFill>
                            <a:srgbClr val="2A52A7"/>
                          </a:solidFill>
                          <a:latin typeface="Arial"/>
                          <a:cs typeface="Arial"/>
                        </a:rPr>
                        <a:t>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6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873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27329" marR="170815" indent="-4889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ios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li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a 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Gaviria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6FF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940"/>
                        </a:lnSpc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Soy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lider</a:t>
                      </a:r>
                      <a:r>
                        <a:rPr sz="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social con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enfoque</a:t>
                      </a:r>
                      <a:r>
                        <a:rPr sz="8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proteccion</a:t>
                      </a:r>
                      <a:r>
                        <a:rPr sz="8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defensa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Derechos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las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personas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discapacida,</a:t>
                      </a:r>
                    </a:p>
                    <a:p>
                      <a:pPr marL="50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00" spc="5" dirty="0">
                          <a:latin typeface="Arial MT"/>
                          <a:cs typeface="Arial MT"/>
                        </a:rPr>
                        <a:t>mi</a:t>
                      </a:r>
                      <a:r>
                        <a:rPr sz="8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propuesta</a:t>
                      </a:r>
                      <a:r>
                        <a:rPr sz="8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esta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basada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lo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evidencio</a:t>
                      </a:r>
                      <a:r>
                        <a:rPr sz="8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mi</a:t>
                      </a:r>
                      <a:r>
                        <a:rPr sz="8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recinto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territorial</a:t>
                      </a:r>
                      <a:r>
                        <a:rPr sz="8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,</a:t>
                      </a:r>
                    </a:p>
                    <a:p>
                      <a:pPr marL="233679" marR="59690" indent="-230504">
                        <a:lnSpc>
                          <a:spcPct val="100000"/>
                        </a:lnSpc>
                        <a:spcBef>
                          <a:spcPts val="10"/>
                        </a:spcBef>
                        <a:buAutoNum type="arabicPeriod"/>
                        <a:tabLst>
                          <a:tab pos="233679" algn="l"/>
                          <a:tab pos="234315" algn="l"/>
                        </a:tabLst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evaluar</a:t>
                      </a:r>
                      <a:r>
                        <a:rPr sz="8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crear</a:t>
                      </a:r>
                      <a:r>
                        <a:rPr sz="8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estrategias</a:t>
                      </a:r>
                      <a:r>
                        <a:rPr sz="8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enfoque</a:t>
                      </a:r>
                      <a:r>
                        <a:rPr sz="800" spc="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entes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gubernamentales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desconocen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derechos,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vulneran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derechos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8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hacen</a:t>
                      </a:r>
                      <a:r>
                        <a:rPr sz="800" spc="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cumplir</a:t>
                      </a:r>
                      <a:r>
                        <a:rPr sz="800" spc="-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es</a:t>
                      </a:r>
                      <a:r>
                        <a:rPr sz="8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decir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identificar</a:t>
                      </a:r>
                      <a:r>
                        <a:rPr sz="8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cada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region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se esta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haciendo, </a:t>
                      </a:r>
                      <a:r>
                        <a:rPr sz="800" spc="-20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como</a:t>
                      </a:r>
                      <a:r>
                        <a:rPr sz="8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lo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estan haciendo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quien</a:t>
                      </a:r>
                      <a:r>
                        <a:rPr sz="8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lo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esta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haciendo.trabajar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capacitar</a:t>
                      </a:r>
                      <a:r>
                        <a:rPr sz="8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lengua</a:t>
                      </a:r>
                      <a:r>
                        <a:rPr sz="8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señas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a 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funcionarios</a:t>
                      </a:r>
                      <a:r>
                        <a:rPr sz="8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salud,educadores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personas</a:t>
                      </a:r>
                      <a:r>
                        <a:rPr sz="8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mayor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ingerencia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atencion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a</a:t>
                      </a:r>
                      <a:r>
                        <a:rPr sz="8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discapacidad</a:t>
                      </a:r>
                      <a:r>
                        <a:rPr sz="800" spc="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para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mejorar</a:t>
                      </a:r>
                      <a:r>
                        <a:rPr sz="8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inclusion</a:t>
                      </a:r>
                      <a:r>
                        <a:rPr sz="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 personas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con discapacidad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auditiva</a:t>
                      </a:r>
                      <a:endParaRPr sz="800" dirty="0">
                        <a:latin typeface="Arial MT"/>
                        <a:cs typeface="Arial MT"/>
                      </a:endParaRPr>
                    </a:p>
                    <a:p>
                      <a:pPr marL="233679" marR="855344" indent="-228600">
                        <a:lnSpc>
                          <a:spcPct val="100000"/>
                        </a:lnSpc>
                        <a:spcBef>
                          <a:spcPts val="5"/>
                        </a:spcBef>
                        <a:buAutoNum type="arabicPeriod"/>
                        <a:tabLst>
                          <a:tab pos="233679" algn="l"/>
                          <a:tab pos="234315" algn="l"/>
                        </a:tabLst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Realizar estrategias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intervención en</a:t>
                      </a:r>
                      <a:r>
                        <a:rPr sz="8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identificación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temprana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desde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entornos </a:t>
                      </a:r>
                      <a:r>
                        <a:rPr sz="800" spc="-20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familiares,sociales,</a:t>
                      </a:r>
                      <a:r>
                        <a:rPr sz="800" spc="-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educativos,laborales</a:t>
                      </a:r>
                      <a:endParaRPr sz="800" dirty="0">
                        <a:latin typeface="Arial MT"/>
                        <a:cs typeface="Arial MT"/>
                      </a:endParaRPr>
                    </a:p>
                    <a:p>
                      <a:pPr marL="233679" marR="183515" indent="-228600">
                        <a:lnSpc>
                          <a:spcPct val="100000"/>
                        </a:lnSpc>
                        <a:buAutoNum type="arabicPeriod"/>
                        <a:tabLst>
                          <a:tab pos="233679" algn="l"/>
                          <a:tab pos="234315" algn="l"/>
                        </a:tabLst>
                      </a:pPr>
                      <a:r>
                        <a:rPr sz="800" spc="-5" dirty="0">
                          <a:latin typeface="Arial MT"/>
                          <a:cs typeface="Arial MT"/>
                        </a:rPr>
                        <a:t>Crear programas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foros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capacitaciones</a:t>
                      </a:r>
                      <a:r>
                        <a:rPr sz="8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cada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region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acompañe</a:t>
                      </a:r>
                      <a:r>
                        <a:rPr sz="8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fortalezca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la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capacidad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 </a:t>
                      </a:r>
                      <a:r>
                        <a:rPr sz="800" spc="-2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representar</a:t>
                      </a:r>
                      <a:r>
                        <a:rPr sz="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sus</a:t>
                      </a:r>
                      <a:r>
                        <a:rPr sz="8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derechos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dignamente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atravez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politicas</a:t>
                      </a:r>
                      <a:r>
                        <a:rPr sz="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publicas</a:t>
                      </a:r>
                      <a:endParaRPr sz="800" dirty="0">
                        <a:latin typeface="Arial MT"/>
                        <a:cs typeface="Arial MT"/>
                      </a:endParaRPr>
                    </a:p>
                    <a:p>
                      <a:pPr marL="233679" marR="26034" indent="-228600">
                        <a:lnSpc>
                          <a:spcPct val="100000"/>
                        </a:lnSpc>
                        <a:buAutoNum type="arabicPeriod"/>
                        <a:tabLst>
                          <a:tab pos="233679" algn="l"/>
                          <a:tab pos="234315" algn="l"/>
                        </a:tabLst>
                      </a:pPr>
                      <a:r>
                        <a:rPr sz="800" dirty="0">
                          <a:latin typeface="Arial MT"/>
                          <a:cs typeface="Arial MT"/>
                        </a:rPr>
                        <a:t>Retomar y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evaluar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las politicas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publicas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establecidas ,identificar cuales si se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estan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implementando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mejoras de la calidad de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vida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y cuales no se estan haciendo utiles,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reconstruirlas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y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hacerlas valer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necesitamos</a:t>
                      </a:r>
                      <a:r>
                        <a:rPr sz="8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retomar</a:t>
                      </a:r>
                      <a:r>
                        <a:rPr sz="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el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tema</a:t>
                      </a:r>
                      <a:r>
                        <a:rPr sz="8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derechos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personas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privadas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libertad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mas</a:t>
                      </a:r>
                      <a:r>
                        <a:rPr sz="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aun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aquellas </a:t>
                      </a:r>
                      <a:r>
                        <a:rPr sz="800" spc="-2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presentan</a:t>
                      </a:r>
                      <a:r>
                        <a:rPr sz="80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algun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tipo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discapacidad..propongo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entidades</a:t>
                      </a:r>
                      <a:r>
                        <a:rPr sz="8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centros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penitenciarios</a:t>
                      </a:r>
                      <a:r>
                        <a:rPr sz="8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tengan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una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veeduria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periódica</a:t>
                      </a:r>
                      <a:r>
                        <a:rPr sz="8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como</a:t>
                      </a:r>
                      <a:r>
                        <a:rPr sz="8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se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manejan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los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derechos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los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internos</a:t>
                      </a:r>
                      <a:r>
                        <a:rPr sz="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y se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implementen</a:t>
                      </a:r>
                      <a:r>
                        <a:rPr sz="8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talleres</a:t>
                      </a:r>
                      <a:r>
                        <a:rPr sz="8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y 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rehabilitación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integral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enfoque</a:t>
                      </a:r>
                      <a:r>
                        <a:rPr sz="800" spc="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mejorar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integracion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social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personas</a:t>
                      </a:r>
                      <a:r>
                        <a:rPr sz="8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privadas</a:t>
                      </a:r>
                      <a:r>
                        <a:rPr sz="8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 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libertad</a:t>
                      </a:r>
                      <a:r>
                        <a:rPr sz="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inclusion</a:t>
                      </a:r>
                      <a:r>
                        <a:rPr sz="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compromiso</a:t>
                      </a:r>
                      <a:r>
                        <a:rPr sz="8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familiar</a:t>
                      </a:r>
                      <a:r>
                        <a:rPr sz="8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es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decir</a:t>
                      </a:r>
                      <a:r>
                        <a:rPr sz="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realizar</a:t>
                      </a:r>
                      <a:r>
                        <a:rPr sz="8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talleres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colectivos</a:t>
                      </a:r>
                      <a:r>
                        <a:rPr sz="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participacion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un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acudiente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o famimia.por</a:t>
                      </a:r>
                      <a:r>
                        <a:rPr sz="8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ultimo</a:t>
                      </a:r>
                      <a:r>
                        <a:rPr sz="8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crear</a:t>
                      </a:r>
                      <a:r>
                        <a:rPr sz="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una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entidad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atencion</a:t>
                      </a:r>
                      <a:r>
                        <a:rPr sz="8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integral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a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las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personas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con 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discapacidaden cada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region..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especialmente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aquellas regiones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vulnerables</a:t>
                      </a:r>
                      <a:r>
                        <a:rPr sz="8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dificultad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 de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 desplazamiento</a:t>
                      </a:r>
                      <a:r>
                        <a:rPr sz="80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8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inclusion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implementar</a:t>
                      </a:r>
                      <a:r>
                        <a:rPr sz="8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estrategia</a:t>
                      </a:r>
                      <a:r>
                        <a:rPr sz="80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rehabilitación</a:t>
                      </a:r>
                      <a:r>
                        <a:rPr sz="80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basada</a:t>
                      </a:r>
                      <a:r>
                        <a:rPr sz="800" spc="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comunidad </a:t>
                      </a:r>
                      <a:r>
                        <a:rPr sz="8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creando</a:t>
                      </a:r>
                      <a:r>
                        <a:rPr sz="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conformando</a:t>
                      </a:r>
                      <a:r>
                        <a:rPr sz="8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redes 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latin typeface="Arial MT"/>
                          <a:cs typeface="Arial MT"/>
                        </a:rPr>
                        <a:t>apoyo.</a:t>
                      </a:r>
                      <a:endParaRPr sz="8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6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2200" y="150875"/>
            <a:ext cx="3733800" cy="522605"/>
          </a:xfrm>
          <a:custGeom>
            <a:avLst/>
            <a:gdLst/>
            <a:ahLst/>
            <a:cxnLst/>
            <a:rect l="l" t="t" r="r" b="b"/>
            <a:pathLst>
              <a:path w="6720840" h="522605">
                <a:moveTo>
                  <a:pt x="6720840" y="0"/>
                </a:moveTo>
                <a:lnTo>
                  <a:pt x="0" y="0"/>
                </a:lnTo>
                <a:lnTo>
                  <a:pt x="0" y="522224"/>
                </a:lnTo>
                <a:lnTo>
                  <a:pt x="6720840" y="522224"/>
                </a:lnTo>
                <a:lnTo>
                  <a:pt x="6720840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2200" y="209550"/>
            <a:ext cx="37338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Objetivo</a:t>
            </a:r>
            <a:r>
              <a:rPr spc="5" dirty="0"/>
              <a:t> </a:t>
            </a:r>
            <a:r>
              <a:rPr spc="-5" dirty="0"/>
              <a:t>del</a:t>
            </a:r>
            <a:r>
              <a:rPr spc="-40" dirty="0"/>
              <a:t> </a:t>
            </a:r>
            <a:r>
              <a:rPr spc="-20" dirty="0"/>
              <a:t>informe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72872" y="1359596"/>
            <a:ext cx="224790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58825" algn="l"/>
                <a:tab pos="1200785" algn="l"/>
              </a:tabLst>
            </a:pPr>
            <a:r>
              <a:rPr sz="2300" spc="-5" dirty="0">
                <a:latin typeface="Gadugi"/>
                <a:cs typeface="Gadugi"/>
              </a:rPr>
              <a:t>Da</a:t>
            </a:r>
            <a:r>
              <a:rPr sz="2300" dirty="0">
                <a:latin typeface="Gadugi"/>
                <a:cs typeface="Gadugi"/>
              </a:rPr>
              <a:t>r	a	co</a:t>
            </a:r>
            <a:r>
              <a:rPr sz="2300" spc="5" dirty="0">
                <a:latin typeface="Gadugi"/>
                <a:cs typeface="Gadugi"/>
              </a:rPr>
              <a:t>n</a:t>
            </a:r>
            <a:r>
              <a:rPr sz="2300" spc="-10" dirty="0">
                <a:latin typeface="Gadugi"/>
                <a:cs typeface="Gadugi"/>
              </a:rPr>
              <a:t>oc</a:t>
            </a:r>
            <a:r>
              <a:rPr sz="2300" dirty="0">
                <a:latin typeface="Gadugi"/>
                <a:cs typeface="Gadugi"/>
              </a:rPr>
              <a:t>er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883535" y="1346149"/>
            <a:ext cx="269557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67385" algn="l"/>
                <a:tab pos="2286635" algn="l"/>
              </a:tabLst>
            </a:pPr>
            <a:r>
              <a:rPr sz="2300" spc="5" dirty="0">
                <a:latin typeface="Gadugi"/>
                <a:cs typeface="Gadugi"/>
              </a:rPr>
              <a:t>l</a:t>
            </a:r>
            <a:r>
              <a:rPr sz="2300" dirty="0">
                <a:latin typeface="Gadugi"/>
                <a:cs typeface="Gadugi"/>
              </a:rPr>
              <a:t>os	</a:t>
            </a:r>
            <a:r>
              <a:rPr sz="2300" spc="-35" dirty="0">
                <a:latin typeface="Gadugi"/>
                <a:cs typeface="Gadugi"/>
              </a:rPr>
              <a:t>r</a:t>
            </a:r>
            <a:r>
              <a:rPr sz="2300" spc="-10" dirty="0">
                <a:latin typeface="Gadugi"/>
                <a:cs typeface="Gadugi"/>
              </a:rPr>
              <a:t>e</a:t>
            </a:r>
            <a:r>
              <a:rPr sz="2300" spc="-20" dirty="0">
                <a:latin typeface="Gadugi"/>
                <a:cs typeface="Gadugi"/>
              </a:rPr>
              <a:t>s</a:t>
            </a:r>
            <a:r>
              <a:rPr sz="2300" dirty="0">
                <a:latin typeface="Gadugi"/>
                <a:cs typeface="Gadugi"/>
              </a:rPr>
              <a:t>u</a:t>
            </a:r>
            <a:r>
              <a:rPr sz="2300" spc="5" dirty="0">
                <a:latin typeface="Gadugi"/>
                <a:cs typeface="Gadugi"/>
              </a:rPr>
              <a:t>l</a:t>
            </a:r>
            <a:r>
              <a:rPr sz="2300" dirty="0">
                <a:latin typeface="Gadugi"/>
                <a:cs typeface="Gadugi"/>
              </a:rPr>
              <a:t>ta</a:t>
            </a:r>
            <a:r>
              <a:rPr sz="2300" spc="-15" dirty="0">
                <a:latin typeface="Gadugi"/>
                <a:cs typeface="Gadugi"/>
              </a:rPr>
              <a:t>d</a:t>
            </a:r>
            <a:r>
              <a:rPr sz="2300" dirty="0">
                <a:latin typeface="Gadugi"/>
                <a:cs typeface="Gadugi"/>
              </a:rPr>
              <a:t>os	d</a:t>
            </a:r>
            <a:r>
              <a:rPr sz="2300" spc="-10" dirty="0">
                <a:latin typeface="Gadugi"/>
                <a:cs typeface="Gadugi"/>
              </a:rPr>
              <a:t>e</a:t>
            </a:r>
            <a:r>
              <a:rPr sz="2300" dirty="0">
                <a:latin typeface="Gadugi"/>
                <a:cs typeface="Gadugi"/>
              </a:rPr>
              <a:t>l</a:t>
            </a:r>
            <a:endParaRPr sz="2300">
              <a:latin typeface="Gadugi"/>
              <a:cs typeface="Gadug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2872" y="1697227"/>
            <a:ext cx="5219065" cy="2480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300" spc="-5" dirty="0">
                <a:latin typeface="Gadugi"/>
                <a:cs typeface="Gadugi"/>
              </a:rPr>
              <a:t>ejercicio</a:t>
            </a:r>
            <a:r>
              <a:rPr sz="2300" dirty="0">
                <a:latin typeface="Gadugi"/>
                <a:cs typeface="Gadugi"/>
              </a:rPr>
              <a:t> </a:t>
            </a:r>
            <a:r>
              <a:rPr sz="2300" spc="-15" dirty="0">
                <a:latin typeface="Gadugi"/>
                <a:cs typeface="Gadugi"/>
              </a:rPr>
              <a:t>de</a:t>
            </a:r>
            <a:r>
              <a:rPr sz="2300" spc="-10" dirty="0">
                <a:latin typeface="Gadugi"/>
                <a:cs typeface="Gadugi"/>
              </a:rPr>
              <a:t> </a:t>
            </a:r>
            <a:r>
              <a:rPr sz="2300" b="1" spc="-10" dirty="0">
                <a:solidFill>
                  <a:srgbClr val="FF9900"/>
                </a:solidFill>
                <a:latin typeface="Gadugi"/>
                <a:cs typeface="Gadugi"/>
              </a:rPr>
              <a:t>diálogo</a:t>
            </a:r>
            <a:r>
              <a:rPr sz="2300" b="1" spc="-5" dirty="0">
                <a:solidFill>
                  <a:srgbClr val="FF9900"/>
                </a:solidFill>
                <a:latin typeface="Gadugi"/>
                <a:cs typeface="Gadugi"/>
              </a:rPr>
              <a:t> </a:t>
            </a:r>
            <a:r>
              <a:rPr sz="2300" b="1" dirty="0">
                <a:solidFill>
                  <a:srgbClr val="FF9900"/>
                </a:solidFill>
                <a:latin typeface="Gadugi"/>
                <a:cs typeface="Gadugi"/>
              </a:rPr>
              <a:t>de</a:t>
            </a:r>
            <a:r>
              <a:rPr sz="2300" b="1" spc="5" dirty="0">
                <a:solidFill>
                  <a:srgbClr val="FF9900"/>
                </a:solidFill>
                <a:latin typeface="Gadugi"/>
                <a:cs typeface="Gadugi"/>
              </a:rPr>
              <a:t> </a:t>
            </a:r>
            <a:r>
              <a:rPr sz="2300" b="1" spc="-10" dirty="0">
                <a:solidFill>
                  <a:srgbClr val="FF9900"/>
                </a:solidFill>
                <a:latin typeface="Gadugi"/>
                <a:cs typeface="Gadugi"/>
              </a:rPr>
              <a:t>consulta </a:t>
            </a:r>
            <a:r>
              <a:rPr sz="2300" b="1" spc="-620" dirty="0">
                <a:solidFill>
                  <a:srgbClr val="FF9900"/>
                </a:solidFill>
                <a:latin typeface="Gadugi"/>
                <a:cs typeface="Gadugi"/>
              </a:rPr>
              <a:t> </a:t>
            </a:r>
            <a:r>
              <a:rPr sz="2300" spc="-5" dirty="0">
                <a:latin typeface="Gadugi"/>
                <a:cs typeface="Gadugi"/>
              </a:rPr>
              <a:t>realizado</a:t>
            </a:r>
            <a:r>
              <a:rPr sz="2300" dirty="0">
                <a:latin typeface="Gadugi"/>
                <a:cs typeface="Gadugi"/>
              </a:rPr>
              <a:t> </a:t>
            </a:r>
            <a:r>
              <a:rPr sz="2300" spc="-5" dirty="0">
                <a:latin typeface="Gadugi"/>
                <a:cs typeface="Gadugi"/>
              </a:rPr>
              <a:t>con</a:t>
            </a:r>
            <a:r>
              <a:rPr sz="2300" dirty="0">
                <a:latin typeface="Gadugi"/>
                <a:cs typeface="Gadugi"/>
              </a:rPr>
              <a:t> la</a:t>
            </a:r>
            <a:r>
              <a:rPr sz="2300" spc="5" dirty="0">
                <a:latin typeface="Gadugi"/>
                <a:cs typeface="Gadugi"/>
              </a:rPr>
              <a:t> </a:t>
            </a:r>
            <a:r>
              <a:rPr sz="2300" spc="-10" dirty="0">
                <a:latin typeface="Gadugi"/>
                <a:cs typeface="Gadugi"/>
              </a:rPr>
              <a:t>ciudadanía</a:t>
            </a:r>
            <a:r>
              <a:rPr sz="2300" spc="-5" dirty="0">
                <a:latin typeface="Gadugi"/>
                <a:cs typeface="Gadugi"/>
              </a:rPr>
              <a:t> </a:t>
            </a:r>
            <a:r>
              <a:rPr sz="2300" dirty="0">
                <a:latin typeface="Gadugi"/>
                <a:cs typeface="Gadugi"/>
              </a:rPr>
              <a:t>y</a:t>
            </a:r>
            <a:r>
              <a:rPr sz="2300" spc="5" dirty="0">
                <a:latin typeface="Gadugi"/>
                <a:cs typeface="Gadugi"/>
              </a:rPr>
              <a:t> </a:t>
            </a:r>
            <a:r>
              <a:rPr sz="2300" spc="-10" dirty="0">
                <a:latin typeface="Gadugi"/>
                <a:cs typeface="Gadugi"/>
              </a:rPr>
              <a:t>demás </a:t>
            </a:r>
            <a:r>
              <a:rPr sz="2300" spc="-5" dirty="0">
                <a:latin typeface="Gadugi"/>
                <a:cs typeface="Gadugi"/>
              </a:rPr>
              <a:t> </a:t>
            </a:r>
            <a:r>
              <a:rPr sz="2300" spc="-10" dirty="0">
                <a:latin typeface="Gadugi"/>
                <a:cs typeface="Gadugi"/>
              </a:rPr>
              <a:t>grupos</a:t>
            </a:r>
            <a:r>
              <a:rPr sz="2300" spc="-5" dirty="0">
                <a:latin typeface="Gadugi"/>
                <a:cs typeface="Gadugi"/>
              </a:rPr>
              <a:t> de</a:t>
            </a:r>
            <a:r>
              <a:rPr sz="2300" dirty="0">
                <a:latin typeface="Gadugi"/>
                <a:cs typeface="Gadugi"/>
              </a:rPr>
              <a:t> </a:t>
            </a:r>
            <a:r>
              <a:rPr sz="2300" spc="-15" dirty="0">
                <a:latin typeface="Gadugi"/>
                <a:cs typeface="Gadugi"/>
              </a:rPr>
              <a:t>interés</a:t>
            </a:r>
            <a:r>
              <a:rPr sz="2300" spc="-10" dirty="0">
                <a:latin typeface="Gadugi"/>
                <a:cs typeface="Gadugi"/>
              </a:rPr>
              <a:t> </a:t>
            </a:r>
            <a:r>
              <a:rPr sz="2300" spc="-5" dirty="0">
                <a:latin typeface="Gadugi"/>
                <a:cs typeface="Gadugi"/>
              </a:rPr>
              <a:t>del</a:t>
            </a:r>
            <a:r>
              <a:rPr sz="2300" dirty="0">
                <a:latin typeface="Gadugi"/>
                <a:cs typeface="Gadugi"/>
              </a:rPr>
              <a:t> </a:t>
            </a:r>
            <a:r>
              <a:rPr sz="2300" spc="-10" dirty="0">
                <a:latin typeface="Gadugi"/>
                <a:cs typeface="Gadugi"/>
              </a:rPr>
              <a:t>Ministerio</a:t>
            </a:r>
            <a:r>
              <a:rPr sz="2300" spc="-5" dirty="0">
                <a:latin typeface="Gadugi"/>
                <a:cs typeface="Gadugi"/>
              </a:rPr>
              <a:t> </a:t>
            </a:r>
            <a:r>
              <a:rPr sz="2300" spc="-15" dirty="0">
                <a:latin typeface="Gadugi"/>
                <a:cs typeface="Gadugi"/>
              </a:rPr>
              <a:t>de </a:t>
            </a:r>
            <a:r>
              <a:rPr sz="2300" spc="-10" dirty="0">
                <a:latin typeface="Gadugi"/>
                <a:cs typeface="Gadugi"/>
              </a:rPr>
              <a:t> </a:t>
            </a:r>
            <a:r>
              <a:rPr sz="2300" spc="-5" dirty="0">
                <a:latin typeface="Gadugi"/>
                <a:cs typeface="Gadugi"/>
              </a:rPr>
              <a:t>Justicia</a:t>
            </a:r>
            <a:r>
              <a:rPr sz="2300" dirty="0">
                <a:latin typeface="Gadugi"/>
                <a:cs typeface="Gadugi"/>
              </a:rPr>
              <a:t> y</a:t>
            </a:r>
            <a:r>
              <a:rPr sz="2300" spc="5" dirty="0">
                <a:latin typeface="Gadugi"/>
                <a:cs typeface="Gadugi"/>
              </a:rPr>
              <a:t> </a:t>
            </a:r>
            <a:r>
              <a:rPr sz="2300" dirty="0">
                <a:latin typeface="Gadugi"/>
                <a:cs typeface="Gadugi"/>
              </a:rPr>
              <a:t>del</a:t>
            </a:r>
            <a:r>
              <a:rPr sz="2300" spc="5" dirty="0">
                <a:latin typeface="Gadugi"/>
                <a:cs typeface="Gadugi"/>
              </a:rPr>
              <a:t> </a:t>
            </a:r>
            <a:r>
              <a:rPr sz="2300" spc="-10" dirty="0">
                <a:latin typeface="Gadugi"/>
                <a:cs typeface="Gadugi"/>
              </a:rPr>
              <a:t>Derecho,</a:t>
            </a:r>
            <a:r>
              <a:rPr sz="2300" spc="-5" dirty="0">
                <a:latin typeface="Gadugi"/>
                <a:cs typeface="Gadugi"/>
              </a:rPr>
              <a:t> </a:t>
            </a:r>
            <a:r>
              <a:rPr sz="2300" spc="-10" dirty="0">
                <a:latin typeface="Gadugi"/>
                <a:cs typeface="Gadugi"/>
              </a:rPr>
              <a:t>para</a:t>
            </a:r>
            <a:r>
              <a:rPr sz="2300" spc="-5" dirty="0">
                <a:latin typeface="Gadugi"/>
                <a:cs typeface="Gadugi"/>
              </a:rPr>
              <a:t> </a:t>
            </a:r>
            <a:r>
              <a:rPr sz="2300" spc="5" dirty="0">
                <a:latin typeface="Gadugi"/>
                <a:cs typeface="Gadugi"/>
              </a:rPr>
              <a:t>la </a:t>
            </a:r>
            <a:r>
              <a:rPr sz="2300" spc="10" dirty="0">
                <a:latin typeface="Gadugi"/>
                <a:cs typeface="Gadugi"/>
              </a:rPr>
              <a:t> </a:t>
            </a:r>
            <a:r>
              <a:rPr sz="2300" dirty="0">
                <a:latin typeface="Gadugi"/>
                <a:cs typeface="Gadugi"/>
              </a:rPr>
              <a:t>construcción</a:t>
            </a:r>
            <a:r>
              <a:rPr sz="2300" spc="5" dirty="0">
                <a:latin typeface="Gadugi"/>
                <a:cs typeface="Gadugi"/>
              </a:rPr>
              <a:t> </a:t>
            </a:r>
            <a:r>
              <a:rPr sz="2300" spc="-10" dirty="0">
                <a:latin typeface="Gadugi"/>
                <a:cs typeface="Gadugi"/>
              </a:rPr>
              <a:t>colectiva</a:t>
            </a:r>
            <a:r>
              <a:rPr sz="2300" spc="-5" dirty="0">
                <a:latin typeface="Gadugi"/>
                <a:cs typeface="Gadugi"/>
              </a:rPr>
              <a:t> </a:t>
            </a:r>
            <a:r>
              <a:rPr sz="2300" dirty="0">
                <a:latin typeface="Gadugi"/>
                <a:cs typeface="Gadugi"/>
              </a:rPr>
              <a:t>del</a:t>
            </a:r>
            <a:r>
              <a:rPr sz="2300" spc="5" dirty="0">
                <a:latin typeface="Gadugi"/>
                <a:cs typeface="Gadugi"/>
              </a:rPr>
              <a:t> </a:t>
            </a:r>
            <a:r>
              <a:rPr sz="2300" spc="-5" dirty="0">
                <a:latin typeface="Gadugi"/>
                <a:cs typeface="Gadugi"/>
              </a:rPr>
              <a:t>Plan</a:t>
            </a:r>
            <a:r>
              <a:rPr sz="2300" dirty="0">
                <a:latin typeface="Gadugi"/>
                <a:cs typeface="Gadugi"/>
              </a:rPr>
              <a:t> </a:t>
            </a:r>
            <a:r>
              <a:rPr sz="2300" spc="-15" dirty="0">
                <a:latin typeface="Gadugi"/>
                <a:cs typeface="Gadugi"/>
              </a:rPr>
              <a:t>de </a:t>
            </a:r>
            <a:r>
              <a:rPr sz="2300" spc="-10" dirty="0">
                <a:latin typeface="Gadugi"/>
                <a:cs typeface="Gadugi"/>
              </a:rPr>
              <a:t> Participación</a:t>
            </a:r>
            <a:r>
              <a:rPr sz="2300" spc="-5" dirty="0">
                <a:latin typeface="Gadugi"/>
                <a:cs typeface="Gadugi"/>
              </a:rPr>
              <a:t> </a:t>
            </a:r>
            <a:r>
              <a:rPr sz="2300" spc="-10" dirty="0">
                <a:latin typeface="Gadugi"/>
                <a:cs typeface="Gadugi"/>
              </a:rPr>
              <a:t>Ciudadana</a:t>
            </a:r>
            <a:r>
              <a:rPr sz="2300" spc="-5" dirty="0">
                <a:latin typeface="Gadugi"/>
                <a:cs typeface="Gadugi"/>
              </a:rPr>
              <a:t> </a:t>
            </a:r>
            <a:r>
              <a:rPr sz="2300" dirty="0">
                <a:latin typeface="Gadugi"/>
                <a:cs typeface="Gadugi"/>
              </a:rPr>
              <a:t>–</a:t>
            </a:r>
            <a:r>
              <a:rPr sz="2300" spc="5" dirty="0">
                <a:latin typeface="Gadugi"/>
                <a:cs typeface="Gadugi"/>
              </a:rPr>
              <a:t> </a:t>
            </a:r>
            <a:r>
              <a:rPr sz="2300" b="1" spc="-10" dirty="0">
                <a:solidFill>
                  <a:srgbClr val="FF9900"/>
                </a:solidFill>
                <a:latin typeface="Gadugi"/>
                <a:cs typeface="Gadugi"/>
              </a:rPr>
              <a:t>MinJusticia </a:t>
            </a:r>
            <a:r>
              <a:rPr sz="2300" b="1" spc="-620" dirty="0">
                <a:solidFill>
                  <a:srgbClr val="FF9900"/>
                </a:solidFill>
                <a:latin typeface="Gadugi"/>
                <a:cs typeface="Gadugi"/>
              </a:rPr>
              <a:t> </a:t>
            </a:r>
            <a:r>
              <a:rPr sz="2300" b="1" spc="-100" dirty="0">
                <a:solidFill>
                  <a:srgbClr val="FF9900"/>
                </a:solidFill>
                <a:latin typeface="Gadugi"/>
                <a:cs typeface="Gadugi"/>
              </a:rPr>
              <a:t>Te</a:t>
            </a:r>
            <a:r>
              <a:rPr sz="2300" b="1" spc="-15" dirty="0">
                <a:solidFill>
                  <a:srgbClr val="FF9900"/>
                </a:solidFill>
                <a:latin typeface="Gadugi"/>
                <a:cs typeface="Gadugi"/>
              </a:rPr>
              <a:t> </a:t>
            </a:r>
            <a:r>
              <a:rPr sz="2300" b="1" dirty="0">
                <a:solidFill>
                  <a:srgbClr val="FF9900"/>
                </a:solidFill>
                <a:latin typeface="Gadugi"/>
                <a:cs typeface="Gadugi"/>
              </a:rPr>
              <a:t>Escucha</a:t>
            </a:r>
            <a:r>
              <a:rPr sz="2300" b="1" spc="-35" dirty="0">
                <a:solidFill>
                  <a:srgbClr val="FF9900"/>
                </a:solidFill>
                <a:latin typeface="Gadugi"/>
                <a:cs typeface="Gadugi"/>
              </a:rPr>
              <a:t> </a:t>
            </a:r>
            <a:r>
              <a:rPr sz="2300" spc="-5" dirty="0">
                <a:latin typeface="Gadugi"/>
                <a:cs typeface="Gadugi"/>
              </a:rPr>
              <a:t>de</a:t>
            </a:r>
            <a:r>
              <a:rPr sz="2300" spc="-50" dirty="0">
                <a:latin typeface="Gadugi"/>
                <a:cs typeface="Gadugi"/>
              </a:rPr>
              <a:t> </a:t>
            </a:r>
            <a:r>
              <a:rPr sz="2300" dirty="0">
                <a:latin typeface="Gadugi"/>
                <a:cs typeface="Gadugi"/>
              </a:rPr>
              <a:t>la</a:t>
            </a:r>
            <a:r>
              <a:rPr sz="2300" spc="-10" dirty="0">
                <a:latin typeface="Gadugi"/>
                <a:cs typeface="Gadugi"/>
              </a:rPr>
              <a:t> </a:t>
            </a:r>
            <a:r>
              <a:rPr sz="2300" dirty="0">
                <a:latin typeface="Gadugi"/>
                <a:cs typeface="Gadugi"/>
              </a:rPr>
              <a:t>V</a:t>
            </a:r>
            <a:r>
              <a:rPr lang="es-ES" sz="2300" dirty="0" err="1">
                <a:latin typeface="Gadugi"/>
                <a:cs typeface="Gadugi"/>
              </a:rPr>
              <a:t>ige</a:t>
            </a:r>
            <a:r>
              <a:rPr sz="2300" dirty="0" err="1">
                <a:latin typeface="Gadugi"/>
                <a:cs typeface="Gadugi"/>
              </a:rPr>
              <a:t>ncia</a:t>
            </a:r>
            <a:r>
              <a:rPr sz="2300" spc="-55" dirty="0">
                <a:latin typeface="Gadugi"/>
                <a:cs typeface="Gadugi"/>
              </a:rPr>
              <a:t> </a:t>
            </a:r>
            <a:r>
              <a:rPr sz="2300" b="1" spc="-15" dirty="0">
                <a:solidFill>
                  <a:srgbClr val="FF9900"/>
                </a:solidFill>
                <a:latin typeface="Gadugi"/>
                <a:cs typeface="Gadugi"/>
              </a:rPr>
              <a:t>202</a:t>
            </a:r>
            <a:r>
              <a:rPr lang="es-ES" sz="2300" b="1" spc="-15" dirty="0">
                <a:solidFill>
                  <a:srgbClr val="FF9900"/>
                </a:solidFill>
                <a:latin typeface="Gadugi"/>
                <a:cs typeface="Gadugi"/>
              </a:rPr>
              <a:t>3</a:t>
            </a:r>
            <a:r>
              <a:rPr sz="2300" b="1" spc="-15" dirty="0">
                <a:solidFill>
                  <a:srgbClr val="FF9900"/>
                </a:solidFill>
                <a:latin typeface="Gadugi"/>
                <a:cs typeface="Gadugi"/>
              </a:rPr>
              <a:t>.</a:t>
            </a:r>
            <a:endParaRPr sz="2300" dirty="0">
              <a:latin typeface="Gadugi"/>
              <a:cs typeface="Gadug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317" y="673480"/>
            <a:ext cx="3481682" cy="3422270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="" xmlns:a16="http://schemas.microsoft.com/office/drawing/2014/main" id="{AA307F33-1320-9238-7379-7E3C5C892E6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24600" y="144358"/>
            <a:ext cx="2590800" cy="674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84364" y="259863"/>
            <a:ext cx="10007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n</a:t>
            </a:r>
            <a:r>
              <a:rPr sz="1250" i="1" spc="-290" dirty="0">
                <a:solidFill>
                  <a:srgbClr val="FFFFCC"/>
                </a:solidFill>
                <a:latin typeface="Trebuchet MS"/>
                <a:cs typeface="Trebuchet MS"/>
              </a:rPr>
              <a:t>J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3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6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ha</a:t>
            </a:r>
            <a:r>
              <a:rPr sz="1250" i="1" spc="-5" dirty="0">
                <a:solidFill>
                  <a:srgbClr val="FFFFCC"/>
                </a:solidFill>
                <a:latin typeface="Trebuchet MS"/>
                <a:cs typeface="Trebuchet MS"/>
              </a:rPr>
              <a:t>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056" y="928878"/>
            <a:ext cx="2642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3.</a:t>
            </a:r>
            <a:r>
              <a:rPr sz="1800" b="1" spc="-4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Desarrollo</a:t>
            </a:r>
            <a:r>
              <a:rPr sz="1800" b="1" spc="-9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del</a:t>
            </a:r>
            <a:r>
              <a:rPr sz="1800" b="1" spc="-5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diálogo</a:t>
            </a:r>
            <a:endParaRPr sz="1800">
              <a:latin typeface="Gadugi"/>
              <a:cs typeface="Gadug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6200" y="479091"/>
            <a:ext cx="9067800" cy="3773623"/>
            <a:chOff x="76200" y="479091"/>
            <a:chExt cx="9067800" cy="3773623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3572" y="963167"/>
              <a:ext cx="5710428" cy="11551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594" y="2398829"/>
              <a:ext cx="3068359" cy="185388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200" y="479091"/>
              <a:ext cx="6460490" cy="522605"/>
            </a:xfrm>
            <a:custGeom>
              <a:avLst/>
              <a:gdLst/>
              <a:ahLst/>
              <a:cxnLst/>
              <a:rect l="l" t="t" r="r" b="b"/>
              <a:pathLst>
                <a:path w="6460490" h="522605">
                  <a:moveTo>
                    <a:pt x="6459982" y="0"/>
                  </a:moveTo>
                  <a:lnTo>
                    <a:pt x="0" y="0"/>
                  </a:lnTo>
                  <a:lnTo>
                    <a:pt x="0" y="522224"/>
                  </a:lnTo>
                  <a:lnTo>
                    <a:pt x="6459982" y="522224"/>
                  </a:lnTo>
                  <a:lnTo>
                    <a:pt x="6459982" y="0"/>
                  </a:lnTo>
                  <a:close/>
                </a:path>
              </a:pathLst>
            </a:custGeom>
            <a:solidFill>
              <a:srgbClr val="00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979017"/>
              </p:ext>
            </p:extLst>
          </p:nvPr>
        </p:nvGraphicFramePr>
        <p:xfrm>
          <a:off x="3657600" y="2156458"/>
          <a:ext cx="5486400" cy="2933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5615"/>
                <a:gridCol w="3260785"/>
              </a:tblGrid>
              <a:tr h="9777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Leidy Paola Sotelo Solano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00" marR="2100" marT="21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Falta capacitaciones servidores publicos frente al tema principal para poder orientar mejor a los ciudadanos 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00" marR="2100" marT="2100" marB="0" anchor="ctr"/>
                </a:tc>
              </a:tr>
              <a:tr h="9777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Sandra Marcela Pineda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00" marR="2100" marT="21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>
                          <a:effectLst/>
                        </a:rPr>
                        <a:t>Buscar la protección efectiva de la participación ciudadana con herramienta tecnológicas. 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00" marR="2100" marT="2100" marB="0" anchor="ctr"/>
                </a:tc>
              </a:tr>
              <a:tr h="9777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Benjamin Bulla Dueñas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00" marR="2100" marT="21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effectLst/>
                        </a:rPr>
                        <a:t>Me parece fabuloso al menos se nos da la oportunidad de expresar nuestras inquietudes con respecto a una serie de falencias que tienen nuestras leyes y que se hace necesario adicionar y/o modificar desde el </a:t>
                      </a:r>
                      <a:r>
                        <a:rPr lang="es-MX" sz="1000" u="none" strike="noStrike" dirty="0" err="1">
                          <a:effectLst/>
                        </a:rPr>
                        <a:t>puento</a:t>
                      </a:r>
                      <a:r>
                        <a:rPr lang="es-MX" sz="1000" u="none" strike="noStrike" dirty="0">
                          <a:effectLst/>
                        </a:rPr>
                        <a:t> de vista </a:t>
                      </a:r>
                      <a:r>
                        <a:rPr lang="es-MX" sz="1000" u="none" strike="noStrike" dirty="0" err="1">
                          <a:effectLst/>
                        </a:rPr>
                        <a:t>juridico</a:t>
                      </a:r>
                      <a:r>
                        <a:rPr lang="es-MX" sz="1000" u="none" strike="noStrike" dirty="0">
                          <a:effectLst/>
                        </a:rPr>
                        <a:t> y practico.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00" marR="2100" marT="210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1"/>
            <a:ext cx="9144000" cy="5121910"/>
          </a:xfrm>
          <a:custGeom>
            <a:avLst/>
            <a:gdLst/>
            <a:ahLst/>
            <a:cxnLst/>
            <a:rect l="l" t="t" r="r" b="b"/>
            <a:pathLst>
              <a:path w="9144000" h="5121910">
                <a:moveTo>
                  <a:pt x="0" y="5121653"/>
                </a:moveTo>
                <a:lnTo>
                  <a:pt x="9143873" y="5121653"/>
                </a:lnTo>
              </a:path>
              <a:path w="9144000" h="5121910">
                <a:moveTo>
                  <a:pt x="0" y="0"/>
                </a:moveTo>
                <a:lnTo>
                  <a:pt x="0" y="5121653"/>
                </a:lnTo>
              </a:path>
            </a:pathLst>
          </a:custGeom>
          <a:ln w="25908">
            <a:solidFill>
              <a:srgbClr val="A7AC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484364" y="259863"/>
            <a:ext cx="10007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n</a:t>
            </a:r>
            <a:r>
              <a:rPr sz="1250" i="1" spc="-290" dirty="0">
                <a:solidFill>
                  <a:srgbClr val="FFFFCC"/>
                </a:solidFill>
                <a:latin typeface="Trebuchet MS"/>
                <a:cs typeface="Trebuchet MS"/>
              </a:rPr>
              <a:t>J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3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6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ha</a:t>
            </a:r>
            <a:r>
              <a:rPr sz="1250" i="1" spc="-5" dirty="0">
                <a:solidFill>
                  <a:srgbClr val="FFFFCC"/>
                </a:solidFill>
                <a:latin typeface="Trebuchet MS"/>
                <a:cs typeface="Trebuchet MS"/>
              </a:rPr>
              <a:t>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1056" y="707516"/>
            <a:ext cx="2642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3.</a:t>
            </a:r>
            <a:r>
              <a:rPr sz="1800" b="1" spc="-4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Desarrollo</a:t>
            </a:r>
            <a:r>
              <a:rPr sz="1800" b="1" spc="-9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del</a:t>
            </a:r>
            <a:r>
              <a:rPr sz="1800" b="1" spc="-5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diálogo</a:t>
            </a:r>
            <a:endParaRPr sz="1800" dirty="0">
              <a:latin typeface="Gadugi"/>
              <a:cs typeface="Gadug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5297" y="1628013"/>
            <a:ext cx="23939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5080" indent="-26034" algn="just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 MT"/>
                <a:cs typeface="Arial MT"/>
              </a:rPr>
              <a:t>Cuéntanos </a:t>
            </a:r>
            <a:r>
              <a:rPr sz="1200" dirty="0">
                <a:latin typeface="Arial MT"/>
                <a:cs typeface="Arial MT"/>
              </a:rPr>
              <a:t>tus </a:t>
            </a:r>
            <a:r>
              <a:rPr sz="1200" spc="-5" dirty="0">
                <a:latin typeface="Arial MT"/>
                <a:cs typeface="Arial MT"/>
              </a:rPr>
              <a:t>propuestas </a:t>
            </a:r>
            <a:r>
              <a:rPr sz="1200" spc="-10" dirty="0">
                <a:latin typeface="Arial MT"/>
                <a:cs typeface="Arial MT"/>
              </a:rPr>
              <a:t>sobre </a:t>
            </a:r>
            <a:r>
              <a:rPr sz="1200" spc="-20" dirty="0">
                <a:latin typeface="Arial MT"/>
                <a:cs typeface="Arial MT"/>
              </a:rPr>
              <a:t>la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construcción </a:t>
            </a:r>
            <a:r>
              <a:rPr sz="1200" spc="-15" dirty="0">
                <a:latin typeface="Arial MT"/>
                <a:cs typeface="Arial MT"/>
              </a:rPr>
              <a:t>colaborativa </a:t>
            </a:r>
            <a:r>
              <a:rPr sz="1200" spc="-10" dirty="0">
                <a:latin typeface="Arial MT"/>
                <a:cs typeface="Arial MT"/>
              </a:rPr>
              <a:t>del Plan </a:t>
            </a:r>
            <a:r>
              <a:rPr sz="1200" spc="-5" dirty="0">
                <a:latin typeface="Arial MT"/>
                <a:cs typeface="Arial MT"/>
              </a:rPr>
              <a:t> de</a:t>
            </a:r>
            <a:r>
              <a:rPr sz="1200" spc="-3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Participación</a:t>
            </a:r>
            <a:r>
              <a:rPr sz="1200" spc="-5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Ciudadana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-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spc="-5" dirty="0" smtClean="0">
                <a:latin typeface="Arial MT"/>
                <a:cs typeface="Arial MT"/>
              </a:rPr>
              <a:t>202</a:t>
            </a:r>
            <a:r>
              <a:rPr lang="es-MX" sz="1200" spc="-5" dirty="0" smtClean="0">
                <a:latin typeface="Arial MT"/>
                <a:cs typeface="Arial MT"/>
              </a:rPr>
              <a:t>3</a:t>
            </a:r>
            <a:endParaRPr sz="1200" dirty="0">
              <a:latin typeface="Arial MT"/>
              <a:cs typeface="Arial MT"/>
            </a:endParaRPr>
          </a:p>
          <a:p>
            <a:pPr marL="744220" algn="just">
              <a:lnSpc>
                <a:spcPct val="100000"/>
              </a:lnSpc>
            </a:pPr>
            <a:r>
              <a:rPr sz="1200" spc="-30" dirty="0">
                <a:latin typeface="Arial MT"/>
                <a:cs typeface="Arial MT"/>
              </a:rPr>
              <a:t>¡</a:t>
            </a:r>
            <a:r>
              <a:rPr sz="1200" spc="-5" dirty="0">
                <a:latin typeface="Arial MT"/>
                <a:cs typeface="Arial MT"/>
              </a:rPr>
              <a:t>MinJ</a:t>
            </a:r>
            <a:r>
              <a:rPr sz="1200" dirty="0">
                <a:latin typeface="Arial MT"/>
                <a:cs typeface="Arial MT"/>
              </a:rPr>
              <a:t>ustic</a:t>
            </a:r>
            <a:r>
              <a:rPr sz="1200" spc="-15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a</a:t>
            </a:r>
            <a:r>
              <a:rPr sz="1200" spc="-5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te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escu</a:t>
            </a:r>
            <a:r>
              <a:rPr sz="1200" spc="-10" dirty="0">
                <a:latin typeface="Arial MT"/>
                <a:cs typeface="Arial MT"/>
              </a:rPr>
              <a:t>cha</a:t>
            </a:r>
            <a:r>
              <a:rPr sz="1200" dirty="0">
                <a:latin typeface="Arial MT"/>
                <a:cs typeface="Arial MT"/>
              </a:rPr>
              <a:t>!</a:t>
            </a:r>
          </a:p>
        </p:txBody>
      </p:sp>
      <p:sp>
        <p:nvSpPr>
          <p:cNvPr id="6" name="object 6"/>
          <p:cNvSpPr/>
          <p:nvPr/>
        </p:nvSpPr>
        <p:spPr>
          <a:xfrm>
            <a:off x="301599" y="123236"/>
            <a:ext cx="6460490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3249" y="-28405"/>
            <a:ext cx="7886700" cy="994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49690" y="2721864"/>
            <a:ext cx="2630302" cy="1627632"/>
          </a:xfrm>
          <a:prstGeom prst="rect">
            <a:avLst/>
          </a:prstGeom>
        </p:spPr>
      </p:pic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382386"/>
              </p:ext>
            </p:extLst>
          </p:nvPr>
        </p:nvGraphicFramePr>
        <p:xfrm>
          <a:off x="236474" y="1132586"/>
          <a:ext cx="6032499" cy="3788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52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97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2574">
                <a:tc gridSpan="2"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CE6A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3525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CE6A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1646">
                <a:tc>
                  <a:txBody>
                    <a:bodyPr/>
                    <a:lstStyle/>
                    <a:p>
                      <a:pPr marL="190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Mayor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divulgación de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información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capacitación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realizar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participación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ciudadana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general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25%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8221">
                <a:tc>
                  <a:txBody>
                    <a:bodyPr/>
                    <a:lstStyle/>
                    <a:p>
                      <a:pPr marL="190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Realizar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actividades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diálogo</a:t>
                      </a:r>
                      <a:r>
                        <a:rPr sz="800" spc="5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sobre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temas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7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promuevan</a:t>
                      </a:r>
                      <a:r>
                        <a:rPr sz="800" spc="4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inclusión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(discapacidad,</a:t>
                      </a:r>
                      <a:r>
                        <a:rPr sz="800" spc="4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género,</a:t>
                      </a:r>
                      <a:r>
                        <a:rPr sz="800" spc="6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poblaciones,</a:t>
                      </a:r>
                      <a:r>
                        <a:rPr sz="800" spc="5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víctimas)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12%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7085">
                <a:tc>
                  <a:txBody>
                    <a:bodyPr/>
                    <a:lstStyle/>
                    <a:p>
                      <a:pPr marL="1905" marR="9525">
                        <a:lnSpc>
                          <a:spcPts val="950"/>
                        </a:lnSpc>
                        <a:spcBef>
                          <a:spcPts val="53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Realizar</a:t>
                      </a:r>
                      <a:r>
                        <a:rPr sz="800" spc="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socialización,</a:t>
                      </a:r>
                      <a:r>
                        <a:rPr sz="800" spc="5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capacitación</a:t>
                      </a:r>
                      <a:r>
                        <a:rPr sz="800" spc="6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6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fortalecimiento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8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7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Métodos</a:t>
                      </a:r>
                      <a:r>
                        <a:rPr sz="800" spc="8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Alternativos</a:t>
                      </a:r>
                      <a:r>
                        <a:rPr sz="800" spc="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7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Solución</a:t>
                      </a:r>
                      <a:r>
                        <a:rPr sz="800" spc="8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7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Conflictos</a:t>
                      </a:r>
                      <a:r>
                        <a:rPr sz="800" spc="4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5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mejorar</a:t>
                      </a:r>
                      <a:r>
                        <a:rPr sz="800" spc="6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acceso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 la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justicia</a:t>
                      </a:r>
                      <a:r>
                        <a:rPr sz="800" spc="-4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territorios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16839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8%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7106">
                <a:tc>
                  <a:txBody>
                    <a:bodyPr/>
                    <a:lstStyle/>
                    <a:p>
                      <a:pPr marL="1905">
                        <a:lnSpc>
                          <a:spcPts val="955"/>
                        </a:lnSpc>
                        <a:spcBef>
                          <a:spcPts val="56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Convocar</a:t>
                      </a:r>
                      <a:r>
                        <a:rPr sz="800" spc="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6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vincular</a:t>
                      </a:r>
                      <a:r>
                        <a:rPr sz="800" spc="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7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mayor</a:t>
                      </a:r>
                      <a:r>
                        <a:rPr sz="800" spc="6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fuerza</a:t>
                      </a:r>
                      <a:r>
                        <a:rPr sz="800" spc="5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9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8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jovenés</a:t>
                      </a:r>
                      <a:r>
                        <a:rPr sz="800" spc="1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8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8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acciones</a:t>
                      </a:r>
                      <a:r>
                        <a:rPr sz="800" spc="8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9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diálogo</a:t>
                      </a:r>
                      <a:r>
                        <a:rPr sz="800" spc="9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9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8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gestión</a:t>
                      </a:r>
                      <a:r>
                        <a:rPr sz="800" spc="8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del</a:t>
                      </a:r>
                      <a:r>
                        <a:rPr sz="800" spc="8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Minsiterio,</a:t>
                      </a:r>
                      <a:r>
                        <a:rPr sz="800" spc="5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realizar</a:t>
                      </a:r>
                      <a:r>
                        <a:rPr sz="800" spc="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una</a:t>
                      </a:r>
                      <a:endParaRPr sz="800">
                        <a:latin typeface="Arial MT"/>
                        <a:cs typeface="Arial MT"/>
                      </a:endParaRPr>
                    </a:p>
                    <a:p>
                      <a:pPr marL="1905">
                        <a:lnSpc>
                          <a:spcPts val="955"/>
                        </a:lnSpc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jornada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RDC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enfocada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juventud.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"Es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necesario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nos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hagan</a:t>
                      </a:r>
                      <a:r>
                        <a:rPr sz="800" spc="4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parte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solución"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16839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8%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279">
                <a:tc>
                  <a:txBody>
                    <a:bodyPr/>
                    <a:lstStyle/>
                    <a:p>
                      <a:pPr marL="190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Tener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cuenta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 poblemáticas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públicas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colombianas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general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6%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0781">
                <a:tc>
                  <a:txBody>
                    <a:bodyPr/>
                    <a:lstStyle/>
                    <a:p>
                      <a:pPr marL="19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Desarrollar</a:t>
                      </a:r>
                      <a:r>
                        <a:rPr sz="800" spc="-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participación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enfocada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estrategia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justicia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ciudadano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territorios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5%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7672">
                <a:tc>
                  <a:txBody>
                    <a:bodyPr/>
                    <a:lstStyle/>
                    <a:p>
                      <a:pPr marL="190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Fortalecer</a:t>
                      </a:r>
                      <a:r>
                        <a:rPr sz="800" spc="-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 administración</a:t>
                      </a:r>
                      <a:r>
                        <a:rPr sz="800" spc="-4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justicia</a:t>
                      </a:r>
                      <a:r>
                        <a:rPr sz="800" spc="-4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país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3%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8899">
                <a:tc>
                  <a:txBody>
                    <a:bodyPr/>
                    <a:lstStyle/>
                    <a:p>
                      <a:pPr marL="1905" marR="6350">
                        <a:lnSpc>
                          <a:spcPts val="950"/>
                        </a:lnSpc>
                        <a:spcBef>
                          <a:spcPts val="22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Fortalecer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</a:t>
                      </a:r>
                      <a:r>
                        <a:rPr sz="800" spc="1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sistema</a:t>
                      </a:r>
                      <a:r>
                        <a:rPr sz="800" spc="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carcelario</a:t>
                      </a:r>
                      <a:r>
                        <a:rPr sz="800" spc="5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8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penitenciario</a:t>
                      </a:r>
                      <a:r>
                        <a:rPr sz="800" spc="7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diálogando</a:t>
                      </a:r>
                      <a:r>
                        <a:rPr sz="800" spc="1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9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9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población</a:t>
                      </a:r>
                      <a:r>
                        <a:rPr sz="800" spc="1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objetivo</a:t>
                      </a:r>
                      <a:r>
                        <a:rPr sz="800" spc="6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principal</a:t>
                      </a:r>
                      <a:r>
                        <a:rPr sz="800" spc="5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(privados</a:t>
                      </a:r>
                      <a:r>
                        <a:rPr sz="800" spc="7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8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8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libertad</a:t>
                      </a:r>
                      <a:r>
                        <a:rPr sz="800" spc="6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8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sus 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familias)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3%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7286">
                <a:tc>
                  <a:txBody>
                    <a:bodyPr/>
                    <a:lstStyle/>
                    <a:p>
                      <a:pPr marL="190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Realizar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espacios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diálogo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sobre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información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trámite</a:t>
                      </a:r>
                      <a:r>
                        <a:rPr sz="800" spc="-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cannabis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 acciones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racionalización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3%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8307">
                <a:tc>
                  <a:txBody>
                    <a:bodyPr/>
                    <a:lstStyle/>
                    <a:p>
                      <a:pPr marL="190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Seguir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realizando</a:t>
                      </a:r>
                      <a:r>
                        <a:rPr sz="800" spc="4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capacitaciones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grupos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interés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participar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con mayor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efectividad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hacer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adecuado</a:t>
                      </a:r>
                      <a:r>
                        <a:rPr sz="800" spc="6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control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social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3%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9115">
                <a:tc>
                  <a:txBody>
                    <a:bodyPr/>
                    <a:lstStyle/>
                    <a:p>
                      <a:pPr marL="190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Desde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justicia</a:t>
                      </a:r>
                      <a:r>
                        <a:rPr sz="800" spc="-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transicional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velar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porque</a:t>
                      </a:r>
                      <a:r>
                        <a:rPr sz="800" spc="4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se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cumplan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acuerdos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 se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reparen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víctimas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2%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8426">
                <a:tc>
                  <a:txBody>
                    <a:bodyPr/>
                    <a:lstStyle/>
                    <a:p>
                      <a:pPr marL="190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Desarrollar</a:t>
                      </a:r>
                      <a:r>
                        <a:rPr sz="800" spc="-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programas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educativos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sobre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prevención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consumo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drogas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impactos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medio ambiente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2%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50712">
                <a:tc>
                  <a:txBody>
                    <a:bodyPr/>
                    <a:lstStyle/>
                    <a:p>
                      <a:pPr marL="1905">
                        <a:lnSpc>
                          <a:spcPts val="955"/>
                        </a:lnSpc>
                        <a:spcBef>
                          <a:spcPts val="49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Fortalecer</a:t>
                      </a:r>
                      <a:r>
                        <a:rPr sz="800" spc="15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19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accesibilidad</a:t>
                      </a:r>
                      <a:r>
                        <a:rPr sz="800" spc="16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19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celeridad</a:t>
                      </a:r>
                      <a:r>
                        <a:rPr sz="800" spc="2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4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2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canales</a:t>
                      </a:r>
                      <a:r>
                        <a:rPr sz="800" spc="16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4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acceso</a:t>
                      </a:r>
                      <a:r>
                        <a:rPr sz="800" spc="19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204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2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justicia,</a:t>
                      </a:r>
                      <a:r>
                        <a:rPr sz="800" spc="18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18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204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condiciones</a:t>
                      </a:r>
                      <a:r>
                        <a:rPr sz="800" spc="2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18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realización</a:t>
                      </a:r>
                      <a:r>
                        <a:rPr sz="800" spc="16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endParaRPr sz="800">
                        <a:latin typeface="Arial MT"/>
                        <a:cs typeface="Arial MT"/>
                      </a:endParaRPr>
                    </a:p>
                    <a:p>
                      <a:pPr marL="1905">
                        <a:lnSpc>
                          <a:spcPts val="955"/>
                        </a:lnSpc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veedurías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ciudadanas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16839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2%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242316" y="1421929"/>
            <a:ext cx="6031865" cy="3498850"/>
          </a:xfrm>
          <a:custGeom>
            <a:avLst/>
            <a:gdLst/>
            <a:ahLst/>
            <a:cxnLst/>
            <a:rect l="l" t="t" r="r" b="b"/>
            <a:pathLst>
              <a:path w="6031865" h="3498850">
                <a:moveTo>
                  <a:pt x="5651754" y="2068664"/>
                </a:moveTo>
                <a:lnTo>
                  <a:pt x="0" y="2068664"/>
                </a:lnTo>
                <a:lnTo>
                  <a:pt x="0" y="3498761"/>
                </a:lnTo>
                <a:lnTo>
                  <a:pt x="5651754" y="3498761"/>
                </a:lnTo>
                <a:lnTo>
                  <a:pt x="5651754" y="2068664"/>
                </a:lnTo>
                <a:close/>
              </a:path>
              <a:path w="6031865" h="3498850">
                <a:moveTo>
                  <a:pt x="5651754" y="795362"/>
                </a:moveTo>
                <a:lnTo>
                  <a:pt x="0" y="795362"/>
                </a:lnTo>
                <a:lnTo>
                  <a:pt x="0" y="1590763"/>
                </a:lnTo>
                <a:lnTo>
                  <a:pt x="0" y="2068537"/>
                </a:lnTo>
                <a:lnTo>
                  <a:pt x="5651754" y="2068537"/>
                </a:lnTo>
                <a:lnTo>
                  <a:pt x="5651754" y="1590763"/>
                </a:lnTo>
                <a:lnTo>
                  <a:pt x="5651754" y="795362"/>
                </a:lnTo>
                <a:close/>
              </a:path>
              <a:path w="6031865" h="3498850">
                <a:moveTo>
                  <a:pt x="5651754" y="160489"/>
                </a:moveTo>
                <a:lnTo>
                  <a:pt x="5651741" y="0"/>
                </a:lnTo>
                <a:lnTo>
                  <a:pt x="0" y="0"/>
                </a:lnTo>
                <a:lnTo>
                  <a:pt x="0" y="160489"/>
                </a:lnTo>
                <a:lnTo>
                  <a:pt x="0" y="795235"/>
                </a:lnTo>
                <a:lnTo>
                  <a:pt x="5651754" y="795235"/>
                </a:lnTo>
                <a:lnTo>
                  <a:pt x="5651754" y="160489"/>
                </a:lnTo>
                <a:close/>
              </a:path>
              <a:path w="6031865" h="3498850">
                <a:moveTo>
                  <a:pt x="6031738" y="2068664"/>
                </a:moveTo>
                <a:lnTo>
                  <a:pt x="5651881" y="2068664"/>
                </a:lnTo>
                <a:lnTo>
                  <a:pt x="5651881" y="3498761"/>
                </a:lnTo>
                <a:lnTo>
                  <a:pt x="6031738" y="3498761"/>
                </a:lnTo>
                <a:lnTo>
                  <a:pt x="6031738" y="2068664"/>
                </a:lnTo>
                <a:close/>
              </a:path>
              <a:path w="6031865" h="3498850">
                <a:moveTo>
                  <a:pt x="6031738" y="795362"/>
                </a:moveTo>
                <a:lnTo>
                  <a:pt x="5651881" y="795362"/>
                </a:lnTo>
                <a:lnTo>
                  <a:pt x="5651881" y="1590763"/>
                </a:lnTo>
                <a:lnTo>
                  <a:pt x="5651881" y="2068537"/>
                </a:lnTo>
                <a:lnTo>
                  <a:pt x="6031738" y="2068537"/>
                </a:lnTo>
                <a:lnTo>
                  <a:pt x="6031738" y="1590763"/>
                </a:lnTo>
                <a:lnTo>
                  <a:pt x="6031738" y="795362"/>
                </a:lnTo>
                <a:close/>
              </a:path>
              <a:path w="6031865" h="3498850">
                <a:moveTo>
                  <a:pt x="6031801" y="0"/>
                </a:moveTo>
                <a:lnTo>
                  <a:pt x="5651881" y="0"/>
                </a:lnTo>
                <a:lnTo>
                  <a:pt x="5651881" y="160489"/>
                </a:lnTo>
                <a:lnTo>
                  <a:pt x="5651881" y="795235"/>
                </a:lnTo>
                <a:lnTo>
                  <a:pt x="6031738" y="795235"/>
                </a:lnTo>
                <a:lnTo>
                  <a:pt x="6031738" y="160489"/>
                </a:lnTo>
                <a:lnTo>
                  <a:pt x="6031801" y="0"/>
                </a:lnTo>
                <a:close/>
              </a:path>
            </a:pathLst>
          </a:custGeom>
          <a:solidFill>
            <a:srgbClr val="F8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340696"/>
              </p:ext>
            </p:extLst>
          </p:nvPr>
        </p:nvGraphicFramePr>
        <p:xfrm>
          <a:off x="609600" y="1713990"/>
          <a:ext cx="5486400" cy="2635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3200"/>
                <a:gridCol w="2743200"/>
              </a:tblGrid>
              <a:tr h="3975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 dirty="0">
                          <a:effectLst/>
                        </a:rPr>
                        <a:t>Canal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>
                          <a:effectLst/>
                        </a:rPr>
                        <a:t>Aportes</a:t>
                      </a:r>
                      <a:endParaRPr lang="es-C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b"/>
                </a:tc>
              </a:tr>
              <a:tr h="7459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>
                          <a:effectLst/>
                        </a:rPr>
                        <a:t>Formulario virtual</a:t>
                      </a:r>
                      <a:endParaRPr lang="es-C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>
                          <a:effectLst/>
                        </a:rPr>
                        <a:t>113</a:t>
                      </a:r>
                      <a:endParaRPr lang="es-C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b"/>
                </a:tc>
              </a:tr>
              <a:tr h="7459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>
                          <a:effectLst/>
                        </a:rPr>
                        <a:t>Aulas Virtuales</a:t>
                      </a:r>
                      <a:endParaRPr lang="es-C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 dirty="0">
                          <a:effectLst/>
                        </a:rPr>
                        <a:t>6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b"/>
                </a:tc>
              </a:tr>
              <a:tr h="7459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>
                          <a:effectLst/>
                        </a:rPr>
                        <a:t>Derecho de peticion</a:t>
                      </a:r>
                      <a:endParaRPr lang="es-C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 dirty="0">
                          <a:effectLst/>
                        </a:rPr>
                        <a:t>1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1" marR="8941" marT="8941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1"/>
            <a:ext cx="9144000" cy="5121910"/>
          </a:xfrm>
          <a:custGeom>
            <a:avLst/>
            <a:gdLst/>
            <a:ahLst/>
            <a:cxnLst/>
            <a:rect l="l" t="t" r="r" b="b"/>
            <a:pathLst>
              <a:path w="9144000" h="5121910">
                <a:moveTo>
                  <a:pt x="0" y="5121653"/>
                </a:moveTo>
                <a:lnTo>
                  <a:pt x="9143873" y="5121653"/>
                </a:lnTo>
              </a:path>
              <a:path w="9144000" h="5121910">
                <a:moveTo>
                  <a:pt x="0" y="0"/>
                </a:moveTo>
                <a:lnTo>
                  <a:pt x="0" y="5121653"/>
                </a:lnTo>
              </a:path>
            </a:pathLst>
          </a:custGeom>
          <a:ln w="25908">
            <a:solidFill>
              <a:srgbClr val="A7AC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484364" y="259863"/>
            <a:ext cx="10007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n</a:t>
            </a:r>
            <a:r>
              <a:rPr sz="1250" i="1" spc="-290" dirty="0">
                <a:solidFill>
                  <a:srgbClr val="FFFFCC"/>
                </a:solidFill>
                <a:latin typeface="Trebuchet MS"/>
                <a:cs typeface="Trebuchet MS"/>
              </a:rPr>
              <a:t>J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3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6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ha</a:t>
            </a:r>
            <a:r>
              <a:rPr sz="1250" i="1" spc="-5" dirty="0">
                <a:solidFill>
                  <a:srgbClr val="FFFFCC"/>
                </a:solidFill>
                <a:latin typeface="Trebuchet MS"/>
                <a:cs typeface="Trebuchet MS"/>
              </a:rPr>
              <a:t>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130" y="565150"/>
            <a:ext cx="2643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3.</a:t>
            </a:r>
            <a:r>
              <a:rPr sz="1800" b="1" spc="-4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Desarrollo</a:t>
            </a:r>
            <a:r>
              <a:rPr sz="1800" b="1" spc="-9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del</a:t>
            </a:r>
            <a:r>
              <a:rPr sz="1800" b="1" spc="-5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diálogo</a:t>
            </a:r>
            <a:endParaRPr sz="1800">
              <a:latin typeface="Gadugi"/>
              <a:cs typeface="Gadug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40269" y="1484833"/>
            <a:ext cx="17291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31520" algn="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MT"/>
                <a:cs typeface="Arial MT"/>
              </a:rPr>
              <a:t>C</a:t>
            </a:r>
            <a:r>
              <a:rPr sz="1200" spc="5" dirty="0">
                <a:latin typeface="Arial MT"/>
                <a:cs typeface="Arial MT"/>
              </a:rPr>
              <a:t>u</a:t>
            </a:r>
            <a:r>
              <a:rPr sz="1200" dirty="0">
                <a:latin typeface="Arial MT"/>
                <a:cs typeface="Arial MT"/>
              </a:rPr>
              <a:t>é</a:t>
            </a:r>
            <a:r>
              <a:rPr sz="1200" spc="-10" dirty="0">
                <a:latin typeface="Arial MT"/>
                <a:cs typeface="Arial MT"/>
              </a:rPr>
              <a:t>n</a:t>
            </a:r>
            <a:r>
              <a:rPr sz="1200" dirty="0">
                <a:latin typeface="Arial MT"/>
                <a:cs typeface="Arial MT"/>
              </a:rPr>
              <a:t>ta</a:t>
            </a:r>
            <a:r>
              <a:rPr sz="1200" spc="-25" dirty="0">
                <a:latin typeface="Arial MT"/>
                <a:cs typeface="Arial MT"/>
              </a:rPr>
              <a:t>no</a:t>
            </a:r>
            <a:r>
              <a:rPr sz="1200" dirty="0">
                <a:latin typeface="Arial MT"/>
                <a:cs typeface="Arial MT"/>
              </a:rPr>
              <a:t>s</a:t>
            </a:r>
            <a:r>
              <a:rPr sz="1200" spc="-7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tus  </a:t>
            </a:r>
            <a:r>
              <a:rPr sz="1200" spc="-5" dirty="0">
                <a:latin typeface="Arial MT"/>
                <a:cs typeface="Arial MT"/>
              </a:rPr>
              <a:t>propuestas sobre la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con</a:t>
            </a:r>
            <a:r>
              <a:rPr sz="1200" dirty="0">
                <a:latin typeface="Arial MT"/>
                <a:cs typeface="Arial MT"/>
              </a:rPr>
              <a:t>s</a:t>
            </a:r>
            <a:r>
              <a:rPr sz="1200" spc="-10" dirty="0">
                <a:latin typeface="Arial MT"/>
                <a:cs typeface="Arial MT"/>
              </a:rPr>
              <a:t>t</a:t>
            </a:r>
            <a:r>
              <a:rPr sz="1200" spc="-5" dirty="0">
                <a:latin typeface="Arial MT"/>
                <a:cs typeface="Arial MT"/>
              </a:rPr>
              <a:t>r</a:t>
            </a:r>
            <a:r>
              <a:rPr sz="1200" spc="-20" dirty="0">
                <a:latin typeface="Arial MT"/>
                <a:cs typeface="Arial MT"/>
              </a:rPr>
              <a:t>u</a:t>
            </a:r>
            <a:r>
              <a:rPr sz="1200" dirty="0">
                <a:latin typeface="Arial MT"/>
                <a:cs typeface="Arial MT"/>
              </a:rPr>
              <a:t>c</a:t>
            </a:r>
            <a:r>
              <a:rPr sz="1200" spc="-15" dirty="0">
                <a:latin typeface="Arial MT"/>
                <a:cs typeface="Arial MT"/>
              </a:rPr>
              <a:t>c</a:t>
            </a:r>
            <a:r>
              <a:rPr sz="1200" spc="-5" dirty="0">
                <a:latin typeface="Arial MT"/>
                <a:cs typeface="Arial MT"/>
              </a:rPr>
              <a:t>i</a:t>
            </a:r>
            <a:r>
              <a:rPr sz="1200" spc="-15" dirty="0">
                <a:latin typeface="Arial MT"/>
                <a:cs typeface="Arial MT"/>
              </a:rPr>
              <a:t>ó</a:t>
            </a:r>
            <a:r>
              <a:rPr sz="1200" spc="-5" dirty="0">
                <a:latin typeface="Arial MT"/>
                <a:cs typeface="Arial MT"/>
              </a:rPr>
              <a:t>n</a:t>
            </a:r>
            <a:r>
              <a:rPr sz="1200" spc="-5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col</a:t>
            </a:r>
            <a:r>
              <a:rPr sz="1200" spc="-15" dirty="0">
                <a:latin typeface="Arial MT"/>
                <a:cs typeface="Arial MT"/>
              </a:rPr>
              <a:t>abo</a:t>
            </a:r>
            <a:r>
              <a:rPr sz="1200" spc="-5" dirty="0">
                <a:latin typeface="Arial MT"/>
                <a:cs typeface="Arial MT"/>
              </a:rPr>
              <a:t>r</a:t>
            </a:r>
            <a:r>
              <a:rPr sz="1200" spc="-20" dirty="0">
                <a:latin typeface="Arial MT"/>
                <a:cs typeface="Arial MT"/>
              </a:rPr>
              <a:t>a</a:t>
            </a:r>
            <a:r>
              <a:rPr sz="1200" dirty="0">
                <a:latin typeface="Arial MT"/>
                <a:cs typeface="Arial MT"/>
              </a:rPr>
              <a:t>t</a:t>
            </a:r>
            <a:r>
              <a:rPr sz="1200" spc="-15" dirty="0">
                <a:latin typeface="Arial MT"/>
                <a:cs typeface="Arial MT"/>
              </a:rPr>
              <a:t>iv</a:t>
            </a:r>
            <a:r>
              <a:rPr sz="1200" spc="-5" dirty="0">
                <a:latin typeface="Arial MT"/>
                <a:cs typeface="Arial MT"/>
              </a:rPr>
              <a:t>a  del Plan de </a:t>
            </a:r>
            <a:r>
              <a:rPr sz="1200" spc="-10" dirty="0">
                <a:latin typeface="Arial MT"/>
                <a:cs typeface="Arial MT"/>
              </a:rPr>
              <a:t>Participación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Ciudadana</a:t>
            </a:r>
            <a:r>
              <a:rPr sz="1200" spc="-7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-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spc="-5" dirty="0" smtClean="0">
                <a:latin typeface="Arial MT"/>
                <a:cs typeface="Arial MT"/>
              </a:rPr>
              <a:t>202</a:t>
            </a:r>
            <a:r>
              <a:rPr lang="es-MX" sz="1200" spc="-5" dirty="0" smtClean="0">
                <a:latin typeface="Arial MT"/>
                <a:cs typeface="Arial MT"/>
              </a:rPr>
              <a:t>3</a:t>
            </a:r>
            <a:endParaRPr sz="1200" dirty="0">
              <a:latin typeface="Arial MT"/>
              <a:cs typeface="Arial MT"/>
            </a:endParaRPr>
          </a:p>
          <a:p>
            <a:pPr marR="7620" algn="r">
              <a:lnSpc>
                <a:spcPct val="100000"/>
              </a:lnSpc>
              <a:spcBef>
                <a:spcPts val="5"/>
              </a:spcBef>
            </a:pPr>
            <a:r>
              <a:rPr sz="1200" spc="-30" dirty="0">
                <a:latin typeface="Arial MT"/>
                <a:cs typeface="Arial MT"/>
              </a:rPr>
              <a:t>¡</a:t>
            </a:r>
            <a:r>
              <a:rPr sz="1200" spc="-5" dirty="0">
                <a:latin typeface="Arial MT"/>
                <a:cs typeface="Arial MT"/>
              </a:rPr>
              <a:t>MinJ</a:t>
            </a:r>
            <a:r>
              <a:rPr sz="1200" dirty="0">
                <a:latin typeface="Arial MT"/>
                <a:cs typeface="Arial MT"/>
              </a:rPr>
              <a:t>ustic</a:t>
            </a:r>
            <a:r>
              <a:rPr sz="1200" spc="-15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a</a:t>
            </a:r>
            <a:r>
              <a:rPr sz="1200" spc="-5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te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escu</a:t>
            </a:r>
            <a:r>
              <a:rPr sz="1200" spc="-15" dirty="0">
                <a:latin typeface="Arial MT"/>
                <a:cs typeface="Arial MT"/>
              </a:rPr>
              <a:t>cha</a:t>
            </a:r>
            <a:r>
              <a:rPr sz="1200" dirty="0">
                <a:latin typeface="Arial MT"/>
                <a:cs typeface="Arial MT"/>
              </a:rPr>
              <a:t>!</a:t>
            </a:r>
          </a:p>
        </p:txBody>
      </p:sp>
      <p:sp>
        <p:nvSpPr>
          <p:cNvPr id="6" name="object 6"/>
          <p:cNvSpPr/>
          <p:nvPr/>
        </p:nvSpPr>
        <p:spPr>
          <a:xfrm>
            <a:off x="3022092" y="150876"/>
            <a:ext cx="6122035" cy="522605"/>
          </a:xfrm>
          <a:custGeom>
            <a:avLst/>
            <a:gdLst/>
            <a:ahLst/>
            <a:cxnLst/>
            <a:rect l="l" t="t" r="r" b="b"/>
            <a:pathLst>
              <a:path w="6122034" h="522605">
                <a:moveTo>
                  <a:pt x="6121781" y="0"/>
                </a:moveTo>
                <a:lnTo>
                  <a:pt x="0" y="0"/>
                </a:lnTo>
                <a:lnTo>
                  <a:pt x="0" y="522224"/>
                </a:lnTo>
                <a:lnTo>
                  <a:pt x="6121781" y="522224"/>
                </a:lnTo>
                <a:lnTo>
                  <a:pt x="6121781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00832" y="164668"/>
            <a:ext cx="54146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38723" y="2982467"/>
            <a:ext cx="2298225" cy="1382268"/>
          </a:xfrm>
          <a:prstGeom prst="rect">
            <a:avLst/>
          </a:prstGeom>
        </p:spPr>
      </p:pic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909327"/>
              </p:ext>
            </p:extLst>
          </p:nvPr>
        </p:nvGraphicFramePr>
        <p:xfrm>
          <a:off x="180086" y="964946"/>
          <a:ext cx="6459855" cy="40288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394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03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02184">
                <a:tc gridSpan="2"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CE6A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CE6A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5386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Fortalecer</a:t>
                      </a:r>
                      <a:r>
                        <a:rPr sz="800" spc="-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dar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mayor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atención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al ciudadano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transparencia</a:t>
                      </a:r>
                      <a:endParaRPr sz="800" dirty="0">
                        <a:latin typeface="Arial MT"/>
                        <a:cs typeface="Arial MT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2%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9149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Realizar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capacitaciones</a:t>
                      </a:r>
                      <a:r>
                        <a:rPr sz="800" spc="-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sobre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acceso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justicia</a:t>
                      </a:r>
                      <a:r>
                        <a:rPr sz="800" spc="-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comunitaria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2%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1232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Participación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veedurías</a:t>
                      </a:r>
                      <a:r>
                        <a:rPr sz="800" spc="5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quejas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sean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tenídas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cuenta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2%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2065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Promoción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fortalecimiento</a:t>
                      </a:r>
                      <a:r>
                        <a:rPr sz="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seguridad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ciudadana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2%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4874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Innovar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estrategias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fortalecer</a:t>
                      </a:r>
                      <a:r>
                        <a:rPr sz="800" spc="-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acceso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información</a:t>
                      </a:r>
                      <a:r>
                        <a:rPr sz="800" spc="-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del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Ministerio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5481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Hacer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más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eficiente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respuesta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y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traslado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consultas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que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realizan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al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Ministerio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3944">
                <a:tc>
                  <a:txBody>
                    <a:bodyPr/>
                    <a:lstStyle/>
                    <a:p>
                      <a:pPr marL="2540" marR="240029">
                        <a:lnSpc>
                          <a:spcPct val="105000"/>
                        </a:lnSpc>
                        <a:spcBef>
                          <a:spcPts val="95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Brindar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incentivos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colgegios</a:t>
                      </a:r>
                      <a:r>
                        <a:rPr sz="800" spc="5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abogados</a:t>
                      </a:r>
                      <a:r>
                        <a:rPr sz="800" spc="7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dar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herramientas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necesarias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apoyar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facilitar</a:t>
                      </a:r>
                      <a:r>
                        <a:rPr sz="800" spc="-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acceso a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una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justicia 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pronta,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celeridad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accesible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9783">
                <a:tc>
                  <a:txBody>
                    <a:bodyPr/>
                    <a:lstStyle/>
                    <a:p>
                      <a:pPr marL="2540" marR="82550">
                        <a:lnSpc>
                          <a:spcPct val="103800"/>
                        </a:lnSpc>
                        <a:spcBef>
                          <a:spcPts val="240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actividades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participación se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realice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énfasis en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temas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relacionados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nuevos</a:t>
                      </a:r>
                      <a:r>
                        <a:rPr sz="800" spc="4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lineamientos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Comisarias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sz="800" spc="-204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Familia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3641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Realizar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una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ruta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hacer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amigable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tema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denunciar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delitos de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toda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indole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6970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Elevar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estandares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calidad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 practicas politicas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marco</a:t>
                      </a:r>
                      <a:r>
                        <a:rPr sz="800" spc="-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Derechos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Fundamentales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DDHH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4612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Realizar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diágnostico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sobre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participación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ciudadana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del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Ministerio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8872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Fortalecer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sistema</a:t>
                      </a:r>
                      <a:r>
                        <a:rPr sz="800" spc="-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carcelario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penitenciario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desde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perspectiva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administrativa, con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equidad</a:t>
                      </a:r>
                      <a:r>
                        <a:rPr sz="800" spc="7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género</a:t>
                      </a:r>
                      <a:r>
                        <a:rPr sz="800" spc="5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enfoque</a:t>
                      </a:r>
                      <a:r>
                        <a:rPr sz="800" spc="5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diferencial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66103">
                <a:tc>
                  <a:txBody>
                    <a:bodyPr/>
                    <a:lstStyle/>
                    <a:p>
                      <a:pPr marL="2540">
                        <a:lnSpc>
                          <a:spcPts val="955"/>
                        </a:lnSpc>
                        <a:spcBef>
                          <a:spcPts val="25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Realizar actividades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diálogo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sobre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justicia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restaurativa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ts val="944"/>
                        </a:lnSpc>
                        <a:spcBef>
                          <a:spcPts val="26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66115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Focalizar</a:t>
                      </a:r>
                      <a:r>
                        <a:rPr sz="800" spc="-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políticas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públicas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generen</a:t>
                      </a:r>
                      <a:r>
                        <a:rPr sz="800" spc="6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empleo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centros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reclusión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penitenciario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carcelario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27380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sigan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visitandonos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territorio</a:t>
                      </a:r>
                      <a:r>
                        <a:rPr sz="800" spc="-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ser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escuchados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31343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Unificación</a:t>
                      </a:r>
                      <a:r>
                        <a:rPr sz="800" spc="-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Policía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Judicial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un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solo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organismo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del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Estado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89728">
                <a:tc>
                  <a:txBody>
                    <a:bodyPr/>
                    <a:lstStyle/>
                    <a:p>
                      <a:pPr marL="2540" marR="178435">
                        <a:lnSpc>
                          <a:spcPct val="103800"/>
                        </a:lnSpc>
                        <a:spcBef>
                          <a:spcPts val="23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Involucrar</a:t>
                      </a:r>
                      <a:r>
                        <a:rPr sz="800" spc="-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al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sector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privado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través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capacitaciones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relacionadas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Subdirección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Control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Fiscalización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Sustancias 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Químicas</a:t>
                      </a:r>
                      <a:r>
                        <a:rPr sz="800" spc="-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Estupefacientes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185928" y="1173492"/>
            <a:ext cx="6460490" cy="3819525"/>
          </a:xfrm>
          <a:custGeom>
            <a:avLst/>
            <a:gdLst/>
            <a:ahLst/>
            <a:cxnLst/>
            <a:rect l="l" t="t" r="r" b="b"/>
            <a:pathLst>
              <a:path w="6460490" h="3819525">
                <a:moveTo>
                  <a:pt x="6039980" y="1226591"/>
                </a:moveTo>
                <a:lnTo>
                  <a:pt x="0" y="1226591"/>
                </a:lnTo>
                <a:lnTo>
                  <a:pt x="0" y="1539608"/>
                </a:lnTo>
                <a:lnTo>
                  <a:pt x="6039980" y="1539608"/>
                </a:lnTo>
                <a:lnTo>
                  <a:pt x="6039980" y="1226591"/>
                </a:lnTo>
                <a:close/>
              </a:path>
              <a:path w="6460490" h="3819525">
                <a:moveTo>
                  <a:pt x="6039980" y="454825"/>
                </a:moveTo>
                <a:lnTo>
                  <a:pt x="0" y="454825"/>
                </a:lnTo>
                <a:lnTo>
                  <a:pt x="0" y="668769"/>
                </a:lnTo>
                <a:lnTo>
                  <a:pt x="6039980" y="668769"/>
                </a:lnTo>
                <a:lnTo>
                  <a:pt x="6039980" y="454825"/>
                </a:lnTo>
                <a:close/>
              </a:path>
              <a:path w="6460490" h="3819525">
                <a:moveTo>
                  <a:pt x="6039980" y="240830"/>
                </a:moveTo>
                <a:lnTo>
                  <a:pt x="0" y="240830"/>
                </a:lnTo>
                <a:lnTo>
                  <a:pt x="0" y="454774"/>
                </a:lnTo>
                <a:lnTo>
                  <a:pt x="6039980" y="454774"/>
                </a:lnTo>
                <a:lnTo>
                  <a:pt x="6039980" y="240830"/>
                </a:lnTo>
                <a:close/>
              </a:path>
              <a:path w="6460490" h="3819525">
                <a:moveTo>
                  <a:pt x="6039980" y="0"/>
                </a:moveTo>
                <a:lnTo>
                  <a:pt x="0" y="0"/>
                </a:lnTo>
                <a:lnTo>
                  <a:pt x="0" y="240779"/>
                </a:lnTo>
                <a:lnTo>
                  <a:pt x="6039980" y="240779"/>
                </a:lnTo>
                <a:lnTo>
                  <a:pt x="6039980" y="0"/>
                </a:lnTo>
                <a:close/>
              </a:path>
              <a:path w="6460490" h="3819525">
                <a:moveTo>
                  <a:pt x="6460210" y="1226591"/>
                </a:moveTo>
                <a:lnTo>
                  <a:pt x="6039993" y="1226591"/>
                </a:lnTo>
                <a:lnTo>
                  <a:pt x="6039993" y="1539608"/>
                </a:lnTo>
                <a:lnTo>
                  <a:pt x="6460210" y="1539608"/>
                </a:lnTo>
                <a:lnTo>
                  <a:pt x="6460210" y="1226591"/>
                </a:lnTo>
                <a:close/>
              </a:path>
              <a:path w="6460490" h="3819525">
                <a:moveTo>
                  <a:pt x="6460210" y="454825"/>
                </a:moveTo>
                <a:lnTo>
                  <a:pt x="6039993" y="454825"/>
                </a:lnTo>
                <a:lnTo>
                  <a:pt x="6039993" y="668769"/>
                </a:lnTo>
                <a:lnTo>
                  <a:pt x="6460210" y="668769"/>
                </a:lnTo>
                <a:lnTo>
                  <a:pt x="6460210" y="454825"/>
                </a:lnTo>
                <a:close/>
              </a:path>
              <a:path w="6460490" h="3819525">
                <a:moveTo>
                  <a:pt x="6460210" y="240830"/>
                </a:moveTo>
                <a:lnTo>
                  <a:pt x="6039993" y="240830"/>
                </a:lnTo>
                <a:lnTo>
                  <a:pt x="6039993" y="454774"/>
                </a:lnTo>
                <a:lnTo>
                  <a:pt x="6460210" y="454774"/>
                </a:lnTo>
                <a:lnTo>
                  <a:pt x="6460210" y="240830"/>
                </a:lnTo>
                <a:close/>
              </a:path>
              <a:path w="6460490" h="3819525">
                <a:moveTo>
                  <a:pt x="6460210" y="0"/>
                </a:moveTo>
                <a:lnTo>
                  <a:pt x="6039993" y="0"/>
                </a:lnTo>
                <a:lnTo>
                  <a:pt x="6039993" y="240779"/>
                </a:lnTo>
                <a:lnTo>
                  <a:pt x="6460210" y="240779"/>
                </a:lnTo>
                <a:lnTo>
                  <a:pt x="6460210" y="0"/>
                </a:lnTo>
                <a:close/>
              </a:path>
              <a:path w="6460490" h="3819525">
                <a:moveTo>
                  <a:pt x="6460236" y="2905925"/>
                </a:moveTo>
                <a:lnTo>
                  <a:pt x="6039993" y="2905925"/>
                </a:lnTo>
                <a:lnTo>
                  <a:pt x="0" y="2905925"/>
                </a:lnTo>
                <a:lnTo>
                  <a:pt x="0" y="3819080"/>
                </a:lnTo>
                <a:lnTo>
                  <a:pt x="6039993" y="3819080"/>
                </a:lnTo>
                <a:lnTo>
                  <a:pt x="6460236" y="3819080"/>
                </a:lnTo>
                <a:lnTo>
                  <a:pt x="6460236" y="2905925"/>
                </a:lnTo>
                <a:close/>
              </a:path>
              <a:path w="6460490" h="3819525">
                <a:moveTo>
                  <a:pt x="6460236" y="2256396"/>
                </a:moveTo>
                <a:lnTo>
                  <a:pt x="6039993" y="2256396"/>
                </a:lnTo>
                <a:lnTo>
                  <a:pt x="0" y="2256396"/>
                </a:lnTo>
                <a:lnTo>
                  <a:pt x="0" y="2905912"/>
                </a:lnTo>
                <a:lnTo>
                  <a:pt x="6039993" y="2905912"/>
                </a:lnTo>
                <a:lnTo>
                  <a:pt x="6460236" y="2905912"/>
                </a:lnTo>
                <a:lnTo>
                  <a:pt x="6460236" y="2256396"/>
                </a:lnTo>
                <a:close/>
              </a:path>
              <a:path w="6460490" h="3819525">
                <a:moveTo>
                  <a:pt x="6460236" y="1865998"/>
                </a:moveTo>
                <a:lnTo>
                  <a:pt x="6460210" y="1539659"/>
                </a:lnTo>
                <a:lnTo>
                  <a:pt x="6039993" y="1539659"/>
                </a:lnTo>
                <a:lnTo>
                  <a:pt x="6039993" y="1865998"/>
                </a:lnTo>
                <a:lnTo>
                  <a:pt x="6039980" y="1539659"/>
                </a:lnTo>
                <a:lnTo>
                  <a:pt x="0" y="1539659"/>
                </a:lnTo>
                <a:lnTo>
                  <a:pt x="0" y="1865998"/>
                </a:lnTo>
                <a:lnTo>
                  <a:pt x="0" y="2256269"/>
                </a:lnTo>
                <a:lnTo>
                  <a:pt x="6039993" y="2256269"/>
                </a:lnTo>
                <a:lnTo>
                  <a:pt x="6460236" y="2256269"/>
                </a:lnTo>
                <a:lnTo>
                  <a:pt x="6460236" y="1865998"/>
                </a:lnTo>
                <a:close/>
              </a:path>
              <a:path w="6460490" h="3819525">
                <a:moveTo>
                  <a:pt x="6460236" y="882764"/>
                </a:moveTo>
                <a:lnTo>
                  <a:pt x="6460210" y="668807"/>
                </a:lnTo>
                <a:lnTo>
                  <a:pt x="6039993" y="668807"/>
                </a:lnTo>
                <a:lnTo>
                  <a:pt x="6039993" y="882764"/>
                </a:lnTo>
                <a:lnTo>
                  <a:pt x="6039980" y="668807"/>
                </a:lnTo>
                <a:lnTo>
                  <a:pt x="0" y="668807"/>
                </a:lnTo>
                <a:lnTo>
                  <a:pt x="0" y="882764"/>
                </a:lnTo>
                <a:lnTo>
                  <a:pt x="0" y="1226553"/>
                </a:lnTo>
                <a:lnTo>
                  <a:pt x="6039993" y="1226553"/>
                </a:lnTo>
                <a:lnTo>
                  <a:pt x="6460236" y="1226553"/>
                </a:lnTo>
                <a:lnTo>
                  <a:pt x="6460236" y="882764"/>
                </a:lnTo>
                <a:close/>
              </a:path>
            </a:pathLst>
          </a:custGeom>
          <a:solidFill>
            <a:srgbClr val="F8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744709"/>
              </p:ext>
            </p:extLst>
          </p:nvPr>
        </p:nvGraphicFramePr>
        <p:xfrm>
          <a:off x="332078" y="1364881"/>
          <a:ext cx="5763921" cy="24260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9250"/>
                <a:gridCol w="2224671"/>
              </a:tblGrid>
              <a:tr h="6258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>
                          <a:effectLst/>
                        </a:rPr>
                        <a:t>Traslados</a:t>
                      </a:r>
                      <a:endParaRPr lang="es-C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>
                          <a:effectLst/>
                        </a:rPr>
                        <a:t>Aportes</a:t>
                      </a:r>
                      <a:endParaRPr lang="es-C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1742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>
                          <a:effectLst/>
                        </a:rPr>
                        <a:t>Otras Dependencias Minjusticia</a:t>
                      </a:r>
                      <a:endParaRPr lang="es-C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>
                          <a:effectLst/>
                        </a:rPr>
                        <a:t>12</a:t>
                      </a:r>
                      <a:endParaRPr lang="es-C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258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>
                          <a:effectLst/>
                        </a:rPr>
                        <a:t>Otras Entidades</a:t>
                      </a:r>
                      <a:endParaRPr lang="es-CO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 dirty="0">
                          <a:effectLst/>
                        </a:rPr>
                        <a:t>15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1"/>
            <a:ext cx="9144000" cy="5121910"/>
          </a:xfrm>
          <a:custGeom>
            <a:avLst/>
            <a:gdLst/>
            <a:ahLst/>
            <a:cxnLst/>
            <a:rect l="l" t="t" r="r" b="b"/>
            <a:pathLst>
              <a:path w="9144000" h="5121910">
                <a:moveTo>
                  <a:pt x="0" y="5121653"/>
                </a:moveTo>
                <a:lnTo>
                  <a:pt x="9143873" y="5121653"/>
                </a:lnTo>
              </a:path>
              <a:path w="9144000" h="5121910">
                <a:moveTo>
                  <a:pt x="0" y="0"/>
                </a:moveTo>
                <a:lnTo>
                  <a:pt x="0" y="5121653"/>
                </a:lnTo>
              </a:path>
            </a:pathLst>
          </a:custGeom>
          <a:ln w="25908">
            <a:solidFill>
              <a:srgbClr val="A7AC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484364" y="259863"/>
            <a:ext cx="10007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n</a:t>
            </a:r>
            <a:r>
              <a:rPr sz="1250" i="1" spc="-290" dirty="0">
                <a:solidFill>
                  <a:srgbClr val="FFFFCC"/>
                </a:solidFill>
                <a:latin typeface="Trebuchet MS"/>
                <a:cs typeface="Trebuchet MS"/>
              </a:rPr>
              <a:t>J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3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6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ha</a:t>
            </a:r>
            <a:r>
              <a:rPr sz="1250" i="1" spc="-5" dirty="0">
                <a:solidFill>
                  <a:srgbClr val="FFFFCC"/>
                </a:solidFill>
                <a:latin typeface="Trebuchet MS"/>
                <a:cs typeface="Trebuchet MS"/>
              </a:rPr>
              <a:t>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130" y="565150"/>
            <a:ext cx="2643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3.</a:t>
            </a:r>
            <a:r>
              <a:rPr sz="1800" b="1" spc="-4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Desarrollo</a:t>
            </a:r>
            <a:r>
              <a:rPr sz="1800" b="1" spc="-9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del</a:t>
            </a:r>
            <a:r>
              <a:rPr sz="1800" b="1" spc="-5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diálogo</a:t>
            </a:r>
            <a:endParaRPr sz="1800">
              <a:latin typeface="Gadugi"/>
              <a:cs typeface="Gadug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40269" y="1484833"/>
            <a:ext cx="17291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31520" algn="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MT"/>
                <a:cs typeface="Arial MT"/>
              </a:rPr>
              <a:t>C</a:t>
            </a:r>
            <a:r>
              <a:rPr sz="1200" spc="5" dirty="0">
                <a:latin typeface="Arial MT"/>
                <a:cs typeface="Arial MT"/>
              </a:rPr>
              <a:t>u</a:t>
            </a:r>
            <a:r>
              <a:rPr sz="1200" dirty="0">
                <a:latin typeface="Arial MT"/>
                <a:cs typeface="Arial MT"/>
              </a:rPr>
              <a:t>é</a:t>
            </a:r>
            <a:r>
              <a:rPr sz="1200" spc="-10" dirty="0">
                <a:latin typeface="Arial MT"/>
                <a:cs typeface="Arial MT"/>
              </a:rPr>
              <a:t>n</a:t>
            </a:r>
            <a:r>
              <a:rPr sz="1200" dirty="0">
                <a:latin typeface="Arial MT"/>
                <a:cs typeface="Arial MT"/>
              </a:rPr>
              <a:t>ta</a:t>
            </a:r>
            <a:r>
              <a:rPr sz="1200" spc="-25" dirty="0">
                <a:latin typeface="Arial MT"/>
                <a:cs typeface="Arial MT"/>
              </a:rPr>
              <a:t>no</a:t>
            </a:r>
            <a:r>
              <a:rPr sz="1200" dirty="0">
                <a:latin typeface="Arial MT"/>
                <a:cs typeface="Arial MT"/>
              </a:rPr>
              <a:t>s</a:t>
            </a:r>
            <a:r>
              <a:rPr sz="1200" spc="-7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tus  </a:t>
            </a:r>
            <a:r>
              <a:rPr sz="1200" spc="-5" dirty="0">
                <a:latin typeface="Arial MT"/>
                <a:cs typeface="Arial MT"/>
              </a:rPr>
              <a:t>propuestas sobre la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con</a:t>
            </a:r>
            <a:r>
              <a:rPr sz="1200" dirty="0">
                <a:latin typeface="Arial MT"/>
                <a:cs typeface="Arial MT"/>
              </a:rPr>
              <a:t>s</a:t>
            </a:r>
            <a:r>
              <a:rPr sz="1200" spc="-10" dirty="0">
                <a:latin typeface="Arial MT"/>
                <a:cs typeface="Arial MT"/>
              </a:rPr>
              <a:t>t</a:t>
            </a:r>
            <a:r>
              <a:rPr sz="1200" spc="-5" dirty="0">
                <a:latin typeface="Arial MT"/>
                <a:cs typeface="Arial MT"/>
              </a:rPr>
              <a:t>r</a:t>
            </a:r>
            <a:r>
              <a:rPr sz="1200" spc="-20" dirty="0">
                <a:latin typeface="Arial MT"/>
                <a:cs typeface="Arial MT"/>
              </a:rPr>
              <a:t>u</a:t>
            </a:r>
            <a:r>
              <a:rPr sz="1200" dirty="0">
                <a:latin typeface="Arial MT"/>
                <a:cs typeface="Arial MT"/>
              </a:rPr>
              <a:t>c</a:t>
            </a:r>
            <a:r>
              <a:rPr sz="1200" spc="-15" dirty="0">
                <a:latin typeface="Arial MT"/>
                <a:cs typeface="Arial MT"/>
              </a:rPr>
              <a:t>c</a:t>
            </a:r>
            <a:r>
              <a:rPr sz="1200" spc="-5" dirty="0">
                <a:latin typeface="Arial MT"/>
                <a:cs typeface="Arial MT"/>
              </a:rPr>
              <a:t>i</a:t>
            </a:r>
            <a:r>
              <a:rPr sz="1200" spc="-15" dirty="0">
                <a:latin typeface="Arial MT"/>
                <a:cs typeface="Arial MT"/>
              </a:rPr>
              <a:t>ó</a:t>
            </a:r>
            <a:r>
              <a:rPr sz="1200" spc="-5" dirty="0">
                <a:latin typeface="Arial MT"/>
                <a:cs typeface="Arial MT"/>
              </a:rPr>
              <a:t>n</a:t>
            </a:r>
            <a:r>
              <a:rPr sz="1200" spc="-5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col</a:t>
            </a:r>
            <a:r>
              <a:rPr sz="1200" spc="-15" dirty="0">
                <a:latin typeface="Arial MT"/>
                <a:cs typeface="Arial MT"/>
              </a:rPr>
              <a:t>abo</a:t>
            </a:r>
            <a:r>
              <a:rPr sz="1200" spc="-5" dirty="0">
                <a:latin typeface="Arial MT"/>
                <a:cs typeface="Arial MT"/>
              </a:rPr>
              <a:t>r</a:t>
            </a:r>
            <a:r>
              <a:rPr sz="1200" spc="-20" dirty="0">
                <a:latin typeface="Arial MT"/>
                <a:cs typeface="Arial MT"/>
              </a:rPr>
              <a:t>a</a:t>
            </a:r>
            <a:r>
              <a:rPr sz="1200" dirty="0">
                <a:latin typeface="Arial MT"/>
                <a:cs typeface="Arial MT"/>
              </a:rPr>
              <a:t>t</a:t>
            </a:r>
            <a:r>
              <a:rPr sz="1200" spc="-15" dirty="0">
                <a:latin typeface="Arial MT"/>
                <a:cs typeface="Arial MT"/>
              </a:rPr>
              <a:t>iv</a:t>
            </a:r>
            <a:r>
              <a:rPr sz="1200" spc="-5" dirty="0">
                <a:latin typeface="Arial MT"/>
                <a:cs typeface="Arial MT"/>
              </a:rPr>
              <a:t>a  del Plan de </a:t>
            </a:r>
            <a:r>
              <a:rPr sz="1200" spc="-10" dirty="0">
                <a:latin typeface="Arial MT"/>
                <a:cs typeface="Arial MT"/>
              </a:rPr>
              <a:t>Participación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Ciudadana</a:t>
            </a:r>
            <a:r>
              <a:rPr sz="1200" spc="-7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-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spc="-5" dirty="0" smtClean="0">
                <a:latin typeface="Arial MT"/>
                <a:cs typeface="Arial MT"/>
              </a:rPr>
              <a:t>202</a:t>
            </a:r>
            <a:r>
              <a:rPr lang="es-MX" sz="1200" spc="-5" dirty="0" smtClean="0">
                <a:latin typeface="Arial MT"/>
                <a:cs typeface="Arial MT"/>
              </a:rPr>
              <a:t>3</a:t>
            </a:r>
            <a:endParaRPr sz="1200" dirty="0">
              <a:latin typeface="Arial MT"/>
              <a:cs typeface="Arial MT"/>
            </a:endParaRPr>
          </a:p>
          <a:p>
            <a:pPr marR="7620" algn="r">
              <a:lnSpc>
                <a:spcPct val="100000"/>
              </a:lnSpc>
              <a:spcBef>
                <a:spcPts val="5"/>
              </a:spcBef>
            </a:pPr>
            <a:r>
              <a:rPr sz="1200" spc="-30" dirty="0">
                <a:latin typeface="Arial MT"/>
                <a:cs typeface="Arial MT"/>
              </a:rPr>
              <a:t>¡</a:t>
            </a:r>
            <a:r>
              <a:rPr sz="1200" spc="-5" dirty="0">
                <a:latin typeface="Arial MT"/>
                <a:cs typeface="Arial MT"/>
              </a:rPr>
              <a:t>MinJ</a:t>
            </a:r>
            <a:r>
              <a:rPr sz="1200" dirty="0">
                <a:latin typeface="Arial MT"/>
                <a:cs typeface="Arial MT"/>
              </a:rPr>
              <a:t>ustic</a:t>
            </a:r>
            <a:r>
              <a:rPr sz="1200" spc="-15" dirty="0">
                <a:latin typeface="Arial MT"/>
                <a:cs typeface="Arial MT"/>
              </a:rPr>
              <a:t>i</a:t>
            </a:r>
            <a:r>
              <a:rPr sz="1200" spc="-5" dirty="0">
                <a:latin typeface="Arial MT"/>
                <a:cs typeface="Arial MT"/>
              </a:rPr>
              <a:t>a</a:t>
            </a:r>
            <a:r>
              <a:rPr sz="1200" spc="-5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te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escu</a:t>
            </a:r>
            <a:r>
              <a:rPr sz="1200" spc="-15" dirty="0">
                <a:latin typeface="Arial MT"/>
                <a:cs typeface="Arial MT"/>
              </a:rPr>
              <a:t>cha</a:t>
            </a:r>
            <a:r>
              <a:rPr sz="1200" dirty="0">
                <a:latin typeface="Arial MT"/>
                <a:cs typeface="Arial MT"/>
              </a:rPr>
              <a:t>!</a:t>
            </a:r>
          </a:p>
        </p:txBody>
      </p:sp>
      <p:sp>
        <p:nvSpPr>
          <p:cNvPr id="6" name="object 6"/>
          <p:cNvSpPr/>
          <p:nvPr/>
        </p:nvSpPr>
        <p:spPr>
          <a:xfrm>
            <a:off x="3022092" y="150876"/>
            <a:ext cx="6122035" cy="522605"/>
          </a:xfrm>
          <a:custGeom>
            <a:avLst/>
            <a:gdLst/>
            <a:ahLst/>
            <a:cxnLst/>
            <a:rect l="l" t="t" r="r" b="b"/>
            <a:pathLst>
              <a:path w="6122034" h="522605">
                <a:moveTo>
                  <a:pt x="6121781" y="0"/>
                </a:moveTo>
                <a:lnTo>
                  <a:pt x="0" y="0"/>
                </a:lnTo>
                <a:lnTo>
                  <a:pt x="0" y="522224"/>
                </a:lnTo>
                <a:lnTo>
                  <a:pt x="6121781" y="522224"/>
                </a:lnTo>
                <a:lnTo>
                  <a:pt x="6121781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00832" y="164668"/>
            <a:ext cx="54146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38723" y="2982467"/>
            <a:ext cx="2298225" cy="1382268"/>
          </a:xfrm>
          <a:prstGeom prst="rect">
            <a:avLst/>
          </a:prstGeom>
        </p:spPr>
      </p:pic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909327"/>
              </p:ext>
            </p:extLst>
          </p:nvPr>
        </p:nvGraphicFramePr>
        <p:xfrm>
          <a:off x="180086" y="964946"/>
          <a:ext cx="6459855" cy="40288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394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03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02184">
                <a:tc gridSpan="2"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CE6A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CE6A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5386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Fortalecer</a:t>
                      </a:r>
                      <a:r>
                        <a:rPr sz="800" spc="-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dar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mayor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atención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al ciudadano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transparencia</a:t>
                      </a:r>
                      <a:endParaRPr sz="800" dirty="0">
                        <a:latin typeface="Arial MT"/>
                        <a:cs typeface="Arial MT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2%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9149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Realizar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capacitaciones</a:t>
                      </a:r>
                      <a:r>
                        <a:rPr sz="800" spc="-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sobre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acceso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justicia</a:t>
                      </a:r>
                      <a:r>
                        <a:rPr sz="800" spc="-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comunitaria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2%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1232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Participación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veedurías</a:t>
                      </a:r>
                      <a:r>
                        <a:rPr sz="800" spc="5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quejas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sean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tenídas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cuenta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2%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2065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Promoción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fortalecimiento</a:t>
                      </a:r>
                      <a:r>
                        <a:rPr sz="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seguridad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ciudadana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2%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4874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Innovar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estrategias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fortalecer</a:t>
                      </a:r>
                      <a:r>
                        <a:rPr sz="800" spc="-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acceso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información</a:t>
                      </a:r>
                      <a:r>
                        <a:rPr sz="800" spc="-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del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Ministerio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5481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Hacer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más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eficiente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respuesta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y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traslado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consultas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que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realizan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al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Ministerio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3944">
                <a:tc>
                  <a:txBody>
                    <a:bodyPr/>
                    <a:lstStyle/>
                    <a:p>
                      <a:pPr marL="2540" marR="240029">
                        <a:lnSpc>
                          <a:spcPct val="105000"/>
                        </a:lnSpc>
                        <a:spcBef>
                          <a:spcPts val="95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Brindar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incentivos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colgegios</a:t>
                      </a:r>
                      <a:r>
                        <a:rPr sz="800" spc="5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abogados</a:t>
                      </a:r>
                      <a:r>
                        <a:rPr sz="800" spc="7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dar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herramientas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necesarias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apoyar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facilitar</a:t>
                      </a:r>
                      <a:r>
                        <a:rPr sz="800" spc="-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acceso a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una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justicia 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pronta,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celeridad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accesible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9783">
                <a:tc>
                  <a:txBody>
                    <a:bodyPr/>
                    <a:lstStyle/>
                    <a:p>
                      <a:pPr marL="2540" marR="82550">
                        <a:lnSpc>
                          <a:spcPct val="103800"/>
                        </a:lnSpc>
                        <a:spcBef>
                          <a:spcPts val="240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actividades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participación se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realice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énfasis en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temas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relacionados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nuevos</a:t>
                      </a:r>
                      <a:r>
                        <a:rPr sz="800" spc="4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lineamientos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Comisarias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 </a:t>
                      </a:r>
                      <a:r>
                        <a:rPr sz="800" spc="-204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Familia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3641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Realizar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una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ruta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hacer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amigable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tema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denunciar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delitos de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toda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indole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6970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Elevar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estandares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calidad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las practicas politicas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marco</a:t>
                      </a:r>
                      <a:r>
                        <a:rPr sz="800" spc="-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Derechos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Fundamentales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DDHH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4612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Realizar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diágnostico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sobre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participación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ciudadana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del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Ministerio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8872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Fortalecer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el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sistema</a:t>
                      </a:r>
                      <a:r>
                        <a:rPr sz="800" spc="-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carcelario</a:t>
                      </a:r>
                      <a:r>
                        <a:rPr sz="800" spc="-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penitenciario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desde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perspectiva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administrativa, con</a:t>
                      </a:r>
                      <a:r>
                        <a:rPr sz="800" spc="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equidad</a:t>
                      </a:r>
                      <a:r>
                        <a:rPr sz="800" spc="7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género</a:t>
                      </a:r>
                      <a:r>
                        <a:rPr sz="800" spc="5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enfoque</a:t>
                      </a:r>
                      <a:r>
                        <a:rPr sz="800" spc="5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diferencial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66103">
                <a:tc>
                  <a:txBody>
                    <a:bodyPr/>
                    <a:lstStyle/>
                    <a:p>
                      <a:pPr marL="2540">
                        <a:lnSpc>
                          <a:spcPts val="955"/>
                        </a:lnSpc>
                        <a:spcBef>
                          <a:spcPts val="25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Realizar actividades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diálogo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sobre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justicia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restaurativa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ts val="944"/>
                        </a:lnSpc>
                        <a:spcBef>
                          <a:spcPts val="26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66115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Focalizar</a:t>
                      </a:r>
                      <a:r>
                        <a:rPr sz="800" spc="-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políticas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públicas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generen</a:t>
                      </a:r>
                      <a:r>
                        <a:rPr sz="800" spc="6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empleo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los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centros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reclusión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penitenciario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carcelario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27380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Que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sigan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visitandonos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territorio</a:t>
                      </a:r>
                      <a:r>
                        <a:rPr sz="800" spc="-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para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ser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escuchados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31343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Unificación</a:t>
                      </a:r>
                      <a:r>
                        <a:rPr sz="800" spc="-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Policía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Judicial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en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un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solo</a:t>
                      </a:r>
                      <a:r>
                        <a:rPr sz="800" spc="-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organismo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del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Estado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89728">
                <a:tc>
                  <a:txBody>
                    <a:bodyPr/>
                    <a:lstStyle/>
                    <a:p>
                      <a:pPr marL="2540" marR="178435">
                        <a:lnSpc>
                          <a:spcPct val="103800"/>
                        </a:lnSpc>
                        <a:spcBef>
                          <a:spcPts val="23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Involucrar</a:t>
                      </a:r>
                      <a:r>
                        <a:rPr sz="800" spc="-3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al</a:t>
                      </a:r>
                      <a:r>
                        <a:rPr sz="800" spc="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sector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privado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través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capacitaciones</a:t>
                      </a:r>
                      <a:r>
                        <a:rPr sz="800" spc="-2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relacionadas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</a:t>
                      </a:r>
                      <a:r>
                        <a:rPr sz="800" spc="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r>
                        <a:rPr sz="800" spc="1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Subdirección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Control</a:t>
                      </a:r>
                      <a:r>
                        <a:rPr sz="800" spc="1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Fiscalización</a:t>
                      </a:r>
                      <a:r>
                        <a:rPr sz="800" spc="-2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sz="800" spc="3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Sustancias </a:t>
                      </a:r>
                      <a:r>
                        <a:rPr sz="800" spc="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Químicas</a:t>
                      </a:r>
                      <a:r>
                        <a:rPr sz="800" spc="-4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y</a:t>
                      </a: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 Estupefacientes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800" spc="-5" dirty="0">
                          <a:solidFill>
                            <a:srgbClr val="073761"/>
                          </a:solidFill>
                          <a:latin typeface="Arial MT"/>
                          <a:cs typeface="Arial MT"/>
                        </a:rPr>
                        <a:t>1%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8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185928" y="1190625"/>
            <a:ext cx="6460490" cy="3819525"/>
          </a:xfrm>
          <a:custGeom>
            <a:avLst/>
            <a:gdLst/>
            <a:ahLst/>
            <a:cxnLst/>
            <a:rect l="l" t="t" r="r" b="b"/>
            <a:pathLst>
              <a:path w="6460490" h="3819525">
                <a:moveTo>
                  <a:pt x="6039980" y="1226591"/>
                </a:moveTo>
                <a:lnTo>
                  <a:pt x="0" y="1226591"/>
                </a:lnTo>
                <a:lnTo>
                  <a:pt x="0" y="1539608"/>
                </a:lnTo>
                <a:lnTo>
                  <a:pt x="6039980" y="1539608"/>
                </a:lnTo>
                <a:lnTo>
                  <a:pt x="6039980" y="1226591"/>
                </a:lnTo>
                <a:close/>
              </a:path>
              <a:path w="6460490" h="3819525">
                <a:moveTo>
                  <a:pt x="6039980" y="454825"/>
                </a:moveTo>
                <a:lnTo>
                  <a:pt x="0" y="454825"/>
                </a:lnTo>
                <a:lnTo>
                  <a:pt x="0" y="668769"/>
                </a:lnTo>
                <a:lnTo>
                  <a:pt x="6039980" y="668769"/>
                </a:lnTo>
                <a:lnTo>
                  <a:pt x="6039980" y="454825"/>
                </a:lnTo>
                <a:close/>
              </a:path>
              <a:path w="6460490" h="3819525">
                <a:moveTo>
                  <a:pt x="6039980" y="240830"/>
                </a:moveTo>
                <a:lnTo>
                  <a:pt x="0" y="240830"/>
                </a:lnTo>
                <a:lnTo>
                  <a:pt x="0" y="454774"/>
                </a:lnTo>
                <a:lnTo>
                  <a:pt x="6039980" y="454774"/>
                </a:lnTo>
                <a:lnTo>
                  <a:pt x="6039980" y="240830"/>
                </a:lnTo>
                <a:close/>
              </a:path>
              <a:path w="6460490" h="3819525">
                <a:moveTo>
                  <a:pt x="6039980" y="0"/>
                </a:moveTo>
                <a:lnTo>
                  <a:pt x="0" y="0"/>
                </a:lnTo>
                <a:lnTo>
                  <a:pt x="0" y="240779"/>
                </a:lnTo>
                <a:lnTo>
                  <a:pt x="6039980" y="240779"/>
                </a:lnTo>
                <a:lnTo>
                  <a:pt x="6039980" y="0"/>
                </a:lnTo>
                <a:close/>
              </a:path>
              <a:path w="6460490" h="3819525">
                <a:moveTo>
                  <a:pt x="6460210" y="1226591"/>
                </a:moveTo>
                <a:lnTo>
                  <a:pt x="6039993" y="1226591"/>
                </a:lnTo>
                <a:lnTo>
                  <a:pt x="6039993" y="1539608"/>
                </a:lnTo>
                <a:lnTo>
                  <a:pt x="6460210" y="1539608"/>
                </a:lnTo>
                <a:lnTo>
                  <a:pt x="6460210" y="1226591"/>
                </a:lnTo>
                <a:close/>
              </a:path>
              <a:path w="6460490" h="3819525">
                <a:moveTo>
                  <a:pt x="6460210" y="454825"/>
                </a:moveTo>
                <a:lnTo>
                  <a:pt x="6039993" y="454825"/>
                </a:lnTo>
                <a:lnTo>
                  <a:pt x="6039993" y="668769"/>
                </a:lnTo>
                <a:lnTo>
                  <a:pt x="6460210" y="668769"/>
                </a:lnTo>
                <a:lnTo>
                  <a:pt x="6460210" y="454825"/>
                </a:lnTo>
                <a:close/>
              </a:path>
              <a:path w="6460490" h="3819525">
                <a:moveTo>
                  <a:pt x="6460210" y="240830"/>
                </a:moveTo>
                <a:lnTo>
                  <a:pt x="6039993" y="240830"/>
                </a:lnTo>
                <a:lnTo>
                  <a:pt x="6039993" y="454774"/>
                </a:lnTo>
                <a:lnTo>
                  <a:pt x="6460210" y="454774"/>
                </a:lnTo>
                <a:lnTo>
                  <a:pt x="6460210" y="240830"/>
                </a:lnTo>
                <a:close/>
              </a:path>
              <a:path w="6460490" h="3819525">
                <a:moveTo>
                  <a:pt x="6460210" y="0"/>
                </a:moveTo>
                <a:lnTo>
                  <a:pt x="6039993" y="0"/>
                </a:lnTo>
                <a:lnTo>
                  <a:pt x="6039993" y="240779"/>
                </a:lnTo>
                <a:lnTo>
                  <a:pt x="6460210" y="240779"/>
                </a:lnTo>
                <a:lnTo>
                  <a:pt x="6460210" y="0"/>
                </a:lnTo>
                <a:close/>
              </a:path>
              <a:path w="6460490" h="3819525">
                <a:moveTo>
                  <a:pt x="6460236" y="2905925"/>
                </a:moveTo>
                <a:lnTo>
                  <a:pt x="6039993" y="2905925"/>
                </a:lnTo>
                <a:lnTo>
                  <a:pt x="0" y="2905925"/>
                </a:lnTo>
                <a:lnTo>
                  <a:pt x="0" y="3819080"/>
                </a:lnTo>
                <a:lnTo>
                  <a:pt x="6039993" y="3819080"/>
                </a:lnTo>
                <a:lnTo>
                  <a:pt x="6460236" y="3819080"/>
                </a:lnTo>
                <a:lnTo>
                  <a:pt x="6460236" y="2905925"/>
                </a:lnTo>
                <a:close/>
              </a:path>
              <a:path w="6460490" h="3819525">
                <a:moveTo>
                  <a:pt x="6460236" y="2256396"/>
                </a:moveTo>
                <a:lnTo>
                  <a:pt x="6039993" y="2256396"/>
                </a:lnTo>
                <a:lnTo>
                  <a:pt x="0" y="2256396"/>
                </a:lnTo>
                <a:lnTo>
                  <a:pt x="0" y="2905912"/>
                </a:lnTo>
                <a:lnTo>
                  <a:pt x="6039993" y="2905912"/>
                </a:lnTo>
                <a:lnTo>
                  <a:pt x="6460236" y="2905912"/>
                </a:lnTo>
                <a:lnTo>
                  <a:pt x="6460236" y="2256396"/>
                </a:lnTo>
                <a:close/>
              </a:path>
              <a:path w="6460490" h="3819525">
                <a:moveTo>
                  <a:pt x="6460236" y="1865998"/>
                </a:moveTo>
                <a:lnTo>
                  <a:pt x="6460210" y="1539659"/>
                </a:lnTo>
                <a:lnTo>
                  <a:pt x="6039993" y="1539659"/>
                </a:lnTo>
                <a:lnTo>
                  <a:pt x="6039993" y="1865998"/>
                </a:lnTo>
                <a:lnTo>
                  <a:pt x="6039980" y="1539659"/>
                </a:lnTo>
                <a:lnTo>
                  <a:pt x="0" y="1539659"/>
                </a:lnTo>
                <a:lnTo>
                  <a:pt x="0" y="1865998"/>
                </a:lnTo>
                <a:lnTo>
                  <a:pt x="0" y="2256269"/>
                </a:lnTo>
                <a:lnTo>
                  <a:pt x="6039993" y="2256269"/>
                </a:lnTo>
                <a:lnTo>
                  <a:pt x="6460236" y="2256269"/>
                </a:lnTo>
                <a:lnTo>
                  <a:pt x="6460236" y="1865998"/>
                </a:lnTo>
                <a:close/>
              </a:path>
              <a:path w="6460490" h="3819525">
                <a:moveTo>
                  <a:pt x="6460236" y="882764"/>
                </a:moveTo>
                <a:lnTo>
                  <a:pt x="6460210" y="668807"/>
                </a:lnTo>
                <a:lnTo>
                  <a:pt x="6039993" y="668807"/>
                </a:lnTo>
                <a:lnTo>
                  <a:pt x="6039993" y="882764"/>
                </a:lnTo>
                <a:lnTo>
                  <a:pt x="6039980" y="668807"/>
                </a:lnTo>
                <a:lnTo>
                  <a:pt x="0" y="668807"/>
                </a:lnTo>
                <a:lnTo>
                  <a:pt x="0" y="882764"/>
                </a:lnTo>
                <a:lnTo>
                  <a:pt x="0" y="1226553"/>
                </a:lnTo>
                <a:lnTo>
                  <a:pt x="6039993" y="1226553"/>
                </a:lnTo>
                <a:lnTo>
                  <a:pt x="6460236" y="1226553"/>
                </a:lnTo>
                <a:lnTo>
                  <a:pt x="6460236" y="882764"/>
                </a:lnTo>
                <a:close/>
              </a:path>
            </a:pathLst>
          </a:custGeom>
          <a:solidFill>
            <a:srgbClr val="F8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527203"/>
              </p:ext>
            </p:extLst>
          </p:nvPr>
        </p:nvGraphicFramePr>
        <p:xfrm>
          <a:off x="405739" y="1231008"/>
          <a:ext cx="4775861" cy="377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3312"/>
                <a:gridCol w="2932549"/>
              </a:tblGrid>
              <a:tr h="3117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 dirty="0">
                          <a:effectLst/>
                        </a:rPr>
                        <a:t>Dependencia o entidad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Aportes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</a:tr>
              <a:tr h="3117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 dirty="0" smtClean="0">
                          <a:effectLst/>
                        </a:rPr>
                        <a:t>Alcaldía </a:t>
                      </a:r>
                      <a:r>
                        <a:rPr lang="es-CO" sz="1100" b="1" u="none" strike="noStrike" dirty="0">
                          <a:effectLst/>
                        </a:rPr>
                        <a:t>de </a:t>
                      </a:r>
                      <a:r>
                        <a:rPr lang="es-CO" sz="1100" b="1" u="none" strike="noStrike" dirty="0" smtClean="0">
                          <a:effectLst/>
                        </a:rPr>
                        <a:t>Bogotá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2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</a:tr>
              <a:tr h="3117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 dirty="0">
                          <a:effectLst/>
                        </a:rPr>
                        <a:t>Asuntos Legislativos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1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</a:tr>
              <a:tr h="3117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Función Publica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1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</a:tr>
              <a:tr h="3117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Justicia Formal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2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</a:tr>
              <a:tr h="3117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Justicia Transicional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3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</a:tr>
              <a:tr h="3117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Metodos Alternativos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6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</a:tr>
              <a:tr h="3117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Minambiente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2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</a:tr>
              <a:tr h="1661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Minsalud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1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</a:tr>
              <a:tr h="1661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Mintrabajo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2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</a:tr>
              <a:tr h="3117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Mineducacion 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2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</a:tr>
              <a:tr h="3117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Rama Judicial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3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</a:tr>
              <a:tr h="3117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>
                          <a:effectLst/>
                        </a:rPr>
                        <a:t>Unidad De victimas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 dirty="0">
                          <a:effectLst/>
                        </a:rPr>
                        <a:t>1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8" marR="2618" marT="2618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98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698" y="1084218"/>
            <a:ext cx="3226525" cy="35739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582" y="1004268"/>
            <a:ext cx="2866377" cy="37244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" y="1004268"/>
            <a:ext cx="2932756" cy="365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50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6;p36">
            <a:extLst>
              <a:ext uri="{FF2B5EF4-FFF2-40B4-BE49-F238E27FC236}">
                <a16:creationId xmlns="" xmlns:a16="http://schemas.microsoft.com/office/drawing/2014/main" id="{ECD2BACE-D279-5AFE-7FC6-A520948339DD}"/>
              </a:ext>
            </a:extLst>
          </p:cNvPr>
          <p:cNvSpPr txBox="1">
            <a:spLocks/>
          </p:cNvSpPr>
          <p:nvPr/>
        </p:nvSpPr>
        <p:spPr>
          <a:xfrm>
            <a:off x="672259" y="1919019"/>
            <a:ext cx="2365361" cy="1230372"/>
          </a:xfrm>
          <a:prstGeom prst="rect">
            <a:avLst/>
          </a:prstGeom>
        </p:spPr>
        <p:txBody>
          <a:bodyPr spcFirstLastPara="1" wrap="square" lIns="67574" tIns="33775" rIns="67574" bIns="33775" anchor="t" anchorCtr="0">
            <a:noAutofit/>
          </a:bodyPr>
          <a:lstStyle>
            <a:lvl1pPr marL="173987" indent="-173987" algn="l" defTabSz="69595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962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9937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5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7912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65887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13862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1837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9812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57787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788"/>
              </a:spcBef>
              <a:buNone/>
            </a:pPr>
            <a:endParaRPr lang="es-CO" sz="7095" b="1" dirty="0">
              <a:solidFill>
                <a:srgbClr val="000000"/>
              </a:solidFill>
              <a:latin typeface="Montserrat Black" pitchFamily="2" charset="77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7265"/>
            <a:ext cx="3135086" cy="38953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620" y="948299"/>
            <a:ext cx="3151516" cy="38784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240" y="837264"/>
            <a:ext cx="2965890" cy="390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1383"/>
            <a:ext cx="2444795" cy="30559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552" y="2182899"/>
            <a:ext cx="2332511" cy="26489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233" y="409668"/>
            <a:ext cx="2188076" cy="26535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480" y="1708708"/>
            <a:ext cx="2631094" cy="326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0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84364" y="259863"/>
            <a:ext cx="10007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n</a:t>
            </a:r>
            <a:r>
              <a:rPr sz="1250" i="1" spc="-290" dirty="0">
                <a:solidFill>
                  <a:srgbClr val="FFFFCC"/>
                </a:solidFill>
                <a:latin typeface="Trebuchet MS"/>
                <a:cs typeface="Trebuchet MS"/>
              </a:rPr>
              <a:t>J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3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6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ha</a:t>
            </a:r>
            <a:r>
              <a:rPr sz="1250" i="1" spc="-5" dirty="0">
                <a:solidFill>
                  <a:srgbClr val="FFFFCC"/>
                </a:solidFill>
                <a:latin typeface="Trebuchet MS"/>
                <a:cs typeface="Trebuchet MS"/>
              </a:rPr>
              <a:t>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4212" y="919542"/>
            <a:ext cx="38220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292929"/>
                </a:solidFill>
                <a:latin typeface="Gadugi"/>
                <a:cs typeface="Gadugi"/>
              </a:rPr>
              <a:t>Participación</a:t>
            </a:r>
            <a:r>
              <a:rPr sz="2000" b="1" spc="-75" dirty="0">
                <a:solidFill>
                  <a:srgbClr val="292929"/>
                </a:solidFill>
                <a:latin typeface="Gadugi"/>
                <a:cs typeface="Gadugi"/>
              </a:rPr>
              <a:t> </a:t>
            </a:r>
            <a:r>
              <a:rPr sz="2000" b="1" spc="-5" dirty="0" err="1">
                <a:solidFill>
                  <a:srgbClr val="292929"/>
                </a:solidFill>
                <a:latin typeface="Gadugi"/>
                <a:cs typeface="Gadugi"/>
              </a:rPr>
              <a:t>por</a:t>
            </a:r>
            <a:r>
              <a:rPr sz="2000" b="1" spc="-40" dirty="0">
                <a:solidFill>
                  <a:srgbClr val="292929"/>
                </a:solidFill>
                <a:latin typeface="Gadugi"/>
                <a:cs typeface="Gadugi"/>
              </a:rPr>
              <a:t> </a:t>
            </a:r>
            <a:r>
              <a:rPr lang="es-MX" sz="2000" b="1" spc="-5" dirty="0">
                <a:solidFill>
                  <a:srgbClr val="292929"/>
                </a:solidFill>
                <a:latin typeface="Gadugi"/>
                <a:cs typeface="Gadugi"/>
              </a:rPr>
              <a:t>D</a:t>
            </a:r>
            <a:r>
              <a:rPr sz="2000" b="1" spc="-5" dirty="0" err="1" smtClean="0">
                <a:solidFill>
                  <a:srgbClr val="292929"/>
                </a:solidFill>
                <a:latin typeface="Gadugi"/>
                <a:cs typeface="Gadugi"/>
              </a:rPr>
              <a:t>epartamento</a:t>
            </a:r>
            <a:endParaRPr sz="2000" dirty="0">
              <a:latin typeface="Gadugi"/>
              <a:cs typeface="Gadug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83081" y="877824"/>
            <a:ext cx="2752247" cy="391972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361557" y="2223007"/>
            <a:ext cx="150368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Gadugi"/>
                <a:cs typeface="Gadugi"/>
              </a:rPr>
              <a:t>Cont</a:t>
            </a:r>
            <a:r>
              <a:rPr sz="1600" dirty="0">
                <a:latin typeface="Gadugi"/>
                <a:cs typeface="Gadugi"/>
              </a:rPr>
              <a:t>am</a:t>
            </a:r>
            <a:r>
              <a:rPr sz="1600" spc="-5" dirty="0">
                <a:latin typeface="Gadugi"/>
                <a:cs typeface="Gadugi"/>
              </a:rPr>
              <a:t>os</a:t>
            </a:r>
            <a:r>
              <a:rPr sz="1600" spc="-114" dirty="0">
                <a:latin typeface="Gadugi"/>
                <a:cs typeface="Gadugi"/>
              </a:rPr>
              <a:t> </a:t>
            </a:r>
            <a:r>
              <a:rPr sz="1600" spc="-10" dirty="0">
                <a:latin typeface="Gadugi"/>
                <a:cs typeface="Gadugi"/>
              </a:rPr>
              <a:t>c</a:t>
            </a:r>
            <a:r>
              <a:rPr sz="1600" spc="-5" dirty="0">
                <a:latin typeface="Gadugi"/>
                <a:cs typeface="Gadugi"/>
              </a:rPr>
              <a:t>on</a:t>
            </a:r>
            <a:r>
              <a:rPr sz="1600" spc="-60" dirty="0">
                <a:latin typeface="Gadugi"/>
                <a:cs typeface="Gadugi"/>
              </a:rPr>
              <a:t> </a:t>
            </a:r>
            <a:r>
              <a:rPr sz="1600" spc="-20" dirty="0">
                <a:latin typeface="Gadugi"/>
                <a:cs typeface="Gadugi"/>
              </a:rPr>
              <a:t>l</a:t>
            </a:r>
            <a:r>
              <a:rPr sz="1600" spc="-5" dirty="0">
                <a:latin typeface="Gadugi"/>
                <a:cs typeface="Gadugi"/>
              </a:rPr>
              <a:t>a  </a:t>
            </a:r>
            <a:r>
              <a:rPr sz="1600" spc="-15" dirty="0">
                <a:latin typeface="Gadugi"/>
                <a:cs typeface="Gadugi"/>
              </a:rPr>
              <a:t>participación </a:t>
            </a:r>
            <a:r>
              <a:rPr sz="1600" spc="-5" dirty="0">
                <a:latin typeface="Gadugi"/>
                <a:cs typeface="Gadugi"/>
              </a:rPr>
              <a:t>de </a:t>
            </a:r>
            <a:r>
              <a:rPr sz="1600" dirty="0">
                <a:latin typeface="Gadugi"/>
                <a:cs typeface="Gadugi"/>
              </a:rPr>
              <a:t> </a:t>
            </a:r>
            <a:r>
              <a:rPr sz="1600" spc="-5" dirty="0">
                <a:latin typeface="Gadugi"/>
                <a:cs typeface="Gadugi"/>
              </a:rPr>
              <a:t>ciudadanos de </a:t>
            </a:r>
            <a:r>
              <a:rPr sz="1600" dirty="0">
                <a:latin typeface="Gadugi"/>
                <a:cs typeface="Gadugi"/>
              </a:rPr>
              <a:t> </a:t>
            </a:r>
            <a:r>
              <a:rPr lang="es-MX" sz="1600" b="1" dirty="0" smtClean="0">
                <a:latin typeface="Gadugi"/>
                <a:cs typeface="Gadugi"/>
              </a:rPr>
              <a:t>29</a:t>
            </a:r>
            <a:endParaRPr sz="1600" dirty="0">
              <a:latin typeface="Gadugi"/>
              <a:cs typeface="Gadugi"/>
            </a:endParaRPr>
          </a:p>
          <a:p>
            <a:pPr algn="ctr">
              <a:lnSpc>
                <a:spcPct val="100000"/>
              </a:lnSpc>
            </a:pPr>
            <a:r>
              <a:rPr lang="es-CO" sz="1600" b="1" spc="-15" dirty="0" smtClean="0">
                <a:latin typeface="Gadugi"/>
                <a:cs typeface="Gadugi"/>
              </a:rPr>
              <a:t>D</a:t>
            </a:r>
            <a:r>
              <a:rPr sz="1600" b="1" spc="-15" dirty="0" err="1" smtClean="0">
                <a:latin typeface="Gadugi"/>
                <a:cs typeface="Gadugi"/>
              </a:rPr>
              <a:t>epartamentos</a:t>
            </a:r>
            <a:r>
              <a:rPr lang="es-MX" sz="1600" b="1" spc="-15" dirty="0" smtClean="0">
                <a:latin typeface="Gadugi"/>
                <a:cs typeface="Gadugi"/>
              </a:rPr>
              <a:t> y el D.C.</a:t>
            </a:r>
            <a:endParaRPr sz="1600" dirty="0">
              <a:latin typeface="Gadugi"/>
              <a:cs typeface="Gadug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55" y="433077"/>
            <a:ext cx="6460490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93324" y="141024"/>
            <a:ext cx="7886700" cy="994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977388" y="4521504"/>
            <a:ext cx="17208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11%</a:t>
            </a:r>
            <a:endParaRPr sz="6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57933" y="4377334"/>
            <a:ext cx="1320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4%</a:t>
            </a:r>
            <a:endParaRPr sz="6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58995" y="4233468"/>
            <a:ext cx="17843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650" b="1" spc="-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57933" y="4089298"/>
            <a:ext cx="1320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4%</a:t>
            </a:r>
            <a:endParaRPr sz="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37563" y="3657346"/>
            <a:ext cx="1320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2%</a:t>
            </a:r>
            <a:endParaRPr sz="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77136" y="3513582"/>
            <a:ext cx="1320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2%</a:t>
            </a:r>
            <a:endParaRPr sz="6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38350" y="3225546"/>
            <a:ext cx="13843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650" b="1" spc="-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6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17980" y="3081655"/>
            <a:ext cx="13843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650" b="1" spc="-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6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37563" y="2937510"/>
            <a:ext cx="1320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2%</a:t>
            </a:r>
            <a:endParaRPr sz="6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57933" y="2793619"/>
            <a:ext cx="1320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4%</a:t>
            </a:r>
            <a:endParaRPr sz="6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37563" y="2649474"/>
            <a:ext cx="13843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650" b="1" spc="-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6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17980" y="2505583"/>
            <a:ext cx="13843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650" b="1" spc="-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6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17980" y="2361692"/>
            <a:ext cx="13843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650" b="1" spc="-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6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97760" y="2217547"/>
            <a:ext cx="1320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5%</a:t>
            </a:r>
            <a:endParaRPr sz="6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57933" y="2073655"/>
            <a:ext cx="1320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4%</a:t>
            </a:r>
            <a:endParaRPr sz="6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38350" y="1497583"/>
            <a:ext cx="13843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650" b="1" spc="-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37563" y="1353693"/>
            <a:ext cx="1320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2%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38220" y="1209547"/>
            <a:ext cx="17208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14%</a:t>
            </a:r>
            <a:endParaRPr sz="65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49936" y="1110996"/>
            <a:ext cx="5551805" cy="3808095"/>
          </a:xfrm>
          <a:custGeom>
            <a:avLst/>
            <a:gdLst/>
            <a:ahLst/>
            <a:cxnLst/>
            <a:rect l="l" t="t" r="r" b="b"/>
            <a:pathLst>
              <a:path w="5551805" h="3808095">
                <a:moveTo>
                  <a:pt x="5551297" y="3807929"/>
                </a:moveTo>
                <a:lnTo>
                  <a:pt x="0" y="3807929"/>
                </a:lnTo>
                <a:lnTo>
                  <a:pt x="0" y="0"/>
                </a:lnTo>
              </a:path>
            </a:pathLst>
          </a:custGeom>
          <a:ln w="609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  <p:graphicFrame>
        <p:nvGraphicFramePr>
          <p:cNvPr id="38" name="Tab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524420"/>
              </p:ext>
            </p:extLst>
          </p:nvPr>
        </p:nvGraphicFramePr>
        <p:xfrm>
          <a:off x="409549" y="1209547"/>
          <a:ext cx="4978448" cy="383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612"/>
                <a:gridCol w="1244612"/>
                <a:gridCol w="1381013"/>
                <a:gridCol w="1108211"/>
              </a:tblGrid>
              <a:tr h="2202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AMAZONAS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CESAR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2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ANTIOQUIA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CHOCÓ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2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ARAUCA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CÓRDOBA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563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ATLÁNTICO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CUNDINAMARCA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2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BOGOTÁ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93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GUAINÍA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2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BOLIVAR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GUAVIARE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2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BOYACÁ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HUILA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2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CALDAS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LA GUAJIRA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2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CAQUETÁ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MAGDALENA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2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CASANARE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META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2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CAUCA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NARIÑO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563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TOLIMA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171669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NORTE DE SANTANDER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563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VALLE DEL CAUCA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171669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PUTUMAYO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2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SANTANDER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QUINDÍO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2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SUCRE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RISARALDA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576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917" marR="3576" marT="357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84364" y="259863"/>
            <a:ext cx="10007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n</a:t>
            </a:r>
            <a:r>
              <a:rPr sz="1250" i="1" spc="-290" dirty="0">
                <a:solidFill>
                  <a:srgbClr val="FFFFCC"/>
                </a:solidFill>
                <a:latin typeface="Trebuchet MS"/>
                <a:cs typeface="Trebuchet MS"/>
              </a:rPr>
              <a:t>J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3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6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ha</a:t>
            </a:r>
            <a:r>
              <a:rPr sz="1250" i="1" spc="-5" dirty="0">
                <a:solidFill>
                  <a:srgbClr val="FFFFCC"/>
                </a:solidFill>
                <a:latin typeface="Trebuchet MS"/>
                <a:cs typeface="Trebuchet MS"/>
              </a:rPr>
              <a:t>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61158" y="999566"/>
            <a:ext cx="470281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292929"/>
                </a:solidFill>
                <a:latin typeface="Gadugi"/>
                <a:cs typeface="Gadugi"/>
              </a:rPr>
              <a:t>Género</a:t>
            </a:r>
            <a:r>
              <a:rPr sz="2000" b="1" spc="5" dirty="0">
                <a:solidFill>
                  <a:srgbClr val="292929"/>
                </a:solidFill>
                <a:latin typeface="Gadugi"/>
                <a:cs typeface="Gadugi"/>
              </a:rPr>
              <a:t> </a:t>
            </a:r>
            <a:r>
              <a:rPr sz="2000" b="1" spc="-5" dirty="0">
                <a:solidFill>
                  <a:srgbClr val="292929"/>
                </a:solidFill>
                <a:latin typeface="Gadugi"/>
                <a:cs typeface="Gadugi"/>
              </a:rPr>
              <a:t>de</a:t>
            </a:r>
            <a:r>
              <a:rPr sz="2000" b="1" spc="-30" dirty="0">
                <a:solidFill>
                  <a:srgbClr val="292929"/>
                </a:solidFill>
                <a:latin typeface="Gadugi"/>
                <a:cs typeface="Gadugi"/>
              </a:rPr>
              <a:t> </a:t>
            </a:r>
            <a:r>
              <a:rPr sz="2000" b="1" spc="-5" dirty="0">
                <a:solidFill>
                  <a:srgbClr val="292929"/>
                </a:solidFill>
                <a:latin typeface="Gadugi"/>
                <a:cs typeface="Gadugi"/>
              </a:rPr>
              <a:t>los</a:t>
            </a:r>
            <a:r>
              <a:rPr sz="2000" b="1" spc="-45" dirty="0">
                <a:solidFill>
                  <a:srgbClr val="292929"/>
                </a:solidFill>
                <a:latin typeface="Gadugi"/>
                <a:cs typeface="Gadugi"/>
              </a:rPr>
              <a:t> </a:t>
            </a:r>
            <a:r>
              <a:rPr sz="2000" b="1" spc="-5" dirty="0">
                <a:solidFill>
                  <a:srgbClr val="292929"/>
                </a:solidFill>
                <a:latin typeface="Gadugi"/>
                <a:cs typeface="Gadugi"/>
              </a:rPr>
              <a:t>ciudadanos</a:t>
            </a:r>
            <a:r>
              <a:rPr sz="2000" b="1" spc="-65" dirty="0">
                <a:solidFill>
                  <a:srgbClr val="292929"/>
                </a:solidFill>
                <a:latin typeface="Gadugi"/>
                <a:cs typeface="Gadugi"/>
              </a:rPr>
              <a:t> </a:t>
            </a:r>
            <a:r>
              <a:rPr sz="2000" b="1" spc="-5" dirty="0">
                <a:solidFill>
                  <a:srgbClr val="292929"/>
                </a:solidFill>
                <a:latin typeface="Gadugi"/>
                <a:cs typeface="Gadugi"/>
              </a:rPr>
              <a:t>participantes</a:t>
            </a:r>
            <a:endParaRPr sz="2000">
              <a:latin typeface="Gadugi"/>
              <a:cs typeface="Gadug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2443" y="475215"/>
            <a:ext cx="6460490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  <p:sp>
        <p:nvSpPr>
          <p:cNvPr id="44" name="object 6"/>
          <p:cNvSpPr txBox="1"/>
          <p:nvPr/>
        </p:nvSpPr>
        <p:spPr>
          <a:xfrm>
            <a:off x="818134" y="1331036"/>
            <a:ext cx="18542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 smtClean="0">
                <a:solidFill>
                  <a:srgbClr val="202020"/>
                </a:solidFill>
                <a:latin typeface="Segoe UI"/>
                <a:cs typeface="Segoe UI"/>
              </a:rPr>
              <a:t>¿</a:t>
            </a:r>
            <a:r>
              <a:rPr sz="1200" dirty="0" err="1" smtClean="0">
                <a:solidFill>
                  <a:srgbClr val="202020"/>
                </a:solidFill>
                <a:latin typeface="Segoe UI"/>
                <a:cs typeface="Segoe UI"/>
              </a:rPr>
              <a:t>Sexo</a:t>
            </a:r>
            <a:r>
              <a:rPr sz="1200" spc="-20" dirty="0" smtClean="0">
                <a:solidFill>
                  <a:srgbClr val="2020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02020"/>
                </a:solidFill>
                <a:latin typeface="Segoe UI"/>
                <a:cs typeface="Segoe UI"/>
              </a:rPr>
              <a:t>al</a:t>
            </a:r>
            <a:r>
              <a:rPr sz="1200" spc="-20" dirty="0">
                <a:solidFill>
                  <a:srgbClr val="2020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02020"/>
                </a:solidFill>
                <a:latin typeface="Segoe UI"/>
                <a:cs typeface="Segoe UI"/>
              </a:rPr>
              <a:t>cual</a:t>
            </a:r>
            <a:r>
              <a:rPr sz="1200" spc="-15" dirty="0">
                <a:solidFill>
                  <a:srgbClr val="2020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02020"/>
                </a:solidFill>
                <a:latin typeface="Segoe UI"/>
                <a:cs typeface="Segoe UI"/>
              </a:rPr>
              <a:t>pertenece?</a:t>
            </a:r>
            <a:endParaRPr sz="1200" dirty="0">
              <a:latin typeface="Segoe UI"/>
              <a:cs typeface="Segoe UI"/>
            </a:endParaRPr>
          </a:p>
        </p:txBody>
      </p:sp>
      <p:pic>
        <p:nvPicPr>
          <p:cNvPr id="45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9950" y="2303526"/>
            <a:ext cx="142874" cy="142874"/>
          </a:xfrm>
          <a:prstGeom prst="rect">
            <a:avLst/>
          </a:prstGeom>
        </p:spPr>
      </p:pic>
      <p:graphicFrame>
        <p:nvGraphicFramePr>
          <p:cNvPr id="46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480190"/>
              </p:ext>
            </p:extLst>
          </p:nvPr>
        </p:nvGraphicFramePr>
        <p:xfrm>
          <a:off x="1085849" y="2294485"/>
          <a:ext cx="2030094" cy="13426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7475"/>
                <a:gridCol w="642619"/>
              </a:tblGrid>
              <a:tr h="22365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Femenino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202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T="8890" marB="0"/>
                </a:tc>
              </a:tr>
              <a:tr h="29527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Masculino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198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T="80645" marB="0"/>
                </a:tc>
              </a:tr>
              <a:tr h="29527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Intersexual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0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T="80645" marB="0"/>
                </a:tc>
              </a:tr>
              <a:tr h="30003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Prefiero</a:t>
                      </a:r>
                      <a:r>
                        <a:rPr sz="900" spc="-35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no</a:t>
                      </a:r>
                      <a:r>
                        <a:rPr sz="900" spc="-3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decirlo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2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T="80645" marB="0"/>
                </a:tc>
              </a:tr>
              <a:tr h="228413">
                <a:tc>
                  <a:txBody>
                    <a:bodyPr/>
                    <a:lstStyle/>
                    <a:p>
                      <a:pPr marL="31750">
                        <a:lnSpc>
                          <a:spcPts val="1025"/>
                        </a:lnSpc>
                        <a:spcBef>
                          <a:spcPts val="670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Otras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T="85090" marB="0"/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ts val="1025"/>
                        </a:lnSpc>
                        <a:spcBef>
                          <a:spcPts val="670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1</a:t>
                      </a:r>
                      <a:endParaRPr sz="900" dirty="0">
                        <a:latin typeface="Segoe UI"/>
                        <a:cs typeface="Segoe UI"/>
                      </a:endParaRPr>
                    </a:p>
                  </a:txBody>
                  <a:tcPr marL="0" marR="0" marT="85090" marB="0"/>
                </a:tc>
              </a:tr>
            </a:tbl>
          </a:graphicData>
        </a:graphic>
      </p:graphicFrame>
      <p:pic>
        <p:nvPicPr>
          <p:cNvPr id="47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9950" y="2598801"/>
            <a:ext cx="142874" cy="142874"/>
          </a:xfrm>
          <a:prstGeom prst="rect">
            <a:avLst/>
          </a:prstGeom>
        </p:spPr>
      </p:pic>
      <p:pic>
        <p:nvPicPr>
          <p:cNvPr id="48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9950" y="2894076"/>
            <a:ext cx="142874" cy="142874"/>
          </a:xfrm>
          <a:prstGeom prst="rect">
            <a:avLst/>
          </a:prstGeom>
        </p:spPr>
      </p:pic>
      <p:pic>
        <p:nvPicPr>
          <p:cNvPr id="49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9950" y="3189351"/>
            <a:ext cx="142874" cy="142874"/>
          </a:xfrm>
          <a:prstGeom prst="rect">
            <a:avLst/>
          </a:prstGeom>
        </p:spPr>
      </p:pic>
      <p:pic>
        <p:nvPicPr>
          <p:cNvPr id="50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9950" y="3484626"/>
            <a:ext cx="142874" cy="142874"/>
          </a:xfrm>
          <a:prstGeom prst="rect">
            <a:avLst/>
          </a:prstGeom>
        </p:spPr>
      </p:pic>
      <p:pic>
        <p:nvPicPr>
          <p:cNvPr id="51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21902" y="2251138"/>
            <a:ext cx="2857499" cy="1428749"/>
          </a:xfrm>
          <a:prstGeom prst="rect">
            <a:avLst/>
          </a:prstGeom>
        </p:spPr>
      </p:pic>
      <p:sp>
        <p:nvSpPr>
          <p:cNvPr id="52" name="object 7"/>
          <p:cNvSpPr txBox="1"/>
          <p:nvPr/>
        </p:nvSpPr>
        <p:spPr>
          <a:xfrm>
            <a:off x="5470714" y="1359126"/>
            <a:ext cx="15894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 err="1" smtClean="0">
                <a:solidFill>
                  <a:srgbClr val="202020"/>
                </a:solidFill>
                <a:latin typeface="Segoe UI"/>
                <a:cs typeface="Segoe UI"/>
              </a:rPr>
              <a:t>Identidad</a:t>
            </a:r>
            <a:r>
              <a:rPr sz="1200" spc="-20" dirty="0" smtClean="0">
                <a:solidFill>
                  <a:srgbClr val="2020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02020"/>
                </a:solidFill>
                <a:latin typeface="Segoe UI"/>
                <a:cs typeface="Segoe UI"/>
              </a:rPr>
              <a:t>de</a:t>
            </a:r>
            <a:r>
              <a:rPr sz="1200" spc="-25" dirty="0">
                <a:solidFill>
                  <a:srgbClr val="2020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02020"/>
                </a:solidFill>
                <a:latin typeface="Segoe UI"/>
                <a:cs typeface="Segoe UI"/>
              </a:rPr>
              <a:t>genero</a:t>
            </a:r>
            <a:endParaRPr sz="1200" dirty="0">
              <a:latin typeface="Segoe UI"/>
              <a:cs typeface="Segoe UI"/>
            </a:endParaRPr>
          </a:p>
        </p:txBody>
      </p:sp>
      <p:pic>
        <p:nvPicPr>
          <p:cNvPr id="53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1600" y="2374963"/>
            <a:ext cx="142874" cy="142874"/>
          </a:xfrm>
          <a:prstGeom prst="rect">
            <a:avLst/>
          </a:prstGeom>
        </p:spPr>
      </p:pic>
      <p:graphicFrame>
        <p:nvGraphicFramePr>
          <p:cNvPr id="54" name="objec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612422"/>
              </p:ext>
            </p:extLst>
          </p:nvPr>
        </p:nvGraphicFramePr>
        <p:xfrm>
          <a:off x="5451094" y="2374963"/>
          <a:ext cx="2029460" cy="10473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4150"/>
                <a:gridCol w="575310"/>
              </a:tblGrid>
              <a:tr h="22841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Cisgenero</a:t>
                      </a:r>
                      <a:endParaRPr sz="900" dirty="0">
                        <a:latin typeface="Segoe UI"/>
                        <a:cs typeface="Segoe UI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223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T="8890" marB="0"/>
                </a:tc>
              </a:tr>
              <a:tr h="30003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Hombre</a:t>
                      </a:r>
                      <a:r>
                        <a:rPr sz="900" spc="-35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900" spc="-1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Transgenero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T="85090" marB="0"/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5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T="85090" marB="0"/>
                </a:tc>
              </a:tr>
              <a:tr h="29527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Mujer</a:t>
                      </a:r>
                      <a:r>
                        <a:rPr sz="900" spc="-35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900" spc="-1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Transgenero</a:t>
                      </a:r>
                      <a:endParaRPr sz="900" dirty="0">
                        <a:latin typeface="Segoe UI"/>
                        <a:cs typeface="Segoe U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6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T="80645" marB="0"/>
                </a:tc>
              </a:tr>
              <a:tr h="223651">
                <a:tc>
                  <a:txBody>
                    <a:bodyPr/>
                    <a:lstStyle/>
                    <a:p>
                      <a:pPr marL="31750">
                        <a:lnSpc>
                          <a:spcPts val="1025"/>
                        </a:lnSpc>
                        <a:spcBef>
                          <a:spcPts val="635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Prefiero</a:t>
                      </a:r>
                      <a:r>
                        <a:rPr sz="900" spc="-35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no</a:t>
                      </a:r>
                      <a:r>
                        <a:rPr sz="900" spc="-3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decirlo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L="358140">
                        <a:lnSpc>
                          <a:spcPts val="1025"/>
                        </a:lnSpc>
                        <a:spcBef>
                          <a:spcPts val="635"/>
                        </a:spcBef>
                      </a:pPr>
                      <a:r>
                        <a:rPr sz="900" dirty="0">
                          <a:solidFill>
                            <a:srgbClr val="202020"/>
                          </a:solidFill>
                          <a:latin typeface="Segoe UI"/>
                          <a:cs typeface="Segoe UI"/>
                        </a:rPr>
                        <a:t>169</a:t>
                      </a:r>
                      <a:endParaRPr sz="900" dirty="0">
                        <a:latin typeface="Segoe UI"/>
                        <a:cs typeface="Segoe UI"/>
                      </a:endParaRPr>
                    </a:p>
                  </a:txBody>
                  <a:tcPr marL="0" marR="0" marT="80645" marB="0"/>
                </a:tc>
              </a:tr>
            </a:tbl>
          </a:graphicData>
        </a:graphic>
      </p:graphicFrame>
      <p:pic>
        <p:nvPicPr>
          <p:cNvPr id="55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64835" y="2728022"/>
            <a:ext cx="142874" cy="142874"/>
          </a:xfrm>
          <a:prstGeom prst="rect">
            <a:avLst/>
          </a:prstGeom>
        </p:spPr>
      </p:pic>
      <p:pic>
        <p:nvPicPr>
          <p:cNvPr id="56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70232" y="3021391"/>
            <a:ext cx="142874" cy="142874"/>
          </a:xfrm>
          <a:prstGeom prst="rect">
            <a:avLst/>
          </a:prstGeom>
        </p:spPr>
      </p:pic>
      <p:pic>
        <p:nvPicPr>
          <p:cNvPr id="57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64835" y="3305661"/>
            <a:ext cx="142874" cy="142874"/>
          </a:xfrm>
          <a:prstGeom prst="rect">
            <a:avLst/>
          </a:prstGeom>
        </p:spPr>
      </p:pic>
      <p:pic>
        <p:nvPicPr>
          <p:cNvPr id="61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34200" y="2198751"/>
            <a:ext cx="2857499" cy="142874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84364" y="259863"/>
            <a:ext cx="10007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n</a:t>
            </a:r>
            <a:r>
              <a:rPr sz="1250" i="1" spc="-290" dirty="0">
                <a:solidFill>
                  <a:srgbClr val="FFFFCC"/>
                </a:solidFill>
                <a:latin typeface="Trebuchet MS"/>
                <a:cs typeface="Trebuchet MS"/>
              </a:rPr>
              <a:t>J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3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6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ha</a:t>
            </a:r>
            <a:r>
              <a:rPr sz="1250" i="1" spc="-5" dirty="0">
                <a:solidFill>
                  <a:srgbClr val="FFFFCC"/>
                </a:solidFill>
                <a:latin typeface="Trebuchet MS"/>
                <a:cs typeface="Trebuchet MS"/>
              </a:rPr>
              <a:t>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00896" y="883304"/>
            <a:ext cx="4468242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5"/>
              </a:spcBef>
            </a:pPr>
            <a:r>
              <a:rPr lang="es-MX" sz="2000" b="1" dirty="0">
                <a:solidFill>
                  <a:srgbClr val="292929"/>
                </a:solidFill>
                <a:latin typeface="Gadugi"/>
                <a:cs typeface="Gadugi"/>
              </a:rPr>
              <a:t>Rango</a:t>
            </a:r>
            <a:r>
              <a:rPr lang="es-MX" sz="2000" b="1" spc="-60" dirty="0">
                <a:solidFill>
                  <a:srgbClr val="292929"/>
                </a:solidFill>
                <a:latin typeface="Gadugi"/>
                <a:cs typeface="Gadugi"/>
              </a:rPr>
              <a:t> </a:t>
            </a:r>
            <a:r>
              <a:rPr lang="es-MX" sz="2000" b="1" spc="-5" dirty="0">
                <a:solidFill>
                  <a:srgbClr val="292929"/>
                </a:solidFill>
                <a:latin typeface="Gadugi"/>
                <a:cs typeface="Gadugi"/>
              </a:rPr>
              <a:t>de</a:t>
            </a:r>
            <a:r>
              <a:rPr lang="es-MX" sz="2000" b="1" spc="-10" dirty="0">
                <a:solidFill>
                  <a:srgbClr val="292929"/>
                </a:solidFill>
                <a:latin typeface="Gadugi"/>
                <a:cs typeface="Gadugi"/>
              </a:rPr>
              <a:t> </a:t>
            </a:r>
            <a:r>
              <a:rPr lang="es-MX" sz="2000" b="1" spc="-5" dirty="0">
                <a:solidFill>
                  <a:srgbClr val="292929"/>
                </a:solidFill>
                <a:latin typeface="Gadugi"/>
                <a:cs typeface="Gadugi"/>
              </a:rPr>
              <a:t>edad</a:t>
            </a:r>
            <a:r>
              <a:rPr lang="es-MX" sz="2000" b="1" spc="-35" dirty="0">
                <a:solidFill>
                  <a:srgbClr val="292929"/>
                </a:solidFill>
                <a:latin typeface="Gadugi"/>
                <a:cs typeface="Gadugi"/>
              </a:rPr>
              <a:t> </a:t>
            </a:r>
            <a:r>
              <a:rPr lang="es-MX" sz="2000" b="1" spc="-5" dirty="0">
                <a:solidFill>
                  <a:srgbClr val="292929"/>
                </a:solidFill>
                <a:latin typeface="Gadugi"/>
                <a:cs typeface="Gadugi"/>
              </a:rPr>
              <a:t>de</a:t>
            </a:r>
            <a:r>
              <a:rPr lang="es-MX" sz="2000" b="1" spc="-30" dirty="0">
                <a:solidFill>
                  <a:srgbClr val="292929"/>
                </a:solidFill>
                <a:latin typeface="Gadugi"/>
                <a:cs typeface="Gadugi"/>
              </a:rPr>
              <a:t> </a:t>
            </a:r>
            <a:r>
              <a:rPr lang="es-MX" sz="2000" b="1" spc="-5" dirty="0">
                <a:solidFill>
                  <a:srgbClr val="292929"/>
                </a:solidFill>
                <a:latin typeface="Gadugi"/>
                <a:cs typeface="Gadugi"/>
              </a:rPr>
              <a:t>los</a:t>
            </a:r>
            <a:r>
              <a:rPr lang="es-MX" sz="2000" b="1" spc="-35" dirty="0">
                <a:solidFill>
                  <a:srgbClr val="292929"/>
                </a:solidFill>
                <a:latin typeface="Gadugi"/>
                <a:cs typeface="Gadugi"/>
              </a:rPr>
              <a:t> </a:t>
            </a:r>
            <a:r>
              <a:rPr lang="es-MX" sz="2000" b="1" spc="-5" dirty="0">
                <a:solidFill>
                  <a:srgbClr val="292929"/>
                </a:solidFill>
                <a:latin typeface="Gadugi"/>
                <a:cs typeface="Gadugi"/>
              </a:rPr>
              <a:t>ciudadanos</a:t>
            </a:r>
            <a:endParaRPr lang="es-MX" sz="2000" dirty="0">
              <a:latin typeface="Gadugi"/>
              <a:cs typeface="Gadugi"/>
            </a:endParaRPr>
          </a:p>
          <a:p>
            <a:pPr marR="5715" algn="ctr">
              <a:lnSpc>
                <a:spcPct val="100000"/>
              </a:lnSpc>
            </a:pPr>
            <a:r>
              <a:rPr lang="es-MX" sz="2000" b="1" spc="-5" dirty="0">
                <a:solidFill>
                  <a:srgbClr val="292929"/>
                </a:solidFill>
                <a:latin typeface="Gadugi"/>
                <a:cs typeface="Gadugi"/>
              </a:rPr>
              <a:t>participantes</a:t>
            </a:r>
            <a:endParaRPr lang="es-MX" sz="2000" dirty="0">
              <a:latin typeface="Gadugi"/>
              <a:cs typeface="Gadug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765" y="444013"/>
            <a:ext cx="6460490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718335"/>
            <a:ext cx="6328196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8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28926" y="164668"/>
            <a:ext cx="5410074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FFFFF"/>
                </a:solidFill>
                <a:latin typeface="Gadugi"/>
                <a:cs typeface="Gadugi"/>
              </a:rPr>
              <a:t>Fases</a:t>
            </a:r>
            <a:r>
              <a:rPr sz="2800" b="1" spc="-5" dirty="0">
                <a:solidFill>
                  <a:srgbClr val="FFFFFF"/>
                </a:solidFill>
                <a:latin typeface="Gadugi"/>
                <a:cs typeface="Gadugi"/>
              </a:rPr>
              <a:t> de</a:t>
            </a:r>
            <a:r>
              <a:rPr sz="2800" b="1" spc="-30" dirty="0">
                <a:solidFill>
                  <a:srgbClr val="FFFFFF"/>
                </a:solidFill>
                <a:latin typeface="Gadugi"/>
                <a:cs typeface="Gadug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Gadugi"/>
                <a:cs typeface="Gadugi"/>
              </a:rPr>
              <a:t>la </a:t>
            </a:r>
            <a:r>
              <a:rPr sz="2800" b="1" spc="-15" dirty="0">
                <a:solidFill>
                  <a:srgbClr val="FFFFFF"/>
                </a:solidFill>
                <a:latin typeface="Gadugi"/>
                <a:cs typeface="Gadugi"/>
              </a:rPr>
              <a:t>acción</a:t>
            </a:r>
            <a:r>
              <a:rPr sz="2800" b="1" spc="80" dirty="0">
                <a:solidFill>
                  <a:srgbClr val="FFFFFF"/>
                </a:solidFill>
                <a:latin typeface="Gadugi"/>
                <a:cs typeface="Gadug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Gadugi"/>
                <a:cs typeface="Gadugi"/>
              </a:rPr>
              <a:t>de</a:t>
            </a:r>
            <a:r>
              <a:rPr sz="2800" b="1" spc="-25" dirty="0">
                <a:solidFill>
                  <a:srgbClr val="FFFFFF"/>
                </a:solidFill>
                <a:latin typeface="Gadugi"/>
                <a:cs typeface="Gadugi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Gadugi"/>
                <a:cs typeface="Gadugi"/>
              </a:rPr>
              <a:t>diálogo</a:t>
            </a:r>
            <a:endParaRPr sz="2800" dirty="0">
              <a:latin typeface="Gadugi"/>
              <a:cs typeface="Gadug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9208" y="819150"/>
            <a:ext cx="5151120" cy="417764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69060" y="1367155"/>
            <a:ext cx="250253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Gadugi"/>
                <a:cs typeface="Gadugi"/>
              </a:rPr>
              <a:t>¿Cómo se </a:t>
            </a:r>
            <a:r>
              <a:rPr sz="2000" b="1" spc="-10" dirty="0">
                <a:latin typeface="Gadugi"/>
                <a:cs typeface="Gadugi"/>
              </a:rPr>
              <a:t>desarrollo </a:t>
            </a:r>
            <a:r>
              <a:rPr sz="2000" b="1" spc="-5" dirty="0">
                <a:latin typeface="Gadugi"/>
                <a:cs typeface="Gadugi"/>
              </a:rPr>
              <a:t> la</a:t>
            </a:r>
            <a:r>
              <a:rPr sz="2000" b="1" spc="-75" dirty="0">
                <a:latin typeface="Gadugi"/>
                <a:cs typeface="Gadugi"/>
              </a:rPr>
              <a:t> </a:t>
            </a:r>
            <a:r>
              <a:rPr sz="2000" b="1" spc="-5" dirty="0">
                <a:latin typeface="Gadugi"/>
                <a:cs typeface="Gadugi"/>
              </a:rPr>
              <a:t>acción</a:t>
            </a:r>
            <a:r>
              <a:rPr sz="2000" b="1" spc="-70" dirty="0">
                <a:latin typeface="Gadugi"/>
                <a:cs typeface="Gadugi"/>
              </a:rPr>
              <a:t> </a:t>
            </a:r>
            <a:r>
              <a:rPr sz="2000" b="1" spc="-5" dirty="0">
                <a:latin typeface="Gadugi"/>
                <a:cs typeface="Gadugi"/>
              </a:rPr>
              <a:t>de</a:t>
            </a:r>
            <a:r>
              <a:rPr sz="2000" b="1" spc="-50" dirty="0">
                <a:latin typeface="Gadugi"/>
                <a:cs typeface="Gadugi"/>
              </a:rPr>
              <a:t> </a:t>
            </a:r>
            <a:r>
              <a:rPr sz="2000" b="1" spc="-5" dirty="0">
                <a:latin typeface="Gadugi"/>
                <a:cs typeface="Gadugi"/>
              </a:rPr>
              <a:t>diálogo?</a:t>
            </a:r>
            <a:endParaRPr sz="2000">
              <a:latin typeface="Gadugi"/>
              <a:cs typeface="Gadugi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12" y="2031434"/>
            <a:ext cx="2763483" cy="2763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84364" y="259863"/>
            <a:ext cx="10007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n</a:t>
            </a:r>
            <a:r>
              <a:rPr sz="1250" i="1" spc="-290" dirty="0">
                <a:solidFill>
                  <a:srgbClr val="FFFFCC"/>
                </a:solidFill>
                <a:latin typeface="Trebuchet MS"/>
                <a:cs typeface="Trebuchet MS"/>
              </a:rPr>
              <a:t>J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3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6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ha</a:t>
            </a:r>
            <a:r>
              <a:rPr sz="1250" i="1" spc="-5" dirty="0">
                <a:solidFill>
                  <a:srgbClr val="FFFFCC"/>
                </a:solidFill>
                <a:latin typeface="Trebuchet MS"/>
                <a:cs typeface="Trebuchet MS"/>
              </a:rPr>
              <a:t>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00896" y="883304"/>
            <a:ext cx="4468242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5"/>
              </a:spcBef>
            </a:pPr>
            <a:r>
              <a:rPr lang="es-MX" sz="2000" b="1" spc="-10" dirty="0">
                <a:solidFill>
                  <a:srgbClr val="292929"/>
                </a:solidFill>
                <a:latin typeface="Gadugi"/>
                <a:cs typeface="Gadugi"/>
              </a:rPr>
              <a:t>Autoreconocimiento</a:t>
            </a:r>
            <a:r>
              <a:rPr lang="es-MX" sz="2000" b="1" spc="-5" dirty="0">
                <a:solidFill>
                  <a:srgbClr val="292929"/>
                </a:solidFill>
                <a:latin typeface="Gadugi"/>
                <a:cs typeface="Gadugi"/>
              </a:rPr>
              <a:t> de </a:t>
            </a:r>
            <a:r>
              <a:rPr lang="es-MX" sz="2000" b="1" spc="-540" dirty="0">
                <a:solidFill>
                  <a:srgbClr val="292929"/>
                </a:solidFill>
                <a:latin typeface="Gadugi"/>
                <a:cs typeface="Gadugi"/>
              </a:rPr>
              <a:t> </a:t>
            </a:r>
            <a:r>
              <a:rPr lang="es-MX" sz="2000" b="1" dirty="0" smtClean="0">
                <a:solidFill>
                  <a:srgbClr val="292929"/>
                </a:solidFill>
                <a:latin typeface="Gadugi"/>
                <a:cs typeface="Gadugi"/>
              </a:rPr>
              <a:t>pertenecía </a:t>
            </a:r>
            <a:r>
              <a:rPr lang="es-MX" sz="2000" b="1" spc="-10" dirty="0">
                <a:solidFill>
                  <a:srgbClr val="292929"/>
                </a:solidFill>
                <a:latin typeface="Gadugi"/>
                <a:cs typeface="Gadugi"/>
              </a:rPr>
              <a:t>étnica </a:t>
            </a:r>
            <a:r>
              <a:rPr lang="es-MX" sz="2000" b="1" spc="-5" dirty="0">
                <a:solidFill>
                  <a:srgbClr val="292929"/>
                </a:solidFill>
                <a:latin typeface="Gadugi"/>
                <a:cs typeface="Gadugi"/>
              </a:rPr>
              <a:t>de </a:t>
            </a:r>
            <a:r>
              <a:rPr lang="es-MX" sz="2000" b="1" spc="-10" dirty="0">
                <a:solidFill>
                  <a:srgbClr val="292929"/>
                </a:solidFill>
                <a:latin typeface="Gadugi"/>
                <a:cs typeface="Gadugi"/>
              </a:rPr>
              <a:t>los </a:t>
            </a:r>
            <a:r>
              <a:rPr lang="es-MX" sz="2000" b="1" spc="-5" dirty="0">
                <a:solidFill>
                  <a:srgbClr val="292929"/>
                </a:solidFill>
                <a:latin typeface="Gadugi"/>
                <a:cs typeface="Gadugi"/>
              </a:rPr>
              <a:t> ciudadanos</a:t>
            </a:r>
            <a:r>
              <a:rPr lang="es-MX" sz="2000" b="1" spc="-125" dirty="0">
                <a:solidFill>
                  <a:srgbClr val="292929"/>
                </a:solidFill>
                <a:latin typeface="Gadugi"/>
                <a:cs typeface="Gadugi"/>
              </a:rPr>
              <a:t> </a:t>
            </a:r>
            <a:r>
              <a:rPr lang="es-MX" sz="2000" b="1" spc="-5" dirty="0">
                <a:solidFill>
                  <a:srgbClr val="292929"/>
                </a:solidFill>
                <a:latin typeface="Gadugi"/>
                <a:cs typeface="Gadugi"/>
              </a:rPr>
              <a:t>participantes</a:t>
            </a:r>
            <a:endParaRPr lang="es-MX" sz="2000" dirty="0">
              <a:latin typeface="Gadugi"/>
              <a:cs typeface="Gadug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03" y="448142"/>
            <a:ext cx="6460490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220" y="2343150"/>
            <a:ext cx="585876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350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84364" y="259863"/>
            <a:ext cx="100076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n</a:t>
            </a:r>
            <a:r>
              <a:rPr sz="1250" i="1" spc="-290" dirty="0">
                <a:solidFill>
                  <a:srgbClr val="FFFFCC"/>
                </a:solidFill>
                <a:latin typeface="Trebuchet MS"/>
                <a:cs typeface="Trebuchet MS"/>
              </a:rPr>
              <a:t>J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3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6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9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ha</a:t>
            </a:r>
            <a:r>
              <a:rPr sz="1250" i="1" spc="-5" dirty="0">
                <a:solidFill>
                  <a:srgbClr val="FFFFCC"/>
                </a:solidFill>
                <a:latin typeface="Trebuchet MS"/>
                <a:cs typeface="Trebuchet MS"/>
              </a:rPr>
              <a:t>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00896" y="883304"/>
            <a:ext cx="4680904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5"/>
              </a:spcBef>
            </a:pPr>
            <a:r>
              <a:rPr lang="es-MX" sz="2000" b="1" spc="-10" dirty="0">
                <a:solidFill>
                  <a:srgbClr val="292929"/>
                </a:solidFill>
                <a:latin typeface="Gadugi"/>
                <a:cs typeface="Gadugi"/>
              </a:rPr>
              <a:t>Poblaciones</a:t>
            </a:r>
            <a:r>
              <a:rPr lang="es-MX" sz="2000" b="1" spc="-85" dirty="0">
                <a:solidFill>
                  <a:srgbClr val="292929"/>
                </a:solidFill>
                <a:latin typeface="Gadugi"/>
                <a:cs typeface="Gadugi"/>
              </a:rPr>
              <a:t> </a:t>
            </a:r>
            <a:r>
              <a:rPr lang="es-MX" sz="2000" b="1" dirty="0" smtClean="0">
                <a:solidFill>
                  <a:srgbClr val="292929"/>
                </a:solidFill>
                <a:latin typeface="Gadugi"/>
                <a:cs typeface="Gadugi"/>
              </a:rPr>
              <a:t>en condición de discapacidad</a:t>
            </a:r>
            <a:endParaRPr lang="es-MX" sz="2000" dirty="0">
              <a:latin typeface="Gadugi"/>
              <a:cs typeface="Gadug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200" y="444013"/>
            <a:ext cx="6460490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896" y="3181350"/>
            <a:ext cx="2188654" cy="143878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896" y="1961509"/>
            <a:ext cx="2286198" cy="5486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337" y="1512322"/>
            <a:ext cx="2636263" cy="131532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832" y="3204973"/>
            <a:ext cx="2859272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107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117591"/>
            <a:ext cx="9144000" cy="26034"/>
          </a:xfrm>
          <a:custGeom>
            <a:avLst/>
            <a:gdLst/>
            <a:ahLst/>
            <a:cxnLst/>
            <a:rect l="l" t="t" r="r" b="b"/>
            <a:pathLst>
              <a:path w="9144000" h="26035">
                <a:moveTo>
                  <a:pt x="0" y="25907"/>
                </a:moveTo>
                <a:lnTo>
                  <a:pt x="9144000" y="25907"/>
                </a:lnTo>
                <a:lnTo>
                  <a:pt x="9144000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DCEA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36168" y="151998"/>
            <a:ext cx="140081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0066CD"/>
                </a:solidFill>
                <a:latin typeface="Arial MT"/>
                <a:cs typeface="Arial MT"/>
              </a:rPr>
              <a:t>Presidencia </a:t>
            </a:r>
            <a:r>
              <a:rPr sz="600" spc="-5" dirty="0">
                <a:solidFill>
                  <a:srgbClr val="0066CD"/>
                </a:solidFill>
                <a:latin typeface="Arial MT"/>
                <a:cs typeface="Arial MT"/>
              </a:rPr>
              <a:t>de</a:t>
            </a:r>
            <a:r>
              <a:rPr sz="600" dirty="0">
                <a:solidFill>
                  <a:srgbClr val="0066CD"/>
                </a:solidFill>
                <a:latin typeface="Arial MT"/>
                <a:cs typeface="Arial MT"/>
              </a:rPr>
              <a:t> la</a:t>
            </a:r>
            <a:r>
              <a:rPr sz="600" spc="10" dirty="0">
                <a:solidFill>
                  <a:srgbClr val="0066CD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0066CD"/>
                </a:solidFill>
                <a:latin typeface="Arial MT"/>
                <a:cs typeface="Arial MT"/>
              </a:rPr>
              <a:t>República</a:t>
            </a:r>
            <a:r>
              <a:rPr sz="600" spc="20" dirty="0">
                <a:solidFill>
                  <a:srgbClr val="0066CD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0066CD"/>
                </a:solidFill>
                <a:latin typeface="Arial MT"/>
                <a:cs typeface="Arial MT"/>
              </a:rPr>
              <a:t>de</a:t>
            </a:r>
            <a:r>
              <a:rPr sz="600" spc="-15" dirty="0">
                <a:solidFill>
                  <a:srgbClr val="0066CD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0066CD"/>
                </a:solidFill>
                <a:latin typeface="Arial MT"/>
                <a:cs typeface="Arial MT"/>
              </a:rPr>
              <a:t>Colombia</a:t>
            </a:r>
            <a:endParaRPr sz="6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12255" y="0"/>
            <a:ext cx="9154795" cy="5144135"/>
            <a:chOff x="-12255" y="0"/>
            <a:chExt cx="9154795" cy="5144135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9128760" cy="5118100"/>
            </a:xfrm>
            <a:custGeom>
              <a:avLst/>
              <a:gdLst/>
              <a:ahLst/>
              <a:cxnLst/>
              <a:rect l="l" t="t" r="r" b="b"/>
              <a:pathLst>
                <a:path w="9128760" h="5118100">
                  <a:moveTo>
                    <a:pt x="9128633" y="0"/>
                  </a:moveTo>
                  <a:lnTo>
                    <a:pt x="0" y="0"/>
                  </a:lnTo>
                  <a:lnTo>
                    <a:pt x="0" y="5117592"/>
                  </a:lnTo>
                  <a:lnTo>
                    <a:pt x="9128633" y="5117592"/>
                  </a:lnTo>
                  <a:lnTo>
                    <a:pt x="91286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" y="762"/>
              <a:ext cx="9128760" cy="5118100"/>
            </a:xfrm>
            <a:custGeom>
              <a:avLst/>
              <a:gdLst/>
              <a:ahLst/>
              <a:cxnLst/>
              <a:rect l="l" t="t" r="r" b="b"/>
              <a:pathLst>
                <a:path w="9128760" h="5118100">
                  <a:moveTo>
                    <a:pt x="0" y="5117592"/>
                  </a:moveTo>
                  <a:lnTo>
                    <a:pt x="9128633" y="5117592"/>
                  </a:lnTo>
                  <a:lnTo>
                    <a:pt x="9128633" y="0"/>
                  </a:lnTo>
                </a:path>
              </a:pathLst>
            </a:custGeom>
            <a:ln w="25908">
              <a:solidFill>
                <a:srgbClr val="A7AC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531354" y="233066"/>
            <a:ext cx="972185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nJ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7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5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30" dirty="0">
                <a:solidFill>
                  <a:srgbClr val="FFFFCC"/>
                </a:solidFill>
                <a:latin typeface="Trebuchet MS"/>
                <a:cs typeface="Trebuchet MS"/>
              </a:rPr>
              <a:t>h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a!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1056" y="928878"/>
            <a:ext cx="3004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4.</a:t>
            </a:r>
            <a:r>
              <a:rPr sz="1800" b="1" spc="-20" dirty="0">
                <a:latin typeface="Gadugi"/>
                <a:cs typeface="Gadugi"/>
              </a:rPr>
              <a:t> </a:t>
            </a:r>
            <a:r>
              <a:rPr sz="1800" b="1" spc="-10" dirty="0">
                <a:latin typeface="Gadugi"/>
                <a:cs typeface="Gadugi"/>
              </a:rPr>
              <a:t>Publicación</a:t>
            </a:r>
            <a:r>
              <a:rPr sz="1800" b="1" spc="-8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de</a:t>
            </a:r>
            <a:r>
              <a:rPr sz="1800" b="1" spc="-3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resultados</a:t>
            </a:r>
            <a:endParaRPr sz="1800">
              <a:latin typeface="Gadugi"/>
              <a:cs typeface="Gadug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401504" y="1296860"/>
            <a:ext cx="3143885" cy="3151505"/>
            <a:chOff x="3401504" y="1296860"/>
            <a:chExt cx="3143885" cy="3151505"/>
          </a:xfrm>
        </p:grpSpPr>
        <p:sp>
          <p:nvSpPr>
            <p:cNvPr id="10" name="object 10"/>
            <p:cNvSpPr/>
            <p:nvPr/>
          </p:nvSpPr>
          <p:spPr>
            <a:xfrm>
              <a:off x="6197345" y="1564385"/>
              <a:ext cx="335280" cy="2870835"/>
            </a:xfrm>
            <a:custGeom>
              <a:avLst/>
              <a:gdLst/>
              <a:ahLst/>
              <a:cxnLst/>
              <a:rect l="l" t="t" r="r" b="b"/>
              <a:pathLst>
                <a:path w="335279" h="2870835">
                  <a:moveTo>
                    <a:pt x="0" y="1794383"/>
                  </a:moveTo>
                  <a:lnTo>
                    <a:pt x="167386" y="1794383"/>
                  </a:lnTo>
                  <a:lnTo>
                    <a:pt x="167386" y="2870657"/>
                  </a:lnTo>
                  <a:lnTo>
                    <a:pt x="334899" y="2870657"/>
                  </a:lnTo>
                </a:path>
                <a:path w="335279" h="2870835">
                  <a:moveTo>
                    <a:pt x="0" y="1794383"/>
                  </a:moveTo>
                  <a:lnTo>
                    <a:pt x="167386" y="1794383"/>
                  </a:lnTo>
                  <a:lnTo>
                    <a:pt x="167386" y="2153158"/>
                  </a:lnTo>
                  <a:lnTo>
                    <a:pt x="334899" y="2153158"/>
                  </a:lnTo>
                </a:path>
                <a:path w="335279" h="2870835">
                  <a:moveTo>
                    <a:pt x="0" y="1793366"/>
                  </a:moveTo>
                  <a:lnTo>
                    <a:pt x="167386" y="1793366"/>
                  </a:lnTo>
                  <a:lnTo>
                    <a:pt x="167386" y="1434591"/>
                  </a:lnTo>
                  <a:lnTo>
                    <a:pt x="334899" y="1434591"/>
                  </a:lnTo>
                </a:path>
                <a:path w="335279" h="2870835">
                  <a:moveTo>
                    <a:pt x="0" y="1794383"/>
                  </a:moveTo>
                  <a:lnTo>
                    <a:pt x="167386" y="1794383"/>
                  </a:lnTo>
                  <a:lnTo>
                    <a:pt x="167386" y="718057"/>
                  </a:lnTo>
                  <a:lnTo>
                    <a:pt x="334899" y="718057"/>
                  </a:lnTo>
                </a:path>
                <a:path w="335279" h="2870835">
                  <a:moveTo>
                    <a:pt x="0" y="0"/>
                  </a:moveTo>
                  <a:lnTo>
                    <a:pt x="334899" y="0"/>
                  </a:lnTo>
                </a:path>
              </a:pathLst>
            </a:custGeom>
            <a:ln w="25908">
              <a:solidFill>
                <a:srgbClr val="B6BB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13759" y="1309115"/>
              <a:ext cx="2784475" cy="510540"/>
            </a:xfrm>
            <a:custGeom>
              <a:avLst/>
              <a:gdLst/>
              <a:ahLst/>
              <a:cxnLst/>
              <a:rect l="l" t="t" r="r" b="b"/>
              <a:pathLst>
                <a:path w="2784475" h="510539">
                  <a:moveTo>
                    <a:pt x="2783966" y="0"/>
                  </a:moveTo>
                  <a:lnTo>
                    <a:pt x="0" y="0"/>
                  </a:lnTo>
                  <a:lnTo>
                    <a:pt x="0" y="510286"/>
                  </a:lnTo>
                  <a:lnTo>
                    <a:pt x="2783966" y="510286"/>
                  </a:lnTo>
                  <a:lnTo>
                    <a:pt x="2783966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14521" y="1309877"/>
              <a:ext cx="2784475" cy="510540"/>
            </a:xfrm>
            <a:custGeom>
              <a:avLst/>
              <a:gdLst/>
              <a:ahLst/>
              <a:cxnLst/>
              <a:rect l="l" t="t" r="r" b="b"/>
              <a:pathLst>
                <a:path w="2784475" h="510539">
                  <a:moveTo>
                    <a:pt x="0" y="510286"/>
                  </a:moveTo>
                  <a:lnTo>
                    <a:pt x="2783967" y="510286"/>
                  </a:lnTo>
                  <a:lnTo>
                    <a:pt x="2783967" y="0"/>
                  </a:lnTo>
                  <a:lnTo>
                    <a:pt x="0" y="0"/>
                  </a:lnTo>
                  <a:lnTo>
                    <a:pt x="0" y="51028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413759" y="1309116"/>
            <a:ext cx="2784475" cy="51054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774065">
              <a:lnSpc>
                <a:spcPct val="100000"/>
              </a:lnSpc>
              <a:spcBef>
                <a:spcPts val="1055"/>
              </a:spcBef>
            </a:pPr>
            <a:r>
              <a:rPr sz="1400" b="1" dirty="0">
                <a:latin typeface="Gadugi"/>
                <a:cs typeface="Gadugi"/>
              </a:rPr>
              <a:t>Fecha</a:t>
            </a:r>
            <a:r>
              <a:rPr sz="1400" b="1" spc="-65" dirty="0">
                <a:latin typeface="Gadugi"/>
                <a:cs typeface="Gadugi"/>
              </a:rPr>
              <a:t> </a:t>
            </a:r>
            <a:r>
              <a:rPr sz="1400" b="1" spc="-5" dirty="0">
                <a:latin typeface="Gadugi"/>
                <a:cs typeface="Gadugi"/>
              </a:rPr>
              <a:t>de</a:t>
            </a:r>
            <a:r>
              <a:rPr sz="1400" b="1" spc="-60" dirty="0">
                <a:latin typeface="Gadugi"/>
                <a:cs typeface="Gadugi"/>
              </a:rPr>
              <a:t> </a:t>
            </a:r>
            <a:r>
              <a:rPr sz="1400" b="1" spc="-5" dirty="0">
                <a:latin typeface="Gadugi"/>
                <a:cs typeface="Gadugi"/>
              </a:rPr>
              <a:t>inicio</a:t>
            </a:r>
            <a:endParaRPr sz="1400">
              <a:latin typeface="Gadugi"/>
              <a:cs typeface="Gadug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518084" y="1411160"/>
            <a:ext cx="2334895" cy="536575"/>
            <a:chOff x="6518084" y="1296860"/>
            <a:chExt cx="2334895" cy="536575"/>
          </a:xfrm>
        </p:grpSpPr>
        <p:sp>
          <p:nvSpPr>
            <p:cNvPr id="15" name="object 15"/>
            <p:cNvSpPr/>
            <p:nvPr/>
          </p:nvSpPr>
          <p:spPr>
            <a:xfrm>
              <a:off x="6530339" y="1309115"/>
              <a:ext cx="2308860" cy="510540"/>
            </a:xfrm>
            <a:custGeom>
              <a:avLst/>
              <a:gdLst/>
              <a:ahLst/>
              <a:cxnLst/>
              <a:rect l="l" t="t" r="r" b="b"/>
              <a:pathLst>
                <a:path w="2308859" h="510539">
                  <a:moveTo>
                    <a:pt x="2308605" y="0"/>
                  </a:moveTo>
                  <a:lnTo>
                    <a:pt x="0" y="0"/>
                  </a:lnTo>
                  <a:lnTo>
                    <a:pt x="0" y="510286"/>
                  </a:lnTo>
                  <a:lnTo>
                    <a:pt x="2308605" y="510286"/>
                  </a:lnTo>
                  <a:lnTo>
                    <a:pt x="2308605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531101" y="1309877"/>
              <a:ext cx="2308860" cy="510540"/>
            </a:xfrm>
            <a:custGeom>
              <a:avLst/>
              <a:gdLst/>
              <a:ahLst/>
              <a:cxnLst/>
              <a:rect l="l" t="t" r="r" b="b"/>
              <a:pathLst>
                <a:path w="2308859" h="510539">
                  <a:moveTo>
                    <a:pt x="0" y="510286"/>
                  </a:moveTo>
                  <a:lnTo>
                    <a:pt x="2308605" y="510286"/>
                  </a:lnTo>
                  <a:lnTo>
                    <a:pt x="2308605" y="0"/>
                  </a:lnTo>
                  <a:lnTo>
                    <a:pt x="0" y="0"/>
                  </a:lnTo>
                  <a:lnTo>
                    <a:pt x="0" y="51028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530340" y="1309116"/>
            <a:ext cx="2308860" cy="34496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</a:pPr>
            <a:r>
              <a:rPr lang="es-MX" sz="1100" b="1" spc="-10" dirty="0" smtClean="0">
                <a:latin typeface="Gadugi"/>
                <a:cs typeface="Gadugi"/>
              </a:rPr>
              <a:t>12</a:t>
            </a:r>
            <a:r>
              <a:rPr sz="1100" b="1" spc="-55" dirty="0" smtClean="0">
                <a:latin typeface="Gadugi"/>
                <a:cs typeface="Gadugi"/>
              </a:rPr>
              <a:t> </a:t>
            </a:r>
            <a:r>
              <a:rPr sz="1100" b="1" dirty="0">
                <a:latin typeface="Gadugi"/>
                <a:cs typeface="Gadugi"/>
              </a:rPr>
              <a:t>de</a:t>
            </a:r>
            <a:r>
              <a:rPr sz="1100" b="1" spc="-50" dirty="0">
                <a:latin typeface="Gadugi"/>
                <a:cs typeface="Gadugi"/>
              </a:rPr>
              <a:t> </a:t>
            </a:r>
            <a:r>
              <a:rPr sz="1100" b="1" dirty="0" smtClean="0">
                <a:latin typeface="Gadugi"/>
                <a:cs typeface="Gadugi"/>
              </a:rPr>
              <a:t>ma</a:t>
            </a:r>
            <a:r>
              <a:rPr lang="es-MX" sz="1100" b="1" dirty="0" smtClean="0">
                <a:latin typeface="Gadugi"/>
                <a:cs typeface="Gadugi"/>
              </a:rPr>
              <a:t>yo</a:t>
            </a:r>
            <a:r>
              <a:rPr sz="1100" b="1" spc="-55" dirty="0" smtClean="0">
                <a:latin typeface="Gadugi"/>
                <a:cs typeface="Gadugi"/>
              </a:rPr>
              <a:t> </a:t>
            </a:r>
            <a:r>
              <a:rPr sz="1100" b="1" dirty="0">
                <a:latin typeface="Gadugi"/>
                <a:cs typeface="Gadugi"/>
              </a:rPr>
              <a:t>de</a:t>
            </a:r>
            <a:r>
              <a:rPr sz="1100" b="1" spc="-50" dirty="0">
                <a:latin typeface="Gadugi"/>
                <a:cs typeface="Gadugi"/>
              </a:rPr>
              <a:t> </a:t>
            </a:r>
            <a:r>
              <a:rPr sz="1100" b="1" dirty="0" smtClean="0">
                <a:latin typeface="Gadugi"/>
                <a:cs typeface="Gadugi"/>
              </a:rPr>
              <a:t>202</a:t>
            </a:r>
            <a:r>
              <a:rPr lang="es-MX" sz="1100" b="1" dirty="0" smtClean="0">
                <a:latin typeface="Gadugi"/>
                <a:cs typeface="Gadugi"/>
              </a:rPr>
              <a:t>3</a:t>
            </a:r>
            <a:endParaRPr sz="1100" dirty="0">
              <a:latin typeface="Gadugi"/>
              <a:cs typeface="Gadug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401504" y="3090608"/>
            <a:ext cx="2810510" cy="534670"/>
            <a:chOff x="3401504" y="3090608"/>
            <a:chExt cx="2810510" cy="534670"/>
          </a:xfrm>
        </p:grpSpPr>
        <p:sp>
          <p:nvSpPr>
            <p:cNvPr id="19" name="object 19"/>
            <p:cNvSpPr/>
            <p:nvPr/>
          </p:nvSpPr>
          <p:spPr>
            <a:xfrm>
              <a:off x="3413759" y="3102863"/>
              <a:ext cx="2784475" cy="508634"/>
            </a:xfrm>
            <a:custGeom>
              <a:avLst/>
              <a:gdLst/>
              <a:ahLst/>
              <a:cxnLst/>
              <a:rect l="l" t="t" r="r" b="b"/>
              <a:pathLst>
                <a:path w="2784475" h="508635">
                  <a:moveTo>
                    <a:pt x="2783966" y="0"/>
                  </a:moveTo>
                  <a:lnTo>
                    <a:pt x="0" y="0"/>
                  </a:lnTo>
                  <a:lnTo>
                    <a:pt x="0" y="508508"/>
                  </a:lnTo>
                  <a:lnTo>
                    <a:pt x="2783966" y="508508"/>
                  </a:lnTo>
                  <a:lnTo>
                    <a:pt x="2783966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414521" y="3103625"/>
              <a:ext cx="2784475" cy="508634"/>
            </a:xfrm>
            <a:custGeom>
              <a:avLst/>
              <a:gdLst/>
              <a:ahLst/>
              <a:cxnLst/>
              <a:rect l="l" t="t" r="r" b="b"/>
              <a:pathLst>
                <a:path w="2784475" h="508635">
                  <a:moveTo>
                    <a:pt x="0" y="508508"/>
                  </a:moveTo>
                  <a:lnTo>
                    <a:pt x="2783967" y="508508"/>
                  </a:lnTo>
                  <a:lnTo>
                    <a:pt x="2783967" y="0"/>
                  </a:lnTo>
                  <a:lnTo>
                    <a:pt x="0" y="0"/>
                  </a:lnTo>
                  <a:lnTo>
                    <a:pt x="0" y="50850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840860" y="3224276"/>
            <a:ext cx="19183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Gadugi"/>
                <a:cs typeface="Gadugi"/>
              </a:rPr>
              <a:t>Canales</a:t>
            </a:r>
            <a:r>
              <a:rPr sz="1400" b="1" spc="-65" dirty="0">
                <a:latin typeface="Gadugi"/>
                <a:cs typeface="Gadugi"/>
              </a:rPr>
              <a:t> </a:t>
            </a:r>
            <a:r>
              <a:rPr sz="1400" b="1" spc="-5" dirty="0">
                <a:latin typeface="Gadugi"/>
                <a:cs typeface="Gadugi"/>
              </a:rPr>
              <a:t>de</a:t>
            </a:r>
            <a:r>
              <a:rPr sz="1400" b="1" spc="-55" dirty="0">
                <a:latin typeface="Gadugi"/>
                <a:cs typeface="Gadugi"/>
              </a:rPr>
              <a:t> </a:t>
            </a:r>
            <a:r>
              <a:rPr sz="1400" b="1" spc="-5" dirty="0">
                <a:latin typeface="Gadugi"/>
                <a:cs typeface="Gadugi"/>
              </a:rPr>
              <a:t>publicación</a:t>
            </a:r>
            <a:endParaRPr sz="1400">
              <a:latin typeface="Gadugi"/>
              <a:cs typeface="Gadug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518084" y="2014664"/>
            <a:ext cx="2334895" cy="534670"/>
            <a:chOff x="6518084" y="2014664"/>
            <a:chExt cx="2334895" cy="534670"/>
          </a:xfrm>
        </p:grpSpPr>
        <p:sp>
          <p:nvSpPr>
            <p:cNvPr id="23" name="object 23"/>
            <p:cNvSpPr/>
            <p:nvPr/>
          </p:nvSpPr>
          <p:spPr>
            <a:xfrm>
              <a:off x="6530339" y="2026919"/>
              <a:ext cx="2308860" cy="508634"/>
            </a:xfrm>
            <a:custGeom>
              <a:avLst/>
              <a:gdLst/>
              <a:ahLst/>
              <a:cxnLst/>
              <a:rect l="l" t="t" r="r" b="b"/>
              <a:pathLst>
                <a:path w="2308859" h="508635">
                  <a:moveTo>
                    <a:pt x="2308605" y="0"/>
                  </a:moveTo>
                  <a:lnTo>
                    <a:pt x="0" y="0"/>
                  </a:lnTo>
                  <a:lnTo>
                    <a:pt x="0" y="508507"/>
                  </a:lnTo>
                  <a:lnTo>
                    <a:pt x="2308605" y="508507"/>
                  </a:lnTo>
                  <a:lnTo>
                    <a:pt x="2308605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531101" y="2027681"/>
              <a:ext cx="2308860" cy="508634"/>
            </a:xfrm>
            <a:custGeom>
              <a:avLst/>
              <a:gdLst/>
              <a:ahLst/>
              <a:cxnLst/>
              <a:rect l="l" t="t" r="r" b="b"/>
              <a:pathLst>
                <a:path w="2308859" h="508635">
                  <a:moveTo>
                    <a:pt x="0" y="508507"/>
                  </a:moveTo>
                  <a:lnTo>
                    <a:pt x="2308605" y="508507"/>
                  </a:lnTo>
                  <a:lnTo>
                    <a:pt x="2308605" y="0"/>
                  </a:lnTo>
                  <a:lnTo>
                    <a:pt x="0" y="0"/>
                  </a:lnTo>
                  <a:lnTo>
                    <a:pt x="0" y="50850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530340" y="2026920"/>
            <a:ext cx="2308860" cy="50863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Times New Roman"/>
              <a:cs typeface="Times New Roman"/>
            </a:endParaRPr>
          </a:p>
          <a:p>
            <a:pPr marL="688975">
              <a:lnSpc>
                <a:spcPct val="100000"/>
              </a:lnSpc>
              <a:spcBef>
                <a:spcPts val="5"/>
              </a:spcBef>
            </a:pPr>
            <a:r>
              <a:rPr sz="1100" b="1" dirty="0">
                <a:latin typeface="Gadugi"/>
                <a:cs typeface="Gadugi"/>
              </a:rPr>
              <a:t>Redes</a:t>
            </a:r>
            <a:r>
              <a:rPr sz="1100" b="1" spc="-85" dirty="0">
                <a:latin typeface="Gadugi"/>
                <a:cs typeface="Gadugi"/>
              </a:rPr>
              <a:t> </a:t>
            </a:r>
            <a:r>
              <a:rPr sz="1100" b="1" spc="-10" dirty="0">
                <a:latin typeface="Gadugi"/>
                <a:cs typeface="Gadugi"/>
              </a:rPr>
              <a:t>s</a:t>
            </a:r>
            <a:r>
              <a:rPr sz="1100" b="1" spc="-5" dirty="0">
                <a:latin typeface="Gadugi"/>
                <a:cs typeface="Gadugi"/>
              </a:rPr>
              <a:t>oci</a:t>
            </a:r>
            <a:r>
              <a:rPr sz="1100" b="1" dirty="0">
                <a:latin typeface="Gadugi"/>
                <a:cs typeface="Gadugi"/>
              </a:rPr>
              <a:t>a</a:t>
            </a:r>
            <a:r>
              <a:rPr sz="1100" b="1" spc="-5" dirty="0">
                <a:latin typeface="Gadugi"/>
                <a:cs typeface="Gadugi"/>
              </a:rPr>
              <a:t>les</a:t>
            </a:r>
            <a:endParaRPr sz="1100">
              <a:latin typeface="Gadugi"/>
              <a:cs typeface="Gadug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518084" y="2732468"/>
            <a:ext cx="2334895" cy="535305"/>
            <a:chOff x="6518084" y="2732468"/>
            <a:chExt cx="2334895" cy="535305"/>
          </a:xfrm>
        </p:grpSpPr>
        <p:sp>
          <p:nvSpPr>
            <p:cNvPr id="27" name="object 27"/>
            <p:cNvSpPr/>
            <p:nvPr/>
          </p:nvSpPr>
          <p:spPr>
            <a:xfrm>
              <a:off x="6530339" y="2744723"/>
              <a:ext cx="2308860" cy="509270"/>
            </a:xfrm>
            <a:custGeom>
              <a:avLst/>
              <a:gdLst/>
              <a:ahLst/>
              <a:cxnLst/>
              <a:rect l="l" t="t" r="r" b="b"/>
              <a:pathLst>
                <a:path w="2308859" h="509270">
                  <a:moveTo>
                    <a:pt x="2308605" y="0"/>
                  </a:moveTo>
                  <a:lnTo>
                    <a:pt x="0" y="0"/>
                  </a:lnTo>
                  <a:lnTo>
                    <a:pt x="0" y="508762"/>
                  </a:lnTo>
                  <a:lnTo>
                    <a:pt x="2308605" y="508762"/>
                  </a:lnTo>
                  <a:lnTo>
                    <a:pt x="2308605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531101" y="2745485"/>
              <a:ext cx="2308860" cy="509270"/>
            </a:xfrm>
            <a:custGeom>
              <a:avLst/>
              <a:gdLst/>
              <a:ahLst/>
              <a:cxnLst/>
              <a:rect l="l" t="t" r="r" b="b"/>
              <a:pathLst>
                <a:path w="2308859" h="509270">
                  <a:moveTo>
                    <a:pt x="0" y="508762"/>
                  </a:moveTo>
                  <a:lnTo>
                    <a:pt x="2308605" y="508762"/>
                  </a:lnTo>
                  <a:lnTo>
                    <a:pt x="2308605" y="0"/>
                  </a:lnTo>
                  <a:lnTo>
                    <a:pt x="0" y="0"/>
                  </a:lnTo>
                  <a:lnTo>
                    <a:pt x="0" y="50876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530340" y="2744723"/>
            <a:ext cx="2308860" cy="50927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Times New Roman"/>
              <a:cs typeface="Times New Roman"/>
            </a:endParaRPr>
          </a:p>
          <a:p>
            <a:pPr marL="384175">
              <a:lnSpc>
                <a:spcPct val="100000"/>
              </a:lnSpc>
              <a:spcBef>
                <a:spcPts val="5"/>
              </a:spcBef>
            </a:pPr>
            <a:r>
              <a:rPr sz="1100" b="1" spc="5" dirty="0">
                <a:latin typeface="Gadugi"/>
                <a:cs typeface="Gadugi"/>
              </a:rPr>
              <a:t>P</a:t>
            </a:r>
            <a:r>
              <a:rPr sz="1100" b="1" dirty="0">
                <a:latin typeface="Gadugi"/>
                <a:cs typeface="Gadugi"/>
              </a:rPr>
              <a:t>á</a:t>
            </a:r>
            <a:r>
              <a:rPr sz="1100" b="1" spc="-5" dirty="0">
                <a:latin typeface="Gadugi"/>
                <a:cs typeface="Gadugi"/>
              </a:rPr>
              <a:t>gin</a:t>
            </a:r>
            <a:r>
              <a:rPr sz="1100" b="1" dirty="0">
                <a:latin typeface="Gadugi"/>
                <a:cs typeface="Gadugi"/>
              </a:rPr>
              <a:t>a</a:t>
            </a:r>
            <a:r>
              <a:rPr sz="1100" b="1" spc="-100" dirty="0">
                <a:latin typeface="Gadugi"/>
                <a:cs typeface="Gadugi"/>
              </a:rPr>
              <a:t> </a:t>
            </a:r>
            <a:r>
              <a:rPr sz="1100" b="1" spc="-5" dirty="0">
                <a:latin typeface="Gadugi"/>
                <a:cs typeface="Gadugi"/>
              </a:rPr>
              <a:t>w</a:t>
            </a:r>
            <a:r>
              <a:rPr sz="1100" b="1" dirty="0">
                <a:latin typeface="Gadugi"/>
                <a:cs typeface="Gadugi"/>
              </a:rPr>
              <a:t>eb</a:t>
            </a:r>
            <a:r>
              <a:rPr sz="1100" b="1" spc="-15" dirty="0">
                <a:latin typeface="Gadugi"/>
                <a:cs typeface="Gadugi"/>
              </a:rPr>
              <a:t> </a:t>
            </a:r>
            <a:r>
              <a:rPr sz="1100" b="1" dirty="0">
                <a:latin typeface="Gadugi"/>
                <a:cs typeface="Gadugi"/>
              </a:rPr>
              <a:t>MinJ</a:t>
            </a:r>
            <a:r>
              <a:rPr sz="1100" b="1" spc="-10" dirty="0">
                <a:latin typeface="Gadugi"/>
                <a:cs typeface="Gadugi"/>
              </a:rPr>
              <a:t>us</a:t>
            </a:r>
            <a:r>
              <a:rPr sz="1100" b="1" spc="-15" dirty="0">
                <a:latin typeface="Gadugi"/>
                <a:cs typeface="Gadugi"/>
              </a:rPr>
              <a:t>t</a:t>
            </a:r>
            <a:r>
              <a:rPr sz="1100" b="1" spc="-5" dirty="0">
                <a:latin typeface="Gadugi"/>
                <a:cs typeface="Gadugi"/>
              </a:rPr>
              <a:t>i</a:t>
            </a:r>
            <a:r>
              <a:rPr sz="1100" b="1" spc="-20" dirty="0">
                <a:latin typeface="Gadugi"/>
                <a:cs typeface="Gadugi"/>
              </a:rPr>
              <a:t>c</a:t>
            </a:r>
            <a:r>
              <a:rPr sz="1100" b="1" spc="-15" dirty="0">
                <a:latin typeface="Gadugi"/>
                <a:cs typeface="Gadugi"/>
              </a:rPr>
              <a:t>i</a:t>
            </a:r>
            <a:r>
              <a:rPr sz="1100" b="1" dirty="0">
                <a:latin typeface="Gadugi"/>
                <a:cs typeface="Gadugi"/>
              </a:rPr>
              <a:t>a</a:t>
            </a:r>
            <a:endParaRPr sz="1100">
              <a:latin typeface="Gadugi"/>
              <a:cs typeface="Gadug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518084" y="3448748"/>
            <a:ext cx="2334895" cy="536575"/>
            <a:chOff x="6518084" y="3448748"/>
            <a:chExt cx="2334895" cy="536575"/>
          </a:xfrm>
        </p:grpSpPr>
        <p:sp>
          <p:nvSpPr>
            <p:cNvPr id="31" name="object 31"/>
            <p:cNvSpPr/>
            <p:nvPr/>
          </p:nvSpPr>
          <p:spPr>
            <a:xfrm>
              <a:off x="6530339" y="3461003"/>
              <a:ext cx="2308860" cy="510540"/>
            </a:xfrm>
            <a:custGeom>
              <a:avLst/>
              <a:gdLst/>
              <a:ahLst/>
              <a:cxnLst/>
              <a:rect l="l" t="t" r="r" b="b"/>
              <a:pathLst>
                <a:path w="2308859" h="510539">
                  <a:moveTo>
                    <a:pt x="2308605" y="0"/>
                  </a:moveTo>
                  <a:lnTo>
                    <a:pt x="0" y="0"/>
                  </a:lnTo>
                  <a:lnTo>
                    <a:pt x="0" y="510286"/>
                  </a:lnTo>
                  <a:lnTo>
                    <a:pt x="2308605" y="510286"/>
                  </a:lnTo>
                  <a:lnTo>
                    <a:pt x="2308605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531101" y="3461765"/>
              <a:ext cx="2308860" cy="510540"/>
            </a:xfrm>
            <a:custGeom>
              <a:avLst/>
              <a:gdLst/>
              <a:ahLst/>
              <a:cxnLst/>
              <a:rect l="l" t="t" r="r" b="b"/>
              <a:pathLst>
                <a:path w="2308859" h="510539">
                  <a:moveTo>
                    <a:pt x="0" y="510285"/>
                  </a:moveTo>
                  <a:lnTo>
                    <a:pt x="2308605" y="510285"/>
                  </a:lnTo>
                  <a:lnTo>
                    <a:pt x="2308605" y="0"/>
                  </a:lnTo>
                  <a:lnTo>
                    <a:pt x="0" y="0"/>
                  </a:lnTo>
                  <a:lnTo>
                    <a:pt x="0" y="51028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530340" y="3461003"/>
            <a:ext cx="2308860" cy="34560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281940" algn="ctr">
              <a:lnSpc>
                <a:spcPct val="100000"/>
              </a:lnSpc>
            </a:pPr>
            <a:r>
              <a:rPr lang="es-MX" sz="1100" b="1" spc="5" dirty="0" smtClean="0">
                <a:latin typeface="Gadugi"/>
                <a:cs typeface="Gadugi"/>
              </a:rPr>
              <a:t>Intranet </a:t>
            </a:r>
            <a:r>
              <a:rPr lang="es-MX" sz="1100" b="1" spc="5" dirty="0" err="1" smtClean="0">
                <a:latin typeface="Gadugi"/>
                <a:cs typeface="Gadugi"/>
              </a:rPr>
              <a:t>Minjusticia</a:t>
            </a:r>
            <a:endParaRPr sz="1100" dirty="0">
              <a:latin typeface="Gadugi"/>
              <a:cs typeface="Gadug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518084" y="4168076"/>
            <a:ext cx="2334895" cy="533400"/>
            <a:chOff x="6518084" y="4168076"/>
            <a:chExt cx="2334895" cy="533400"/>
          </a:xfrm>
        </p:grpSpPr>
        <p:sp>
          <p:nvSpPr>
            <p:cNvPr id="35" name="object 35"/>
            <p:cNvSpPr/>
            <p:nvPr/>
          </p:nvSpPr>
          <p:spPr>
            <a:xfrm>
              <a:off x="6530339" y="4180332"/>
              <a:ext cx="2308860" cy="507365"/>
            </a:xfrm>
            <a:custGeom>
              <a:avLst/>
              <a:gdLst/>
              <a:ahLst/>
              <a:cxnLst/>
              <a:rect l="l" t="t" r="r" b="b"/>
              <a:pathLst>
                <a:path w="2308859" h="507364">
                  <a:moveTo>
                    <a:pt x="2308605" y="0"/>
                  </a:moveTo>
                  <a:lnTo>
                    <a:pt x="0" y="0"/>
                  </a:lnTo>
                  <a:lnTo>
                    <a:pt x="0" y="506984"/>
                  </a:lnTo>
                  <a:lnTo>
                    <a:pt x="2308605" y="506984"/>
                  </a:lnTo>
                  <a:lnTo>
                    <a:pt x="2308605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531101" y="4181094"/>
              <a:ext cx="2308860" cy="507365"/>
            </a:xfrm>
            <a:custGeom>
              <a:avLst/>
              <a:gdLst/>
              <a:ahLst/>
              <a:cxnLst/>
              <a:rect l="l" t="t" r="r" b="b"/>
              <a:pathLst>
                <a:path w="2308859" h="507364">
                  <a:moveTo>
                    <a:pt x="0" y="506983"/>
                  </a:moveTo>
                  <a:lnTo>
                    <a:pt x="2308605" y="506983"/>
                  </a:lnTo>
                  <a:lnTo>
                    <a:pt x="2308605" y="0"/>
                  </a:lnTo>
                  <a:lnTo>
                    <a:pt x="0" y="0"/>
                  </a:lnTo>
                  <a:lnTo>
                    <a:pt x="0" y="50698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530340" y="4180332"/>
            <a:ext cx="2308860" cy="50736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Times New Roman"/>
              <a:cs typeface="Times New Roman"/>
            </a:endParaRPr>
          </a:p>
          <a:p>
            <a:pPr marL="546735">
              <a:lnSpc>
                <a:spcPct val="100000"/>
              </a:lnSpc>
            </a:pPr>
            <a:r>
              <a:rPr sz="1100" b="1" spc="-5" dirty="0">
                <a:latin typeface="Gadugi"/>
                <a:cs typeface="Gadugi"/>
              </a:rPr>
              <a:t>Cor</a:t>
            </a:r>
            <a:r>
              <a:rPr sz="1100" b="1" spc="5" dirty="0">
                <a:latin typeface="Gadugi"/>
                <a:cs typeface="Gadugi"/>
              </a:rPr>
              <a:t>r</a:t>
            </a:r>
            <a:r>
              <a:rPr sz="1100" b="1" dirty="0">
                <a:latin typeface="Gadugi"/>
                <a:cs typeface="Gadugi"/>
              </a:rPr>
              <a:t>eo</a:t>
            </a:r>
            <a:r>
              <a:rPr sz="1100" b="1" spc="-55" dirty="0">
                <a:latin typeface="Gadugi"/>
                <a:cs typeface="Gadugi"/>
              </a:rPr>
              <a:t> </a:t>
            </a:r>
            <a:r>
              <a:rPr sz="1100" b="1" dirty="0">
                <a:latin typeface="Gadugi"/>
                <a:cs typeface="Gadugi"/>
              </a:rPr>
              <a:t>electrónico</a:t>
            </a:r>
            <a:endParaRPr sz="1100">
              <a:latin typeface="Gadugi"/>
              <a:cs typeface="Gadug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5240" y="407773"/>
            <a:ext cx="6460490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pic>
        <p:nvPicPr>
          <p:cNvPr id="40" name="object 4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672" y="1822704"/>
            <a:ext cx="3116579" cy="2827020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95517" y="1117549"/>
            <a:ext cx="166116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40" dirty="0">
                <a:solidFill>
                  <a:srgbClr val="00AEEE"/>
                </a:solidFill>
                <a:latin typeface="Gadugi"/>
                <a:cs typeface="Gadugi"/>
              </a:rPr>
              <a:t>P</a:t>
            </a:r>
            <a:r>
              <a:rPr sz="1400" b="1" dirty="0">
                <a:solidFill>
                  <a:srgbClr val="00AEEE"/>
                </a:solidFill>
                <a:latin typeface="Gadugi"/>
                <a:cs typeface="Gadugi"/>
              </a:rPr>
              <a:t>o</a:t>
            </a:r>
            <a:r>
              <a:rPr sz="1400" b="1" spc="35" dirty="0">
                <a:solidFill>
                  <a:srgbClr val="00AEEE"/>
                </a:solidFill>
                <a:latin typeface="Gadugi"/>
                <a:cs typeface="Gadugi"/>
              </a:rPr>
              <a:t>r</a:t>
            </a:r>
            <a:r>
              <a:rPr sz="1400" b="1" dirty="0">
                <a:solidFill>
                  <a:srgbClr val="00AEEE"/>
                </a:solidFill>
                <a:latin typeface="Gadugi"/>
                <a:cs typeface="Gadugi"/>
              </a:rPr>
              <a:t>t</a:t>
            </a:r>
            <a:r>
              <a:rPr sz="1400" b="1" spc="-15" dirty="0">
                <a:solidFill>
                  <a:srgbClr val="00AEEE"/>
                </a:solidFill>
                <a:latin typeface="Gadugi"/>
                <a:cs typeface="Gadugi"/>
              </a:rPr>
              <a:t>a</a:t>
            </a:r>
            <a:r>
              <a:rPr sz="1400" b="1" spc="-5" dirty="0">
                <a:solidFill>
                  <a:srgbClr val="00AEEE"/>
                </a:solidFill>
                <a:latin typeface="Gadugi"/>
                <a:cs typeface="Gadugi"/>
              </a:rPr>
              <a:t>l</a:t>
            </a:r>
            <a:r>
              <a:rPr sz="1400" b="1" spc="-10" dirty="0">
                <a:solidFill>
                  <a:srgbClr val="00AEEE"/>
                </a:solidFill>
                <a:latin typeface="Gadugi"/>
                <a:cs typeface="Gadugi"/>
              </a:rPr>
              <a:t>e</a:t>
            </a:r>
            <a:r>
              <a:rPr sz="1400" b="1" dirty="0">
                <a:solidFill>
                  <a:srgbClr val="00AEEE"/>
                </a:solidFill>
                <a:latin typeface="Gadugi"/>
                <a:cs typeface="Gadugi"/>
              </a:rPr>
              <a:t>s</a:t>
            </a:r>
            <a:r>
              <a:rPr sz="1400" b="1" spc="-90" dirty="0">
                <a:solidFill>
                  <a:srgbClr val="00AEEE"/>
                </a:solidFill>
                <a:latin typeface="Gadugi"/>
                <a:cs typeface="Gadugi"/>
              </a:rPr>
              <a:t> </a:t>
            </a:r>
            <a:r>
              <a:rPr sz="1400" b="1" spc="5" dirty="0">
                <a:solidFill>
                  <a:srgbClr val="00AEEE"/>
                </a:solidFill>
                <a:latin typeface="Gadugi"/>
                <a:cs typeface="Gadugi"/>
              </a:rPr>
              <a:t>M</a:t>
            </a:r>
            <a:r>
              <a:rPr sz="1400" b="1" spc="-10" dirty="0">
                <a:solidFill>
                  <a:srgbClr val="00AEEE"/>
                </a:solidFill>
                <a:latin typeface="Gadugi"/>
                <a:cs typeface="Gadugi"/>
              </a:rPr>
              <a:t>i</a:t>
            </a:r>
            <a:r>
              <a:rPr sz="1400" b="1" dirty="0">
                <a:solidFill>
                  <a:srgbClr val="00AEEE"/>
                </a:solidFill>
                <a:latin typeface="Gadugi"/>
                <a:cs typeface="Gadugi"/>
              </a:rPr>
              <a:t>nju</a:t>
            </a:r>
            <a:r>
              <a:rPr sz="1400" b="1" spc="-10" dirty="0">
                <a:solidFill>
                  <a:srgbClr val="00AEEE"/>
                </a:solidFill>
                <a:latin typeface="Gadugi"/>
                <a:cs typeface="Gadugi"/>
              </a:rPr>
              <a:t>s</a:t>
            </a:r>
            <a:r>
              <a:rPr sz="1400" b="1" dirty="0">
                <a:solidFill>
                  <a:srgbClr val="00AEEE"/>
                </a:solidFill>
                <a:latin typeface="Gadugi"/>
                <a:cs typeface="Gadugi"/>
              </a:rPr>
              <a:t>t</a:t>
            </a:r>
            <a:r>
              <a:rPr sz="1400" b="1" spc="-5" dirty="0">
                <a:solidFill>
                  <a:srgbClr val="00AEEE"/>
                </a:solidFill>
                <a:latin typeface="Gadugi"/>
                <a:cs typeface="Gadugi"/>
              </a:rPr>
              <a:t>i</a:t>
            </a:r>
            <a:r>
              <a:rPr sz="1400" b="1" spc="-10" dirty="0">
                <a:solidFill>
                  <a:srgbClr val="00AEEE"/>
                </a:solidFill>
                <a:latin typeface="Gadugi"/>
                <a:cs typeface="Gadugi"/>
              </a:rPr>
              <a:t>c</a:t>
            </a:r>
            <a:r>
              <a:rPr sz="1400" b="1" spc="-5" dirty="0">
                <a:solidFill>
                  <a:srgbClr val="00AEEE"/>
                </a:solidFill>
                <a:latin typeface="Gadugi"/>
                <a:cs typeface="Gadugi"/>
              </a:rPr>
              <a:t>ia</a:t>
            </a:r>
            <a:endParaRPr sz="1400">
              <a:latin typeface="Gadugi"/>
              <a:cs typeface="Gadug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056" y="928878"/>
            <a:ext cx="402018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4.</a:t>
            </a:r>
            <a:r>
              <a:rPr sz="1800" b="1" spc="-15" dirty="0">
                <a:latin typeface="Gadugi"/>
                <a:cs typeface="Gadugi"/>
              </a:rPr>
              <a:t> </a:t>
            </a:r>
            <a:r>
              <a:rPr sz="1800" b="1" spc="-10" dirty="0">
                <a:latin typeface="Gadugi"/>
                <a:cs typeface="Gadugi"/>
              </a:rPr>
              <a:t>Publicación</a:t>
            </a:r>
            <a:r>
              <a:rPr sz="1800" b="1" spc="-8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de</a:t>
            </a:r>
            <a:r>
              <a:rPr sz="1800" b="1" spc="-30" dirty="0">
                <a:latin typeface="Gadugi"/>
                <a:cs typeface="Gadugi"/>
              </a:rPr>
              <a:t> </a:t>
            </a:r>
            <a:r>
              <a:rPr sz="1800" b="1" spc="-5" dirty="0" err="1" smtClean="0">
                <a:latin typeface="Gadugi"/>
                <a:cs typeface="Gadugi"/>
              </a:rPr>
              <a:t>resultados</a:t>
            </a:r>
            <a:endParaRPr sz="1800" dirty="0">
              <a:latin typeface="Gadugi"/>
              <a:cs typeface="Gadug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244" y="466324"/>
            <a:ext cx="9141669" cy="4653004"/>
            <a:chOff x="-119589" y="467635"/>
            <a:chExt cx="9141669" cy="4653004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4504" y="1639823"/>
              <a:ext cx="4227576" cy="348081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-119589" y="467635"/>
              <a:ext cx="6460490" cy="522605"/>
            </a:xfrm>
            <a:custGeom>
              <a:avLst/>
              <a:gdLst/>
              <a:ahLst/>
              <a:cxnLst/>
              <a:rect l="l" t="t" r="r" b="b"/>
              <a:pathLst>
                <a:path w="6460490" h="522605">
                  <a:moveTo>
                    <a:pt x="6459982" y="0"/>
                  </a:moveTo>
                  <a:lnTo>
                    <a:pt x="0" y="0"/>
                  </a:lnTo>
                  <a:lnTo>
                    <a:pt x="0" y="522224"/>
                  </a:lnTo>
                  <a:lnTo>
                    <a:pt x="6459982" y="522224"/>
                  </a:lnTo>
                  <a:lnTo>
                    <a:pt x="6459982" y="0"/>
                  </a:lnTo>
                  <a:close/>
                </a:path>
              </a:pathLst>
            </a:custGeom>
            <a:solidFill>
              <a:srgbClr val="00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9" name="object 9"/>
          <p:cNvSpPr/>
          <p:nvPr/>
        </p:nvSpPr>
        <p:spPr>
          <a:xfrm>
            <a:off x="4895850" y="3441953"/>
            <a:ext cx="1347470" cy="1356360"/>
          </a:xfrm>
          <a:custGeom>
            <a:avLst/>
            <a:gdLst/>
            <a:ahLst/>
            <a:cxnLst/>
            <a:rect l="l" t="t" r="r" b="b"/>
            <a:pathLst>
              <a:path w="1347470" h="1356360">
                <a:moveTo>
                  <a:pt x="0" y="1356360"/>
                </a:moveTo>
                <a:lnTo>
                  <a:pt x="1346962" y="1356360"/>
                </a:lnTo>
                <a:lnTo>
                  <a:pt x="1346962" y="0"/>
                </a:lnTo>
                <a:lnTo>
                  <a:pt x="0" y="0"/>
                </a:lnTo>
                <a:lnTo>
                  <a:pt x="0" y="1356360"/>
                </a:lnTo>
                <a:close/>
              </a:path>
            </a:pathLst>
          </a:custGeom>
          <a:ln w="25908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96379" y="118611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600" dirty="0"/>
              <a:t>https://www.minjusticia.gov.co/servicio-ciudadano/Paginas/Informes-de-resultados.aspx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9" y="1809269"/>
            <a:ext cx="4537732" cy="3136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31354" y="233066"/>
            <a:ext cx="972185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nJ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7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5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30" dirty="0">
                <a:solidFill>
                  <a:srgbClr val="FFFFCC"/>
                </a:solidFill>
                <a:latin typeface="Trebuchet MS"/>
                <a:cs typeface="Trebuchet MS"/>
              </a:rPr>
              <a:t>h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a!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056" y="1007109"/>
            <a:ext cx="6448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5. Respuestas</a:t>
            </a:r>
            <a:r>
              <a:rPr sz="1800" b="1" spc="-4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a</a:t>
            </a:r>
            <a:r>
              <a:rPr sz="1800" b="1" spc="-1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la</a:t>
            </a:r>
            <a:r>
              <a:rPr sz="1800" b="1" spc="-3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ciudadanía</a:t>
            </a:r>
            <a:r>
              <a:rPr sz="1800" b="1" spc="-100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y</a:t>
            </a:r>
            <a:r>
              <a:rPr sz="1800" b="1" spc="484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seguimiento </a:t>
            </a:r>
            <a:r>
              <a:rPr sz="1800" b="1" dirty="0">
                <a:latin typeface="Gadugi"/>
                <a:cs typeface="Gadugi"/>
              </a:rPr>
              <a:t>a</a:t>
            </a:r>
            <a:r>
              <a:rPr sz="1800" b="1" spc="-1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compromisos</a:t>
            </a:r>
            <a:endParaRPr sz="1800">
              <a:latin typeface="Gadugi"/>
              <a:cs typeface="Gadug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83764" y="150876"/>
            <a:ext cx="6460490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6" name="object 6"/>
          <p:cNvSpPr/>
          <p:nvPr/>
        </p:nvSpPr>
        <p:spPr>
          <a:xfrm>
            <a:off x="4139184" y="2104644"/>
            <a:ext cx="4986655" cy="1104900"/>
          </a:xfrm>
          <a:custGeom>
            <a:avLst/>
            <a:gdLst/>
            <a:ahLst/>
            <a:cxnLst/>
            <a:rect l="l" t="t" r="r" b="b"/>
            <a:pathLst>
              <a:path w="4986655" h="1104900">
                <a:moveTo>
                  <a:pt x="4986400" y="0"/>
                </a:moveTo>
                <a:lnTo>
                  <a:pt x="0" y="0"/>
                </a:lnTo>
                <a:lnTo>
                  <a:pt x="0" y="1104900"/>
                </a:lnTo>
                <a:lnTo>
                  <a:pt x="4986400" y="1104900"/>
                </a:lnTo>
                <a:lnTo>
                  <a:pt x="4986400" y="0"/>
                </a:lnTo>
                <a:close/>
              </a:path>
            </a:pathLst>
          </a:custGeom>
          <a:solidFill>
            <a:srgbClr val="E7EC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568444" y="2306218"/>
            <a:ext cx="4110990" cy="58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3530" marR="5080" indent="-291465">
              <a:lnSpc>
                <a:spcPct val="114999"/>
              </a:lnSpc>
              <a:spcBef>
                <a:spcPts val="100"/>
              </a:spcBef>
            </a:pPr>
            <a:r>
              <a:rPr sz="1600" spc="-5" dirty="0">
                <a:latin typeface="Arial MT"/>
                <a:cs typeface="Arial MT"/>
              </a:rPr>
              <a:t>Se emitieron respuestas para el 100 % de los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comentarios recibidos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de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la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ciudadanía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3906011"/>
            <a:ext cx="9125585" cy="1014730"/>
          </a:xfrm>
          <a:custGeom>
            <a:avLst/>
            <a:gdLst/>
            <a:ahLst/>
            <a:cxnLst/>
            <a:rect l="l" t="t" r="r" b="b"/>
            <a:pathLst>
              <a:path w="9125585" h="1014729">
                <a:moveTo>
                  <a:pt x="9125204" y="0"/>
                </a:moveTo>
                <a:lnTo>
                  <a:pt x="0" y="0"/>
                </a:lnTo>
                <a:lnTo>
                  <a:pt x="0" y="1014603"/>
                </a:lnTo>
                <a:lnTo>
                  <a:pt x="9125204" y="1014603"/>
                </a:lnTo>
                <a:lnTo>
                  <a:pt x="9125204" y="0"/>
                </a:lnTo>
                <a:close/>
              </a:path>
            </a:pathLst>
          </a:custGeom>
          <a:solidFill>
            <a:srgbClr val="FCE6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6288" y="3932021"/>
            <a:ext cx="889190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7714" marR="2044064" algn="ctr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Arial"/>
                <a:cs typeface="Arial"/>
              </a:rPr>
              <a:t>Para</a:t>
            </a:r>
            <a:r>
              <a:rPr sz="1200" i="1" spc="-4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conocer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el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detalle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de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las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respuestas</a:t>
            </a:r>
            <a:r>
              <a:rPr sz="1200" i="1" spc="-7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y</a:t>
            </a:r>
            <a:r>
              <a:rPr sz="1200" i="1" spc="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seguimiento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a compromisos </a:t>
            </a:r>
            <a:r>
              <a:rPr sz="1200" i="1" spc="-32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Consulta el anexo de este informe en: </a:t>
            </a:r>
            <a:r>
              <a:rPr sz="1200" b="1" i="1" dirty="0">
                <a:latin typeface="Arial"/>
                <a:cs typeface="Arial"/>
              </a:rPr>
              <a:t> </a:t>
            </a:r>
            <a:r>
              <a:rPr lang="es-CO" sz="1200" b="1" i="1" spc="-5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Arial"/>
                <a:cs typeface="Arial"/>
              </a:rPr>
              <a:t>https://www.minjusticia.gov.co/servicio-ciudadano/Paginas/Informes-de-resultados.aspx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1723644"/>
            <a:ext cx="9144000" cy="3218815"/>
            <a:chOff x="0" y="1723644"/>
            <a:chExt cx="9144000" cy="321881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83652" y="3410711"/>
              <a:ext cx="1260347" cy="15316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23644"/>
              <a:ext cx="4139184" cy="210616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31354" y="233066"/>
            <a:ext cx="972185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250" i="1" spc="-155" dirty="0">
                <a:solidFill>
                  <a:srgbClr val="FFFFCC"/>
                </a:solidFill>
                <a:latin typeface="Trebuchet MS"/>
                <a:cs typeface="Trebuchet MS"/>
              </a:rPr>
              <a:t>¡</a:t>
            </a:r>
            <a:r>
              <a:rPr sz="1250" i="1" spc="-370" dirty="0">
                <a:solidFill>
                  <a:srgbClr val="FFFFCC"/>
                </a:solidFill>
                <a:latin typeface="Trebuchet MS"/>
                <a:cs typeface="Trebuchet MS"/>
              </a:rPr>
              <a:t>M</a:t>
            </a:r>
            <a:r>
              <a:rPr sz="1250" i="1" spc="-160" dirty="0">
                <a:solidFill>
                  <a:srgbClr val="FFFFCC"/>
                </a:solidFill>
                <a:latin typeface="Trebuchet MS"/>
                <a:cs typeface="Trebuchet MS"/>
              </a:rPr>
              <a:t>i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nJ</a:t>
            </a:r>
            <a:r>
              <a:rPr sz="1250" i="1" spc="-340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7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tici</a:t>
            </a:r>
            <a:r>
              <a:rPr sz="1250" i="1" spc="20" dirty="0">
                <a:solidFill>
                  <a:srgbClr val="FFFFCC"/>
                </a:solidFill>
                <a:latin typeface="Trebuchet MS"/>
                <a:cs typeface="Trebuchet MS"/>
              </a:rPr>
              <a:t>a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t</a:t>
            </a:r>
            <a:r>
              <a:rPr sz="1250" i="1" spc="-5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e</a:t>
            </a:r>
            <a:r>
              <a:rPr sz="1250" i="1" spc="-225" dirty="0">
                <a:solidFill>
                  <a:srgbClr val="FFFFCC"/>
                </a:solidFill>
                <a:latin typeface="Trebuchet MS"/>
                <a:cs typeface="Trebuchet MS"/>
              </a:rPr>
              <a:t>s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55" dirty="0">
                <a:solidFill>
                  <a:srgbClr val="FFFFCC"/>
                </a:solidFill>
                <a:latin typeface="Trebuchet MS"/>
                <a:cs typeface="Trebuchet MS"/>
              </a:rPr>
              <a:t>u</a:t>
            </a:r>
            <a:r>
              <a:rPr sz="1250" i="1" spc="-280" dirty="0">
                <a:solidFill>
                  <a:srgbClr val="FFFFCC"/>
                </a:solidFill>
                <a:latin typeface="Trebuchet MS"/>
                <a:cs typeface="Trebuchet MS"/>
              </a:rPr>
              <a:t>c</a:t>
            </a:r>
            <a:r>
              <a:rPr sz="1250" i="1" spc="-330" dirty="0">
                <a:solidFill>
                  <a:srgbClr val="FFFFCC"/>
                </a:solidFill>
                <a:latin typeface="Trebuchet MS"/>
                <a:cs typeface="Trebuchet MS"/>
              </a:rPr>
              <a:t>h</a:t>
            </a:r>
            <a:r>
              <a:rPr sz="1250" i="1" spc="-245" dirty="0">
                <a:solidFill>
                  <a:srgbClr val="FFFFCC"/>
                </a:solidFill>
                <a:latin typeface="Trebuchet MS"/>
                <a:cs typeface="Trebuchet MS"/>
              </a:rPr>
              <a:t>a!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056" y="1007109"/>
            <a:ext cx="6448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5. Respuestas</a:t>
            </a:r>
            <a:r>
              <a:rPr sz="1800" b="1" spc="-4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a</a:t>
            </a:r>
            <a:r>
              <a:rPr sz="1800" b="1" spc="-1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la</a:t>
            </a:r>
            <a:r>
              <a:rPr sz="1800" b="1" spc="-3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ciudadanía</a:t>
            </a:r>
            <a:r>
              <a:rPr sz="1800" b="1" spc="-100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y</a:t>
            </a:r>
            <a:r>
              <a:rPr sz="1800" b="1" spc="484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seguimiento </a:t>
            </a:r>
            <a:r>
              <a:rPr sz="1800" b="1" dirty="0">
                <a:latin typeface="Gadugi"/>
                <a:cs typeface="Gadugi"/>
              </a:rPr>
              <a:t>a</a:t>
            </a:r>
            <a:r>
              <a:rPr sz="1800" b="1" spc="-15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compromisos</a:t>
            </a:r>
            <a:endParaRPr sz="1800">
              <a:latin typeface="Gadugi"/>
              <a:cs typeface="Gadug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796" y="453834"/>
            <a:ext cx="6460490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15" dirty="0"/>
              <a:t>evidencias</a:t>
            </a:r>
            <a:r>
              <a:rPr spc="75" dirty="0"/>
              <a:t> </a:t>
            </a:r>
            <a:r>
              <a:rPr spc="-15" dirty="0"/>
              <a:t>por</a:t>
            </a:r>
            <a:r>
              <a:rPr spc="5" dirty="0"/>
              <a:t> </a:t>
            </a:r>
            <a:r>
              <a:rPr spc="-5" dirty="0"/>
              <a:t>fase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idx="1"/>
          </p:nvPr>
        </p:nvSpPr>
        <p:spPr>
          <a:xfrm>
            <a:off x="4252340" y="2010917"/>
            <a:ext cx="4797425" cy="3353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tabLst>
                <a:tab pos="354965" algn="l"/>
                <a:tab pos="1381125" algn="l"/>
                <a:tab pos="1642745" algn="l"/>
                <a:tab pos="2051685" algn="l"/>
                <a:tab pos="3463290" algn="l"/>
                <a:tab pos="4526915" algn="l"/>
              </a:tabLst>
            </a:pPr>
            <a:endParaRPr spc="-10" dirty="0"/>
          </a:p>
        </p:txBody>
      </p:sp>
      <p:sp>
        <p:nvSpPr>
          <p:cNvPr id="6" name="object 6"/>
          <p:cNvSpPr/>
          <p:nvPr/>
        </p:nvSpPr>
        <p:spPr>
          <a:xfrm>
            <a:off x="4077858" y="1543304"/>
            <a:ext cx="4954270" cy="3230881"/>
          </a:xfrm>
          <a:custGeom>
            <a:avLst/>
            <a:gdLst/>
            <a:ahLst/>
            <a:cxnLst/>
            <a:rect l="l" t="t" r="r" b="b"/>
            <a:pathLst>
              <a:path w="4954270" h="2800985">
                <a:moveTo>
                  <a:pt x="4954143" y="0"/>
                </a:moveTo>
                <a:lnTo>
                  <a:pt x="0" y="0"/>
                </a:lnTo>
                <a:lnTo>
                  <a:pt x="0" y="2800604"/>
                </a:lnTo>
                <a:lnTo>
                  <a:pt x="4954143" y="2800604"/>
                </a:lnTo>
                <a:lnTo>
                  <a:pt x="4954143" y="0"/>
                </a:lnTo>
                <a:close/>
              </a:path>
            </a:pathLst>
          </a:custGeom>
          <a:solidFill>
            <a:srgbClr val="FCE6AA"/>
          </a:solidFill>
        </p:spPr>
        <p:txBody>
          <a:bodyPr wrap="square" lIns="0" tIns="0" rIns="0" bIns="0" rtlCol="0"/>
          <a:lstStyle/>
          <a:p>
            <a:pPr marL="355600" marR="5080" indent="-342900">
              <a:buAutoNum type="arabicPeriod"/>
              <a:tabLst>
                <a:tab pos="354965" algn="l"/>
                <a:tab pos="1381125" algn="l"/>
                <a:tab pos="1642745" algn="l"/>
                <a:tab pos="2051685" algn="l"/>
                <a:tab pos="3463290" algn="l"/>
                <a:tab pos="4526915" algn="l"/>
              </a:tabLst>
            </a:pPr>
            <a:r>
              <a:rPr lang="es-ES" spc="-5" dirty="0" smtClean="0">
                <a:latin typeface="Arial MT"/>
              </a:rPr>
              <a:t>Identificar las competencias, las dependencias del Minjusticia o entidades estatales, asociadas a las propuestas del grupo de interés.</a:t>
            </a:r>
          </a:p>
          <a:p>
            <a:pPr marL="355600" marR="5080" indent="-342900">
              <a:buAutoNum type="arabicPeriod"/>
              <a:tabLst>
                <a:tab pos="354965" algn="l"/>
                <a:tab pos="1381125" algn="l"/>
                <a:tab pos="1642745" algn="l"/>
                <a:tab pos="2051685" algn="l"/>
                <a:tab pos="3463290" algn="l"/>
                <a:tab pos="4526915" algn="l"/>
              </a:tabLst>
            </a:pPr>
            <a:r>
              <a:rPr lang="es-ES" spc="-5" dirty="0" smtClean="0">
                <a:latin typeface="Arial MT"/>
              </a:rPr>
              <a:t>So</a:t>
            </a:r>
            <a:r>
              <a:rPr lang="es-ES" spc="-15" dirty="0" smtClean="0">
                <a:latin typeface="Arial MT"/>
              </a:rPr>
              <a:t>c</a:t>
            </a:r>
            <a:r>
              <a:rPr lang="es-ES" dirty="0" smtClean="0">
                <a:latin typeface="Arial MT"/>
              </a:rPr>
              <a:t>i</a:t>
            </a:r>
            <a:r>
              <a:rPr lang="es-ES" spc="-30" dirty="0" smtClean="0">
                <a:latin typeface="Arial MT"/>
              </a:rPr>
              <a:t>a</a:t>
            </a:r>
            <a:r>
              <a:rPr lang="es-ES" spc="-15" dirty="0" smtClean="0">
                <a:latin typeface="Arial MT"/>
              </a:rPr>
              <a:t>l</a:t>
            </a:r>
            <a:r>
              <a:rPr lang="es-ES" spc="-25" dirty="0" smtClean="0">
                <a:latin typeface="Arial MT"/>
              </a:rPr>
              <a:t>i</a:t>
            </a:r>
            <a:r>
              <a:rPr lang="es-ES" spc="-15" dirty="0" smtClean="0">
                <a:latin typeface="Arial MT"/>
              </a:rPr>
              <a:t>z</a:t>
            </a:r>
            <a:r>
              <a:rPr lang="es-ES" spc="-5" dirty="0" smtClean="0">
                <a:latin typeface="Arial MT"/>
              </a:rPr>
              <a:t>ar</a:t>
            </a:r>
            <a:r>
              <a:rPr lang="es-ES" dirty="0">
                <a:latin typeface="Arial MT"/>
              </a:rPr>
              <a:t>	</a:t>
            </a:r>
            <a:r>
              <a:rPr lang="es-ES" spc="-5" dirty="0">
                <a:latin typeface="Arial MT"/>
              </a:rPr>
              <a:t>a</a:t>
            </a:r>
            <a:r>
              <a:rPr lang="es-ES" dirty="0">
                <a:latin typeface="Arial MT"/>
              </a:rPr>
              <a:t>	</a:t>
            </a:r>
            <a:r>
              <a:rPr lang="es-ES" spc="-5" dirty="0">
                <a:latin typeface="Arial MT"/>
              </a:rPr>
              <a:t>las</a:t>
            </a:r>
            <a:r>
              <a:rPr lang="es-ES" dirty="0">
                <a:latin typeface="Arial MT"/>
              </a:rPr>
              <a:t>	</a:t>
            </a:r>
            <a:r>
              <a:rPr lang="es-ES" spc="-20" dirty="0">
                <a:latin typeface="Arial MT"/>
              </a:rPr>
              <a:t>dependen</a:t>
            </a:r>
            <a:r>
              <a:rPr lang="es-ES" dirty="0">
                <a:latin typeface="Arial MT"/>
              </a:rPr>
              <a:t>ci</a:t>
            </a:r>
            <a:r>
              <a:rPr lang="es-ES" spc="-20" dirty="0">
                <a:latin typeface="Arial MT"/>
              </a:rPr>
              <a:t>a</a:t>
            </a:r>
            <a:r>
              <a:rPr lang="es-ES" spc="-5" dirty="0">
                <a:latin typeface="Arial MT"/>
              </a:rPr>
              <a:t>s</a:t>
            </a:r>
            <a:r>
              <a:rPr lang="es-ES" dirty="0">
                <a:latin typeface="Arial MT"/>
              </a:rPr>
              <a:t>	</a:t>
            </a:r>
            <a:r>
              <a:rPr lang="es-ES" spc="-5" dirty="0">
                <a:latin typeface="Arial MT"/>
              </a:rPr>
              <a:t>a</a:t>
            </a:r>
            <a:r>
              <a:rPr lang="es-ES" dirty="0">
                <a:latin typeface="Arial MT"/>
              </a:rPr>
              <a:t>s</a:t>
            </a:r>
            <a:r>
              <a:rPr lang="es-ES" spc="-5" dirty="0">
                <a:latin typeface="Arial MT"/>
              </a:rPr>
              <a:t>o</a:t>
            </a:r>
            <a:r>
              <a:rPr lang="es-ES" dirty="0">
                <a:latin typeface="Arial MT"/>
              </a:rPr>
              <a:t>c</a:t>
            </a:r>
            <a:r>
              <a:rPr lang="es-ES" spc="-5" dirty="0">
                <a:latin typeface="Arial MT"/>
              </a:rPr>
              <a:t>ia</a:t>
            </a:r>
            <a:r>
              <a:rPr lang="es-ES" spc="-20" dirty="0">
                <a:latin typeface="Arial MT"/>
              </a:rPr>
              <a:t>d</a:t>
            </a:r>
            <a:r>
              <a:rPr lang="es-ES" spc="-5" dirty="0">
                <a:latin typeface="Arial MT"/>
              </a:rPr>
              <a:t>as</a:t>
            </a:r>
            <a:r>
              <a:rPr lang="es-ES" dirty="0">
                <a:latin typeface="Arial MT"/>
              </a:rPr>
              <a:t>	l</a:t>
            </a:r>
            <a:r>
              <a:rPr lang="es-ES" spc="-30" dirty="0">
                <a:latin typeface="Arial MT"/>
              </a:rPr>
              <a:t>a</a:t>
            </a:r>
            <a:r>
              <a:rPr lang="es-ES" spc="-5" dirty="0">
                <a:latin typeface="Arial MT"/>
              </a:rPr>
              <a:t>s  propuestas</a:t>
            </a:r>
            <a:r>
              <a:rPr lang="es-ES" spc="-10" dirty="0">
                <a:latin typeface="Arial MT"/>
              </a:rPr>
              <a:t> recibidas</a:t>
            </a:r>
            <a:r>
              <a:rPr lang="es-ES" spc="-10" dirty="0" smtClean="0">
                <a:latin typeface="Arial MT"/>
              </a:rPr>
              <a:t>. </a:t>
            </a:r>
          </a:p>
          <a:p>
            <a:pPr marL="355600" marR="5080" indent="-342900">
              <a:buAutoNum type="arabicPeriod" startAt="2"/>
              <a:tabLst>
                <a:tab pos="354965" algn="l"/>
                <a:tab pos="1381125" algn="l"/>
                <a:tab pos="1642745" algn="l"/>
                <a:tab pos="2051685" algn="l"/>
                <a:tab pos="3463290" algn="l"/>
                <a:tab pos="4526915" algn="l"/>
              </a:tabLst>
            </a:pPr>
            <a:r>
              <a:rPr lang="es-ES" spc="-10" dirty="0" smtClean="0">
                <a:latin typeface="Arial MT"/>
                <a:cs typeface="Arial MT"/>
              </a:rPr>
              <a:t>Ajustar</a:t>
            </a:r>
            <a:r>
              <a:rPr lang="es-ES" spc="-5" dirty="0" smtClean="0">
                <a:latin typeface="Arial MT"/>
                <a:cs typeface="Arial MT"/>
              </a:rPr>
              <a:t> </a:t>
            </a:r>
            <a:r>
              <a:rPr lang="es-ES" spc="-15" dirty="0">
                <a:latin typeface="Arial MT"/>
                <a:cs typeface="Arial MT"/>
              </a:rPr>
              <a:t>y/o</a:t>
            </a:r>
            <a:r>
              <a:rPr lang="es-ES" spc="-10" dirty="0">
                <a:latin typeface="Arial MT"/>
                <a:cs typeface="Arial MT"/>
              </a:rPr>
              <a:t> </a:t>
            </a:r>
            <a:r>
              <a:rPr lang="es-ES" dirty="0">
                <a:latin typeface="Arial MT"/>
                <a:cs typeface="Arial MT"/>
              </a:rPr>
              <a:t>fortalecer</a:t>
            </a:r>
            <a:r>
              <a:rPr lang="es-ES" spc="5" dirty="0">
                <a:latin typeface="Arial MT"/>
                <a:cs typeface="Arial MT"/>
              </a:rPr>
              <a:t> </a:t>
            </a:r>
            <a:r>
              <a:rPr lang="es-ES" spc="-5" dirty="0">
                <a:latin typeface="Arial MT"/>
                <a:cs typeface="Arial MT"/>
              </a:rPr>
              <a:t>el</a:t>
            </a:r>
            <a:r>
              <a:rPr lang="es-ES" dirty="0">
                <a:latin typeface="Arial MT"/>
                <a:cs typeface="Arial MT"/>
              </a:rPr>
              <a:t> </a:t>
            </a:r>
            <a:r>
              <a:rPr lang="es-ES" spc="-10" dirty="0">
                <a:latin typeface="Arial MT"/>
                <a:cs typeface="Arial MT"/>
              </a:rPr>
              <a:t>proyecto</a:t>
            </a:r>
            <a:r>
              <a:rPr lang="es-ES" spc="-5" dirty="0">
                <a:latin typeface="Arial MT"/>
                <a:cs typeface="Arial MT"/>
              </a:rPr>
              <a:t> de</a:t>
            </a:r>
            <a:r>
              <a:rPr lang="es-ES" dirty="0">
                <a:latin typeface="Arial MT"/>
                <a:cs typeface="Arial MT"/>
              </a:rPr>
              <a:t> </a:t>
            </a:r>
            <a:r>
              <a:rPr lang="es-ES" spc="-10" dirty="0">
                <a:latin typeface="Arial MT"/>
                <a:cs typeface="Arial MT"/>
              </a:rPr>
              <a:t>plan</a:t>
            </a:r>
            <a:r>
              <a:rPr lang="es-ES" spc="-5" dirty="0">
                <a:latin typeface="Arial MT"/>
                <a:cs typeface="Arial MT"/>
              </a:rPr>
              <a:t> de </a:t>
            </a:r>
            <a:r>
              <a:rPr lang="es-ES" dirty="0">
                <a:latin typeface="Arial MT"/>
                <a:cs typeface="Arial MT"/>
              </a:rPr>
              <a:t> </a:t>
            </a:r>
            <a:r>
              <a:rPr lang="es-ES" spc="-10" dirty="0">
                <a:latin typeface="Arial MT"/>
                <a:cs typeface="Arial MT"/>
              </a:rPr>
              <a:t>participación</a:t>
            </a:r>
            <a:r>
              <a:rPr lang="es-ES" spc="-5" dirty="0">
                <a:latin typeface="Arial MT"/>
                <a:cs typeface="Arial MT"/>
              </a:rPr>
              <a:t> </a:t>
            </a:r>
            <a:r>
              <a:rPr lang="es-ES" spc="-10" dirty="0">
                <a:latin typeface="Arial MT"/>
                <a:cs typeface="Arial MT"/>
              </a:rPr>
              <a:t>ciudadana</a:t>
            </a:r>
            <a:r>
              <a:rPr lang="es-ES" spc="-5" dirty="0">
                <a:latin typeface="Arial MT"/>
                <a:cs typeface="Arial MT"/>
              </a:rPr>
              <a:t> (en</a:t>
            </a:r>
            <a:r>
              <a:rPr lang="es-ES" spc="430" dirty="0">
                <a:latin typeface="Arial MT"/>
                <a:cs typeface="Arial MT"/>
              </a:rPr>
              <a:t> </a:t>
            </a:r>
            <a:r>
              <a:rPr lang="es-ES" spc="-10" dirty="0">
                <a:latin typeface="Arial MT"/>
                <a:cs typeface="Arial MT"/>
              </a:rPr>
              <a:t>consulta)</a:t>
            </a:r>
            <a:r>
              <a:rPr lang="es-ES" spc="425" dirty="0">
                <a:latin typeface="Arial MT"/>
                <a:cs typeface="Arial MT"/>
              </a:rPr>
              <a:t> </a:t>
            </a:r>
            <a:r>
              <a:rPr lang="es-ES" spc="-10" dirty="0">
                <a:latin typeface="Arial MT"/>
                <a:cs typeface="Arial MT"/>
              </a:rPr>
              <a:t>teniendo </a:t>
            </a:r>
            <a:r>
              <a:rPr lang="es-ES" spc="-5" dirty="0">
                <a:latin typeface="Arial MT"/>
                <a:cs typeface="Arial MT"/>
              </a:rPr>
              <a:t> en</a:t>
            </a:r>
            <a:r>
              <a:rPr lang="es-ES" dirty="0">
                <a:latin typeface="Arial MT"/>
                <a:cs typeface="Arial MT"/>
              </a:rPr>
              <a:t> </a:t>
            </a:r>
            <a:r>
              <a:rPr lang="es-ES" spc="-10" dirty="0">
                <a:latin typeface="Arial MT"/>
                <a:cs typeface="Arial MT"/>
              </a:rPr>
              <a:t>cuenta</a:t>
            </a:r>
            <a:r>
              <a:rPr lang="es-ES" spc="-5" dirty="0">
                <a:latin typeface="Arial MT"/>
                <a:cs typeface="Arial MT"/>
              </a:rPr>
              <a:t> </a:t>
            </a:r>
            <a:r>
              <a:rPr lang="es-ES" spc="-10" dirty="0">
                <a:latin typeface="Arial MT"/>
                <a:cs typeface="Arial MT"/>
              </a:rPr>
              <a:t>las</a:t>
            </a:r>
            <a:r>
              <a:rPr lang="es-ES" spc="-5" dirty="0">
                <a:latin typeface="Arial MT"/>
                <a:cs typeface="Arial MT"/>
              </a:rPr>
              <a:t> </a:t>
            </a:r>
            <a:r>
              <a:rPr lang="es-ES" spc="-10" dirty="0">
                <a:latin typeface="Arial MT"/>
                <a:cs typeface="Arial MT"/>
              </a:rPr>
              <a:t>propuestas</a:t>
            </a:r>
            <a:r>
              <a:rPr lang="es-ES" spc="-5" dirty="0">
                <a:latin typeface="Arial MT"/>
                <a:cs typeface="Arial MT"/>
              </a:rPr>
              <a:t> y</a:t>
            </a:r>
            <a:r>
              <a:rPr lang="es-ES" spc="434" dirty="0">
                <a:latin typeface="Arial MT"/>
                <a:cs typeface="Arial MT"/>
              </a:rPr>
              <a:t> </a:t>
            </a:r>
            <a:r>
              <a:rPr lang="es-ES" spc="-10" dirty="0">
                <a:latin typeface="Arial MT"/>
                <a:cs typeface="Arial MT"/>
              </a:rPr>
              <a:t>sugerencias </a:t>
            </a:r>
            <a:r>
              <a:rPr lang="es-ES" spc="-5" dirty="0">
                <a:latin typeface="Arial MT"/>
                <a:cs typeface="Arial MT"/>
              </a:rPr>
              <a:t> recibidas.</a:t>
            </a:r>
            <a:endParaRPr lang="es-ES" dirty="0">
              <a:latin typeface="Arial MT"/>
              <a:cs typeface="Arial MT"/>
            </a:endParaRPr>
          </a:p>
          <a:p>
            <a:pPr marL="355600" marR="5080" indent="-342900">
              <a:lnSpc>
                <a:spcPct val="100000"/>
              </a:lnSpc>
              <a:tabLst>
                <a:tab pos="354965" algn="l"/>
                <a:tab pos="1381125" algn="l"/>
                <a:tab pos="1642745" algn="l"/>
                <a:tab pos="2051685" algn="l"/>
                <a:tab pos="3463290" algn="l"/>
                <a:tab pos="4526915" algn="l"/>
              </a:tabLst>
            </a:pPr>
            <a:endParaRPr lang="es-ES" spc="-10" dirty="0"/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4965" algn="l"/>
                <a:tab pos="1426845" algn="l"/>
                <a:tab pos="2769870" algn="l"/>
                <a:tab pos="3059430" algn="l"/>
                <a:tab pos="4516120" algn="l"/>
              </a:tabLst>
            </a:pPr>
            <a:endParaRPr lang="es-ES" dirty="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6122" y="1471040"/>
            <a:ext cx="2896870" cy="7340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989965">
              <a:lnSpc>
                <a:spcPts val="2700"/>
              </a:lnSpc>
              <a:spcBef>
                <a:spcPts val="340"/>
              </a:spcBef>
            </a:pPr>
            <a:r>
              <a:rPr sz="2400" spc="-5" dirty="0">
                <a:solidFill>
                  <a:srgbClr val="0052BA"/>
                </a:solidFill>
                <a:latin typeface="Arial MT"/>
                <a:cs typeface="Arial MT"/>
              </a:rPr>
              <a:t>C</a:t>
            </a:r>
            <a:r>
              <a:rPr sz="2400" spc="-15" dirty="0">
                <a:solidFill>
                  <a:srgbClr val="0052BA"/>
                </a:solidFill>
                <a:latin typeface="Arial MT"/>
                <a:cs typeface="Arial MT"/>
              </a:rPr>
              <a:t>o</a:t>
            </a:r>
            <a:r>
              <a:rPr sz="2400" spc="-5" dirty="0">
                <a:solidFill>
                  <a:srgbClr val="0052BA"/>
                </a:solidFill>
                <a:latin typeface="Arial MT"/>
                <a:cs typeface="Arial MT"/>
              </a:rPr>
              <a:t>mpromisos  derivados</a:t>
            </a:r>
            <a:r>
              <a:rPr sz="2400" spc="-50" dirty="0">
                <a:solidFill>
                  <a:srgbClr val="0052BA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052BA"/>
                </a:solidFill>
                <a:latin typeface="Arial MT"/>
                <a:cs typeface="Arial MT"/>
              </a:rPr>
              <a:t>del</a:t>
            </a:r>
            <a:r>
              <a:rPr sz="2400" spc="-50" dirty="0">
                <a:solidFill>
                  <a:srgbClr val="0052BA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052BA"/>
                </a:solidFill>
                <a:latin typeface="Arial MT"/>
                <a:cs typeface="Arial MT"/>
              </a:rPr>
              <a:t>diálogo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4806" y="2401166"/>
            <a:ext cx="3217168" cy="211974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613"/>
            <a:ext cx="5553710" cy="461645"/>
          </a:xfrm>
          <a:custGeom>
            <a:avLst/>
            <a:gdLst/>
            <a:ahLst/>
            <a:cxnLst/>
            <a:rect l="l" t="t" r="r" b="b"/>
            <a:pathLst>
              <a:path w="5553709" h="461645">
                <a:moveTo>
                  <a:pt x="5553202" y="0"/>
                </a:moveTo>
                <a:lnTo>
                  <a:pt x="0" y="0"/>
                </a:lnTo>
                <a:lnTo>
                  <a:pt x="0" y="461263"/>
                </a:lnTo>
                <a:lnTo>
                  <a:pt x="5553202" y="461263"/>
                </a:lnTo>
                <a:lnTo>
                  <a:pt x="555320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641938"/>
            <a:ext cx="26035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/>
              <a:t>Recomendaciones</a:t>
            </a:r>
            <a:endParaRPr sz="2800" dirty="0"/>
          </a:p>
        </p:txBody>
      </p:sp>
      <p:sp>
        <p:nvSpPr>
          <p:cNvPr id="5" name="object 5"/>
          <p:cNvSpPr txBox="1"/>
          <p:nvPr/>
        </p:nvSpPr>
        <p:spPr>
          <a:xfrm>
            <a:off x="193649" y="4946109"/>
            <a:ext cx="215900" cy="1435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spc="-25" dirty="0">
                <a:solidFill>
                  <a:srgbClr val="A6A6A6"/>
                </a:solidFill>
                <a:latin typeface="Gadugi"/>
                <a:cs typeface="Gadugi"/>
              </a:rPr>
              <a:t>EALV</a:t>
            </a:r>
            <a:endParaRPr sz="700">
              <a:latin typeface="Gadugi"/>
              <a:cs typeface="Gadug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7832" y="1056258"/>
            <a:ext cx="8684260" cy="29281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1206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Gadugi"/>
                <a:cs typeface="Gadugi"/>
              </a:rPr>
              <a:t>Otras</a:t>
            </a:r>
            <a:r>
              <a:rPr sz="1400" b="1" spc="-4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recomendaciones</a:t>
            </a:r>
            <a:r>
              <a:rPr sz="1400" b="1" spc="-1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a</a:t>
            </a:r>
            <a:r>
              <a:rPr sz="1400" b="1" spc="-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tener</a:t>
            </a:r>
            <a:r>
              <a:rPr sz="1400" b="1" spc="-20" dirty="0">
                <a:latin typeface="Gadugi"/>
                <a:cs typeface="Gadugi"/>
              </a:rPr>
              <a:t> </a:t>
            </a:r>
            <a:r>
              <a:rPr sz="1400" b="1" spc="-5" dirty="0">
                <a:latin typeface="Gadugi"/>
                <a:cs typeface="Gadugi"/>
              </a:rPr>
              <a:t>en</a:t>
            </a:r>
            <a:r>
              <a:rPr sz="1400" b="1" spc="10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cuenta </a:t>
            </a:r>
            <a:r>
              <a:rPr sz="1400" b="1" spc="-5" dirty="0">
                <a:latin typeface="Gadugi"/>
                <a:cs typeface="Gadugi"/>
              </a:rPr>
              <a:t>para</a:t>
            </a:r>
            <a:r>
              <a:rPr sz="1400" b="1" spc="-45" dirty="0">
                <a:latin typeface="Gadugi"/>
                <a:cs typeface="Gadugi"/>
              </a:rPr>
              <a:t> </a:t>
            </a:r>
            <a:r>
              <a:rPr sz="1400" b="1" spc="-5" dirty="0">
                <a:latin typeface="Gadugi"/>
                <a:cs typeface="Gadugi"/>
              </a:rPr>
              <a:t>el</a:t>
            </a:r>
            <a:r>
              <a:rPr sz="1400" b="1" spc="10" dirty="0">
                <a:latin typeface="Gadugi"/>
                <a:cs typeface="Gadugi"/>
              </a:rPr>
              <a:t> </a:t>
            </a:r>
            <a:r>
              <a:rPr sz="1400" b="1" spc="-5" dirty="0">
                <a:latin typeface="Gadugi"/>
                <a:cs typeface="Gadugi"/>
              </a:rPr>
              <a:t>desarrollo</a:t>
            </a:r>
            <a:r>
              <a:rPr sz="1400" b="1" spc="-55" dirty="0">
                <a:latin typeface="Gadugi"/>
                <a:cs typeface="Gadugi"/>
              </a:rPr>
              <a:t> </a:t>
            </a:r>
            <a:r>
              <a:rPr sz="1400" b="1" spc="-5" dirty="0">
                <a:latin typeface="Gadugi"/>
                <a:cs typeface="Gadugi"/>
              </a:rPr>
              <a:t>del</a:t>
            </a:r>
            <a:r>
              <a:rPr sz="1400" b="1" spc="-10" dirty="0">
                <a:latin typeface="Gadugi"/>
                <a:cs typeface="Gadugi"/>
              </a:rPr>
              <a:t> </a:t>
            </a:r>
            <a:r>
              <a:rPr sz="1400" b="1" spc="-5" dirty="0">
                <a:latin typeface="Gadugi"/>
                <a:cs typeface="Gadugi"/>
              </a:rPr>
              <a:t>plan</a:t>
            </a:r>
            <a:r>
              <a:rPr sz="1400" b="1" spc="-50" dirty="0">
                <a:latin typeface="Gadugi"/>
                <a:cs typeface="Gadugi"/>
              </a:rPr>
              <a:t> </a:t>
            </a:r>
            <a:r>
              <a:rPr sz="1400" b="1" spc="-5" dirty="0" smtClean="0">
                <a:latin typeface="Gadugi"/>
                <a:cs typeface="Gadugi"/>
              </a:rPr>
              <a:t>202</a:t>
            </a:r>
            <a:r>
              <a:rPr lang="es-MX" sz="1400" b="1" spc="-5" dirty="0">
                <a:latin typeface="Gadugi"/>
                <a:cs typeface="Gadugi"/>
              </a:rPr>
              <a:t>3</a:t>
            </a:r>
            <a:endParaRPr sz="1400" dirty="0">
              <a:latin typeface="Gadugi"/>
              <a:cs typeface="Gadugi"/>
            </a:endParaRPr>
          </a:p>
          <a:p>
            <a:pPr marL="469900" indent="-457200">
              <a:lnSpc>
                <a:spcPct val="100000"/>
              </a:lnSpc>
              <a:spcBef>
                <a:spcPts val="1605"/>
              </a:spcBef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sz="1200" spc="-5" dirty="0">
                <a:latin typeface="Gadugi"/>
                <a:cs typeface="Gadugi"/>
              </a:rPr>
              <a:t>Fortalecer</a:t>
            </a:r>
            <a:r>
              <a:rPr sz="1200" spc="-35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el</a:t>
            </a:r>
            <a:r>
              <a:rPr sz="1200" spc="-3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uso</a:t>
            </a:r>
            <a:r>
              <a:rPr sz="1200" spc="-25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de</a:t>
            </a:r>
            <a:r>
              <a:rPr sz="1200" spc="5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lenguaje</a:t>
            </a:r>
            <a:r>
              <a:rPr sz="1200" spc="-45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claro</a:t>
            </a:r>
            <a:r>
              <a:rPr sz="1200" spc="-55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en</a:t>
            </a:r>
            <a:r>
              <a:rPr sz="1200" spc="1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la</a:t>
            </a:r>
            <a:r>
              <a:rPr sz="1200" spc="-15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información</a:t>
            </a:r>
            <a:r>
              <a:rPr sz="1200" spc="305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que</a:t>
            </a:r>
            <a:r>
              <a:rPr sz="1200" spc="-4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se</a:t>
            </a:r>
            <a:r>
              <a:rPr sz="1200" spc="1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entregue</a:t>
            </a:r>
            <a:r>
              <a:rPr sz="1200" spc="-5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en</a:t>
            </a:r>
            <a:r>
              <a:rPr sz="1200" spc="-2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el</a:t>
            </a:r>
            <a:r>
              <a:rPr sz="1200" spc="-10" dirty="0">
                <a:latin typeface="Gadugi"/>
                <a:cs typeface="Gadugi"/>
              </a:rPr>
              <a:t> desarrollo</a:t>
            </a:r>
            <a:r>
              <a:rPr sz="1200" spc="-40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de </a:t>
            </a:r>
            <a:r>
              <a:rPr sz="1200" spc="-5" dirty="0">
                <a:latin typeface="Gadugi"/>
                <a:cs typeface="Gadugi"/>
              </a:rPr>
              <a:t>las</a:t>
            </a:r>
            <a:r>
              <a:rPr sz="1200" spc="-1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actividades </a:t>
            </a:r>
            <a:r>
              <a:rPr sz="1200" dirty="0">
                <a:latin typeface="Gadugi"/>
                <a:cs typeface="Gadugi"/>
              </a:rPr>
              <a:t>de</a:t>
            </a:r>
            <a:r>
              <a:rPr sz="1200" spc="-5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diálogo.</a:t>
            </a:r>
          </a:p>
          <a:p>
            <a:pPr marL="469900" marR="5080" indent="-457200" algn="just">
              <a:lnSpc>
                <a:spcPct val="110000"/>
              </a:lnSpc>
              <a:spcBef>
                <a:spcPts val="1355"/>
              </a:spcBef>
              <a:buFont typeface="Wingdings"/>
              <a:buChar char=""/>
              <a:tabLst>
                <a:tab pos="469900" algn="l"/>
              </a:tabLst>
            </a:pPr>
            <a:r>
              <a:rPr sz="1200" spc="-15" dirty="0">
                <a:latin typeface="Gadugi"/>
                <a:cs typeface="Gadugi"/>
              </a:rPr>
              <a:t>Socializar</a:t>
            </a:r>
            <a:r>
              <a:rPr sz="1200" spc="-10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a</a:t>
            </a:r>
            <a:r>
              <a:rPr sz="1200" spc="5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los</a:t>
            </a:r>
            <a:r>
              <a:rPr sz="1200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grupos</a:t>
            </a:r>
            <a:r>
              <a:rPr sz="1200" spc="-5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de </a:t>
            </a:r>
            <a:r>
              <a:rPr sz="1200" spc="-5" dirty="0">
                <a:latin typeface="Gadugi"/>
                <a:cs typeface="Gadugi"/>
              </a:rPr>
              <a:t>valor </a:t>
            </a:r>
            <a:r>
              <a:rPr sz="1200" dirty="0">
                <a:latin typeface="Gadugi"/>
                <a:cs typeface="Gadugi"/>
              </a:rPr>
              <a:t>que </a:t>
            </a:r>
            <a:r>
              <a:rPr sz="1200" spc="-15" dirty="0">
                <a:latin typeface="Gadugi"/>
                <a:cs typeface="Gadugi"/>
              </a:rPr>
              <a:t>va</a:t>
            </a:r>
            <a:r>
              <a:rPr sz="1200" spc="-10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a </a:t>
            </a:r>
            <a:r>
              <a:rPr sz="1200" spc="-10" dirty="0">
                <a:latin typeface="Gadugi"/>
                <a:cs typeface="Gadugi"/>
              </a:rPr>
              <a:t>convocar</a:t>
            </a:r>
            <a:r>
              <a:rPr sz="1200" spc="-5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al </a:t>
            </a:r>
            <a:r>
              <a:rPr sz="1200" spc="-20" dirty="0">
                <a:latin typeface="Gadugi"/>
                <a:cs typeface="Gadugi"/>
              </a:rPr>
              <a:t>proceso</a:t>
            </a:r>
            <a:r>
              <a:rPr sz="1200" spc="285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de</a:t>
            </a:r>
            <a:r>
              <a:rPr sz="1200" spc="330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participación,</a:t>
            </a:r>
            <a:r>
              <a:rPr sz="1200" spc="31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la </a:t>
            </a:r>
            <a:r>
              <a:rPr sz="1200" spc="-15" dirty="0">
                <a:latin typeface="Gadugi"/>
                <a:cs typeface="Gadugi"/>
              </a:rPr>
              <a:t>información</a:t>
            </a:r>
            <a:r>
              <a:rPr sz="1200" spc="295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que </a:t>
            </a:r>
            <a:r>
              <a:rPr sz="1200" spc="-20" dirty="0">
                <a:latin typeface="Gadugi"/>
                <a:cs typeface="Gadugi"/>
              </a:rPr>
              <a:t>considere</a:t>
            </a:r>
            <a:r>
              <a:rPr sz="1200" spc="290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necesaria </a:t>
            </a:r>
            <a:r>
              <a:rPr sz="1200" spc="-315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para</a:t>
            </a:r>
            <a:r>
              <a:rPr sz="1200" spc="-45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prepararse.</a:t>
            </a:r>
            <a:endParaRPr sz="1200" dirty="0">
              <a:latin typeface="Gadugi"/>
              <a:cs typeface="Gadug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"/>
            </a:pPr>
            <a:endParaRPr sz="1100" dirty="0">
              <a:latin typeface="Gadugi"/>
              <a:cs typeface="Gadugi"/>
            </a:endParaRPr>
          </a:p>
          <a:p>
            <a:pPr marL="469900" marR="5080" indent="-457200" algn="just">
              <a:lnSpc>
                <a:spcPct val="110000"/>
              </a:lnSpc>
              <a:buFont typeface="Wingdings"/>
              <a:buChar char=""/>
              <a:tabLst>
                <a:tab pos="469900" algn="l"/>
              </a:tabLst>
            </a:pPr>
            <a:r>
              <a:rPr sz="1200" spc="-10" dirty="0">
                <a:latin typeface="Gadugi"/>
                <a:cs typeface="Gadugi"/>
              </a:rPr>
              <a:t>Dar</a:t>
            </a:r>
            <a:r>
              <a:rPr sz="1200" spc="-5" dirty="0">
                <a:latin typeface="Gadugi"/>
                <a:cs typeface="Gadugi"/>
              </a:rPr>
              <a:t> las</a:t>
            </a:r>
            <a:r>
              <a:rPr sz="1200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herramientas</a:t>
            </a:r>
            <a:r>
              <a:rPr sz="1200" spc="-5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de</a:t>
            </a:r>
            <a:r>
              <a:rPr sz="1200" spc="5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información</a:t>
            </a:r>
            <a:r>
              <a:rPr sz="1200" spc="-5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y</a:t>
            </a:r>
            <a:r>
              <a:rPr sz="1200" spc="5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diálogo</a:t>
            </a:r>
            <a:r>
              <a:rPr sz="1200" dirty="0">
                <a:latin typeface="Gadugi"/>
                <a:cs typeface="Gadugi"/>
              </a:rPr>
              <a:t> a</a:t>
            </a:r>
            <a:r>
              <a:rPr sz="1200" spc="5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los</a:t>
            </a:r>
            <a:r>
              <a:rPr sz="1200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ciudadanos.</a:t>
            </a:r>
            <a:r>
              <a:rPr sz="1200" spc="-5" dirty="0">
                <a:latin typeface="Gadugi"/>
                <a:cs typeface="Gadugi"/>
              </a:rPr>
              <a:t> </a:t>
            </a:r>
            <a:r>
              <a:rPr sz="1200" spc="-15" dirty="0">
                <a:latin typeface="Gadugi"/>
                <a:cs typeface="Gadugi"/>
              </a:rPr>
              <a:t>Para</a:t>
            </a:r>
            <a:r>
              <a:rPr sz="1200" spc="-10" dirty="0">
                <a:latin typeface="Gadugi"/>
                <a:cs typeface="Gadugi"/>
              </a:rPr>
              <a:t> </a:t>
            </a:r>
            <a:r>
              <a:rPr sz="1200" spc="-15" dirty="0">
                <a:latin typeface="Gadugi"/>
                <a:cs typeface="Gadugi"/>
              </a:rPr>
              <a:t>ello</a:t>
            </a:r>
            <a:r>
              <a:rPr sz="1200" spc="-1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es</a:t>
            </a:r>
            <a:r>
              <a:rPr sz="120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importante</a:t>
            </a:r>
            <a:r>
              <a:rPr sz="1200" dirty="0">
                <a:latin typeface="Gadugi"/>
                <a:cs typeface="Gadugi"/>
              </a:rPr>
              <a:t> que</a:t>
            </a:r>
            <a:r>
              <a:rPr sz="1200" spc="5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cada</a:t>
            </a:r>
            <a:r>
              <a:rPr sz="1200" spc="325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actividad</a:t>
            </a:r>
            <a:r>
              <a:rPr sz="1200" spc="310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de </a:t>
            </a:r>
            <a:r>
              <a:rPr sz="1200" spc="5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participación </a:t>
            </a:r>
            <a:r>
              <a:rPr sz="1200" dirty="0">
                <a:latin typeface="Gadugi"/>
                <a:cs typeface="Gadugi"/>
              </a:rPr>
              <a:t>que </a:t>
            </a:r>
            <a:r>
              <a:rPr sz="1200" spc="-10" dirty="0">
                <a:latin typeface="Gadugi"/>
                <a:cs typeface="Gadugi"/>
              </a:rPr>
              <a:t>desarrolle </a:t>
            </a:r>
            <a:r>
              <a:rPr sz="1200" spc="-5" dirty="0">
                <a:latin typeface="Gadugi"/>
                <a:cs typeface="Gadugi"/>
              </a:rPr>
              <a:t>la Entidad atienda </a:t>
            </a:r>
            <a:r>
              <a:rPr sz="1200" dirty="0">
                <a:latin typeface="Gadugi"/>
                <a:cs typeface="Gadugi"/>
              </a:rPr>
              <a:t>a </a:t>
            </a:r>
            <a:r>
              <a:rPr sz="1200" spc="-10" dirty="0">
                <a:latin typeface="Gadugi"/>
                <a:cs typeface="Gadugi"/>
              </a:rPr>
              <a:t>la caracterización </a:t>
            </a:r>
            <a:r>
              <a:rPr sz="1200" spc="-15" dirty="0">
                <a:latin typeface="Gadugi"/>
                <a:cs typeface="Gadugi"/>
              </a:rPr>
              <a:t>de </a:t>
            </a:r>
            <a:r>
              <a:rPr sz="1200" spc="-5" dirty="0">
                <a:latin typeface="Gadugi"/>
                <a:cs typeface="Gadugi"/>
              </a:rPr>
              <a:t>grupos </a:t>
            </a:r>
            <a:r>
              <a:rPr sz="1200" spc="-10" dirty="0">
                <a:latin typeface="Gadugi"/>
                <a:cs typeface="Gadugi"/>
              </a:rPr>
              <a:t>de </a:t>
            </a:r>
            <a:r>
              <a:rPr sz="1200" spc="-15" dirty="0">
                <a:latin typeface="Gadugi"/>
                <a:cs typeface="Gadugi"/>
              </a:rPr>
              <a:t>interés </a:t>
            </a:r>
            <a:r>
              <a:rPr sz="1200" dirty="0">
                <a:latin typeface="Gadugi"/>
                <a:cs typeface="Gadugi"/>
              </a:rPr>
              <a:t>y </a:t>
            </a:r>
            <a:r>
              <a:rPr sz="1200" spc="-5" dirty="0">
                <a:latin typeface="Gadugi"/>
                <a:cs typeface="Gadugi"/>
              </a:rPr>
              <a:t>las </a:t>
            </a:r>
            <a:r>
              <a:rPr sz="1200" spc="-10" dirty="0">
                <a:latin typeface="Gadugi"/>
                <a:cs typeface="Gadugi"/>
              </a:rPr>
              <a:t>particularidades </a:t>
            </a:r>
            <a:r>
              <a:rPr sz="1200" dirty="0">
                <a:latin typeface="Gadugi"/>
                <a:cs typeface="Gadugi"/>
              </a:rPr>
              <a:t>del </a:t>
            </a:r>
            <a:r>
              <a:rPr sz="1200" spc="-10" dirty="0">
                <a:latin typeface="Gadugi"/>
                <a:cs typeface="Gadugi"/>
              </a:rPr>
              <a:t>territorio </a:t>
            </a:r>
            <a:r>
              <a:rPr sz="1200" spc="-5" dirty="0">
                <a:latin typeface="Gadugi"/>
                <a:cs typeface="Gadugi"/>
              </a:rPr>
              <a:t> hacia</a:t>
            </a:r>
            <a:r>
              <a:rPr sz="1200" spc="-7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el</a:t>
            </a:r>
            <a:r>
              <a:rPr sz="1200" spc="-20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cual</a:t>
            </a:r>
            <a:r>
              <a:rPr sz="1200" spc="-45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se</a:t>
            </a:r>
            <a:r>
              <a:rPr sz="1200" spc="-1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dirija.</a:t>
            </a:r>
            <a:endParaRPr sz="1200" dirty="0">
              <a:latin typeface="Gadugi"/>
              <a:cs typeface="Gadug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Wingdings"/>
              <a:buChar char=""/>
            </a:pPr>
            <a:endParaRPr sz="1200" dirty="0">
              <a:latin typeface="Gadugi"/>
              <a:cs typeface="Gadugi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sz="1200" dirty="0">
                <a:latin typeface="Gadugi"/>
                <a:cs typeface="Gadugi"/>
              </a:rPr>
              <a:t>Es</a:t>
            </a:r>
            <a:r>
              <a:rPr sz="1200" spc="11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importante</a:t>
            </a:r>
            <a:r>
              <a:rPr sz="1200" spc="114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continuar</a:t>
            </a:r>
            <a:r>
              <a:rPr sz="1200" spc="125" dirty="0">
                <a:latin typeface="Gadugi"/>
                <a:cs typeface="Gadugi"/>
              </a:rPr>
              <a:t> </a:t>
            </a:r>
            <a:r>
              <a:rPr sz="1200" spc="-15" dirty="0">
                <a:latin typeface="Gadugi"/>
                <a:cs typeface="Gadugi"/>
              </a:rPr>
              <a:t>con</a:t>
            </a:r>
            <a:r>
              <a:rPr sz="1200" spc="110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el</a:t>
            </a:r>
            <a:r>
              <a:rPr sz="1200" spc="114" dirty="0">
                <a:latin typeface="Gadugi"/>
                <a:cs typeface="Gadugi"/>
              </a:rPr>
              <a:t> </a:t>
            </a:r>
            <a:r>
              <a:rPr sz="1200" spc="-15" dirty="0">
                <a:latin typeface="Gadugi"/>
                <a:cs typeface="Gadugi"/>
              </a:rPr>
              <a:t>aprovechamiento</a:t>
            </a:r>
            <a:r>
              <a:rPr sz="1200" spc="125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de</a:t>
            </a:r>
            <a:r>
              <a:rPr sz="1200" spc="114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las</a:t>
            </a:r>
            <a:r>
              <a:rPr sz="1200" spc="110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TIC</a:t>
            </a:r>
            <a:r>
              <a:rPr sz="1200" spc="120" dirty="0">
                <a:latin typeface="Gadugi"/>
                <a:cs typeface="Gadugi"/>
              </a:rPr>
              <a:t> </a:t>
            </a:r>
            <a:r>
              <a:rPr sz="1200" spc="-15" dirty="0">
                <a:latin typeface="Gadugi"/>
                <a:cs typeface="Gadugi"/>
              </a:rPr>
              <a:t>para</a:t>
            </a:r>
            <a:r>
              <a:rPr sz="1200" spc="12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el</a:t>
            </a:r>
            <a:r>
              <a:rPr sz="1200" spc="114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desarrollo</a:t>
            </a:r>
            <a:r>
              <a:rPr sz="1200" spc="135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de</a:t>
            </a:r>
            <a:r>
              <a:rPr sz="1200" spc="114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los</a:t>
            </a:r>
            <a:r>
              <a:rPr sz="1200" spc="114" dirty="0">
                <a:latin typeface="Gadugi"/>
                <a:cs typeface="Gadugi"/>
              </a:rPr>
              <a:t> </a:t>
            </a:r>
            <a:r>
              <a:rPr sz="1200" spc="-15" dirty="0">
                <a:latin typeface="Gadugi"/>
                <a:cs typeface="Gadugi"/>
              </a:rPr>
              <a:t>espacios</a:t>
            </a:r>
            <a:r>
              <a:rPr sz="1200" spc="110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de</a:t>
            </a:r>
            <a:r>
              <a:rPr sz="1200" spc="114" dirty="0">
                <a:latin typeface="Gadugi"/>
                <a:cs typeface="Gadugi"/>
              </a:rPr>
              <a:t> </a:t>
            </a:r>
            <a:r>
              <a:rPr sz="1200" spc="-5" dirty="0" err="1" smtClean="0">
                <a:latin typeface="Gadugi"/>
                <a:cs typeface="Gadugi"/>
              </a:rPr>
              <a:t>diálogo</a:t>
            </a:r>
            <a:r>
              <a:rPr lang="es-MX" sz="1200" spc="-5" dirty="0" smtClean="0">
                <a:latin typeface="Gadugi"/>
                <a:cs typeface="Gadugi"/>
              </a:rPr>
              <a:t>.</a:t>
            </a:r>
          </a:p>
          <a:p>
            <a:pPr marL="12700">
              <a:lnSpc>
                <a:spcPct val="100000"/>
              </a:lnSpc>
              <a:tabLst>
                <a:tab pos="469265" algn="l"/>
                <a:tab pos="469900" algn="l"/>
              </a:tabLst>
            </a:pPr>
            <a:endParaRPr sz="1100" dirty="0">
              <a:latin typeface="Gadugi"/>
              <a:cs typeface="Gadugi"/>
            </a:endParaRPr>
          </a:p>
          <a:p>
            <a:pPr marL="469900" marR="6985" indent="-457200" algn="just">
              <a:lnSpc>
                <a:spcPct val="110000"/>
              </a:lnSpc>
              <a:buFont typeface="Wingdings"/>
              <a:buChar char=""/>
              <a:tabLst>
                <a:tab pos="469900" algn="l"/>
              </a:tabLst>
            </a:pPr>
            <a:r>
              <a:rPr sz="1200" dirty="0">
                <a:latin typeface="Gadugi"/>
                <a:cs typeface="Gadugi"/>
              </a:rPr>
              <a:t>Es</a:t>
            </a:r>
            <a:r>
              <a:rPr sz="1200" spc="5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necesario</a:t>
            </a:r>
            <a:r>
              <a:rPr sz="1200" spc="-5" dirty="0">
                <a:latin typeface="Gadugi"/>
                <a:cs typeface="Gadugi"/>
              </a:rPr>
              <a:t> </a:t>
            </a:r>
            <a:r>
              <a:rPr sz="1200" spc="-15" dirty="0">
                <a:latin typeface="Gadugi"/>
                <a:cs typeface="Gadugi"/>
              </a:rPr>
              <a:t>realizar</a:t>
            </a:r>
            <a:r>
              <a:rPr sz="1200" spc="-1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una</a:t>
            </a:r>
            <a:r>
              <a:rPr sz="1200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mayor</a:t>
            </a:r>
            <a:r>
              <a:rPr sz="1200" spc="-5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divulgación</a:t>
            </a:r>
            <a:r>
              <a:rPr sz="1200" spc="-5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y pedagogía</a:t>
            </a:r>
            <a:r>
              <a:rPr sz="1200" spc="5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de</a:t>
            </a:r>
            <a:r>
              <a:rPr sz="1200" spc="5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la</a:t>
            </a:r>
            <a:r>
              <a:rPr sz="1200" dirty="0">
                <a:latin typeface="Gadugi"/>
                <a:cs typeface="Gadugi"/>
              </a:rPr>
              <a:t> </a:t>
            </a:r>
            <a:r>
              <a:rPr sz="1200" spc="-5" dirty="0">
                <a:latin typeface="Gadugi"/>
                <a:cs typeface="Gadugi"/>
              </a:rPr>
              <a:t>oferta</a:t>
            </a:r>
            <a:r>
              <a:rPr sz="1200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institucional</a:t>
            </a:r>
            <a:r>
              <a:rPr sz="1200" spc="-5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del</a:t>
            </a:r>
            <a:r>
              <a:rPr sz="1200" spc="-5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Ministerio,</a:t>
            </a:r>
            <a:r>
              <a:rPr sz="1200" spc="-5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para</a:t>
            </a:r>
            <a:r>
              <a:rPr sz="1200" spc="-5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evitar</a:t>
            </a:r>
            <a:r>
              <a:rPr sz="1200" spc="-5" dirty="0">
                <a:latin typeface="Gadugi"/>
                <a:cs typeface="Gadugi"/>
              </a:rPr>
              <a:t> falsas </a:t>
            </a:r>
            <a:r>
              <a:rPr sz="1200" dirty="0">
                <a:latin typeface="Gadugi"/>
                <a:cs typeface="Gadugi"/>
              </a:rPr>
              <a:t> </a:t>
            </a:r>
            <a:r>
              <a:rPr sz="1200" spc="-10" dirty="0">
                <a:latin typeface="Gadugi"/>
                <a:cs typeface="Gadugi"/>
              </a:rPr>
              <a:t>expectativas </a:t>
            </a:r>
            <a:r>
              <a:rPr sz="1200" spc="-15" dirty="0">
                <a:latin typeface="Gadugi"/>
                <a:cs typeface="Gadugi"/>
              </a:rPr>
              <a:t>sobre </a:t>
            </a:r>
            <a:r>
              <a:rPr sz="1200" spc="-5" dirty="0">
                <a:latin typeface="Gadugi"/>
                <a:cs typeface="Gadugi"/>
              </a:rPr>
              <a:t>los </a:t>
            </a:r>
            <a:r>
              <a:rPr sz="1200" spc="-10" dirty="0">
                <a:latin typeface="Gadugi"/>
                <a:cs typeface="Gadugi"/>
              </a:rPr>
              <a:t>productos </a:t>
            </a:r>
            <a:r>
              <a:rPr sz="1200" dirty="0">
                <a:latin typeface="Gadugi"/>
                <a:cs typeface="Gadugi"/>
              </a:rPr>
              <a:t>y </a:t>
            </a:r>
            <a:r>
              <a:rPr sz="1200" spc="-5" dirty="0">
                <a:latin typeface="Gadugi"/>
                <a:cs typeface="Gadugi"/>
              </a:rPr>
              <a:t>servicios </a:t>
            </a:r>
            <a:r>
              <a:rPr sz="1200" spc="-15" dirty="0">
                <a:latin typeface="Gadugi"/>
                <a:cs typeface="Gadugi"/>
              </a:rPr>
              <a:t>ofrecidos. </a:t>
            </a:r>
            <a:endParaRPr sz="1200" dirty="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1" y="231647"/>
            <a:ext cx="5587109" cy="522605"/>
          </a:xfrm>
          <a:custGeom>
            <a:avLst/>
            <a:gdLst/>
            <a:ahLst/>
            <a:cxnLst/>
            <a:rect l="l" t="t" r="r" b="b"/>
            <a:pathLst>
              <a:path w="7075805" h="522605">
                <a:moveTo>
                  <a:pt x="7075424" y="0"/>
                </a:moveTo>
                <a:lnTo>
                  <a:pt x="0" y="0"/>
                </a:lnTo>
                <a:lnTo>
                  <a:pt x="0" y="522224"/>
                </a:lnTo>
                <a:lnTo>
                  <a:pt x="7075424" y="522224"/>
                </a:lnTo>
                <a:lnTo>
                  <a:pt x="7075424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1" y="230884"/>
            <a:ext cx="551090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spc="10" dirty="0"/>
              <a:t> </a:t>
            </a:r>
            <a:r>
              <a:rPr spc="-5" dirty="0"/>
              <a:t>y</a:t>
            </a:r>
            <a:r>
              <a:rPr spc="5" dirty="0"/>
              <a:t> </a:t>
            </a:r>
            <a:r>
              <a:rPr spc="-15" dirty="0"/>
              <a:t>evidencias</a:t>
            </a:r>
            <a:r>
              <a:rPr spc="80" dirty="0"/>
              <a:t> </a:t>
            </a:r>
            <a:r>
              <a:rPr spc="-15" dirty="0"/>
              <a:t>por</a:t>
            </a:r>
            <a:r>
              <a:rPr spc="15" dirty="0"/>
              <a:t> </a:t>
            </a:r>
            <a:r>
              <a:rPr spc="-15" dirty="0"/>
              <a:t>fase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63676" y="1341501"/>
            <a:ext cx="36042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Gadugi"/>
                <a:cs typeface="Gadugi"/>
              </a:rPr>
              <a:t>1.</a:t>
            </a:r>
            <a:r>
              <a:rPr sz="2000" b="1" spc="-55" dirty="0">
                <a:latin typeface="Gadugi"/>
                <a:cs typeface="Gadugi"/>
              </a:rPr>
              <a:t> </a:t>
            </a:r>
            <a:r>
              <a:rPr sz="2000" b="1" spc="-5" dirty="0">
                <a:latin typeface="Gadugi"/>
                <a:cs typeface="Gadugi"/>
              </a:rPr>
              <a:t>Divulgación</a:t>
            </a:r>
            <a:r>
              <a:rPr sz="2000" b="1" spc="-45" dirty="0">
                <a:latin typeface="Gadugi"/>
                <a:cs typeface="Gadugi"/>
              </a:rPr>
              <a:t> </a:t>
            </a:r>
            <a:r>
              <a:rPr sz="2000" b="1" spc="-5" dirty="0">
                <a:latin typeface="Gadugi"/>
                <a:cs typeface="Gadugi"/>
              </a:rPr>
              <a:t>de</a:t>
            </a:r>
            <a:r>
              <a:rPr sz="2000" b="1" spc="-15" dirty="0">
                <a:latin typeface="Gadugi"/>
                <a:cs typeface="Gadugi"/>
              </a:rPr>
              <a:t> </a:t>
            </a:r>
            <a:r>
              <a:rPr sz="2000" b="1" spc="-5" dirty="0">
                <a:latin typeface="Gadugi"/>
                <a:cs typeface="Gadugi"/>
              </a:rPr>
              <a:t>información</a:t>
            </a:r>
            <a:endParaRPr sz="2000">
              <a:latin typeface="Gadugi"/>
              <a:cs typeface="Gadug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165091" y="2168649"/>
            <a:ext cx="4979035" cy="2974975"/>
            <a:chOff x="4165091" y="2168649"/>
            <a:chExt cx="4979035" cy="2974975"/>
          </a:xfrm>
        </p:grpSpPr>
        <p:sp>
          <p:nvSpPr>
            <p:cNvPr id="6" name="object 6"/>
            <p:cNvSpPr/>
            <p:nvPr/>
          </p:nvSpPr>
          <p:spPr>
            <a:xfrm>
              <a:off x="4165091" y="2168649"/>
              <a:ext cx="4979035" cy="2974975"/>
            </a:xfrm>
            <a:custGeom>
              <a:avLst/>
              <a:gdLst/>
              <a:ahLst/>
              <a:cxnLst/>
              <a:rect l="l" t="t" r="r" b="b"/>
              <a:pathLst>
                <a:path w="4979034" h="2974975">
                  <a:moveTo>
                    <a:pt x="4978781" y="0"/>
                  </a:moveTo>
                  <a:lnTo>
                    <a:pt x="0" y="0"/>
                  </a:lnTo>
                  <a:lnTo>
                    <a:pt x="0" y="2974721"/>
                  </a:lnTo>
                  <a:lnTo>
                    <a:pt x="4978781" y="2974721"/>
                  </a:lnTo>
                  <a:lnTo>
                    <a:pt x="4978781" y="0"/>
                  </a:lnTo>
                  <a:close/>
                </a:path>
              </a:pathLst>
            </a:custGeom>
            <a:solidFill>
              <a:srgbClr val="FCE6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19015" y="2633472"/>
              <a:ext cx="1423035" cy="659765"/>
            </a:xfrm>
            <a:custGeom>
              <a:avLst/>
              <a:gdLst/>
              <a:ahLst/>
              <a:cxnLst/>
              <a:rect l="l" t="t" r="r" b="b"/>
              <a:pathLst>
                <a:path w="1423035" h="659764">
                  <a:moveTo>
                    <a:pt x="1357122" y="0"/>
                  </a:moveTo>
                  <a:lnTo>
                    <a:pt x="65786" y="0"/>
                  </a:lnTo>
                  <a:lnTo>
                    <a:pt x="40259" y="5206"/>
                  </a:lnTo>
                  <a:lnTo>
                    <a:pt x="19304" y="19303"/>
                  </a:lnTo>
                  <a:lnTo>
                    <a:pt x="5207" y="40258"/>
                  </a:lnTo>
                  <a:lnTo>
                    <a:pt x="0" y="65912"/>
                  </a:lnTo>
                  <a:lnTo>
                    <a:pt x="0" y="593851"/>
                  </a:lnTo>
                  <a:lnTo>
                    <a:pt x="5207" y="619505"/>
                  </a:lnTo>
                  <a:lnTo>
                    <a:pt x="19304" y="640460"/>
                  </a:lnTo>
                  <a:lnTo>
                    <a:pt x="40259" y="654557"/>
                  </a:lnTo>
                  <a:lnTo>
                    <a:pt x="65786" y="659764"/>
                  </a:lnTo>
                  <a:lnTo>
                    <a:pt x="1357122" y="659764"/>
                  </a:lnTo>
                  <a:lnTo>
                    <a:pt x="1382649" y="654557"/>
                  </a:lnTo>
                  <a:lnTo>
                    <a:pt x="1403604" y="640460"/>
                  </a:lnTo>
                  <a:lnTo>
                    <a:pt x="1417701" y="619505"/>
                  </a:lnTo>
                  <a:lnTo>
                    <a:pt x="1422908" y="593851"/>
                  </a:lnTo>
                  <a:lnTo>
                    <a:pt x="1422908" y="65912"/>
                  </a:lnTo>
                  <a:lnTo>
                    <a:pt x="1417701" y="40258"/>
                  </a:lnTo>
                  <a:lnTo>
                    <a:pt x="1403604" y="19303"/>
                  </a:lnTo>
                  <a:lnTo>
                    <a:pt x="1382649" y="5206"/>
                  </a:lnTo>
                  <a:lnTo>
                    <a:pt x="1357122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19777" y="2634234"/>
              <a:ext cx="1423035" cy="659765"/>
            </a:xfrm>
            <a:custGeom>
              <a:avLst/>
              <a:gdLst/>
              <a:ahLst/>
              <a:cxnLst/>
              <a:rect l="l" t="t" r="r" b="b"/>
              <a:pathLst>
                <a:path w="1423035" h="659764">
                  <a:moveTo>
                    <a:pt x="0" y="65913"/>
                  </a:moveTo>
                  <a:lnTo>
                    <a:pt x="5207" y="40259"/>
                  </a:lnTo>
                  <a:lnTo>
                    <a:pt x="19304" y="19304"/>
                  </a:lnTo>
                  <a:lnTo>
                    <a:pt x="40259" y="5207"/>
                  </a:lnTo>
                  <a:lnTo>
                    <a:pt x="65786" y="0"/>
                  </a:lnTo>
                  <a:lnTo>
                    <a:pt x="1357122" y="0"/>
                  </a:lnTo>
                  <a:lnTo>
                    <a:pt x="1382649" y="5207"/>
                  </a:lnTo>
                  <a:lnTo>
                    <a:pt x="1403604" y="19304"/>
                  </a:lnTo>
                  <a:lnTo>
                    <a:pt x="1417701" y="40259"/>
                  </a:lnTo>
                  <a:lnTo>
                    <a:pt x="1422908" y="65913"/>
                  </a:lnTo>
                  <a:lnTo>
                    <a:pt x="1422908" y="593852"/>
                  </a:lnTo>
                  <a:lnTo>
                    <a:pt x="1417701" y="619506"/>
                  </a:lnTo>
                  <a:lnTo>
                    <a:pt x="1403604" y="640461"/>
                  </a:lnTo>
                  <a:lnTo>
                    <a:pt x="1382649" y="654558"/>
                  </a:lnTo>
                  <a:lnTo>
                    <a:pt x="1357122" y="659765"/>
                  </a:lnTo>
                  <a:lnTo>
                    <a:pt x="65786" y="659765"/>
                  </a:lnTo>
                  <a:lnTo>
                    <a:pt x="40259" y="654558"/>
                  </a:lnTo>
                  <a:lnTo>
                    <a:pt x="19304" y="640461"/>
                  </a:lnTo>
                  <a:lnTo>
                    <a:pt x="5207" y="619506"/>
                  </a:lnTo>
                  <a:lnTo>
                    <a:pt x="0" y="593852"/>
                  </a:lnTo>
                  <a:lnTo>
                    <a:pt x="0" y="6591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401058" y="2829814"/>
            <a:ext cx="12496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Gadugi"/>
                <a:cs typeface="Gadugi"/>
              </a:rPr>
              <a:t>Fecha</a:t>
            </a:r>
            <a:r>
              <a:rPr sz="1400" b="1" spc="-95" dirty="0">
                <a:latin typeface="Gadugi"/>
                <a:cs typeface="Gadugi"/>
              </a:rPr>
              <a:t> </a:t>
            </a:r>
            <a:r>
              <a:rPr sz="1400" b="1" spc="-5" dirty="0">
                <a:latin typeface="Gadugi"/>
                <a:cs typeface="Gadugi"/>
              </a:rPr>
              <a:t>de</a:t>
            </a:r>
            <a:r>
              <a:rPr sz="1400" b="1" spc="-70" dirty="0">
                <a:latin typeface="Gadugi"/>
                <a:cs typeface="Gadugi"/>
              </a:rPr>
              <a:t> </a:t>
            </a:r>
            <a:r>
              <a:rPr sz="1400" b="1" spc="-5" dirty="0">
                <a:latin typeface="Gadugi"/>
                <a:cs typeface="Gadugi"/>
              </a:rPr>
              <a:t>inicio</a:t>
            </a:r>
            <a:endParaRPr sz="1400">
              <a:latin typeface="Gadugi"/>
              <a:cs typeface="Gadug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450016" y="3279584"/>
            <a:ext cx="1379220" cy="1039494"/>
            <a:chOff x="4450016" y="3279584"/>
            <a:chExt cx="1379220" cy="1039494"/>
          </a:xfrm>
        </p:grpSpPr>
        <p:sp>
          <p:nvSpPr>
            <p:cNvPr id="11" name="object 11"/>
            <p:cNvSpPr/>
            <p:nvPr/>
          </p:nvSpPr>
          <p:spPr>
            <a:xfrm>
              <a:off x="4463033" y="3292601"/>
              <a:ext cx="109855" cy="626745"/>
            </a:xfrm>
            <a:custGeom>
              <a:avLst/>
              <a:gdLst/>
              <a:ahLst/>
              <a:cxnLst/>
              <a:rect l="l" t="t" r="r" b="b"/>
              <a:pathLst>
                <a:path w="109854" h="626745">
                  <a:moveTo>
                    <a:pt x="0" y="0"/>
                  </a:moveTo>
                  <a:lnTo>
                    <a:pt x="0" y="626211"/>
                  </a:lnTo>
                  <a:lnTo>
                    <a:pt x="109346" y="626211"/>
                  </a:lnTo>
                </a:path>
              </a:pathLst>
            </a:custGeom>
            <a:ln w="25908">
              <a:solidFill>
                <a:srgbClr val="B6BB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0475" y="3528059"/>
              <a:ext cx="1245235" cy="777240"/>
            </a:xfrm>
            <a:custGeom>
              <a:avLst/>
              <a:gdLst/>
              <a:ahLst/>
              <a:cxnLst/>
              <a:rect l="l" t="t" r="r" b="b"/>
              <a:pathLst>
                <a:path w="1245235" h="777239">
                  <a:moveTo>
                    <a:pt x="1166876" y="0"/>
                  </a:moveTo>
                  <a:lnTo>
                    <a:pt x="77850" y="0"/>
                  </a:lnTo>
                  <a:lnTo>
                    <a:pt x="47498" y="6095"/>
                  </a:lnTo>
                  <a:lnTo>
                    <a:pt x="22733" y="22732"/>
                  </a:lnTo>
                  <a:lnTo>
                    <a:pt x="6096" y="47497"/>
                  </a:lnTo>
                  <a:lnTo>
                    <a:pt x="0" y="77723"/>
                  </a:lnTo>
                  <a:lnTo>
                    <a:pt x="0" y="699515"/>
                  </a:lnTo>
                  <a:lnTo>
                    <a:pt x="6096" y="729767"/>
                  </a:lnTo>
                  <a:lnTo>
                    <a:pt x="22733" y="754481"/>
                  </a:lnTo>
                  <a:lnTo>
                    <a:pt x="47498" y="771131"/>
                  </a:lnTo>
                  <a:lnTo>
                    <a:pt x="77850" y="777239"/>
                  </a:lnTo>
                  <a:lnTo>
                    <a:pt x="1166876" y="777239"/>
                  </a:lnTo>
                  <a:lnTo>
                    <a:pt x="1197228" y="771131"/>
                  </a:lnTo>
                  <a:lnTo>
                    <a:pt x="1221994" y="754481"/>
                  </a:lnTo>
                  <a:lnTo>
                    <a:pt x="1238631" y="729767"/>
                  </a:lnTo>
                  <a:lnTo>
                    <a:pt x="1244727" y="699515"/>
                  </a:lnTo>
                  <a:lnTo>
                    <a:pt x="1244727" y="77723"/>
                  </a:lnTo>
                  <a:lnTo>
                    <a:pt x="1238631" y="47497"/>
                  </a:lnTo>
                  <a:lnTo>
                    <a:pt x="1221994" y="22732"/>
                  </a:lnTo>
                  <a:lnTo>
                    <a:pt x="1197228" y="6095"/>
                  </a:lnTo>
                  <a:lnTo>
                    <a:pt x="116687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71237" y="3528821"/>
              <a:ext cx="1245235" cy="777240"/>
            </a:xfrm>
            <a:custGeom>
              <a:avLst/>
              <a:gdLst/>
              <a:ahLst/>
              <a:cxnLst/>
              <a:rect l="l" t="t" r="r" b="b"/>
              <a:pathLst>
                <a:path w="1245235" h="777239">
                  <a:moveTo>
                    <a:pt x="0" y="77723"/>
                  </a:moveTo>
                  <a:lnTo>
                    <a:pt x="6096" y="47497"/>
                  </a:lnTo>
                  <a:lnTo>
                    <a:pt x="22733" y="22732"/>
                  </a:lnTo>
                  <a:lnTo>
                    <a:pt x="47498" y="6095"/>
                  </a:lnTo>
                  <a:lnTo>
                    <a:pt x="77850" y="0"/>
                  </a:lnTo>
                  <a:lnTo>
                    <a:pt x="1166876" y="0"/>
                  </a:lnTo>
                  <a:lnTo>
                    <a:pt x="1197228" y="6095"/>
                  </a:lnTo>
                  <a:lnTo>
                    <a:pt x="1221994" y="22732"/>
                  </a:lnTo>
                  <a:lnTo>
                    <a:pt x="1238631" y="47497"/>
                  </a:lnTo>
                  <a:lnTo>
                    <a:pt x="1244727" y="77723"/>
                  </a:lnTo>
                  <a:lnTo>
                    <a:pt x="1244727" y="699515"/>
                  </a:lnTo>
                  <a:lnTo>
                    <a:pt x="1238631" y="729767"/>
                  </a:lnTo>
                  <a:lnTo>
                    <a:pt x="1221994" y="754481"/>
                  </a:lnTo>
                  <a:lnTo>
                    <a:pt x="1197228" y="771131"/>
                  </a:lnTo>
                  <a:lnTo>
                    <a:pt x="1166876" y="777239"/>
                  </a:lnTo>
                  <a:lnTo>
                    <a:pt x="77850" y="777239"/>
                  </a:lnTo>
                  <a:lnTo>
                    <a:pt x="47498" y="771131"/>
                  </a:lnTo>
                  <a:lnTo>
                    <a:pt x="22733" y="754481"/>
                  </a:lnTo>
                  <a:lnTo>
                    <a:pt x="6096" y="729767"/>
                  </a:lnTo>
                  <a:lnTo>
                    <a:pt x="0" y="699515"/>
                  </a:lnTo>
                  <a:lnTo>
                    <a:pt x="0" y="77723"/>
                  </a:lnTo>
                  <a:close/>
                </a:path>
              </a:pathLst>
            </a:custGeom>
            <a:ln w="25908">
              <a:solidFill>
                <a:srgbClr val="E2EB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666869" y="3727500"/>
            <a:ext cx="1029969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3380" marR="5080" indent="-361315">
              <a:lnSpc>
                <a:spcPct val="100000"/>
              </a:lnSpc>
              <a:spcBef>
                <a:spcPts val="100"/>
              </a:spcBef>
            </a:pPr>
            <a:r>
              <a:rPr lang="es-ES" sz="1100" spc="-35" dirty="0">
                <a:solidFill>
                  <a:srgbClr val="073761"/>
                </a:solidFill>
                <a:latin typeface="Gadugi"/>
                <a:cs typeface="Gadugi"/>
              </a:rPr>
              <a:t>14</a:t>
            </a:r>
            <a:r>
              <a:rPr sz="1100" spc="-105" dirty="0">
                <a:solidFill>
                  <a:srgbClr val="073761"/>
                </a:solidFill>
                <a:latin typeface="Gadugi"/>
                <a:cs typeface="Gadugi"/>
              </a:rPr>
              <a:t> </a:t>
            </a:r>
            <a:r>
              <a:rPr sz="1100" spc="-5" dirty="0">
                <a:solidFill>
                  <a:srgbClr val="073761"/>
                </a:solidFill>
                <a:latin typeface="Gadugi"/>
                <a:cs typeface="Gadugi"/>
              </a:rPr>
              <a:t>d</a:t>
            </a:r>
            <a:r>
              <a:rPr sz="1100" dirty="0">
                <a:solidFill>
                  <a:srgbClr val="073761"/>
                </a:solidFill>
                <a:latin typeface="Gadugi"/>
                <a:cs typeface="Gadugi"/>
              </a:rPr>
              <a:t>e</a:t>
            </a:r>
            <a:r>
              <a:rPr sz="1100" spc="-40" dirty="0">
                <a:solidFill>
                  <a:srgbClr val="073761"/>
                </a:solidFill>
                <a:latin typeface="Gadugi"/>
                <a:cs typeface="Gadugi"/>
              </a:rPr>
              <a:t> </a:t>
            </a:r>
            <a:r>
              <a:rPr lang="es-ES" sz="1100" dirty="0">
                <a:solidFill>
                  <a:srgbClr val="073761"/>
                </a:solidFill>
                <a:latin typeface="Gadugi"/>
                <a:cs typeface="Gadugi"/>
              </a:rPr>
              <a:t>marzo</a:t>
            </a:r>
            <a:r>
              <a:rPr sz="1100" spc="-30" dirty="0">
                <a:solidFill>
                  <a:srgbClr val="073761"/>
                </a:solidFill>
                <a:latin typeface="Gadugi"/>
                <a:cs typeface="Gadugi"/>
              </a:rPr>
              <a:t> </a:t>
            </a:r>
            <a:r>
              <a:rPr sz="1100" spc="-5" dirty="0">
                <a:solidFill>
                  <a:srgbClr val="073761"/>
                </a:solidFill>
                <a:latin typeface="Gadugi"/>
                <a:cs typeface="Gadugi"/>
              </a:rPr>
              <a:t>de  </a:t>
            </a:r>
            <a:r>
              <a:rPr sz="1100" dirty="0">
                <a:solidFill>
                  <a:srgbClr val="073761"/>
                </a:solidFill>
                <a:latin typeface="Gadugi"/>
                <a:cs typeface="Gadugi"/>
              </a:rPr>
              <a:t>202</a:t>
            </a:r>
            <a:r>
              <a:rPr lang="es-ES" sz="1100" dirty="0">
                <a:solidFill>
                  <a:srgbClr val="073761"/>
                </a:solidFill>
                <a:latin typeface="Gadugi"/>
                <a:cs typeface="Gadugi"/>
              </a:rPr>
              <a:t>3</a:t>
            </a:r>
            <a:endParaRPr sz="1100" dirty="0">
              <a:latin typeface="Gadugi"/>
              <a:cs typeface="Gadug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999924" y="2647124"/>
            <a:ext cx="1447800" cy="684530"/>
            <a:chOff x="5999924" y="2647124"/>
            <a:chExt cx="1447800" cy="684530"/>
          </a:xfrm>
        </p:grpSpPr>
        <p:sp>
          <p:nvSpPr>
            <p:cNvPr id="16" name="object 16"/>
            <p:cNvSpPr/>
            <p:nvPr/>
          </p:nvSpPr>
          <p:spPr>
            <a:xfrm>
              <a:off x="6012179" y="2659379"/>
              <a:ext cx="1421765" cy="658495"/>
            </a:xfrm>
            <a:custGeom>
              <a:avLst/>
              <a:gdLst/>
              <a:ahLst/>
              <a:cxnLst/>
              <a:rect l="l" t="t" r="r" b="b"/>
              <a:pathLst>
                <a:path w="1421765" h="658495">
                  <a:moveTo>
                    <a:pt x="1355598" y="0"/>
                  </a:moveTo>
                  <a:lnTo>
                    <a:pt x="65786" y="0"/>
                  </a:lnTo>
                  <a:lnTo>
                    <a:pt x="40132" y="5206"/>
                  </a:lnTo>
                  <a:lnTo>
                    <a:pt x="19304" y="19303"/>
                  </a:lnTo>
                  <a:lnTo>
                    <a:pt x="5207" y="40131"/>
                  </a:lnTo>
                  <a:lnTo>
                    <a:pt x="0" y="65786"/>
                  </a:lnTo>
                  <a:lnTo>
                    <a:pt x="0" y="592455"/>
                  </a:lnTo>
                  <a:lnTo>
                    <a:pt x="5207" y="618108"/>
                  </a:lnTo>
                  <a:lnTo>
                    <a:pt x="19304" y="638937"/>
                  </a:lnTo>
                  <a:lnTo>
                    <a:pt x="40132" y="653033"/>
                  </a:lnTo>
                  <a:lnTo>
                    <a:pt x="65786" y="658240"/>
                  </a:lnTo>
                  <a:lnTo>
                    <a:pt x="1355598" y="658240"/>
                  </a:lnTo>
                  <a:lnTo>
                    <a:pt x="1381252" y="653033"/>
                  </a:lnTo>
                  <a:lnTo>
                    <a:pt x="1402079" y="638937"/>
                  </a:lnTo>
                  <a:lnTo>
                    <a:pt x="1416177" y="618108"/>
                  </a:lnTo>
                  <a:lnTo>
                    <a:pt x="1421384" y="592455"/>
                  </a:lnTo>
                  <a:lnTo>
                    <a:pt x="1421384" y="65786"/>
                  </a:lnTo>
                  <a:lnTo>
                    <a:pt x="1416177" y="40131"/>
                  </a:lnTo>
                  <a:lnTo>
                    <a:pt x="1402079" y="19303"/>
                  </a:lnTo>
                  <a:lnTo>
                    <a:pt x="1381252" y="5206"/>
                  </a:lnTo>
                  <a:lnTo>
                    <a:pt x="1355598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12941" y="2660141"/>
              <a:ext cx="1421765" cy="658495"/>
            </a:xfrm>
            <a:custGeom>
              <a:avLst/>
              <a:gdLst/>
              <a:ahLst/>
              <a:cxnLst/>
              <a:rect l="l" t="t" r="r" b="b"/>
              <a:pathLst>
                <a:path w="1421765" h="658495">
                  <a:moveTo>
                    <a:pt x="0" y="65785"/>
                  </a:moveTo>
                  <a:lnTo>
                    <a:pt x="5207" y="40131"/>
                  </a:lnTo>
                  <a:lnTo>
                    <a:pt x="19304" y="19303"/>
                  </a:lnTo>
                  <a:lnTo>
                    <a:pt x="40132" y="5206"/>
                  </a:lnTo>
                  <a:lnTo>
                    <a:pt x="65786" y="0"/>
                  </a:lnTo>
                  <a:lnTo>
                    <a:pt x="1355598" y="0"/>
                  </a:lnTo>
                  <a:lnTo>
                    <a:pt x="1381252" y="5206"/>
                  </a:lnTo>
                  <a:lnTo>
                    <a:pt x="1402080" y="19303"/>
                  </a:lnTo>
                  <a:lnTo>
                    <a:pt x="1416177" y="40131"/>
                  </a:lnTo>
                  <a:lnTo>
                    <a:pt x="1421384" y="65785"/>
                  </a:lnTo>
                  <a:lnTo>
                    <a:pt x="1421384" y="592455"/>
                  </a:lnTo>
                  <a:lnTo>
                    <a:pt x="1416177" y="618108"/>
                  </a:lnTo>
                  <a:lnTo>
                    <a:pt x="1402080" y="638937"/>
                  </a:lnTo>
                  <a:lnTo>
                    <a:pt x="1381252" y="653033"/>
                  </a:lnTo>
                  <a:lnTo>
                    <a:pt x="1355598" y="658240"/>
                  </a:lnTo>
                  <a:lnTo>
                    <a:pt x="65786" y="658240"/>
                  </a:lnTo>
                  <a:lnTo>
                    <a:pt x="40132" y="653033"/>
                  </a:lnTo>
                  <a:lnTo>
                    <a:pt x="19304" y="638937"/>
                  </a:lnTo>
                  <a:lnTo>
                    <a:pt x="5207" y="618108"/>
                  </a:lnTo>
                  <a:lnTo>
                    <a:pt x="0" y="592455"/>
                  </a:lnTo>
                  <a:lnTo>
                    <a:pt x="0" y="6578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232016" y="2748534"/>
            <a:ext cx="97980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303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Gadugi"/>
                <a:cs typeface="Gadugi"/>
              </a:rPr>
              <a:t>Fecha </a:t>
            </a:r>
            <a:r>
              <a:rPr sz="1400" b="1" spc="-5" dirty="0">
                <a:latin typeface="Gadugi"/>
                <a:cs typeface="Gadugi"/>
              </a:rPr>
              <a:t>de </a:t>
            </a:r>
            <a:r>
              <a:rPr sz="1400" b="1" dirty="0">
                <a:latin typeface="Gadugi"/>
                <a:cs typeface="Gadugi"/>
              </a:rPr>
              <a:t> f</a:t>
            </a:r>
            <a:r>
              <a:rPr sz="1400" b="1" spc="-5" dirty="0">
                <a:latin typeface="Gadugi"/>
                <a:cs typeface="Gadugi"/>
              </a:rPr>
              <a:t>in</a:t>
            </a:r>
            <a:r>
              <a:rPr sz="1400" b="1" dirty="0">
                <a:latin typeface="Gadugi"/>
                <a:cs typeface="Gadugi"/>
              </a:rPr>
              <a:t>a</a:t>
            </a:r>
            <a:r>
              <a:rPr sz="1400" b="1" spc="-5" dirty="0">
                <a:latin typeface="Gadugi"/>
                <a:cs typeface="Gadugi"/>
              </a:rPr>
              <a:t>l</a:t>
            </a:r>
            <a:r>
              <a:rPr sz="1400" b="1" spc="-10" dirty="0">
                <a:latin typeface="Gadugi"/>
                <a:cs typeface="Gadugi"/>
              </a:rPr>
              <a:t>i</a:t>
            </a:r>
            <a:r>
              <a:rPr sz="1400" b="1" dirty="0">
                <a:latin typeface="Gadugi"/>
                <a:cs typeface="Gadugi"/>
              </a:rPr>
              <a:t>za</a:t>
            </a:r>
            <a:r>
              <a:rPr sz="1400" b="1" spc="-15" dirty="0">
                <a:latin typeface="Gadugi"/>
                <a:cs typeface="Gadugi"/>
              </a:rPr>
              <a:t>ci</a:t>
            </a:r>
            <a:r>
              <a:rPr sz="1400" b="1" spc="-20" dirty="0">
                <a:latin typeface="Gadugi"/>
                <a:cs typeface="Gadugi"/>
              </a:rPr>
              <a:t>ó</a:t>
            </a:r>
            <a:r>
              <a:rPr sz="1400" b="1" dirty="0">
                <a:latin typeface="Gadugi"/>
                <a:cs typeface="Gadugi"/>
              </a:rPr>
              <a:t>n</a:t>
            </a:r>
            <a:endParaRPr sz="1400">
              <a:latin typeface="Gadugi"/>
              <a:cs typeface="Gadug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143180" y="3303968"/>
            <a:ext cx="1377950" cy="986155"/>
            <a:chOff x="6143180" y="3303968"/>
            <a:chExt cx="1377950" cy="986155"/>
          </a:xfrm>
        </p:grpSpPr>
        <p:sp>
          <p:nvSpPr>
            <p:cNvPr id="20" name="object 20"/>
            <p:cNvSpPr/>
            <p:nvPr/>
          </p:nvSpPr>
          <p:spPr>
            <a:xfrm>
              <a:off x="6156197" y="3316985"/>
              <a:ext cx="107950" cy="570230"/>
            </a:xfrm>
            <a:custGeom>
              <a:avLst/>
              <a:gdLst/>
              <a:ahLst/>
              <a:cxnLst/>
              <a:rect l="l" t="t" r="r" b="b"/>
              <a:pathLst>
                <a:path w="107950" h="570229">
                  <a:moveTo>
                    <a:pt x="0" y="0"/>
                  </a:moveTo>
                  <a:lnTo>
                    <a:pt x="0" y="569823"/>
                  </a:lnTo>
                  <a:lnTo>
                    <a:pt x="107950" y="569823"/>
                  </a:lnTo>
                </a:path>
              </a:pathLst>
            </a:custGeom>
            <a:ln w="25908">
              <a:solidFill>
                <a:srgbClr val="B6BB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263639" y="3496055"/>
              <a:ext cx="1243330" cy="780415"/>
            </a:xfrm>
            <a:custGeom>
              <a:avLst/>
              <a:gdLst/>
              <a:ahLst/>
              <a:cxnLst/>
              <a:rect l="l" t="t" r="r" b="b"/>
              <a:pathLst>
                <a:path w="1243329" h="780414">
                  <a:moveTo>
                    <a:pt x="1165352" y="0"/>
                  </a:moveTo>
                  <a:lnTo>
                    <a:pt x="77850" y="0"/>
                  </a:lnTo>
                  <a:lnTo>
                    <a:pt x="47625" y="6096"/>
                  </a:lnTo>
                  <a:lnTo>
                    <a:pt x="22860" y="22860"/>
                  </a:lnTo>
                  <a:lnTo>
                    <a:pt x="6096" y="47625"/>
                  </a:lnTo>
                  <a:lnTo>
                    <a:pt x="0" y="77978"/>
                  </a:lnTo>
                  <a:lnTo>
                    <a:pt x="0" y="701916"/>
                  </a:lnTo>
                  <a:lnTo>
                    <a:pt x="6096" y="732269"/>
                  </a:lnTo>
                  <a:lnTo>
                    <a:pt x="22860" y="757059"/>
                  </a:lnTo>
                  <a:lnTo>
                    <a:pt x="47625" y="773772"/>
                  </a:lnTo>
                  <a:lnTo>
                    <a:pt x="77850" y="779907"/>
                  </a:lnTo>
                  <a:lnTo>
                    <a:pt x="1165352" y="779907"/>
                  </a:lnTo>
                  <a:lnTo>
                    <a:pt x="1195578" y="773772"/>
                  </a:lnTo>
                  <a:lnTo>
                    <a:pt x="1220342" y="757059"/>
                  </a:lnTo>
                  <a:lnTo>
                    <a:pt x="1237107" y="732269"/>
                  </a:lnTo>
                  <a:lnTo>
                    <a:pt x="1243203" y="701916"/>
                  </a:lnTo>
                  <a:lnTo>
                    <a:pt x="1243203" y="77978"/>
                  </a:lnTo>
                  <a:lnTo>
                    <a:pt x="1237107" y="47625"/>
                  </a:lnTo>
                  <a:lnTo>
                    <a:pt x="1220342" y="22860"/>
                  </a:lnTo>
                  <a:lnTo>
                    <a:pt x="1195578" y="6096"/>
                  </a:lnTo>
                  <a:lnTo>
                    <a:pt x="116535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264401" y="3496817"/>
              <a:ext cx="1243330" cy="780415"/>
            </a:xfrm>
            <a:custGeom>
              <a:avLst/>
              <a:gdLst/>
              <a:ahLst/>
              <a:cxnLst/>
              <a:rect l="l" t="t" r="r" b="b"/>
              <a:pathLst>
                <a:path w="1243329" h="780414">
                  <a:moveTo>
                    <a:pt x="0" y="77977"/>
                  </a:moveTo>
                  <a:lnTo>
                    <a:pt x="6096" y="47624"/>
                  </a:lnTo>
                  <a:lnTo>
                    <a:pt x="22860" y="22859"/>
                  </a:lnTo>
                  <a:lnTo>
                    <a:pt x="47625" y="6095"/>
                  </a:lnTo>
                  <a:lnTo>
                    <a:pt x="77850" y="0"/>
                  </a:lnTo>
                  <a:lnTo>
                    <a:pt x="1165352" y="0"/>
                  </a:lnTo>
                  <a:lnTo>
                    <a:pt x="1195577" y="6095"/>
                  </a:lnTo>
                  <a:lnTo>
                    <a:pt x="1220343" y="22859"/>
                  </a:lnTo>
                  <a:lnTo>
                    <a:pt x="1237106" y="47624"/>
                  </a:lnTo>
                  <a:lnTo>
                    <a:pt x="1243202" y="77977"/>
                  </a:lnTo>
                  <a:lnTo>
                    <a:pt x="1243202" y="701916"/>
                  </a:lnTo>
                  <a:lnTo>
                    <a:pt x="1237106" y="732269"/>
                  </a:lnTo>
                  <a:lnTo>
                    <a:pt x="1220343" y="757059"/>
                  </a:lnTo>
                  <a:lnTo>
                    <a:pt x="1195577" y="773772"/>
                  </a:lnTo>
                  <a:lnTo>
                    <a:pt x="1165352" y="779906"/>
                  </a:lnTo>
                  <a:lnTo>
                    <a:pt x="77850" y="779906"/>
                  </a:lnTo>
                  <a:lnTo>
                    <a:pt x="47625" y="773772"/>
                  </a:lnTo>
                  <a:lnTo>
                    <a:pt x="22860" y="757059"/>
                  </a:lnTo>
                  <a:lnTo>
                    <a:pt x="6096" y="732269"/>
                  </a:lnTo>
                  <a:lnTo>
                    <a:pt x="0" y="701916"/>
                  </a:lnTo>
                  <a:lnTo>
                    <a:pt x="0" y="77977"/>
                  </a:lnTo>
                  <a:close/>
                </a:path>
              </a:pathLst>
            </a:custGeom>
            <a:ln w="25908">
              <a:solidFill>
                <a:srgbClr val="E2EB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391783" y="3700729"/>
            <a:ext cx="963294" cy="346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310"/>
              </a:lnSpc>
              <a:spcBef>
                <a:spcPts val="105"/>
              </a:spcBef>
            </a:pPr>
            <a:r>
              <a:rPr sz="1100" spc="-35" dirty="0">
                <a:solidFill>
                  <a:srgbClr val="073761"/>
                </a:solidFill>
                <a:latin typeface="Gadugi"/>
                <a:cs typeface="Gadugi"/>
              </a:rPr>
              <a:t>2</a:t>
            </a:r>
            <a:r>
              <a:rPr lang="es-ES" sz="1100" dirty="0">
                <a:solidFill>
                  <a:srgbClr val="073761"/>
                </a:solidFill>
                <a:latin typeface="Gadugi"/>
                <a:cs typeface="Gadugi"/>
              </a:rPr>
              <a:t>6</a:t>
            </a:r>
            <a:r>
              <a:rPr sz="1100" spc="-110" dirty="0">
                <a:solidFill>
                  <a:srgbClr val="073761"/>
                </a:solidFill>
                <a:latin typeface="Gadugi"/>
                <a:cs typeface="Gadugi"/>
              </a:rPr>
              <a:t> </a:t>
            </a:r>
            <a:r>
              <a:rPr sz="1100" spc="-5" dirty="0">
                <a:solidFill>
                  <a:srgbClr val="073761"/>
                </a:solidFill>
                <a:latin typeface="Gadugi"/>
                <a:cs typeface="Gadugi"/>
              </a:rPr>
              <a:t>d</a:t>
            </a:r>
            <a:r>
              <a:rPr sz="1100" dirty="0">
                <a:solidFill>
                  <a:srgbClr val="073761"/>
                </a:solidFill>
                <a:latin typeface="Gadugi"/>
                <a:cs typeface="Gadugi"/>
              </a:rPr>
              <a:t>e</a:t>
            </a:r>
            <a:r>
              <a:rPr sz="1100" spc="-40" dirty="0">
                <a:solidFill>
                  <a:srgbClr val="073761"/>
                </a:solidFill>
                <a:latin typeface="Gadugi"/>
                <a:cs typeface="Gadugi"/>
              </a:rPr>
              <a:t> </a:t>
            </a:r>
            <a:r>
              <a:rPr lang="es-ES" sz="1100" spc="-5" dirty="0">
                <a:solidFill>
                  <a:srgbClr val="073761"/>
                </a:solidFill>
                <a:latin typeface="Gadugi"/>
                <a:cs typeface="Gadugi"/>
              </a:rPr>
              <a:t>abril</a:t>
            </a:r>
            <a:r>
              <a:rPr sz="1100" spc="-40" dirty="0">
                <a:solidFill>
                  <a:srgbClr val="073761"/>
                </a:solidFill>
                <a:latin typeface="Gadugi"/>
                <a:cs typeface="Gadugi"/>
              </a:rPr>
              <a:t> </a:t>
            </a:r>
            <a:r>
              <a:rPr sz="1100" spc="-5" dirty="0">
                <a:solidFill>
                  <a:srgbClr val="073761"/>
                </a:solidFill>
                <a:latin typeface="Gadugi"/>
                <a:cs typeface="Gadugi"/>
              </a:rPr>
              <a:t>d</a:t>
            </a:r>
            <a:r>
              <a:rPr sz="1100" dirty="0">
                <a:solidFill>
                  <a:srgbClr val="073761"/>
                </a:solidFill>
                <a:latin typeface="Gadugi"/>
                <a:cs typeface="Gadugi"/>
              </a:rPr>
              <a:t>e</a:t>
            </a:r>
            <a:endParaRPr sz="1100" dirty="0">
              <a:latin typeface="Gadugi"/>
              <a:cs typeface="Gadugi"/>
            </a:endParaRPr>
          </a:p>
          <a:p>
            <a:pPr marL="21590" algn="ctr">
              <a:lnSpc>
                <a:spcPts val="1310"/>
              </a:lnSpc>
            </a:pPr>
            <a:r>
              <a:rPr sz="1100" dirty="0">
                <a:solidFill>
                  <a:srgbClr val="073761"/>
                </a:solidFill>
                <a:latin typeface="Gadugi"/>
                <a:cs typeface="Gadugi"/>
              </a:rPr>
              <a:t>202</a:t>
            </a:r>
            <a:r>
              <a:rPr lang="es-ES" sz="1100" dirty="0">
                <a:solidFill>
                  <a:srgbClr val="073761"/>
                </a:solidFill>
                <a:latin typeface="Gadugi"/>
                <a:cs typeface="Gadugi"/>
              </a:rPr>
              <a:t>3</a:t>
            </a:r>
            <a:endParaRPr sz="1100" dirty="0">
              <a:latin typeface="Gadugi"/>
              <a:cs typeface="Gadug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610792" y="2647124"/>
            <a:ext cx="1447800" cy="684530"/>
            <a:chOff x="7610792" y="2647124"/>
            <a:chExt cx="1447800" cy="684530"/>
          </a:xfrm>
        </p:grpSpPr>
        <p:sp>
          <p:nvSpPr>
            <p:cNvPr id="25" name="object 25"/>
            <p:cNvSpPr/>
            <p:nvPr/>
          </p:nvSpPr>
          <p:spPr>
            <a:xfrm>
              <a:off x="7623048" y="2659379"/>
              <a:ext cx="1421765" cy="658495"/>
            </a:xfrm>
            <a:custGeom>
              <a:avLst/>
              <a:gdLst/>
              <a:ahLst/>
              <a:cxnLst/>
              <a:rect l="l" t="t" r="r" b="b"/>
              <a:pathLst>
                <a:path w="1421765" h="658495">
                  <a:moveTo>
                    <a:pt x="1355598" y="0"/>
                  </a:moveTo>
                  <a:lnTo>
                    <a:pt x="65785" y="0"/>
                  </a:lnTo>
                  <a:lnTo>
                    <a:pt x="40131" y="5206"/>
                  </a:lnTo>
                  <a:lnTo>
                    <a:pt x="19303" y="19303"/>
                  </a:lnTo>
                  <a:lnTo>
                    <a:pt x="5206" y="40131"/>
                  </a:lnTo>
                  <a:lnTo>
                    <a:pt x="0" y="65786"/>
                  </a:lnTo>
                  <a:lnTo>
                    <a:pt x="0" y="592455"/>
                  </a:lnTo>
                  <a:lnTo>
                    <a:pt x="5206" y="618108"/>
                  </a:lnTo>
                  <a:lnTo>
                    <a:pt x="19303" y="638937"/>
                  </a:lnTo>
                  <a:lnTo>
                    <a:pt x="40131" y="653033"/>
                  </a:lnTo>
                  <a:lnTo>
                    <a:pt x="65785" y="658240"/>
                  </a:lnTo>
                  <a:lnTo>
                    <a:pt x="1355598" y="658240"/>
                  </a:lnTo>
                  <a:lnTo>
                    <a:pt x="1381252" y="653033"/>
                  </a:lnTo>
                  <a:lnTo>
                    <a:pt x="1402079" y="638937"/>
                  </a:lnTo>
                  <a:lnTo>
                    <a:pt x="1416177" y="618108"/>
                  </a:lnTo>
                  <a:lnTo>
                    <a:pt x="1421383" y="592455"/>
                  </a:lnTo>
                  <a:lnTo>
                    <a:pt x="1421383" y="65786"/>
                  </a:lnTo>
                  <a:lnTo>
                    <a:pt x="1416177" y="40131"/>
                  </a:lnTo>
                  <a:lnTo>
                    <a:pt x="1402079" y="19303"/>
                  </a:lnTo>
                  <a:lnTo>
                    <a:pt x="1381252" y="5206"/>
                  </a:lnTo>
                  <a:lnTo>
                    <a:pt x="1355598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623810" y="2660141"/>
              <a:ext cx="1421765" cy="658495"/>
            </a:xfrm>
            <a:custGeom>
              <a:avLst/>
              <a:gdLst/>
              <a:ahLst/>
              <a:cxnLst/>
              <a:rect l="l" t="t" r="r" b="b"/>
              <a:pathLst>
                <a:path w="1421765" h="658495">
                  <a:moveTo>
                    <a:pt x="0" y="65785"/>
                  </a:moveTo>
                  <a:lnTo>
                    <a:pt x="5207" y="40131"/>
                  </a:lnTo>
                  <a:lnTo>
                    <a:pt x="19304" y="19303"/>
                  </a:lnTo>
                  <a:lnTo>
                    <a:pt x="40132" y="5206"/>
                  </a:lnTo>
                  <a:lnTo>
                    <a:pt x="65786" y="0"/>
                  </a:lnTo>
                  <a:lnTo>
                    <a:pt x="1355598" y="0"/>
                  </a:lnTo>
                  <a:lnTo>
                    <a:pt x="1381252" y="5206"/>
                  </a:lnTo>
                  <a:lnTo>
                    <a:pt x="1402080" y="19303"/>
                  </a:lnTo>
                  <a:lnTo>
                    <a:pt x="1416177" y="40131"/>
                  </a:lnTo>
                  <a:lnTo>
                    <a:pt x="1421384" y="65785"/>
                  </a:lnTo>
                  <a:lnTo>
                    <a:pt x="1421384" y="592455"/>
                  </a:lnTo>
                  <a:lnTo>
                    <a:pt x="1416177" y="618108"/>
                  </a:lnTo>
                  <a:lnTo>
                    <a:pt x="1402080" y="638937"/>
                  </a:lnTo>
                  <a:lnTo>
                    <a:pt x="1381252" y="653033"/>
                  </a:lnTo>
                  <a:lnTo>
                    <a:pt x="1355598" y="658240"/>
                  </a:lnTo>
                  <a:lnTo>
                    <a:pt x="65786" y="658240"/>
                  </a:lnTo>
                  <a:lnTo>
                    <a:pt x="40132" y="653033"/>
                  </a:lnTo>
                  <a:lnTo>
                    <a:pt x="19304" y="638937"/>
                  </a:lnTo>
                  <a:lnTo>
                    <a:pt x="5207" y="618108"/>
                  </a:lnTo>
                  <a:lnTo>
                    <a:pt x="0" y="592455"/>
                  </a:lnTo>
                  <a:lnTo>
                    <a:pt x="0" y="65785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835010" y="2748534"/>
            <a:ext cx="991869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64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Gadugi"/>
                <a:cs typeface="Gadugi"/>
              </a:rPr>
              <a:t>Canales </a:t>
            </a:r>
            <a:r>
              <a:rPr sz="1400" b="1" spc="-5" dirty="0">
                <a:latin typeface="Gadugi"/>
                <a:cs typeface="Gadugi"/>
              </a:rPr>
              <a:t>de </a:t>
            </a:r>
            <a:r>
              <a:rPr sz="1400" b="1" spc="-375" dirty="0">
                <a:latin typeface="Gadugi"/>
                <a:cs typeface="Gadugi"/>
              </a:rPr>
              <a:t> </a:t>
            </a:r>
            <a:r>
              <a:rPr sz="1400" b="1" spc="-20" dirty="0">
                <a:latin typeface="Gadugi"/>
                <a:cs typeface="Gadugi"/>
              </a:rPr>
              <a:t>d</a:t>
            </a:r>
            <a:r>
              <a:rPr sz="1400" b="1" spc="-5" dirty="0">
                <a:latin typeface="Gadugi"/>
                <a:cs typeface="Gadugi"/>
              </a:rPr>
              <a:t>i</a:t>
            </a:r>
            <a:r>
              <a:rPr sz="1400" b="1" spc="-20" dirty="0">
                <a:latin typeface="Gadugi"/>
                <a:cs typeface="Gadugi"/>
              </a:rPr>
              <a:t>v</a:t>
            </a:r>
            <a:r>
              <a:rPr sz="1400" b="1" dirty="0">
                <a:latin typeface="Gadugi"/>
                <a:cs typeface="Gadugi"/>
              </a:rPr>
              <a:t>u</a:t>
            </a:r>
            <a:r>
              <a:rPr sz="1400" b="1" spc="-5" dirty="0">
                <a:latin typeface="Gadugi"/>
                <a:cs typeface="Gadugi"/>
              </a:rPr>
              <a:t>l</a:t>
            </a:r>
            <a:r>
              <a:rPr sz="1400" b="1" spc="-20" dirty="0">
                <a:latin typeface="Gadugi"/>
                <a:cs typeface="Gadugi"/>
              </a:rPr>
              <a:t>g</a:t>
            </a:r>
            <a:r>
              <a:rPr sz="1400" b="1" spc="-5" dirty="0">
                <a:latin typeface="Gadugi"/>
                <a:cs typeface="Gadugi"/>
              </a:rPr>
              <a:t>aci</a:t>
            </a:r>
            <a:r>
              <a:rPr sz="1400" b="1" spc="-20" dirty="0">
                <a:latin typeface="Gadugi"/>
                <a:cs typeface="Gadugi"/>
              </a:rPr>
              <a:t>ó</a:t>
            </a:r>
            <a:r>
              <a:rPr sz="1400" b="1" dirty="0">
                <a:latin typeface="Gadugi"/>
                <a:cs typeface="Gadugi"/>
              </a:rPr>
              <a:t>n</a:t>
            </a:r>
            <a:endParaRPr sz="1400">
              <a:latin typeface="Gadugi"/>
              <a:cs typeface="Gadug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752524" y="3303968"/>
            <a:ext cx="1294130" cy="1489075"/>
            <a:chOff x="7752524" y="3303968"/>
            <a:chExt cx="1294130" cy="1489075"/>
          </a:xfrm>
        </p:grpSpPr>
        <p:sp>
          <p:nvSpPr>
            <p:cNvPr id="29" name="object 29"/>
            <p:cNvSpPr/>
            <p:nvPr/>
          </p:nvSpPr>
          <p:spPr>
            <a:xfrm>
              <a:off x="7765541" y="3316985"/>
              <a:ext cx="243840" cy="853440"/>
            </a:xfrm>
            <a:custGeom>
              <a:avLst/>
              <a:gdLst/>
              <a:ahLst/>
              <a:cxnLst/>
              <a:rect l="l" t="t" r="r" b="b"/>
              <a:pathLst>
                <a:path w="243840" h="853439">
                  <a:moveTo>
                    <a:pt x="0" y="0"/>
                  </a:moveTo>
                  <a:lnTo>
                    <a:pt x="0" y="853173"/>
                  </a:lnTo>
                  <a:lnTo>
                    <a:pt x="243712" y="853173"/>
                  </a:lnTo>
                </a:path>
              </a:pathLst>
            </a:custGeom>
            <a:ln w="25908">
              <a:solidFill>
                <a:srgbClr val="B6BB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010143" y="3560063"/>
              <a:ext cx="1022350" cy="1219200"/>
            </a:xfrm>
            <a:custGeom>
              <a:avLst/>
              <a:gdLst/>
              <a:ahLst/>
              <a:cxnLst/>
              <a:rect l="l" t="t" r="r" b="b"/>
              <a:pathLst>
                <a:path w="1022350" h="1219200">
                  <a:moveTo>
                    <a:pt x="919987" y="0"/>
                  </a:moveTo>
                  <a:lnTo>
                    <a:pt x="102234" y="0"/>
                  </a:lnTo>
                  <a:lnTo>
                    <a:pt x="62356" y="8001"/>
                  </a:lnTo>
                  <a:lnTo>
                    <a:pt x="29972" y="29972"/>
                  </a:lnTo>
                  <a:lnTo>
                    <a:pt x="8000" y="62484"/>
                  </a:lnTo>
                  <a:lnTo>
                    <a:pt x="0" y="102362"/>
                  </a:lnTo>
                  <a:lnTo>
                    <a:pt x="0" y="1116584"/>
                  </a:lnTo>
                  <a:lnTo>
                    <a:pt x="8000" y="1156423"/>
                  </a:lnTo>
                  <a:lnTo>
                    <a:pt x="29972" y="1188961"/>
                  </a:lnTo>
                  <a:lnTo>
                    <a:pt x="62356" y="1210906"/>
                  </a:lnTo>
                  <a:lnTo>
                    <a:pt x="102234" y="1218946"/>
                  </a:lnTo>
                  <a:lnTo>
                    <a:pt x="919987" y="1218946"/>
                  </a:lnTo>
                  <a:lnTo>
                    <a:pt x="959738" y="1210906"/>
                  </a:lnTo>
                  <a:lnTo>
                    <a:pt x="992251" y="1188961"/>
                  </a:lnTo>
                  <a:lnTo>
                    <a:pt x="1014222" y="1156423"/>
                  </a:lnTo>
                  <a:lnTo>
                    <a:pt x="1022223" y="1116584"/>
                  </a:lnTo>
                  <a:lnTo>
                    <a:pt x="1022223" y="102362"/>
                  </a:lnTo>
                  <a:lnTo>
                    <a:pt x="1014222" y="62484"/>
                  </a:lnTo>
                  <a:lnTo>
                    <a:pt x="992251" y="29972"/>
                  </a:lnTo>
                  <a:lnTo>
                    <a:pt x="959738" y="8001"/>
                  </a:lnTo>
                  <a:lnTo>
                    <a:pt x="919987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010905" y="3560825"/>
              <a:ext cx="1022350" cy="1219200"/>
            </a:xfrm>
            <a:custGeom>
              <a:avLst/>
              <a:gdLst/>
              <a:ahLst/>
              <a:cxnLst/>
              <a:rect l="l" t="t" r="r" b="b"/>
              <a:pathLst>
                <a:path w="1022350" h="1219200">
                  <a:moveTo>
                    <a:pt x="0" y="102362"/>
                  </a:moveTo>
                  <a:lnTo>
                    <a:pt x="8000" y="62484"/>
                  </a:lnTo>
                  <a:lnTo>
                    <a:pt x="29972" y="29971"/>
                  </a:lnTo>
                  <a:lnTo>
                    <a:pt x="62357" y="8001"/>
                  </a:lnTo>
                  <a:lnTo>
                    <a:pt x="102235" y="0"/>
                  </a:lnTo>
                  <a:lnTo>
                    <a:pt x="919988" y="0"/>
                  </a:lnTo>
                  <a:lnTo>
                    <a:pt x="959739" y="8001"/>
                  </a:lnTo>
                  <a:lnTo>
                    <a:pt x="992251" y="29971"/>
                  </a:lnTo>
                  <a:lnTo>
                    <a:pt x="1014222" y="62484"/>
                  </a:lnTo>
                  <a:lnTo>
                    <a:pt x="1022223" y="102362"/>
                  </a:lnTo>
                  <a:lnTo>
                    <a:pt x="1022223" y="1116584"/>
                  </a:lnTo>
                  <a:lnTo>
                    <a:pt x="1014222" y="1156423"/>
                  </a:lnTo>
                  <a:lnTo>
                    <a:pt x="992251" y="1188961"/>
                  </a:lnTo>
                  <a:lnTo>
                    <a:pt x="959739" y="1210906"/>
                  </a:lnTo>
                  <a:lnTo>
                    <a:pt x="919988" y="1218946"/>
                  </a:lnTo>
                  <a:lnTo>
                    <a:pt x="102235" y="1218946"/>
                  </a:lnTo>
                  <a:lnTo>
                    <a:pt x="62357" y="1210906"/>
                  </a:lnTo>
                  <a:lnTo>
                    <a:pt x="29972" y="1188961"/>
                  </a:lnTo>
                  <a:lnTo>
                    <a:pt x="8000" y="1156423"/>
                  </a:lnTo>
                  <a:lnTo>
                    <a:pt x="0" y="1116584"/>
                  </a:lnTo>
                  <a:lnTo>
                    <a:pt x="0" y="102362"/>
                  </a:lnTo>
                  <a:close/>
                </a:path>
              </a:pathLst>
            </a:custGeom>
            <a:ln w="25908">
              <a:solidFill>
                <a:srgbClr val="E2EB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055102" y="3668395"/>
            <a:ext cx="920750" cy="132856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94615" marR="76200" indent="88265" algn="ctr">
              <a:lnSpc>
                <a:spcPts val="1300"/>
              </a:lnSpc>
              <a:spcBef>
                <a:spcPts val="160"/>
              </a:spcBef>
            </a:pPr>
            <a:r>
              <a:rPr sz="1100" spc="-5" dirty="0">
                <a:solidFill>
                  <a:srgbClr val="073761"/>
                </a:solidFill>
                <a:latin typeface="Gadugi"/>
                <a:cs typeface="Gadugi"/>
              </a:rPr>
              <a:t>Sitio </a:t>
            </a:r>
            <a:r>
              <a:rPr sz="1100" dirty="0">
                <a:solidFill>
                  <a:srgbClr val="073761"/>
                </a:solidFill>
                <a:latin typeface="Gadugi"/>
                <a:cs typeface="Gadugi"/>
              </a:rPr>
              <a:t>web </a:t>
            </a:r>
            <a:r>
              <a:rPr sz="1100" spc="5" dirty="0">
                <a:solidFill>
                  <a:srgbClr val="073761"/>
                </a:solidFill>
                <a:latin typeface="Gadugi"/>
                <a:cs typeface="Gadugi"/>
              </a:rPr>
              <a:t> </a:t>
            </a:r>
            <a:r>
              <a:rPr sz="1100" spc="-10" dirty="0">
                <a:solidFill>
                  <a:srgbClr val="073761"/>
                </a:solidFill>
                <a:latin typeface="Gadugi"/>
                <a:cs typeface="Gadugi"/>
              </a:rPr>
              <a:t>institucional</a:t>
            </a:r>
            <a:endParaRPr sz="1100" dirty="0">
              <a:latin typeface="Gadugi"/>
              <a:cs typeface="Gadugi"/>
            </a:endParaRPr>
          </a:p>
          <a:p>
            <a:pPr marL="12700" marR="5080" indent="28575" algn="ctr">
              <a:lnSpc>
                <a:spcPct val="100000"/>
              </a:lnSpc>
              <a:spcBef>
                <a:spcPts val="459"/>
              </a:spcBef>
            </a:pPr>
            <a:r>
              <a:rPr lang="es-ES" sz="1100" dirty="0">
                <a:solidFill>
                  <a:srgbClr val="073761"/>
                </a:solidFill>
                <a:latin typeface="Gadugi"/>
                <a:cs typeface="Gadugi"/>
              </a:rPr>
              <a:t>Aulas Virtuales Minjusticia</a:t>
            </a:r>
            <a:endParaRPr sz="1100" dirty="0">
              <a:latin typeface="Gadugi"/>
              <a:cs typeface="Gadugi"/>
            </a:endParaRPr>
          </a:p>
          <a:p>
            <a:pPr marL="44450" algn="ctr">
              <a:lnSpc>
                <a:spcPct val="100000"/>
              </a:lnSpc>
              <a:spcBef>
                <a:spcPts val="495"/>
              </a:spcBef>
            </a:pPr>
            <a:r>
              <a:rPr lang="es-MX" sz="1100" dirty="0" smtClean="0">
                <a:solidFill>
                  <a:srgbClr val="073761"/>
                </a:solidFill>
                <a:latin typeface="Gadugi"/>
                <a:cs typeface="Gadugi"/>
              </a:rPr>
              <a:t>Formulario Virtual</a:t>
            </a:r>
            <a:endParaRPr sz="1100" dirty="0">
              <a:latin typeface="Gadugi"/>
              <a:cs typeface="Gadugi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04" y="1656079"/>
            <a:ext cx="3601415" cy="3435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057" y="164667"/>
            <a:ext cx="4403343" cy="508813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1056" y="164668"/>
            <a:ext cx="2726944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Monserrat"/>
              </a:rPr>
              <a:t>Resultados</a:t>
            </a:r>
            <a:r>
              <a:rPr sz="2000" dirty="0">
                <a:latin typeface="Monserrat"/>
              </a:rPr>
              <a:t> </a:t>
            </a:r>
            <a:r>
              <a:rPr sz="2000" spc="-5" dirty="0">
                <a:latin typeface="Monserrat"/>
              </a:rPr>
              <a:t>y</a:t>
            </a:r>
            <a:r>
              <a:rPr sz="2000" spc="-10" dirty="0">
                <a:latin typeface="Monserrat"/>
              </a:rPr>
              <a:t> </a:t>
            </a:r>
            <a:r>
              <a:rPr sz="2000" spc="-20" dirty="0">
                <a:latin typeface="Monserrat"/>
              </a:rPr>
              <a:t>evidencias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05201" y="241554"/>
            <a:ext cx="1066799" cy="2045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i="1" spc="-229" dirty="0">
                <a:solidFill>
                  <a:srgbClr val="CFDBF3"/>
                </a:solidFill>
                <a:latin typeface="Trebuchet MS"/>
                <a:cs typeface="Trebuchet MS"/>
              </a:rPr>
              <a:t>¡MinJusticiateescucha!</a:t>
            </a:r>
            <a:endParaRPr sz="125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1056" y="944117"/>
            <a:ext cx="40223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Monserrat"/>
                <a:cs typeface="Gadugi"/>
              </a:rPr>
              <a:t>1.</a:t>
            </a:r>
            <a:r>
              <a:rPr sz="2000" b="1" spc="-10" dirty="0">
                <a:latin typeface="Monserrat"/>
                <a:cs typeface="Gadugi"/>
              </a:rPr>
              <a:t> </a:t>
            </a:r>
            <a:r>
              <a:rPr sz="2000" b="1" spc="-10" dirty="0" err="1">
                <a:latin typeface="Monserrat"/>
                <a:cs typeface="Gadugi"/>
              </a:rPr>
              <a:t>Divulgación</a:t>
            </a:r>
            <a:r>
              <a:rPr sz="2000" b="1" spc="-55" dirty="0">
                <a:latin typeface="Monserrat"/>
                <a:cs typeface="Gadugi"/>
              </a:rPr>
              <a:t> </a:t>
            </a:r>
            <a:r>
              <a:rPr sz="2000" b="1" dirty="0" smtClean="0">
                <a:latin typeface="Monserrat"/>
                <a:cs typeface="Gadugi"/>
              </a:rPr>
              <a:t>de</a:t>
            </a:r>
            <a:r>
              <a:rPr lang="es-MX" sz="2000" b="1" dirty="0" smtClean="0">
                <a:latin typeface="Monserrat"/>
                <a:cs typeface="Gadugi"/>
              </a:rPr>
              <a:t> </a:t>
            </a:r>
            <a:r>
              <a:rPr sz="2000" b="1" spc="-5" dirty="0" err="1" smtClean="0">
                <a:latin typeface="Monserrat"/>
                <a:cs typeface="Gadugi"/>
              </a:rPr>
              <a:t>información</a:t>
            </a:r>
            <a:endParaRPr sz="2000" dirty="0">
              <a:latin typeface="Monserrat"/>
              <a:cs typeface="Gadug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89065" y="1592961"/>
            <a:ext cx="2854960" cy="1290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" algn="ctr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00AEEE"/>
                </a:solidFill>
                <a:latin typeface="Monserrat"/>
                <a:cs typeface="Gadugi"/>
              </a:rPr>
              <a:t>Sitio</a:t>
            </a:r>
            <a:r>
              <a:rPr sz="1400" b="1" spc="-75" dirty="0">
                <a:solidFill>
                  <a:srgbClr val="00AEEE"/>
                </a:solidFill>
                <a:latin typeface="Monserrat"/>
                <a:cs typeface="Gadugi"/>
              </a:rPr>
              <a:t> </a:t>
            </a:r>
            <a:r>
              <a:rPr sz="1400" b="1" spc="-5" dirty="0">
                <a:solidFill>
                  <a:srgbClr val="00AEEE"/>
                </a:solidFill>
                <a:latin typeface="Monserrat"/>
                <a:cs typeface="Gadugi"/>
              </a:rPr>
              <a:t>web</a:t>
            </a:r>
            <a:r>
              <a:rPr sz="1400" b="1" spc="-45" dirty="0">
                <a:solidFill>
                  <a:srgbClr val="00AEEE"/>
                </a:solidFill>
                <a:latin typeface="Monserrat"/>
                <a:cs typeface="Gadugi"/>
              </a:rPr>
              <a:t> </a:t>
            </a:r>
            <a:r>
              <a:rPr sz="1400" b="1" spc="-5" dirty="0">
                <a:solidFill>
                  <a:srgbClr val="00AEEE"/>
                </a:solidFill>
                <a:latin typeface="Monserrat"/>
                <a:cs typeface="Gadugi"/>
              </a:rPr>
              <a:t>institucional</a:t>
            </a:r>
            <a:endParaRPr sz="1400" dirty="0">
              <a:latin typeface="Monserrat"/>
              <a:cs typeface="Gadug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 dirty="0">
              <a:latin typeface="Monserrat"/>
              <a:cs typeface="Gadugi"/>
            </a:endParaRPr>
          </a:p>
          <a:p>
            <a:pPr marL="12065" marR="5080" algn="ctr">
              <a:lnSpc>
                <a:spcPct val="100000"/>
              </a:lnSpc>
              <a:spcBef>
                <a:spcPts val="5"/>
              </a:spcBef>
            </a:pPr>
            <a:r>
              <a:rPr sz="14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onserrat"/>
                <a:cs typeface="Arial MT"/>
                <a:hlinkClick r:id="rId2"/>
              </a:rPr>
              <a:t>https://www.minjusticia.gov.co/partic </a:t>
            </a:r>
            <a:r>
              <a:rPr sz="1400" spc="-375" dirty="0">
                <a:solidFill>
                  <a:srgbClr val="0000FF"/>
                </a:solidFill>
                <a:latin typeface="Monserrat"/>
                <a:cs typeface="Arial MT"/>
                <a:hlinkClick r:id="rId2"/>
              </a:rPr>
              <a:t> </a:t>
            </a:r>
            <a:r>
              <a:rPr sz="1400" u="heavy" spc="-5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onserrat"/>
                <a:cs typeface="Arial MT"/>
                <a:hlinkClick r:id="rId2"/>
              </a:rPr>
              <a:t>ipe</a:t>
            </a:r>
            <a:r>
              <a:rPr sz="1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onserrat"/>
                <a:cs typeface="Arial MT"/>
                <a:hlinkClick r:id="rId2"/>
              </a:rPr>
              <a:t>/plan-y-</a:t>
            </a:r>
            <a:r>
              <a:rPr sz="1400" u="heavy" spc="-5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onserrat"/>
                <a:cs typeface="Arial MT"/>
                <a:hlinkClick r:id="rId2"/>
              </a:rPr>
              <a:t>estrategias</a:t>
            </a:r>
            <a:r>
              <a:rPr sz="1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onserrat"/>
                <a:cs typeface="Arial MT"/>
                <a:hlinkClick r:id="rId2"/>
              </a:rPr>
              <a:t>-de- </a:t>
            </a:r>
            <a:r>
              <a:rPr sz="1400" dirty="0">
                <a:solidFill>
                  <a:srgbClr val="0000FF"/>
                </a:solidFill>
                <a:latin typeface="Monserrat"/>
                <a:cs typeface="Arial MT"/>
                <a:hlinkClick r:id="rId2"/>
              </a:rPr>
              <a:t> </a:t>
            </a:r>
            <a:r>
              <a:rPr sz="14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onserrat"/>
                <a:cs typeface="Arial MT"/>
                <a:hlinkClick r:id="rId2"/>
              </a:rPr>
              <a:t>participaci%C3%B3n</a:t>
            </a:r>
            <a:endParaRPr sz="1400" dirty="0">
              <a:latin typeface="Monserrat"/>
              <a:cs typeface="Arial M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90" y="1264718"/>
            <a:ext cx="4953000" cy="3794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543" y="663732"/>
            <a:ext cx="5253566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1056" y="669829"/>
            <a:ext cx="3154258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Monserrat"/>
              </a:rPr>
              <a:t>Resultados</a:t>
            </a:r>
            <a:r>
              <a:rPr sz="2000" dirty="0">
                <a:latin typeface="Monserrat"/>
              </a:rPr>
              <a:t> </a:t>
            </a:r>
            <a:r>
              <a:rPr sz="2000" spc="-5" dirty="0">
                <a:latin typeface="Monserrat"/>
              </a:rPr>
              <a:t>y</a:t>
            </a:r>
            <a:r>
              <a:rPr sz="2000" spc="-10" dirty="0">
                <a:latin typeface="Monserrat"/>
              </a:rPr>
              <a:t> </a:t>
            </a:r>
            <a:r>
              <a:rPr sz="2000" spc="-20" dirty="0">
                <a:latin typeface="Monserrat"/>
              </a:rPr>
              <a:t>evidencias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24200" y="241554"/>
            <a:ext cx="1295399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i="1" spc="-229" dirty="0">
                <a:solidFill>
                  <a:srgbClr val="CFDBF3"/>
                </a:solidFill>
                <a:latin typeface="Monserrat"/>
                <a:cs typeface="Trebuchet MS"/>
              </a:rPr>
              <a:t>¡MinJusticiateescucha!</a:t>
            </a:r>
            <a:endParaRPr sz="1400" dirty="0">
              <a:latin typeface="Monserrat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1056" y="1289758"/>
            <a:ext cx="32442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Monserrat"/>
                <a:cs typeface="Gadugi"/>
              </a:rPr>
              <a:t>1.</a:t>
            </a:r>
            <a:r>
              <a:rPr sz="1400" b="1" spc="-10" dirty="0">
                <a:latin typeface="Monserrat"/>
                <a:cs typeface="Gadugi"/>
              </a:rPr>
              <a:t> Divulgación</a:t>
            </a:r>
            <a:r>
              <a:rPr sz="1400" b="1" spc="-55" dirty="0">
                <a:latin typeface="Monserrat"/>
                <a:cs typeface="Gadugi"/>
              </a:rPr>
              <a:t> </a:t>
            </a:r>
            <a:r>
              <a:rPr sz="1400" b="1" dirty="0">
                <a:latin typeface="Monserrat"/>
                <a:cs typeface="Gadugi"/>
              </a:rPr>
              <a:t>de</a:t>
            </a:r>
            <a:r>
              <a:rPr sz="1400" b="1" spc="-20" dirty="0">
                <a:latin typeface="Monserrat"/>
                <a:cs typeface="Gadugi"/>
              </a:rPr>
              <a:t> </a:t>
            </a:r>
            <a:r>
              <a:rPr sz="1400" b="1" spc="-5" dirty="0">
                <a:latin typeface="Monserrat"/>
                <a:cs typeface="Gadugi"/>
              </a:rPr>
              <a:t>información</a:t>
            </a:r>
            <a:endParaRPr sz="1400" dirty="0">
              <a:latin typeface="Monserrat"/>
              <a:cs typeface="Gadug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52109" y="1610359"/>
            <a:ext cx="3158491" cy="9008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19810">
              <a:lnSpc>
                <a:spcPct val="100000"/>
              </a:lnSpc>
              <a:spcBef>
                <a:spcPts val="105"/>
              </a:spcBef>
            </a:pPr>
            <a:r>
              <a:rPr lang="es-ES" sz="1400" b="1" dirty="0">
                <a:solidFill>
                  <a:srgbClr val="00AEEE"/>
                </a:solidFill>
                <a:latin typeface="Monserrat"/>
                <a:cs typeface="Gadugi"/>
              </a:rPr>
              <a:t>Aulas Virtuales Minjusticia</a:t>
            </a:r>
          </a:p>
          <a:p>
            <a:pPr marL="1019810" algn="ctr">
              <a:lnSpc>
                <a:spcPct val="100000"/>
              </a:lnSpc>
              <a:spcBef>
                <a:spcPts val="105"/>
              </a:spcBef>
            </a:pPr>
            <a:endParaRPr sz="1400" dirty="0">
              <a:latin typeface="Monserrat"/>
              <a:cs typeface="Gadug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lang="es-CO" sz="1400" u="sng" dirty="0">
                <a:solidFill>
                  <a:schemeClr val="accent1"/>
                </a:solidFill>
                <a:latin typeface="Monserrat"/>
                <a:cs typeface="Gadugi"/>
              </a:rPr>
              <a:t>https://aulasvirtuales.minjusticia.gov.co/course/view.php?id=165</a:t>
            </a:r>
            <a:endParaRPr sz="1400" u="sng" dirty="0">
              <a:solidFill>
                <a:schemeClr val="accent1"/>
              </a:solidFill>
              <a:latin typeface="Monserrat"/>
              <a:cs typeface="Gadug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10359"/>
            <a:ext cx="4970443" cy="2688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767" y="161143"/>
            <a:ext cx="5005834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164668"/>
            <a:ext cx="4038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Resultados</a:t>
            </a:r>
            <a:r>
              <a:rPr dirty="0"/>
              <a:t> </a:t>
            </a:r>
            <a:r>
              <a:rPr spc="-5" dirty="0"/>
              <a:t>y</a:t>
            </a:r>
            <a:r>
              <a:rPr spc="-10" dirty="0"/>
              <a:t> </a:t>
            </a:r>
            <a:r>
              <a:rPr spc="-20" dirty="0"/>
              <a:t>evidencias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86950" y="242980"/>
            <a:ext cx="1272033" cy="2045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i="1" spc="-229" dirty="0">
                <a:solidFill>
                  <a:srgbClr val="CFDBF3"/>
                </a:solidFill>
                <a:latin typeface="Trebuchet MS"/>
                <a:cs typeface="Trebuchet MS"/>
              </a:rPr>
              <a:t>¡</a:t>
            </a:r>
            <a:r>
              <a:rPr sz="1200" i="1" spc="-229" dirty="0">
                <a:solidFill>
                  <a:srgbClr val="CFDBF3"/>
                </a:solidFill>
                <a:latin typeface="Monserrat"/>
                <a:cs typeface="Trebuchet MS"/>
              </a:rPr>
              <a:t>MinJusticiateescucha</a:t>
            </a:r>
            <a:r>
              <a:rPr sz="1200" i="1" spc="-229" dirty="0">
                <a:solidFill>
                  <a:srgbClr val="CFDBF3"/>
                </a:solidFill>
                <a:latin typeface="Trebuchet MS"/>
                <a:cs typeface="Trebuchet MS"/>
              </a:rPr>
              <a:t>!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1056" y="944117"/>
            <a:ext cx="3244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dugi"/>
                <a:cs typeface="Gadugi"/>
              </a:rPr>
              <a:t>1.</a:t>
            </a:r>
            <a:r>
              <a:rPr sz="1800" b="1" spc="-10" dirty="0">
                <a:latin typeface="Gadugi"/>
                <a:cs typeface="Gadugi"/>
              </a:rPr>
              <a:t> Divulgación</a:t>
            </a:r>
            <a:r>
              <a:rPr sz="1800" b="1" spc="-5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de</a:t>
            </a:r>
            <a:r>
              <a:rPr sz="1800" b="1" spc="-20" dirty="0">
                <a:latin typeface="Gadugi"/>
                <a:cs typeface="Gadugi"/>
              </a:rPr>
              <a:t> </a:t>
            </a:r>
            <a:r>
              <a:rPr sz="1800" b="1" spc="-5" dirty="0">
                <a:latin typeface="Gadugi"/>
                <a:cs typeface="Gadugi"/>
              </a:rPr>
              <a:t>información</a:t>
            </a:r>
            <a:endParaRPr sz="1800">
              <a:latin typeface="Gadugi"/>
              <a:cs typeface="Gadug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24880" y="1610359"/>
            <a:ext cx="3098800" cy="29604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1400" b="1" spc="-15" dirty="0">
                <a:solidFill>
                  <a:srgbClr val="00AEEE"/>
                </a:solidFill>
                <a:latin typeface="Gadugi"/>
                <a:cs typeface="Gadugi"/>
              </a:rPr>
              <a:t>Encuesta vía Microsoft </a:t>
            </a:r>
            <a:r>
              <a:rPr lang="es-ES" sz="1400" b="1" spc="-15" dirty="0" err="1">
                <a:solidFill>
                  <a:srgbClr val="00AEEE"/>
                </a:solidFill>
                <a:latin typeface="Gadugi"/>
                <a:cs typeface="Gadugi"/>
              </a:rPr>
              <a:t>forms</a:t>
            </a:r>
            <a:endParaRPr sz="1400" dirty="0">
              <a:latin typeface="Gadugi"/>
              <a:cs typeface="Gadug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 dirty="0">
              <a:latin typeface="Gadugi"/>
              <a:cs typeface="Gadugi"/>
            </a:endParaRPr>
          </a:p>
          <a:p>
            <a:pPr marL="65405">
              <a:lnSpc>
                <a:spcPct val="100000"/>
              </a:lnSpc>
              <a:spcBef>
                <a:spcPts val="5"/>
              </a:spcBef>
            </a:pPr>
            <a:r>
              <a:rPr lang="es-CO" sz="1400" spc="-15" dirty="0">
                <a:solidFill>
                  <a:srgbClr val="0000FF"/>
                </a:solidFill>
                <a:uFill>
                  <a:solidFill>
                    <a:srgbClr val="F4551F"/>
                  </a:solidFill>
                </a:uFill>
                <a:latin typeface="Arial MT"/>
                <a:cs typeface="Arial MT"/>
              </a:rPr>
              <a:t>https://forms.office.com/pages/designpagev2.aspx?auth_pvr=OrgId&amp;auth_upn=dialoguemos%40minjusticia.gov.co&amp;lang=es-419&amp;origin=OfficeDotCom&amp;route=Start&amp;sessionid=34751c6b-b3c8-4426-a0f9-a287ddfd984e&amp;subpage=design&amp;id=zfse-ze-OEKE0k-sLHVR3D2ePDRi23BPv2ebwCAaKPRURDBLVTJUR0E0QUVPMFRIU1kyMDBXRkhMQy4u&amp;topview=Preview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0" y="1243837"/>
            <a:ext cx="4161039" cy="3715904"/>
          </a:xfrm>
          <a:prstGeom prst="rect">
            <a:avLst/>
          </a:prstGeom>
        </p:spPr>
      </p:pic>
      <p:pic>
        <p:nvPicPr>
          <p:cNvPr id="7" name="object 8">
            <a:extLst>
              <a:ext uri="{FF2B5EF4-FFF2-40B4-BE49-F238E27FC236}">
                <a16:creationId xmlns="" xmlns:a16="http://schemas.microsoft.com/office/drawing/2014/main" id="{433F0C50-C569-92F7-323F-8827CA43562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12636" y="62037"/>
            <a:ext cx="2590800" cy="700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138" y="606760"/>
            <a:ext cx="5031331" cy="522605"/>
          </a:xfrm>
          <a:custGeom>
            <a:avLst/>
            <a:gdLst/>
            <a:ahLst/>
            <a:cxnLst/>
            <a:rect l="l" t="t" r="r" b="b"/>
            <a:pathLst>
              <a:path w="6460490" h="522605">
                <a:moveTo>
                  <a:pt x="6459982" y="0"/>
                </a:moveTo>
                <a:lnTo>
                  <a:pt x="0" y="0"/>
                </a:lnTo>
                <a:lnTo>
                  <a:pt x="0" y="522224"/>
                </a:lnTo>
                <a:lnTo>
                  <a:pt x="6459982" y="522224"/>
                </a:lnTo>
                <a:lnTo>
                  <a:pt x="6459982" y="0"/>
                </a:lnTo>
                <a:close/>
              </a:path>
            </a:pathLst>
          </a:custGeom>
          <a:solidFill>
            <a:srgbClr val="006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958" y="729552"/>
            <a:ext cx="5408521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Monserrat"/>
              </a:rPr>
              <a:t>Resultados</a:t>
            </a:r>
            <a:r>
              <a:rPr sz="2000" spc="10" dirty="0">
                <a:latin typeface="Monserrat"/>
              </a:rPr>
              <a:t> </a:t>
            </a:r>
            <a:r>
              <a:rPr sz="2000" spc="-5" dirty="0">
                <a:latin typeface="Monserrat"/>
              </a:rPr>
              <a:t>y</a:t>
            </a:r>
            <a:r>
              <a:rPr sz="2000" spc="-10" dirty="0">
                <a:latin typeface="Monserrat"/>
              </a:rPr>
              <a:t> </a:t>
            </a:r>
            <a:r>
              <a:rPr sz="2000" spc="-15" dirty="0" err="1" smtClean="0">
                <a:latin typeface="Monserrat"/>
              </a:rPr>
              <a:t>evidencias</a:t>
            </a:r>
            <a:endParaRPr sz="2000" spc="-5" dirty="0">
              <a:latin typeface="Monserra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4812" y="1185418"/>
            <a:ext cx="42348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Monserrat"/>
                <a:cs typeface="Gadugi"/>
              </a:rPr>
              <a:t>2.</a:t>
            </a:r>
            <a:r>
              <a:rPr sz="2000" b="1" spc="-45" dirty="0">
                <a:latin typeface="Monserrat"/>
                <a:cs typeface="Gadugi"/>
              </a:rPr>
              <a:t> </a:t>
            </a:r>
            <a:r>
              <a:rPr sz="2000" b="1" spc="-5" dirty="0">
                <a:latin typeface="Monserrat"/>
                <a:cs typeface="Gadugi"/>
              </a:rPr>
              <a:t>Convocatoria</a:t>
            </a:r>
            <a:r>
              <a:rPr sz="2000" b="1" spc="-10" dirty="0">
                <a:latin typeface="Monserrat"/>
                <a:cs typeface="Gadugi"/>
              </a:rPr>
              <a:t> </a:t>
            </a:r>
            <a:r>
              <a:rPr sz="2000" b="1" dirty="0">
                <a:latin typeface="Monserrat"/>
                <a:cs typeface="Gadugi"/>
              </a:rPr>
              <a:t>a</a:t>
            </a:r>
            <a:r>
              <a:rPr sz="2000" b="1" spc="-25" dirty="0">
                <a:latin typeface="Monserrat"/>
                <a:cs typeface="Gadugi"/>
              </a:rPr>
              <a:t> </a:t>
            </a:r>
            <a:r>
              <a:rPr sz="2000" b="1" spc="-5" dirty="0">
                <a:latin typeface="Monserrat"/>
                <a:cs typeface="Gadugi"/>
              </a:rPr>
              <a:t>grupos</a:t>
            </a:r>
            <a:r>
              <a:rPr sz="2000" b="1" spc="-45" dirty="0">
                <a:latin typeface="Monserrat"/>
                <a:cs typeface="Gadugi"/>
              </a:rPr>
              <a:t> </a:t>
            </a:r>
            <a:r>
              <a:rPr sz="2000" b="1" spc="-5" dirty="0">
                <a:latin typeface="Monserrat"/>
                <a:cs typeface="Gadugi"/>
              </a:rPr>
              <a:t>de</a:t>
            </a:r>
            <a:r>
              <a:rPr sz="2000" b="1" spc="-20" dirty="0">
                <a:latin typeface="Monserrat"/>
                <a:cs typeface="Gadugi"/>
              </a:rPr>
              <a:t> </a:t>
            </a:r>
            <a:r>
              <a:rPr sz="2000" b="1" spc="-10" dirty="0">
                <a:latin typeface="Monserrat"/>
                <a:cs typeface="Gadugi"/>
              </a:rPr>
              <a:t>interés</a:t>
            </a:r>
            <a:endParaRPr sz="2000" dirty="0">
              <a:latin typeface="Monserrat"/>
              <a:cs typeface="Gadug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6067" y="2048731"/>
            <a:ext cx="1031240" cy="665480"/>
            <a:chOff x="66067" y="2048731"/>
            <a:chExt cx="1031240" cy="6654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67" y="2048731"/>
              <a:ext cx="1030944" cy="66503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4300" y="2078735"/>
              <a:ext cx="927735" cy="567055"/>
            </a:xfrm>
            <a:custGeom>
              <a:avLst/>
              <a:gdLst/>
              <a:ahLst/>
              <a:cxnLst/>
              <a:rect l="l" t="t" r="r" b="b"/>
              <a:pathLst>
                <a:path w="927735" h="567055">
                  <a:moveTo>
                    <a:pt x="870851" y="0"/>
                  </a:moveTo>
                  <a:lnTo>
                    <a:pt x="56756" y="0"/>
                  </a:lnTo>
                  <a:lnTo>
                    <a:pt x="34671" y="4444"/>
                  </a:lnTo>
                  <a:lnTo>
                    <a:pt x="16624" y="16637"/>
                  </a:lnTo>
                  <a:lnTo>
                    <a:pt x="4460" y="34543"/>
                  </a:lnTo>
                  <a:lnTo>
                    <a:pt x="0" y="56641"/>
                  </a:lnTo>
                  <a:lnTo>
                    <a:pt x="0" y="510158"/>
                  </a:lnTo>
                  <a:lnTo>
                    <a:pt x="4460" y="532257"/>
                  </a:lnTo>
                  <a:lnTo>
                    <a:pt x="16624" y="550163"/>
                  </a:lnTo>
                  <a:lnTo>
                    <a:pt x="34671" y="562356"/>
                  </a:lnTo>
                  <a:lnTo>
                    <a:pt x="56756" y="566801"/>
                  </a:lnTo>
                  <a:lnTo>
                    <a:pt x="870851" y="566801"/>
                  </a:lnTo>
                  <a:lnTo>
                    <a:pt x="892937" y="562356"/>
                  </a:lnTo>
                  <a:lnTo>
                    <a:pt x="910983" y="550163"/>
                  </a:lnTo>
                  <a:lnTo>
                    <a:pt x="923150" y="532257"/>
                  </a:lnTo>
                  <a:lnTo>
                    <a:pt x="927608" y="510158"/>
                  </a:lnTo>
                  <a:lnTo>
                    <a:pt x="927608" y="56641"/>
                  </a:lnTo>
                  <a:lnTo>
                    <a:pt x="923150" y="34543"/>
                  </a:lnTo>
                  <a:lnTo>
                    <a:pt x="910983" y="16637"/>
                  </a:lnTo>
                  <a:lnTo>
                    <a:pt x="892937" y="4444"/>
                  </a:lnTo>
                  <a:lnTo>
                    <a:pt x="870851" y="0"/>
                  </a:lnTo>
                  <a:close/>
                </a:path>
              </a:pathLst>
            </a:custGeom>
            <a:solidFill>
              <a:srgbClr val="FCE6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5061" y="2079497"/>
              <a:ext cx="927735" cy="567055"/>
            </a:xfrm>
            <a:custGeom>
              <a:avLst/>
              <a:gdLst/>
              <a:ahLst/>
              <a:cxnLst/>
              <a:rect l="l" t="t" r="r" b="b"/>
              <a:pathLst>
                <a:path w="927735" h="567055">
                  <a:moveTo>
                    <a:pt x="0" y="56641"/>
                  </a:moveTo>
                  <a:lnTo>
                    <a:pt x="4460" y="34543"/>
                  </a:lnTo>
                  <a:lnTo>
                    <a:pt x="16624" y="16637"/>
                  </a:lnTo>
                  <a:lnTo>
                    <a:pt x="34670" y="4444"/>
                  </a:lnTo>
                  <a:lnTo>
                    <a:pt x="56756" y="0"/>
                  </a:lnTo>
                  <a:lnTo>
                    <a:pt x="870851" y="0"/>
                  </a:lnTo>
                  <a:lnTo>
                    <a:pt x="892937" y="4444"/>
                  </a:lnTo>
                  <a:lnTo>
                    <a:pt x="910983" y="16637"/>
                  </a:lnTo>
                  <a:lnTo>
                    <a:pt x="923150" y="34543"/>
                  </a:lnTo>
                  <a:lnTo>
                    <a:pt x="927607" y="56641"/>
                  </a:lnTo>
                  <a:lnTo>
                    <a:pt x="927607" y="510158"/>
                  </a:lnTo>
                  <a:lnTo>
                    <a:pt x="923150" y="532257"/>
                  </a:lnTo>
                  <a:lnTo>
                    <a:pt x="910983" y="550163"/>
                  </a:lnTo>
                  <a:lnTo>
                    <a:pt x="892937" y="562356"/>
                  </a:lnTo>
                  <a:lnTo>
                    <a:pt x="870851" y="566801"/>
                  </a:lnTo>
                  <a:lnTo>
                    <a:pt x="56756" y="566801"/>
                  </a:lnTo>
                  <a:lnTo>
                    <a:pt x="34670" y="562356"/>
                  </a:lnTo>
                  <a:lnTo>
                    <a:pt x="16624" y="550163"/>
                  </a:lnTo>
                  <a:lnTo>
                    <a:pt x="4460" y="532257"/>
                  </a:lnTo>
                  <a:lnTo>
                    <a:pt x="0" y="510158"/>
                  </a:lnTo>
                  <a:lnTo>
                    <a:pt x="0" y="56641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90601" y="2275713"/>
            <a:ext cx="767080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dirty="0">
                <a:latin typeface="Monserrat"/>
                <a:cs typeface="Gadugi"/>
              </a:rPr>
              <a:t>F</a:t>
            </a:r>
            <a:r>
              <a:rPr sz="850" b="1" spc="-5" dirty="0">
                <a:latin typeface="Monserrat"/>
                <a:cs typeface="Gadugi"/>
              </a:rPr>
              <a:t>e</a:t>
            </a:r>
            <a:r>
              <a:rPr sz="850" b="1" dirty="0">
                <a:latin typeface="Monserrat"/>
                <a:cs typeface="Gadugi"/>
              </a:rPr>
              <a:t>cha</a:t>
            </a:r>
            <a:r>
              <a:rPr sz="850" b="1" spc="-35" dirty="0">
                <a:latin typeface="Gadugi"/>
                <a:cs typeface="Gadugi"/>
              </a:rPr>
              <a:t> </a:t>
            </a:r>
            <a:r>
              <a:rPr sz="850" b="1" dirty="0">
                <a:latin typeface="Gadugi"/>
                <a:cs typeface="Gadugi"/>
              </a:rPr>
              <a:t>de</a:t>
            </a:r>
            <a:r>
              <a:rPr sz="850" b="1" spc="-40" dirty="0">
                <a:latin typeface="Gadugi"/>
                <a:cs typeface="Gadugi"/>
              </a:rPr>
              <a:t> </a:t>
            </a:r>
            <a:r>
              <a:rPr sz="850" b="1" spc="-5" dirty="0">
                <a:latin typeface="Gadugi"/>
                <a:cs typeface="Gadugi"/>
              </a:rPr>
              <a:t>ini</a:t>
            </a:r>
            <a:r>
              <a:rPr sz="850" b="1" dirty="0">
                <a:latin typeface="Gadugi"/>
                <a:cs typeface="Gadugi"/>
              </a:rPr>
              <a:t>c</a:t>
            </a:r>
            <a:r>
              <a:rPr sz="850" b="1" spc="-5" dirty="0">
                <a:latin typeface="Gadugi"/>
                <a:cs typeface="Gadugi"/>
              </a:rPr>
              <a:t>i</a:t>
            </a:r>
            <a:r>
              <a:rPr sz="850" b="1" dirty="0">
                <a:latin typeface="Gadugi"/>
                <a:cs typeface="Gadugi"/>
              </a:rPr>
              <a:t>o</a:t>
            </a:r>
            <a:endParaRPr sz="850" dirty="0">
              <a:latin typeface="Gadugi"/>
              <a:cs typeface="Gadug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6067" y="2935483"/>
            <a:ext cx="1031240" cy="1995805"/>
            <a:chOff x="66067" y="2935483"/>
            <a:chExt cx="1031240" cy="199580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" y="2935483"/>
              <a:ext cx="1030944" cy="199566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4300" y="2970276"/>
              <a:ext cx="927735" cy="1892935"/>
            </a:xfrm>
            <a:custGeom>
              <a:avLst/>
              <a:gdLst/>
              <a:ahLst/>
              <a:cxnLst/>
              <a:rect l="l" t="t" r="r" b="b"/>
              <a:pathLst>
                <a:path w="927735" h="1892935">
                  <a:moveTo>
                    <a:pt x="834847" y="0"/>
                  </a:moveTo>
                  <a:lnTo>
                    <a:pt x="92760" y="0"/>
                  </a:lnTo>
                  <a:lnTo>
                    <a:pt x="56654" y="7238"/>
                  </a:lnTo>
                  <a:lnTo>
                    <a:pt x="27165" y="27178"/>
                  </a:lnTo>
                  <a:lnTo>
                    <a:pt x="7289" y="56642"/>
                  </a:lnTo>
                  <a:lnTo>
                    <a:pt x="0" y="92710"/>
                  </a:lnTo>
                  <a:lnTo>
                    <a:pt x="0" y="1799717"/>
                  </a:lnTo>
                  <a:lnTo>
                    <a:pt x="7289" y="1835797"/>
                  </a:lnTo>
                  <a:lnTo>
                    <a:pt x="27165" y="1865274"/>
                  </a:lnTo>
                  <a:lnTo>
                    <a:pt x="56654" y="1885137"/>
                  </a:lnTo>
                  <a:lnTo>
                    <a:pt x="92760" y="1892427"/>
                  </a:lnTo>
                  <a:lnTo>
                    <a:pt x="834847" y="1892427"/>
                  </a:lnTo>
                  <a:lnTo>
                    <a:pt x="870953" y="1885137"/>
                  </a:lnTo>
                  <a:lnTo>
                    <a:pt x="900430" y="1865274"/>
                  </a:lnTo>
                  <a:lnTo>
                    <a:pt x="920318" y="1835797"/>
                  </a:lnTo>
                  <a:lnTo>
                    <a:pt x="927608" y="1799717"/>
                  </a:lnTo>
                  <a:lnTo>
                    <a:pt x="927608" y="92710"/>
                  </a:lnTo>
                  <a:lnTo>
                    <a:pt x="920318" y="56642"/>
                  </a:lnTo>
                  <a:lnTo>
                    <a:pt x="900430" y="27178"/>
                  </a:lnTo>
                  <a:lnTo>
                    <a:pt x="870953" y="7238"/>
                  </a:lnTo>
                  <a:lnTo>
                    <a:pt x="834847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5061" y="2971038"/>
              <a:ext cx="927735" cy="1892935"/>
            </a:xfrm>
            <a:custGeom>
              <a:avLst/>
              <a:gdLst/>
              <a:ahLst/>
              <a:cxnLst/>
              <a:rect l="l" t="t" r="r" b="b"/>
              <a:pathLst>
                <a:path w="927735" h="1892935">
                  <a:moveTo>
                    <a:pt x="0" y="92710"/>
                  </a:moveTo>
                  <a:lnTo>
                    <a:pt x="7289" y="56642"/>
                  </a:lnTo>
                  <a:lnTo>
                    <a:pt x="27165" y="27178"/>
                  </a:lnTo>
                  <a:lnTo>
                    <a:pt x="56654" y="7238"/>
                  </a:lnTo>
                  <a:lnTo>
                    <a:pt x="92760" y="0"/>
                  </a:lnTo>
                  <a:lnTo>
                    <a:pt x="834847" y="0"/>
                  </a:lnTo>
                  <a:lnTo>
                    <a:pt x="870953" y="7238"/>
                  </a:lnTo>
                  <a:lnTo>
                    <a:pt x="900429" y="27178"/>
                  </a:lnTo>
                  <a:lnTo>
                    <a:pt x="920318" y="56642"/>
                  </a:lnTo>
                  <a:lnTo>
                    <a:pt x="927607" y="92710"/>
                  </a:lnTo>
                  <a:lnTo>
                    <a:pt x="927607" y="1799717"/>
                  </a:lnTo>
                  <a:lnTo>
                    <a:pt x="920318" y="1835797"/>
                  </a:lnTo>
                  <a:lnTo>
                    <a:pt x="900429" y="1865274"/>
                  </a:lnTo>
                  <a:lnTo>
                    <a:pt x="870953" y="1885137"/>
                  </a:lnTo>
                  <a:lnTo>
                    <a:pt x="834847" y="1892427"/>
                  </a:lnTo>
                  <a:lnTo>
                    <a:pt x="92760" y="1892427"/>
                  </a:lnTo>
                  <a:lnTo>
                    <a:pt x="56654" y="1885137"/>
                  </a:lnTo>
                  <a:lnTo>
                    <a:pt x="27165" y="1865274"/>
                  </a:lnTo>
                  <a:lnTo>
                    <a:pt x="7289" y="1835797"/>
                  </a:lnTo>
                  <a:lnTo>
                    <a:pt x="0" y="1799717"/>
                  </a:lnTo>
                  <a:lnTo>
                    <a:pt x="0" y="9271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72618" y="3767429"/>
            <a:ext cx="812800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0195" marR="5080" indent="-278130">
              <a:lnSpc>
                <a:spcPct val="100000"/>
              </a:lnSpc>
              <a:spcBef>
                <a:spcPts val="100"/>
              </a:spcBef>
            </a:pPr>
            <a:r>
              <a:rPr lang="es-ES" sz="850" spc="-5" dirty="0">
                <a:latin typeface="Monserrat"/>
                <a:cs typeface="Gadugi"/>
              </a:rPr>
              <a:t>14 </a:t>
            </a:r>
            <a:r>
              <a:rPr sz="850" dirty="0">
                <a:latin typeface="Monserrat"/>
                <a:cs typeface="Gadugi"/>
              </a:rPr>
              <a:t>de</a:t>
            </a:r>
            <a:r>
              <a:rPr sz="850" spc="-20" dirty="0">
                <a:latin typeface="Monserrat"/>
                <a:cs typeface="Gadugi"/>
              </a:rPr>
              <a:t> </a:t>
            </a:r>
            <a:r>
              <a:rPr lang="es-ES" sz="850" spc="-5" dirty="0">
                <a:latin typeface="Monserrat"/>
                <a:cs typeface="Gadugi"/>
              </a:rPr>
              <a:t>Marzo</a:t>
            </a:r>
            <a:r>
              <a:rPr sz="850" spc="-45" dirty="0">
                <a:latin typeface="Monserrat"/>
                <a:cs typeface="Gadugi"/>
              </a:rPr>
              <a:t> </a:t>
            </a:r>
            <a:r>
              <a:rPr sz="850" dirty="0">
                <a:latin typeface="Monserrat"/>
                <a:cs typeface="Gadugi"/>
              </a:rPr>
              <a:t>de  </a:t>
            </a:r>
            <a:r>
              <a:rPr sz="850" spc="-5" dirty="0">
                <a:latin typeface="Monserrat"/>
                <a:cs typeface="Gadugi"/>
              </a:rPr>
              <a:t>202</a:t>
            </a:r>
            <a:r>
              <a:rPr lang="es-ES" sz="850" spc="-5" dirty="0">
                <a:latin typeface="Monserrat"/>
                <a:cs typeface="Gadugi"/>
              </a:rPr>
              <a:t>3</a:t>
            </a:r>
            <a:endParaRPr sz="850" dirty="0">
              <a:latin typeface="Monserrat"/>
              <a:cs typeface="Gadug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148089" y="2048731"/>
            <a:ext cx="1029969" cy="665480"/>
            <a:chOff x="1148089" y="2048731"/>
            <a:chExt cx="1029969" cy="66548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8089" y="2048731"/>
              <a:ext cx="1029448" cy="66503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97863" y="2078735"/>
              <a:ext cx="925194" cy="567055"/>
            </a:xfrm>
            <a:custGeom>
              <a:avLst/>
              <a:gdLst/>
              <a:ahLst/>
              <a:cxnLst/>
              <a:rect l="l" t="t" r="r" b="b"/>
              <a:pathLst>
                <a:path w="925194" h="567055">
                  <a:moveTo>
                    <a:pt x="868299" y="0"/>
                  </a:moveTo>
                  <a:lnTo>
                    <a:pt x="56680" y="0"/>
                  </a:lnTo>
                  <a:lnTo>
                    <a:pt x="34620" y="4444"/>
                  </a:lnTo>
                  <a:lnTo>
                    <a:pt x="16598" y="16637"/>
                  </a:lnTo>
                  <a:lnTo>
                    <a:pt x="4457" y="34543"/>
                  </a:lnTo>
                  <a:lnTo>
                    <a:pt x="0" y="56641"/>
                  </a:lnTo>
                  <a:lnTo>
                    <a:pt x="0" y="510158"/>
                  </a:lnTo>
                  <a:lnTo>
                    <a:pt x="4457" y="532257"/>
                  </a:lnTo>
                  <a:lnTo>
                    <a:pt x="16598" y="550163"/>
                  </a:lnTo>
                  <a:lnTo>
                    <a:pt x="34620" y="562356"/>
                  </a:lnTo>
                  <a:lnTo>
                    <a:pt x="56680" y="566801"/>
                  </a:lnTo>
                  <a:lnTo>
                    <a:pt x="868299" y="566801"/>
                  </a:lnTo>
                  <a:lnTo>
                    <a:pt x="890397" y="562356"/>
                  </a:lnTo>
                  <a:lnTo>
                    <a:pt x="908304" y="550163"/>
                  </a:lnTo>
                  <a:lnTo>
                    <a:pt x="920496" y="532257"/>
                  </a:lnTo>
                  <a:lnTo>
                    <a:pt x="924941" y="510158"/>
                  </a:lnTo>
                  <a:lnTo>
                    <a:pt x="924941" y="56641"/>
                  </a:lnTo>
                  <a:lnTo>
                    <a:pt x="920496" y="34543"/>
                  </a:lnTo>
                  <a:lnTo>
                    <a:pt x="908304" y="16637"/>
                  </a:lnTo>
                  <a:lnTo>
                    <a:pt x="890397" y="4444"/>
                  </a:lnTo>
                  <a:lnTo>
                    <a:pt x="868299" y="0"/>
                  </a:lnTo>
                  <a:close/>
                </a:path>
              </a:pathLst>
            </a:custGeom>
            <a:solidFill>
              <a:srgbClr val="FCE6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98625" y="2079497"/>
              <a:ext cx="925194" cy="567055"/>
            </a:xfrm>
            <a:custGeom>
              <a:avLst/>
              <a:gdLst/>
              <a:ahLst/>
              <a:cxnLst/>
              <a:rect l="l" t="t" r="r" b="b"/>
              <a:pathLst>
                <a:path w="925194" h="567055">
                  <a:moveTo>
                    <a:pt x="0" y="56641"/>
                  </a:moveTo>
                  <a:lnTo>
                    <a:pt x="4457" y="34543"/>
                  </a:lnTo>
                  <a:lnTo>
                    <a:pt x="16598" y="16637"/>
                  </a:lnTo>
                  <a:lnTo>
                    <a:pt x="34620" y="4444"/>
                  </a:lnTo>
                  <a:lnTo>
                    <a:pt x="56680" y="0"/>
                  </a:lnTo>
                  <a:lnTo>
                    <a:pt x="868299" y="0"/>
                  </a:lnTo>
                  <a:lnTo>
                    <a:pt x="890397" y="4444"/>
                  </a:lnTo>
                  <a:lnTo>
                    <a:pt x="908304" y="16637"/>
                  </a:lnTo>
                  <a:lnTo>
                    <a:pt x="920496" y="34543"/>
                  </a:lnTo>
                  <a:lnTo>
                    <a:pt x="924941" y="56641"/>
                  </a:lnTo>
                  <a:lnTo>
                    <a:pt x="924941" y="510158"/>
                  </a:lnTo>
                  <a:lnTo>
                    <a:pt x="920496" y="532257"/>
                  </a:lnTo>
                  <a:lnTo>
                    <a:pt x="908304" y="550163"/>
                  </a:lnTo>
                  <a:lnTo>
                    <a:pt x="890397" y="562356"/>
                  </a:lnTo>
                  <a:lnTo>
                    <a:pt x="868299" y="566801"/>
                  </a:lnTo>
                  <a:lnTo>
                    <a:pt x="56680" y="566801"/>
                  </a:lnTo>
                  <a:lnTo>
                    <a:pt x="34620" y="562356"/>
                  </a:lnTo>
                  <a:lnTo>
                    <a:pt x="16598" y="550163"/>
                  </a:lnTo>
                  <a:lnTo>
                    <a:pt x="4457" y="532257"/>
                  </a:lnTo>
                  <a:lnTo>
                    <a:pt x="0" y="510158"/>
                  </a:lnTo>
                  <a:lnTo>
                    <a:pt x="0" y="56641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356105" y="2210816"/>
            <a:ext cx="60515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0">
              <a:lnSpc>
                <a:spcPct val="100000"/>
              </a:lnSpc>
              <a:spcBef>
                <a:spcPts val="100"/>
              </a:spcBef>
            </a:pPr>
            <a:r>
              <a:rPr sz="850" b="1" dirty="0">
                <a:latin typeface="Gadugi"/>
                <a:cs typeface="Gadugi"/>
              </a:rPr>
              <a:t>F</a:t>
            </a:r>
            <a:r>
              <a:rPr sz="850" b="1" spc="-5" dirty="0">
                <a:latin typeface="Gadugi"/>
                <a:cs typeface="Gadugi"/>
              </a:rPr>
              <a:t>e</a:t>
            </a:r>
            <a:r>
              <a:rPr sz="850" b="1" dirty="0">
                <a:latin typeface="Gadugi"/>
                <a:cs typeface="Gadugi"/>
              </a:rPr>
              <a:t>cha</a:t>
            </a:r>
            <a:r>
              <a:rPr sz="850" b="1" spc="-55" dirty="0">
                <a:latin typeface="Gadugi"/>
                <a:cs typeface="Gadugi"/>
              </a:rPr>
              <a:t> </a:t>
            </a:r>
            <a:r>
              <a:rPr sz="850" b="1" dirty="0">
                <a:latin typeface="Gadugi"/>
                <a:cs typeface="Gadugi"/>
              </a:rPr>
              <a:t>de</a:t>
            </a:r>
            <a:endParaRPr sz="850" dirty="0">
              <a:latin typeface="Gadugi"/>
              <a:cs typeface="Gadugi"/>
            </a:endParaRPr>
          </a:p>
          <a:p>
            <a:pPr marL="12700">
              <a:lnSpc>
                <a:spcPct val="100000"/>
              </a:lnSpc>
            </a:pPr>
            <a:r>
              <a:rPr sz="850" b="1" spc="-5" dirty="0">
                <a:latin typeface="Gadugi"/>
                <a:cs typeface="Gadugi"/>
              </a:rPr>
              <a:t>finalización</a:t>
            </a:r>
            <a:endParaRPr sz="850" dirty="0">
              <a:latin typeface="Gadugi"/>
              <a:cs typeface="Gadug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148089" y="2935483"/>
            <a:ext cx="1029969" cy="1995805"/>
            <a:chOff x="1148089" y="2935483"/>
            <a:chExt cx="1029969" cy="199580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8089" y="2935483"/>
              <a:ext cx="1029448" cy="199566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97863" y="2970276"/>
              <a:ext cx="925194" cy="1892935"/>
            </a:xfrm>
            <a:custGeom>
              <a:avLst/>
              <a:gdLst/>
              <a:ahLst/>
              <a:cxnLst/>
              <a:rect l="l" t="t" r="r" b="b"/>
              <a:pathLst>
                <a:path w="925194" h="1892935">
                  <a:moveTo>
                    <a:pt x="832485" y="0"/>
                  </a:moveTo>
                  <a:lnTo>
                    <a:pt x="92456" y="0"/>
                  </a:lnTo>
                  <a:lnTo>
                    <a:pt x="56464" y="7238"/>
                  </a:lnTo>
                  <a:lnTo>
                    <a:pt x="27089" y="27050"/>
                  </a:lnTo>
                  <a:lnTo>
                    <a:pt x="7264" y="56515"/>
                  </a:lnTo>
                  <a:lnTo>
                    <a:pt x="0" y="92456"/>
                  </a:lnTo>
                  <a:lnTo>
                    <a:pt x="0" y="1799869"/>
                  </a:lnTo>
                  <a:lnTo>
                    <a:pt x="7264" y="1835899"/>
                  </a:lnTo>
                  <a:lnTo>
                    <a:pt x="27089" y="1865312"/>
                  </a:lnTo>
                  <a:lnTo>
                    <a:pt x="56464" y="1885149"/>
                  </a:lnTo>
                  <a:lnTo>
                    <a:pt x="92456" y="1892427"/>
                  </a:lnTo>
                  <a:lnTo>
                    <a:pt x="832485" y="1892427"/>
                  </a:lnTo>
                  <a:lnTo>
                    <a:pt x="868426" y="1885149"/>
                  </a:lnTo>
                  <a:lnTo>
                    <a:pt x="897890" y="1865312"/>
                  </a:lnTo>
                  <a:lnTo>
                    <a:pt x="917702" y="1835899"/>
                  </a:lnTo>
                  <a:lnTo>
                    <a:pt x="924941" y="1799869"/>
                  </a:lnTo>
                  <a:lnTo>
                    <a:pt x="924941" y="92456"/>
                  </a:lnTo>
                  <a:lnTo>
                    <a:pt x="917702" y="56515"/>
                  </a:lnTo>
                  <a:lnTo>
                    <a:pt x="897890" y="27050"/>
                  </a:lnTo>
                  <a:lnTo>
                    <a:pt x="868426" y="7238"/>
                  </a:lnTo>
                  <a:lnTo>
                    <a:pt x="832485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98625" y="2971038"/>
              <a:ext cx="925194" cy="1892935"/>
            </a:xfrm>
            <a:custGeom>
              <a:avLst/>
              <a:gdLst/>
              <a:ahLst/>
              <a:cxnLst/>
              <a:rect l="l" t="t" r="r" b="b"/>
              <a:pathLst>
                <a:path w="925194" h="1892935">
                  <a:moveTo>
                    <a:pt x="0" y="92456"/>
                  </a:moveTo>
                  <a:lnTo>
                    <a:pt x="7264" y="56514"/>
                  </a:lnTo>
                  <a:lnTo>
                    <a:pt x="27089" y="27050"/>
                  </a:lnTo>
                  <a:lnTo>
                    <a:pt x="56464" y="7238"/>
                  </a:lnTo>
                  <a:lnTo>
                    <a:pt x="92456" y="0"/>
                  </a:lnTo>
                  <a:lnTo>
                    <a:pt x="832485" y="0"/>
                  </a:lnTo>
                  <a:lnTo>
                    <a:pt x="868426" y="7238"/>
                  </a:lnTo>
                  <a:lnTo>
                    <a:pt x="897890" y="27050"/>
                  </a:lnTo>
                  <a:lnTo>
                    <a:pt x="917701" y="56514"/>
                  </a:lnTo>
                  <a:lnTo>
                    <a:pt x="924941" y="92456"/>
                  </a:lnTo>
                  <a:lnTo>
                    <a:pt x="924941" y="1799869"/>
                  </a:lnTo>
                  <a:lnTo>
                    <a:pt x="917701" y="1835899"/>
                  </a:lnTo>
                  <a:lnTo>
                    <a:pt x="897890" y="1865312"/>
                  </a:lnTo>
                  <a:lnTo>
                    <a:pt x="868426" y="1885149"/>
                  </a:lnTo>
                  <a:lnTo>
                    <a:pt x="832485" y="1892427"/>
                  </a:lnTo>
                  <a:lnTo>
                    <a:pt x="92456" y="1892427"/>
                  </a:lnTo>
                  <a:lnTo>
                    <a:pt x="56464" y="1885149"/>
                  </a:lnTo>
                  <a:lnTo>
                    <a:pt x="27089" y="1865312"/>
                  </a:lnTo>
                  <a:lnTo>
                    <a:pt x="7264" y="1835899"/>
                  </a:lnTo>
                  <a:lnTo>
                    <a:pt x="0" y="1799869"/>
                  </a:lnTo>
                  <a:lnTo>
                    <a:pt x="0" y="9245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351914" y="3767429"/>
            <a:ext cx="61341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850" spc="-5" dirty="0">
                <a:latin typeface="Monserrat"/>
                <a:cs typeface="Gadugi"/>
              </a:rPr>
              <a:t>2</a:t>
            </a:r>
            <a:r>
              <a:rPr lang="es-ES" sz="850" dirty="0">
                <a:latin typeface="Monserrat"/>
                <a:cs typeface="Gadugi"/>
              </a:rPr>
              <a:t>6</a:t>
            </a:r>
            <a:r>
              <a:rPr sz="850" spc="-25" dirty="0">
                <a:latin typeface="Monserrat"/>
                <a:cs typeface="Gadugi"/>
              </a:rPr>
              <a:t> </a:t>
            </a:r>
            <a:r>
              <a:rPr sz="850" dirty="0">
                <a:latin typeface="Monserrat"/>
                <a:cs typeface="Gadugi"/>
              </a:rPr>
              <a:t>de</a:t>
            </a:r>
            <a:r>
              <a:rPr sz="850" spc="-35" dirty="0">
                <a:latin typeface="Monserrat"/>
                <a:cs typeface="Gadugi"/>
              </a:rPr>
              <a:t> </a:t>
            </a:r>
            <a:r>
              <a:rPr lang="es-ES" sz="850" spc="-5" dirty="0">
                <a:latin typeface="Monserrat"/>
                <a:cs typeface="Gadugi"/>
              </a:rPr>
              <a:t>Abril</a:t>
            </a:r>
            <a:endParaRPr sz="850" dirty="0">
              <a:latin typeface="Monserrat"/>
              <a:cs typeface="Gadugi"/>
            </a:endParaRPr>
          </a:p>
          <a:p>
            <a:pPr marL="635" algn="ctr">
              <a:lnSpc>
                <a:spcPct val="100000"/>
              </a:lnSpc>
            </a:pPr>
            <a:r>
              <a:rPr sz="850" spc="-5" dirty="0">
                <a:latin typeface="Monserrat"/>
                <a:cs typeface="Gadugi"/>
              </a:rPr>
              <a:t>202</a:t>
            </a:r>
            <a:r>
              <a:rPr lang="es-ES" sz="850" spc="-5" dirty="0">
                <a:latin typeface="Monserrat"/>
                <a:cs typeface="Gadugi"/>
              </a:rPr>
              <a:t>3</a:t>
            </a:r>
            <a:endParaRPr sz="850" dirty="0">
              <a:latin typeface="Monserrat"/>
              <a:cs typeface="Gadug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228603" y="2048731"/>
            <a:ext cx="4041140" cy="665480"/>
            <a:chOff x="2228603" y="2048731"/>
            <a:chExt cx="4041140" cy="665480"/>
          </a:xfrm>
        </p:grpSpPr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28603" y="2048731"/>
              <a:ext cx="4040875" cy="66503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276855" y="2078735"/>
              <a:ext cx="3937635" cy="567055"/>
            </a:xfrm>
            <a:custGeom>
              <a:avLst/>
              <a:gdLst/>
              <a:ahLst/>
              <a:cxnLst/>
              <a:rect l="l" t="t" r="r" b="b"/>
              <a:pathLst>
                <a:path w="3937635" h="567055">
                  <a:moveTo>
                    <a:pt x="3880866" y="0"/>
                  </a:moveTo>
                  <a:lnTo>
                    <a:pt x="56642" y="0"/>
                  </a:lnTo>
                  <a:lnTo>
                    <a:pt x="34670" y="4444"/>
                  </a:lnTo>
                  <a:lnTo>
                    <a:pt x="16637" y="16637"/>
                  </a:lnTo>
                  <a:lnTo>
                    <a:pt x="4444" y="34543"/>
                  </a:lnTo>
                  <a:lnTo>
                    <a:pt x="0" y="56641"/>
                  </a:lnTo>
                  <a:lnTo>
                    <a:pt x="0" y="510158"/>
                  </a:lnTo>
                  <a:lnTo>
                    <a:pt x="4444" y="532257"/>
                  </a:lnTo>
                  <a:lnTo>
                    <a:pt x="16637" y="550163"/>
                  </a:lnTo>
                  <a:lnTo>
                    <a:pt x="34670" y="562356"/>
                  </a:lnTo>
                  <a:lnTo>
                    <a:pt x="56642" y="566801"/>
                  </a:lnTo>
                  <a:lnTo>
                    <a:pt x="3880866" y="566801"/>
                  </a:lnTo>
                  <a:lnTo>
                    <a:pt x="3902836" y="562356"/>
                  </a:lnTo>
                  <a:lnTo>
                    <a:pt x="3920871" y="550163"/>
                  </a:lnTo>
                  <a:lnTo>
                    <a:pt x="3933063" y="532257"/>
                  </a:lnTo>
                  <a:lnTo>
                    <a:pt x="3937507" y="510158"/>
                  </a:lnTo>
                  <a:lnTo>
                    <a:pt x="3937507" y="56641"/>
                  </a:lnTo>
                  <a:lnTo>
                    <a:pt x="3933063" y="34543"/>
                  </a:lnTo>
                  <a:lnTo>
                    <a:pt x="3920871" y="16637"/>
                  </a:lnTo>
                  <a:lnTo>
                    <a:pt x="3902836" y="4444"/>
                  </a:lnTo>
                  <a:lnTo>
                    <a:pt x="3880866" y="0"/>
                  </a:lnTo>
                  <a:close/>
                </a:path>
              </a:pathLst>
            </a:custGeom>
            <a:solidFill>
              <a:srgbClr val="FCE6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77617" y="2079497"/>
              <a:ext cx="3937635" cy="567055"/>
            </a:xfrm>
            <a:custGeom>
              <a:avLst/>
              <a:gdLst/>
              <a:ahLst/>
              <a:cxnLst/>
              <a:rect l="l" t="t" r="r" b="b"/>
              <a:pathLst>
                <a:path w="3937635" h="567055">
                  <a:moveTo>
                    <a:pt x="0" y="56641"/>
                  </a:moveTo>
                  <a:lnTo>
                    <a:pt x="4444" y="34543"/>
                  </a:lnTo>
                  <a:lnTo>
                    <a:pt x="16637" y="16637"/>
                  </a:lnTo>
                  <a:lnTo>
                    <a:pt x="34670" y="4444"/>
                  </a:lnTo>
                  <a:lnTo>
                    <a:pt x="56642" y="0"/>
                  </a:lnTo>
                  <a:lnTo>
                    <a:pt x="3880866" y="0"/>
                  </a:lnTo>
                  <a:lnTo>
                    <a:pt x="3902836" y="4444"/>
                  </a:lnTo>
                  <a:lnTo>
                    <a:pt x="3920871" y="16637"/>
                  </a:lnTo>
                  <a:lnTo>
                    <a:pt x="3933062" y="34543"/>
                  </a:lnTo>
                  <a:lnTo>
                    <a:pt x="3937507" y="56641"/>
                  </a:lnTo>
                  <a:lnTo>
                    <a:pt x="3937507" y="510158"/>
                  </a:lnTo>
                  <a:lnTo>
                    <a:pt x="3933062" y="532257"/>
                  </a:lnTo>
                  <a:lnTo>
                    <a:pt x="3920871" y="550163"/>
                  </a:lnTo>
                  <a:lnTo>
                    <a:pt x="3902836" y="562356"/>
                  </a:lnTo>
                  <a:lnTo>
                    <a:pt x="3880866" y="566801"/>
                  </a:lnTo>
                  <a:lnTo>
                    <a:pt x="56642" y="566801"/>
                  </a:lnTo>
                  <a:lnTo>
                    <a:pt x="34670" y="562356"/>
                  </a:lnTo>
                  <a:lnTo>
                    <a:pt x="16637" y="550163"/>
                  </a:lnTo>
                  <a:lnTo>
                    <a:pt x="4444" y="532257"/>
                  </a:lnTo>
                  <a:lnTo>
                    <a:pt x="0" y="510158"/>
                  </a:lnTo>
                  <a:lnTo>
                    <a:pt x="0" y="56641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652773" y="2275713"/>
            <a:ext cx="1174750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-5" dirty="0">
                <a:latin typeface="Monserrat"/>
                <a:cs typeface="Gadugi"/>
              </a:rPr>
              <a:t>Canal</a:t>
            </a:r>
            <a:r>
              <a:rPr sz="850" b="1" spc="-10" dirty="0">
                <a:latin typeface="Monserrat"/>
                <a:cs typeface="Gadugi"/>
              </a:rPr>
              <a:t>e</a:t>
            </a:r>
            <a:r>
              <a:rPr sz="850" b="1" dirty="0">
                <a:latin typeface="Monserrat"/>
                <a:cs typeface="Gadugi"/>
              </a:rPr>
              <a:t>s</a:t>
            </a:r>
            <a:r>
              <a:rPr sz="850" b="1" spc="-50" dirty="0">
                <a:latin typeface="Monserrat"/>
                <a:cs typeface="Gadugi"/>
              </a:rPr>
              <a:t> </a:t>
            </a:r>
            <a:r>
              <a:rPr sz="850" b="1" dirty="0">
                <a:latin typeface="Monserrat"/>
                <a:cs typeface="Gadugi"/>
              </a:rPr>
              <a:t>de</a:t>
            </a:r>
            <a:r>
              <a:rPr sz="850" b="1" spc="-40" dirty="0">
                <a:latin typeface="Monserrat"/>
                <a:cs typeface="Gadugi"/>
              </a:rPr>
              <a:t> </a:t>
            </a:r>
            <a:r>
              <a:rPr sz="850" b="1" spc="-5" dirty="0">
                <a:latin typeface="Monserrat"/>
                <a:cs typeface="Gadugi"/>
              </a:rPr>
              <a:t>di</a:t>
            </a:r>
            <a:r>
              <a:rPr sz="850" b="1" spc="-10" dirty="0">
                <a:latin typeface="Monserrat"/>
                <a:cs typeface="Gadugi"/>
              </a:rPr>
              <a:t>v</a:t>
            </a:r>
            <a:r>
              <a:rPr sz="850" b="1" dirty="0">
                <a:latin typeface="Monserrat"/>
                <a:cs typeface="Gadugi"/>
              </a:rPr>
              <a:t>ulg</a:t>
            </a:r>
            <a:r>
              <a:rPr sz="850" b="1" spc="-5" dirty="0">
                <a:latin typeface="Monserrat"/>
                <a:cs typeface="Gadugi"/>
              </a:rPr>
              <a:t>a</a:t>
            </a:r>
            <a:r>
              <a:rPr sz="850" b="1" dirty="0">
                <a:latin typeface="Monserrat"/>
                <a:cs typeface="Gadugi"/>
              </a:rPr>
              <a:t>c</a:t>
            </a:r>
            <a:r>
              <a:rPr sz="850" b="1" spc="-5" dirty="0">
                <a:latin typeface="Monserrat"/>
                <a:cs typeface="Gadugi"/>
              </a:rPr>
              <a:t>ió</a:t>
            </a:r>
            <a:r>
              <a:rPr sz="850" b="1" dirty="0">
                <a:latin typeface="Monserrat"/>
                <a:cs typeface="Gadugi"/>
              </a:rPr>
              <a:t>n</a:t>
            </a:r>
            <a:endParaRPr sz="850" dirty="0">
              <a:latin typeface="Monserrat"/>
              <a:cs typeface="Gadug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228623" y="2935483"/>
            <a:ext cx="1031240" cy="1995805"/>
            <a:chOff x="2228623" y="2935483"/>
            <a:chExt cx="1031240" cy="1995805"/>
          </a:xfrm>
        </p:grpSpPr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8623" y="2935483"/>
              <a:ext cx="1030944" cy="199566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276855" y="2970276"/>
              <a:ext cx="927735" cy="1892935"/>
            </a:xfrm>
            <a:custGeom>
              <a:avLst/>
              <a:gdLst/>
              <a:ahLst/>
              <a:cxnLst/>
              <a:rect l="l" t="t" r="r" b="b"/>
              <a:pathLst>
                <a:path w="927735" h="1892935">
                  <a:moveTo>
                    <a:pt x="834770" y="0"/>
                  </a:moveTo>
                  <a:lnTo>
                    <a:pt x="92837" y="0"/>
                  </a:lnTo>
                  <a:lnTo>
                    <a:pt x="56642" y="7238"/>
                  </a:lnTo>
                  <a:lnTo>
                    <a:pt x="27177" y="27178"/>
                  </a:lnTo>
                  <a:lnTo>
                    <a:pt x="7238" y="56642"/>
                  </a:lnTo>
                  <a:lnTo>
                    <a:pt x="0" y="92710"/>
                  </a:lnTo>
                  <a:lnTo>
                    <a:pt x="0" y="1799717"/>
                  </a:lnTo>
                  <a:lnTo>
                    <a:pt x="7238" y="1835797"/>
                  </a:lnTo>
                  <a:lnTo>
                    <a:pt x="27177" y="1865274"/>
                  </a:lnTo>
                  <a:lnTo>
                    <a:pt x="56642" y="1885137"/>
                  </a:lnTo>
                  <a:lnTo>
                    <a:pt x="92837" y="1892427"/>
                  </a:lnTo>
                  <a:lnTo>
                    <a:pt x="834770" y="1892427"/>
                  </a:lnTo>
                  <a:lnTo>
                    <a:pt x="870966" y="1885137"/>
                  </a:lnTo>
                  <a:lnTo>
                    <a:pt x="900430" y="1865274"/>
                  </a:lnTo>
                  <a:lnTo>
                    <a:pt x="920369" y="1835797"/>
                  </a:lnTo>
                  <a:lnTo>
                    <a:pt x="927607" y="1799717"/>
                  </a:lnTo>
                  <a:lnTo>
                    <a:pt x="927607" y="92710"/>
                  </a:lnTo>
                  <a:lnTo>
                    <a:pt x="920369" y="56642"/>
                  </a:lnTo>
                  <a:lnTo>
                    <a:pt x="900430" y="27178"/>
                  </a:lnTo>
                  <a:lnTo>
                    <a:pt x="870966" y="7238"/>
                  </a:lnTo>
                  <a:lnTo>
                    <a:pt x="834770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277617" y="2971038"/>
              <a:ext cx="927735" cy="1892935"/>
            </a:xfrm>
            <a:custGeom>
              <a:avLst/>
              <a:gdLst/>
              <a:ahLst/>
              <a:cxnLst/>
              <a:rect l="l" t="t" r="r" b="b"/>
              <a:pathLst>
                <a:path w="927735" h="1892935">
                  <a:moveTo>
                    <a:pt x="0" y="92710"/>
                  </a:moveTo>
                  <a:lnTo>
                    <a:pt x="7238" y="56642"/>
                  </a:lnTo>
                  <a:lnTo>
                    <a:pt x="27177" y="27178"/>
                  </a:lnTo>
                  <a:lnTo>
                    <a:pt x="56642" y="7238"/>
                  </a:lnTo>
                  <a:lnTo>
                    <a:pt x="92837" y="0"/>
                  </a:lnTo>
                  <a:lnTo>
                    <a:pt x="834770" y="0"/>
                  </a:lnTo>
                  <a:lnTo>
                    <a:pt x="870965" y="7238"/>
                  </a:lnTo>
                  <a:lnTo>
                    <a:pt x="900430" y="27178"/>
                  </a:lnTo>
                  <a:lnTo>
                    <a:pt x="920369" y="56642"/>
                  </a:lnTo>
                  <a:lnTo>
                    <a:pt x="927607" y="92710"/>
                  </a:lnTo>
                  <a:lnTo>
                    <a:pt x="927607" y="1799717"/>
                  </a:lnTo>
                  <a:lnTo>
                    <a:pt x="920369" y="1835797"/>
                  </a:lnTo>
                  <a:lnTo>
                    <a:pt x="900430" y="1865274"/>
                  </a:lnTo>
                  <a:lnTo>
                    <a:pt x="870965" y="1885137"/>
                  </a:lnTo>
                  <a:lnTo>
                    <a:pt x="834770" y="1892427"/>
                  </a:lnTo>
                  <a:lnTo>
                    <a:pt x="92837" y="1892427"/>
                  </a:lnTo>
                  <a:lnTo>
                    <a:pt x="56642" y="1885137"/>
                  </a:lnTo>
                  <a:lnTo>
                    <a:pt x="27177" y="1865274"/>
                  </a:lnTo>
                  <a:lnTo>
                    <a:pt x="7238" y="1835797"/>
                  </a:lnTo>
                  <a:lnTo>
                    <a:pt x="0" y="1799717"/>
                  </a:lnTo>
                  <a:lnTo>
                    <a:pt x="0" y="9271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440685" y="3523234"/>
            <a:ext cx="59626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8580">
              <a:lnSpc>
                <a:spcPct val="100000"/>
              </a:lnSpc>
              <a:spcBef>
                <a:spcPts val="100"/>
              </a:spcBef>
            </a:pPr>
            <a:r>
              <a:rPr sz="850" spc="-5" dirty="0">
                <a:latin typeface="Monserrat"/>
                <a:cs typeface="Gadugi"/>
              </a:rPr>
              <a:t>Sitio web </a:t>
            </a:r>
            <a:r>
              <a:rPr sz="850" dirty="0">
                <a:latin typeface="Monserrat"/>
                <a:cs typeface="Gadugi"/>
              </a:rPr>
              <a:t> </a:t>
            </a:r>
            <a:r>
              <a:rPr sz="850" spc="-5" dirty="0">
                <a:latin typeface="Monserrat"/>
                <a:cs typeface="Gadugi"/>
              </a:rPr>
              <a:t>instit</a:t>
            </a:r>
            <a:r>
              <a:rPr sz="850" spc="-15" dirty="0">
                <a:latin typeface="Monserrat"/>
                <a:cs typeface="Gadugi"/>
              </a:rPr>
              <a:t>u</a:t>
            </a:r>
            <a:r>
              <a:rPr sz="850" spc="-10" dirty="0">
                <a:latin typeface="Monserrat"/>
                <a:cs typeface="Gadugi"/>
              </a:rPr>
              <a:t>c</a:t>
            </a:r>
            <a:r>
              <a:rPr sz="850" spc="-5" dirty="0">
                <a:latin typeface="Monserrat"/>
                <a:cs typeface="Gadugi"/>
              </a:rPr>
              <a:t>io</a:t>
            </a:r>
            <a:r>
              <a:rPr sz="850" spc="-15" dirty="0">
                <a:latin typeface="Monserrat"/>
                <a:cs typeface="Gadugi"/>
              </a:rPr>
              <a:t>n</a:t>
            </a:r>
            <a:r>
              <a:rPr sz="850" spc="-5" dirty="0">
                <a:latin typeface="Monserrat"/>
                <a:cs typeface="Gadugi"/>
              </a:rPr>
              <a:t>a</a:t>
            </a:r>
            <a:r>
              <a:rPr sz="850" dirty="0">
                <a:latin typeface="Monserrat"/>
                <a:cs typeface="Gadugi"/>
              </a:rPr>
              <a:t>l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2440685" y="4010964"/>
            <a:ext cx="59626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0330">
              <a:lnSpc>
                <a:spcPct val="100000"/>
              </a:lnSpc>
              <a:spcBef>
                <a:spcPts val="100"/>
              </a:spcBef>
            </a:pPr>
            <a:r>
              <a:rPr sz="850" spc="-5" dirty="0">
                <a:latin typeface="Monserrat"/>
                <a:cs typeface="Gadugi"/>
              </a:rPr>
              <a:t>Intranet </a:t>
            </a:r>
            <a:r>
              <a:rPr sz="850" dirty="0">
                <a:latin typeface="Monserrat"/>
                <a:cs typeface="Gadugi"/>
              </a:rPr>
              <a:t> </a:t>
            </a:r>
            <a:r>
              <a:rPr sz="850" spc="-5" dirty="0">
                <a:latin typeface="Monserrat"/>
                <a:cs typeface="Gadugi"/>
              </a:rPr>
              <a:t>instit</a:t>
            </a:r>
            <a:r>
              <a:rPr sz="850" spc="-15" dirty="0">
                <a:latin typeface="Monserrat"/>
                <a:cs typeface="Gadugi"/>
              </a:rPr>
              <a:t>u</a:t>
            </a:r>
            <a:r>
              <a:rPr sz="850" spc="-10" dirty="0">
                <a:latin typeface="Monserrat"/>
                <a:cs typeface="Gadugi"/>
              </a:rPr>
              <a:t>c</a:t>
            </a:r>
            <a:r>
              <a:rPr sz="850" spc="-5" dirty="0">
                <a:latin typeface="Monserrat"/>
                <a:cs typeface="Gadugi"/>
              </a:rPr>
              <a:t>io</a:t>
            </a:r>
            <a:r>
              <a:rPr sz="850" spc="-15" dirty="0">
                <a:latin typeface="Monserrat"/>
                <a:cs typeface="Gadugi"/>
              </a:rPr>
              <a:t>n</a:t>
            </a:r>
            <a:r>
              <a:rPr sz="850" spc="-5" dirty="0">
                <a:latin typeface="Monserrat"/>
                <a:cs typeface="Gadugi"/>
              </a:rPr>
              <a:t>a</a:t>
            </a:r>
            <a:r>
              <a:rPr sz="850" dirty="0">
                <a:latin typeface="Monserrat"/>
                <a:cs typeface="Gadugi"/>
              </a:rPr>
              <a:t>l</a:t>
            </a:r>
          </a:p>
        </p:txBody>
      </p:sp>
      <p:grpSp>
        <p:nvGrpSpPr>
          <p:cNvPr id="36" name="object 36"/>
          <p:cNvGrpSpPr/>
          <p:nvPr/>
        </p:nvGrpSpPr>
        <p:grpSpPr>
          <a:xfrm>
            <a:off x="3220211" y="2929127"/>
            <a:ext cx="1049020" cy="2014855"/>
            <a:chOff x="3220211" y="2929127"/>
            <a:chExt cx="1049020" cy="2014855"/>
          </a:xfrm>
        </p:grpSpPr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0211" y="2929127"/>
              <a:ext cx="1048512" cy="201472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281171" y="2970275"/>
              <a:ext cx="926465" cy="1892935"/>
            </a:xfrm>
            <a:custGeom>
              <a:avLst/>
              <a:gdLst/>
              <a:ahLst/>
              <a:cxnLst/>
              <a:rect l="l" t="t" r="r" b="b"/>
              <a:pathLst>
                <a:path w="926464" h="1892935">
                  <a:moveTo>
                    <a:pt x="833881" y="0"/>
                  </a:moveTo>
                  <a:lnTo>
                    <a:pt x="92582" y="0"/>
                  </a:lnTo>
                  <a:lnTo>
                    <a:pt x="56514" y="7238"/>
                  </a:lnTo>
                  <a:lnTo>
                    <a:pt x="27177" y="27050"/>
                  </a:lnTo>
                  <a:lnTo>
                    <a:pt x="7238" y="56515"/>
                  </a:lnTo>
                  <a:lnTo>
                    <a:pt x="0" y="92456"/>
                  </a:lnTo>
                  <a:lnTo>
                    <a:pt x="0" y="1799869"/>
                  </a:lnTo>
                  <a:lnTo>
                    <a:pt x="7238" y="1835899"/>
                  </a:lnTo>
                  <a:lnTo>
                    <a:pt x="27177" y="1865312"/>
                  </a:lnTo>
                  <a:lnTo>
                    <a:pt x="56514" y="1885149"/>
                  </a:lnTo>
                  <a:lnTo>
                    <a:pt x="92582" y="1892427"/>
                  </a:lnTo>
                  <a:lnTo>
                    <a:pt x="833881" y="1892427"/>
                  </a:lnTo>
                  <a:lnTo>
                    <a:pt x="869950" y="1885149"/>
                  </a:lnTo>
                  <a:lnTo>
                    <a:pt x="899287" y="1865312"/>
                  </a:lnTo>
                  <a:lnTo>
                    <a:pt x="919226" y="1835899"/>
                  </a:lnTo>
                  <a:lnTo>
                    <a:pt x="926464" y="1799869"/>
                  </a:lnTo>
                  <a:lnTo>
                    <a:pt x="926464" y="92456"/>
                  </a:lnTo>
                  <a:lnTo>
                    <a:pt x="919226" y="56515"/>
                  </a:lnTo>
                  <a:lnTo>
                    <a:pt x="899287" y="27050"/>
                  </a:lnTo>
                  <a:lnTo>
                    <a:pt x="869950" y="7238"/>
                  </a:lnTo>
                  <a:lnTo>
                    <a:pt x="833881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281933" y="2971037"/>
              <a:ext cx="926465" cy="1892935"/>
            </a:xfrm>
            <a:custGeom>
              <a:avLst/>
              <a:gdLst/>
              <a:ahLst/>
              <a:cxnLst/>
              <a:rect l="l" t="t" r="r" b="b"/>
              <a:pathLst>
                <a:path w="926464" h="1892935">
                  <a:moveTo>
                    <a:pt x="0" y="92456"/>
                  </a:moveTo>
                  <a:lnTo>
                    <a:pt x="7238" y="56514"/>
                  </a:lnTo>
                  <a:lnTo>
                    <a:pt x="27177" y="27050"/>
                  </a:lnTo>
                  <a:lnTo>
                    <a:pt x="56514" y="7238"/>
                  </a:lnTo>
                  <a:lnTo>
                    <a:pt x="92582" y="0"/>
                  </a:lnTo>
                  <a:lnTo>
                    <a:pt x="833881" y="0"/>
                  </a:lnTo>
                  <a:lnTo>
                    <a:pt x="869950" y="7238"/>
                  </a:lnTo>
                  <a:lnTo>
                    <a:pt x="899287" y="27050"/>
                  </a:lnTo>
                  <a:lnTo>
                    <a:pt x="919226" y="56514"/>
                  </a:lnTo>
                  <a:lnTo>
                    <a:pt x="926464" y="92456"/>
                  </a:lnTo>
                  <a:lnTo>
                    <a:pt x="926464" y="1799869"/>
                  </a:lnTo>
                  <a:lnTo>
                    <a:pt x="919226" y="1835899"/>
                  </a:lnTo>
                  <a:lnTo>
                    <a:pt x="899287" y="1865312"/>
                  </a:lnTo>
                  <a:lnTo>
                    <a:pt x="869950" y="1885149"/>
                  </a:lnTo>
                  <a:lnTo>
                    <a:pt x="833881" y="1892427"/>
                  </a:lnTo>
                  <a:lnTo>
                    <a:pt x="92582" y="1892427"/>
                  </a:lnTo>
                  <a:lnTo>
                    <a:pt x="56514" y="1885149"/>
                  </a:lnTo>
                  <a:lnTo>
                    <a:pt x="27177" y="1865312"/>
                  </a:lnTo>
                  <a:lnTo>
                    <a:pt x="7238" y="1835899"/>
                  </a:lnTo>
                  <a:lnTo>
                    <a:pt x="0" y="1799869"/>
                  </a:lnTo>
                  <a:lnTo>
                    <a:pt x="0" y="9245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3338576" y="3511503"/>
            <a:ext cx="707390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065" marR="5080" indent="-127000" algn="ctr">
              <a:lnSpc>
                <a:spcPct val="100000"/>
              </a:lnSpc>
              <a:spcBef>
                <a:spcPts val="100"/>
              </a:spcBef>
            </a:pPr>
            <a:r>
              <a:rPr lang="es-ES" sz="850" dirty="0">
                <a:latin typeface="Monserrat"/>
                <a:cs typeface="Gadugi"/>
              </a:rPr>
              <a:t>Aulas Virtuales Minjusticia</a:t>
            </a:r>
            <a:endParaRPr sz="850" dirty="0">
              <a:latin typeface="Monserrat"/>
              <a:cs typeface="Gadug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367658" y="4010964"/>
            <a:ext cx="781812" cy="405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785" marR="5080" indent="-45720" algn="ctr">
              <a:lnSpc>
                <a:spcPct val="100000"/>
              </a:lnSpc>
              <a:spcBef>
                <a:spcPts val="100"/>
              </a:spcBef>
            </a:pPr>
            <a:r>
              <a:rPr lang="es-ES" sz="850" dirty="0">
                <a:latin typeface="Monserrat"/>
                <a:cs typeface="Gadugi"/>
              </a:rPr>
              <a:t>Formulario de Microsoft Forms</a:t>
            </a:r>
            <a:endParaRPr sz="850" dirty="0">
              <a:latin typeface="Monserrat"/>
              <a:cs typeface="Gadug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223003" y="2929127"/>
            <a:ext cx="1050290" cy="2014855"/>
            <a:chOff x="4223003" y="2929127"/>
            <a:chExt cx="1050290" cy="2014855"/>
          </a:xfrm>
        </p:grpSpPr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23003" y="2929127"/>
              <a:ext cx="1050036" cy="201472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283963" y="2970275"/>
              <a:ext cx="927735" cy="1892935"/>
            </a:xfrm>
            <a:custGeom>
              <a:avLst/>
              <a:gdLst/>
              <a:ahLst/>
              <a:cxnLst/>
              <a:rect l="l" t="t" r="r" b="b"/>
              <a:pathLst>
                <a:path w="927735" h="1892935">
                  <a:moveTo>
                    <a:pt x="834771" y="0"/>
                  </a:moveTo>
                  <a:lnTo>
                    <a:pt x="92837" y="0"/>
                  </a:lnTo>
                  <a:lnTo>
                    <a:pt x="56641" y="7238"/>
                  </a:lnTo>
                  <a:lnTo>
                    <a:pt x="27177" y="27178"/>
                  </a:lnTo>
                  <a:lnTo>
                    <a:pt x="7238" y="56642"/>
                  </a:lnTo>
                  <a:lnTo>
                    <a:pt x="0" y="92710"/>
                  </a:lnTo>
                  <a:lnTo>
                    <a:pt x="0" y="1799717"/>
                  </a:lnTo>
                  <a:lnTo>
                    <a:pt x="7238" y="1835797"/>
                  </a:lnTo>
                  <a:lnTo>
                    <a:pt x="27177" y="1865274"/>
                  </a:lnTo>
                  <a:lnTo>
                    <a:pt x="56641" y="1885137"/>
                  </a:lnTo>
                  <a:lnTo>
                    <a:pt x="92837" y="1892427"/>
                  </a:lnTo>
                  <a:lnTo>
                    <a:pt x="834771" y="1892427"/>
                  </a:lnTo>
                  <a:lnTo>
                    <a:pt x="870965" y="1885137"/>
                  </a:lnTo>
                  <a:lnTo>
                    <a:pt x="900430" y="1865274"/>
                  </a:lnTo>
                  <a:lnTo>
                    <a:pt x="920369" y="1835797"/>
                  </a:lnTo>
                  <a:lnTo>
                    <a:pt x="927608" y="1799717"/>
                  </a:lnTo>
                  <a:lnTo>
                    <a:pt x="927608" y="92710"/>
                  </a:lnTo>
                  <a:lnTo>
                    <a:pt x="920369" y="56642"/>
                  </a:lnTo>
                  <a:lnTo>
                    <a:pt x="900430" y="27178"/>
                  </a:lnTo>
                  <a:lnTo>
                    <a:pt x="870965" y="7238"/>
                  </a:lnTo>
                  <a:lnTo>
                    <a:pt x="834771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284725" y="2971037"/>
              <a:ext cx="927735" cy="1892935"/>
            </a:xfrm>
            <a:custGeom>
              <a:avLst/>
              <a:gdLst/>
              <a:ahLst/>
              <a:cxnLst/>
              <a:rect l="l" t="t" r="r" b="b"/>
              <a:pathLst>
                <a:path w="927735" h="1892935">
                  <a:moveTo>
                    <a:pt x="0" y="92710"/>
                  </a:moveTo>
                  <a:lnTo>
                    <a:pt x="7238" y="56642"/>
                  </a:lnTo>
                  <a:lnTo>
                    <a:pt x="27177" y="27178"/>
                  </a:lnTo>
                  <a:lnTo>
                    <a:pt x="56641" y="7238"/>
                  </a:lnTo>
                  <a:lnTo>
                    <a:pt x="92837" y="0"/>
                  </a:lnTo>
                  <a:lnTo>
                    <a:pt x="834771" y="0"/>
                  </a:lnTo>
                  <a:lnTo>
                    <a:pt x="870965" y="7238"/>
                  </a:lnTo>
                  <a:lnTo>
                    <a:pt x="900429" y="27178"/>
                  </a:lnTo>
                  <a:lnTo>
                    <a:pt x="920369" y="56642"/>
                  </a:lnTo>
                  <a:lnTo>
                    <a:pt x="927608" y="92710"/>
                  </a:lnTo>
                  <a:lnTo>
                    <a:pt x="927608" y="1799717"/>
                  </a:lnTo>
                  <a:lnTo>
                    <a:pt x="920369" y="1835797"/>
                  </a:lnTo>
                  <a:lnTo>
                    <a:pt x="900429" y="1865274"/>
                  </a:lnTo>
                  <a:lnTo>
                    <a:pt x="870965" y="1885137"/>
                  </a:lnTo>
                  <a:lnTo>
                    <a:pt x="834771" y="1892427"/>
                  </a:lnTo>
                  <a:lnTo>
                    <a:pt x="92837" y="1892427"/>
                  </a:lnTo>
                  <a:lnTo>
                    <a:pt x="56641" y="1885137"/>
                  </a:lnTo>
                  <a:lnTo>
                    <a:pt x="27177" y="1865274"/>
                  </a:lnTo>
                  <a:lnTo>
                    <a:pt x="7238" y="1835797"/>
                  </a:lnTo>
                  <a:lnTo>
                    <a:pt x="0" y="1799717"/>
                  </a:lnTo>
                  <a:lnTo>
                    <a:pt x="0" y="9271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4391914" y="3253485"/>
            <a:ext cx="705485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850" spc="-10" dirty="0">
                <a:latin typeface="Monserrat"/>
                <a:cs typeface="Gadugi"/>
              </a:rPr>
              <a:t>R</a:t>
            </a:r>
            <a:r>
              <a:rPr sz="850" dirty="0">
                <a:latin typeface="Monserrat"/>
                <a:cs typeface="Gadugi"/>
              </a:rPr>
              <a:t>edes</a:t>
            </a:r>
            <a:r>
              <a:rPr sz="850" spc="-35" dirty="0">
                <a:latin typeface="Monserrat"/>
                <a:cs typeface="Gadugi"/>
              </a:rPr>
              <a:t> </a:t>
            </a:r>
            <a:r>
              <a:rPr sz="850" spc="-5" dirty="0">
                <a:latin typeface="Monserrat"/>
                <a:cs typeface="Gadugi"/>
              </a:rPr>
              <a:t>s</a:t>
            </a:r>
            <a:r>
              <a:rPr sz="850" dirty="0">
                <a:latin typeface="Monserrat"/>
                <a:cs typeface="Gadugi"/>
              </a:rPr>
              <a:t>ocia</a:t>
            </a:r>
            <a:r>
              <a:rPr sz="850" spc="-20" dirty="0">
                <a:latin typeface="Monserrat"/>
                <a:cs typeface="Gadugi"/>
              </a:rPr>
              <a:t>l</a:t>
            </a:r>
            <a:r>
              <a:rPr sz="850" dirty="0">
                <a:latin typeface="Monserrat"/>
                <a:cs typeface="Gadugi"/>
              </a:rPr>
              <a:t>es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4358132" y="3433317"/>
            <a:ext cx="788035" cy="9771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marR="111125" algn="ctr">
              <a:lnSpc>
                <a:spcPct val="100000"/>
              </a:lnSpc>
              <a:spcBef>
                <a:spcPts val="100"/>
              </a:spcBef>
            </a:pPr>
            <a:endParaRPr sz="850" dirty="0">
              <a:latin typeface="Gadugi"/>
              <a:cs typeface="Gadugi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850" spc="-5" dirty="0">
                <a:latin typeface="Monserrat"/>
                <a:cs typeface="Gadugi"/>
              </a:rPr>
              <a:t>Hashtag</a:t>
            </a:r>
            <a:endParaRPr sz="850" dirty="0">
              <a:latin typeface="Monserrat"/>
              <a:cs typeface="Gadugi"/>
            </a:endParaRPr>
          </a:p>
          <a:p>
            <a:pPr marL="12700" marR="5080" algn="ctr">
              <a:lnSpc>
                <a:spcPct val="100000"/>
              </a:lnSpc>
              <a:spcBef>
                <a:spcPts val="405"/>
              </a:spcBef>
            </a:pPr>
            <a:r>
              <a:rPr sz="850" dirty="0">
                <a:latin typeface="Monserrat"/>
                <a:cs typeface="Gadugi"/>
              </a:rPr>
              <a:t>#</a:t>
            </a:r>
            <a:r>
              <a:rPr sz="850" spc="-5" dirty="0" err="1">
                <a:latin typeface="Monserrat"/>
                <a:cs typeface="Gadugi"/>
              </a:rPr>
              <a:t>minjust</a:t>
            </a:r>
            <a:r>
              <a:rPr sz="850" spc="-15" dirty="0" err="1">
                <a:latin typeface="Monserrat"/>
                <a:cs typeface="Gadugi"/>
              </a:rPr>
              <a:t>i</a:t>
            </a:r>
            <a:r>
              <a:rPr sz="850" dirty="0" err="1">
                <a:latin typeface="Monserrat"/>
                <a:cs typeface="Gadugi"/>
              </a:rPr>
              <a:t>c</a:t>
            </a:r>
            <a:r>
              <a:rPr sz="850" spc="-15" dirty="0" err="1">
                <a:latin typeface="Monserrat"/>
                <a:cs typeface="Gadugi"/>
              </a:rPr>
              <a:t>i</a:t>
            </a:r>
            <a:r>
              <a:rPr sz="850" dirty="0" err="1">
                <a:latin typeface="Monserrat"/>
                <a:cs typeface="Gadugi"/>
              </a:rPr>
              <a:t>a</a:t>
            </a:r>
            <a:r>
              <a:rPr sz="850" spc="-5" dirty="0" err="1">
                <a:latin typeface="Monserrat"/>
                <a:cs typeface="Gadugi"/>
              </a:rPr>
              <a:t>te</a:t>
            </a:r>
            <a:r>
              <a:rPr sz="850" dirty="0" err="1">
                <a:latin typeface="Monserrat"/>
                <a:cs typeface="Gadugi"/>
              </a:rPr>
              <a:t>es</a:t>
            </a:r>
            <a:r>
              <a:rPr sz="850" dirty="0">
                <a:latin typeface="Monserrat"/>
                <a:cs typeface="Gadugi"/>
              </a:rPr>
              <a:t>  </a:t>
            </a:r>
            <a:r>
              <a:rPr sz="850" spc="-5" dirty="0">
                <a:latin typeface="Monserrat"/>
                <a:cs typeface="Gadugi"/>
              </a:rPr>
              <a:t>cucha202</a:t>
            </a:r>
            <a:r>
              <a:rPr lang="es-ES" sz="850" spc="-5" dirty="0">
                <a:latin typeface="Monserrat"/>
                <a:cs typeface="Gadugi"/>
              </a:rPr>
              <a:t>3</a:t>
            </a:r>
            <a:endParaRPr sz="850" dirty="0">
              <a:latin typeface="Monserrat"/>
              <a:cs typeface="Gadugi"/>
            </a:endParaRPr>
          </a:p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850" dirty="0">
                <a:latin typeface="Monserrat"/>
                <a:cs typeface="Gadugi"/>
              </a:rPr>
              <a:t>Facebook</a:t>
            </a:r>
          </a:p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sz="850" spc="-5" dirty="0">
                <a:latin typeface="Monserrat"/>
                <a:cs typeface="Gadugi"/>
              </a:rPr>
              <a:t>Twitter</a:t>
            </a:r>
            <a:endParaRPr sz="850" dirty="0">
              <a:latin typeface="Monserrat"/>
              <a:cs typeface="Gadug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227320" y="2929127"/>
            <a:ext cx="1049020" cy="2014855"/>
            <a:chOff x="5227320" y="2929127"/>
            <a:chExt cx="1049020" cy="2014855"/>
          </a:xfrm>
        </p:grpSpPr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7320" y="2929127"/>
              <a:ext cx="1048512" cy="2014727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5289804" y="2970275"/>
              <a:ext cx="925194" cy="1892935"/>
            </a:xfrm>
            <a:custGeom>
              <a:avLst/>
              <a:gdLst/>
              <a:ahLst/>
              <a:cxnLst/>
              <a:rect l="l" t="t" r="r" b="b"/>
              <a:pathLst>
                <a:path w="925195" h="1892935">
                  <a:moveTo>
                    <a:pt x="832485" y="0"/>
                  </a:moveTo>
                  <a:lnTo>
                    <a:pt x="92456" y="0"/>
                  </a:lnTo>
                  <a:lnTo>
                    <a:pt x="56515" y="7238"/>
                  </a:lnTo>
                  <a:lnTo>
                    <a:pt x="27050" y="27050"/>
                  </a:lnTo>
                  <a:lnTo>
                    <a:pt x="7238" y="56515"/>
                  </a:lnTo>
                  <a:lnTo>
                    <a:pt x="0" y="92456"/>
                  </a:lnTo>
                  <a:lnTo>
                    <a:pt x="0" y="1799869"/>
                  </a:lnTo>
                  <a:lnTo>
                    <a:pt x="7238" y="1835899"/>
                  </a:lnTo>
                  <a:lnTo>
                    <a:pt x="27050" y="1865312"/>
                  </a:lnTo>
                  <a:lnTo>
                    <a:pt x="56515" y="1885149"/>
                  </a:lnTo>
                  <a:lnTo>
                    <a:pt x="92456" y="1892427"/>
                  </a:lnTo>
                  <a:lnTo>
                    <a:pt x="832485" y="1892427"/>
                  </a:lnTo>
                  <a:lnTo>
                    <a:pt x="868426" y="1885149"/>
                  </a:lnTo>
                  <a:lnTo>
                    <a:pt x="897890" y="1865312"/>
                  </a:lnTo>
                  <a:lnTo>
                    <a:pt x="917701" y="1835899"/>
                  </a:lnTo>
                  <a:lnTo>
                    <a:pt x="924941" y="1799869"/>
                  </a:lnTo>
                  <a:lnTo>
                    <a:pt x="924941" y="92456"/>
                  </a:lnTo>
                  <a:lnTo>
                    <a:pt x="917701" y="56515"/>
                  </a:lnTo>
                  <a:lnTo>
                    <a:pt x="897890" y="27050"/>
                  </a:lnTo>
                  <a:lnTo>
                    <a:pt x="868426" y="7238"/>
                  </a:lnTo>
                  <a:lnTo>
                    <a:pt x="832485" y="0"/>
                  </a:lnTo>
                  <a:close/>
                </a:path>
              </a:pathLst>
            </a:custGeom>
            <a:solidFill>
              <a:srgbClr val="E2E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290566" y="2971037"/>
              <a:ext cx="925194" cy="1892935"/>
            </a:xfrm>
            <a:custGeom>
              <a:avLst/>
              <a:gdLst/>
              <a:ahLst/>
              <a:cxnLst/>
              <a:rect l="l" t="t" r="r" b="b"/>
              <a:pathLst>
                <a:path w="925195" h="1892935">
                  <a:moveTo>
                    <a:pt x="0" y="92456"/>
                  </a:moveTo>
                  <a:lnTo>
                    <a:pt x="7238" y="56514"/>
                  </a:lnTo>
                  <a:lnTo>
                    <a:pt x="27050" y="27050"/>
                  </a:lnTo>
                  <a:lnTo>
                    <a:pt x="56514" y="7238"/>
                  </a:lnTo>
                  <a:lnTo>
                    <a:pt x="92456" y="0"/>
                  </a:lnTo>
                  <a:lnTo>
                    <a:pt x="832485" y="0"/>
                  </a:lnTo>
                  <a:lnTo>
                    <a:pt x="868426" y="7238"/>
                  </a:lnTo>
                  <a:lnTo>
                    <a:pt x="897889" y="27050"/>
                  </a:lnTo>
                  <a:lnTo>
                    <a:pt x="917701" y="56514"/>
                  </a:lnTo>
                  <a:lnTo>
                    <a:pt x="924941" y="92456"/>
                  </a:lnTo>
                  <a:lnTo>
                    <a:pt x="924941" y="1799869"/>
                  </a:lnTo>
                  <a:lnTo>
                    <a:pt x="917701" y="1835899"/>
                  </a:lnTo>
                  <a:lnTo>
                    <a:pt x="897889" y="1865312"/>
                  </a:lnTo>
                  <a:lnTo>
                    <a:pt x="868426" y="1885149"/>
                  </a:lnTo>
                  <a:lnTo>
                    <a:pt x="832485" y="1892427"/>
                  </a:lnTo>
                  <a:lnTo>
                    <a:pt x="92456" y="1892427"/>
                  </a:lnTo>
                  <a:lnTo>
                    <a:pt x="56514" y="1885149"/>
                  </a:lnTo>
                  <a:lnTo>
                    <a:pt x="27050" y="1865312"/>
                  </a:lnTo>
                  <a:lnTo>
                    <a:pt x="7238" y="1835899"/>
                  </a:lnTo>
                  <a:lnTo>
                    <a:pt x="0" y="1799869"/>
                  </a:lnTo>
                  <a:lnTo>
                    <a:pt x="0" y="9245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474589" y="3676853"/>
            <a:ext cx="554355" cy="4654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850" spc="-5" dirty="0">
                <a:latin typeface="Monserrat"/>
                <a:cs typeface="Gadugi"/>
              </a:rPr>
              <a:t>Correo</a:t>
            </a:r>
            <a:endParaRPr sz="850" dirty="0">
              <a:latin typeface="Monserrat"/>
              <a:cs typeface="Gadugi"/>
            </a:endParaRPr>
          </a:p>
          <a:p>
            <a:pPr algn="ctr">
              <a:lnSpc>
                <a:spcPct val="100000"/>
              </a:lnSpc>
            </a:pPr>
            <a:r>
              <a:rPr sz="850" spc="-5" dirty="0">
                <a:latin typeface="Monserrat"/>
                <a:cs typeface="Gadugi"/>
              </a:rPr>
              <a:t>electrónico</a:t>
            </a:r>
            <a:endParaRPr sz="850" dirty="0">
              <a:latin typeface="Monserrat"/>
              <a:cs typeface="Gadugi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850" spc="-5" dirty="0">
                <a:latin typeface="Monserrat"/>
                <a:cs typeface="Gadugi"/>
              </a:rPr>
              <a:t>Mailing</a:t>
            </a:r>
            <a:endParaRPr sz="850" dirty="0">
              <a:latin typeface="Monserrat"/>
              <a:cs typeface="Gadugi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3005" y="2078734"/>
            <a:ext cx="2765367" cy="278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D9B3A7E810704192948A19B3CC5B80" ma:contentTypeVersion="1" ma:contentTypeDescription="Crear nuevo documento." ma:contentTypeScope="" ma:versionID="3f6fa390ab0ca861e1ca19160ebe8b05">
  <xsd:schema xmlns:xsd="http://www.w3.org/2001/XMLSchema" xmlns:xs="http://www.w3.org/2001/XMLSchema" xmlns:p="http://schemas.microsoft.com/office/2006/metadata/properties" xmlns:ns1="http://schemas.microsoft.com/sharepoint/v3" xmlns:ns2="81cc8fc0-8d1e-4295-8f37-5d076116407c" targetNamespace="http://schemas.microsoft.com/office/2006/metadata/properties" ma:root="true" ma:fieldsID="0ca9f3ac2d15db8bb029348aee8f1b74" ns1:_="" ns2:_="">
    <xsd:import namespace="http://schemas.microsoft.com/sharepoint/v3"/>
    <xsd:import namespace="81cc8fc0-8d1e-4295-8f37-5d076116407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c8fc0-8d1e-4295-8f37-5d076116407c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81cc8fc0-8d1e-4295-8f37-5d076116407c">2TV4CCKVFCYA-327339268-440</_dlc_DocId>
    <_dlc_DocIdUrl xmlns="81cc8fc0-8d1e-4295-8f37-5d076116407c">
      <Url>https://www.minjusticia.gov.co/servicio-ciudadano/_layouts/15/DocIdRedir.aspx?ID=2TV4CCKVFCYA-327339268-440</Url>
      <Description>2TV4CCKVFCYA-327339268-440</Description>
    </_dlc_DocIdUrl>
  </documentManagement>
</p:properties>
</file>

<file path=customXml/itemProps1.xml><?xml version="1.0" encoding="utf-8"?>
<ds:datastoreItem xmlns:ds="http://schemas.openxmlformats.org/officeDocument/2006/customXml" ds:itemID="{0660488B-921E-462D-A1FF-D400E1B38119}"/>
</file>

<file path=customXml/itemProps2.xml><?xml version="1.0" encoding="utf-8"?>
<ds:datastoreItem xmlns:ds="http://schemas.openxmlformats.org/officeDocument/2006/customXml" ds:itemID="{1B9E4D3B-3DD7-4B9C-A10C-78959D9C220E}"/>
</file>

<file path=customXml/itemProps3.xml><?xml version="1.0" encoding="utf-8"?>
<ds:datastoreItem xmlns:ds="http://schemas.openxmlformats.org/officeDocument/2006/customXml" ds:itemID="{3C43FEB6-96C3-4768-A1CE-20337941E317}"/>
</file>

<file path=customXml/itemProps4.xml><?xml version="1.0" encoding="utf-8"?>
<ds:datastoreItem xmlns:ds="http://schemas.openxmlformats.org/officeDocument/2006/customXml" ds:itemID="{AB4A4F2F-B104-4874-9B7B-C2F828321A4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</TotalTime>
  <Words>2892</Words>
  <Application>Microsoft Office PowerPoint</Application>
  <PresentationFormat>Presentación en pantalla (16:9)</PresentationFormat>
  <Paragraphs>580</Paragraphs>
  <Slides>46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60" baseType="lpstr">
      <vt:lpstr>Arial</vt:lpstr>
      <vt:lpstr>Arial MT</vt:lpstr>
      <vt:lpstr>Calibri</vt:lpstr>
      <vt:lpstr>Calibri Light</vt:lpstr>
      <vt:lpstr>Gadugi</vt:lpstr>
      <vt:lpstr>Monserrat</vt:lpstr>
      <vt:lpstr>Montserrat Black</vt:lpstr>
      <vt:lpstr>Segoe UI</vt:lpstr>
      <vt:lpstr>Segoe UI Symbol</vt:lpstr>
      <vt:lpstr>Times New Roman</vt:lpstr>
      <vt:lpstr>Trebuchet MS</vt:lpstr>
      <vt:lpstr>Verdana</vt:lpstr>
      <vt:lpstr>Wingdings</vt:lpstr>
      <vt:lpstr>1_Office Theme</vt:lpstr>
      <vt:lpstr>Presentación de PowerPoint</vt:lpstr>
      <vt:lpstr>Contenido</vt:lpstr>
      <vt:lpstr>Objetivo del informe</vt:lpstr>
      <vt:lpstr>Presentación de PowerPoint</vt:lpstr>
      <vt:lpstr>Resultados y evidencias por fase</vt:lpstr>
      <vt:lpstr>Resultados y evidencias</vt:lpstr>
      <vt:lpstr>Resultados y evidencias</vt:lpstr>
      <vt:lpstr>Resultados y evidencias</vt:lpstr>
      <vt:lpstr>Resultados y evidencias</vt:lpstr>
      <vt:lpstr>Resultados y evidencias por fase</vt:lpstr>
      <vt:lpstr>Resultados y evidencias por fase</vt:lpstr>
      <vt:lpstr>Resultados y evidencias por fase</vt:lpstr>
      <vt:lpstr>Resultados y evidencias por fase</vt:lpstr>
      <vt:lpstr>Contenidos con mejores resultados: Facebook: post con mayor alcance e interacción</vt:lpstr>
      <vt:lpstr>Resultados y evidencias por fase</vt:lpstr>
      <vt:lpstr>Resultados y evidencias por fase</vt:lpstr>
      <vt:lpstr>Resultados y evidencias por fase</vt:lpstr>
      <vt:lpstr>Resultados y evidencias por fase</vt:lpstr>
      <vt:lpstr>Resultados y evidencias por fase</vt:lpstr>
      <vt:lpstr>Resultados y evidencias por fase</vt:lpstr>
      <vt:lpstr>Resultados y evidencias por fase</vt:lpstr>
      <vt:lpstr>Resultados y evidencias por fase</vt:lpstr>
      <vt:lpstr>Resultados y evidencias por fase</vt:lpstr>
      <vt:lpstr>Resultados y evidencias por fase</vt:lpstr>
      <vt:lpstr>Resultados y evidencias por fase</vt:lpstr>
      <vt:lpstr>Presentación de PowerPoint</vt:lpstr>
      <vt:lpstr>Resultados y evidencias por fase</vt:lpstr>
      <vt:lpstr>Resultados y evidencias por fase</vt:lpstr>
      <vt:lpstr>Resultados y evidencias por fase</vt:lpstr>
      <vt:lpstr>Resultados y evidencias por fase</vt:lpstr>
      <vt:lpstr>Resultados y evidencias por fase</vt:lpstr>
      <vt:lpstr>Resultados y evidencias por fase</vt:lpstr>
      <vt:lpstr>Resultados y evidencias por fase</vt:lpstr>
      <vt:lpstr>Presentación de PowerPoint</vt:lpstr>
      <vt:lpstr>Presentación de PowerPoint</vt:lpstr>
      <vt:lpstr>Presentación de PowerPoint</vt:lpstr>
      <vt:lpstr>Resultados y evidencias por fase</vt:lpstr>
      <vt:lpstr>Resultados y evidencias por fase</vt:lpstr>
      <vt:lpstr>Resultados y evidencias por fase</vt:lpstr>
      <vt:lpstr>Resultados y evidencias por fase</vt:lpstr>
      <vt:lpstr>Resultados y evidencias por fase</vt:lpstr>
      <vt:lpstr>Resultados y evidencias por fase</vt:lpstr>
      <vt:lpstr>Resultados y evidencias por fase</vt:lpstr>
      <vt:lpstr>Resultados y evidencias por fase</vt:lpstr>
      <vt:lpstr>Resultados y evidencias por fase</vt:lpstr>
      <vt:lpstr>Recomendaciones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 ANDRES VIDAL MELO</dc:creator>
  <cp:lastModifiedBy>JAVIER ANDRES VIDAL MELO</cp:lastModifiedBy>
  <cp:revision>67</cp:revision>
  <dcterms:created xsi:type="dcterms:W3CDTF">2023-05-08T20:24:19Z</dcterms:created>
  <dcterms:modified xsi:type="dcterms:W3CDTF">2023-05-15T19:44:40Z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2023-05-08T00:00:00Z</vt:filetime>
  </property>
  <property fmtid="{D5CDD505-2E9C-101B-9397-08002B2CF9AE}" pid="5" name="ContentTypeId">
    <vt:lpwstr>0x01010041D9B3A7E810704192948A19B3CC5B80</vt:lpwstr>
  </property>
  <property fmtid="{D5CDD505-2E9C-101B-9397-08002B2CF9AE}" pid="6" name="_dlc_DocIdItemGuid">
    <vt:lpwstr>cb11c9cf-55d3-4162-84b4-a74c2d0264d0</vt:lpwstr>
  </property>
</Properties>
</file>