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61" r:id="rId3"/>
    <p:sldId id="257" r:id="rId4"/>
    <p:sldId id="269" r:id="rId5"/>
    <p:sldId id="268" r:id="rId6"/>
    <p:sldId id="275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effectLst/>
              </a:rPr>
              <a:t>Sumatoria calificación de niveles por Grupo de Valor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Hoja1!$B$4:$B$14</c:f>
              <c:strCache>
                <c:ptCount val="11"/>
                <c:pt idx="0">
                  <c:v>Sociedad civil</c:v>
                </c:pt>
                <c:pt idx="1">
                  <c:v>Productores de cannabis medicinal, industrial y terapéutico</c:v>
                </c:pt>
                <c:pt idx="2">
                  <c:v>Cultivadores de coca, marihuana y amapola</c:v>
                </c:pt>
                <c:pt idx="3">
                  <c:v>Usuarios de sustancias Psicoactivas </c:v>
                </c:pt>
                <c:pt idx="4">
                  <c:v>Indígenas</c:v>
                </c:pt>
                <c:pt idx="5">
                  <c:v>Afrodescendientes </c:v>
                </c:pt>
                <c:pt idx="6">
                  <c:v>Padres de familia</c:v>
                </c:pt>
                <c:pt idx="7">
                  <c:v>Consejos de Juventudes </c:v>
                </c:pt>
                <c:pt idx="8">
                  <c:v>Juntas de Acción Comunal</c:v>
                </c:pt>
                <c:pt idx="9">
                  <c:v>Entidades públicas </c:v>
                </c:pt>
                <c:pt idx="10">
                  <c:v>Organizaciones de prevención, reducción de riesgos y daños y tratamiento de Consumo</c:v>
                </c:pt>
              </c:strCache>
            </c:strRef>
          </c:cat>
          <c:val>
            <c:numRef>
              <c:f>Hoja1!$C$4:$C$14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183152"/>
        <c:axId val="524183696"/>
      </c:radarChart>
      <c:catAx>
        <c:axId val="52418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3696"/>
        <c:crosses val="autoZero"/>
        <c:auto val="1"/>
        <c:lblAlgn val="ctr"/>
        <c:lblOffset val="100"/>
        <c:noMultiLvlLbl val="0"/>
      </c:catAx>
      <c:valAx>
        <c:axId val="52418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/>
              </a:rPr>
              <a:t>Sumatoria calificación de niveles por Grupo de Valor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Hoja1!$B$19:$B$22</c:f>
              <c:strCache>
                <c:ptCount val="4"/>
                <c:pt idx="0">
                  <c:v>Gobierno</c:v>
                </c:pt>
                <c:pt idx="1">
                  <c:v>Organismos internacionales</c:v>
                </c:pt>
                <c:pt idx="2">
                  <c:v>Organizaciones privadas no gubernamentales</c:v>
                </c:pt>
                <c:pt idx="3">
                  <c:v>Ciudadania "Promedio"</c:v>
                </c:pt>
              </c:strCache>
            </c:strRef>
          </c:cat>
          <c:val>
            <c:numRef>
              <c:f>Hoja1!$C$19:$C$22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178800"/>
        <c:axId val="524184784"/>
      </c:radarChart>
      <c:catAx>
        <c:axId val="52417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4784"/>
        <c:crosses val="autoZero"/>
        <c:auto val="1"/>
        <c:lblAlgn val="ctr"/>
        <c:lblOffset val="100"/>
        <c:noMultiLvlLbl val="0"/>
      </c:catAx>
      <c:valAx>
        <c:axId val="5241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7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/>
              </a:rPr>
              <a:t>Calificación Priorización Personas Naturales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Hoja2!$B$5:$B$12</c:f>
              <c:strCache>
                <c:ptCount val="8"/>
                <c:pt idx="0">
                  <c:v>Sociedad civil</c:v>
                </c:pt>
                <c:pt idx="1">
                  <c:v>Productores</c:v>
                </c:pt>
                <c:pt idx="2">
                  <c:v>Cultivadores</c:v>
                </c:pt>
                <c:pt idx="3">
                  <c:v>Usuarios</c:v>
                </c:pt>
                <c:pt idx="4">
                  <c:v>Padres de Familia</c:v>
                </c:pt>
                <c:pt idx="5">
                  <c:v>Indígenas</c:v>
                </c:pt>
                <c:pt idx="6">
                  <c:v>Afro descendientes</c:v>
                </c:pt>
                <c:pt idx="7">
                  <c:v>Jóvenes</c:v>
                </c:pt>
              </c:strCache>
            </c:strRef>
          </c:cat>
          <c:val>
            <c:numRef>
              <c:f>Hoja2!$C$5:$C$12</c:f>
              <c:numCache>
                <c:formatCode>General</c:formatCode>
                <c:ptCount val="8"/>
                <c:pt idx="0">
                  <c:v>31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764464"/>
        <c:axId val="404765552"/>
      </c:radarChart>
      <c:catAx>
        <c:axId val="4047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4765552"/>
        <c:crosses val="autoZero"/>
        <c:auto val="1"/>
        <c:lblAlgn val="ctr"/>
        <c:lblOffset val="100"/>
        <c:noMultiLvlLbl val="0"/>
      </c:catAx>
      <c:valAx>
        <c:axId val="40476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47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effectLst/>
              </a:rPr>
              <a:t>CALIFICACIÓN PRIORIZACION PERSONAS JURIDICAS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Hoja2!$B$16:$B$19</c:f>
              <c:strCache>
                <c:ptCount val="4"/>
                <c:pt idx="0">
                  <c:v>ORGANIZACIONES NO GUBERNAMENTALES</c:v>
                </c:pt>
                <c:pt idx="1">
                  <c:v>ORGANISMOS INTERNACIONALES. </c:v>
                </c:pt>
                <c:pt idx="2">
                  <c:v>ORGANIZACIONES DE PREVENCIÓN</c:v>
                </c:pt>
                <c:pt idx="3">
                  <c:v>GOBIERNO</c:v>
                </c:pt>
              </c:strCache>
            </c:strRef>
          </c:cat>
          <c:val>
            <c:numRef>
              <c:f>Hoja2!$C$16:$C$19</c:f>
              <c:numCache>
                <c:formatCode>General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37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164464"/>
        <c:axId val="708166096"/>
      </c:radarChart>
      <c:catAx>
        <c:axId val="7081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8166096"/>
        <c:crosses val="autoZero"/>
        <c:auto val="1"/>
        <c:lblAlgn val="ctr"/>
        <c:lblOffset val="100"/>
        <c:noMultiLvlLbl val="0"/>
      </c:catAx>
      <c:valAx>
        <c:axId val="7081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81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4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3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1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7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1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4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89" y="2025593"/>
            <a:ext cx="7763950" cy="746194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Caracterización grupos de valor </a:t>
            </a:r>
            <a:r>
              <a:rPr lang="es-ES" sz="4000" dirty="0" smtClean="0">
                <a:solidFill>
                  <a:schemeClr val="bg1"/>
                </a:solidFill>
              </a:rPr>
              <a:t>Nueva Política </a:t>
            </a:r>
            <a:r>
              <a:rPr lang="es-ES" sz="4000" dirty="0" smtClean="0">
                <a:solidFill>
                  <a:schemeClr val="bg1"/>
                </a:solidFill>
              </a:rPr>
              <a:t>de Drogas– Diseño de Política Pública</a:t>
            </a:r>
            <a:endParaRPr lang="es-CO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52705" y="56633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  <a:t>Secretaria General </a:t>
            </a:r>
            <a:b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</a:br>
            <a:r>
              <a:rPr lang="es-ES" sz="2800" b="1" dirty="0">
                <a:solidFill>
                  <a:prstClr val="white"/>
                </a:solidFill>
                <a:latin typeface="Gadugi" panose="020B0502040204020203" pitchFamily="34" charset="0"/>
              </a:rPr>
              <a:t>Gr</a:t>
            </a:r>
            <a: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  <a:t>upo de Servicio al Ciudadano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Naturales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96835"/>
              </p:ext>
            </p:extLst>
          </p:nvPr>
        </p:nvGraphicFramePr>
        <p:xfrm>
          <a:off x="655780" y="1459342"/>
          <a:ext cx="7021884" cy="4801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0942"/>
                <a:gridCol w="3510942"/>
              </a:tblGrid>
              <a:tr h="3841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Calificación Priorización Personas Naturales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Grupo de Valor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Calificación Priorización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Sociedad civil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Productores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Cultivadores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68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Usuarios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Padres de Familia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Indígenas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Afro descendientes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Jóvenes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5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Naturales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145042"/>
              </p:ext>
            </p:extLst>
          </p:nvPr>
        </p:nvGraphicFramePr>
        <p:xfrm>
          <a:off x="799070" y="2057400"/>
          <a:ext cx="7393460" cy="363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06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Jurídicas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66108"/>
              </p:ext>
            </p:extLst>
          </p:nvPr>
        </p:nvGraphicFramePr>
        <p:xfrm>
          <a:off x="212434" y="1754912"/>
          <a:ext cx="8608292" cy="371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4146"/>
                <a:gridCol w="4304146"/>
              </a:tblGrid>
              <a:tr h="5059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CALIFICACIÓN PRIORIZACION PERSONAS JURIDICAS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745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GRUPO DE VALOR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CALIFICACION PRIORIZACIÓN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118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ORGANIZACIONES NO </a:t>
                      </a:r>
                      <a:r>
                        <a:rPr lang="es-CO" sz="1100" b="1" u="none" strike="noStrike" dirty="0">
                          <a:effectLst/>
                        </a:rPr>
                        <a:t>GUBERNAMENTALES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29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45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ORGANISMOS INTERNACIONALES.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25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72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ORGANIZACIONES</a:t>
                      </a:r>
                      <a:r>
                        <a:rPr lang="es-CO" sz="1100" b="1" u="none" strike="noStrike" baseline="0" dirty="0" smtClean="0">
                          <a:effectLst/>
                        </a:rPr>
                        <a:t> DE PREVENCIÓN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37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059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GOBIERNO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45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1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Jurídicas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4398"/>
              </p:ext>
            </p:extLst>
          </p:nvPr>
        </p:nvGraphicFramePr>
        <p:xfrm>
          <a:off x="1923535" y="1826739"/>
          <a:ext cx="5663513" cy="361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62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1092231" y="1001282"/>
            <a:ext cx="679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prstClr val="black"/>
                </a:solidFill>
              </a:rPr>
              <a:t>Introducción</a:t>
            </a:r>
            <a:endParaRPr lang="es-CO" sz="2400" b="1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9514" y="2274838"/>
            <a:ext cx="10527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Este presentación expone la caracterización de grupos de valor relevantes en las estrategias de Participación Ciudadana y dentro de ello la Rendición de Cuentas - RDC del Ministerio de Justicia y del Derecho, en lo concerniente a la temática priorizada” Política de Drogas”  y de acuerdo con los resultados de las consultas de expectativas ciudadanas realizadas durante las ultimas 2 vigencias.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142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1092231" y="1001282"/>
            <a:ext cx="679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Objetivo</a:t>
            </a:r>
            <a:endParaRPr lang="es-CO" sz="2400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0259" y="2034746"/>
            <a:ext cx="9160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Identificar, caracterizar y mapear los grupos de valor e interés que son sujetos potenciales de participación para la incidencia en la gestión del Ministerio de Justicia y del Derecho, mediante el análisis descriptivo y relacional de los actores asociados a las temáticas misionales definidas por la Entidad.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6800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0736"/>
              </p:ext>
            </p:extLst>
          </p:nvPr>
        </p:nvGraphicFramePr>
        <p:xfrm>
          <a:off x="667265" y="1416907"/>
          <a:ext cx="9506466" cy="4760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768"/>
                <a:gridCol w="1743173"/>
                <a:gridCol w="1172399"/>
                <a:gridCol w="1561914"/>
                <a:gridCol w="1542632"/>
                <a:gridCol w="925580"/>
              </a:tblGrid>
              <a:tr h="5712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Nombre del grupo de valor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Detalle del grupo o actor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Nivel de conocimiento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Nivel de participación proactiva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Nivel de relación con la entidad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Sumatoria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403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 smtClean="0">
                          <a:effectLst/>
                        </a:rPr>
                        <a:t>Ciudadanía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Sociedad civil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761609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Productores de cannabis medicinal, industrial y terapéutico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Cultivadores de coca, marihuana y amapola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Usuarios de sustancias Psicoactivas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Indígenas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err="1">
                          <a:effectLst/>
                        </a:rPr>
                        <a:t>Afrodescendientes</a:t>
                      </a:r>
                      <a:r>
                        <a:rPr lang="es-CO" sz="1200" u="none" strike="noStrike" dirty="0">
                          <a:effectLst/>
                        </a:rPr>
                        <a:t>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Padres de familia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Consejos de Juventudes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Juntas de Acción Comunal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Entidades públicas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52011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Organizaciones de prevención, reducción de riesgos y daños y tratamiento de Consumo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6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S</a:t>
            </a:r>
            <a:r>
              <a:rPr lang="es-CO" b="1" dirty="0" smtClean="0">
                <a:solidFill>
                  <a:prstClr val="black"/>
                </a:solidFill>
              </a:rPr>
              <a:t>umatoria calificación de niveles por Grupo de Valor - Ciudadanía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614616" y="2057399"/>
          <a:ext cx="7949514" cy="356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85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6204"/>
              </p:ext>
            </p:extLst>
          </p:nvPr>
        </p:nvGraphicFramePr>
        <p:xfrm>
          <a:off x="1408670" y="2342397"/>
          <a:ext cx="8929816" cy="1562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436"/>
                <a:gridCol w="1637435"/>
                <a:gridCol w="1101282"/>
                <a:gridCol w="1467170"/>
                <a:gridCol w="1449058"/>
                <a:gridCol w="869435"/>
              </a:tblGrid>
              <a:tr h="7811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Nivel de participación proactiva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Nivel de relación con la entidad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811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Gobierno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Federación Colombiana de Municipios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0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60179"/>
              </p:ext>
            </p:extLst>
          </p:nvPr>
        </p:nvGraphicFramePr>
        <p:xfrm>
          <a:off x="1079156" y="3204519"/>
          <a:ext cx="8928444" cy="138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066"/>
                <a:gridCol w="1637183"/>
                <a:gridCol w="1101114"/>
                <a:gridCol w="1466945"/>
                <a:gridCol w="1448835"/>
                <a:gridCol w="869301"/>
              </a:tblGrid>
              <a:tr h="8323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participación proactiva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Nivel de relación con la entidad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49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Organismos Internacionales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Cooperantes internacionales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3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8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7423"/>
              </p:ext>
            </p:extLst>
          </p:nvPr>
        </p:nvGraphicFramePr>
        <p:xfrm>
          <a:off x="963827" y="2520778"/>
          <a:ext cx="9043773" cy="249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132"/>
                <a:gridCol w="1658331"/>
                <a:gridCol w="1115337"/>
                <a:gridCol w="1485893"/>
                <a:gridCol w="1467550"/>
                <a:gridCol w="880530"/>
              </a:tblGrid>
              <a:tr h="10704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participación proactiva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Nivel de relación con la entidad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4273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Organizaciones privadas o </a:t>
                      </a:r>
                      <a:r>
                        <a:rPr lang="es-CO" sz="1400" b="1" u="none" strike="noStrike" dirty="0" smtClean="0">
                          <a:effectLst/>
                        </a:rPr>
                        <a:t>no gubernamentales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Organizaciones no Gubernamentales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04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S</a:t>
            </a:r>
            <a:r>
              <a:rPr lang="es-CO" b="1" dirty="0" smtClean="0">
                <a:solidFill>
                  <a:prstClr val="black"/>
                </a:solidFill>
              </a:rPr>
              <a:t>umatoria calificación de niveles por Grupo de Valor 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80436"/>
              </p:ext>
            </p:extLst>
          </p:nvPr>
        </p:nvGraphicFramePr>
        <p:xfrm>
          <a:off x="1762897" y="2057399"/>
          <a:ext cx="7084541" cy="355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4110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2TV4CCKVFCYA-327339268-453</_dlc_DocId>
    <_dlc_DocIdUrl xmlns="81cc8fc0-8d1e-4295-8f37-5d076116407c">
      <Url>https://www.minjusticia.gov.co/servicio-ciudadano/_layouts/15/DocIdRedir.aspx?ID=2TV4CCKVFCYA-327339268-453</Url>
      <Description>2TV4CCKVFCYA-327339268-453</Description>
    </_dlc_DocIdUrl>
  </documentManagement>
</p:properties>
</file>

<file path=customXml/itemProps1.xml><?xml version="1.0" encoding="utf-8"?>
<ds:datastoreItem xmlns:ds="http://schemas.openxmlformats.org/officeDocument/2006/customXml" ds:itemID="{26CF2593-A2DC-489D-8B78-A34182C88382}"/>
</file>

<file path=customXml/itemProps2.xml><?xml version="1.0" encoding="utf-8"?>
<ds:datastoreItem xmlns:ds="http://schemas.openxmlformats.org/officeDocument/2006/customXml" ds:itemID="{0877268E-F9D4-42EA-A7CC-F7BB4BA51331}"/>
</file>

<file path=customXml/itemProps3.xml><?xml version="1.0" encoding="utf-8"?>
<ds:datastoreItem xmlns:ds="http://schemas.openxmlformats.org/officeDocument/2006/customXml" ds:itemID="{E13AD8E8-5033-48DD-9E31-39ABDF82DB9F}"/>
</file>

<file path=customXml/itemProps4.xml><?xml version="1.0" encoding="utf-8"?>
<ds:datastoreItem xmlns:ds="http://schemas.openxmlformats.org/officeDocument/2006/customXml" ds:itemID="{37BECFC9-44B7-4BBC-897D-C1AEE2D20F6C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500</Words>
  <Application>Microsoft Office PowerPoint</Application>
  <PresentationFormat>Panorámica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Gadugi</vt:lpstr>
      <vt:lpstr>Helvetica</vt:lpstr>
      <vt:lpstr>1_Tema de Office</vt:lpstr>
      <vt:lpstr>Tema de Office</vt:lpstr>
      <vt:lpstr>Caracterización grupos de valor Nueva Política de Drogas– Diseño de Política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grupos de valor Jurisdicción Agraria</dc:title>
  <dc:creator>JAVIER ANDRES VIDAL MELO</dc:creator>
  <cp:lastModifiedBy>JAVIER ANDRES VIDAL MELO</cp:lastModifiedBy>
  <cp:revision>14</cp:revision>
  <dcterms:created xsi:type="dcterms:W3CDTF">2023-07-21T19:13:20Z</dcterms:created>
  <dcterms:modified xsi:type="dcterms:W3CDTF">2023-09-06T19:56:55Z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2ddcf72f-8de9-4e6e-956d-f6dc49745191</vt:lpwstr>
  </property>
</Properties>
</file>