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diagrams/data1.xml" ContentType="application/vnd.openxmlformats-officedocument.drawingml.diagramData+xml"/>
  <Override PartName="/ppt/presentation.xml" ContentType="application/vnd.openxmlformats-officedocument.presentationml.presentation.main+xml"/>
  <Override PartName="/ppt/slides/slide2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diagrams/colors1.xml" ContentType="application/vnd.openxmlformats-officedocument.drawingml.diagramColors+xml"/>
  <Override PartName="/ppt/theme/theme2.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8" r:id="rId2"/>
    <p:sldId id="303" r:id="rId3"/>
    <p:sldId id="299" r:id="rId4"/>
    <p:sldId id="291" r:id="rId5"/>
    <p:sldId id="269" r:id="rId6"/>
    <p:sldId id="284" r:id="rId7"/>
    <p:sldId id="293" r:id="rId8"/>
    <p:sldId id="300" r:id="rId9"/>
    <p:sldId id="315" r:id="rId10"/>
    <p:sldId id="316" r:id="rId11"/>
    <p:sldId id="304" r:id="rId12"/>
    <p:sldId id="319" r:id="rId13"/>
    <p:sldId id="320" r:id="rId14"/>
    <p:sldId id="305" r:id="rId15"/>
    <p:sldId id="321" r:id="rId16"/>
    <p:sldId id="306" r:id="rId17"/>
    <p:sldId id="322" r:id="rId18"/>
    <p:sldId id="323" r:id="rId19"/>
    <p:sldId id="324" r:id="rId20"/>
    <p:sldId id="307" r:id="rId21"/>
    <p:sldId id="308" r:id="rId22"/>
    <p:sldId id="309" r:id="rId23"/>
    <p:sldId id="286" r:id="rId24"/>
    <p:sldId id="344" r:id="rId25"/>
    <p:sldId id="346" r:id="rId26"/>
    <p:sldId id="347" r:id="rId27"/>
    <p:sldId id="312" r:id="rId28"/>
    <p:sldId id="348" r:id="rId29"/>
    <p:sldId id="318" r:id="rId30"/>
    <p:sldId id="313" r:id="rId31"/>
    <p:sldId id="271" r:id="rId3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01"/>
    <a:srgbClr val="565656"/>
    <a:srgbClr val="A1A1A1"/>
    <a:srgbClr val="BEBEBE"/>
    <a:srgbClr val="D6D6D6"/>
    <a:srgbClr val="3366CC"/>
    <a:srgbClr val="FFAB00"/>
    <a:srgbClr val="FFC757"/>
    <a:srgbClr val="6699FF"/>
    <a:srgbClr val="CC8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273" autoAdjust="0"/>
  </p:normalViewPr>
  <p:slideViewPr>
    <p:cSldViewPr snapToGrid="0">
      <p:cViewPr varScale="1">
        <p:scale>
          <a:sx n="81" d="100"/>
          <a:sy n="81" d="100"/>
        </p:scale>
        <p:origin x="9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48C4B-4137-4C56-9141-0E3623283CF0}"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CO"/>
        </a:p>
      </dgm:t>
    </dgm:pt>
    <dgm:pt modelId="{8A7FBC81-2E4B-437B-804A-D6C4880BB656}">
      <dgm:prSet phldrT="[Texto]" custT="1"/>
      <dgm:spPr/>
      <dgm:t>
        <a:bodyPr/>
        <a:lstStyle/>
        <a:p>
          <a:pPr algn="ctr"/>
          <a:r>
            <a:rPr lang="es-CO" sz="2000" dirty="0"/>
            <a:t>Norma técnica</a:t>
          </a:r>
        </a:p>
      </dgm:t>
    </dgm:pt>
    <dgm:pt modelId="{BFE66D39-0A34-4D53-9CA4-ABC44F22F1E6}" type="parTrans" cxnId="{FFB3FB9E-CC7C-4F13-8D1F-E95CAEF40F3A}">
      <dgm:prSet/>
      <dgm:spPr/>
      <dgm:t>
        <a:bodyPr/>
        <a:lstStyle/>
        <a:p>
          <a:pPr algn="ctr"/>
          <a:endParaRPr lang="es-CO"/>
        </a:p>
      </dgm:t>
    </dgm:pt>
    <dgm:pt modelId="{E7D36F74-8CD9-411C-A585-8D4896E31242}" type="sibTrans" cxnId="{FFB3FB9E-CC7C-4F13-8D1F-E95CAEF40F3A}">
      <dgm:prSet/>
      <dgm:spPr>
        <a:solidFill>
          <a:schemeClr val="accent1">
            <a:lumMod val="60000"/>
            <a:lumOff val="40000"/>
          </a:schemeClr>
        </a:solidFill>
      </dgm:spPr>
      <dgm:t>
        <a:bodyPr/>
        <a:lstStyle/>
        <a:p>
          <a:pPr algn="ctr"/>
          <a:endParaRPr lang="es-CO"/>
        </a:p>
      </dgm:t>
    </dgm:pt>
    <dgm:pt modelId="{6D1CA774-F4F9-44AA-9D7F-4E008557844B}">
      <dgm:prSet phldrT="[Texto]" custT="1"/>
      <dgm:spPr/>
      <dgm:t>
        <a:bodyPr/>
        <a:lstStyle/>
        <a:p>
          <a:pPr algn="ctr"/>
          <a:r>
            <a:rPr lang="es-CO" sz="2000"/>
            <a:t>Indicador/variable</a:t>
          </a:r>
          <a:endParaRPr lang="es-CO" sz="2000" dirty="0"/>
        </a:p>
      </dgm:t>
    </dgm:pt>
    <dgm:pt modelId="{B031BBB2-1103-44AD-9632-8AE4E00D0DDA}" type="parTrans" cxnId="{88FA0F80-7440-4FD8-90CC-1431550403B5}">
      <dgm:prSet/>
      <dgm:spPr/>
      <dgm:t>
        <a:bodyPr/>
        <a:lstStyle/>
        <a:p>
          <a:pPr algn="ctr"/>
          <a:endParaRPr lang="es-CO"/>
        </a:p>
      </dgm:t>
    </dgm:pt>
    <dgm:pt modelId="{1094554F-C2F8-46F6-A384-00845AF10D41}" type="sibTrans" cxnId="{88FA0F80-7440-4FD8-90CC-1431550403B5}">
      <dgm:prSet/>
      <dgm:spPr/>
      <dgm:t>
        <a:bodyPr/>
        <a:lstStyle/>
        <a:p>
          <a:pPr algn="ctr"/>
          <a:endParaRPr lang="es-CO"/>
        </a:p>
      </dgm:t>
    </dgm:pt>
    <dgm:pt modelId="{9AC3DED6-D009-4451-8909-8E969AE6D88B}">
      <dgm:prSet phldrT="[Texto]"/>
      <dgm:spPr/>
      <dgm:t>
        <a:bodyPr/>
        <a:lstStyle/>
        <a:p>
          <a:pPr algn="ctr"/>
          <a:r>
            <a:rPr lang="es-CO" dirty="0"/>
            <a:t>Ficha técnica</a:t>
          </a:r>
        </a:p>
      </dgm:t>
    </dgm:pt>
    <dgm:pt modelId="{01E888C7-7FC2-41CF-94DC-0B22EAA4BAF2}" type="parTrans" cxnId="{7EA0FDED-3972-4332-B886-0C5E7C634885}">
      <dgm:prSet/>
      <dgm:spPr/>
      <dgm:t>
        <a:bodyPr/>
        <a:lstStyle/>
        <a:p>
          <a:pPr algn="ctr"/>
          <a:endParaRPr lang="es-CO"/>
        </a:p>
      </dgm:t>
    </dgm:pt>
    <dgm:pt modelId="{2040873C-0592-4888-9DDE-E107D9121EB2}" type="sibTrans" cxnId="{7EA0FDED-3972-4332-B886-0C5E7C634885}">
      <dgm:prSet/>
      <dgm:spPr/>
      <dgm:t>
        <a:bodyPr/>
        <a:lstStyle/>
        <a:p>
          <a:pPr algn="ctr"/>
          <a:endParaRPr lang="es-CO"/>
        </a:p>
      </dgm:t>
    </dgm:pt>
    <dgm:pt modelId="{F7AE524A-2A34-400F-8D09-DC7491800885}">
      <dgm:prSet phldrT="[Texto]"/>
      <dgm:spPr/>
      <dgm:t>
        <a:bodyPr/>
        <a:lstStyle/>
        <a:p>
          <a:pPr algn="ctr"/>
          <a:r>
            <a:rPr lang="es-CO" dirty="0"/>
            <a:t>Levantamiento información </a:t>
          </a:r>
        </a:p>
      </dgm:t>
    </dgm:pt>
    <dgm:pt modelId="{40C0FAC2-01E5-4B0E-B253-0DD1972F440A}" type="parTrans" cxnId="{7B380A08-BBF3-462E-8189-183B4A3DCB75}">
      <dgm:prSet/>
      <dgm:spPr/>
      <dgm:t>
        <a:bodyPr/>
        <a:lstStyle/>
        <a:p>
          <a:pPr algn="ctr"/>
          <a:endParaRPr lang="es-CO"/>
        </a:p>
      </dgm:t>
    </dgm:pt>
    <dgm:pt modelId="{FE591195-BFEA-40CD-9A98-1AC96E4BEDC3}" type="sibTrans" cxnId="{7B380A08-BBF3-462E-8189-183B4A3DCB75}">
      <dgm:prSet/>
      <dgm:spPr/>
      <dgm:t>
        <a:bodyPr/>
        <a:lstStyle/>
        <a:p>
          <a:pPr algn="ctr"/>
          <a:endParaRPr lang="es-CO"/>
        </a:p>
      </dgm:t>
    </dgm:pt>
    <dgm:pt modelId="{A7D9C4F7-B579-4175-B749-64459E577822}">
      <dgm:prSet phldrT="[Texto]"/>
      <dgm:spPr/>
      <dgm:t>
        <a:bodyPr/>
        <a:lstStyle/>
        <a:p>
          <a:pPr algn="ctr"/>
          <a:r>
            <a:rPr lang="es-CO" dirty="0"/>
            <a:t>Análisis información </a:t>
          </a:r>
        </a:p>
      </dgm:t>
    </dgm:pt>
    <dgm:pt modelId="{5A751B62-240E-426D-8C71-1ACE2B3D96B5}" type="parTrans" cxnId="{95BCD5B6-717D-4298-8616-DC533E2C52B8}">
      <dgm:prSet/>
      <dgm:spPr/>
      <dgm:t>
        <a:bodyPr/>
        <a:lstStyle/>
        <a:p>
          <a:pPr algn="ctr"/>
          <a:endParaRPr lang="es-CO"/>
        </a:p>
      </dgm:t>
    </dgm:pt>
    <dgm:pt modelId="{C2E13DB1-B0BA-4238-A02B-9A0A5B1B0962}" type="sibTrans" cxnId="{95BCD5B6-717D-4298-8616-DC533E2C52B8}">
      <dgm:prSet/>
      <dgm:spPr/>
      <dgm:t>
        <a:bodyPr/>
        <a:lstStyle/>
        <a:p>
          <a:pPr algn="ctr"/>
          <a:endParaRPr lang="es-CO"/>
        </a:p>
      </dgm:t>
    </dgm:pt>
    <dgm:pt modelId="{8EE9B41B-0060-4644-8C47-33FC5E1AEBBE}" type="pres">
      <dgm:prSet presAssocID="{AFC48C4B-4137-4C56-9141-0E3623283CF0}" presName="Name0" presStyleCnt="0">
        <dgm:presLayoutVars>
          <dgm:dir/>
          <dgm:resizeHandles val="exact"/>
        </dgm:presLayoutVars>
      </dgm:prSet>
      <dgm:spPr/>
      <dgm:t>
        <a:bodyPr/>
        <a:lstStyle/>
        <a:p>
          <a:endParaRPr lang="es-ES"/>
        </a:p>
      </dgm:t>
    </dgm:pt>
    <dgm:pt modelId="{51B94928-C60A-433E-8971-160271D148DD}" type="pres">
      <dgm:prSet presAssocID="{AFC48C4B-4137-4C56-9141-0E3623283CF0}" presName="cycle" presStyleCnt="0"/>
      <dgm:spPr/>
    </dgm:pt>
    <dgm:pt modelId="{406B0E45-9FD2-4168-86C4-252748C4E316}" type="pres">
      <dgm:prSet presAssocID="{8A7FBC81-2E4B-437B-804A-D6C4880BB656}" presName="nodeFirstNode" presStyleLbl="node1" presStyleIdx="0" presStyleCnt="5">
        <dgm:presLayoutVars>
          <dgm:bulletEnabled val="1"/>
        </dgm:presLayoutVars>
      </dgm:prSet>
      <dgm:spPr/>
      <dgm:t>
        <a:bodyPr/>
        <a:lstStyle/>
        <a:p>
          <a:endParaRPr lang="es-ES"/>
        </a:p>
      </dgm:t>
    </dgm:pt>
    <dgm:pt modelId="{19E27AEC-CAF1-41C6-A342-3A3009FF8793}" type="pres">
      <dgm:prSet presAssocID="{E7D36F74-8CD9-411C-A585-8D4896E31242}" presName="sibTransFirstNode" presStyleLbl="bgShp" presStyleIdx="0" presStyleCnt="1"/>
      <dgm:spPr/>
      <dgm:t>
        <a:bodyPr/>
        <a:lstStyle/>
        <a:p>
          <a:endParaRPr lang="es-ES"/>
        </a:p>
      </dgm:t>
    </dgm:pt>
    <dgm:pt modelId="{E2A17C14-20C9-404E-A6B2-7A79B992E4C0}" type="pres">
      <dgm:prSet presAssocID="{6D1CA774-F4F9-44AA-9D7F-4E008557844B}" presName="nodeFollowingNodes" presStyleLbl="node1" presStyleIdx="1" presStyleCnt="5" custScaleX="120394" custScaleY="107661">
        <dgm:presLayoutVars>
          <dgm:bulletEnabled val="1"/>
        </dgm:presLayoutVars>
      </dgm:prSet>
      <dgm:spPr/>
      <dgm:t>
        <a:bodyPr/>
        <a:lstStyle/>
        <a:p>
          <a:endParaRPr lang="es-ES"/>
        </a:p>
      </dgm:t>
    </dgm:pt>
    <dgm:pt modelId="{3DA15BE4-F276-473A-AF4F-DD595D435E2E}" type="pres">
      <dgm:prSet presAssocID="{9AC3DED6-D009-4451-8909-8E969AE6D88B}" presName="nodeFollowingNodes" presStyleLbl="node1" presStyleIdx="2" presStyleCnt="5">
        <dgm:presLayoutVars>
          <dgm:bulletEnabled val="1"/>
        </dgm:presLayoutVars>
      </dgm:prSet>
      <dgm:spPr/>
      <dgm:t>
        <a:bodyPr/>
        <a:lstStyle/>
        <a:p>
          <a:endParaRPr lang="es-ES"/>
        </a:p>
      </dgm:t>
    </dgm:pt>
    <dgm:pt modelId="{39E1998C-2689-458B-8995-1317C6448BE0}" type="pres">
      <dgm:prSet presAssocID="{F7AE524A-2A34-400F-8D09-DC7491800885}" presName="nodeFollowingNodes" presStyleLbl="node1" presStyleIdx="3" presStyleCnt="5">
        <dgm:presLayoutVars>
          <dgm:bulletEnabled val="1"/>
        </dgm:presLayoutVars>
      </dgm:prSet>
      <dgm:spPr/>
      <dgm:t>
        <a:bodyPr/>
        <a:lstStyle/>
        <a:p>
          <a:endParaRPr lang="es-ES"/>
        </a:p>
      </dgm:t>
    </dgm:pt>
    <dgm:pt modelId="{EE4A39DD-C042-400E-BB3C-FC06BFF5B0E7}" type="pres">
      <dgm:prSet presAssocID="{A7D9C4F7-B579-4175-B749-64459E577822}" presName="nodeFollowingNodes" presStyleLbl="node1" presStyleIdx="4" presStyleCnt="5">
        <dgm:presLayoutVars>
          <dgm:bulletEnabled val="1"/>
        </dgm:presLayoutVars>
      </dgm:prSet>
      <dgm:spPr/>
      <dgm:t>
        <a:bodyPr/>
        <a:lstStyle/>
        <a:p>
          <a:endParaRPr lang="es-ES"/>
        </a:p>
      </dgm:t>
    </dgm:pt>
  </dgm:ptLst>
  <dgm:cxnLst>
    <dgm:cxn modelId="{88FA0F80-7440-4FD8-90CC-1431550403B5}" srcId="{AFC48C4B-4137-4C56-9141-0E3623283CF0}" destId="{6D1CA774-F4F9-44AA-9D7F-4E008557844B}" srcOrd="1" destOrd="0" parTransId="{B031BBB2-1103-44AD-9632-8AE4E00D0DDA}" sibTransId="{1094554F-C2F8-46F6-A384-00845AF10D41}"/>
    <dgm:cxn modelId="{BCFE0F3F-807C-4061-965E-FB4A73497838}" type="presOf" srcId="{AFC48C4B-4137-4C56-9141-0E3623283CF0}" destId="{8EE9B41B-0060-4644-8C47-33FC5E1AEBBE}" srcOrd="0" destOrd="0" presId="urn:microsoft.com/office/officeart/2005/8/layout/cycle3"/>
    <dgm:cxn modelId="{1343E199-9AAA-4C83-8FFC-6787BA39B461}" type="presOf" srcId="{8A7FBC81-2E4B-437B-804A-D6C4880BB656}" destId="{406B0E45-9FD2-4168-86C4-252748C4E316}" srcOrd="0" destOrd="0" presId="urn:microsoft.com/office/officeart/2005/8/layout/cycle3"/>
    <dgm:cxn modelId="{FFB3FB9E-CC7C-4F13-8D1F-E95CAEF40F3A}" srcId="{AFC48C4B-4137-4C56-9141-0E3623283CF0}" destId="{8A7FBC81-2E4B-437B-804A-D6C4880BB656}" srcOrd="0" destOrd="0" parTransId="{BFE66D39-0A34-4D53-9CA4-ABC44F22F1E6}" sibTransId="{E7D36F74-8CD9-411C-A585-8D4896E31242}"/>
    <dgm:cxn modelId="{7EA0FDED-3972-4332-B886-0C5E7C634885}" srcId="{AFC48C4B-4137-4C56-9141-0E3623283CF0}" destId="{9AC3DED6-D009-4451-8909-8E969AE6D88B}" srcOrd="2" destOrd="0" parTransId="{01E888C7-7FC2-41CF-94DC-0B22EAA4BAF2}" sibTransId="{2040873C-0592-4888-9DDE-E107D9121EB2}"/>
    <dgm:cxn modelId="{95BCD5B6-717D-4298-8616-DC533E2C52B8}" srcId="{AFC48C4B-4137-4C56-9141-0E3623283CF0}" destId="{A7D9C4F7-B579-4175-B749-64459E577822}" srcOrd="4" destOrd="0" parTransId="{5A751B62-240E-426D-8C71-1ACE2B3D96B5}" sibTransId="{C2E13DB1-B0BA-4238-A02B-9A0A5B1B0962}"/>
    <dgm:cxn modelId="{DA4505F7-9800-42D3-84B2-EA36EB9678BB}" type="presOf" srcId="{A7D9C4F7-B579-4175-B749-64459E577822}" destId="{EE4A39DD-C042-400E-BB3C-FC06BFF5B0E7}" srcOrd="0" destOrd="0" presId="urn:microsoft.com/office/officeart/2005/8/layout/cycle3"/>
    <dgm:cxn modelId="{9FEFF1F5-E192-457B-B0FA-CE76CBA0D1D6}" type="presOf" srcId="{E7D36F74-8CD9-411C-A585-8D4896E31242}" destId="{19E27AEC-CAF1-41C6-A342-3A3009FF8793}" srcOrd="0" destOrd="0" presId="urn:microsoft.com/office/officeart/2005/8/layout/cycle3"/>
    <dgm:cxn modelId="{7B380A08-BBF3-462E-8189-183B4A3DCB75}" srcId="{AFC48C4B-4137-4C56-9141-0E3623283CF0}" destId="{F7AE524A-2A34-400F-8D09-DC7491800885}" srcOrd="3" destOrd="0" parTransId="{40C0FAC2-01E5-4B0E-B253-0DD1972F440A}" sibTransId="{FE591195-BFEA-40CD-9A98-1AC96E4BEDC3}"/>
    <dgm:cxn modelId="{5E01973D-C352-4184-A628-B5D0AD82E9CA}" type="presOf" srcId="{6D1CA774-F4F9-44AA-9D7F-4E008557844B}" destId="{E2A17C14-20C9-404E-A6B2-7A79B992E4C0}" srcOrd="0" destOrd="0" presId="urn:microsoft.com/office/officeart/2005/8/layout/cycle3"/>
    <dgm:cxn modelId="{CC30950E-EF0B-4B68-B991-A62EEF18CCF6}" type="presOf" srcId="{F7AE524A-2A34-400F-8D09-DC7491800885}" destId="{39E1998C-2689-458B-8995-1317C6448BE0}" srcOrd="0" destOrd="0" presId="urn:microsoft.com/office/officeart/2005/8/layout/cycle3"/>
    <dgm:cxn modelId="{F8B1DF32-0D90-4D89-B8D0-E889C4EA3BCB}" type="presOf" srcId="{9AC3DED6-D009-4451-8909-8E969AE6D88B}" destId="{3DA15BE4-F276-473A-AF4F-DD595D435E2E}" srcOrd="0" destOrd="0" presId="urn:microsoft.com/office/officeart/2005/8/layout/cycle3"/>
    <dgm:cxn modelId="{397074B4-2CAD-4930-BD01-A20E15381342}" type="presParOf" srcId="{8EE9B41B-0060-4644-8C47-33FC5E1AEBBE}" destId="{51B94928-C60A-433E-8971-160271D148DD}" srcOrd="0" destOrd="0" presId="urn:microsoft.com/office/officeart/2005/8/layout/cycle3"/>
    <dgm:cxn modelId="{63D9BD5F-1AB4-4810-843C-EEF52AC3A297}" type="presParOf" srcId="{51B94928-C60A-433E-8971-160271D148DD}" destId="{406B0E45-9FD2-4168-86C4-252748C4E316}" srcOrd="0" destOrd="0" presId="urn:microsoft.com/office/officeart/2005/8/layout/cycle3"/>
    <dgm:cxn modelId="{75ED71EE-89BC-41F6-BC29-A6B2C4B26073}" type="presParOf" srcId="{51B94928-C60A-433E-8971-160271D148DD}" destId="{19E27AEC-CAF1-41C6-A342-3A3009FF8793}" srcOrd="1" destOrd="0" presId="urn:microsoft.com/office/officeart/2005/8/layout/cycle3"/>
    <dgm:cxn modelId="{4F69C36D-8C0D-4F71-9517-A52079B9D79D}" type="presParOf" srcId="{51B94928-C60A-433E-8971-160271D148DD}" destId="{E2A17C14-20C9-404E-A6B2-7A79B992E4C0}" srcOrd="2" destOrd="0" presId="urn:microsoft.com/office/officeart/2005/8/layout/cycle3"/>
    <dgm:cxn modelId="{CBF358AA-F4B4-4FDB-BBCF-25CB9568FC7D}" type="presParOf" srcId="{51B94928-C60A-433E-8971-160271D148DD}" destId="{3DA15BE4-F276-473A-AF4F-DD595D435E2E}" srcOrd="3" destOrd="0" presId="urn:microsoft.com/office/officeart/2005/8/layout/cycle3"/>
    <dgm:cxn modelId="{79E3826B-E501-4549-92EF-86D7668F21E4}" type="presParOf" srcId="{51B94928-C60A-433E-8971-160271D148DD}" destId="{39E1998C-2689-458B-8995-1317C6448BE0}" srcOrd="4" destOrd="0" presId="urn:microsoft.com/office/officeart/2005/8/layout/cycle3"/>
    <dgm:cxn modelId="{70F09F4A-9DF0-452C-B733-FD28D35F6F41}" type="presParOf" srcId="{51B94928-C60A-433E-8971-160271D148DD}" destId="{EE4A39DD-C042-400E-BB3C-FC06BFF5B0E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27AEC-CAF1-41C6-A342-3A3009FF8793}">
      <dsp:nvSpPr>
        <dsp:cNvPr id="0" name=""/>
        <dsp:cNvSpPr/>
      </dsp:nvSpPr>
      <dsp:spPr>
        <a:xfrm>
          <a:off x="2999519" y="-27825"/>
          <a:ext cx="4307394" cy="4307394"/>
        </a:xfrm>
        <a:prstGeom prst="circularArrow">
          <a:avLst>
            <a:gd name="adj1" fmla="val 5544"/>
            <a:gd name="adj2" fmla="val 330680"/>
            <a:gd name="adj3" fmla="val 13736417"/>
            <a:gd name="adj4" fmla="val 17410056"/>
            <a:gd name="adj5" fmla="val 575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406B0E45-9FD2-4168-86C4-252748C4E316}">
      <dsp:nvSpPr>
        <dsp:cNvPr id="0" name=""/>
        <dsp:cNvSpPr/>
      </dsp:nvSpPr>
      <dsp:spPr>
        <a:xfrm>
          <a:off x="4127586" y="1414"/>
          <a:ext cx="2051260" cy="10256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a:t>Norma técnica</a:t>
          </a:r>
        </a:p>
      </dsp:txBody>
      <dsp:txXfrm>
        <a:off x="4177653" y="51481"/>
        <a:ext cx="1951126" cy="925496"/>
      </dsp:txXfrm>
    </dsp:sp>
    <dsp:sp modelId="{E2A17C14-20C9-404E-A6B2-7A79B992E4C0}">
      <dsp:nvSpPr>
        <dsp:cNvPr id="0" name=""/>
        <dsp:cNvSpPr/>
      </dsp:nvSpPr>
      <dsp:spPr>
        <a:xfrm>
          <a:off x="5665359" y="1231354"/>
          <a:ext cx="2469594" cy="11042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a:t>Indicador/variable</a:t>
          </a:r>
          <a:endParaRPr lang="es-CO" sz="2000" kern="1200" dirty="0"/>
        </a:p>
      </dsp:txBody>
      <dsp:txXfrm>
        <a:off x="5719262" y="1285257"/>
        <a:ext cx="2361788" cy="996397"/>
      </dsp:txXfrm>
    </dsp:sp>
    <dsp:sp modelId="{3DA15BE4-F276-473A-AF4F-DD595D435E2E}">
      <dsp:nvSpPr>
        <dsp:cNvPr id="0" name=""/>
        <dsp:cNvSpPr/>
      </dsp:nvSpPr>
      <dsp:spPr>
        <a:xfrm>
          <a:off x="5207254" y="3324292"/>
          <a:ext cx="2051260" cy="10256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kern="1200" dirty="0"/>
            <a:t>Ficha técnica</a:t>
          </a:r>
        </a:p>
      </dsp:txBody>
      <dsp:txXfrm>
        <a:off x="5257321" y="3374359"/>
        <a:ext cx="1951126" cy="925496"/>
      </dsp:txXfrm>
    </dsp:sp>
    <dsp:sp modelId="{39E1998C-2689-458B-8995-1317C6448BE0}">
      <dsp:nvSpPr>
        <dsp:cNvPr id="0" name=""/>
        <dsp:cNvSpPr/>
      </dsp:nvSpPr>
      <dsp:spPr>
        <a:xfrm>
          <a:off x="3047917" y="3324292"/>
          <a:ext cx="2051260" cy="10256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kern="1200" dirty="0"/>
            <a:t>Levantamiento información </a:t>
          </a:r>
        </a:p>
      </dsp:txBody>
      <dsp:txXfrm>
        <a:off x="3097984" y="3374359"/>
        <a:ext cx="1951126" cy="925496"/>
      </dsp:txXfrm>
    </dsp:sp>
    <dsp:sp modelId="{EE4A39DD-C042-400E-BB3C-FC06BFF5B0E7}">
      <dsp:nvSpPr>
        <dsp:cNvPr id="0" name=""/>
        <dsp:cNvSpPr/>
      </dsp:nvSpPr>
      <dsp:spPr>
        <a:xfrm>
          <a:off x="2380645" y="1270641"/>
          <a:ext cx="2051260" cy="10256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CO" sz="2300" kern="1200" dirty="0"/>
            <a:t>Análisis información </a:t>
          </a:r>
        </a:p>
      </dsp:txBody>
      <dsp:txXfrm>
        <a:off x="2430712" y="1320708"/>
        <a:ext cx="1951126" cy="92549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12B10-6917-4330-BFE1-ADB1F3C5F1BD}" type="datetimeFigureOut">
              <a:rPr lang="es-CO" smtClean="0"/>
              <a:t>15/04/2021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313A1-662B-420E-BA64-0051FE3A6E97}" type="slidenum">
              <a:rPr lang="es-CO" smtClean="0"/>
              <a:t>‹Nº›</a:t>
            </a:fld>
            <a:endParaRPr lang="es-CO"/>
          </a:p>
        </p:txBody>
      </p:sp>
    </p:spTree>
    <p:extLst>
      <p:ext uri="{BB962C8B-B14F-4D97-AF65-F5344CB8AC3E}">
        <p14:creationId xmlns:p14="http://schemas.microsoft.com/office/powerpoint/2010/main" val="1402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44313A1-662B-420E-BA64-0051FE3A6E97}" type="slidenum">
              <a:rPr lang="es-CO" smtClean="0"/>
              <a:t>2</a:t>
            </a:fld>
            <a:endParaRPr lang="es-CO"/>
          </a:p>
        </p:txBody>
      </p:sp>
    </p:spTree>
    <p:extLst>
      <p:ext uri="{BB962C8B-B14F-4D97-AF65-F5344CB8AC3E}">
        <p14:creationId xmlns:p14="http://schemas.microsoft.com/office/powerpoint/2010/main" val="180497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44313A1-662B-420E-BA64-0051FE3A6E97}" type="slidenum">
              <a:rPr lang="es-CO" smtClean="0"/>
              <a:t>3</a:t>
            </a:fld>
            <a:endParaRPr lang="es-CO"/>
          </a:p>
        </p:txBody>
      </p:sp>
    </p:spTree>
    <p:extLst>
      <p:ext uri="{BB962C8B-B14F-4D97-AF65-F5344CB8AC3E}">
        <p14:creationId xmlns:p14="http://schemas.microsoft.com/office/powerpoint/2010/main" val="313307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44313A1-662B-420E-BA64-0051FE3A6E97}" type="slidenum">
              <a:rPr lang="es-CO" smtClean="0"/>
              <a:t>4</a:t>
            </a:fld>
            <a:endParaRPr lang="es-CO"/>
          </a:p>
        </p:txBody>
      </p:sp>
    </p:spTree>
    <p:extLst>
      <p:ext uri="{BB962C8B-B14F-4D97-AF65-F5344CB8AC3E}">
        <p14:creationId xmlns:p14="http://schemas.microsoft.com/office/powerpoint/2010/main" val="2175158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44313A1-662B-420E-BA64-0051FE3A6E97}" type="slidenum">
              <a:rPr lang="es-CO" smtClean="0"/>
              <a:t>7</a:t>
            </a:fld>
            <a:endParaRPr lang="es-CO"/>
          </a:p>
        </p:txBody>
      </p:sp>
    </p:spTree>
    <p:extLst>
      <p:ext uri="{BB962C8B-B14F-4D97-AF65-F5344CB8AC3E}">
        <p14:creationId xmlns:p14="http://schemas.microsoft.com/office/powerpoint/2010/main" val="425623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44313A1-662B-420E-BA64-0051FE3A6E97}" type="slidenum">
              <a:rPr lang="es-CO" smtClean="0"/>
              <a:t>10</a:t>
            </a:fld>
            <a:endParaRPr lang="es-CO"/>
          </a:p>
        </p:txBody>
      </p:sp>
    </p:spTree>
    <p:extLst>
      <p:ext uri="{BB962C8B-B14F-4D97-AF65-F5344CB8AC3E}">
        <p14:creationId xmlns:p14="http://schemas.microsoft.com/office/powerpoint/2010/main" val="317983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44313A1-662B-420E-BA64-0051FE3A6E97}" type="slidenum">
              <a:rPr lang="es-CO" smtClean="0"/>
              <a:t>18</a:t>
            </a:fld>
            <a:endParaRPr lang="es-CO"/>
          </a:p>
        </p:txBody>
      </p:sp>
    </p:spTree>
    <p:extLst>
      <p:ext uri="{BB962C8B-B14F-4D97-AF65-F5344CB8AC3E}">
        <p14:creationId xmlns:p14="http://schemas.microsoft.com/office/powerpoint/2010/main" val="131607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44313A1-662B-420E-BA64-0051FE3A6E97}" type="slidenum">
              <a:rPr lang="es-CO" smtClean="0"/>
              <a:t>23</a:t>
            </a:fld>
            <a:endParaRPr lang="es-CO"/>
          </a:p>
        </p:txBody>
      </p:sp>
    </p:spTree>
    <p:extLst>
      <p:ext uri="{BB962C8B-B14F-4D97-AF65-F5344CB8AC3E}">
        <p14:creationId xmlns:p14="http://schemas.microsoft.com/office/powerpoint/2010/main" val="830551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D80438-1083-474C-AE9E-9C558B25979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96FEE9F-F272-45D3-8067-2B6024683E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8344C3F-5C74-4D62-8383-A90EC212325A}"/>
              </a:ext>
            </a:extLst>
          </p:cNvPr>
          <p:cNvSpPr>
            <a:spLocks noGrp="1"/>
          </p:cNvSpPr>
          <p:nvPr>
            <p:ph type="dt" sz="half" idx="10"/>
          </p:nvPr>
        </p:nvSpPr>
        <p:spPr/>
        <p:txBody>
          <a:bodyPr/>
          <a:lstStyle/>
          <a:p>
            <a:fld id="{1E5E1EFC-F6FE-4E0F-BB3C-FD9D4AD15AB3}" type="datetimeFigureOut">
              <a:rPr lang="es-CO" smtClean="0"/>
              <a:t>15/04/2021</a:t>
            </a:fld>
            <a:endParaRPr lang="es-CO"/>
          </a:p>
        </p:txBody>
      </p:sp>
      <p:sp>
        <p:nvSpPr>
          <p:cNvPr id="5" name="Marcador de pie de página 4">
            <a:extLst>
              <a:ext uri="{FF2B5EF4-FFF2-40B4-BE49-F238E27FC236}">
                <a16:creationId xmlns:a16="http://schemas.microsoft.com/office/drawing/2014/main" id="{4B17F37D-B62E-490A-8D97-1AC10A56C54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2FCE485-A5B2-45A8-B69E-87FC56F8EFFB}"/>
              </a:ext>
            </a:extLst>
          </p:cNvPr>
          <p:cNvSpPr>
            <a:spLocks noGrp="1"/>
          </p:cNvSpPr>
          <p:nvPr>
            <p:ph type="sldNum" sz="quarter" idx="12"/>
          </p:nvPr>
        </p:nvSpPr>
        <p:spPr/>
        <p:txBody>
          <a:bodyPr/>
          <a:lstStyle/>
          <a:p>
            <a:fld id="{B4F37A85-6391-43D5-BBFB-387EA03D6FF7}" type="slidenum">
              <a:rPr lang="es-CO" smtClean="0"/>
              <a:t>‹Nº›</a:t>
            </a:fld>
            <a:endParaRPr lang="es-CO"/>
          </a:p>
        </p:txBody>
      </p:sp>
    </p:spTree>
    <p:extLst>
      <p:ext uri="{BB962C8B-B14F-4D97-AF65-F5344CB8AC3E}">
        <p14:creationId xmlns:p14="http://schemas.microsoft.com/office/powerpoint/2010/main" val="45060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271F3-3449-4D7D-BCA5-3C9C52158B3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DA770B2-E4CF-47A7-ADB1-561D8AB65E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75946E5-24D0-4870-9445-4AA217BBE11A}"/>
              </a:ext>
            </a:extLst>
          </p:cNvPr>
          <p:cNvSpPr>
            <a:spLocks noGrp="1"/>
          </p:cNvSpPr>
          <p:nvPr>
            <p:ph type="dt" sz="half" idx="10"/>
          </p:nvPr>
        </p:nvSpPr>
        <p:spPr/>
        <p:txBody>
          <a:bodyPr/>
          <a:lstStyle/>
          <a:p>
            <a:fld id="{1E5E1EFC-F6FE-4E0F-BB3C-FD9D4AD15AB3}" type="datetimeFigureOut">
              <a:rPr lang="es-CO" smtClean="0"/>
              <a:t>15/04/2021</a:t>
            </a:fld>
            <a:endParaRPr lang="es-CO"/>
          </a:p>
        </p:txBody>
      </p:sp>
      <p:sp>
        <p:nvSpPr>
          <p:cNvPr id="5" name="Marcador de pie de página 4">
            <a:extLst>
              <a:ext uri="{FF2B5EF4-FFF2-40B4-BE49-F238E27FC236}">
                <a16:creationId xmlns:a16="http://schemas.microsoft.com/office/drawing/2014/main" id="{A1F8C28F-65E1-4D78-9629-4F45D4CAF15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9D39926-255D-409A-A8F3-D5C61566E23D}"/>
              </a:ext>
            </a:extLst>
          </p:cNvPr>
          <p:cNvSpPr>
            <a:spLocks noGrp="1"/>
          </p:cNvSpPr>
          <p:nvPr>
            <p:ph type="sldNum" sz="quarter" idx="12"/>
          </p:nvPr>
        </p:nvSpPr>
        <p:spPr/>
        <p:txBody>
          <a:bodyPr/>
          <a:lstStyle/>
          <a:p>
            <a:fld id="{B4F37A85-6391-43D5-BBFB-387EA03D6FF7}" type="slidenum">
              <a:rPr lang="es-CO" smtClean="0"/>
              <a:t>‹Nº›</a:t>
            </a:fld>
            <a:endParaRPr lang="es-CO"/>
          </a:p>
        </p:txBody>
      </p:sp>
    </p:spTree>
    <p:extLst>
      <p:ext uri="{BB962C8B-B14F-4D97-AF65-F5344CB8AC3E}">
        <p14:creationId xmlns:p14="http://schemas.microsoft.com/office/powerpoint/2010/main" val="405163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35B265-863D-4E3F-A54A-3E4A681B891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2DF1321-2031-40A4-86F8-B3169AF166A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14F06BF-A59B-4C81-BEE7-0AFC531E9522}"/>
              </a:ext>
            </a:extLst>
          </p:cNvPr>
          <p:cNvSpPr>
            <a:spLocks noGrp="1"/>
          </p:cNvSpPr>
          <p:nvPr>
            <p:ph type="dt" sz="half" idx="10"/>
          </p:nvPr>
        </p:nvSpPr>
        <p:spPr/>
        <p:txBody>
          <a:bodyPr/>
          <a:lstStyle/>
          <a:p>
            <a:fld id="{1E5E1EFC-F6FE-4E0F-BB3C-FD9D4AD15AB3}" type="datetimeFigureOut">
              <a:rPr lang="es-CO" smtClean="0"/>
              <a:t>15/04/2021</a:t>
            </a:fld>
            <a:endParaRPr lang="es-CO"/>
          </a:p>
        </p:txBody>
      </p:sp>
      <p:sp>
        <p:nvSpPr>
          <p:cNvPr id="5" name="Marcador de pie de página 4">
            <a:extLst>
              <a:ext uri="{FF2B5EF4-FFF2-40B4-BE49-F238E27FC236}">
                <a16:creationId xmlns:a16="http://schemas.microsoft.com/office/drawing/2014/main" id="{47F8E6E2-369A-4856-9800-FA114C28EC8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51D4625-F588-4049-B2B0-E1AE4C6AFAE1}"/>
              </a:ext>
            </a:extLst>
          </p:cNvPr>
          <p:cNvSpPr>
            <a:spLocks noGrp="1"/>
          </p:cNvSpPr>
          <p:nvPr>
            <p:ph type="sldNum" sz="quarter" idx="12"/>
          </p:nvPr>
        </p:nvSpPr>
        <p:spPr/>
        <p:txBody>
          <a:bodyPr/>
          <a:lstStyle/>
          <a:p>
            <a:fld id="{B4F37A85-6391-43D5-BBFB-387EA03D6FF7}" type="slidenum">
              <a:rPr lang="es-CO" smtClean="0"/>
              <a:t>‹Nº›</a:t>
            </a:fld>
            <a:endParaRPr lang="es-CO"/>
          </a:p>
        </p:txBody>
      </p:sp>
    </p:spTree>
    <p:extLst>
      <p:ext uri="{BB962C8B-B14F-4D97-AF65-F5344CB8AC3E}">
        <p14:creationId xmlns:p14="http://schemas.microsoft.com/office/powerpoint/2010/main" val="405369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0054BC"/>
              </a:solidFill>
              <a:latin typeface="Work Sans"/>
              <a:ea typeface="Work Sans"/>
              <a:cs typeface="Work Sans"/>
              <a:sym typeface="Work Sans"/>
            </a:endParaRPr>
          </a:p>
        </p:txBody>
      </p:sp>
      <p:sp>
        <p:nvSpPr>
          <p:cNvPr id="19" name="Google Shape;19;p3"/>
          <p:cNvSpPr txBox="1"/>
          <p:nvPr/>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FFFFFF"/>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dirty="0">
              <a:solidFill>
                <a:schemeClr val="lt1"/>
              </a:solidFill>
              <a:latin typeface="Arial"/>
              <a:ea typeface="Arial"/>
              <a:cs typeface="Arial"/>
              <a:sym typeface="Aria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800" b="0" i="0" u="none" strike="noStrike" cap="none" dirty="0">
                <a:solidFill>
                  <a:schemeClr val="lt1"/>
                </a:solidFill>
                <a:latin typeface="Work Sans"/>
                <a:ea typeface="Work Sans"/>
                <a:cs typeface="Work Sans"/>
                <a:sym typeface="Work Sans"/>
              </a:rPr>
              <a:t>Esta presentación es propiedad intelectual controlada y producida por la Presidencia de la República.</a:t>
            </a:r>
            <a:endParaRPr sz="800" b="0" i="0" u="none" strike="noStrike" cap="none" dirty="0">
              <a:solidFill>
                <a:schemeClr val="lt1"/>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D5B82EED-572A-4DD4-809A-1F6FD17ACF7E}"/>
              </a:ext>
            </a:extLst>
          </p:cNvPr>
          <p:cNvPicPr>
            <a:picLocks noChangeAspect="1"/>
          </p:cNvPicPr>
          <p:nvPr userDrawn="1"/>
        </p:nvPicPr>
        <p:blipFill>
          <a:blip r:embed="rId2"/>
          <a:stretch>
            <a:fillRect/>
          </a:stretch>
        </p:blipFill>
        <p:spPr>
          <a:xfrm>
            <a:off x="5167105" y="2952183"/>
            <a:ext cx="5580860" cy="1159459"/>
          </a:xfrm>
          <a:prstGeom prst="rect">
            <a:avLst/>
          </a:prstGeom>
        </p:spPr>
      </p:pic>
    </p:spTree>
    <p:extLst>
      <p:ext uri="{BB962C8B-B14F-4D97-AF65-F5344CB8AC3E}">
        <p14:creationId xmlns:p14="http://schemas.microsoft.com/office/powerpoint/2010/main" val="142839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BF2BAD-C6DA-4586-B53D-BB67569E991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C674031-0422-424D-B446-4B6EF478DE2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0E1B11B-BF35-4189-9BDB-21C0C522A9E0}"/>
              </a:ext>
            </a:extLst>
          </p:cNvPr>
          <p:cNvSpPr>
            <a:spLocks noGrp="1"/>
          </p:cNvSpPr>
          <p:nvPr>
            <p:ph type="dt" sz="half" idx="10"/>
          </p:nvPr>
        </p:nvSpPr>
        <p:spPr/>
        <p:txBody>
          <a:bodyPr/>
          <a:lstStyle/>
          <a:p>
            <a:fld id="{1E5E1EFC-F6FE-4E0F-BB3C-FD9D4AD15AB3}" type="datetimeFigureOut">
              <a:rPr lang="es-CO" smtClean="0"/>
              <a:t>15/04/2021</a:t>
            </a:fld>
            <a:endParaRPr lang="es-CO"/>
          </a:p>
        </p:txBody>
      </p:sp>
      <p:sp>
        <p:nvSpPr>
          <p:cNvPr id="5" name="Marcador de pie de página 4">
            <a:extLst>
              <a:ext uri="{FF2B5EF4-FFF2-40B4-BE49-F238E27FC236}">
                <a16:creationId xmlns:a16="http://schemas.microsoft.com/office/drawing/2014/main" id="{F25AEF08-1225-4A3A-B2DB-BE9BE1EBC7B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457F148-BC4A-4AAA-A18B-C4223746A662}"/>
              </a:ext>
            </a:extLst>
          </p:cNvPr>
          <p:cNvSpPr>
            <a:spLocks noGrp="1"/>
          </p:cNvSpPr>
          <p:nvPr>
            <p:ph type="sldNum" sz="quarter" idx="12"/>
          </p:nvPr>
        </p:nvSpPr>
        <p:spPr/>
        <p:txBody>
          <a:bodyPr/>
          <a:lstStyle/>
          <a:p>
            <a:fld id="{B4F37A85-6391-43D5-BBFB-387EA03D6FF7}" type="slidenum">
              <a:rPr lang="es-CO" smtClean="0"/>
              <a:t>‹Nº›</a:t>
            </a:fld>
            <a:endParaRPr lang="es-CO"/>
          </a:p>
        </p:txBody>
      </p:sp>
    </p:spTree>
    <p:extLst>
      <p:ext uri="{BB962C8B-B14F-4D97-AF65-F5344CB8AC3E}">
        <p14:creationId xmlns:p14="http://schemas.microsoft.com/office/powerpoint/2010/main" val="290933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2A04D9-3B69-4A75-B17A-E875CD550C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E95DE86-195F-4698-9CFA-710ABED356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72F01C8-770F-4E49-B4C4-B6CA4B56A445}"/>
              </a:ext>
            </a:extLst>
          </p:cNvPr>
          <p:cNvSpPr>
            <a:spLocks noGrp="1"/>
          </p:cNvSpPr>
          <p:nvPr>
            <p:ph type="dt" sz="half" idx="10"/>
          </p:nvPr>
        </p:nvSpPr>
        <p:spPr/>
        <p:txBody>
          <a:bodyPr/>
          <a:lstStyle/>
          <a:p>
            <a:fld id="{1E5E1EFC-F6FE-4E0F-BB3C-FD9D4AD15AB3}" type="datetimeFigureOut">
              <a:rPr lang="es-CO" smtClean="0"/>
              <a:t>15/04/2021</a:t>
            </a:fld>
            <a:endParaRPr lang="es-CO"/>
          </a:p>
        </p:txBody>
      </p:sp>
      <p:sp>
        <p:nvSpPr>
          <p:cNvPr id="5" name="Marcador de pie de página 4">
            <a:extLst>
              <a:ext uri="{FF2B5EF4-FFF2-40B4-BE49-F238E27FC236}">
                <a16:creationId xmlns:a16="http://schemas.microsoft.com/office/drawing/2014/main" id="{0F2D85A7-6BCC-434E-AD0E-FF7B6001B57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6956ADA-A2BF-4BEB-BDDD-0B250C67B06E}"/>
              </a:ext>
            </a:extLst>
          </p:cNvPr>
          <p:cNvSpPr>
            <a:spLocks noGrp="1"/>
          </p:cNvSpPr>
          <p:nvPr>
            <p:ph type="sldNum" sz="quarter" idx="12"/>
          </p:nvPr>
        </p:nvSpPr>
        <p:spPr/>
        <p:txBody>
          <a:bodyPr/>
          <a:lstStyle/>
          <a:p>
            <a:fld id="{B4F37A85-6391-43D5-BBFB-387EA03D6FF7}" type="slidenum">
              <a:rPr lang="es-CO" smtClean="0"/>
              <a:t>‹Nº›</a:t>
            </a:fld>
            <a:endParaRPr lang="es-CO"/>
          </a:p>
        </p:txBody>
      </p:sp>
    </p:spTree>
    <p:extLst>
      <p:ext uri="{BB962C8B-B14F-4D97-AF65-F5344CB8AC3E}">
        <p14:creationId xmlns:p14="http://schemas.microsoft.com/office/powerpoint/2010/main" val="33647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4A30F-8081-44AF-B150-A3CD9E4DBE4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FB6B4E-6E35-4ED9-ACBD-03EEFB3341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78ACFAD-B34D-4018-AA45-C261813E2D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27A521CF-822D-438A-9768-626BBF381109}"/>
              </a:ext>
            </a:extLst>
          </p:cNvPr>
          <p:cNvSpPr>
            <a:spLocks noGrp="1"/>
          </p:cNvSpPr>
          <p:nvPr>
            <p:ph type="dt" sz="half" idx="10"/>
          </p:nvPr>
        </p:nvSpPr>
        <p:spPr/>
        <p:txBody>
          <a:bodyPr/>
          <a:lstStyle/>
          <a:p>
            <a:fld id="{1E5E1EFC-F6FE-4E0F-BB3C-FD9D4AD15AB3}" type="datetimeFigureOut">
              <a:rPr lang="es-CO" smtClean="0"/>
              <a:t>15/04/2021</a:t>
            </a:fld>
            <a:endParaRPr lang="es-CO"/>
          </a:p>
        </p:txBody>
      </p:sp>
      <p:sp>
        <p:nvSpPr>
          <p:cNvPr id="6" name="Marcador de pie de página 5">
            <a:extLst>
              <a:ext uri="{FF2B5EF4-FFF2-40B4-BE49-F238E27FC236}">
                <a16:creationId xmlns:a16="http://schemas.microsoft.com/office/drawing/2014/main" id="{FCC93414-EA8E-47FC-8800-CB8D36ADB60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DD2252B-5E73-4C95-B264-74F5F32B7435}"/>
              </a:ext>
            </a:extLst>
          </p:cNvPr>
          <p:cNvSpPr>
            <a:spLocks noGrp="1"/>
          </p:cNvSpPr>
          <p:nvPr>
            <p:ph type="sldNum" sz="quarter" idx="12"/>
          </p:nvPr>
        </p:nvSpPr>
        <p:spPr/>
        <p:txBody>
          <a:bodyPr/>
          <a:lstStyle/>
          <a:p>
            <a:fld id="{B4F37A85-6391-43D5-BBFB-387EA03D6FF7}" type="slidenum">
              <a:rPr lang="es-CO" smtClean="0"/>
              <a:t>‹Nº›</a:t>
            </a:fld>
            <a:endParaRPr lang="es-CO"/>
          </a:p>
        </p:txBody>
      </p:sp>
    </p:spTree>
    <p:extLst>
      <p:ext uri="{BB962C8B-B14F-4D97-AF65-F5344CB8AC3E}">
        <p14:creationId xmlns:p14="http://schemas.microsoft.com/office/powerpoint/2010/main" val="398627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98FD8-0771-478A-BBFA-59CD70A0824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5E34001-2359-4D43-B062-1677663AE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5677AA-4C5D-4EBE-8CED-BA130144E28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9169451-6910-4E06-A136-3068860DF4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9C37A2F-4D56-4E36-AC81-E1C6C18A50F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85B7B719-E6F2-4109-8B0C-11B4FC77E528}"/>
              </a:ext>
            </a:extLst>
          </p:cNvPr>
          <p:cNvSpPr>
            <a:spLocks noGrp="1"/>
          </p:cNvSpPr>
          <p:nvPr>
            <p:ph type="dt" sz="half" idx="10"/>
          </p:nvPr>
        </p:nvSpPr>
        <p:spPr/>
        <p:txBody>
          <a:bodyPr/>
          <a:lstStyle/>
          <a:p>
            <a:fld id="{1E5E1EFC-F6FE-4E0F-BB3C-FD9D4AD15AB3}" type="datetimeFigureOut">
              <a:rPr lang="es-CO" smtClean="0"/>
              <a:t>15/04/2021</a:t>
            </a:fld>
            <a:endParaRPr lang="es-CO"/>
          </a:p>
        </p:txBody>
      </p:sp>
      <p:sp>
        <p:nvSpPr>
          <p:cNvPr id="8" name="Marcador de pie de página 7">
            <a:extLst>
              <a:ext uri="{FF2B5EF4-FFF2-40B4-BE49-F238E27FC236}">
                <a16:creationId xmlns:a16="http://schemas.microsoft.com/office/drawing/2014/main" id="{DF8AF507-023D-4893-9A66-E19E97FED8B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6A92A62-9772-430B-A2F0-E829F8B1A8B3}"/>
              </a:ext>
            </a:extLst>
          </p:cNvPr>
          <p:cNvSpPr>
            <a:spLocks noGrp="1"/>
          </p:cNvSpPr>
          <p:nvPr>
            <p:ph type="sldNum" sz="quarter" idx="12"/>
          </p:nvPr>
        </p:nvSpPr>
        <p:spPr/>
        <p:txBody>
          <a:bodyPr/>
          <a:lstStyle/>
          <a:p>
            <a:fld id="{B4F37A85-6391-43D5-BBFB-387EA03D6FF7}" type="slidenum">
              <a:rPr lang="es-CO" smtClean="0"/>
              <a:t>‹Nº›</a:t>
            </a:fld>
            <a:endParaRPr lang="es-CO"/>
          </a:p>
        </p:txBody>
      </p:sp>
    </p:spTree>
    <p:extLst>
      <p:ext uri="{BB962C8B-B14F-4D97-AF65-F5344CB8AC3E}">
        <p14:creationId xmlns:p14="http://schemas.microsoft.com/office/powerpoint/2010/main" val="32901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5346B-41E8-43F0-81DF-51059EF764A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64A9969-FA96-4A6E-AA11-0CE549BA1166}"/>
              </a:ext>
            </a:extLst>
          </p:cNvPr>
          <p:cNvSpPr>
            <a:spLocks noGrp="1"/>
          </p:cNvSpPr>
          <p:nvPr>
            <p:ph type="dt" sz="half" idx="10"/>
          </p:nvPr>
        </p:nvSpPr>
        <p:spPr/>
        <p:txBody>
          <a:bodyPr/>
          <a:lstStyle/>
          <a:p>
            <a:fld id="{1E5E1EFC-F6FE-4E0F-BB3C-FD9D4AD15AB3}" type="datetimeFigureOut">
              <a:rPr lang="es-CO" smtClean="0"/>
              <a:t>15/04/2021</a:t>
            </a:fld>
            <a:endParaRPr lang="es-CO"/>
          </a:p>
        </p:txBody>
      </p:sp>
      <p:sp>
        <p:nvSpPr>
          <p:cNvPr id="4" name="Marcador de pie de página 3">
            <a:extLst>
              <a:ext uri="{FF2B5EF4-FFF2-40B4-BE49-F238E27FC236}">
                <a16:creationId xmlns:a16="http://schemas.microsoft.com/office/drawing/2014/main" id="{98506BCD-8EFA-41CA-8924-D6B7B60C761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C965504D-46B6-4909-AD9A-DEF0E0E97FCF}"/>
              </a:ext>
            </a:extLst>
          </p:cNvPr>
          <p:cNvSpPr>
            <a:spLocks noGrp="1"/>
          </p:cNvSpPr>
          <p:nvPr>
            <p:ph type="sldNum" sz="quarter" idx="12"/>
          </p:nvPr>
        </p:nvSpPr>
        <p:spPr/>
        <p:txBody>
          <a:bodyPr/>
          <a:lstStyle/>
          <a:p>
            <a:fld id="{B4F37A85-6391-43D5-BBFB-387EA03D6FF7}" type="slidenum">
              <a:rPr lang="es-CO" smtClean="0"/>
              <a:t>‹Nº›</a:t>
            </a:fld>
            <a:endParaRPr lang="es-CO"/>
          </a:p>
        </p:txBody>
      </p:sp>
    </p:spTree>
    <p:extLst>
      <p:ext uri="{BB962C8B-B14F-4D97-AF65-F5344CB8AC3E}">
        <p14:creationId xmlns:p14="http://schemas.microsoft.com/office/powerpoint/2010/main" val="3535621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AC1BA9F-60C2-467E-9ADC-397987549B04}"/>
              </a:ext>
            </a:extLst>
          </p:cNvPr>
          <p:cNvSpPr>
            <a:spLocks noGrp="1"/>
          </p:cNvSpPr>
          <p:nvPr>
            <p:ph type="dt" sz="half" idx="10"/>
          </p:nvPr>
        </p:nvSpPr>
        <p:spPr/>
        <p:txBody>
          <a:bodyPr/>
          <a:lstStyle/>
          <a:p>
            <a:fld id="{1E5E1EFC-F6FE-4E0F-BB3C-FD9D4AD15AB3}" type="datetimeFigureOut">
              <a:rPr lang="es-CO" smtClean="0"/>
              <a:t>15/04/2021</a:t>
            </a:fld>
            <a:endParaRPr lang="es-CO"/>
          </a:p>
        </p:txBody>
      </p:sp>
      <p:sp>
        <p:nvSpPr>
          <p:cNvPr id="3" name="Marcador de pie de página 2">
            <a:extLst>
              <a:ext uri="{FF2B5EF4-FFF2-40B4-BE49-F238E27FC236}">
                <a16:creationId xmlns:a16="http://schemas.microsoft.com/office/drawing/2014/main" id="{BA236E39-1AB8-4384-9724-53F99400115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32A12940-7439-401E-8265-5D317728F95B}"/>
              </a:ext>
            </a:extLst>
          </p:cNvPr>
          <p:cNvSpPr>
            <a:spLocks noGrp="1"/>
          </p:cNvSpPr>
          <p:nvPr>
            <p:ph type="sldNum" sz="quarter" idx="12"/>
          </p:nvPr>
        </p:nvSpPr>
        <p:spPr/>
        <p:txBody>
          <a:bodyPr/>
          <a:lstStyle/>
          <a:p>
            <a:fld id="{B4F37A85-6391-43D5-BBFB-387EA03D6FF7}" type="slidenum">
              <a:rPr lang="es-CO" smtClean="0"/>
              <a:t>‹Nº›</a:t>
            </a:fld>
            <a:endParaRPr lang="es-CO"/>
          </a:p>
        </p:txBody>
      </p:sp>
    </p:spTree>
    <p:extLst>
      <p:ext uri="{BB962C8B-B14F-4D97-AF65-F5344CB8AC3E}">
        <p14:creationId xmlns:p14="http://schemas.microsoft.com/office/powerpoint/2010/main" val="250607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10C70-3E71-4EE4-9232-893E4680C9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F981C75-F8D7-482B-B6F6-9674B7D3D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9052ED7-D2B9-47C1-8374-A4D5B11B1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A47D10-2B35-4727-B501-109588F01598}"/>
              </a:ext>
            </a:extLst>
          </p:cNvPr>
          <p:cNvSpPr>
            <a:spLocks noGrp="1"/>
          </p:cNvSpPr>
          <p:nvPr>
            <p:ph type="dt" sz="half" idx="10"/>
          </p:nvPr>
        </p:nvSpPr>
        <p:spPr/>
        <p:txBody>
          <a:bodyPr/>
          <a:lstStyle/>
          <a:p>
            <a:fld id="{1E5E1EFC-F6FE-4E0F-BB3C-FD9D4AD15AB3}" type="datetimeFigureOut">
              <a:rPr lang="es-CO" smtClean="0"/>
              <a:t>15/04/2021</a:t>
            </a:fld>
            <a:endParaRPr lang="es-CO"/>
          </a:p>
        </p:txBody>
      </p:sp>
      <p:sp>
        <p:nvSpPr>
          <p:cNvPr id="6" name="Marcador de pie de página 5">
            <a:extLst>
              <a:ext uri="{FF2B5EF4-FFF2-40B4-BE49-F238E27FC236}">
                <a16:creationId xmlns:a16="http://schemas.microsoft.com/office/drawing/2014/main" id="{293DE1FA-3116-49A4-B4A3-785A3404F39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A214531-45BF-49FD-8EDE-58D11F97B96D}"/>
              </a:ext>
            </a:extLst>
          </p:cNvPr>
          <p:cNvSpPr>
            <a:spLocks noGrp="1"/>
          </p:cNvSpPr>
          <p:nvPr>
            <p:ph type="sldNum" sz="quarter" idx="12"/>
          </p:nvPr>
        </p:nvSpPr>
        <p:spPr/>
        <p:txBody>
          <a:bodyPr/>
          <a:lstStyle/>
          <a:p>
            <a:fld id="{B4F37A85-6391-43D5-BBFB-387EA03D6FF7}" type="slidenum">
              <a:rPr lang="es-CO" smtClean="0"/>
              <a:t>‹Nº›</a:t>
            </a:fld>
            <a:endParaRPr lang="es-CO"/>
          </a:p>
        </p:txBody>
      </p:sp>
    </p:spTree>
    <p:extLst>
      <p:ext uri="{BB962C8B-B14F-4D97-AF65-F5344CB8AC3E}">
        <p14:creationId xmlns:p14="http://schemas.microsoft.com/office/powerpoint/2010/main" val="393831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D3D749-E087-4E69-809F-AFD6B2B373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1C6A11F-3C97-48E0-8876-F47B08BF8C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BA432FF-BBBE-4DA9-A33D-695BD5B55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192BB4-D50F-4199-BC05-AF49AF720099}"/>
              </a:ext>
            </a:extLst>
          </p:cNvPr>
          <p:cNvSpPr>
            <a:spLocks noGrp="1"/>
          </p:cNvSpPr>
          <p:nvPr>
            <p:ph type="dt" sz="half" idx="10"/>
          </p:nvPr>
        </p:nvSpPr>
        <p:spPr/>
        <p:txBody>
          <a:bodyPr/>
          <a:lstStyle/>
          <a:p>
            <a:fld id="{1E5E1EFC-F6FE-4E0F-BB3C-FD9D4AD15AB3}" type="datetimeFigureOut">
              <a:rPr lang="es-CO" smtClean="0"/>
              <a:t>15/04/2021</a:t>
            </a:fld>
            <a:endParaRPr lang="es-CO"/>
          </a:p>
        </p:txBody>
      </p:sp>
      <p:sp>
        <p:nvSpPr>
          <p:cNvPr id="6" name="Marcador de pie de página 5">
            <a:extLst>
              <a:ext uri="{FF2B5EF4-FFF2-40B4-BE49-F238E27FC236}">
                <a16:creationId xmlns:a16="http://schemas.microsoft.com/office/drawing/2014/main" id="{7134B6F4-A0EC-485C-A4EF-909A571A50E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A1984D4-41E6-4AF2-9019-704B3B80F4E9}"/>
              </a:ext>
            </a:extLst>
          </p:cNvPr>
          <p:cNvSpPr>
            <a:spLocks noGrp="1"/>
          </p:cNvSpPr>
          <p:nvPr>
            <p:ph type="sldNum" sz="quarter" idx="12"/>
          </p:nvPr>
        </p:nvSpPr>
        <p:spPr/>
        <p:txBody>
          <a:bodyPr/>
          <a:lstStyle/>
          <a:p>
            <a:fld id="{B4F37A85-6391-43D5-BBFB-387EA03D6FF7}" type="slidenum">
              <a:rPr lang="es-CO" smtClean="0"/>
              <a:t>‹Nº›</a:t>
            </a:fld>
            <a:endParaRPr lang="es-CO"/>
          </a:p>
        </p:txBody>
      </p:sp>
    </p:spTree>
    <p:extLst>
      <p:ext uri="{BB962C8B-B14F-4D97-AF65-F5344CB8AC3E}">
        <p14:creationId xmlns:p14="http://schemas.microsoft.com/office/powerpoint/2010/main" val="266612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B05DA4-C801-421B-8399-F816666456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77F4C68-00DD-4185-A8D9-0B7CF715CC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EBCF4C1-C426-4337-AA5F-B276D8F0C9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E1EFC-F6FE-4E0F-BB3C-FD9D4AD15AB3}" type="datetimeFigureOut">
              <a:rPr lang="es-CO" smtClean="0"/>
              <a:t>15/04/2021</a:t>
            </a:fld>
            <a:endParaRPr lang="es-CO"/>
          </a:p>
        </p:txBody>
      </p:sp>
      <p:sp>
        <p:nvSpPr>
          <p:cNvPr id="5" name="Marcador de pie de página 4">
            <a:extLst>
              <a:ext uri="{FF2B5EF4-FFF2-40B4-BE49-F238E27FC236}">
                <a16:creationId xmlns:a16="http://schemas.microsoft.com/office/drawing/2014/main" id="{F2DA4D88-1FFC-4353-9B10-F2F42DD4E7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68A3BB0-E8CA-4774-8BC9-BA335AE356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7A85-6391-43D5-BBFB-387EA03D6FF7}" type="slidenum">
              <a:rPr lang="es-CO" smtClean="0"/>
              <a:t>‹Nº›</a:t>
            </a:fld>
            <a:endParaRPr lang="es-CO"/>
          </a:p>
        </p:txBody>
      </p:sp>
    </p:spTree>
    <p:extLst>
      <p:ext uri="{BB962C8B-B14F-4D97-AF65-F5344CB8AC3E}">
        <p14:creationId xmlns:p14="http://schemas.microsoft.com/office/powerpoint/2010/main" val="48400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1.tiff"/><Relationship Id="rId3" Type="http://schemas.openxmlformats.org/officeDocument/2006/relationships/image" Target="../media/image5.png"/><Relationship Id="rId7" Type="http://schemas.openxmlformats.org/officeDocument/2006/relationships/image" Target="../media/image30.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tiff"/><Relationship Id="rId5" Type="http://schemas.openxmlformats.org/officeDocument/2006/relationships/image" Target="../media/image28.png"/><Relationship Id="rId4" Type="http://schemas.openxmlformats.org/officeDocument/2006/relationships/image" Target="../media/image27.emf"/><Relationship Id="rId9" Type="http://schemas.openxmlformats.org/officeDocument/2006/relationships/image" Target="../media/image32.tif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8847051" y="1789044"/>
            <a:ext cx="1082140" cy="964094"/>
          </a:xfrm>
          <a:prstGeom prst="rect">
            <a:avLst/>
          </a:prstGeom>
          <a:noFill/>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7051" y="4416787"/>
            <a:ext cx="2482284" cy="552778"/>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7051" y="5305055"/>
            <a:ext cx="1251106" cy="832554"/>
          </a:xfrm>
          <a:prstGeom prst="rect">
            <a:avLst/>
          </a:prstGeom>
        </p:spPr>
      </p:pic>
    </p:spTree>
    <p:extLst>
      <p:ext uri="{BB962C8B-B14F-4D97-AF65-F5344CB8AC3E}">
        <p14:creationId xmlns:p14="http://schemas.microsoft.com/office/powerpoint/2010/main" val="2247513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F6146A6-D77C-4921-BDD6-A39F370F08ED}"/>
              </a:ext>
            </a:extLst>
          </p:cNvPr>
          <p:cNvSpPr txBox="1"/>
          <p:nvPr/>
        </p:nvSpPr>
        <p:spPr>
          <a:xfrm>
            <a:off x="95568" y="499079"/>
            <a:ext cx="10009022" cy="1077218"/>
          </a:xfrm>
          <a:prstGeom prst="rect">
            <a:avLst/>
          </a:prstGeom>
          <a:noFill/>
        </p:spPr>
        <p:txBody>
          <a:bodyPr wrap="none" rtlCol="0">
            <a:spAutoFit/>
          </a:bodyPr>
          <a:lstStyle/>
          <a:p>
            <a:r>
              <a:rPr lang="es-CO" sz="2800" b="1" dirty="0">
                <a:solidFill>
                  <a:schemeClr val="accent1"/>
                </a:solidFill>
                <a:latin typeface="Work Sans"/>
              </a:rPr>
              <a:t>ENTREGA BATERÍA DE INDICADORES: EJERCICIO DE APRENDIZAJE. </a:t>
            </a:r>
            <a:endParaRPr lang="en-US" sz="2800" b="1" dirty="0">
              <a:solidFill>
                <a:schemeClr val="accent1"/>
              </a:solidFill>
              <a:latin typeface="Work Sans"/>
            </a:endParaRPr>
          </a:p>
          <a:p>
            <a:endParaRPr lang="es-CO" sz="3600" dirty="0">
              <a:solidFill>
                <a:srgbClr val="1D1D35"/>
              </a:solidFill>
              <a:latin typeface="Dosis" panose="02010703020202060003" pitchFamily="2" charset="0"/>
              <a:cs typeface="Segoe UI Light" panose="020B0502040204020203" pitchFamily="34" charset="0"/>
            </a:endParaRPr>
          </a:p>
        </p:txBody>
      </p:sp>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3ED72239-4AD3-488E-A687-35FC1E8D7186}"/>
              </a:ext>
            </a:extLst>
          </p:cNvPr>
          <p:cNvSpPr txBox="1"/>
          <p:nvPr/>
        </p:nvSpPr>
        <p:spPr>
          <a:xfrm>
            <a:off x="4285150" y="1482644"/>
            <a:ext cx="4319901" cy="461665"/>
          </a:xfrm>
          <a:prstGeom prst="rect">
            <a:avLst/>
          </a:prstGeom>
          <a:noFill/>
          <a:scene3d>
            <a:camera prst="orthographicFront">
              <a:rot lat="0" lon="0" rev="0"/>
            </a:camera>
            <a:lightRig rig="threePt" dir="t"/>
          </a:scene3d>
        </p:spPr>
        <p:txBody>
          <a:bodyPr wrap="none" rtlCol="0">
            <a:spAutoFit/>
          </a:bodyPr>
          <a:lstStyle/>
          <a:p>
            <a:r>
              <a:rPr lang="es-CO" sz="2400" b="1" dirty="0">
                <a:solidFill>
                  <a:srgbClr val="2A6164"/>
                </a:solidFill>
                <a:latin typeface="Dosis" panose="02010503020202060003" pitchFamily="50" charset="0"/>
                <a:ea typeface="Segoe UI Black" panose="020B0A02040204020203" pitchFamily="34" charset="0"/>
              </a:rPr>
              <a:t>ELABORACIÓN DE LA BATERÍA DE</a:t>
            </a:r>
          </a:p>
        </p:txBody>
      </p:sp>
      <p:sp>
        <p:nvSpPr>
          <p:cNvPr id="50" name="CuadroTexto 49">
            <a:extLst>
              <a:ext uri="{FF2B5EF4-FFF2-40B4-BE49-F238E27FC236}">
                <a16:creationId xmlns:a16="http://schemas.microsoft.com/office/drawing/2014/main" id="{A2946B2D-AD36-4A7D-B79A-D63DEDC33C94}"/>
              </a:ext>
            </a:extLst>
          </p:cNvPr>
          <p:cNvSpPr txBox="1"/>
          <p:nvPr/>
        </p:nvSpPr>
        <p:spPr>
          <a:xfrm>
            <a:off x="4258382" y="1814388"/>
            <a:ext cx="5143459" cy="461665"/>
          </a:xfrm>
          <a:prstGeom prst="rect">
            <a:avLst/>
          </a:prstGeom>
          <a:noFill/>
          <a:scene3d>
            <a:camera prst="orthographicFront">
              <a:rot lat="0" lon="0" rev="0"/>
            </a:camera>
            <a:lightRig rig="threePt" dir="t"/>
          </a:scene3d>
        </p:spPr>
        <p:txBody>
          <a:bodyPr wrap="none" rtlCol="0">
            <a:spAutoFit/>
          </a:bodyPr>
          <a:lstStyle/>
          <a:p>
            <a:r>
              <a:rPr lang="es-CO" sz="2400" dirty="0">
                <a:solidFill>
                  <a:srgbClr val="378084"/>
                </a:solidFill>
                <a:latin typeface="Dosis" panose="02010503020202060003" pitchFamily="50" charset="0"/>
                <a:ea typeface="Segoe UI Black" panose="020B0A02040204020203" pitchFamily="34" charset="0"/>
              </a:rPr>
              <a:t>INDICADORES Y VALIDADORES (2019)</a:t>
            </a:r>
          </a:p>
        </p:txBody>
      </p:sp>
      <p:pic>
        <p:nvPicPr>
          <p:cNvPr id="69" name="Picture 4" descr="Imagen relacionada">
            <a:extLst>
              <a:ext uri="{FF2B5EF4-FFF2-40B4-BE49-F238E27FC236}">
                <a16:creationId xmlns:a16="http://schemas.microsoft.com/office/drawing/2014/main" id="{98150B1F-A833-46DA-A781-DF29CEDF9763}"/>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9712" y="2165096"/>
            <a:ext cx="910775" cy="910775"/>
          </a:xfrm>
          <a:prstGeom prst="rect">
            <a:avLst/>
          </a:prstGeom>
          <a:noFill/>
          <a:extLst>
            <a:ext uri="{909E8E84-426E-40DD-AFC4-6F175D3DCCD1}">
              <a14:hiddenFill xmlns:a14="http://schemas.microsoft.com/office/drawing/2010/main">
                <a:solidFill>
                  <a:srgbClr val="FFFFFF"/>
                </a:solidFill>
              </a14:hiddenFill>
            </a:ext>
          </a:extLst>
        </p:spPr>
      </p:pic>
      <p:sp>
        <p:nvSpPr>
          <p:cNvPr id="70" name="Rectángulo 69">
            <a:extLst>
              <a:ext uri="{FF2B5EF4-FFF2-40B4-BE49-F238E27FC236}">
                <a16:creationId xmlns:a16="http://schemas.microsoft.com/office/drawing/2014/main" id="{B26EF557-9F0B-41EA-806D-AE0152CDE67E}"/>
              </a:ext>
            </a:extLst>
          </p:cNvPr>
          <p:cNvSpPr/>
          <p:nvPr/>
        </p:nvSpPr>
        <p:spPr>
          <a:xfrm>
            <a:off x="5026511" y="2924445"/>
            <a:ext cx="2816550" cy="307777"/>
          </a:xfrm>
          <a:prstGeom prst="rect">
            <a:avLst/>
          </a:prstGeom>
        </p:spPr>
        <p:txBody>
          <a:bodyPr wrap="square">
            <a:spAutoFit/>
          </a:bodyPr>
          <a:lstStyle/>
          <a:p>
            <a:pPr algn="ctr"/>
            <a:r>
              <a:rPr lang="es-MX" sz="1400" b="1" i="1" dirty="0">
                <a:latin typeface="Calibri Light" panose="020F0302020204030204" pitchFamily="34" charset="0"/>
                <a:cs typeface="Calibri Light" panose="020F0302020204030204" pitchFamily="34" charset="0"/>
              </a:rPr>
              <a:t>COMITÉ INTERDISCIPLINARIO</a:t>
            </a:r>
          </a:p>
        </p:txBody>
      </p:sp>
      <p:pic>
        <p:nvPicPr>
          <p:cNvPr id="71" name="Imagen 70">
            <a:extLst>
              <a:ext uri="{FF2B5EF4-FFF2-40B4-BE49-F238E27FC236}">
                <a16:creationId xmlns:a16="http://schemas.microsoft.com/office/drawing/2014/main" id="{2F22F738-B167-4CF5-9205-E18D4A2EDF9A}"/>
              </a:ext>
            </a:extLst>
          </p:cNvPr>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5805391" y="3557657"/>
            <a:ext cx="1287874" cy="1443802"/>
          </a:xfrm>
          <a:prstGeom prst="rect">
            <a:avLst/>
          </a:prstGeom>
        </p:spPr>
      </p:pic>
      <p:sp>
        <p:nvSpPr>
          <p:cNvPr id="72" name="Rectángulo 71">
            <a:extLst>
              <a:ext uri="{FF2B5EF4-FFF2-40B4-BE49-F238E27FC236}">
                <a16:creationId xmlns:a16="http://schemas.microsoft.com/office/drawing/2014/main" id="{024DBE4B-3E17-4132-8235-F3490FF1E349}"/>
              </a:ext>
            </a:extLst>
          </p:cNvPr>
          <p:cNvSpPr/>
          <p:nvPr/>
        </p:nvSpPr>
        <p:spPr>
          <a:xfrm>
            <a:off x="5882623" y="5001459"/>
            <a:ext cx="888987" cy="369332"/>
          </a:xfrm>
          <a:prstGeom prst="rect">
            <a:avLst/>
          </a:prstGeom>
        </p:spPr>
        <p:txBody>
          <a:bodyPr wrap="square">
            <a:spAutoFit/>
          </a:bodyPr>
          <a:lstStyle/>
          <a:p>
            <a:pPr algn="ctr"/>
            <a:r>
              <a:rPr lang="es-MX" dirty="0">
                <a:solidFill>
                  <a:srgbClr val="378084"/>
                </a:solidFill>
                <a:latin typeface="Segoe UI Black" panose="020B0A02040204020203" pitchFamily="34" charset="0"/>
                <a:ea typeface="Segoe UI Black" panose="020B0A02040204020203" pitchFamily="34" charset="0"/>
              </a:rPr>
              <a:t>109</a:t>
            </a:r>
          </a:p>
        </p:txBody>
      </p:sp>
      <p:cxnSp>
        <p:nvCxnSpPr>
          <p:cNvPr id="73" name="Conector recto de flecha 72">
            <a:extLst>
              <a:ext uri="{FF2B5EF4-FFF2-40B4-BE49-F238E27FC236}">
                <a16:creationId xmlns:a16="http://schemas.microsoft.com/office/drawing/2014/main" id="{4FE36229-61C5-44C1-8D13-2B0A0B1900C4}"/>
              </a:ext>
            </a:extLst>
          </p:cNvPr>
          <p:cNvCxnSpPr>
            <a:cxnSpLocks/>
          </p:cNvCxnSpPr>
          <p:nvPr/>
        </p:nvCxnSpPr>
        <p:spPr>
          <a:xfrm flipV="1">
            <a:off x="6327117" y="3176252"/>
            <a:ext cx="506" cy="245969"/>
          </a:xfrm>
          <a:prstGeom prst="straightConnector1">
            <a:avLst/>
          </a:prstGeom>
          <a:ln>
            <a:solidFill>
              <a:schemeClr val="tx1">
                <a:lumMod val="65000"/>
                <a:lumOff val="3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pic>
        <p:nvPicPr>
          <p:cNvPr id="74" name="Picture 4" descr="Resultado de imagen para book icon">
            <a:extLst>
              <a:ext uri="{FF2B5EF4-FFF2-40B4-BE49-F238E27FC236}">
                <a16:creationId xmlns:a16="http://schemas.microsoft.com/office/drawing/2014/main" id="{9A025F6E-DC5B-46DE-9B10-FC00B2A235D2}"/>
              </a:ext>
            </a:extLst>
          </p:cNvPr>
          <p:cNvPicPr>
            <a:picLocks noChangeAspect="1" noChangeArrowheads="1"/>
          </p:cNvPicPr>
          <p:nvPr/>
        </p:nvPicPr>
        <p:blipFill>
          <a:blip r:embed="rId5" cstate="hq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302414" y="3621180"/>
            <a:ext cx="756687" cy="75668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Resultado de imagen para book icon">
            <a:extLst>
              <a:ext uri="{FF2B5EF4-FFF2-40B4-BE49-F238E27FC236}">
                <a16:creationId xmlns:a16="http://schemas.microsoft.com/office/drawing/2014/main" id="{DEFB22C3-29B5-43DF-BEAC-96DC78A445EA}"/>
              </a:ext>
            </a:extLst>
          </p:cNvPr>
          <p:cNvPicPr>
            <a:picLocks noChangeAspect="1" noChangeArrowheads="1"/>
          </p:cNvPicPr>
          <p:nvPr/>
        </p:nvPicPr>
        <p:blipFill>
          <a:blip r:embed="rId5" cstate="hq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52724" y="3683493"/>
            <a:ext cx="743150" cy="74315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9A0425D1-C2E2-471A-AD79-506E737A153E}"/>
              </a:ext>
            </a:extLst>
          </p:cNvPr>
          <p:cNvPicPr>
            <a:picLocks noChangeAspect="1"/>
          </p:cNvPicPr>
          <p:nvPr/>
        </p:nvPicPr>
        <p:blipFill>
          <a:blip r:embed="rId6"/>
          <a:stretch>
            <a:fillRect/>
          </a:stretch>
        </p:blipFill>
        <p:spPr>
          <a:xfrm>
            <a:off x="4218154" y="4094152"/>
            <a:ext cx="1288935" cy="96984"/>
          </a:xfrm>
          <a:prstGeom prst="rect">
            <a:avLst/>
          </a:prstGeom>
        </p:spPr>
      </p:pic>
      <p:pic>
        <p:nvPicPr>
          <p:cNvPr id="97" name="Imagen 96">
            <a:extLst>
              <a:ext uri="{FF2B5EF4-FFF2-40B4-BE49-F238E27FC236}">
                <a16:creationId xmlns:a16="http://schemas.microsoft.com/office/drawing/2014/main" id="{DA8363D0-8BF1-48B3-B98F-21DBAB1FCB84}"/>
              </a:ext>
            </a:extLst>
          </p:cNvPr>
          <p:cNvPicPr>
            <a:picLocks noChangeAspect="1"/>
          </p:cNvPicPr>
          <p:nvPr/>
        </p:nvPicPr>
        <p:blipFill>
          <a:blip r:embed="rId6"/>
          <a:stretch>
            <a:fillRect/>
          </a:stretch>
        </p:blipFill>
        <p:spPr>
          <a:xfrm rot="10800000">
            <a:off x="6993345" y="4092086"/>
            <a:ext cx="1288935" cy="96984"/>
          </a:xfrm>
          <a:prstGeom prst="rect">
            <a:avLst/>
          </a:prstGeom>
        </p:spPr>
      </p:pic>
      <p:sp>
        <p:nvSpPr>
          <p:cNvPr id="98" name="Rectángulo 97">
            <a:extLst>
              <a:ext uri="{FF2B5EF4-FFF2-40B4-BE49-F238E27FC236}">
                <a16:creationId xmlns:a16="http://schemas.microsoft.com/office/drawing/2014/main" id="{0A2CDFFB-5E13-4EC6-B30C-9B8081A9BA8D}"/>
              </a:ext>
            </a:extLst>
          </p:cNvPr>
          <p:cNvSpPr/>
          <p:nvPr/>
        </p:nvSpPr>
        <p:spPr>
          <a:xfrm>
            <a:off x="2858379" y="4499859"/>
            <a:ext cx="2168132" cy="323165"/>
          </a:xfrm>
          <a:prstGeom prst="rect">
            <a:avLst/>
          </a:prstGeom>
        </p:spPr>
        <p:txBody>
          <a:bodyPr wrap="square">
            <a:spAutoFit/>
          </a:bodyPr>
          <a:lstStyle/>
          <a:p>
            <a:pPr>
              <a:lnSpc>
                <a:spcPts val="900"/>
              </a:lnSpc>
            </a:pPr>
            <a:r>
              <a:rPr lang="es-MX" sz="1400" i="1" dirty="0">
                <a:solidFill>
                  <a:schemeClr val="tx1">
                    <a:lumMod val="65000"/>
                    <a:lumOff val="35000"/>
                  </a:schemeClr>
                </a:solidFill>
                <a:latin typeface="Calibri Light" panose="020F0302020204030204" pitchFamily="34" charset="0"/>
                <a:cs typeface="Calibri Light" panose="020F0302020204030204" pitchFamily="34" charset="0"/>
              </a:rPr>
              <a:t>Referentes normativos</a:t>
            </a:r>
          </a:p>
          <a:p>
            <a:pPr>
              <a:lnSpc>
                <a:spcPts val="900"/>
              </a:lnSpc>
            </a:pPr>
            <a:r>
              <a:rPr lang="es-MX" sz="1400" b="1" i="1" dirty="0">
                <a:solidFill>
                  <a:schemeClr val="tx1">
                    <a:lumMod val="65000"/>
                    <a:lumOff val="35000"/>
                  </a:schemeClr>
                </a:solidFill>
                <a:latin typeface="Calibri Light" panose="020F0302020204030204" pitchFamily="34" charset="0"/>
                <a:cs typeface="Calibri Light" panose="020F0302020204030204" pitchFamily="34" charset="0"/>
              </a:rPr>
              <a:t>Locales</a:t>
            </a:r>
          </a:p>
        </p:txBody>
      </p:sp>
      <p:sp>
        <p:nvSpPr>
          <p:cNvPr id="99" name="Rectángulo 98">
            <a:extLst>
              <a:ext uri="{FF2B5EF4-FFF2-40B4-BE49-F238E27FC236}">
                <a16:creationId xmlns:a16="http://schemas.microsoft.com/office/drawing/2014/main" id="{483A5B55-5811-43A8-BC14-50E842E8CDF0}"/>
              </a:ext>
            </a:extLst>
          </p:cNvPr>
          <p:cNvSpPr/>
          <p:nvPr/>
        </p:nvSpPr>
        <p:spPr>
          <a:xfrm>
            <a:off x="7978344" y="4462735"/>
            <a:ext cx="2003054" cy="323165"/>
          </a:xfrm>
          <a:prstGeom prst="rect">
            <a:avLst/>
          </a:prstGeom>
        </p:spPr>
        <p:txBody>
          <a:bodyPr wrap="square">
            <a:spAutoFit/>
          </a:bodyPr>
          <a:lstStyle/>
          <a:p>
            <a:pPr algn="r">
              <a:lnSpc>
                <a:spcPts val="900"/>
              </a:lnSpc>
            </a:pPr>
            <a:r>
              <a:rPr lang="es-MX" sz="1400" i="1" dirty="0">
                <a:solidFill>
                  <a:schemeClr val="tx1">
                    <a:lumMod val="65000"/>
                    <a:lumOff val="35000"/>
                  </a:schemeClr>
                </a:solidFill>
                <a:latin typeface="Calibri Light" panose="020F0302020204030204" pitchFamily="34" charset="0"/>
                <a:cs typeface="Calibri Light" panose="020F0302020204030204" pitchFamily="34" charset="0"/>
              </a:rPr>
              <a:t>Referentes normativos</a:t>
            </a:r>
          </a:p>
          <a:p>
            <a:pPr algn="r">
              <a:lnSpc>
                <a:spcPts val="900"/>
              </a:lnSpc>
            </a:pPr>
            <a:r>
              <a:rPr lang="es-MX" sz="1400" b="1" i="1" dirty="0">
                <a:solidFill>
                  <a:schemeClr val="tx1">
                    <a:lumMod val="65000"/>
                    <a:lumOff val="35000"/>
                  </a:schemeClr>
                </a:solidFill>
                <a:latin typeface="Calibri Light" panose="020F0302020204030204" pitchFamily="34" charset="0"/>
                <a:cs typeface="Calibri Light" panose="020F0302020204030204" pitchFamily="34" charset="0"/>
              </a:rPr>
              <a:t>Internacionales</a:t>
            </a:r>
          </a:p>
        </p:txBody>
      </p:sp>
      <p:sp>
        <p:nvSpPr>
          <p:cNvPr id="104" name="Rectángulo 103">
            <a:extLst>
              <a:ext uri="{FF2B5EF4-FFF2-40B4-BE49-F238E27FC236}">
                <a16:creationId xmlns:a16="http://schemas.microsoft.com/office/drawing/2014/main" id="{90366D11-EEFB-418E-8850-42C43FB10379}"/>
              </a:ext>
            </a:extLst>
          </p:cNvPr>
          <p:cNvSpPr/>
          <p:nvPr/>
        </p:nvSpPr>
        <p:spPr>
          <a:xfrm>
            <a:off x="5189632" y="5326400"/>
            <a:ext cx="2404051" cy="374461"/>
          </a:xfrm>
          <a:prstGeom prst="rect">
            <a:avLst/>
          </a:prstGeom>
        </p:spPr>
        <p:txBody>
          <a:bodyPr wrap="square">
            <a:spAutoFit/>
          </a:bodyPr>
          <a:lstStyle/>
          <a:p>
            <a:pPr algn="ctr">
              <a:lnSpc>
                <a:spcPts val="1100"/>
              </a:lnSpc>
            </a:pPr>
            <a:r>
              <a:rPr lang="es-MX" sz="1600" b="1" i="1" dirty="0">
                <a:solidFill>
                  <a:srgbClr val="2A6164"/>
                </a:solidFill>
                <a:latin typeface="Calibri Light" panose="020F0302020204030204" pitchFamily="34" charset="0"/>
                <a:cs typeface="Calibri Light" panose="020F0302020204030204" pitchFamily="34" charset="0"/>
              </a:rPr>
              <a:t>Indicadores y validadores</a:t>
            </a:r>
          </a:p>
          <a:p>
            <a:pPr algn="ctr">
              <a:lnSpc>
                <a:spcPts val="1100"/>
              </a:lnSpc>
            </a:pPr>
            <a:r>
              <a:rPr lang="es-MX" sz="1400" i="1" dirty="0">
                <a:solidFill>
                  <a:srgbClr val="2A6164"/>
                </a:solidFill>
                <a:latin typeface="Calibri Light" panose="020F0302020204030204" pitchFamily="34" charset="0"/>
                <a:cs typeface="Calibri Light" panose="020F0302020204030204" pitchFamily="34" charset="0"/>
              </a:rPr>
              <a:t>Alcance técnico y operativo</a:t>
            </a:r>
            <a:endParaRPr lang="es-MX" sz="1600" i="1" dirty="0">
              <a:solidFill>
                <a:srgbClr val="2A6164"/>
              </a:solidFill>
              <a:latin typeface="Calibri Light" panose="020F0302020204030204" pitchFamily="34" charset="0"/>
              <a:cs typeface="Calibri Light" panose="020F0302020204030204" pitchFamily="34" charset="0"/>
            </a:endParaRPr>
          </a:p>
        </p:txBody>
      </p:sp>
      <p:pic>
        <p:nvPicPr>
          <p:cNvPr id="39" name="Imagen 38"/>
          <p:cNvPicPr/>
          <p:nvPr/>
        </p:nvPicPr>
        <p:blipFill>
          <a:blip r:embed="rId7">
            <a:extLst>
              <a:ext uri="{28A0092B-C50C-407E-A947-70E740481C1C}">
                <a14:useLocalDpi xmlns:a14="http://schemas.microsoft.com/office/drawing/2010/main" val="0"/>
              </a:ext>
            </a:extLst>
          </a:blip>
          <a:srcRect/>
          <a:stretch>
            <a:fillRect/>
          </a:stretch>
        </p:blipFill>
        <p:spPr bwMode="auto">
          <a:xfrm>
            <a:off x="10895797" y="29367"/>
            <a:ext cx="1200635" cy="1096789"/>
          </a:xfrm>
          <a:prstGeom prst="rect">
            <a:avLst/>
          </a:prstGeom>
          <a:noFill/>
        </p:spPr>
      </p:pic>
    </p:spTree>
    <p:extLst>
      <p:ext uri="{BB962C8B-B14F-4D97-AF65-F5344CB8AC3E}">
        <p14:creationId xmlns:p14="http://schemas.microsoft.com/office/powerpoint/2010/main" val="39788165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up)">
                                      <p:cBhvr>
                                        <p:cTn id="22" dur="500"/>
                                        <p:tgtEl>
                                          <p:spTgt spid="7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par>
                                <p:cTn id="27" presetID="10" presetClass="entr" presetSubtype="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500"/>
                                        <p:tgtEl>
                                          <p:spTgt spid="9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fade">
                                      <p:cBhvr>
                                        <p:cTn id="35" dur="500"/>
                                        <p:tgtEl>
                                          <p:spTgt spid="99"/>
                                        </p:tgtEl>
                                      </p:cBhvr>
                                    </p:animEffect>
                                  </p:childTnLst>
                                </p:cTn>
                              </p:par>
                            </p:childTnLst>
                          </p:cTn>
                        </p:par>
                        <p:par>
                          <p:cTn id="36" fill="hold">
                            <p:stCondLst>
                              <p:cond delay="1500"/>
                            </p:stCondLst>
                            <p:childTnLst>
                              <p:par>
                                <p:cTn id="37" presetID="22" presetClass="entr" presetSubtype="8" repeatCount="400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1000"/>
                                        <p:tgtEl>
                                          <p:spTgt spid="10"/>
                                        </p:tgtEl>
                                      </p:cBhvr>
                                    </p:animEffect>
                                  </p:childTnLst>
                                </p:cTn>
                              </p:par>
                              <p:par>
                                <p:cTn id="40" presetID="22" presetClass="entr" presetSubtype="2" repeatCount="4000" fill="hold"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wipe(right)">
                                      <p:cBhvr>
                                        <p:cTn id="42" dur="1000"/>
                                        <p:tgtEl>
                                          <p:spTgt spid="97"/>
                                        </p:tgtEl>
                                      </p:cBhvr>
                                    </p:animEffect>
                                  </p:childTnLst>
                                </p:cTn>
                              </p:par>
                              <p:par>
                                <p:cTn id="43" presetID="22" presetClass="entr" presetSubtype="4" fill="hold" nodeType="with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down)">
                                      <p:cBhvr>
                                        <p:cTn id="45" dur="3500"/>
                                        <p:tgtEl>
                                          <p:spTgt spid="71"/>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4"/>
                                        </p:tgtEl>
                                        <p:attrNameLst>
                                          <p:attrName>style.visibility</p:attrName>
                                        </p:attrNameLst>
                                      </p:cBhvr>
                                      <p:to>
                                        <p:strVal val="visible"/>
                                      </p:to>
                                    </p:set>
                                    <p:animEffect transition="in" filter="fade">
                                      <p:cBhvr>
                                        <p:cTn id="5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70" grpId="0"/>
      <p:bldP spid="72" grpId="0"/>
      <p:bldP spid="98" grpId="0"/>
      <p:bldP spid="99" grpId="0"/>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5982" y="1736802"/>
            <a:ext cx="9767207" cy="3637870"/>
          </a:xfrm>
        </p:spPr>
        <p:txBody>
          <a:bodyPr>
            <a:normAutofit/>
          </a:bodyPr>
          <a:lstStyle/>
          <a:p>
            <a:pPr marL="0" lvl="0" indent="0" algn="just">
              <a:buNone/>
            </a:pPr>
            <a:r>
              <a:rPr lang="es-CO" dirty="0"/>
              <a:t> </a:t>
            </a:r>
            <a:endParaRPr lang="en-US" dirty="0"/>
          </a:p>
          <a:p>
            <a:pPr marL="0" indent="0" algn="just">
              <a:buNone/>
            </a:pPr>
            <a:r>
              <a:rPr lang="es-ES" dirty="0">
                <a:solidFill>
                  <a:srgbClr val="000000"/>
                </a:solidFill>
                <a:effectLst/>
                <a:ea typeface="Arial" panose="020B0604020202020204" pitchFamily="34" charset="0"/>
                <a:cs typeface="Arial" panose="020B0604020202020204" pitchFamily="34" charset="0"/>
              </a:rPr>
              <a:t>El Comité la ha entendido como </a:t>
            </a:r>
            <a:r>
              <a:rPr lang="es-ES" i="1" dirty="0">
                <a:solidFill>
                  <a:srgbClr val="000000"/>
                </a:solidFill>
                <a:effectLst/>
                <a:ea typeface="Arial" panose="020B0604020202020204" pitchFamily="34" charset="0"/>
                <a:cs typeface="Arial" panose="020B0604020202020204" pitchFamily="34" charset="0"/>
              </a:rPr>
              <a:t>“el deber ser en materia carcelaria y penitenciaria”,</a:t>
            </a:r>
            <a:r>
              <a:rPr lang="es-ES" dirty="0">
                <a:solidFill>
                  <a:srgbClr val="000000"/>
                </a:solidFill>
                <a:effectLst/>
                <a:ea typeface="Arial" panose="020B0604020202020204" pitchFamily="34" charset="0"/>
                <a:cs typeface="Arial" panose="020B0604020202020204" pitchFamily="34" charset="0"/>
              </a:rPr>
              <a:t> es decir, la construcción de los parámetros o pautas que garanticen -de manera efectiva- los mínimos constitucionalmente asegurables en materia carcelaria y penitenciaria en Colombia. </a:t>
            </a:r>
            <a:endParaRPr lang="en-US" sz="1600" dirty="0">
              <a:solidFill>
                <a:srgbClr val="FF0000"/>
              </a:solidFill>
            </a:endParaRPr>
          </a:p>
        </p:txBody>
      </p:sp>
      <p:sp>
        <p:nvSpPr>
          <p:cNvPr id="4" name="Marcador de contenido 2"/>
          <p:cNvSpPr txBox="1">
            <a:spLocks/>
          </p:cNvSpPr>
          <p:nvPr/>
        </p:nvSpPr>
        <p:spPr>
          <a:xfrm>
            <a:off x="838199" y="1613807"/>
            <a:ext cx="9767207" cy="3637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b="1" dirty="0"/>
          </a:p>
        </p:txBody>
      </p:sp>
      <p:sp>
        <p:nvSpPr>
          <p:cNvPr id="5" name="Rectángulo 4"/>
          <p:cNvSpPr/>
          <p:nvPr/>
        </p:nvSpPr>
        <p:spPr>
          <a:xfrm>
            <a:off x="753525" y="518979"/>
            <a:ext cx="9936553" cy="461665"/>
          </a:xfrm>
          <a:prstGeom prst="rect">
            <a:avLst/>
          </a:prstGeom>
        </p:spPr>
        <p:txBody>
          <a:bodyPr wrap="square">
            <a:spAutoFit/>
          </a:bodyPr>
          <a:lstStyle/>
          <a:p>
            <a:r>
              <a:rPr lang="es-MX" sz="2400" b="1" dirty="0">
                <a:solidFill>
                  <a:schemeClr val="accent1"/>
                </a:solidFill>
                <a:latin typeface="Work Sans"/>
              </a:rPr>
              <a:t>¿QUÉ ES UNA NORMA TÉCNICA? </a:t>
            </a:r>
            <a:endParaRPr lang="es-CO" sz="2400" b="1" dirty="0">
              <a:solidFill>
                <a:schemeClr val="accent1"/>
              </a:solidFill>
              <a:latin typeface="Work Sans"/>
            </a:endParaRPr>
          </a:p>
        </p:txBody>
      </p:sp>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3D1AD176-5329-7A46-AB6B-A4D065D3680C}"/>
              </a:ext>
            </a:extLst>
          </p:cNvPr>
          <p:cNvPicPr>
            <a:picLocks noChangeAspect="1"/>
          </p:cNvPicPr>
          <p:nvPr/>
        </p:nvPicPr>
        <p:blipFill>
          <a:blip r:embed="rId2"/>
          <a:stretch>
            <a:fillRect/>
          </a:stretch>
        </p:blipFill>
        <p:spPr>
          <a:xfrm>
            <a:off x="10924739" y="5503825"/>
            <a:ext cx="1118087" cy="1018702"/>
          </a:xfrm>
          <a:prstGeom prst="rect">
            <a:avLst/>
          </a:prstGeom>
        </p:spPr>
      </p:pic>
      <p:sp>
        <p:nvSpPr>
          <p:cNvPr id="2" name="AutoShape 2" descr="نتيجة بحث الصور عن ‪muñecos blanco trabajando en equipo‬‏ | Trabajo en  equipo imagenes, Imagenes para diapositivas, Imagenes de electricistas">
            <a:extLst>
              <a:ext uri="{FF2B5EF4-FFF2-40B4-BE49-F238E27FC236}">
                <a16:creationId xmlns:a16="http://schemas.microsoft.com/office/drawing/2014/main" id="{F449ED71-BCAD-4106-970B-59E56BE63F28}"/>
              </a:ext>
            </a:extLst>
          </p:cNvPr>
          <p:cNvSpPr>
            <a:spLocks noChangeAspect="1" noChangeArrowheads="1"/>
          </p:cNvSpPr>
          <p:nvPr/>
        </p:nvSpPr>
        <p:spPr bwMode="auto">
          <a:xfrm>
            <a:off x="8407831" y="481093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76" name="Picture 4" descr="نتيجة بحث الصور عن ‪muñecos blanco trabajando en equipo‬‏ | Trabajo en  equipo imagenes, Imagenes para diapositivas, Imagenes de electricistas">
            <a:extLst>
              <a:ext uri="{FF2B5EF4-FFF2-40B4-BE49-F238E27FC236}">
                <a16:creationId xmlns:a16="http://schemas.microsoft.com/office/drawing/2014/main" id="{C5E0B118-424D-4644-B563-4D3AE2EA0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977" y="3974405"/>
            <a:ext cx="2729850" cy="288359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422" y="30479"/>
            <a:ext cx="3085578" cy="687125"/>
          </a:xfrm>
          <a:prstGeom prst="rect">
            <a:avLst/>
          </a:prstGeom>
        </p:spPr>
      </p:pic>
    </p:spTree>
    <p:extLst>
      <p:ext uri="{BB962C8B-B14F-4D97-AF65-F5344CB8AC3E}">
        <p14:creationId xmlns:p14="http://schemas.microsoft.com/office/powerpoint/2010/main" val="3938175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Resultado de imagen para wrong health icon">
            <a:extLst>
              <a:ext uri="{FF2B5EF4-FFF2-40B4-BE49-F238E27FC236}">
                <a16:creationId xmlns:a16="http://schemas.microsoft.com/office/drawing/2014/main" id="{8FAC8E23-432F-4547-9ACF-1D7EB3B5E5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3182" y="1040309"/>
            <a:ext cx="4449437"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5EC96EDB-6E90-458B-B5AF-0D10A4C065DB}"/>
              </a:ext>
            </a:extLst>
          </p:cNvPr>
          <p:cNvSpPr>
            <a:spLocks noGrp="1"/>
          </p:cNvSpPr>
          <p:nvPr>
            <p:ph idx="1"/>
          </p:nvPr>
        </p:nvSpPr>
        <p:spPr>
          <a:xfrm>
            <a:off x="5449504" y="1540298"/>
            <a:ext cx="6039314" cy="4192520"/>
          </a:xfrm>
        </p:spPr>
        <p:txBody>
          <a:bodyPr>
            <a:normAutofit/>
          </a:bodyPr>
          <a:lstStyle/>
          <a:p>
            <a:pPr marL="0" indent="0">
              <a:buNone/>
            </a:pPr>
            <a:r>
              <a:rPr lang="es-MX" sz="3200" b="1" dirty="0">
                <a:solidFill>
                  <a:srgbClr val="0070C0"/>
                </a:solidFill>
              </a:rPr>
              <a:t>Ejemplo norma técnica: </a:t>
            </a:r>
          </a:p>
          <a:p>
            <a:pPr marL="0" indent="0">
              <a:buNone/>
            </a:pPr>
            <a:endParaRPr lang="es-MX" dirty="0"/>
          </a:p>
          <a:p>
            <a:pPr marL="0" indent="0" algn="just">
              <a:buNone/>
            </a:pPr>
            <a:r>
              <a:rPr lang="es-MX" b="0" i="0" u="none" strike="noStrike" dirty="0">
                <a:effectLst/>
                <a:latin typeface="Arial" panose="020B0604020202020204" pitchFamily="34" charset="0"/>
              </a:rPr>
              <a:t>“Todos los ERON deben capacitar el personal que realiza manipulación de alimentos en educación sanitaria y/o principios básicos de buenas prácticas de manufactura”.</a:t>
            </a:r>
            <a:r>
              <a:rPr lang="es-MX" dirty="0"/>
              <a:t> </a:t>
            </a:r>
          </a:p>
          <a:p>
            <a:pPr marL="0" indent="0">
              <a:buNone/>
            </a:pPr>
            <a:endParaRPr lang="es-MX" dirty="0"/>
          </a:p>
          <a:p>
            <a:pPr marL="0" indent="0">
              <a:buNone/>
            </a:pPr>
            <a:endParaRPr lang="es-MX" dirty="0"/>
          </a:p>
        </p:txBody>
      </p:sp>
    </p:spTree>
    <p:extLst>
      <p:ext uri="{BB962C8B-B14F-4D97-AF65-F5344CB8AC3E}">
        <p14:creationId xmlns:p14="http://schemas.microsoft.com/office/powerpoint/2010/main" val="1417920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5982" y="1736802"/>
            <a:ext cx="9767207" cy="3637870"/>
          </a:xfrm>
        </p:spPr>
        <p:txBody>
          <a:bodyPr>
            <a:normAutofit/>
          </a:bodyPr>
          <a:lstStyle/>
          <a:p>
            <a:pPr marL="0" lvl="0" indent="0" algn="just">
              <a:buNone/>
            </a:pPr>
            <a:r>
              <a:rPr lang="es-CO" dirty="0"/>
              <a:t> </a:t>
            </a:r>
            <a:endParaRPr lang="en-US" dirty="0"/>
          </a:p>
          <a:p>
            <a:pPr marL="0" indent="0" algn="just">
              <a:buNone/>
            </a:pPr>
            <a:r>
              <a:rPr lang="es-MX" sz="4000" dirty="0">
                <a:solidFill>
                  <a:srgbClr val="000000"/>
                </a:solidFill>
                <a:effectLst/>
                <a:ea typeface="Arial" panose="020B0604020202020204" pitchFamily="34" charset="0"/>
                <a:cs typeface="Arial" panose="020B0604020202020204" pitchFamily="34" charset="0"/>
              </a:rPr>
              <a:t>Estructurar estándares y/o parámetros que garanticen efectivamente los derechos de las </a:t>
            </a:r>
            <a:r>
              <a:rPr lang="es-MX" sz="4000" dirty="0" err="1">
                <a:solidFill>
                  <a:srgbClr val="000000"/>
                </a:solidFill>
                <a:effectLst/>
                <a:ea typeface="Arial" panose="020B0604020202020204" pitchFamily="34" charset="0"/>
                <a:cs typeface="Arial" panose="020B0604020202020204" pitchFamily="34" charset="0"/>
              </a:rPr>
              <a:t>PPL</a:t>
            </a:r>
            <a:r>
              <a:rPr lang="es-MX" sz="4000" dirty="0">
                <a:solidFill>
                  <a:srgbClr val="000000"/>
                </a:solidFill>
                <a:effectLst/>
                <a:ea typeface="Arial" panose="020B0604020202020204" pitchFamily="34" charset="0"/>
                <a:cs typeface="Arial" panose="020B0604020202020204" pitchFamily="34" charset="0"/>
              </a:rPr>
              <a:t>. </a:t>
            </a:r>
            <a:endParaRPr lang="en-US" sz="2400" dirty="0">
              <a:solidFill>
                <a:srgbClr val="FF0000"/>
              </a:solidFill>
            </a:endParaRPr>
          </a:p>
        </p:txBody>
      </p:sp>
      <p:sp>
        <p:nvSpPr>
          <p:cNvPr id="4" name="Marcador de contenido 2"/>
          <p:cNvSpPr txBox="1">
            <a:spLocks/>
          </p:cNvSpPr>
          <p:nvPr/>
        </p:nvSpPr>
        <p:spPr>
          <a:xfrm>
            <a:off x="838199" y="1613807"/>
            <a:ext cx="9767207" cy="3637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b="1" dirty="0"/>
          </a:p>
        </p:txBody>
      </p:sp>
      <p:sp>
        <p:nvSpPr>
          <p:cNvPr id="5" name="Rectángulo 4"/>
          <p:cNvSpPr/>
          <p:nvPr/>
        </p:nvSpPr>
        <p:spPr>
          <a:xfrm>
            <a:off x="753525" y="518979"/>
            <a:ext cx="9936553" cy="461665"/>
          </a:xfrm>
          <a:prstGeom prst="rect">
            <a:avLst/>
          </a:prstGeom>
        </p:spPr>
        <p:txBody>
          <a:bodyPr wrap="square">
            <a:spAutoFit/>
          </a:bodyPr>
          <a:lstStyle/>
          <a:p>
            <a:r>
              <a:rPr lang="es-MX" sz="2400" b="1" dirty="0">
                <a:solidFill>
                  <a:schemeClr val="accent1"/>
                </a:solidFill>
                <a:latin typeface="Work Sans"/>
              </a:rPr>
              <a:t>¿ PARA QUÉ SIRVE NORMA TÉCNICA? </a:t>
            </a:r>
            <a:endParaRPr lang="es-CO" sz="2400" b="1" dirty="0">
              <a:solidFill>
                <a:schemeClr val="accent1"/>
              </a:solidFill>
              <a:latin typeface="Work Sans"/>
            </a:endParaRPr>
          </a:p>
        </p:txBody>
      </p:sp>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3D1AD176-5329-7A46-AB6B-A4D065D3680C}"/>
              </a:ext>
            </a:extLst>
          </p:cNvPr>
          <p:cNvPicPr>
            <a:picLocks noChangeAspect="1"/>
          </p:cNvPicPr>
          <p:nvPr/>
        </p:nvPicPr>
        <p:blipFill>
          <a:blip r:embed="rId2"/>
          <a:stretch>
            <a:fillRect/>
          </a:stretch>
        </p:blipFill>
        <p:spPr>
          <a:xfrm>
            <a:off x="10924739" y="5503825"/>
            <a:ext cx="1118087" cy="1018702"/>
          </a:xfrm>
          <a:prstGeom prst="rect">
            <a:avLst/>
          </a:prstGeom>
        </p:spPr>
      </p:pic>
      <p:sp>
        <p:nvSpPr>
          <p:cNvPr id="2" name="AutoShape 2" descr="نتيجة بحث الصور عن ‪muñecos blanco trabajando en equipo‬‏ | Trabajo en  equipo imagenes, Imagenes para diapositivas, Imagenes de electricistas">
            <a:extLst>
              <a:ext uri="{FF2B5EF4-FFF2-40B4-BE49-F238E27FC236}">
                <a16:creationId xmlns:a16="http://schemas.microsoft.com/office/drawing/2014/main" id="{F449ED71-BCAD-4106-970B-59E56BE63F28}"/>
              </a:ext>
            </a:extLst>
          </p:cNvPr>
          <p:cNvSpPr>
            <a:spLocks noChangeAspect="1" noChangeArrowheads="1"/>
          </p:cNvSpPr>
          <p:nvPr/>
        </p:nvSpPr>
        <p:spPr bwMode="auto">
          <a:xfrm>
            <a:off x="8407831" y="481093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098" name="Picture 2" descr="3D Los Personajes Humanos Pequeños X2 De Trabajo. Gente De Negocios De La  Serie. Fotos, Retratos, Imágenes Y Fotografía De Archivo Libres De Derecho.  Image 11527358.">
            <a:extLst>
              <a:ext uri="{FF2B5EF4-FFF2-40B4-BE49-F238E27FC236}">
                <a16:creationId xmlns:a16="http://schemas.microsoft.com/office/drawing/2014/main" id="{49C6F17B-8D47-4EAD-8C5E-5AB1B0AB2CA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916298" y="3756682"/>
            <a:ext cx="3126528" cy="297502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849" y="7027"/>
            <a:ext cx="1698560" cy="1130315"/>
          </a:xfrm>
          <a:prstGeom prst="rect">
            <a:avLst/>
          </a:prstGeom>
        </p:spPr>
      </p:pic>
    </p:spTree>
    <p:extLst>
      <p:ext uri="{BB962C8B-B14F-4D97-AF65-F5344CB8AC3E}">
        <p14:creationId xmlns:p14="http://schemas.microsoft.com/office/powerpoint/2010/main" val="1956157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3525" y="2500124"/>
            <a:ext cx="9767207" cy="3637870"/>
          </a:xfrm>
        </p:spPr>
        <p:txBody>
          <a:bodyPr>
            <a:normAutofit/>
          </a:bodyPr>
          <a:lstStyle/>
          <a:p>
            <a:pPr marL="0" lvl="0" indent="0" algn="just">
              <a:buNone/>
            </a:pPr>
            <a:r>
              <a:rPr lang="es-CO" sz="4000" dirty="0"/>
              <a:t>Estructuración de una formula matemática, o binaria, para capturar el dato requerido por la norma técnica aprobada</a:t>
            </a:r>
            <a:r>
              <a:rPr lang="es-CO" sz="3600" dirty="0"/>
              <a:t>. </a:t>
            </a:r>
            <a:endParaRPr lang="es-CO" dirty="0"/>
          </a:p>
        </p:txBody>
      </p:sp>
      <p:sp>
        <p:nvSpPr>
          <p:cNvPr id="4" name="Marcador de contenido 2"/>
          <p:cNvSpPr txBox="1">
            <a:spLocks/>
          </p:cNvSpPr>
          <p:nvPr/>
        </p:nvSpPr>
        <p:spPr>
          <a:xfrm>
            <a:off x="838199" y="1613807"/>
            <a:ext cx="9767207" cy="3637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b="1" dirty="0"/>
          </a:p>
        </p:txBody>
      </p:sp>
      <p:sp>
        <p:nvSpPr>
          <p:cNvPr id="5" name="Rectángulo 4"/>
          <p:cNvSpPr/>
          <p:nvPr/>
        </p:nvSpPr>
        <p:spPr>
          <a:xfrm>
            <a:off x="753525" y="518979"/>
            <a:ext cx="9936553" cy="1077218"/>
          </a:xfrm>
          <a:prstGeom prst="rect">
            <a:avLst/>
          </a:prstGeom>
        </p:spPr>
        <p:txBody>
          <a:bodyPr wrap="square">
            <a:spAutoFit/>
          </a:bodyPr>
          <a:lstStyle/>
          <a:p>
            <a:r>
              <a:rPr lang="es-MX" sz="3600" b="1" dirty="0">
                <a:solidFill>
                  <a:schemeClr val="accent1"/>
                </a:solidFill>
                <a:latin typeface="Work Sans"/>
              </a:rPr>
              <a:t>¿QUÉ ES UN INDICADOR?</a:t>
            </a:r>
            <a:endParaRPr lang="en-US" sz="3600" b="1" dirty="0">
              <a:solidFill>
                <a:schemeClr val="accent1"/>
              </a:solidFill>
              <a:latin typeface="Work Sans"/>
            </a:endParaRPr>
          </a:p>
          <a:p>
            <a:endParaRPr lang="es-CO" sz="2800" b="1" dirty="0">
              <a:solidFill>
                <a:schemeClr val="accent1"/>
              </a:solidFill>
              <a:latin typeface="Work Sans"/>
            </a:endParaRPr>
          </a:p>
        </p:txBody>
      </p:sp>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3D1AD176-5329-7A46-AB6B-A4D065D3680C}"/>
              </a:ext>
            </a:extLst>
          </p:cNvPr>
          <p:cNvPicPr>
            <a:picLocks noChangeAspect="1"/>
          </p:cNvPicPr>
          <p:nvPr/>
        </p:nvPicPr>
        <p:blipFill>
          <a:blip r:embed="rId2"/>
          <a:stretch>
            <a:fillRect/>
          </a:stretch>
        </p:blipFill>
        <p:spPr>
          <a:xfrm>
            <a:off x="10924739" y="5503825"/>
            <a:ext cx="1118087" cy="1018702"/>
          </a:xfrm>
          <a:prstGeom prst="rect">
            <a:avLst/>
          </a:prstGeom>
        </p:spPr>
      </p:pic>
      <p:pic>
        <p:nvPicPr>
          <p:cNvPr id="5124" name="Picture 4" descr="Resultado de imagen para muñecos blancos presentaciones armar | Powerpoint  animation, Happy birthday flower, Sign art">
            <a:extLst>
              <a:ext uri="{FF2B5EF4-FFF2-40B4-BE49-F238E27FC236}">
                <a16:creationId xmlns:a16="http://schemas.microsoft.com/office/drawing/2014/main" id="{46A2553B-11A6-41C8-98C4-817809AF8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576" y="4336669"/>
            <a:ext cx="3551965" cy="230432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3546AB06-3875-4D28-BF68-F8ABDD451B5B}"/>
              </a:ext>
            </a:extLst>
          </p:cNvPr>
          <p:cNvPicPr>
            <a:picLocks noChangeAspect="1"/>
          </p:cNvPicPr>
          <p:nvPr/>
        </p:nvPicPr>
        <p:blipFill rotWithShape="1">
          <a:blip r:embed="rId4"/>
          <a:srcRect l="68942" r="193" b="80736"/>
          <a:stretch/>
        </p:blipFill>
        <p:spPr>
          <a:xfrm>
            <a:off x="9805528" y="-1"/>
            <a:ext cx="2386473" cy="837399"/>
          </a:xfrm>
          <a:prstGeom prst="rect">
            <a:avLst/>
          </a:prstGeom>
        </p:spPr>
      </p:pic>
    </p:spTree>
    <p:extLst>
      <p:ext uri="{BB962C8B-B14F-4D97-AF65-F5344CB8AC3E}">
        <p14:creationId xmlns:p14="http://schemas.microsoft.com/office/powerpoint/2010/main" val="3351377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Resultado de imagen para wrong health icon">
            <a:extLst>
              <a:ext uri="{FF2B5EF4-FFF2-40B4-BE49-F238E27FC236}">
                <a16:creationId xmlns:a16="http://schemas.microsoft.com/office/drawing/2014/main" id="{8FAC8E23-432F-4547-9ACF-1D7EB3B5E5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6046" y="709019"/>
            <a:ext cx="422917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5EC96EDB-6E90-458B-B5AF-0D10A4C065DB}"/>
              </a:ext>
            </a:extLst>
          </p:cNvPr>
          <p:cNvSpPr>
            <a:spLocks noGrp="1"/>
          </p:cNvSpPr>
          <p:nvPr>
            <p:ph idx="1"/>
          </p:nvPr>
        </p:nvSpPr>
        <p:spPr>
          <a:xfrm>
            <a:off x="4974956" y="1131376"/>
            <a:ext cx="6378844" cy="5045587"/>
          </a:xfrm>
        </p:spPr>
        <p:txBody>
          <a:bodyPr>
            <a:normAutofit/>
          </a:bodyPr>
          <a:lstStyle/>
          <a:p>
            <a:pPr marL="0" indent="0">
              <a:buNone/>
            </a:pPr>
            <a:r>
              <a:rPr lang="es-MX" sz="2200" b="1" dirty="0"/>
              <a:t>Ejemplo indicador: </a:t>
            </a:r>
          </a:p>
          <a:p>
            <a:pPr marL="0" indent="0">
              <a:buNone/>
            </a:pPr>
            <a:endParaRPr lang="es-MX" sz="2200" dirty="0"/>
          </a:p>
          <a:p>
            <a:pPr marL="0" indent="0">
              <a:buNone/>
            </a:pPr>
            <a:r>
              <a:rPr lang="es-MX" sz="2200" dirty="0">
                <a:solidFill>
                  <a:srgbClr val="0070C0"/>
                </a:solidFill>
                <a:latin typeface="Arial" panose="020B0604020202020204" pitchFamily="34" charset="0"/>
              </a:rPr>
              <a:t>Porcentual:</a:t>
            </a:r>
          </a:p>
          <a:p>
            <a:pPr marL="0" indent="0" algn="just">
              <a:buNone/>
            </a:pPr>
            <a:r>
              <a:rPr lang="es-MX" sz="2200" b="0" i="0" u="none" strike="noStrike" dirty="0">
                <a:effectLst/>
              </a:rPr>
              <a:t>Número de personas que realizan manipulación de alimentos capacitados en buenas prácticas de manufactura de alimentos.</a:t>
            </a:r>
          </a:p>
          <a:p>
            <a:pPr marL="0" indent="0" algn="ctr">
              <a:buNone/>
            </a:pPr>
            <a:r>
              <a:rPr lang="es-MX" sz="2200" b="1" dirty="0">
                <a:effectLst>
                  <a:outerShdw blurRad="38100" dist="38100" dir="2700000" algn="tl">
                    <a:srgbClr val="000000">
                      <a:alpha val="43137"/>
                    </a:srgbClr>
                  </a:outerShdw>
                </a:effectLst>
              </a:rPr>
              <a:t>---------------------------------------------------------------</a:t>
            </a:r>
          </a:p>
          <a:p>
            <a:pPr marL="0" indent="0" algn="just">
              <a:buNone/>
            </a:pPr>
            <a:r>
              <a:rPr lang="es-MX" sz="2200" b="0" i="0" u="none" strike="noStrike" dirty="0">
                <a:effectLst/>
              </a:rPr>
              <a:t>Número de personas que realizan manipulación de alimentos * 100</a:t>
            </a:r>
            <a:r>
              <a:rPr lang="es-MX" sz="2200" dirty="0"/>
              <a:t> </a:t>
            </a:r>
          </a:p>
          <a:p>
            <a:pPr marL="0" indent="0">
              <a:buNone/>
            </a:pPr>
            <a:endParaRPr lang="es-MX" sz="2200" dirty="0">
              <a:latin typeface="Arial" panose="020B0604020202020204" pitchFamily="34" charset="0"/>
            </a:endParaRPr>
          </a:p>
          <a:p>
            <a:pPr marL="0" indent="0">
              <a:buNone/>
            </a:pPr>
            <a:r>
              <a:rPr lang="es-MX" sz="2200" dirty="0">
                <a:solidFill>
                  <a:srgbClr val="0070C0"/>
                </a:solidFill>
                <a:latin typeface="Arial" panose="020B0604020202020204" pitchFamily="34" charset="0"/>
              </a:rPr>
              <a:t>Binario: SI/NO</a:t>
            </a:r>
            <a:endParaRPr lang="es-MX" sz="2200" dirty="0">
              <a:solidFill>
                <a:srgbClr val="0070C0"/>
              </a:solidFill>
            </a:endParaRPr>
          </a:p>
          <a:p>
            <a:pPr marL="0" indent="0">
              <a:buNone/>
            </a:pPr>
            <a:r>
              <a:rPr lang="es-MX" sz="2200" dirty="0"/>
              <a:t>¿El </a:t>
            </a:r>
            <a:r>
              <a:rPr lang="es-MX" sz="2200" dirty="0" err="1"/>
              <a:t>ERON</a:t>
            </a:r>
            <a:r>
              <a:rPr lang="es-MX" sz="2200" dirty="0"/>
              <a:t> cuenta con fumigación realizada dentro de los últimos 365 días?</a:t>
            </a:r>
          </a:p>
          <a:p>
            <a:pPr marL="0" indent="0">
              <a:buNone/>
            </a:pPr>
            <a:endParaRPr lang="es-MX" sz="2200" dirty="0"/>
          </a:p>
        </p:txBody>
      </p:sp>
    </p:spTree>
    <p:extLst>
      <p:ext uri="{BB962C8B-B14F-4D97-AF65-F5344CB8AC3E}">
        <p14:creationId xmlns:p14="http://schemas.microsoft.com/office/powerpoint/2010/main" val="21392467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199" y="1521968"/>
            <a:ext cx="10086540" cy="4413881"/>
          </a:xfrm>
        </p:spPr>
        <p:txBody>
          <a:bodyPr>
            <a:normAutofit/>
          </a:bodyPr>
          <a:lstStyle/>
          <a:p>
            <a:pPr marL="0" lvl="0" indent="0" algn="just">
              <a:buNone/>
            </a:pPr>
            <a:r>
              <a:rPr lang="es-CO" dirty="0"/>
              <a:t> </a:t>
            </a:r>
            <a:endParaRPr lang="en-US" dirty="0"/>
          </a:p>
          <a:p>
            <a:pPr marL="0" indent="0" algn="just">
              <a:buNone/>
            </a:pPr>
            <a:r>
              <a:rPr lang="es-CO" sz="3200" dirty="0">
                <a:solidFill>
                  <a:schemeClr val="tx2">
                    <a:lumMod val="75000"/>
                  </a:schemeClr>
                </a:solidFill>
              </a:rPr>
              <a:t> </a:t>
            </a:r>
            <a:r>
              <a:rPr lang="es-MX" sz="3200" dirty="0"/>
              <a:t>Contiene los aspectos metodológicos y técnicos necesarios para que el operador – que no participó en su elaboración- pueda capturar fácilmente los datos en terreno garantizando al máximo la fiabilidad de la información. Los principales elementos son: </a:t>
            </a:r>
            <a:r>
              <a:rPr lang="es-MX" sz="3200" b="1" dirty="0"/>
              <a:t>(i)</a:t>
            </a:r>
            <a:r>
              <a:rPr lang="es-MX" sz="3200" dirty="0"/>
              <a:t> fecha inicio del cálculo, </a:t>
            </a:r>
            <a:r>
              <a:rPr lang="es-MX" sz="3200" b="1" dirty="0"/>
              <a:t>(</a:t>
            </a:r>
            <a:r>
              <a:rPr lang="es-MX" sz="3200" b="1" dirty="0" err="1"/>
              <a:t>ii</a:t>
            </a:r>
            <a:r>
              <a:rPr lang="es-MX" sz="3200" b="1" dirty="0"/>
              <a:t>) </a:t>
            </a:r>
            <a:r>
              <a:rPr lang="es-MX" sz="3200" dirty="0"/>
              <a:t>objetivo, </a:t>
            </a:r>
            <a:r>
              <a:rPr lang="es-MX" sz="3200" b="1" dirty="0"/>
              <a:t>(</a:t>
            </a:r>
            <a:r>
              <a:rPr lang="es-MX" sz="3200" b="1" dirty="0" err="1"/>
              <a:t>iii</a:t>
            </a:r>
            <a:r>
              <a:rPr lang="es-MX" sz="3200" b="1" dirty="0"/>
              <a:t>) </a:t>
            </a:r>
            <a:r>
              <a:rPr lang="es-MX" sz="3200" dirty="0"/>
              <a:t>justificación, </a:t>
            </a:r>
            <a:r>
              <a:rPr lang="es-MX" sz="3200" b="1" dirty="0"/>
              <a:t>(</a:t>
            </a:r>
            <a:r>
              <a:rPr lang="es-MX" sz="3200" b="1" dirty="0" err="1"/>
              <a:t>iv</a:t>
            </a:r>
            <a:r>
              <a:rPr lang="es-MX" sz="3200" b="1" dirty="0"/>
              <a:t>) </a:t>
            </a:r>
            <a:r>
              <a:rPr lang="es-MX" sz="3200" dirty="0"/>
              <a:t>forma de interpretación, </a:t>
            </a:r>
            <a:r>
              <a:rPr lang="es-MX" sz="3200" b="1" dirty="0"/>
              <a:t>(v) </a:t>
            </a:r>
            <a:r>
              <a:rPr lang="es-MX" sz="3200" dirty="0"/>
              <a:t>metodología de medición, </a:t>
            </a:r>
            <a:r>
              <a:rPr lang="es-MX" sz="3200" b="1" dirty="0"/>
              <a:t>(vi) </a:t>
            </a:r>
            <a:r>
              <a:rPr lang="es-MX" sz="3200" dirty="0"/>
              <a:t>forma de cálculo, </a:t>
            </a:r>
            <a:r>
              <a:rPr lang="es-MX" sz="3200" b="1" dirty="0"/>
              <a:t>(v) </a:t>
            </a:r>
            <a:r>
              <a:rPr lang="es-MX" sz="3200" dirty="0"/>
              <a:t>disponibilidad del dato entre otros. </a:t>
            </a:r>
          </a:p>
        </p:txBody>
      </p:sp>
      <p:sp>
        <p:nvSpPr>
          <p:cNvPr id="4" name="Marcador de contenido 2"/>
          <p:cNvSpPr txBox="1">
            <a:spLocks/>
          </p:cNvSpPr>
          <p:nvPr/>
        </p:nvSpPr>
        <p:spPr>
          <a:xfrm>
            <a:off x="753525" y="1610065"/>
            <a:ext cx="9767207" cy="3637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b="1" dirty="0"/>
          </a:p>
        </p:txBody>
      </p:sp>
      <p:sp>
        <p:nvSpPr>
          <p:cNvPr id="5" name="Rectángulo 4"/>
          <p:cNvSpPr/>
          <p:nvPr/>
        </p:nvSpPr>
        <p:spPr>
          <a:xfrm>
            <a:off x="753525" y="518979"/>
            <a:ext cx="9936553" cy="523220"/>
          </a:xfrm>
          <a:prstGeom prst="rect">
            <a:avLst/>
          </a:prstGeom>
        </p:spPr>
        <p:txBody>
          <a:bodyPr wrap="square">
            <a:spAutoFit/>
          </a:bodyPr>
          <a:lstStyle/>
          <a:p>
            <a:r>
              <a:rPr lang="es-MX" sz="2800" b="1" dirty="0">
                <a:solidFill>
                  <a:schemeClr val="accent1"/>
                </a:solidFill>
                <a:latin typeface="Work Sans"/>
              </a:rPr>
              <a:t>¿QUÉ ES UNA FICHA TÉCNICA?</a:t>
            </a:r>
            <a:endParaRPr lang="es-CO" sz="2800" b="1" dirty="0">
              <a:solidFill>
                <a:schemeClr val="accent1"/>
              </a:solidFill>
              <a:latin typeface="Work Sans"/>
            </a:endParaRPr>
          </a:p>
        </p:txBody>
      </p:sp>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3D1AD176-5329-7A46-AB6B-A4D065D3680C}"/>
              </a:ext>
            </a:extLst>
          </p:cNvPr>
          <p:cNvPicPr>
            <a:picLocks noChangeAspect="1"/>
          </p:cNvPicPr>
          <p:nvPr/>
        </p:nvPicPr>
        <p:blipFill>
          <a:blip r:embed="rId2"/>
          <a:stretch>
            <a:fillRect/>
          </a:stretch>
        </p:blipFill>
        <p:spPr>
          <a:xfrm>
            <a:off x="10924739" y="5503825"/>
            <a:ext cx="1118087" cy="1018702"/>
          </a:xfrm>
          <a:prstGeom prst="rect">
            <a:avLst/>
          </a:prstGeom>
        </p:spPr>
      </p:pic>
      <p:pic>
        <p:nvPicPr>
          <p:cNvPr id="8" name="Imagen 7">
            <a:extLst>
              <a:ext uri="{FF2B5EF4-FFF2-40B4-BE49-F238E27FC236}">
                <a16:creationId xmlns:a16="http://schemas.microsoft.com/office/drawing/2014/main" id="{CC02F7C4-938A-4371-AE8D-B85C24B282B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14846" y="179896"/>
            <a:ext cx="1027980" cy="862303"/>
          </a:xfrm>
          <a:prstGeom prst="rect">
            <a:avLst/>
          </a:prstGeom>
          <a:noFill/>
        </p:spPr>
      </p:pic>
    </p:spTree>
    <p:extLst>
      <p:ext uri="{BB962C8B-B14F-4D97-AF65-F5344CB8AC3E}">
        <p14:creationId xmlns:p14="http://schemas.microsoft.com/office/powerpoint/2010/main" val="2607592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2097C006-11D9-4024-9ACA-3FC1F36FD1F7}"/>
              </a:ext>
            </a:extLst>
          </p:cNvPr>
          <p:cNvPicPr>
            <a:picLocks noChangeAspect="1"/>
          </p:cNvPicPr>
          <p:nvPr/>
        </p:nvPicPr>
        <p:blipFill>
          <a:blip r:embed="rId2"/>
          <a:stretch>
            <a:fillRect/>
          </a:stretch>
        </p:blipFill>
        <p:spPr>
          <a:xfrm>
            <a:off x="182880" y="241268"/>
            <a:ext cx="11686032" cy="5881688"/>
          </a:xfrm>
          <a:prstGeom prst="rect">
            <a:avLst/>
          </a:prstGeom>
        </p:spPr>
      </p:pic>
    </p:spTree>
    <p:extLst>
      <p:ext uri="{BB962C8B-B14F-4D97-AF65-F5344CB8AC3E}">
        <p14:creationId xmlns:p14="http://schemas.microsoft.com/office/powerpoint/2010/main" val="2736660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71B0B24-1AC5-4EF5-862D-1FBE0818D6EF}"/>
              </a:ext>
            </a:extLst>
          </p:cNvPr>
          <p:cNvPicPr>
            <a:picLocks noChangeAspect="1"/>
          </p:cNvPicPr>
          <p:nvPr/>
        </p:nvPicPr>
        <p:blipFill>
          <a:blip r:embed="rId3"/>
          <a:stretch>
            <a:fillRect/>
          </a:stretch>
        </p:blipFill>
        <p:spPr>
          <a:xfrm>
            <a:off x="329184" y="356616"/>
            <a:ext cx="11616332" cy="6080759"/>
          </a:xfrm>
          <a:prstGeom prst="rect">
            <a:avLst/>
          </a:prstGeom>
        </p:spPr>
      </p:pic>
    </p:spTree>
    <p:extLst>
      <p:ext uri="{BB962C8B-B14F-4D97-AF65-F5344CB8AC3E}">
        <p14:creationId xmlns:p14="http://schemas.microsoft.com/office/powerpoint/2010/main" val="1832697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C1EFA27-B0CC-48AC-BB75-F056B133726E}"/>
              </a:ext>
            </a:extLst>
          </p:cNvPr>
          <p:cNvPicPr>
            <a:picLocks noChangeAspect="1"/>
          </p:cNvPicPr>
          <p:nvPr/>
        </p:nvPicPr>
        <p:blipFill>
          <a:blip r:embed="rId2"/>
          <a:stretch>
            <a:fillRect/>
          </a:stretch>
        </p:blipFill>
        <p:spPr>
          <a:xfrm>
            <a:off x="557784" y="164592"/>
            <a:ext cx="11045952" cy="6556248"/>
          </a:xfrm>
          <a:prstGeom prst="rect">
            <a:avLst/>
          </a:prstGeom>
        </p:spPr>
      </p:pic>
    </p:spTree>
    <p:extLst>
      <p:ext uri="{BB962C8B-B14F-4D97-AF65-F5344CB8AC3E}">
        <p14:creationId xmlns:p14="http://schemas.microsoft.com/office/powerpoint/2010/main" val="1447866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E39651D3-DC0F-40E9-AB37-FF90E4048399}"/>
              </a:ext>
            </a:extLst>
          </p:cNvPr>
          <p:cNvCxnSpPr/>
          <p:nvPr/>
        </p:nvCxnSpPr>
        <p:spPr>
          <a:xfrm>
            <a:off x="0" y="1138770"/>
            <a:ext cx="12192000"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25" name="Imagen 24">
            <a:extLst>
              <a:ext uri="{FF2B5EF4-FFF2-40B4-BE49-F238E27FC236}">
                <a16:creationId xmlns:a16="http://schemas.microsoft.com/office/drawing/2014/main" id="{3546AB06-3875-4D28-BF68-F8ABDD451B5B}"/>
              </a:ext>
            </a:extLst>
          </p:cNvPr>
          <p:cNvPicPr>
            <a:picLocks noChangeAspect="1"/>
          </p:cNvPicPr>
          <p:nvPr/>
        </p:nvPicPr>
        <p:blipFill rotWithShape="1">
          <a:blip r:embed="rId3"/>
          <a:srcRect l="68942" r="193" b="80736"/>
          <a:stretch/>
        </p:blipFill>
        <p:spPr>
          <a:xfrm>
            <a:off x="9657479" y="0"/>
            <a:ext cx="2534521" cy="889348"/>
          </a:xfrm>
          <a:prstGeom prst="rect">
            <a:avLst/>
          </a:prstGeom>
        </p:spPr>
      </p:pic>
      <p:sp>
        <p:nvSpPr>
          <p:cNvPr id="7" name="Título 2"/>
          <p:cNvSpPr txBox="1">
            <a:spLocks/>
          </p:cNvSpPr>
          <p:nvPr/>
        </p:nvSpPr>
        <p:spPr>
          <a:xfrm>
            <a:off x="-1537305" y="373861"/>
            <a:ext cx="7310615" cy="640198"/>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b="1" dirty="0">
                <a:solidFill>
                  <a:schemeClr val="accent1"/>
                </a:solidFill>
                <a:latin typeface="Work Sans"/>
                <a:ea typeface="Arial"/>
                <a:cs typeface="Arial"/>
              </a:rPr>
              <a:t>INTRODUCCIÓN: </a:t>
            </a:r>
            <a:r>
              <a:rPr lang="es-CO" sz="2400" dirty="0">
                <a:solidFill>
                  <a:schemeClr val="accent1"/>
                </a:solidFill>
                <a:latin typeface="Impact" panose="020B0806030902050204" pitchFamily="34" charset="0"/>
                <a:ea typeface="Arial"/>
                <a:cs typeface="Arial"/>
              </a:rPr>
              <a:t/>
            </a:r>
            <a:br>
              <a:rPr lang="es-CO" sz="2400" dirty="0">
                <a:solidFill>
                  <a:schemeClr val="accent1"/>
                </a:solidFill>
                <a:latin typeface="Impact" panose="020B0806030902050204" pitchFamily="34" charset="0"/>
                <a:ea typeface="Arial"/>
                <a:cs typeface="Arial"/>
              </a:rPr>
            </a:br>
            <a:endParaRPr lang="es-CO" sz="2400" dirty="0">
              <a:solidFill>
                <a:schemeClr val="accent1"/>
              </a:solidFill>
              <a:latin typeface="Impact" panose="020B0806030902050204" pitchFamily="34" charset="0"/>
              <a:ea typeface="Arial"/>
              <a:cs typeface="Arial"/>
            </a:endParaRPr>
          </a:p>
        </p:txBody>
      </p:sp>
      <p:sp>
        <p:nvSpPr>
          <p:cNvPr id="2" name="Rectángulo 1"/>
          <p:cNvSpPr/>
          <p:nvPr/>
        </p:nvSpPr>
        <p:spPr>
          <a:xfrm>
            <a:off x="486735" y="2045783"/>
            <a:ext cx="10438003" cy="3539430"/>
          </a:xfrm>
          <a:prstGeom prst="rect">
            <a:avLst/>
          </a:prstGeom>
        </p:spPr>
        <p:txBody>
          <a:bodyPr wrap="square">
            <a:spAutoFit/>
          </a:bodyPr>
          <a:lstStyle/>
          <a:p>
            <a:pPr algn="just"/>
            <a:r>
              <a:rPr lang="es-MX" sz="2800" b="1" dirty="0">
                <a:latin typeface="Work Sans"/>
              </a:rPr>
              <a:t>1. </a:t>
            </a:r>
            <a:r>
              <a:rPr lang="es-MX" sz="2800" dirty="0">
                <a:latin typeface="Work Sans"/>
              </a:rPr>
              <a:t>¿QUÉ SE PRETENDE?</a:t>
            </a:r>
          </a:p>
          <a:p>
            <a:pPr algn="just"/>
            <a:endParaRPr lang="es-MX" sz="2800" dirty="0">
              <a:latin typeface="Work Sans"/>
            </a:endParaRPr>
          </a:p>
          <a:p>
            <a:pPr algn="just"/>
            <a:r>
              <a:rPr lang="es-MX" sz="2800" b="1" dirty="0">
                <a:latin typeface="Work Sans"/>
              </a:rPr>
              <a:t>2. </a:t>
            </a:r>
            <a:r>
              <a:rPr lang="es-MX" sz="2800" dirty="0">
                <a:latin typeface="Work Sans"/>
              </a:rPr>
              <a:t>¿POR QUÉ SE HACE?</a:t>
            </a:r>
          </a:p>
          <a:p>
            <a:pPr algn="just"/>
            <a:endParaRPr lang="es-MX" sz="2800" dirty="0">
              <a:latin typeface="Work Sans"/>
            </a:endParaRPr>
          </a:p>
          <a:p>
            <a:pPr algn="just"/>
            <a:r>
              <a:rPr lang="es-MX" sz="2800" b="1" dirty="0">
                <a:latin typeface="Work Sans"/>
              </a:rPr>
              <a:t>3. </a:t>
            </a:r>
            <a:r>
              <a:rPr lang="es-MX" sz="2800" dirty="0">
                <a:latin typeface="Work Sans"/>
              </a:rPr>
              <a:t>¿A QUIÉN LE CORRESPONDE?</a:t>
            </a:r>
          </a:p>
          <a:p>
            <a:pPr algn="just"/>
            <a:endParaRPr lang="es-MX" sz="2800" dirty="0">
              <a:latin typeface="Work Sans"/>
            </a:endParaRPr>
          </a:p>
          <a:p>
            <a:pPr algn="just"/>
            <a:r>
              <a:rPr lang="es-MX" sz="2800" b="1" dirty="0">
                <a:latin typeface="Work Sans"/>
              </a:rPr>
              <a:t>4. </a:t>
            </a:r>
            <a:r>
              <a:rPr lang="es-MX" sz="2800" u="sng" dirty="0">
                <a:latin typeface="Work Sans"/>
              </a:rPr>
              <a:t>OPORTUNIDAD ÚNICA DE CAMBIAR LA REALIDAD PENITENCIARIA Y CARCELARIA EN COLOMBIA. </a:t>
            </a:r>
          </a:p>
        </p:txBody>
      </p:sp>
      <p:pic>
        <p:nvPicPr>
          <p:cNvPr id="11" name="Imagen 10">
            <a:extLst>
              <a:ext uri="{FF2B5EF4-FFF2-40B4-BE49-F238E27FC236}">
                <a16:creationId xmlns:a16="http://schemas.microsoft.com/office/drawing/2014/main" id="{3D1AD176-5329-7A46-AB6B-A4D065D3680C}"/>
              </a:ext>
            </a:extLst>
          </p:cNvPr>
          <p:cNvPicPr>
            <a:picLocks noChangeAspect="1"/>
          </p:cNvPicPr>
          <p:nvPr/>
        </p:nvPicPr>
        <p:blipFill>
          <a:blip r:embed="rId4"/>
          <a:stretch>
            <a:fillRect/>
          </a:stretch>
        </p:blipFill>
        <p:spPr>
          <a:xfrm>
            <a:off x="10924739" y="5503825"/>
            <a:ext cx="1118087" cy="1018702"/>
          </a:xfrm>
          <a:prstGeom prst="rect">
            <a:avLst/>
          </a:prstGeom>
        </p:spPr>
      </p:pic>
      <p:pic>
        <p:nvPicPr>
          <p:cNvPr id="1026" name="Picture 2" descr="Muñecos blancos para presentaciones powerpoint">
            <a:extLst>
              <a:ext uri="{FF2B5EF4-FFF2-40B4-BE49-F238E27FC236}">
                <a16:creationId xmlns:a16="http://schemas.microsoft.com/office/drawing/2014/main" id="{D76ADB13-E07D-46AE-AFB3-F6DF1E4A7B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6988" y="1473328"/>
            <a:ext cx="1966025" cy="287406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C9D67169-FD63-4C21-9181-3F7562DD5E8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154948" y="112485"/>
            <a:ext cx="1082040" cy="963930"/>
          </a:xfrm>
          <a:prstGeom prst="rect">
            <a:avLst/>
          </a:prstGeom>
          <a:noFill/>
        </p:spPr>
      </p:pic>
    </p:spTree>
    <p:extLst>
      <p:ext uri="{BB962C8B-B14F-4D97-AF65-F5344CB8AC3E}">
        <p14:creationId xmlns:p14="http://schemas.microsoft.com/office/powerpoint/2010/main" val="4195048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838199" y="1613806"/>
            <a:ext cx="9767207" cy="4066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dirty="0"/>
          </a:p>
        </p:txBody>
      </p:sp>
      <p:sp>
        <p:nvSpPr>
          <p:cNvPr id="5" name="Rectángulo 4"/>
          <p:cNvSpPr/>
          <p:nvPr/>
        </p:nvSpPr>
        <p:spPr>
          <a:xfrm>
            <a:off x="753525" y="518979"/>
            <a:ext cx="9936553" cy="461665"/>
          </a:xfrm>
          <a:prstGeom prst="rect">
            <a:avLst/>
          </a:prstGeom>
        </p:spPr>
        <p:txBody>
          <a:bodyPr wrap="square">
            <a:spAutoFit/>
          </a:bodyPr>
          <a:lstStyle/>
          <a:p>
            <a:r>
              <a:rPr lang="es-MX" sz="2400" b="1" dirty="0">
                <a:solidFill>
                  <a:schemeClr val="accent1"/>
                </a:solidFill>
                <a:latin typeface="Work Sans"/>
              </a:rPr>
              <a:t>LEVANTAMIENTO DE LA INFORMACIÓN: PROPÓSITO LÍNEA BASE</a:t>
            </a:r>
            <a:endParaRPr lang="es-CO" sz="2400" b="1" dirty="0">
              <a:solidFill>
                <a:schemeClr val="accent1"/>
              </a:solidFill>
              <a:latin typeface="Work Sans"/>
            </a:endParaRPr>
          </a:p>
        </p:txBody>
      </p:sp>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3D1AD176-5329-7A46-AB6B-A4D065D3680C}"/>
              </a:ext>
            </a:extLst>
          </p:cNvPr>
          <p:cNvPicPr>
            <a:picLocks noChangeAspect="1"/>
          </p:cNvPicPr>
          <p:nvPr/>
        </p:nvPicPr>
        <p:blipFill>
          <a:blip r:embed="rId2"/>
          <a:stretch>
            <a:fillRect/>
          </a:stretch>
        </p:blipFill>
        <p:spPr>
          <a:xfrm>
            <a:off x="10924739" y="5503825"/>
            <a:ext cx="1118087" cy="1018702"/>
          </a:xfrm>
          <a:prstGeom prst="rect">
            <a:avLst/>
          </a:prstGeom>
        </p:spPr>
      </p:pic>
      <p:sp>
        <p:nvSpPr>
          <p:cNvPr id="8" name="Marcador de contenido 2">
            <a:extLst>
              <a:ext uri="{FF2B5EF4-FFF2-40B4-BE49-F238E27FC236}">
                <a16:creationId xmlns:a16="http://schemas.microsoft.com/office/drawing/2014/main" id="{379D8218-E66C-4036-AB40-949DF2E53136}"/>
              </a:ext>
            </a:extLst>
          </p:cNvPr>
          <p:cNvSpPr txBox="1">
            <a:spLocks/>
          </p:cNvSpPr>
          <p:nvPr/>
        </p:nvSpPr>
        <p:spPr>
          <a:xfrm>
            <a:off x="1091682" y="1613807"/>
            <a:ext cx="926023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CO" b="1" dirty="0">
                <a:latin typeface="Dosis" panose="02010503020202060003" pitchFamily="50" charset="0"/>
                <a:ea typeface="Segoe UI Black" panose="020B0A02040204020203" pitchFamily="34" charset="0"/>
              </a:rPr>
              <a:t>INICIO DE LA MEDICIÓN Y DISTRIBUCIÓN DE LAS FICHAS TÉCNICAS EN TODOS LOS </a:t>
            </a:r>
            <a:r>
              <a:rPr lang="es-CO" b="1" dirty="0" err="1">
                <a:latin typeface="Dosis" panose="02010503020202060003" pitchFamily="50" charset="0"/>
                <a:ea typeface="Segoe UI Black" panose="020B0A02040204020203" pitchFamily="34" charset="0"/>
              </a:rPr>
              <a:t>ERON</a:t>
            </a:r>
            <a:r>
              <a:rPr lang="es-CO" b="1" dirty="0">
                <a:latin typeface="Dosis" panose="02010503020202060003" pitchFamily="50" charset="0"/>
                <a:ea typeface="Segoe UI Black" panose="020B0A02040204020203" pitchFamily="34" charset="0"/>
              </a:rPr>
              <a:t>:</a:t>
            </a:r>
          </a:p>
          <a:p>
            <a:pPr marL="0" indent="0" algn="ctr">
              <a:buFont typeface="Arial" panose="020B0604020202020204" pitchFamily="34" charset="0"/>
              <a:buNone/>
            </a:pPr>
            <a:endParaRPr lang="es-CO" sz="3200" b="1" dirty="0">
              <a:latin typeface="Dosis" panose="02010503020202060003" pitchFamily="50" charset="0"/>
              <a:ea typeface="Segoe UI Black" panose="020B0A02040204020203" pitchFamily="34" charset="0"/>
            </a:endParaRPr>
          </a:p>
          <a:p>
            <a:pPr>
              <a:buFont typeface="Wingdings" panose="05000000000000000000" pitchFamily="2" charset="2"/>
              <a:buChar char="ü"/>
            </a:pPr>
            <a:r>
              <a:rPr lang="es-CO" b="1" dirty="0">
                <a:latin typeface="Dosis" panose="02010503020202060003" pitchFamily="50" charset="0"/>
                <a:ea typeface="Segoe UI Black" panose="020B0A02040204020203" pitchFamily="34" charset="0"/>
              </a:rPr>
              <a:t>¿Quién? </a:t>
            </a:r>
            <a:r>
              <a:rPr lang="es-CO" dirty="0">
                <a:latin typeface="Dosis" panose="02010503020202060003" pitchFamily="50" charset="0"/>
                <a:ea typeface="Segoe UI Black" panose="020B0A02040204020203" pitchFamily="34" charset="0"/>
              </a:rPr>
              <a:t>Funcionarios INPEC y </a:t>
            </a:r>
            <a:r>
              <a:rPr lang="es-CO" dirty="0" err="1">
                <a:latin typeface="Dosis" panose="02010503020202060003" pitchFamily="50" charset="0"/>
                <a:ea typeface="Segoe UI Black" panose="020B0A02040204020203" pitchFamily="34" charset="0"/>
              </a:rPr>
              <a:t>USPEC</a:t>
            </a:r>
            <a:endParaRPr lang="es-CO" dirty="0">
              <a:latin typeface="Dosis" panose="02010503020202060003" pitchFamily="50" charset="0"/>
              <a:ea typeface="Segoe UI Black" panose="020B0A02040204020203" pitchFamily="34" charset="0"/>
            </a:endParaRPr>
          </a:p>
          <a:p>
            <a:pPr>
              <a:buFont typeface="Wingdings" panose="05000000000000000000" pitchFamily="2" charset="2"/>
              <a:buChar char="ü"/>
            </a:pPr>
            <a:r>
              <a:rPr lang="es-CO" b="1" dirty="0">
                <a:latin typeface="Dosis" panose="02010503020202060003" pitchFamily="50" charset="0"/>
                <a:ea typeface="Segoe UI Black" panose="020B0A02040204020203" pitchFamily="34" charset="0"/>
              </a:rPr>
              <a:t>¿Cuándo? </a:t>
            </a:r>
            <a:r>
              <a:rPr lang="es-CO" dirty="0">
                <a:latin typeface="Dosis" panose="02010503020202060003" pitchFamily="50" charset="0"/>
                <a:ea typeface="Segoe UI Black" panose="020B0A02040204020203" pitchFamily="34" charset="0"/>
              </a:rPr>
              <a:t>Desde el 30 de abril de 2021.</a:t>
            </a:r>
          </a:p>
          <a:p>
            <a:pPr>
              <a:buFont typeface="Wingdings" panose="05000000000000000000" pitchFamily="2" charset="2"/>
              <a:buChar char="ü"/>
            </a:pPr>
            <a:r>
              <a:rPr lang="es-CO" b="1" dirty="0">
                <a:latin typeface="Dosis" panose="02010503020202060003" pitchFamily="50" charset="0"/>
                <a:ea typeface="Segoe UI Black" panose="020B0A02040204020203" pitchFamily="34" charset="0"/>
              </a:rPr>
              <a:t>¿Cómo? </a:t>
            </a:r>
            <a:r>
              <a:rPr lang="es-CO" dirty="0">
                <a:latin typeface="Dosis" panose="02010503020202060003" pitchFamily="50" charset="0"/>
                <a:ea typeface="Segoe UI Black" panose="020B0A02040204020203" pitchFamily="34" charset="0"/>
              </a:rPr>
              <a:t>A través del sistema de información. </a:t>
            </a:r>
            <a:endParaRPr lang="es-MX" dirty="0"/>
          </a:p>
        </p:txBody>
      </p:sp>
      <p:pic>
        <p:nvPicPr>
          <p:cNvPr id="9" name="Imagen 8">
            <a:extLst>
              <a:ext uri="{FF2B5EF4-FFF2-40B4-BE49-F238E27FC236}">
                <a16:creationId xmlns:a16="http://schemas.microsoft.com/office/drawing/2014/main" id="{AAE2E55C-32D0-4C3C-BDDC-63AB43D3C1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24485" y="217010"/>
            <a:ext cx="1027980" cy="862303"/>
          </a:xfrm>
          <a:prstGeom prst="rect">
            <a:avLst/>
          </a:prstGeom>
          <a:noFill/>
        </p:spPr>
      </p:pic>
    </p:spTree>
    <p:extLst>
      <p:ext uri="{BB962C8B-B14F-4D97-AF65-F5344CB8AC3E}">
        <p14:creationId xmlns:p14="http://schemas.microsoft.com/office/powerpoint/2010/main" val="952540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7751" y="1412856"/>
            <a:ext cx="9767207" cy="3637870"/>
          </a:xfrm>
        </p:spPr>
        <p:txBody>
          <a:bodyPr>
            <a:normAutofit fontScale="92500" lnSpcReduction="20000"/>
          </a:bodyPr>
          <a:lstStyle/>
          <a:p>
            <a:pPr marL="0" lvl="0" indent="0" algn="just">
              <a:buNone/>
            </a:pPr>
            <a:r>
              <a:rPr lang="es-CO" dirty="0"/>
              <a:t> </a:t>
            </a:r>
            <a:endParaRPr lang="en-US" sz="3500" dirty="0"/>
          </a:p>
          <a:p>
            <a:pPr marL="0" indent="0" algn="just">
              <a:buNone/>
            </a:pPr>
            <a:r>
              <a:rPr lang="es-CO" sz="2600" b="1" dirty="0">
                <a:solidFill>
                  <a:schemeClr val="tx2">
                    <a:lumMod val="75000"/>
                  </a:schemeClr>
                </a:solidFill>
              </a:rPr>
              <a:t>1.  </a:t>
            </a:r>
            <a:r>
              <a:rPr lang="es-CO" sz="2600" dirty="0">
                <a:solidFill>
                  <a:schemeClr val="tx2">
                    <a:lumMod val="75000"/>
                  </a:schemeClr>
                </a:solidFill>
              </a:rPr>
              <a:t>Inadecuado levantamiento de la información que no permitiría realizar un diagnóstico técnico y real de la situación del sistema carcelario y penitenciario. </a:t>
            </a:r>
          </a:p>
          <a:p>
            <a:pPr marL="0" indent="0" algn="just">
              <a:buNone/>
            </a:pPr>
            <a:endParaRPr lang="es-CO" sz="2600" dirty="0">
              <a:solidFill>
                <a:schemeClr val="tx2">
                  <a:lumMod val="75000"/>
                </a:schemeClr>
              </a:solidFill>
            </a:endParaRPr>
          </a:p>
          <a:p>
            <a:pPr marL="0" indent="0" algn="just">
              <a:buNone/>
            </a:pPr>
            <a:r>
              <a:rPr lang="es-CO" sz="2600" b="1" dirty="0">
                <a:solidFill>
                  <a:schemeClr val="tx2">
                    <a:lumMod val="75000"/>
                  </a:schemeClr>
                </a:solidFill>
              </a:rPr>
              <a:t>2. </a:t>
            </a:r>
            <a:r>
              <a:rPr lang="es-CO" sz="2600" dirty="0">
                <a:solidFill>
                  <a:schemeClr val="tx2">
                    <a:lumMod val="75000"/>
                  </a:schemeClr>
                </a:solidFill>
              </a:rPr>
              <a:t>Consecuencias penales y disciplinarias en caso de la alteración de información. </a:t>
            </a:r>
          </a:p>
          <a:p>
            <a:pPr marL="0" indent="0" algn="just">
              <a:buNone/>
            </a:pPr>
            <a:endParaRPr lang="es-CO" sz="2600" dirty="0">
              <a:solidFill>
                <a:schemeClr val="tx2">
                  <a:lumMod val="75000"/>
                </a:schemeClr>
              </a:solidFill>
            </a:endParaRPr>
          </a:p>
          <a:p>
            <a:pPr marL="0" indent="0" algn="just">
              <a:buNone/>
            </a:pPr>
            <a:r>
              <a:rPr lang="es-CO" sz="2600" b="1" dirty="0">
                <a:solidFill>
                  <a:schemeClr val="tx2">
                    <a:lumMod val="75000"/>
                  </a:schemeClr>
                </a:solidFill>
              </a:rPr>
              <a:t>3. </a:t>
            </a:r>
            <a:r>
              <a:rPr lang="es-CO" sz="2600" dirty="0">
                <a:solidFill>
                  <a:schemeClr val="tx2">
                    <a:lumMod val="75000"/>
                  </a:schemeClr>
                </a:solidFill>
              </a:rPr>
              <a:t>Revisión de la Mesa de Verificación y Veeduría conformada por la Defensoría la Procuraduría y la Contraloría. </a:t>
            </a:r>
          </a:p>
          <a:p>
            <a:pPr marL="0" indent="0" algn="just">
              <a:buNone/>
            </a:pPr>
            <a:endParaRPr lang="es-CO" sz="2200" b="1" dirty="0">
              <a:solidFill>
                <a:schemeClr val="tx2">
                  <a:lumMod val="75000"/>
                </a:schemeClr>
              </a:solidFill>
            </a:endParaRPr>
          </a:p>
        </p:txBody>
      </p:sp>
      <p:sp>
        <p:nvSpPr>
          <p:cNvPr id="4" name="Marcador de contenido 2"/>
          <p:cNvSpPr txBox="1">
            <a:spLocks/>
          </p:cNvSpPr>
          <p:nvPr/>
        </p:nvSpPr>
        <p:spPr>
          <a:xfrm>
            <a:off x="838199" y="1613807"/>
            <a:ext cx="9767207" cy="3637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b="1" dirty="0"/>
          </a:p>
        </p:txBody>
      </p:sp>
      <p:sp>
        <p:nvSpPr>
          <p:cNvPr id="5" name="Rectángulo 4"/>
          <p:cNvSpPr/>
          <p:nvPr/>
        </p:nvSpPr>
        <p:spPr>
          <a:xfrm>
            <a:off x="668853" y="321640"/>
            <a:ext cx="9936553" cy="1200329"/>
          </a:xfrm>
          <a:prstGeom prst="rect">
            <a:avLst/>
          </a:prstGeom>
        </p:spPr>
        <p:txBody>
          <a:bodyPr wrap="square">
            <a:spAutoFit/>
          </a:bodyPr>
          <a:lstStyle/>
          <a:p>
            <a:r>
              <a:rPr lang="es-MX" sz="2400" b="1" dirty="0">
                <a:solidFill>
                  <a:schemeClr val="accent1"/>
                </a:solidFill>
                <a:latin typeface="Work Sans"/>
              </a:rPr>
              <a:t>CONSECUENCIAS QUE TIENE PARA EL SEGUIMIENTO DEL </a:t>
            </a:r>
            <a:r>
              <a:rPr lang="es-MX" sz="2400" b="1" dirty="0" err="1">
                <a:solidFill>
                  <a:schemeClr val="accent1"/>
                </a:solidFill>
                <a:latin typeface="Work Sans"/>
              </a:rPr>
              <a:t>ECI</a:t>
            </a:r>
            <a:r>
              <a:rPr lang="es-MX" sz="2400" b="1" dirty="0">
                <a:solidFill>
                  <a:schemeClr val="accent1"/>
                </a:solidFill>
                <a:latin typeface="Work Sans"/>
              </a:rPr>
              <a:t> ALTERAR LOS DATOS DE MEDICIÓN EN CADA </a:t>
            </a:r>
            <a:r>
              <a:rPr lang="es-MX" sz="2400" b="1" dirty="0" err="1">
                <a:solidFill>
                  <a:schemeClr val="accent1"/>
                </a:solidFill>
                <a:latin typeface="Work Sans"/>
              </a:rPr>
              <a:t>ERON</a:t>
            </a:r>
            <a:r>
              <a:rPr lang="es-MX" sz="2400" b="1" dirty="0">
                <a:solidFill>
                  <a:schemeClr val="accent1"/>
                </a:solidFill>
                <a:latin typeface="Work Sans"/>
              </a:rPr>
              <a:t>. </a:t>
            </a:r>
            <a:r>
              <a:rPr lang="es-CO" sz="2400" b="1" dirty="0">
                <a:solidFill>
                  <a:schemeClr val="accent1"/>
                </a:solidFill>
                <a:latin typeface="Work Sans"/>
              </a:rPr>
              <a:t>. </a:t>
            </a:r>
            <a:endParaRPr lang="en-US" sz="2400" b="1" dirty="0">
              <a:solidFill>
                <a:schemeClr val="accent1"/>
              </a:solidFill>
              <a:latin typeface="Work Sans"/>
            </a:endParaRPr>
          </a:p>
          <a:p>
            <a:endParaRPr lang="es-CO" sz="2400" b="1" dirty="0">
              <a:solidFill>
                <a:schemeClr val="accent1"/>
              </a:solidFill>
              <a:latin typeface="Work Sans"/>
            </a:endParaRPr>
          </a:p>
        </p:txBody>
      </p:sp>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3D1AD176-5329-7A46-AB6B-A4D065D3680C}"/>
              </a:ext>
            </a:extLst>
          </p:cNvPr>
          <p:cNvPicPr>
            <a:picLocks noChangeAspect="1"/>
          </p:cNvPicPr>
          <p:nvPr/>
        </p:nvPicPr>
        <p:blipFill>
          <a:blip r:embed="rId2"/>
          <a:stretch>
            <a:fillRect/>
          </a:stretch>
        </p:blipFill>
        <p:spPr>
          <a:xfrm>
            <a:off x="10924739" y="5503825"/>
            <a:ext cx="1118087" cy="1018702"/>
          </a:xfrm>
          <a:prstGeom prst="rect">
            <a:avLst/>
          </a:prstGeom>
        </p:spPr>
      </p:pic>
      <p:pic>
        <p:nvPicPr>
          <p:cNvPr id="7172" name="Picture 4" descr="Resultado de imagen para muñecos para presentaciones empresariales |  Magnifying glass, Software testing, Powerpoint animation">
            <a:extLst>
              <a:ext uri="{FF2B5EF4-FFF2-40B4-BE49-F238E27FC236}">
                <a16:creationId xmlns:a16="http://schemas.microsoft.com/office/drawing/2014/main" id="{B9FE3335-3E8B-4976-9C1C-19E4C9679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3843" y="443226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828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199" y="1521969"/>
            <a:ext cx="9767207" cy="3637870"/>
          </a:xfrm>
        </p:spPr>
        <p:txBody>
          <a:bodyPr>
            <a:normAutofit/>
          </a:bodyPr>
          <a:lstStyle/>
          <a:p>
            <a:pPr marL="0" lvl="0" indent="0" algn="just">
              <a:buNone/>
            </a:pPr>
            <a:r>
              <a:rPr lang="es-CO" dirty="0"/>
              <a:t> </a:t>
            </a:r>
            <a:endParaRPr lang="en-US" dirty="0"/>
          </a:p>
          <a:p>
            <a:r>
              <a:rPr lang="es-MX" sz="2800" dirty="0"/>
              <a:t>Creado por ingenieros de la USPEC. </a:t>
            </a:r>
          </a:p>
          <a:p>
            <a:pPr marL="0" indent="0">
              <a:buNone/>
            </a:pPr>
            <a:endParaRPr lang="es-MX" sz="2800" dirty="0"/>
          </a:p>
          <a:p>
            <a:pPr algn="just"/>
            <a:r>
              <a:rPr lang="es-MX" sz="2800" dirty="0"/>
              <a:t>El sistema se creó utilizando diversas herramientas técnicas para desarrollar aplicativos web: “PHP: </a:t>
            </a:r>
            <a:r>
              <a:rPr lang="es-MX" sz="2800" dirty="0" err="1"/>
              <a:t>Hypertext</a:t>
            </a:r>
            <a:r>
              <a:rPr lang="es-MX" sz="2800" dirty="0"/>
              <a:t> </a:t>
            </a:r>
            <a:r>
              <a:rPr lang="es-MX" sz="2800" dirty="0" err="1"/>
              <a:t>Preprocessor</a:t>
            </a:r>
            <a:r>
              <a:rPr lang="es-MX" sz="2800" dirty="0"/>
              <a:t>, Laravel y Apache </a:t>
            </a:r>
            <a:r>
              <a:rPr lang="es-MX" sz="2800" dirty="0" err="1"/>
              <a:t>Cordova</a:t>
            </a:r>
            <a:r>
              <a:rPr lang="es-MX" sz="2800" dirty="0"/>
              <a:t>. Motor de base de datos: </a:t>
            </a:r>
            <a:r>
              <a:rPr lang="es-MX" sz="2800" dirty="0" err="1"/>
              <a:t>MySql</a:t>
            </a:r>
            <a:r>
              <a:rPr lang="es-MX" sz="2800" dirty="0"/>
              <a:t>”.</a:t>
            </a:r>
          </a:p>
          <a:p>
            <a:endParaRPr lang="en-US" sz="1100" dirty="0">
              <a:solidFill>
                <a:srgbClr val="FF0000"/>
              </a:solidFill>
            </a:endParaRPr>
          </a:p>
        </p:txBody>
      </p:sp>
      <p:sp>
        <p:nvSpPr>
          <p:cNvPr id="4" name="Marcador de contenido 2"/>
          <p:cNvSpPr txBox="1">
            <a:spLocks/>
          </p:cNvSpPr>
          <p:nvPr/>
        </p:nvSpPr>
        <p:spPr>
          <a:xfrm>
            <a:off x="838199" y="1613807"/>
            <a:ext cx="9767207" cy="3637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b="1" dirty="0"/>
          </a:p>
        </p:txBody>
      </p:sp>
      <p:sp>
        <p:nvSpPr>
          <p:cNvPr id="5" name="Rectángulo 4"/>
          <p:cNvSpPr/>
          <p:nvPr/>
        </p:nvSpPr>
        <p:spPr>
          <a:xfrm>
            <a:off x="753525" y="518979"/>
            <a:ext cx="9936553" cy="523220"/>
          </a:xfrm>
          <a:prstGeom prst="rect">
            <a:avLst/>
          </a:prstGeom>
        </p:spPr>
        <p:txBody>
          <a:bodyPr wrap="square">
            <a:spAutoFit/>
          </a:bodyPr>
          <a:lstStyle/>
          <a:p>
            <a:r>
              <a:rPr lang="es-CO" sz="2800" b="1" dirty="0">
                <a:solidFill>
                  <a:schemeClr val="accent1"/>
                </a:solidFill>
                <a:latin typeface="Work Sans"/>
              </a:rPr>
              <a:t>SISTEMA DE INFORMACIÓN: </a:t>
            </a:r>
          </a:p>
        </p:txBody>
      </p:sp>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3D1AD176-5329-7A46-AB6B-A4D065D3680C}"/>
              </a:ext>
            </a:extLst>
          </p:cNvPr>
          <p:cNvPicPr>
            <a:picLocks noChangeAspect="1"/>
          </p:cNvPicPr>
          <p:nvPr/>
        </p:nvPicPr>
        <p:blipFill>
          <a:blip r:embed="rId2"/>
          <a:stretch>
            <a:fillRect/>
          </a:stretch>
        </p:blipFill>
        <p:spPr>
          <a:xfrm>
            <a:off x="10924739" y="5503825"/>
            <a:ext cx="1118087" cy="1018702"/>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6422" y="-1"/>
            <a:ext cx="3085578" cy="687125"/>
          </a:xfrm>
          <a:prstGeom prst="rect">
            <a:avLst/>
          </a:prstGeom>
        </p:spPr>
      </p:pic>
    </p:spTree>
    <p:extLst>
      <p:ext uri="{BB962C8B-B14F-4D97-AF65-F5344CB8AC3E}">
        <p14:creationId xmlns:p14="http://schemas.microsoft.com/office/powerpoint/2010/main" val="25915004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96DFE59B-DEC4-4E64-87B6-39262BC1A1A5}"/>
              </a:ext>
            </a:extLst>
          </p:cNvPr>
          <p:cNvSpPr txBox="1"/>
          <p:nvPr/>
        </p:nvSpPr>
        <p:spPr>
          <a:xfrm>
            <a:off x="455598" y="478511"/>
            <a:ext cx="5511637" cy="646331"/>
          </a:xfrm>
          <a:prstGeom prst="rect">
            <a:avLst/>
          </a:prstGeom>
          <a:noFill/>
        </p:spPr>
        <p:txBody>
          <a:bodyPr wrap="none" rtlCol="0">
            <a:spAutoFit/>
          </a:bodyPr>
          <a:lstStyle/>
          <a:p>
            <a:r>
              <a:rPr lang="es-CO" sz="3600" dirty="0">
                <a:solidFill>
                  <a:srgbClr val="1D1D35"/>
                </a:solidFill>
                <a:latin typeface="Dosis" panose="02010703020202060003" pitchFamily="2" charset="0"/>
                <a:cs typeface="Segoe UI Light" panose="020B0502040204020203" pitchFamily="34" charset="0"/>
              </a:rPr>
              <a:t>SISTEMA DE INFORMACIÓN</a:t>
            </a:r>
          </a:p>
        </p:txBody>
      </p:sp>
      <p:pic>
        <p:nvPicPr>
          <p:cNvPr id="25" name="Imagen 24">
            <a:extLst>
              <a:ext uri="{FF2B5EF4-FFF2-40B4-BE49-F238E27FC236}">
                <a16:creationId xmlns:a16="http://schemas.microsoft.com/office/drawing/2014/main" id="{3546AB06-3875-4D28-BF68-F8ABDD451B5B}"/>
              </a:ext>
            </a:extLst>
          </p:cNvPr>
          <p:cNvPicPr>
            <a:picLocks noChangeAspect="1"/>
          </p:cNvPicPr>
          <p:nvPr/>
        </p:nvPicPr>
        <p:blipFill rotWithShape="1">
          <a:blip r:embed="rId3"/>
          <a:srcRect l="68942" r="193" b="80736"/>
          <a:stretch/>
        </p:blipFill>
        <p:spPr>
          <a:xfrm>
            <a:off x="9798519" y="0"/>
            <a:ext cx="2393482" cy="839858"/>
          </a:xfrm>
          <a:prstGeom prst="rect">
            <a:avLst/>
          </a:prstGeom>
        </p:spPr>
      </p:pic>
      <p:pic>
        <p:nvPicPr>
          <p:cNvPr id="27" name="Imagen 26">
            <a:extLst>
              <a:ext uri="{FF2B5EF4-FFF2-40B4-BE49-F238E27FC236}">
                <a16:creationId xmlns:a16="http://schemas.microsoft.com/office/drawing/2014/main" id="{F699741E-7DCD-E545-9589-9F4CA5CBD6A9}"/>
              </a:ext>
            </a:extLst>
          </p:cNvPr>
          <p:cNvPicPr/>
          <p:nvPr/>
        </p:nvPicPr>
        <p:blipFill rotWithShape="1">
          <a:blip r:embed="rId4"/>
          <a:srcRect l="31705"/>
          <a:stretch/>
        </p:blipFill>
        <p:spPr>
          <a:xfrm>
            <a:off x="734518" y="3419691"/>
            <a:ext cx="3050881" cy="2506980"/>
          </a:xfrm>
          <a:prstGeom prst="rect">
            <a:avLst/>
          </a:prstGeom>
          <a:ln>
            <a:noFill/>
          </a:ln>
          <a:effectLst>
            <a:outerShdw blurRad="292100" dist="139700" dir="2700000" algn="tl" rotWithShape="0">
              <a:srgbClr val="333333">
                <a:alpha val="65000"/>
              </a:srgbClr>
            </a:outerShdw>
          </a:effectLst>
        </p:spPr>
      </p:pic>
      <p:pic>
        <p:nvPicPr>
          <p:cNvPr id="28" name="Imagen 27">
            <a:extLst>
              <a:ext uri="{FF2B5EF4-FFF2-40B4-BE49-F238E27FC236}">
                <a16:creationId xmlns:a16="http://schemas.microsoft.com/office/drawing/2014/main" id="{C1ADEE2E-C098-514B-A5C4-BA708577B338}"/>
              </a:ext>
            </a:extLst>
          </p:cNvPr>
          <p:cNvPicPr>
            <a:picLocks noChangeAspect="1"/>
          </p:cNvPicPr>
          <p:nvPr/>
        </p:nvPicPr>
        <p:blipFill>
          <a:blip r:embed="rId5"/>
          <a:stretch>
            <a:fillRect/>
          </a:stretch>
        </p:blipFill>
        <p:spPr>
          <a:xfrm>
            <a:off x="4455699" y="3046222"/>
            <a:ext cx="3023072" cy="2841687"/>
          </a:xfrm>
          <a:prstGeom prst="rect">
            <a:avLst/>
          </a:prstGeom>
          <a:ln>
            <a:noFill/>
          </a:ln>
          <a:effectLst>
            <a:outerShdw blurRad="292100" dist="139700" dir="2700000" algn="tl" rotWithShape="0">
              <a:srgbClr val="333333">
                <a:alpha val="65000"/>
              </a:srgbClr>
            </a:outerShdw>
          </a:effectLst>
        </p:spPr>
      </p:pic>
      <p:sp>
        <p:nvSpPr>
          <p:cNvPr id="29" name="CuadroTexto 28">
            <a:extLst>
              <a:ext uri="{FF2B5EF4-FFF2-40B4-BE49-F238E27FC236}">
                <a16:creationId xmlns:a16="http://schemas.microsoft.com/office/drawing/2014/main" id="{057EDEF9-2F70-9F45-B17D-4C3217AFE98C}"/>
              </a:ext>
            </a:extLst>
          </p:cNvPr>
          <p:cNvSpPr txBox="1"/>
          <p:nvPr/>
        </p:nvSpPr>
        <p:spPr>
          <a:xfrm>
            <a:off x="827456" y="2165987"/>
            <a:ext cx="2572313" cy="901825"/>
          </a:xfrm>
          <a:prstGeom prst="rect">
            <a:avLst/>
          </a:prstGeom>
          <a:noFill/>
        </p:spPr>
        <p:txBody>
          <a:bodyPr wrap="square" rtlCol="0">
            <a:spAutoFit/>
          </a:bodyPr>
          <a:lstStyle/>
          <a:p>
            <a:pPr algn="ctr"/>
            <a:r>
              <a:rPr lang="es-CO" i="1" dirty="0">
                <a:solidFill>
                  <a:schemeClr val="tx1">
                    <a:lumMod val="65000"/>
                    <a:lumOff val="35000"/>
                  </a:schemeClr>
                </a:solidFill>
                <a:latin typeface="Segoe UI Black" panose="020B0A02040204020203" pitchFamily="34" charset="0"/>
                <a:ea typeface="Segoe UI Black" panose="020B0A02040204020203" pitchFamily="34" charset="0"/>
              </a:rPr>
              <a:t>Formularios lógicos para levantamiento de línea base</a:t>
            </a:r>
          </a:p>
        </p:txBody>
      </p:sp>
      <p:sp>
        <p:nvSpPr>
          <p:cNvPr id="36" name="CuadroTexto 35">
            <a:extLst>
              <a:ext uri="{FF2B5EF4-FFF2-40B4-BE49-F238E27FC236}">
                <a16:creationId xmlns:a16="http://schemas.microsoft.com/office/drawing/2014/main" id="{61D1EAC2-BDA2-284F-9E2A-04865290B991}"/>
              </a:ext>
            </a:extLst>
          </p:cNvPr>
          <p:cNvSpPr txBox="1"/>
          <p:nvPr/>
        </p:nvSpPr>
        <p:spPr>
          <a:xfrm>
            <a:off x="4791291" y="2223538"/>
            <a:ext cx="2338466" cy="646331"/>
          </a:xfrm>
          <a:prstGeom prst="rect">
            <a:avLst/>
          </a:prstGeom>
          <a:noFill/>
        </p:spPr>
        <p:txBody>
          <a:bodyPr wrap="square" rtlCol="0">
            <a:spAutoFit/>
          </a:bodyPr>
          <a:lstStyle/>
          <a:p>
            <a:pPr algn="ctr"/>
            <a:r>
              <a:rPr lang="es-CO" i="1" dirty="0">
                <a:solidFill>
                  <a:schemeClr val="tx1">
                    <a:lumMod val="65000"/>
                    <a:lumOff val="35000"/>
                  </a:schemeClr>
                </a:solidFill>
                <a:latin typeface="Segoe UI Black" panose="020B0A02040204020203" pitchFamily="34" charset="0"/>
                <a:ea typeface="Segoe UI Black" panose="020B0A02040204020203" pitchFamily="34" charset="0"/>
              </a:rPr>
              <a:t>Desarrollo Sistema de Información</a:t>
            </a:r>
          </a:p>
        </p:txBody>
      </p:sp>
      <p:pic>
        <p:nvPicPr>
          <p:cNvPr id="2" name="Imagen 1">
            <a:extLst>
              <a:ext uri="{FF2B5EF4-FFF2-40B4-BE49-F238E27FC236}">
                <a16:creationId xmlns:a16="http://schemas.microsoft.com/office/drawing/2014/main" id="{645C8E7B-F708-CB48-A9EA-B8ADF1A10A5A}"/>
              </a:ext>
            </a:extLst>
          </p:cNvPr>
          <p:cNvPicPr>
            <a:picLocks noChangeAspect="1"/>
          </p:cNvPicPr>
          <p:nvPr/>
        </p:nvPicPr>
        <p:blipFill>
          <a:blip r:embed="rId6"/>
          <a:stretch>
            <a:fillRect/>
          </a:stretch>
        </p:blipFill>
        <p:spPr>
          <a:xfrm>
            <a:off x="8215455" y="2615147"/>
            <a:ext cx="509445" cy="509445"/>
          </a:xfrm>
          <a:prstGeom prst="rect">
            <a:avLst/>
          </a:prstGeom>
        </p:spPr>
      </p:pic>
      <p:pic>
        <p:nvPicPr>
          <p:cNvPr id="3" name="Imagen 2">
            <a:extLst>
              <a:ext uri="{FF2B5EF4-FFF2-40B4-BE49-F238E27FC236}">
                <a16:creationId xmlns:a16="http://schemas.microsoft.com/office/drawing/2014/main" id="{694616E6-AB7F-7447-A05D-01AAB3C45FD2}"/>
              </a:ext>
            </a:extLst>
          </p:cNvPr>
          <p:cNvPicPr>
            <a:picLocks noChangeAspect="1"/>
          </p:cNvPicPr>
          <p:nvPr/>
        </p:nvPicPr>
        <p:blipFill>
          <a:blip r:embed="rId7"/>
          <a:stretch>
            <a:fillRect/>
          </a:stretch>
        </p:blipFill>
        <p:spPr>
          <a:xfrm>
            <a:off x="8271236" y="3385509"/>
            <a:ext cx="509445" cy="509445"/>
          </a:xfrm>
          <a:prstGeom prst="rect">
            <a:avLst/>
          </a:prstGeom>
        </p:spPr>
      </p:pic>
      <p:pic>
        <p:nvPicPr>
          <p:cNvPr id="4" name="Imagen 3">
            <a:extLst>
              <a:ext uri="{FF2B5EF4-FFF2-40B4-BE49-F238E27FC236}">
                <a16:creationId xmlns:a16="http://schemas.microsoft.com/office/drawing/2014/main" id="{9327DE4E-0EF3-EA41-A26C-D3F40FD2C552}"/>
              </a:ext>
            </a:extLst>
          </p:cNvPr>
          <p:cNvPicPr>
            <a:picLocks noChangeAspect="1"/>
          </p:cNvPicPr>
          <p:nvPr/>
        </p:nvPicPr>
        <p:blipFill>
          <a:blip r:embed="rId8"/>
          <a:stretch>
            <a:fillRect/>
          </a:stretch>
        </p:blipFill>
        <p:spPr>
          <a:xfrm>
            <a:off x="8215455" y="4205320"/>
            <a:ext cx="509445" cy="509445"/>
          </a:xfrm>
          <a:prstGeom prst="rect">
            <a:avLst/>
          </a:prstGeom>
        </p:spPr>
      </p:pic>
      <p:pic>
        <p:nvPicPr>
          <p:cNvPr id="5" name="Imagen 4">
            <a:extLst>
              <a:ext uri="{FF2B5EF4-FFF2-40B4-BE49-F238E27FC236}">
                <a16:creationId xmlns:a16="http://schemas.microsoft.com/office/drawing/2014/main" id="{8D0CE4EE-BEE4-FD4D-85EB-538CB44DE5AA}"/>
              </a:ext>
            </a:extLst>
          </p:cNvPr>
          <p:cNvPicPr>
            <a:picLocks noChangeAspect="1"/>
          </p:cNvPicPr>
          <p:nvPr/>
        </p:nvPicPr>
        <p:blipFill>
          <a:blip r:embed="rId9"/>
          <a:stretch>
            <a:fillRect/>
          </a:stretch>
        </p:blipFill>
        <p:spPr>
          <a:xfrm>
            <a:off x="8215455" y="4937582"/>
            <a:ext cx="509445" cy="509445"/>
          </a:xfrm>
          <a:prstGeom prst="rect">
            <a:avLst/>
          </a:prstGeom>
        </p:spPr>
      </p:pic>
      <p:sp>
        <p:nvSpPr>
          <p:cNvPr id="37" name="CuadroTexto 36">
            <a:extLst>
              <a:ext uri="{FF2B5EF4-FFF2-40B4-BE49-F238E27FC236}">
                <a16:creationId xmlns:a16="http://schemas.microsoft.com/office/drawing/2014/main" id="{AECE563A-5F0E-B94C-9CD9-4994E2F967C0}"/>
              </a:ext>
            </a:extLst>
          </p:cNvPr>
          <p:cNvSpPr txBox="1"/>
          <p:nvPr/>
        </p:nvSpPr>
        <p:spPr>
          <a:xfrm>
            <a:off x="8815693" y="2715980"/>
            <a:ext cx="2746904" cy="307777"/>
          </a:xfrm>
          <a:prstGeom prst="rect">
            <a:avLst/>
          </a:prstGeom>
          <a:noFill/>
        </p:spPr>
        <p:txBody>
          <a:bodyPr wrap="square" rtlCol="0">
            <a:spAutoFit/>
          </a:bodyPr>
          <a:lstStyle/>
          <a:p>
            <a:r>
              <a:rPr lang="es-CO" sz="1400" i="1" dirty="0">
                <a:solidFill>
                  <a:schemeClr val="tx1">
                    <a:lumMod val="75000"/>
                    <a:lumOff val="25000"/>
                  </a:schemeClr>
                </a:solidFill>
                <a:latin typeface="+mj-lt"/>
                <a:ea typeface="Segoe UI Black" panose="020B0A02040204020203" pitchFamily="34" charset="0"/>
                <a:cs typeface="Segoe UI Black" panose="020B0A02040204020203" pitchFamily="34" charset="0"/>
              </a:rPr>
              <a:t>Visita planeada y programada</a:t>
            </a:r>
          </a:p>
        </p:txBody>
      </p:sp>
      <p:sp>
        <p:nvSpPr>
          <p:cNvPr id="38" name="CuadroTexto 37">
            <a:extLst>
              <a:ext uri="{FF2B5EF4-FFF2-40B4-BE49-F238E27FC236}">
                <a16:creationId xmlns:a16="http://schemas.microsoft.com/office/drawing/2014/main" id="{F26E6529-0CC8-CE41-8482-4D0D8AB342F5}"/>
              </a:ext>
            </a:extLst>
          </p:cNvPr>
          <p:cNvSpPr txBox="1"/>
          <p:nvPr/>
        </p:nvSpPr>
        <p:spPr>
          <a:xfrm>
            <a:off x="8843584" y="3313699"/>
            <a:ext cx="2746904" cy="523220"/>
          </a:xfrm>
          <a:prstGeom prst="rect">
            <a:avLst/>
          </a:prstGeom>
          <a:noFill/>
        </p:spPr>
        <p:txBody>
          <a:bodyPr wrap="square" rtlCol="0">
            <a:spAutoFit/>
          </a:bodyPr>
          <a:lstStyle/>
          <a:p>
            <a:r>
              <a:rPr lang="es-CO" sz="1400" i="1" dirty="0">
                <a:solidFill>
                  <a:schemeClr val="tx1">
                    <a:lumMod val="75000"/>
                    <a:lumOff val="25000"/>
                  </a:schemeClr>
                </a:solidFill>
                <a:latin typeface="+mj-lt"/>
                <a:ea typeface="Segoe UI Black" panose="020B0A02040204020203" pitchFamily="34" charset="0"/>
                <a:cs typeface="Segoe UI Black" panose="020B0A02040204020203" pitchFamily="34" charset="0"/>
              </a:rPr>
              <a:t>Guia de visita por medio de la herramienta</a:t>
            </a:r>
          </a:p>
        </p:txBody>
      </p:sp>
      <p:sp>
        <p:nvSpPr>
          <p:cNvPr id="39" name="CuadroTexto 38">
            <a:extLst>
              <a:ext uri="{FF2B5EF4-FFF2-40B4-BE49-F238E27FC236}">
                <a16:creationId xmlns:a16="http://schemas.microsoft.com/office/drawing/2014/main" id="{F528753F-406B-D34D-AB49-5F5EF07E8655}"/>
              </a:ext>
            </a:extLst>
          </p:cNvPr>
          <p:cNvSpPr txBox="1"/>
          <p:nvPr/>
        </p:nvSpPr>
        <p:spPr>
          <a:xfrm>
            <a:off x="8843584" y="4172150"/>
            <a:ext cx="2746904" cy="523220"/>
          </a:xfrm>
          <a:prstGeom prst="rect">
            <a:avLst/>
          </a:prstGeom>
          <a:noFill/>
        </p:spPr>
        <p:txBody>
          <a:bodyPr wrap="square" rtlCol="0">
            <a:spAutoFit/>
          </a:bodyPr>
          <a:lstStyle/>
          <a:p>
            <a:r>
              <a:rPr lang="es-CO" sz="1400" i="1" dirty="0">
                <a:solidFill>
                  <a:schemeClr val="tx1">
                    <a:lumMod val="75000"/>
                    <a:lumOff val="25000"/>
                  </a:schemeClr>
                </a:solidFill>
                <a:latin typeface="+mj-lt"/>
                <a:ea typeface="Segoe UI Black" panose="020B0A02040204020203" pitchFamily="34" charset="0"/>
                <a:cs typeface="Segoe UI Black" panose="020B0A02040204020203" pitchFamily="34" charset="0"/>
              </a:rPr>
              <a:t>Notificaciones de datos faltantes por recolectar</a:t>
            </a:r>
          </a:p>
        </p:txBody>
      </p:sp>
      <p:sp>
        <p:nvSpPr>
          <p:cNvPr id="42" name="CuadroTexto 41">
            <a:extLst>
              <a:ext uri="{FF2B5EF4-FFF2-40B4-BE49-F238E27FC236}">
                <a16:creationId xmlns:a16="http://schemas.microsoft.com/office/drawing/2014/main" id="{D05B97A8-DB49-2B43-9C7B-03CB8982C80B}"/>
              </a:ext>
            </a:extLst>
          </p:cNvPr>
          <p:cNvSpPr txBox="1"/>
          <p:nvPr/>
        </p:nvSpPr>
        <p:spPr>
          <a:xfrm>
            <a:off x="8843584" y="4898406"/>
            <a:ext cx="2746904" cy="523220"/>
          </a:xfrm>
          <a:prstGeom prst="rect">
            <a:avLst/>
          </a:prstGeom>
          <a:noFill/>
        </p:spPr>
        <p:txBody>
          <a:bodyPr wrap="square" rtlCol="0">
            <a:spAutoFit/>
          </a:bodyPr>
          <a:lstStyle/>
          <a:p>
            <a:r>
              <a:rPr lang="es-CO" sz="1400" i="1" dirty="0">
                <a:solidFill>
                  <a:schemeClr val="tx1">
                    <a:lumMod val="75000"/>
                    <a:lumOff val="25000"/>
                  </a:schemeClr>
                </a:solidFill>
                <a:latin typeface="+mj-lt"/>
                <a:ea typeface="Segoe UI Black" panose="020B0A02040204020203" pitchFamily="34" charset="0"/>
                <a:cs typeface="Segoe UI Black" panose="020B0A02040204020203" pitchFamily="34" charset="0"/>
              </a:rPr>
              <a:t>Todos los ejes unificados como un unico conjunto de datos</a:t>
            </a:r>
          </a:p>
        </p:txBody>
      </p:sp>
    </p:spTree>
    <p:extLst>
      <p:ext uri="{BB962C8B-B14F-4D97-AF65-F5344CB8AC3E}">
        <p14:creationId xmlns:p14="http://schemas.microsoft.com/office/powerpoint/2010/main" val="1306213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9B8EB65A-CD14-41EE-A32B-61EE708598F0}"/>
              </a:ext>
            </a:extLst>
          </p:cNvPr>
          <p:cNvPicPr>
            <a:picLocks noGrp="1"/>
          </p:cNvPicPr>
          <p:nvPr>
            <p:ph sz="half" idx="1"/>
          </p:nvPr>
        </p:nvPicPr>
        <p:blipFill>
          <a:blip r:embed="rId2"/>
          <a:stretch>
            <a:fillRect/>
          </a:stretch>
        </p:blipFill>
        <p:spPr>
          <a:xfrm>
            <a:off x="1242436" y="1221224"/>
            <a:ext cx="4038600" cy="3796283"/>
          </a:xfrm>
          <a:prstGeom prst="rect">
            <a:avLst/>
          </a:prstGeom>
          <a:noFill/>
        </p:spPr>
      </p:pic>
      <p:sp>
        <p:nvSpPr>
          <p:cNvPr id="11" name="Content Placeholder 3">
            <a:extLst>
              <a:ext uri="{FF2B5EF4-FFF2-40B4-BE49-F238E27FC236}">
                <a16:creationId xmlns:a16="http://schemas.microsoft.com/office/drawing/2014/main" id="{50D8BA45-3CBC-4139-989B-EA2F1F735DD3}"/>
              </a:ext>
            </a:extLst>
          </p:cNvPr>
          <p:cNvSpPr>
            <a:spLocks noGrp="1"/>
          </p:cNvSpPr>
          <p:nvPr>
            <p:ph sz="half" idx="2"/>
          </p:nvPr>
        </p:nvSpPr>
        <p:spPr>
          <a:xfrm>
            <a:off x="5909068" y="1233580"/>
            <a:ext cx="5172220" cy="4525963"/>
          </a:xfrm>
        </p:spPr>
        <p:txBody>
          <a:bodyPr>
            <a:normAutofit/>
          </a:bodyPr>
          <a:lstStyle/>
          <a:p>
            <a:pPr marL="0" indent="0" algn="just">
              <a:buNone/>
            </a:pPr>
            <a:r>
              <a:rPr lang="es-CO" sz="2400" dirty="0">
                <a:latin typeface="Arial" panose="020B0604020202020204" pitchFamily="34" charset="0"/>
                <a:ea typeface="Calibri" panose="020F0502020204030204" pitchFamily="34" charset="0"/>
              </a:rPr>
              <a:t>El aplicativo, por medio de </a:t>
            </a:r>
            <a:r>
              <a:rPr lang="es-CO" sz="2400" dirty="0" err="1">
                <a:latin typeface="Arial" panose="020B0604020202020204" pitchFamily="34" charset="0"/>
                <a:ea typeface="Calibri" panose="020F0502020204030204" pitchFamily="34" charset="0"/>
              </a:rPr>
              <a:t>Firebase</a:t>
            </a:r>
            <a:r>
              <a:rPr lang="es-CO" sz="2400" dirty="0">
                <a:latin typeface="Arial" panose="020B0604020202020204" pitchFamily="34" charset="0"/>
                <a:ea typeface="Calibri" panose="020F0502020204030204" pitchFamily="34" charset="0"/>
              </a:rPr>
              <a:t> </a:t>
            </a:r>
            <a:r>
              <a:rPr lang="es-CO" sz="2400" dirty="0" err="1">
                <a:latin typeface="Arial" panose="020B0604020202020204" pitchFamily="34" charset="0"/>
                <a:ea typeface="Calibri" panose="020F0502020204030204" pitchFamily="34" charset="0"/>
              </a:rPr>
              <a:t>Authentication</a:t>
            </a:r>
            <a:r>
              <a:rPr lang="es-CO" sz="2400" dirty="0">
                <a:latin typeface="Arial" panose="020B0604020202020204" pitchFamily="34" charset="0"/>
                <a:ea typeface="Calibri" panose="020F0502020204030204" pitchFamily="34" charset="0"/>
              </a:rPr>
              <a:t> solicita un inicio de sesión para que los usuarios puedan obtener seguridad, acceso al sistema, administración de recursos, etc. Los usuarios deberán identificarse, para ello, el usuario necesita una cuenta y una contraseña, la cual el sistema encripta en la base de datos para acceder al sistema. </a:t>
            </a:r>
            <a:endParaRPr lang="en-US" sz="3600" dirty="0"/>
          </a:p>
        </p:txBody>
      </p:sp>
      <p:sp>
        <p:nvSpPr>
          <p:cNvPr id="8" name="CuadroTexto 7">
            <a:extLst>
              <a:ext uri="{FF2B5EF4-FFF2-40B4-BE49-F238E27FC236}">
                <a16:creationId xmlns:a16="http://schemas.microsoft.com/office/drawing/2014/main" id="{94CCD048-6392-4787-95D6-50E82A5E378B}"/>
              </a:ext>
            </a:extLst>
          </p:cNvPr>
          <p:cNvSpPr txBox="1"/>
          <p:nvPr/>
        </p:nvSpPr>
        <p:spPr>
          <a:xfrm>
            <a:off x="4438864" y="420163"/>
            <a:ext cx="4572000" cy="461665"/>
          </a:xfrm>
          <a:prstGeom prst="rect">
            <a:avLst/>
          </a:prstGeom>
          <a:noFill/>
        </p:spPr>
        <p:txBody>
          <a:bodyPr wrap="square">
            <a:spAutoFit/>
          </a:bodyPr>
          <a:lstStyle/>
          <a:p>
            <a:r>
              <a:rPr lang="es-CO"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INICIO DE SESIÓN</a:t>
            </a:r>
            <a:endParaRPr lang="es-MX" sz="2400" dirty="0">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F7FCFD7F-EA2B-49D1-BBDC-06890617E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178" y="106015"/>
            <a:ext cx="3483837" cy="775813"/>
          </a:xfrm>
          <a:prstGeom prst="rect">
            <a:avLst/>
          </a:prstGeom>
        </p:spPr>
      </p:pic>
    </p:spTree>
    <p:extLst>
      <p:ext uri="{BB962C8B-B14F-4D97-AF65-F5344CB8AC3E}">
        <p14:creationId xmlns:p14="http://schemas.microsoft.com/office/powerpoint/2010/main" val="6632039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9B8EB65A-CD14-41EE-A32B-61EE708598F0}"/>
              </a:ext>
            </a:extLst>
          </p:cNvPr>
          <p:cNvPicPr>
            <a:picLocks noGrp="1"/>
          </p:cNvPicPr>
          <p:nvPr>
            <p:ph sz="half" idx="1"/>
          </p:nvPr>
        </p:nvPicPr>
        <p:blipFill>
          <a:blip r:embed="rId2"/>
          <a:stretch>
            <a:fillRect/>
          </a:stretch>
        </p:blipFill>
        <p:spPr>
          <a:xfrm>
            <a:off x="1242436" y="1140590"/>
            <a:ext cx="4038600" cy="3796283"/>
          </a:xfrm>
          <a:prstGeom prst="rect">
            <a:avLst/>
          </a:prstGeom>
          <a:noFill/>
        </p:spPr>
      </p:pic>
      <p:sp>
        <p:nvSpPr>
          <p:cNvPr id="11" name="Content Placeholder 3">
            <a:extLst>
              <a:ext uri="{FF2B5EF4-FFF2-40B4-BE49-F238E27FC236}">
                <a16:creationId xmlns:a16="http://schemas.microsoft.com/office/drawing/2014/main" id="{50D8BA45-3CBC-4139-989B-EA2F1F735DD3}"/>
              </a:ext>
            </a:extLst>
          </p:cNvPr>
          <p:cNvSpPr>
            <a:spLocks noGrp="1"/>
          </p:cNvSpPr>
          <p:nvPr>
            <p:ph sz="half" idx="2"/>
          </p:nvPr>
        </p:nvSpPr>
        <p:spPr>
          <a:xfrm>
            <a:off x="6312024" y="1221224"/>
            <a:ext cx="4637540" cy="4525963"/>
          </a:xfrm>
        </p:spPr>
        <p:txBody>
          <a:bodyPr/>
          <a:lstStyle/>
          <a:p>
            <a:pPr marL="0" indent="0" algn="just">
              <a:buNone/>
            </a:pPr>
            <a:r>
              <a:rPr lang="es-CO" sz="2400" dirty="0">
                <a:latin typeface="Arial" panose="020B0604020202020204" pitchFamily="34" charset="0"/>
                <a:ea typeface="Calibri" panose="020F0502020204030204" pitchFamily="34" charset="0"/>
                <a:cs typeface="Times New Roman" panose="02020603050405020304" pitchFamily="18" charset="0"/>
              </a:rPr>
              <a:t>Como se observa, continuado con la misma lógica del sistema, el aplicativo solicita información del área de sanidad, rancho, áreas de resocialización y oficinas jurídicas, guiando al usuario a realizar de manera ordenada las preguntas puntuales necesarias para la recolección de los datos en cada uno de los indicadores.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3200" dirty="0"/>
          </a:p>
        </p:txBody>
      </p:sp>
      <p:sp>
        <p:nvSpPr>
          <p:cNvPr id="5" name="CuadroTexto 4">
            <a:extLst>
              <a:ext uri="{FF2B5EF4-FFF2-40B4-BE49-F238E27FC236}">
                <a16:creationId xmlns:a16="http://schemas.microsoft.com/office/drawing/2014/main" id="{94D397C2-F2A6-46B8-A471-0E72B586A91F}"/>
              </a:ext>
            </a:extLst>
          </p:cNvPr>
          <p:cNvSpPr txBox="1"/>
          <p:nvPr/>
        </p:nvSpPr>
        <p:spPr>
          <a:xfrm>
            <a:off x="2995036" y="317637"/>
            <a:ext cx="4572000" cy="461665"/>
          </a:xfrm>
          <a:prstGeom prst="rect">
            <a:avLst/>
          </a:prstGeom>
          <a:noFill/>
        </p:spPr>
        <p:txBody>
          <a:bodyPr wrap="square">
            <a:spAutoFit/>
          </a:bodyPr>
          <a:lstStyle/>
          <a:p>
            <a:r>
              <a:rPr lang="es-CO" sz="2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INFORMACIÓN DE ÁREAS</a:t>
            </a:r>
            <a:endParaRPr lang="es-MX" sz="2400" dirty="0">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849" y="7027"/>
            <a:ext cx="1698560" cy="1130315"/>
          </a:xfrm>
          <a:prstGeom prst="rect">
            <a:avLst/>
          </a:prstGeom>
        </p:spPr>
      </p:pic>
    </p:spTree>
    <p:extLst>
      <p:ext uri="{BB962C8B-B14F-4D97-AF65-F5344CB8AC3E}">
        <p14:creationId xmlns:p14="http://schemas.microsoft.com/office/powerpoint/2010/main" val="26985828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50D8BA45-3CBC-4139-989B-EA2F1F735DD3}"/>
              </a:ext>
            </a:extLst>
          </p:cNvPr>
          <p:cNvSpPr>
            <a:spLocks noGrp="1"/>
          </p:cNvSpPr>
          <p:nvPr>
            <p:ph sz="half" idx="2"/>
          </p:nvPr>
        </p:nvSpPr>
        <p:spPr>
          <a:xfrm>
            <a:off x="6312023" y="1221224"/>
            <a:ext cx="4690766" cy="4525963"/>
          </a:xfrm>
        </p:spPr>
        <p:txBody>
          <a:bodyPr/>
          <a:lstStyle/>
          <a:p>
            <a:pPr marL="0" indent="0" algn="just">
              <a:buNone/>
            </a:pPr>
            <a:r>
              <a:rPr lang="es-CO" sz="2400" dirty="0">
                <a:latin typeface="Arial" panose="020B0604020202020204" pitchFamily="34" charset="0"/>
                <a:ea typeface="Calibri" panose="020F0502020204030204" pitchFamily="34" charset="0"/>
                <a:cs typeface="Times New Roman" panose="02020603050405020304" pitchFamily="18" charset="0"/>
              </a:rPr>
              <a:t>Una vez se cuenta con toda la información enunciada anteriormente en el sistema, se procederá a realizar el levantamiento de los datos de manera conjunta en todos los ejes, siguiendo una serie de indicaciones las cuales proporciona el aplicativo para cada uno de los datos que deberá recolectar.  </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3200" dirty="0"/>
          </a:p>
        </p:txBody>
      </p:sp>
      <p:sp>
        <p:nvSpPr>
          <p:cNvPr id="5" name="CuadroTexto 4">
            <a:extLst>
              <a:ext uri="{FF2B5EF4-FFF2-40B4-BE49-F238E27FC236}">
                <a16:creationId xmlns:a16="http://schemas.microsoft.com/office/drawing/2014/main" id="{94D397C2-F2A6-46B8-A471-0E72B586A91F}"/>
              </a:ext>
            </a:extLst>
          </p:cNvPr>
          <p:cNvSpPr txBox="1"/>
          <p:nvPr/>
        </p:nvSpPr>
        <p:spPr>
          <a:xfrm>
            <a:off x="4655840" y="404664"/>
            <a:ext cx="4572000" cy="400110"/>
          </a:xfrm>
          <a:prstGeom prst="rect">
            <a:avLst/>
          </a:prstGeom>
          <a:noFill/>
        </p:spPr>
        <p:txBody>
          <a:bodyPr wrap="square">
            <a:spAutoFit/>
          </a:bodyPr>
          <a:lstStyle/>
          <a:p>
            <a:r>
              <a:rPr lang="es-CO" sz="2000" b="1" dirty="0">
                <a:latin typeface="Arial" panose="020B0604020202020204" pitchFamily="34" charset="0"/>
                <a:ea typeface="Calibri" panose="020F0502020204030204" pitchFamily="34" charset="0"/>
              </a:rPr>
              <a:t>INFORMACIÓN DE ÁREAS</a:t>
            </a:r>
            <a:endParaRPr lang="es-MX" sz="2800" dirty="0"/>
          </a:p>
        </p:txBody>
      </p:sp>
      <p:pic>
        <p:nvPicPr>
          <p:cNvPr id="7" name="Imagen 6" descr="Imagen que contiene teléfono, monitor, celular, computer&#10;&#10;Descripción generada automáticamente">
            <a:extLst>
              <a:ext uri="{FF2B5EF4-FFF2-40B4-BE49-F238E27FC236}">
                <a16:creationId xmlns:a16="http://schemas.microsoft.com/office/drawing/2014/main" id="{F25E76DC-B66A-4C11-89EB-1D4033BF4EAA}"/>
              </a:ext>
            </a:extLst>
          </p:cNvPr>
          <p:cNvPicPr/>
          <p:nvPr/>
        </p:nvPicPr>
        <p:blipFill>
          <a:blip r:embed="rId2"/>
          <a:stretch>
            <a:fillRect/>
          </a:stretch>
        </p:blipFill>
        <p:spPr>
          <a:xfrm>
            <a:off x="1189211" y="1408120"/>
            <a:ext cx="4266192" cy="4078279"/>
          </a:xfrm>
          <a:prstGeom prst="rect">
            <a:avLst/>
          </a:prstGeom>
        </p:spPr>
      </p:pic>
      <p:pic>
        <p:nvPicPr>
          <p:cNvPr id="6" name="Imagen 5">
            <a:extLst>
              <a:ext uri="{FF2B5EF4-FFF2-40B4-BE49-F238E27FC236}">
                <a16:creationId xmlns:a16="http://schemas.microsoft.com/office/drawing/2014/main" id="{B4C357AE-5CDF-453B-B35D-D548BA7B1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230" y="5944112"/>
            <a:ext cx="3483837" cy="775813"/>
          </a:xfrm>
          <a:prstGeom prst="rect">
            <a:avLst/>
          </a:prstGeom>
        </p:spPr>
      </p:pic>
      <p:pic>
        <p:nvPicPr>
          <p:cNvPr id="8" name="Imagen 7">
            <a:extLst>
              <a:ext uri="{FF2B5EF4-FFF2-40B4-BE49-F238E27FC236}">
                <a16:creationId xmlns:a16="http://schemas.microsoft.com/office/drawing/2014/main" id="{AAE2E55C-32D0-4C3C-BDDC-63AB43D3C16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922000" y="118548"/>
            <a:ext cx="1121905" cy="1004214"/>
          </a:xfrm>
          <a:prstGeom prst="rect">
            <a:avLst/>
          </a:prstGeom>
          <a:noFill/>
        </p:spPr>
      </p:pic>
    </p:spTree>
    <p:extLst>
      <p:ext uri="{BB962C8B-B14F-4D97-AF65-F5344CB8AC3E}">
        <p14:creationId xmlns:p14="http://schemas.microsoft.com/office/powerpoint/2010/main" val="40545444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521969"/>
            <a:ext cx="6616486" cy="3637870"/>
          </a:xfrm>
        </p:spPr>
        <p:txBody>
          <a:bodyPr>
            <a:normAutofit/>
          </a:bodyPr>
          <a:lstStyle/>
          <a:p>
            <a:pPr marL="0" lvl="0" indent="0" algn="just">
              <a:buNone/>
            </a:pPr>
            <a:r>
              <a:rPr lang="es-CO" dirty="0"/>
              <a:t> </a:t>
            </a:r>
            <a:endParaRPr lang="en-US" dirty="0"/>
          </a:p>
        </p:txBody>
      </p:sp>
      <p:sp>
        <p:nvSpPr>
          <p:cNvPr id="4" name="Marcador de contenido 2"/>
          <p:cNvSpPr txBox="1">
            <a:spLocks/>
          </p:cNvSpPr>
          <p:nvPr/>
        </p:nvSpPr>
        <p:spPr>
          <a:xfrm>
            <a:off x="838199" y="1613807"/>
            <a:ext cx="9767207" cy="3637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b="1" dirty="0"/>
          </a:p>
        </p:txBody>
      </p:sp>
      <p:sp>
        <p:nvSpPr>
          <p:cNvPr id="5" name="Rectángulo 4"/>
          <p:cNvSpPr/>
          <p:nvPr/>
        </p:nvSpPr>
        <p:spPr>
          <a:xfrm>
            <a:off x="753525" y="518979"/>
            <a:ext cx="9936553" cy="461665"/>
          </a:xfrm>
          <a:prstGeom prst="rect">
            <a:avLst/>
          </a:prstGeom>
        </p:spPr>
        <p:txBody>
          <a:bodyPr wrap="square">
            <a:spAutoFit/>
          </a:bodyPr>
          <a:lstStyle/>
          <a:p>
            <a:r>
              <a:rPr lang="es-CO" sz="2400" b="1" dirty="0">
                <a:solidFill>
                  <a:schemeClr val="accent1"/>
                </a:solidFill>
                <a:latin typeface="Work Sans"/>
              </a:rPr>
              <a:t>ANÁLISIS DE LA INFORMACIÓN: </a:t>
            </a:r>
          </a:p>
        </p:txBody>
      </p:sp>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3D1AD176-5329-7A46-AB6B-A4D065D3680C}"/>
              </a:ext>
            </a:extLst>
          </p:cNvPr>
          <p:cNvPicPr>
            <a:picLocks noChangeAspect="1"/>
          </p:cNvPicPr>
          <p:nvPr/>
        </p:nvPicPr>
        <p:blipFill>
          <a:blip r:embed="rId2"/>
          <a:stretch>
            <a:fillRect/>
          </a:stretch>
        </p:blipFill>
        <p:spPr>
          <a:xfrm>
            <a:off x="10924739" y="5503825"/>
            <a:ext cx="1118087" cy="1018702"/>
          </a:xfrm>
          <a:prstGeom prst="rect">
            <a:avLst/>
          </a:prstGeom>
        </p:spPr>
      </p:pic>
      <p:pic>
        <p:nvPicPr>
          <p:cNvPr id="8" name="Imagen 7" descr="Captura de pantalla de un celular&#10;&#10;Descripción generada automáticamente">
            <a:extLst>
              <a:ext uri="{FF2B5EF4-FFF2-40B4-BE49-F238E27FC236}">
                <a16:creationId xmlns:a16="http://schemas.microsoft.com/office/drawing/2014/main" id="{F94F56CA-63C5-4C34-AE69-60DC2716EDD7}"/>
              </a:ext>
            </a:extLst>
          </p:cNvPr>
          <p:cNvPicPr/>
          <p:nvPr/>
        </p:nvPicPr>
        <p:blipFill>
          <a:blip r:embed="rId3"/>
          <a:stretch>
            <a:fillRect/>
          </a:stretch>
        </p:blipFill>
        <p:spPr>
          <a:xfrm>
            <a:off x="291012" y="2004252"/>
            <a:ext cx="4250680" cy="3779239"/>
          </a:xfrm>
          <a:prstGeom prst="rect">
            <a:avLst/>
          </a:prstGeom>
        </p:spPr>
      </p:pic>
      <p:sp>
        <p:nvSpPr>
          <p:cNvPr id="9" name="CuadroTexto 8">
            <a:extLst>
              <a:ext uri="{FF2B5EF4-FFF2-40B4-BE49-F238E27FC236}">
                <a16:creationId xmlns:a16="http://schemas.microsoft.com/office/drawing/2014/main" id="{9DCAA052-6ED2-4510-8DC0-5DCF22AED6D2}"/>
              </a:ext>
            </a:extLst>
          </p:cNvPr>
          <p:cNvSpPr txBox="1"/>
          <p:nvPr/>
        </p:nvSpPr>
        <p:spPr>
          <a:xfrm>
            <a:off x="4790539" y="1997839"/>
            <a:ext cx="6362054" cy="3785652"/>
          </a:xfrm>
          <a:prstGeom prst="rect">
            <a:avLst/>
          </a:prstGeom>
          <a:noFill/>
        </p:spPr>
        <p:txBody>
          <a:bodyPr wrap="square">
            <a:spAutoFit/>
          </a:bodyPr>
          <a:lstStyle/>
          <a:p>
            <a:pPr marL="0" indent="0" algn="just">
              <a:buNone/>
            </a:pPr>
            <a:r>
              <a:rPr lang="es-CO" sz="2000" dirty="0">
                <a:effectLst/>
                <a:latin typeface="Arial" panose="020B0604020202020204" pitchFamily="34" charset="0"/>
                <a:ea typeface="Calibri" panose="020F0502020204030204" pitchFamily="34" charset="0"/>
                <a:cs typeface="Times New Roman" panose="02020603050405020304" pitchFamily="18" charset="0"/>
              </a:rPr>
              <a:t>Posteriormente, una vez alimentado el sistema de información con cada uno de los datos solicitados, estos se almacenarán en una base de datos, para que luego el propio aplicativo realice la operación matemática, consolidando cada uno de los indicadores en un tablero de control que permita de manera gráfica consultar el resultado del levantamiento de información, de forma oportuna y clara. Esto le permitirá al Comité Interdisciplinario realizar el análisis de los datos recolectados, para finalmente hacer entrega de la línea base a la Corte Constitucional.</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3546AB06-3875-4D28-BF68-F8ABDD451B5B}"/>
              </a:ext>
            </a:extLst>
          </p:cNvPr>
          <p:cNvPicPr>
            <a:picLocks noChangeAspect="1"/>
          </p:cNvPicPr>
          <p:nvPr/>
        </p:nvPicPr>
        <p:blipFill rotWithShape="1">
          <a:blip r:embed="rId4"/>
          <a:srcRect l="68942" r="193" b="80736"/>
          <a:stretch/>
        </p:blipFill>
        <p:spPr>
          <a:xfrm>
            <a:off x="9798519" y="0"/>
            <a:ext cx="2393482" cy="839858"/>
          </a:xfrm>
          <a:prstGeom prst="rect">
            <a:avLst/>
          </a:prstGeom>
        </p:spPr>
      </p:pic>
    </p:spTree>
    <p:extLst>
      <p:ext uri="{BB962C8B-B14F-4D97-AF65-F5344CB8AC3E}">
        <p14:creationId xmlns:p14="http://schemas.microsoft.com/office/powerpoint/2010/main" val="120149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50D8BA45-3CBC-4139-989B-EA2F1F735DD3}"/>
              </a:ext>
            </a:extLst>
          </p:cNvPr>
          <p:cNvSpPr>
            <a:spLocks noGrp="1"/>
          </p:cNvSpPr>
          <p:nvPr>
            <p:ph sz="half" idx="2"/>
          </p:nvPr>
        </p:nvSpPr>
        <p:spPr>
          <a:xfrm>
            <a:off x="6096000" y="1166018"/>
            <a:ext cx="5389196" cy="4525963"/>
          </a:xfrm>
        </p:spPr>
        <p:txBody>
          <a:bodyPr/>
          <a:lstStyle/>
          <a:p>
            <a:pPr marL="0" indent="0" algn="just">
              <a:buNone/>
            </a:pPr>
            <a:r>
              <a:rPr lang="es-CO" sz="2000" dirty="0">
                <a:latin typeface="Arial" panose="020B0604020202020204" pitchFamily="34" charset="0"/>
                <a:ea typeface="Calibri" panose="020F0502020204030204" pitchFamily="34" charset="0"/>
                <a:cs typeface="Times New Roman" panose="02020603050405020304" pitchFamily="18" charset="0"/>
              </a:rPr>
              <a:t>Posteriormente, una vez alimentado el sistema de información con cada uno de los datos solicitados, estos se almacenarán en una base de datos, para que luego el propio aplicativo realice la operación matemática, consolidando cada uno de los indicadores en un tablero de control que permita de manera gráfica consultar el resultado del levantamiento de información, de forma oportuna y clara. Esto le permitirá al Comité Interdisciplinario realizar el análisis de los datos recolectados, para finalmente hacer entrega de la línea base a la Corte Constitucional.</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3200" dirty="0"/>
          </a:p>
        </p:txBody>
      </p:sp>
      <p:pic>
        <p:nvPicPr>
          <p:cNvPr id="9" name="Imagen 8" descr="Captura de pantalla de un celular&#10;&#10;Descripción generada automáticamente">
            <a:extLst>
              <a:ext uri="{FF2B5EF4-FFF2-40B4-BE49-F238E27FC236}">
                <a16:creationId xmlns:a16="http://schemas.microsoft.com/office/drawing/2014/main" id="{730895D7-2991-4A61-B34A-AA42F3C329D6}"/>
              </a:ext>
            </a:extLst>
          </p:cNvPr>
          <p:cNvPicPr/>
          <p:nvPr/>
        </p:nvPicPr>
        <p:blipFill>
          <a:blip r:embed="rId2"/>
          <a:stretch>
            <a:fillRect/>
          </a:stretch>
        </p:blipFill>
        <p:spPr>
          <a:xfrm>
            <a:off x="1178893" y="1479301"/>
            <a:ext cx="4250680" cy="3168352"/>
          </a:xfrm>
          <a:prstGeom prst="rect">
            <a:avLst/>
          </a:prstGeom>
        </p:spPr>
      </p:pic>
      <p:pic>
        <p:nvPicPr>
          <p:cNvPr id="6" name="Imagen 5">
            <a:extLst>
              <a:ext uri="{FF2B5EF4-FFF2-40B4-BE49-F238E27FC236}">
                <a16:creationId xmlns:a16="http://schemas.microsoft.com/office/drawing/2014/main" id="{DF95AE2E-E913-4A77-BD31-8D984CD10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966" y="82808"/>
            <a:ext cx="3483837" cy="775813"/>
          </a:xfrm>
          <a:prstGeom prst="rect">
            <a:avLst/>
          </a:prstGeom>
        </p:spPr>
      </p:pic>
    </p:spTree>
    <p:extLst>
      <p:ext uri="{BB962C8B-B14F-4D97-AF65-F5344CB8AC3E}">
        <p14:creationId xmlns:p14="http://schemas.microsoft.com/office/powerpoint/2010/main" val="37129346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57B29-6AD2-4F21-9ACA-1A9C7171E07D}"/>
              </a:ext>
            </a:extLst>
          </p:cNvPr>
          <p:cNvSpPr>
            <a:spLocks noGrp="1"/>
          </p:cNvSpPr>
          <p:nvPr>
            <p:ph type="title"/>
          </p:nvPr>
        </p:nvSpPr>
        <p:spPr/>
        <p:txBody>
          <a:bodyPr/>
          <a:lstStyle/>
          <a:p>
            <a:pPr algn="r"/>
            <a:r>
              <a:rPr lang="es-CO" b="1" dirty="0">
                <a:effectLst>
                  <a:outerShdw blurRad="38100" dist="38100" dir="2700000" algn="tl">
                    <a:srgbClr val="000000">
                      <a:alpha val="43137"/>
                    </a:srgbClr>
                  </a:outerShdw>
                </a:effectLst>
              </a:rPr>
              <a:t>METODOLOGÍA UTILIZADA</a:t>
            </a:r>
          </a:p>
        </p:txBody>
      </p:sp>
      <p:graphicFrame>
        <p:nvGraphicFramePr>
          <p:cNvPr id="5" name="Marcador de contenido 7">
            <a:extLst>
              <a:ext uri="{FF2B5EF4-FFF2-40B4-BE49-F238E27FC236}">
                <a16:creationId xmlns:a16="http://schemas.microsoft.com/office/drawing/2014/main" id="{EDC1590D-5124-43D1-B3E4-9D483C5C163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988BF18E-93DE-4EBE-9D4E-EF69F7E7A90C}"/>
              </a:ext>
            </a:extLst>
          </p:cNvPr>
          <p:cNvSpPr txBox="1"/>
          <p:nvPr/>
        </p:nvSpPr>
        <p:spPr>
          <a:xfrm rot="19840376">
            <a:off x="142965" y="1102350"/>
            <a:ext cx="3297242" cy="1446550"/>
          </a:xfrm>
          <a:prstGeom prst="rect">
            <a:avLst/>
          </a:prstGeom>
          <a:noFill/>
        </p:spPr>
        <p:txBody>
          <a:bodyPr wrap="square" rtlCol="0">
            <a:spAutoFit/>
          </a:bodyPr>
          <a:lstStyle/>
          <a:p>
            <a:pPr algn="ctr"/>
            <a:r>
              <a:rPr lang="es-CO" sz="4400" dirty="0"/>
              <a:t>LÍNEA BASE </a:t>
            </a:r>
            <a:r>
              <a:rPr lang="es-CO" sz="4400" dirty="0" err="1"/>
              <a:t>ECI</a:t>
            </a:r>
            <a:endParaRPr lang="es-CO" sz="4400" dirty="0"/>
          </a:p>
        </p:txBody>
      </p:sp>
    </p:spTree>
    <p:extLst>
      <p:ext uri="{BB962C8B-B14F-4D97-AF65-F5344CB8AC3E}">
        <p14:creationId xmlns:p14="http://schemas.microsoft.com/office/powerpoint/2010/main" val="1517277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E39651D3-DC0F-40E9-AB37-FF90E4048399}"/>
              </a:ext>
            </a:extLst>
          </p:cNvPr>
          <p:cNvCxnSpPr/>
          <p:nvPr/>
        </p:nvCxnSpPr>
        <p:spPr>
          <a:xfrm>
            <a:off x="0" y="1138770"/>
            <a:ext cx="12192000"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25" name="Imagen 24">
            <a:extLst>
              <a:ext uri="{FF2B5EF4-FFF2-40B4-BE49-F238E27FC236}">
                <a16:creationId xmlns:a16="http://schemas.microsoft.com/office/drawing/2014/main" id="{3546AB06-3875-4D28-BF68-F8ABDD451B5B}"/>
              </a:ext>
            </a:extLst>
          </p:cNvPr>
          <p:cNvPicPr>
            <a:picLocks noChangeAspect="1"/>
          </p:cNvPicPr>
          <p:nvPr/>
        </p:nvPicPr>
        <p:blipFill rotWithShape="1">
          <a:blip r:embed="rId3"/>
          <a:srcRect l="68942" r="193" b="80736"/>
          <a:stretch/>
        </p:blipFill>
        <p:spPr>
          <a:xfrm>
            <a:off x="9657479" y="0"/>
            <a:ext cx="2534521" cy="889348"/>
          </a:xfrm>
          <a:prstGeom prst="rect">
            <a:avLst/>
          </a:prstGeom>
        </p:spPr>
      </p:pic>
      <p:sp>
        <p:nvSpPr>
          <p:cNvPr id="7" name="Título 2"/>
          <p:cNvSpPr txBox="1">
            <a:spLocks/>
          </p:cNvSpPr>
          <p:nvPr/>
        </p:nvSpPr>
        <p:spPr>
          <a:xfrm>
            <a:off x="399984" y="373861"/>
            <a:ext cx="7310615" cy="640198"/>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b="1" dirty="0">
                <a:solidFill>
                  <a:schemeClr val="accent1"/>
                </a:solidFill>
                <a:latin typeface="Work Sans"/>
                <a:ea typeface="Arial"/>
                <a:cs typeface="Arial"/>
              </a:rPr>
              <a:t>¿</a:t>
            </a:r>
            <a:r>
              <a:rPr lang="es-CO" b="1" dirty="0">
                <a:solidFill>
                  <a:schemeClr val="accent1"/>
                </a:solidFill>
                <a:latin typeface="Work Sans"/>
                <a:ea typeface="Arial"/>
                <a:cs typeface="Arial"/>
                <a:sym typeface="Arial"/>
              </a:rPr>
              <a:t>QUÉ ES UN ESTADO DE COSAS INCONSTITUCIONAL</a:t>
            </a:r>
            <a:r>
              <a:rPr lang="es-CO" b="1" dirty="0">
                <a:solidFill>
                  <a:schemeClr val="accent1"/>
                </a:solidFill>
                <a:latin typeface="Work Sans"/>
                <a:ea typeface="Arial"/>
                <a:cs typeface="Arial"/>
              </a:rPr>
              <a:t>?</a:t>
            </a:r>
            <a:r>
              <a:rPr lang="es-CO" sz="2400" dirty="0">
                <a:solidFill>
                  <a:schemeClr val="accent1"/>
                </a:solidFill>
                <a:latin typeface="Impact" panose="020B0806030902050204" pitchFamily="34" charset="0"/>
                <a:ea typeface="Arial"/>
                <a:cs typeface="Arial"/>
              </a:rPr>
              <a:t/>
            </a:r>
            <a:br>
              <a:rPr lang="es-CO" sz="2400" dirty="0">
                <a:solidFill>
                  <a:schemeClr val="accent1"/>
                </a:solidFill>
                <a:latin typeface="Impact" panose="020B0806030902050204" pitchFamily="34" charset="0"/>
                <a:ea typeface="Arial"/>
                <a:cs typeface="Arial"/>
              </a:rPr>
            </a:br>
            <a:endParaRPr lang="es-CO" sz="2400" dirty="0">
              <a:solidFill>
                <a:schemeClr val="accent1"/>
              </a:solidFill>
              <a:latin typeface="Impact" panose="020B0806030902050204" pitchFamily="34" charset="0"/>
              <a:ea typeface="Arial"/>
              <a:cs typeface="Arial"/>
            </a:endParaRPr>
          </a:p>
        </p:txBody>
      </p:sp>
      <p:sp>
        <p:nvSpPr>
          <p:cNvPr id="2" name="Rectángulo 1"/>
          <p:cNvSpPr/>
          <p:nvPr/>
        </p:nvSpPr>
        <p:spPr>
          <a:xfrm>
            <a:off x="5649238" y="2298701"/>
            <a:ext cx="5609262" cy="2554545"/>
          </a:xfrm>
          <a:prstGeom prst="rect">
            <a:avLst/>
          </a:prstGeom>
        </p:spPr>
        <p:txBody>
          <a:bodyPr wrap="square">
            <a:spAutoFit/>
          </a:bodyPr>
          <a:lstStyle/>
          <a:p>
            <a:pPr algn="just"/>
            <a:r>
              <a:rPr lang="es-MX" sz="2000" i="1" dirty="0"/>
              <a:t>Se ha decretado al verificar el desconocimiento de la Constitución en algunas prácticas cotidianas en las que interviene la Administración, y en las que las autoridades públicas, aún al actuar en el marco de sus competencias legales, tejen su actividad al margen de los derechos humanos y de sus obligaciones constitucionales, en relación con su respeto y garantía.</a:t>
            </a:r>
          </a:p>
        </p:txBody>
      </p:sp>
      <p:pic>
        <p:nvPicPr>
          <p:cNvPr id="8" name="Imagen 7">
            <a:extLst>
              <a:ext uri="{FF2B5EF4-FFF2-40B4-BE49-F238E27FC236}">
                <a16:creationId xmlns:a16="http://schemas.microsoft.com/office/drawing/2014/main" id="{4A3A5874-B82C-4FFF-98D4-7999B796BCB7}"/>
              </a:ext>
            </a:extLst>
          </p:cNvPr>
          <p:cNvPicPr>
            <a:picLocks noChangeAspect="1"/>
          </p:cNvPicPr>
          <p:nvPr/>
        </p:nvPicPr>
        <p:blipFill>
          <a:blip r:embed="rId4">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662860" y="2754528"/>
            <a:ext cx="3610597" cy="987860"/>
          </a:xfrm>
          <a:prstGeom prst="rect">
            <a:avLst/>
          </a:prstGeom>
        </p:spPr>
      </p:pic>
      <p:pic>
        <p:nvPicPr>
          <p:cNvPr id="11" name="Imagen 10">
            <a:extLst>
              <a:ext uri="{FF2B5EF4-FFF2-40B4-BE49-F238E27FC236}">
                <a16:creationId xmlns:a16="http://schemas.microsoft.com/office/drawing/2014/main" id="{3D1AD176-5329-7A46-AB6B-A4D065D3680C}"/>
              </a:ext>
            </a:extLst>
          </p:cNvPr>
          <p:cNvPicPr>
            <a:picLocks noChangeAspect="1"/>
          </p:cNvPicPr>
          <p:nvPr/>
        </p:nvPicPr>
        <p:blipFill>
          <a:blip r:embed="rId5"/>
          <a:stretch>
            <a:fillRect/>
          </a:stretch>
        </p:blipFill>
        <p:spPr>
          <a:xfrm>
            <a:off x="10924739" y="5503825"/>
            <a:ext cx="1118087" cy="1018702"/>
          </a:xfrm>
          <a:prstGeom prst="rect">
            <a:avLst/>
          </a:prstGeom>
        </p:spPr>
      </p:pic>
    </p:spTree>
    <p:extLst>
      <p:ext uri="{BB962C8B-B14F-4D97-AF65-F5344CB8AC3E}">
        <p14:creationId xmlns:p14="http://schemas.microsoft.com/office/powerpoint/2010/main" val="4078165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3525" y="1865955"/>
            <a:ext cx="9767207" cy="3637870"/>
          </a:xfrm>
        </p:spPr>
        <p:txBody>
          <a:bodyPr>
            <a:normAutofit/>
          </a:bodyPr>
          <a:lstStyle/>
          <a:p>
            <a:pPr marL="0" lvl="0" indent="0" algn="just">
              <a:buNone/>
            </a:pPr>
            <a:r>
              <a:rPr lang="es-MX" sz="3200" dirty="0">
                <a:effectLst/>
                <a:latin typeface="Trebuchet MS" panose="020B0603020202020204" pitchFamily="34" charset="0"/>
                <a:ea typeface="Calibri" panose="020F0502020204030204" pitchFamily="34" charset="0"/>
                <a:cs typeface="Times New Roman" panose="02020603050405020304" pitchFamily="18" charset="0"/>
              </a:rPr>
              <a:t>Establece un parámetro de verificación de los avances hacia la superación del </a:t>
            </a:r>
            <a:r>
              <a:rPr lang="es-MX" sz="3200" dirty="0" err="1">
                <a:effectLst/>
                <a:latin typeface="Trebuchet MS" panose="020B0603020202020204" pitchFamily="34" charset="0"/>
                <a:ea typeface="Calibri" panose="020F0502020204030204" pitchFamily="34" charset="0"/>
                <a:cs typeface="Times New Roman" panose="02020603050405020304" pitchFamily="18" charset="0"/>
              </a:rPr>
              <a:t>ECI</a:t>
            </a:r>
            <a:r>
              <a:rPr lang="es-MX" sz="3200" dirty="0">
                <a:effectLst/>
                <a:latin typeface="Trebuchet MS" panose="020B0603020202020204" pitchFamily="34" charset="0"/>
                <a:ea typeface="Calibri" panose="020F0502020204030204" pitchFamily="34" charset="0"/>
                <a:cs typeface="Times New Roman" panose="02020603050405020304" pitchFamily="18" charset="0"/>
              </a:rPr>
              <a:t>.</a:t>
            </a:r>
          </a:p>
          <a:p>
            <a:pPr marL="0" lvl="0" indent="0" algn="just">
              <a:buNone/>
            </a:pPr>
            <a:endParaRPr lang="es-MX" sz="3200" dirty="0">
              <a:latin typeface="Trebuchet MS" panose="020B0603020202020204" pitchFamily="34" charset="0"/>
              <a:cs typeface="Times New Roman" panose="02020603050405020304" pitchFamily="18" charset="0"/>
            </a:endParaRPr>
          </a:p>
          <a:p>
            <a:pPr marL="0" lvl="0" indent="0" algn="just">
              <a:buNone/>
            </a:pPr>
            <a:r>
              <a:rPr lang="es-MX" sz="3200" dirty="0">
                <a:latin typeface="Trebuchet MS" panose="020B0603020202020204" pitchFamily="34" charset="0"/>
                <a:cs typeface="Times New Roman" panose="02020603050405020304" pitchFamily="18" charset="0"/>
              </a:rPr>
              <a:t>La propia Corte Constitucional ha reconocido que la solo a través de la estructuración de la línea base se podrá, o no, superar el </a:t>
            </a:r>
            <a:r>
              <a:rPr lang="es-MX" sz="3200" dirty="0" err="1">
                <a:latin typeface="Trebuchet MS" panose="020B0603020202020204" pitchFamily="34" charset="0"/>
                <a:cs typeface="Times New Roman" panose="02020603050405020304" pitchFamily="18" charset="0"/>
              </a:rPr>
              <a:t>ECI</a:t>
            </a:r>
            <a:r>
              <a:rPr lang="es-MX" sz="3200" dirty="0">
                <a:latin typeface="Trebuchet MS" panose="020B0603020202020204" pitchFamily="34" charset="0"/>
                <a:cs typeface="Times New Roman" panose="02020603050405020304" pitchFamily="18" charset="0"/>
              </a:rPr>
              <a:t>.</a:t>
            </a:r>
            <a:endParaRPr lang="en-US" sz="4400" dirty="0"/>
          </a:p>
        </p:txBody>
      </p:sp>
      <p:sp>
        <p:nvSpPr>
          <p:cNvPr id="4" name="Marcador de contenido 2"/>
          <p:cNvSpPr txBox="1">
            <a:spLocks/>
          </p:cNvSpPr>
          <p:nvPr/>
        </p:nvSpPr>
        <p:spPr>
          <a:xfrm>
            <a:off x="838199" y="1613807"/>
            <a:ext cx="9767207" cy="3637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b="1" dirty="0"/>
          </a:p>
        </p:txBody>
      </p:sp>
      <p:sp>
        <p:nvSpPr>
          <p:cNvPr id="5" name="Rectángulo 4"/>
          <p:cNvSpPr/>
          <p:nvPr/>
        </p:nvSpPr>
        <p:spPr>
          <a:xfrm>
            <a:off x="753525" y="315714"/>
            <a:ext cx="9936553" cy="954107"/>
          </a:xfrm>
          <a:prstGeom prst="rect">
            <a:avLst/>
          </a:prstGeom>
        </p:spPr>
        <p:txBody>
          <a:bodyPr wrap="square">
            <a:spAutoFit/>
          </a:bodyPr>
          <a:lstStyle/>
          <a:p>
            <a:pPr algn="just"/>
            <a:r>
              <a:rPr lang="es-MX" sz="2800" b="1" dirty="0">
                <a:solidFill>
                  <a:schemeClr val="accent1"/>
                </a:solidFill>
                <a:latin typeface="Work Sans"/>
              </a:rPr>
              <a:t>LÍNEA BASE DE LAS CONDICIONES MÍNIMAS DE VIDA EN RECLUSIÓN </a:t>
            </a:r>
            <a:endParaRPr lang="es-CO" sz="2800" b="1" dirty="0">
              <a:solidFill>
                <a:schemeClr val="accent1"/>
              </a:solidFill>
              <a:latin typeface="Work Sans"/>
            </a:endParaRPr>
          </a:p>
        </p:txBody>
      </p:sp>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3D1AD176-5329-7A46-AB6B-A4D065D3680C}"/>
              </a:ext>
            </a:extLst>
          </p:cNvPr>
          <p:cNvPicPr>
            <a:picLocks noChangeAspect="1"/>
          </p:cNvPicPr>
          <p:nvPr/>
        </p:nvPicPr>
        <p:blipFill>
          <a:blip r:embed="rId2"/>
          <a:stretch>
            <a:fillRect/>
          </a:stretch>
        </p:blipFill>
        <p:spPr>
          <a:xfrm>
            <a:off x="10924739" y="5503825"/>
            <a:ext cx="1118087" cy="1018702"/>
          </a:xfrm>
          <a:prstGeom prst="rect">
            <a:avLst/>
          </a:prstGeom>
        </p:spPr>
      </p:pic>
      <p:pic>
        <p:nvPicPr>
          <p:cNvPr id="8194" name="Picture 2" descr="Resultado de imagen para muñecos 3d para presentaciones pensando | Empower  network, Mlm networking, Network marketing">
            <a:extLst>
              <a:ext uri="{FF2B5EF4-FFF2-40B4-BE49-F238E27FC236}">
                <a16:creationId xmlns:a16="http://schemas.microsoft.com/office/drawing/2014/main" id="{4CE681C7-11EA-47FA-9736-70F2970EE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933" y="4472687"/>
            <a:ext cx="2278894" cy="227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925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DE35ED5-03C5-4623-A801-C0ACA61203A4}"/>
              </a:ext>
            </a:extLst>
          </p:cNvPr>
          <p:cNvPicPr>
            <a:picLocks noChangeAspect="1"/>
          </p:cNvPicPr>
          <p:nvPr/>
        </p:nvPicPr>
        <p:blipFill rotWithShape="1">
          <a:blip r:embed="rId2"/>
          <a:srcRect l="68942" r="193" b="80736"/>
          <a:stretch/>
        </p:blipFill>
        <p:spPr>
          <a:xfrm>
            <a:off x="8763006" y="3520467"/>
            <a:ext cx="3136807" cy="1100687"/>
          </a:xfrm>
          <a:prstGeom prst="rect">
            <a:avLst/>
          </a:prstGeom>
        </p:spPr>
      </p:pic>
      <p:sp>
        <p:nvSpPr>
          <p:cNvPr id="4" name="CuadroTexto 3">
            <a:extLst>
              <a:ext uri="{FF2B5EF4-FFF2-40B4-BE49-F238E27FC236}">
                <a16:creationId xmlns:a16="http://schemas.microsoft.com/office/drawing/2014/main" id="{E1AAF3DF-90DD-4A67-A07B-3495E5108652}"/>
              </a:ext>
            </a:extLst>
          </p:cNvPr>
          <p:cNvSpPr txBox="1"/>
          <p:nvPr/>
        </p:nvSpPr>
        <p:spPr>
          <a:xfrm>
            <a:off x="2935460" y="4839057"/>
            <a:ext cx="6252033" cy="707886"/>
          </a:xfrm>
          <a:prstGeom prst="rect">
            <a:avLst/>
          </a:prstGeom>
          <a:noFill/>
        </p:spPr>
        <p:txBody>
          <a:bodyPr wrap="none" rtlCol="0">
            <a:spAutoFit/>
          </a:bodyPr>
          <a:lstStyle/>
          <a:p>
            <a:r>
              <a:rPr lang="es-CO" sz="4000" b="1" dirty="0">
                <a:solidFill>
                  <a:schemeClr val="tx2">
                    <a:lumMod val="75000"/>
                  </a:schemeClr>
                </a:solidFill>
                <a:latin typeface="Dosis" panose="02010703020202060003" pitchFamily="2" charset="0"/>
                <a:cs typeface="Segoe UI Light" panose="020B0502040204020203" pitchFamily="34" charset="0"/>
              </a:rPr>
              <a:t>COMITÉ INTERDISCIPLINARIO</a:t>
            </a:r>
          </a:p>
        </p:txBody>
      </p:sp>
      <p:sp>
        <p:nvSpPr>
          <p:cNvPr id="5" name="CuadroTexto 4">
            <a:extLst>
              <a:ext uri="{FF2B5EF4-FFF2-40B4-BE49-F238E27FC236}">
                <a16:creationId xmlns:a16="http://schemas.microsoft.com/office/drawing/2014/main" id="{BF6146A6-D77C-4921-BDD6-A39F370F08ED}"/>
              </a:ext>
            </a:extLst>
          </p:cNvPr>
          <p:cNvSpPr txBox="1"/>
          <p:nvPr/>
        </p:nvSpPr>
        <p:spPr>
          <a:xfrm>
            <a:off x="3983023" y="5381901"/>
            <a:ext cx="5261248" cy="646331"/>
          </a:xfrm>
          <a:prstGeom prst="rect">
            <a:avLst/>
          </a:prstGeom>
          <a:noFill/>
        </p:spPr>
        <p:txBody>
          <a:bodyPr wrap="none" rtlCol="0">
            <a:spAutoFit/>
          </a:bodyPr>
          <a:lstStyle/>
          <a:p>
            <a:r>
              <a:rPr lang="es-CO" sz="3600" dirty="0">
                <a:solidFill>
                  <a:schemeClr val="tx2">
                    <a:lumMod val="75000"/>
                  </a:schemeClr>
                </a:solidFill>
                <a:latin typeface="Dosis" panose="02010703020202060003" pitchFamily="2" charset="0"/>
                <a:cs typeface="Segoe UI Light" panose="020B0502040204020203" pitchFamily="34" charset="0"/>
              </a:rPr>
              <a:t>SENTENCIA T-762 - 2015</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646" y="3586813"/>
            <a:ext cx="1874313" cy="1247271"/>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358" y="3694688"/>
            <a:ext cx="3483837" cy="775813"/>
          </a:xfrm>
          <a:prstGeom prst="rect">
            <a:avLst/>
          </a:prstGeom>
        </p:spPr>
      </p:pic>
      <p:pic>
        <p:nvPicPr>
          <p:cNvPr id="8"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779646" y="3520467"/>
            <a:ext cx="1325261" cy="1244038"/>
          </a:xfrm>
          <a:prstGeom prst="rect">
            <a:avLst/>
          </a:prstGeom>
          <a:noFill/>
        </p:spPr>
      </p:pic>
      <p:sp>
        <p:nvSpPr>
          <p:cNvPr id="9" name="Título 1">
            <a:extLst>
              <a:ext uri="{FF2B5EF4-FFF2-40B4-BE49-F238E27FC236}">
                <a16:creationId xmlns:a16="http://schemas.microsoft.com/office/drawing/2014/main" id="{44670AEA-6508-4817-A5AD-1F8A7EF643CD}"/>
              </a:ext>
            </a:extLst>
          </p:cNvPr>
          <p:cNvSpPr txBox="1">
            <a:spLocks/>
          </p:cNvSpPr>
          <p:nvPr/>
        </p:nvSpPr>
        <p:spPr>
          <a:xfrm>
            <a:off x="264762" y="115174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b="1" dirty="0">
                <a:effectLst>
                  <a:outerShdw blurRad="38100" dist="38100" dir="2700000" algn="tl">
                    <a:srgbClr val="000000">
                      <a:alpha val="43137"/>
                    </a:srgbClr>
                  </a:outerShdw>
                </a:effectLst>
              </a:rPr>
              <a:t>GRACIAS</a:t>
            </a:r>
          </a:p>
        </p:txBody>
      </p:sp>
    </p:spTree>
    <p:extLst>
      <p:ext uri="{BB962C8B-B14F-4D97-AF65-F5344CB8AC3E}">
        <p14:creationId xmlns:p14="http://schemas.microsoft.com/office/powerpoint/2010/main" val="35844534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E39651D3-DC0F-40E9-AB37-FF90E4048399}"/>
              </a:ext>
            </a:extLst>
          </p:cNvPr>
          <p:cNvCxnSpPr/>
          <p:nvPr/>
        </p:nvCxnSpPr>
        <p:spPr>
          <a:xfrm>
            <a:off x="-318655" y="1190508"/>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384449" y="509857"/>
            <a:ext cx="9841309" cy="461665"/>
          </a:xfrm>
          <a:prstGeom prst="rect">
            <a:avLst/>
          </a:prstGeom>
          <a:noFill/>
        </p:spPr>
        <p:txBody>
          <a:bodyPr wrap="square" rtlCol="0">
            <a:spAutoFit/>
          </a:bodyPr>
          <a:lstStyle/>
          <a:p>
            <a:r>
              <a:rPr lang="es-CO" sz="2400" b="1" dirty="0">
                <a:solidFill>
                  <a:schemeClr val="accent1"/>
                </a:solidFill>
                <a:latin typeface="Work Sans"/>
              </a:rPr>
              <a:t>LÍNEA DE TIEMPO DECLARATORIA DEL </a:t>
            </a:r>
            <a:r>
              <a:rPr lang="es-CO" sz="2400" b="1" dirty="0" err="1">
                <a:solidFill>
                  <a:schemeClr val="accent1"/>
                </a:solidFill>
                <a:latin typeface="Work Sans"/>
              </a:rPr>
              <a:t>ECI</a:t>
            </a:r>
            <a:endParaRPr lang="es-CO" sz="2400" b="1" dirty="0">
              <a:solidFill>
                <a:schemeClr val="accent1"/>
              </a:solidFill>
              <a:latin typeface="Work Sans"/>
            </a:endParaRPr>
          </a:p>
        </p:txBody>
      </p:sp>
      <p:pic>
        <p:nvPicPr>
          <p:cNvPr id="8" name="Imagen 7">
            <a:extLst>
              <a:ext uri="{FF2B5EF4-FFF2-40B4-BE49-F238E27FC236}">
                <a16:creationId xmlns:a16="http://schemas.microsoft.com/office/drawing/2014/main" id="{F0095768-FB64-7149-B1FA-AD523922A9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787" y="2187478"/>
            <a:ext cx="10954110" cy="3831838"/>
          </a:xfrm>
          <a:prstGeom prst="rect">
            <a:avLst/>
          </a:prstGeom>
        </p:spPr>
      </p:pic>
      <p:sp>
        <p:nvSpPr>
          <p:cNvPr id="9" name="CuadroTexto 8">
            <a:extLst>
              <a:ext uri="{FF2B5EF4-FFF2-40B4-BE49-F238E27FC236}">
                <a16:creationId xmlns:a16="http://schemas.microsoft.com/office/drawing/2014/main" id="{8C0520B9-9CD3-F24A-8537-088AE4129C61}"/>
              </a:ext>
            </a:extLst>
          </p:cNvPr>
          <p:cNvSpPr txBox="1"/>
          <p:nvPr/>
        </p:nvSpPr>
        <p:spPr>
          <a:xfrm>
            <a:off x="3875193" y="2446374"/>
            <a:ext cx="922551" cy="369332"/>
          </a:xfrm>
          <a:prstGeom prst="rect">
            <a:avLst/>
          </a:prstGeom>
          <a:noFill/>
          <a:scene3d>
            <a:camera prst="orthographicFront">
              <a:rot lat="0" lon="0" rev="0"/>
            </a:camera>
            <a:lightRig rig="threePt" dir="t"/>
          </a:scene3d>
        </p:spPr>
        <p:txBody>
          <a:bodyPr wrap="square" rtlCol="0">
            <a:spAutoFit/>
          </a:bodyPr>
          <a:lstStyle/>
          <a:p>
            <a:r>
              <a:rPr lang="es-CO"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T-388</a:t>
            </a:r>
          </a:p>
        </p:txBody>
      </p:sp>
      <p:sp>
        <p:nvSpPr>
          <p:cNvPr id="10" name="CuadroTexto 9">
            <a:extLst>
              <a:ext uri="{FF2B5EF4-FFF2-40B4-BE49-F238E27FC236}">
                <a16:creationId xmlns:a16="http://schemas.microsoft.com/office/drawing/2014/main" id="{E72D5321-8D8C-BF4F-948F-D0D76D2BEF6D}"/>
              </a:ext>
            </a:extLst>
          </p:cNvPr>
          <p:cNvSpPr txBox="1"/>
          <p:nvPr/>
        </p:nvSpPr>
        <p:spPr>
          <a:xfrm>
            <a:off x="1105632" y="5043752"/>
            <a:ext cx="883575" cy="400110"/>
          </a:xfrm>
          <a:prstGeom prst="rect">
            <a:avLst/>
          </a:prstGeom>
          <a:noFill/>
          <a:scene3d>
            <a:camera prst="orthographicFront">
              <a:rot lat="0" lon="0" rev="0"/>
            </a:camera>
            <a:lightRig rig="threePt" dir="t"/>
          </a:scene3d>
        </p:spPr>
        <p:txBody>
          <a:bodyPr wrap="none" rtlCol="0">
            <a:spAutoFit/>
          </a:bodyPr>
          <a:lstStyle/>
          <a:p>
            <a:r>
              <a:rPr lang="es-CO" sz="2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T-153</a:t>
            </a:r>
          </a:p>
        </p:txBody>
      </p:sp>
      <p:sp>
        <p:nvSpPr>
          <p:cNvPr id="11" name="CuadroTexto 10">
            <a:extLst>
              <a:ext uri="{FF2B5EF4-FFF2-40B4-BE49-F238E27FC236}">
                <a16:creationId xmlns:a16="http://schemas.microsoft.com/office/drawing/2014/main" id="{5781EF40-B950-1840-98E6-EDAE39AEA6BC}"/>
              </a:ext>
            </a:extLst>
          </p:cNvPr>
          <p:cNvSpPr txBox="1"/>
          <p:nvPr/>
        </p:nvSpPr>
        <p:spPr>
          <a:xfrm>
            <a:off x="6585223" y="5443862"/>
            <a:ext cx="914033" cy="400110"/>
          </a:xfrm>
          <a:prstGeom prst="rect">
            <a:avLst/>
          </a:prstGeom>
          <a:noFill/>
          <a:scene3d>
            <a:camera prst="orthographicFront">
              <a:rot lat="0" lon="0" rev="0"/>
            </a:camera>
            <a:lightRig rig="threePt" dir="t"/>
          </a:scene3d>
        </p:spPr>
        <p:txBody>
          <a:bodyPr wrap="square" rtlCol="0">
            <a:spAutoFit/>
          </a:bodyPr>
          <a:lstStyle/>
          <a:p>
            <a:r>
              <a:rPr lang="es-CO" sz="2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T-762</a:t>
            </a:r>
          </a:p>
        </p:txBody>
      </p:sp>
      <p:sp>
        <p:nvSpPr>
          <p:cNvPr id="12" name="Rectángulo 11"/>
          <p:cNvSpPr/>
          <p:nvPr/>
        </p:nvSpPr>
        <p:spPr>
          <a:xfrm>
            <a:off x="9406233" y="2516253"/>
            <a:ext cx="786384" cy="646331"/>
          </a:xfrm>
          <a:prstGeom prst="rect">
            <a:avLst/>
          </a:prstGeom>
        </p:spPr>
        <p:txBody>
          <a:bodyPr wrap="square">
            <a:spAutoFit/>
          </a:bodyPr>
          <a:lstStyle/>
          <a:p>
            <a:pPr algn="ctr"/>
            <a:r>
              <a:rPr lang="es-CO"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Auto </a:t>
            </a:r>
          </a:p>
          <a:p>
            <a:pPr algn="ctr"/>
            <a:r>
              <a:rPr lang="es-CO"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121</a:t>
            </a:r>
          </a:p>
        </p:txBody>
      </p:sp>
      <p:sp>
        <p:nvSpPr>
          <p:cNvPr id="13" name="CuadroTexto 12">
            <a:extLst>
              <a:ext uri="{FF2B5EF4-FFF2-40B4-BE49-F238E27FC236}">
                <a16:creationId xmlns:a16="http://schemas.microsoft.com/office/drawing/2014/main" id="{BB46A3EE-9E95-C74A-A427-A52F7E53523C}"/>
              </a:ext>
            </a:extLst>
          </p:cNvPr>
          <p:cNvSpPr txBox="1"/>
          <p:nvPr/>
        </p:nvSpPr>
        <p:spPr>
          <a:xfrm>
            <a:off x="463316" y="2013011"/>
            <a:ext cx="2516779" cy="1880066"/>
          </a:xfrm>
          <a:prstGeom prst="rect">
            <a:avLst/>
          </a:prstGeom>
          <a:noFill/>
          <a:scene3d>
            <a:camera prst="orthographicFront">
              <a:rot lat="0" lon="0" rev="0"/>
            </a:camera>
            <a:lightRig rig="threePt" dir="t"/>
          </a:scene3d>
        </p:spPr>
        <p:txBody>
          <a:bodyPr wrap="square" rtlCol="0">
            <a:spAutoFit/>
          </a:bodyPr>
          <a:lstStyle/>
          <a:p>
            <a:pPr>
              <a:lnSpc>
                <a:spcPts val="1400"/>
              </a:lnSpc>
            </a:pPr>
            <a:r>
              <a:rPr lang="es-CO" sz="1600" i="1" dirty="0">
                <a:solidFill>
                  <a:schemeClr val="tx1">
                    <a:lumMod val="65000"/>
                    <a:lumOff val="35000"/>
                  </a:schemeClr>
                </a:solidFill>
                <a:latin typeface="+mj-lt"/>
                <a:ea typeface="Segoe UI Black" panose="020B0A02040204020203" pitchFamily="34" charset="0"/>
                <a:cs typeface="Segoe UI Black" panose="020B0A02040204020203" pitchFamily="34" charset="0"/>
              </a:rPr>
              <a:t>No se garantizaban los derechos fundamentales de la población privada de la libertad – PPL, ni se cumplía con la función resocializadora de la pena, ordena la creación de cupos para combatir el hacinamiento </a:t>
            </a:r>
          </a:p>
          <a:p>
            <a:pPr algn="ctr">
              <a:lnSpc>
                <a:spcPts val="1400"/>
              </a:lnSpc>
            </a:pPr>
            <a:endParaRPr lang="es-CO" sz="1200" i="1" dirty="0">
              <a:solidFill>
                <a:schemeClr val="tx1">
                  <a:lumMod val="65000"/>
                  <a:lumOff val="35000"/>
                </a:schemeClr>
              </a:solidFill>
              <a:latin typeface="+mj-lt"/>
              <a:ea typeface="Segoe UI Black" panose="020B0A02040204020203" pitchFamily="34" charset="0"/>
              <a:cs typeface="Segoe UI Black" panose="020B0A02040204020203" pitchFamily="34" charset="0"/>
            </a:endParaRPr>
          </a:p>
        </p:txBody>
      </p:sp>
      <p:sp>
        <p:nvSpPr>
          <p:cNvPr id="14" name="CuadroTexto 13">
            <a:extLst>
              <a:ext uri="{FF2B5EF4-FFF2-40B4-BE49-F238E27FC236}">
                <a16:creationId xmlns:a16="http://schemas.microsoft.com/office/drawing/2014/main" id="{73E750BD-4635-904B-BDEB-194361FBDFC6}"/>
              </a:ext>
            </a:extLst>
          </p:cNvPr>
          <p:cNvSpPr txBox="1"/>
          <p:nvPr/>
        </p:nvSpPr>
        <p:spPr>
          <a:xfrm>
            <a:off x="2963444" y="4807165"/>
            <a:ext cx="2516779" cy="1708160"/>
          </a:xfrm>
          <a:prstGeom prst="rect">
            <a:avLst/>
          </a:prstGeom>
          <a:noFill/>
          <a:scene3d>
            <a:camera prst="orthographicFront">
              <a:rot lat="0" lon="0" rev="0"/>
            </a:camera>
            <a:lightRig rig="threePt" dir="t"/>
          </a:scene3d>
        </p:spPr>
        <p:txBody>
          <a:bodyPr wrap="square" rtlCol="0">
            <a:spAutoFit/>
          </a:bodyPr>
          <a:lstStyle/>
          <a:p>
            <a:pPr>
              <a:lnSpc>
                <a:spcPts val="1400"/>
              </a:lnSpc>
            </a:pPr>
            <a:r>
              <a:rPr lang="es-CO" sz="1600" i="1" dirty="0">
                <a:solidFill>
                  <a:schemeClr val="tx1">
                    <a:lumMod val="65000"/>
                    <a:lumOff val="35000"/>
                  </a:schemeClr>
                </a:solidFill>
                <a:latin typeface="+mj-lt"/>
                <a:ea typeface="Segoe UI Black" panose="020B0A02040204020203" pitchFamily="34" charset="0"/>
                <a:cs typeface="Segoe UI Black" panose="020B0A02040204020203" pitchFamily="34" charset="0"/>
              </a:rPr>
              <a:t>Consideró que las violaciones sistemáticas de derechos humanos  persistían y que no podían ser  superadas únicamente con la construcción de nuevos cupos carcelarios</a:t>
            </a:r>
          </a:p>
          <a:p>
            <a:pPr algn="ctr">
              <a:lnSpc>
                <a:spcPts val="1400"/>
              </a:lnSpc>
            </a:pPr>
            <a:r>
              <a:rPr lang="es-CO" sz="1200" i="1" dirty="0">
                <a:solidFill>
                  <a:schemeClr val="tx1">
                    <a:lumMod val="65000"/>
                    <a:lumOff val="35000"/>
                  </a:schemeClr>
                </a:solidFill>
                <a:latin typeface="+mj-lt"/>
                <a:ea typeface="Segoe UI Black" panose="020B0A02040204020203" pitchFamily="34" charset="0"/>
                <a:cs typeface="Segoe UI Black" panose="020B0A02040204020203" pitchFamily="34" charset="0"/>
              </a:rPr>
              <a:t>. </a:t>
            </a:r>
          </a:p>
          <a:p>
            <a:pPr algn="ctr">
              <a:lnSpc>
                <a:spcPts val="1400"/>
              </a:lnSpc>
            </a:pPr>
            <a:endParaRPr lang="es-CO" sz="1100" i="1" dirty="0">
              <a:solidFill>
                <a:schemeClr val="tx1">
                  <a:lumMod val="65000"/>
                  <a:lumOff val="35000"/>
                </a:schemeClr>
              </a:solidFill>
              <a:latin typeface="+mj-lt"/>
              <a:ea typeface="Segoe UI Black" panose="020B0A02040204020203" pitchFamily="34" charset="0"/>
              <a:cs typeface="Segoe UI Black" panose="020B0A02040204020203" pitchFamily="34" charset="0"/>
            </a:endParaRPr>
          </a:p>
        </p:txBody>
      </p:sp>
      <p:sp>
        <p:nvSpPr>
          <p:cNvPr id="15" name="CuadroTexto 14">
            <a:extLst>
              <a:ext uri="{FF2B5EF4-FFF2-40B4-BE49-F238E27FC236}">
                <a16:creationId xmlns:a16="http://schemas.microsoft.com/office/drawing/2014/main" id="{AF6C9947-64C3-424C-A9A6-61B8C06389FF}"/>
              </a:ext>
            </a:extLst>
          </p:cNvPr>
          <p:cNvSpPr txBox="1"/>
          <p:nvPr/>
        </p:nvSpPr>
        <p:spPr>
          <a:xfrm>
            <a:off x="5692841" y="1782090"/>
            <a:ext cx="3277903" cy="1887696"/>
          </a:xfrm>
          <a:prstGeom prst="rect">
            <a:avLst/>
          </a:prstGeom>
          <a:noFill/>
          <a:scene3d>
            <a:camera prst="orthographicFront">
              <a:rot lat="0" lon="0" rev="0"/>
            </a:camera>
            <a:lightRig rig="threePt" dir="t"/>
          </a:scene3d>
        </p:spPr>
        <p:txBody>
          <a:bodyPr wrap="square" rtlCol="0">
            <a:spAutoFit/>
          </a:bodyPr>
          <a:lstStyle/>
          <a:p>
            <a:pPr marL="82550" indent="-82550">
              <a:lnSpc>
                <a:spcPts val="1400"/>
              </a:lnSpc>
              <a:buFont typeface="Arial" panose="020B0604020202020204" pitchFamily="34" charset="0"/>
              <a:buChar char="•"/>
            </a:pPr>
            <a:r>
              <a:rPr lang="es-CO" sz="1600" b="1" i="1" dirty="0">
                <a:solidFill>
                  <a:schemeClr val="tx1">
                    <a:lumMod val="65000"/>
                    <a:lumOff val="35000"/>
                  </a:schemeClr>
                </a:solidFill>
                <a:latin typeface="+mj-lt"/>
                <a:ea typeface="Segoe UI Black" panose="020B0A02040204020203" pitchFamily="34" charset="0"/>
                <a:cs typeface="Segoe UI Black" panose="020B0A02040204020203" pitchFamily="34" charset="0"/>
              </a:rPr>
              <a:t>REITERAR</a:t>
            </a:r>
            <a:r>
              <a:rPr lang="es-CO" sz="1600" i="1" dirty="0">
                <a:solidFill>
                  <a:schemeClr val="tx1">
                    <a:lumMod val="65000"/>
                    <a:lumOff val="35000"/>
                  </a:schemeClr>
                </a:solidFill>
                <a:latin typeface="+mj-lt"/>
                <a:ea typeface="Segoe UI Black" panose="020B0A02040204020203" pitchFamily="34" charset="0"/>
                <a:cs typeface="Segoe UI Black" panose="020B0A02040204020203" pitchFamily="34" charset="0"/>
              </a:rPr>
              <a:t> la existencia de un  estado de cosas contrario a la  Constitución Política de 1991</a:t>
            </a:r>
          </a:p>
          <a:p>
            <a:pPr marL="82550" indent="-82550">
              <a:lnSpc>
                <a:spcPts val="1400"/>
              </a:lnSpc>
              <a:buFont typeface="Arial" panose="020B0604020202020204" pitchFamily="34" charset="0"/>
              <a:buChar char="•"/>
            </a:pPr>
            <a:r>
              <a:rPr lang="es-CO" sz="1600" b="1" i="1" dirty="0">
                <a:solidFill>
                  <a:schemeClr val="tx1">
                    <a:lumMod val="65000"/>
                    <a:lumOff val="35000"/>
                  </a:schemeClr>
                </a:solidFill>
                <a:latin typeface="+mj-lt"/>
                <a:ea typeface="Segoe UI Black" panose="020B0A02040204020203" pitchFamily="34" charset="0"/>
                <a:cs typeface="Segoe UI Black" panose="020B0A02040204020203" pitchFamily="34" charset="0"/>
              </a:rPr>
              <a:t>ORDENA</a:t>
            </a:r>
            <a:r>
              <a:rPr lang="es-CO" sz="1600" i="1" dirty="0">
                <a:solidFill>
                  <a:schemeClr val="tx1">
                    <a:lumMod val="65000"/>
                    <a:lumOff val="35000"/>
                  </a:schemeClr>
                </a:solidFill>
                <a:latin typeface="+mj-lt"/>
                <a:ea typeface="Segoe UI Black" panose="020B0A02040204020203" pitchFamily="34" charset="0"/>
                <a:cs typeface="Segoe UI Black" panose="020B0A02040204020203" pitchFamily="34" charset="0"/>
              </a:rPr>
              <a:t> Fortalecimiento del Consejo Superior de Política Criminal </a:t>
            </a:r>
          </a:p>
          <a:p>
            <a:pPr marL="82550" indent="-82550">
              <a:lnSpc>
                <a:spcPts val="1400"/>
              </a:lnSpc>
              <a:buFont typeface="Arial" panose="020B0604020202020204" pitchFamily="34" charset="0"/>
              <a:buChar char="•"/>
            </a:pPr>
            <a:r>
              <a:rPr lang="es-CO" sz="1600" b="1" i="1" dirty="0">
                <a:solidFill>
                  <a:schemeClr val="tx1">
                    <a:lumMod val="65000"/>
                    <a:lumOff val="35000"/>
                  </a:schemeClr>
                </a:solidFill>
                <a:latin typeface="+mj-lt"/>
                <a:ea typeface="Segoe UI Black" panose="020B0A02040204020203" pitchFamily="34" charset="0"/>
                <a:cs typeface="Segoe UI Black" panose="020B0A02040204020203" pitchFamily="34" charset="0"/>
              </a:rPr>
              <a:t>ORDENA</a:t>
            </a:r>
            <a:r>
              <a:rPr lang="es-CO" sz="1600" i="1" dirty="0">
                <a:solidFill>
                  <a:schemeClr val="tx1">
                    <a:lumMod val="65000"/>
                    <a:lumOff val="35000"/>
                  </a:schemeClr>
                </a:solidFill>
                <a:latin typeface="+mj-lt"/>
                <a:ea typeface="Segoe UI Black" panose="020B0A02040204020203" pitchFamily="34" charset="0"/>
                <a:cs typeface="Segoe UI Black" panose="020B0A02040204020203" pitchFamily="34" charset="0"/>
              </a:rPr>
              <a:t> Creación Comité interdisciplinario para la Estructuración de las Normas Técnicas sobre a la Privación de la Libertad </a:t>
            </a:r>
          </a:p>
        </p:txBody>
      </p:sp>
      <p:sp>
        <p:nvSpPr>
          <p:cNvPr id="16" name="Rectángulo 15"/>
          <p:cNvSpPr/>
          <p:nvPr/>
        </p:nvSpPr>
        <p:spPr>
          <a:xfrm>
            <a:off x="8312272" y="4416727"/>
            <a:ext cx="3549377" cy="1887696"/>
          </a:xfrm>
          <a:prstGeom prst="rect">
            <a:avLst/>
          </a:prstGeom>
        </p:spPr>
        <p:txBody>
          <a:bodyPr wrap="square">
            <a:spAutoFit/>
          </a:bodyPr>
          <a:lstStyle/>
          <a:p>
            <a:pPr algn="just">
              <a:lnSpc>
                <a:spcPts val="1400"/>
              </a:lnSpc>
            </a:pPr>
            <a:r>
              <a:rPr lang="es-CO" sz="1600" i="1" dirty="0">
                <a:solidFill>
                  <a:schemeClr val="tx1">
                    <a:lumMod val="65000"/>
                    <a:lumOff val="35000"/>
                  </a:schemeClr>
                </a:solidFill>
                <a:latin typeface="+mj-lt"/>
                <a:ea typeface="Segoe UI Black" panose="020B0A02040204020203" pitchFamily="34" charset="0"/>
                <a:cs typeface="Segoe UI Black" panose="020B0A02040204020203" pitchFamily="34" charset="0"/>
              </a:rPr>
              <a:t>La Corte Constitucional establece cuatro</a:t>
            </a:r>
          </a:p>
          <a:p>
            <a:pPr algn="just">
              <a:lnSpc>
                <a:spcPts val="1400"/>
              </a:lnSpc>
            </a:pPr>
            <a:r>
              <a:rPr lang="es-CO" sz="1600" i="1" dirty="0">
                <a:solidFill>
                  <a:schemeClr val="tx1">
                    <a:lumMod val="65000"/>
                    <a:lumOff val="35000"/>
                  </a:schemeClr>
                </a:solidFill>
                <a:latin typeface="+mj-lt"/>
                <a:ea typeface="Segoe UI Black" panose="020B0A02040204020203" pitchFamily="34" charset="0"/>
                <a:cs typeface="Segoe UI Black" panose="020B0A02040204020203" pitchFamily="34" charset="0"/>
              </a:rPr>
              <a:t>bastiones de seguimiento:</a:t>
            </a:r>
          </a:p>
          <a:p>
            <a:pPr algn="just">
              <a:lnSpc>
                <a:spcPts val="1400"/>
              </a:lnSpc>
            </a:pPr>
            <a:r>
              <a:rPr lang="es-CO" sz="1600" i="1" dirty="0">
                <a:solidFill>
                  <a:schemeClr val="tx1">
                    <a:lumMod val="65000"/>
                    <a:lumOff val="35000"/>
                  </a:schemeClr>
                </a:solidFill>
                <a:latin typeface="+mj-lt"/>
                <a:ea typeface="Segoe UI Black" panose="020B0A02040204020203" pitchFamily="34" charset="0"/>
                <a:cs typeface="Segoe UI Black" panose="020B0A02040204020203" pitchFamily="34" charset="0"/>
              </a:rPr>
              <a:t>1.Base de datos y el sistema de información</a:t>
            </a:r>
          </a:p>
          <a:p>
            <a:pPr algn="just">
              <a:lnSpc>
                <a:spcPts val="1400"/>
              </a:lnSpc>
            </a:pPr>
            <a:r>
              <a:rPr lang="es-CO" sz="1600" i="1" dirty="0">
                <a:solidFill>
                  <a:schemeClr val="tx1">
                    <a:lumMod val="65000"/>
                    <a:lumOff val="35000"/>
                  </a:schemeClr>
                </a:solidFill>
                <a:latin typeface="+mj-lt"/>
                <a:ea typeface="Segoe UI Black" panose="020B0A02040204020203" pitchFamily="34" charset="0"/>
                <a:cs typeface="Segoe UI Black" panose="020B0A02040204020203" pitchFamily="34" charset="0"/>
              </a:rPr>
              <a:t> sobre política criminal.  </a:t>
            </a:r>
          </a:p>
          <a:p>
            <a:pPr algn="just">
              <a:lnSpc>
                <a:spcPts val="1400"/>
              </a:lnSpc>
            </a:pPr>
            <a:r>
              <a:rPr lang="es-CO" sz="1600" i="1" dirty="0">
                <a:solidFill>
                  <a:schemeClr val="tx1">
                    <a:lumMod val="65000"/>
                    <a:lumOff val="35000"/>
                  </a:schemeClr>
                </a:solidFill>
                <a:latin typeface="+mj-lt"/>
                <a:ea typeface="Segoe UI Black" panose="020B0A02040204020203" pitchFamily="34" charset="0"/>
                <a:cs typeface="Segoe UI Black" panose="020B0A02040204020203" pitchFamily="34" charset="0"/>
              </a:rPr>
              <a:t>2. Normas técnicas sobre privación de la</a:t>
            </a:r>
          </a:p>
          <a:p>
            <a:pPr algn="just">
              <a:lnSpc>
                <a:spcPts val="1400"/>
              </a:lnSpc>
            </a:pPr>
            <a:r>
              <a:rPr lang="es-CO" sz="1600" i="1" dirty="0">
                <a:solidFill>
                  <a:schemeClr val="tx1">
                    <a:lumMod val="65000"/>
                    <a:lumOff val="35000"/>
                  </a:schemeClr>
                </a:solidFill>
                <a:latin typeface="+mj-lt"/>
                <a:ea typeface="Segoe UI Black" panose="020B0A02040204020203" pitchFamily="34" charset="0"/>
                <a:cs typeface="Segoe UI Black" panose="020B0A02040204020203" pitchFamily="34" charset="0"/>
              </a:rPr>
              <a:t> libertad. </a:t>
            </a:r>
          </a:p>
          <a:p>
            <a:pPr algn="just">
              <a:lnSpc>
                <a:spcPts val="1400"/>
              </a:lnSpc>
            </a:pPr>
            <a:r>
              <a:rPr lang="es-CO" sz="1600" i="1" dirty="0">
                <a:solidFill>
                  <a:schemeClr val="tx1">
                    <a:lumMod val="65000"/>
                    <a:lumOff val="35000"/>
                  </a:schemeClr>
                </a:solidFill>
                <a:latin typeface="+mj-lt"/>
                <a:ea typeface="Segoe UI Black" panose="020B0A02040204020203" pitchFamily="34" charset="0"/>
                <a:cs typeface="Segoe UI Black" panose="020B0A02040204020203" pitchFamily="34" charset="0"/>
              </a:rPr>
              <a:t>3. Línea base. </a:t>
            </a:r>
          </a:p>
          <a:p>
            <a:pPr algn="just">
              <a:lnSpc>
                <a:spcPts val="1400"/>
              </a:lnSpc>
            </a:pPr>
            <a:r>
              <a:rPr lang="es-CO" sz="1600" i="1" dirty="0">
                <a:solidFill>
                  <a:schemeClr val="tx1">
                    <a:lumMod val="65000"/>
                    <a:lumOff val="35000"/>
                  </a:schemeClr>
                </a:solidFill>
                <a:latin typeface="+mj-lt"/>
                <a:ea typeface="Segoe UI Black" panose="020B0A02040204020203" pitchFamily="34" charset="0"/>
                <a:cs typeface="Segoe UI Black" panose="020B0A02040204020203" pitchFamily="34" charset="0"/>
              </a:rPr>
              <a:t>4. Definición de los indicadores de </a:t>
            </a:r>
          </a:p>
          <a:p>
            <a:pPr algn="just">
              <a:lnSpc>
                <a:spcPts val="1400"/>
              </a:lnSpc>
            </a:pPr>
            <a:r>
              <a:rPr lang="es-CO" sz="1600" i="1" dirty="0">
                <a:solidFill>
                  <a:schemeClr val="tx1">
                    <a:lumMod val="65000"/>
                    <a:lumOff val="35000"/>
                  </a:schemeClr>
                </a:solidFill>
                <a:latin typeface="+mj-lt"/>
                <a:ea typeface="Segoe UI Black" panose="020B0A02040204020203" pitchFamily="34" charset="0"/>
                <a:cs typeface="Segoe UI Black" panose="020B0A02040204020203" pitchFamily="34" charset="0"/>
              </a:rPr>
              <a:t>goce efectivo de derechos</a:t>
            </a:r>
          </a:p>
        </p:txBody>
      </p:sp>
      <p:sp>
        <p:nvSpPr>
          <p:cNvPr id="17" name="CuadroTexto 16">
            <a:extLst>
              <a:ext uri="{FF2B5EF4-FFF2-40B4-BE49-F238E27FC236}">
                <a16:creationId xmlns:a16="http://schemas.microsoft.com/office/drawing/2014/main" id="{6E2B7E33-572D-0B48-AB51-F349CF749798}"/>
              </a:ext>
            </a:extLst>
          </p:cNvPr>
          <p:cNvSpPr txBox="1"/>
          <p:nvPr/>
        </p:nvSpPr>
        <p:spPr>
          <a:xfrm>
            <a:off x="1320172" y="1612901"/>
            <a:ext cx="769763" cy="400110"/>
          </a:xfrm>
          <a:prstGeom prst="rect">
            <a:avLst/>
          </a:prstGeom>
          <a:noFill/>
          <a:scene3d>
            <a:camera prst="orthographicFront">
              <a:rot lat="0" lon="0" rev="0"/>
            </a:camera>
            <a:lightRig rig="threePt" dir="t"/>
          </a:scene3d>
        </p:spPr>
        <p:txBody>
          <a:bodyPr wrap="none" rtlCol="0">
            <a:spAutoFit/>
          </a:bodyPr>
          <a:lstStyle/>
          <a:p>
            <a:r>
              <a:rPr lang="es-CO" sz="2000" b="1" dirty="0">
                <a:solidFill>
                  <a:srgbClr val="F2AA33"/>
                </a:solidFill>
                <a:latin typeface="Segoe UI Black" panose="020B0A02040204020203" pitchFamily="34" charset="0"/>
                <a:ea typeface="Segoe UI Black" panose="020B0A02040204020203" pitchFamily="34" charset="0"/>
                <a:cs typeface="Segoe UI Black" panose="020B0A02040204020203" pitchFamily="34" charset="0"/>
              </a:rPr>
              <a:t>1998</a:t>
            </a:r>
          </a:p>
        </p:txBody>
      </p:sp>
      <p:sp>
        <p:nvSpPr>
          <p:cNvPr id="18" name="CuadroTexto 17">
            <a:extLst>
              <a:ext uri="{FF2B5EF4-FFF2-40B4-BE49-F238E27FC236}">
                <a16:creationId xmlns:a16="http://schemas.microsoft.com/office/drawing/2014/main" id="{F7F25CF5-B0C0-564A-9F8F-348122FABDEE}"/>
              </a:ext>
            </a:extLst>
          </p:cNvPr>
          <p:cNvSpPr txBox="1"/>
          <p:nvPr/>
        </p:nvSpPr>
        <p:spPr>
          <a:xfrm>
            <a:off x="9460708" y="6258150"/>
            <a:ext cx="769763" cy="400110"/>
          </a:xfrm>
          <a:prstGeom prst="rect">
            <a:avLst/>
          </a:prstGeom>
          <a:noFill/>
          <a:scene3d>
            <a:camera prst="orthographicFront">
              <a:rot lat="0" lon="0" rev="0"/>
            </a:camera>
            <a:lightRig rig="threePt" dir="t"/>
          </a:scene3d>
        </p:spPr>
        <p:txBody>
          <a:bodyPr wrap="none" rtlCol="0">
            <a:spAutoFit/>
          </a:bodyPr>
          <a:lstStyle/>
          <a:p>
            <a:r>
              <a:rPr lang="es-CO" sz="2000" b="1" dirty="0">
                <a:solidFill>
                  <a:srgbClr val="565656"/>
                </a:solidFill>
                <a:latin typeface="Segoe UI Black" panose="020B0A02040204020203" pitchFamily="34" charset="0"/>
                <a:ea typeface="Segoe UI Black" panose="020B0A02040204020203" pitchFamily="34" charset="0"/>
                <a:cs typeface="Segoe UI Black" panose="020B0A02040204020203" pitchFamily="34" charset="0"/>
              </a:rPr>
              <a:t>2018</a:t>
            </a:r>
          </a:p>
        </p:txBody>
      </p:sp>
      <p:sp>
        <p:nvSpPr>
          <p:cNvPr id="19" name="CuadroTexto 18">
            <a:extLst>
              <a:ext uri="{FF2B5EF4-FFF2-40B4-BE49-F238E27FC236}">
                <a16:creationId xmlns:a16="http://schemas.microsoft.com/office/drawing/2014/main" id="{89D9E134-8805-6148-949C-08FFEC6604D7}"/>
              </a:ext>
            </a:extLst>
          </p:cNvPr>
          <p:cNvSpPr txBox="1"/>
          <p:nvPr/>
        </p:nvSpPr>
        <p:spPr>
          <a:xfrm>
            <a:off x="6585223" y="1352450"/>
            <a:ext cx="769763" cy="400110"/>
          </a:xfrm>
          <a:prstGeom prst="rect">
            <a:avLst/>
          </a:prstGeom>
          <a:noFill/>
          <a:scene3d>
            <a:camera prst="orthographicFront">
              <a:rot lat="0" lon="0" rev="0"/>
            </a:camera>
            <a:lightRig rig="threePt" dir="t"/>
          </a:scene3d>
        </p:spPr>
        <p:txBody>
          <a:bodyPr wrap="none" rtlCol="0">
            <a:spAutoFit/>
          </a:bodyPr>
          <a:lstStyle/>
          <a:p>
            <a:r>
              <a:rPr lang="es-CO" sz="2000" b="1" dirty="0">
                <a:solidFill>
                  <a:srgbClr val="323F50"/>
                </a:solidFill>
                <a:latin typeface="Segoe UI Black" panose="020B0A02040204020203" pitchFamily="34" charset="0"/>
                <a:ea typeface="Segoe UI Black" panose="020B0A02040204020203" pitchFamily="34" charset="0"/>
                <a:cs typeface="Segoe UI Black" panose="020B0A02040204020203" pitchFamily="34" charset="0"/>
              </a:rPr>
              <a:t>2015</a:t>
            </a:r>
          </a:p>
        </p:txBody>
      </p:sp>
      <p:pic>
        <p:nvPicPr>
          <p:cNvPr id="20" name="Imagen 19"/>
          <p:cNvPicPr/>
          <p:nvPr/>
        </p:nvPicPr>
        <p:blipFill>
          <a:blip r:embed="rId4">
            <a:extLst>
              <a:ext uri="{28A0092B-C50C-407E-A947-70E740481C1C}">
                <a14:useLocalDpi xmlns:a14="http://schemas.microsoft.com/office/drawing/2010/main" val="0"/>
              </a:ext>
            </a:extLst>
          </a:blip>
          <a:srcRect/>
          <a:stretch>
            <a:fillRect/>
          </a:stretch>
        </p:blipFill>
        <p:spPr bwMode="auto">
          <a:xfrm>
            <a:off x="10863897" y="70007"/>
            <a:ext cx="1232536" cy="1158240"/>
          </a:xfrm>
          <a:prstGeom prst="rect">
            <a:avLst/>
          </a:prstGeom>
          <a:noFill/>
        </p:spPr>
      </p:pic>
      <p:sp>
        <p:nvSpPr>
          <p:cNvPr id="21" name="CuadroTexto 20">
            <a:extLst>
              <a:ext uri="{FF2B5EF4-FFF2-40B4-BE49-F238E27FC236}">
                <a16:creationId xmlns:a16="http://schemas.microsoft.com/office/drawing/2014/main" id="{F7F25CF5-B0C0-564A-9F8F-348122FABDEE}"/>
              </a:ext>
            </a:extLst>
          </p:cNvPr>
          <p:cNvSpPr txBox="1"/>
          <p:nvPr/>
        </p:nvSpPr>
        <p:spPr>
          <a:xfrm>
            <a:off x="3951586" y="6104368"/>
            <a:ext cx="769763" cy="400110"/>
          </a:xfrm>
          <a:prstGeom prst="rect">
            <a:avLst/>
          </a:prstGeom>
          <a:noFill/>
          <a:scene3d>
            <a:camera prst="orthographicFront">
              <a:rot lat="0" lon="0" rev="0"/>
            </a:camera>
            <a:lightRig rig="threePt" dir="t"/>
          </a:scene3d>
        </p:spPr>
        <p:txBody>
          <a:bodyPr wrap="none" rtlCol="0">
            <a:spAutoFit/>
          </a:bodyPr>
          <a:lstStyle/>
          <a:p>
            <a:r>
              <a:rPr lang="es-CO" sz="2000" b="1" dirty="0">
                <a:solidFill>
                  <a:srgbClr val="565656"/>
                </a:solidFill>
                <a:latin typeface="Segoe UI Black" panose="020B0A02040204020203" pitchFamily="34" charset="0"/>
                <a:ea typeface="Segoe UI Black" panose="020B0A02040204020203" pitchFamily="34" charset="0"/>
                <a:cs typeface="Segoe UI Black" panose="020B0A02040204020203" pitchFamily="34" charset="0"/>
              </a:rPr>
              <a:t>2013</a:t>
            </a:r>
          </a:p>
        </p:txBody>
      </p:sp>
    </p:spTree>
    <p:extLst>
      <p:ext uri="{BB962C8B-B14F-4D97-AF65-F5344CB8AC3E}">
        <p14:creationId xmlns:p14="http://schemas.microsoft.com/office/powerpoint/2010/main" val="7993540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F6146A6-D77C-4921-BDD6-A39F370F08ED}"/>
              </a:ext>
            </a:extLst>
          </p:cNvPr>
          <p:cNvSpPr txBox="1"/>
          <p:nvPr/>
        </p:nvSpPr>
        <p:spPr>
          <a:xfrm>
            <a:off x="665803" y="486674"/>
            <a:ext cx="9676527" cy="461665"/>
          </a:xfrm>
          <a:prstGeom prst="rect">
            <a:avLst/>
          </a:prstGeom>
          <a:noFill/>
        </p:spPr>
        <p:txBody>
          <a:bodyPr wrap="square" rtlCol="0">
            <a:spAutoFit/>
          </a:bodyPr>
          <a:lstStyle/>
          <a:p>
            <a:r>
              <a:rPr lang="es-MX" sz="2400" b="1" dirty="0">
                <a:solidFill>
                  <a:schemeClr val="accent1"/>
                </a:solidFill>
                <a:latin typeface="Work Sans"/>
              </a:rPr>
              <a:t>¿CÓMO NACE EL COMITÉ INTERDISCIPLINARIO?</a:t>
            </a:r>
            <a:endParaRPr lang="es-CO" sz="2400" b="1" dirty="0">
              <a:solidFill>
                <a:schemeClr val="accent1"/>
              </a:solidFill>
              <a:latin typeface="Work Sans"/>
            </a:endParaRPr>
          </a:p>
        </p:txBody>
      </p:sp>
      <p:cxnSp>
        <p:nvCxnSpPr>
          <p:cNvPr id="6" name="Conector recto 5">
            <a:extLst>
              <a:ext uri="{FF2B5EF4-FFF2-40B4-BE49-F238E27FC236}">
                <a16:creationId xmlns:a16="http://schemas.microsoft.com/office/drawing/2014/main" id="{E39651D3-DC0F-40E9-AB37-FF90E4048399}"/>
              </a:ext>
            </a:extLst>
          </p:cNvPr>
          <p:cNvCxnSpPr/>
          <p:nvPr/>
        </p:nvCxnSpPr>
        <p:spPr>
          <a:xfrm>
            <a:off x="-221381" y="1106905"/>
            <a:ext cx="12599469" cy="28877"/>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DEDBA19D-EA81-4A99-9B7F-9383CC03BEDE}"/>
              </a:ext>
            </a:extLst>
          </p:cNvPr>
          <p:cNvPicPr>
            <a:picLocks noChangeAspect="1"/>
          </p:cNvPicPr>
          <p:nvPr/>
        </p:nvPicPr>
        <p:blipFill>
          <a:blip r:embed="rId2">
            <a:duotone>
              <a:schemeClr val="accent3">
                <a:shade val="45000"/>
                <a:satMod val="135000"/>
              </a:schemeClr>
              <a:prstClr val="white"/>
            </a:duotone>
          </a:blip>
          <a:stretch>
            <a:fillRect/>
          </a:stretch>
        </p:blipFill>
        <p:spPr>
          <a:xfrm>
            <a:off x="929049" y="1542572"/>
            <a:ext cx="2069596" cy="2325575"/>
          </a:xfrm>
          <a:prstGeom prst="rect">
            <a:avLst/>
          </a:prstGeom>
        </p:spPr>
      </p:pic>
      <p:pic>
        <p:nvPicPr>
          <p:cNvPr id="3" name="Imagen 2"/>
          <p:cNvPicPr>
            <a:picLocks noChangeAspect="1"/>
          </p:cNvPicPr>
          <p:nvPr/>
        </p:nvPicPr>
        <p:blipFill>
          <a:blip r:embed="rId3"/>
          <a:stretch>
            <a:fillRect/>
          </a:stretch>
        </p:blipFill>
        <p:spPr>
          <a:xfrm>
            <a:off x="2525608" y="3246518"/>
            <a:ext cx="688712" cy="688712"/>
          </a:xfrm>
          <a:prstGeom prst="rect">
            <a:avLst/>
          </a:prstGeom>
        </p:spPr>
      </p:pic>
      <p:sp>
        <p:nvSpPr>
          <p:cNvPr id="9" name="Rectángulo 8"/>
          <p:cNvSpPr/>
          <p:nvPr/>
        </p:nvSpPr>
        <p:spPr>
          <a:xfrm>
            <a:off x="3212226" y="3363228"/>
            <a:ext cx="6691255" cy="892552"/>
          </a:xfrm>
          <a:prstGeom prst="rect">
            <a:avLst/>
          </a:prstGeom>
        </p:spPr>
        <p:txBody>
          <a:bodyPr wrap="none">
            <a:spAutoFit/>
          </a:bodyPr>
          <a:lstStyle/>
          <a:p>
            <a:r>
              <a:rPr lang="es-CO" sz="2800" dirty="0">
                <a:solidFill>
                  <a:schemeClr val="accent6">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O</a:t>
            </a:r>
            <a:r>
              <a:rPr lang="es-MX" sz="2800" dirty="0">
                <a:solidFill>
                  <a:schemeClr val="accent6">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rden judicial sentencia T- 762-2015 </a:t>
            </a:r>
          </a:p>
          <a:p>
            <a:endParaRPr lang="es-CO" sz="2400" dirty="0">
              <a:solidFill>
                <a:schemeClr val="accent6">
                  <a:lumMod val="75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cxnSp>
        <p:nvCxnSpPr>
          <p:cNvPr id="10" name="Conector recto de flecha 9">
            <a:extLst>
              <a:ext uri="{FF2B5EF4-FFF2-40B4-BE49-F238E27FC236}">
                <a16:creationId xmlns:a16="http://schemas.microsoft.com/office/drawing/2014/main" id="{138B7D60-9A4B-41AF-9C94-7FDBDEA37C97}"/>
              </a:ext>
            </a:extLst>
          </p:cNvPr>
          <p:cNvCxnSpPr>
            <a:cxnSpLocks/>
          </p:cNvCxnSpPr>
          <p:nvPr/>
        </p:nvCxnSpPr>
        <p:spPr>
          <a:xfrm>
            <a:off x="2863587" y="4014174"/>
            <a:ext cx="0" cy="468000"/>
          </a:xfrm>
          <a:prstGeom prst="straightConnector1">
            <a:avLst/>
          </a:prstGeom>
          <a:ln w="28575">
            <a:solidFill>
              <a:srgbClr val="8699B1"/>
            </a:solidFill>
            <a:prstDash val="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138B7D60-9A4B-41AF-9C94-7FDBDEA37C97}"/>
              </a:ext>
            </a:extLst>
          </p:cNvPr>
          <p:cNvCxnSpPr>
            <a:cxnSpLocks/>
          </p:cNvCxnSpPr>
          <p:nvPr/>
        </p:nvCxnSpPr>
        <p:spPr>
          <a:xfrm>
            <a:off x="2869964" y="4592318"/>
            <a:ext cx="695665" cy="0"/>
          </a:xfrm>
          <a:prstGeom prst="straightConnector1">
            <a:avLst/>
          </a:prstGeom>
          <a:ln w="28575">
            <a:solidFill>
              <a:srgbClr val="8699B1"/>
            </a:solidFill>
            <a:prstDash val="dash"/>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3565629" y="4527807"/>
            <a:ext cx="7622479" cy="1754326"/>
          </a:xfrm>
          <a:prstGeom prst="rect">
            <a:avLst/>
          </a:prstGeom>
        </p:spPr>
        <p:txBody>
          <a:bodyPr wrap="square">
            <a:spAutoFit/>
          </a:bodyPr>
          <a:lstStyle/>
          <a:p>
            <a:r>
              <a:rPr lang="es-MX" sz="2400" b="1" i="1" dirty="0">
                <a:solidFill>
                  <a:schemeClr val="tx1">
                    <a:lumMod val="65000"/>
                    <a:lumOff val="35000"/>
                  </a:schemeClr>
                </a:solidFill>
                <a:ea typeface="Segoe UI Black" panose="020B0A02040204020203" pitchFamily="34" charset="0"/>
                <a:cs typeface="Segoe UI Black" panose="020B0A02040204020203" pitchFamily="34" charset="0"/>
              </a:rPr>
              <a:t>ORDENAR </a:t>
            </a:r>
            <a:r>
              <a:rPr lang="es-MX" sz="2400" i="1" dirty="0">
                <a:solidFill>
                  <a:schemeClr val="tx1">
                    <a:lumMod val="65000"/>
                    <a:lumOff val="35000"/>
                  </a:schemeClr>
                </a:solidFill>
                <a:ea typeface="Segoe UI Black" panose="020B0A02040204020203" pitchFamily="34" charset="0"/>
                <a:cs typeface="Segoe UI Black" panose="020B0A02040204020203" pitchFamily="34" charset="0"/>
              </a:rPr>
              <a:t>a la Defensoría del Pueblo la conformación del Comité Interdisciplinario para que despliegue las actividades de diagnóstico y constitución de la línea base. </a:t>
            </a:r>
            <a:endParaRPr lang="es-CO" sz="2400" i="1" dirty="0">
              <a:solidFill>
                <a:schemeClr val="tx1">
                  <a:lumMod val="65000"/>
                  <a:lumOff val="35000"/>
                </a:schemeClr>
              </a:solidFill>
              <a:ea typeface="Segoe UI Black" panose="020B0A02040204020203" pitchFamily="34" charset="0"/>
              <a:cs typeface="Segoe UI Black" panose="020B0A02040204020203" pitchFamily="34" charset="0"/>
            </a:endParaRPr>
          </a:p>
          <a:p>
            <a:endParaRPr lang="es-CO" i="1" dirty="0">
              <a:solidFill>
                <a:schemeClr val="tx1">
                  <a:lumMod val="65000"/>
                  <a:lumOff val="35000"/>
                </a:schemeClr>
              </a:solidFill>
              <a:latin typeface="+mj-lt"/>
              <a:ea typeface="Segoe UI Black" panose="020B0A02040204020203" pitchFamily="34" charset="0"/>
              <a:cs typeface="Segoe UI Black" panose="020B0A02040204020203" pitchFamily="34" charset="0"/>
            </a:endParaRPr>
          </a:p>
          <a:p>
            <a:endParaRPr lang="es-CO" i="1" dirty="0">
              <a:solidFill>
                <a:schemeClr val="tx1">
                  <a:lumMod val="65000"/>
                  <a:lumOff val="35000"/>
                </a:schemeClr>
              </a:solidFill>
              <a:latin typeface="+mj-lt"/>
              <a:ea typeface="Segoe UI Black" panose="020B0A02040204020203" pitchFamily="34" charset="0"/>
              <a:cs typeface="Segoe UI Black" panose="020B0A02040204020203" pitchFamily="34" charset="0"/>
            </a:endParaRPr>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422" y="-1"/>
            <a:ext cx="3085578" cy="687125"/>
          </a:xfrm>
          <a:prstGeom prst="rect">
            <a:avLst/>
          </a:prstGeom>
        </p:spPr>
      </p:pic>
    </p:spTree>
    <p:extLst>
      <p:ext uri="{BB962C8B-B14F-4D97-AF65-F5344CB8AC3E}">
        <p14:creationId xmlns:p14="http://schemas.microsoft.com/office/powerpoint/2010/main" val="194390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1AAF3DF-90DD-4A67-A07B-3495E5108652}"/>
              </a:ext>
            </a:extLst>
          </p:cNvPr>
          <p:cNvSpPr txBox="1"/>
          <p:nvPr/>
        </p:nvSpPr>
        <p:spPr>
          <a:xfrm>
            <a:off x="664626" y="382838"/>
            <a:ext cx="4777270" cy="523220"/>
          </a:xfrm>
          <a:prstGeom prst="rect">
            <a:avLst/>
          </a:prstGeom>
          <a:noFill/>
        </p:spPr>
        <p:txBody>
          <a:bodyPr wrap="none" rtlCol="0">
            <a:spAutoFit/>
          </a:bodyPr>
          <a:lstStyle/>
          <a:p>
            <a:r>
              <a:rPr lang="es-MX" sz="2400" b="1" dirty="0">
                <a:solidFill>
                  <a:schemeClr val="accent1"/>
                </a:solidFill>
                <a:latin typeface="Work Sans"/>
              </a:rPr>
              <a:t>ENTIDADES QUE LO CONFORMAN</a:t>
            </a:r>
            <a:r>
              <a:rPr lang="es-MX" sz="2800" b="1" dirty="0">
                <a:solidFill>
                  <a:schemeClr val="accent1"/>
                </a:solidFill>
                <a:latin typeface="Work Sans"/>
              </a:rPr>
              <a:t>… </a:t>
            </a:r>
            <a:endParaRPr lang="es-CO" sz="2800" b="1" dirty="0">
              <a:solidFill>
                <a:srgbClr val="1D1D35"/>
              </a:solidFill>
              <a:latin typeface="Dosis" panose="02010703020202060003" pitchFamily="2" charset="0"/>
              <a:cs typeface="Segoe UI Light" panose="020B0502040204020203" pitchFamily="34" charset="0"/>
            </a:endParaRPr>
          </a:p>
        </p:txBody>
      </p:sp>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33" name="Picture 4" descr="Imagen relacionada">
            <a:extLst>
              <a:ext uri="{FF2B5EF4-FFF2-40B4-BE49-F238E27FC236}">
                <a16:creationId xmlns:a16="http://schemas.microsoft.com/office/drawing/2014/main" id="{65E8D63D-8F58-6242-B2C9-78D9683DC8C6}"/>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3261" y="1409055"/>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37" name="Rectángulo 36">
            <a:extLst>
              <a:ext uri="{FF2B5EF4-FFF2-40B4-BE49-F238E27FC236}">
                <a16:creationId xmlns:a16="http://schemas.microsoft.com/office/drawing/2014/main" id="{3D495989-94AA-8445-A69D-B291A7C58C00}"/>
              </a:ext>
            </a:extLst>
          </p:cNvPr>
          <p:cNvSpPr/>
          <p:nvPr/>
        </p:nvSpPr>
        <p:spPr>
          <a:xfrm>
            <a:off x="5228086" y="1484267"/>
            <a:ext cx="3544211" cy="338554"/>
          </a:xfrm>
          <a:prstGeom prst="rect">
            <a:avLst/>
          </a:prstGeom>
        </p:spPr>
        <p:txBody>
          <a:bodyPr wrap="square">
            <a:spAutoFit/>
          </a:bodyPr>
          <a:lstStyle/>
          <a:p>
            <a:pPr algn="ctr"/>
            <a:r>
              <a:rPr lang="es-MX" sz="1600" b="1" i="1" dirty="0">
                <a:latin typeface="Work Sans"/>
                <a:cs typeface="Calibri Light" panose="020F0302020204030204" pitchFamily="34" charset="0"/>
              </a:rPr>
              <a:t>COMITÉ INTERDISCIPLINARIO</a:t>
            </a:r>
          </a:p>
        </p:txBody>
      </p:sp>
      <p:sp>
        <p:nvSpPr>
          <p:cNvPr id="80" name="Rectángulo 79">
            <a:extLst>
              <a:ext uri="{FF2B5EF4-FFF2-40B4-BE49-F238E27FC236}">
                <a16:creationId xmlns:a16="http://schemas.microsoft.com/office/drawing/2014/main" id="{192B1687-7BFD-E049-A0F5-61E7A4946D7C}"/>
              </a:ext>
            </a:extLst>
          </p:cNvPr>
          <p:cNvSpPr/>
          <p:nvPr/>
        </p:nvSpPr>
        <p:spPr>
          <a:xfrm>
            <a:off x="5241540" y="1860856"/>
            <a:ext cx="4066089" cy="738664"/>
          </a:xfrm>
          <a:prstGeom prst="rect">
            <a:avLst/>
          </a:prstGeom>
        </p:spPr>
        <p:txBody>
          <a:bodyPr wrap="square">
            <a:spAutoFit/>
          </a:bodyPr>
          <a:lstStyle/>
          <a:p>
            <a:pPr algn="just"/>
            <a:r>
              <a:rPr lang="es-MX" sz="1400" i="1" dirty="0">
                <a:latin typeface="Work Sans"/>
                <a:cs typeface="Calibri Light" panose="020F0302020204030204" pitchFamily="34" charset="0"/>
              </a:rPr>
              <a:t>Identificar de los parámetros técnicos que permitan consolidar condiciones de reclusión dignas</a:t>
            </a:r>
            <a:r>
              <a:rPr lang="es-MX" sz="1200" i="1" dirty="0">
                <a:latin typeface="Work Sans"/>
                <a:cs typeface="Calibri Light" panose="020F0302020204030204" pitchFamily="34" charset="0"/>
              </a:rPr>
              <a:t>.</a:t>
            </a:r>
          </a:p>
        </p:txBody>
      </p:sp>
      <p:cxnSp>
        <p:nvCxnSpPr>
          <p:cNvPr id="84" name="Conector recto de flecha 83">
            <a:extLst>
              <a:ext uri="{FF2B5EF4-FFF2-40B4-BE49-F238E27FC236}">
                <a16:creationId xmlns:a16="http://schemas.microsoft.com/office/drawing/2014/main" id="{7EEE9907-CF75-8447-A505-E76971D43924}"/>
              </a:ext>
            </a:extLst>
          </p:cNvPr>
          <p:cNvCxnSpPr>
            <a:cxnSpLocks/>
          </p:cNvCxnSpPr>
          <p:nvPr/>
        </p:nvCxnSpPr>
        <p:spPr>
          <a:xfrm flipV="1">
            <a:off x="2466363" y="2852896"/>
            <a:ext cx="7441035" cy="27297"/>
          </a:xfrm>
          <a:prstGeom prst="straightConnector1">
            <a:avLst/>
          </a:prstGeom>
          <a:ln>
            <a:solidFill>
              <a:schemeClr val="tx1">
                <a:lumMod val="65000"/>
                <a:lumOff val="35000"/>
              </a:schemeClr>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5" name="Conector recto de flecha 84">
            <a:extLst>
              <a:ext uri="{FF2B5EF4-FFF2-40B4-BE49-F238E27FC236}">
                <a16:creationId xmlns:a16="http://schemas.microsoft.com/office/drawing/2014/main" id="{38E671A3-101E-5B44-8768-81329BC6A6DE}"/>
              </a:ext>
            </a:extLst>
          </p:cNvPr>
          <p:cNvCxnSpPr>
            <a:cxnSpLocks/>
          </p:cNvCxnSpPr>
          <p:nvPr/>
        </p:nvCxnSpPr>
        <p:spPr>
          <a:xfrm>
            <a:off x="6465870" y="2490429"/>
            <a:ext cx="10431" cy="320689"/>
          </a:xfrm>
          <a:prstGeom prst="straightConnector1">
            <a:avLst/>
          </a:prstGeom>
          <a:ln>
            <a:solidFill>
              <a:schemeClr val="tx1">
                <a:lumMod val="65000"/>
                <a:lumOff val="35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86" name="Conector recto de flecha 85">
            <a:extLst>
              <a:ext uri="{FF2B5EF4-FFF2-40B4-BE49-F238E27FC236}">
                <a16:creationId xmlns:a16="http://schemas.microsoft.com/office/drawing/2014/main" id="{1BD31AD4-1CBF-DE4E-AEDD-7C7F8519E6E4}"/>
              </a:ext>
            </a:extLst>
          </p:cNvPr>
          <p:cNvCxnSpPr>
            <a:cxnSpLocks/>
          </p:cNvCxnSpPr>
          <p:nvPr/>
        </p:nvCxnSpPr>
        <p:spPr>
          <a:xfrm>
            <a:off x="9907398" y="2866544"/>
            <a:ext cx="0" cy="467816"/>
          </a:xfrm>
          <a:prstGeom prst="straightConnector1">
            <a:avLst/>
          </a:prstGeom>
          <a:ln>
            <a:solidFill>
              <a:schemeClr val="tx1">
                <a:lumMod val="65000"/>
                <a:lumOff val="35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91" name="Conector recto de flecha 90">
            <a:extLst>
              <a:ext uri="{FF2B5EF4-FFF2-40B4-BE49-F238E27FC236}">
                <a16:creationId xmlns:a16="http://schemas.microsoft.com/office/drawing/2014/main" id="{4BFA6978-367A-8C40-AF87-164E802B451C}"/>
              </a:ext>
            </a:extLst>
          </p:cNvPr>
          <p:cNvCxnSpPr>
            <a:cxnSpLocks/>
          </p:cNvCxnSpPr>
          <p:nvPr/>
        </p:nvCxnSpPr>
        <p:spPr>
          <a:xfrm flipH="1">
            <a:off x="4954202" y="2888398"/>
            <a:ext cx="2" cy="891925"/>
          </a:xfrm>
          <a:prstGeom prst="straightConnector1">
            <a:avLst/>
          </a:prstGeom>
          <a:ln>
            <a:solidFill>
              <a:schemeClr val="tx1">
                <a:lumMod val="65000"/>
                <a:lumOff val="35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93" name="Rectángulo 92">
            <a:extLst>
              <a:ext uri="{FF2B5EF4-FFF2-40B4-BE49-F238E27FC236}">
                <a16:creationId xmlns:a16="http://schemas.microsoft.com/office/drawing/2014/main" id="{6E64C842-D9CC-684F-97BE-1F8CF7A7A0BB}"/>
              </a:ext>
            </a:extLst>
          </p:cNvPr>
          <p:cNvSpPr/>
          <p:nvPr/>
        </p:nvSpPr>
        <p:spPr>
          <a:xfrm>
            <a:off x="4169328" y="5058856"/>
            <a:ext cx="4693278" cy="1015663"/>
          </a:xfrm>
          <a:prstGeom prst="rect">
            <a:avLst/>
          </a:prstGeom>
        </p:spPr>
        <p:txBody>
          <a:bodyPr wrap="square">
            <a:spAutoFit/>
          </a:bodyPr>
          <a:lstStyle/>
          <a:p>
            <a:pPr marL="108000" indent="-85725">
              <a:lnSpc>
                <a:spcPts val="900"/>
              </a:lnSpc>
              <a:buFont typeface="Arial" panose="020B0604020202020204" pitchFamily="34" charset="0"/>
              <a:buChar char="•"/>
            </a:pPr>
            <a:r>
              <a:rPr lang="es-MX" sz="1400" i="1" dirty="0">
                <a:latin typeface="Work Sans"/>
                <a:cs typeface="Calibri Light" panose="020F0302020204030204" pitchFamily="34" charset="0"/>
              </a:rPr>
              <a:t>Direccionamiento estratégico</a:t>
            </a:r>
          </a:p>
          <a:p>
            <a:pPr marL="22275">
              <a:lnSpc>
                <a:spcPts val="900"/>
              </a:lnSpc>
            </a:pPr>
            <a:endParaRPr lang="es-MX" sz="1400" i="1" dirty="0">
              <a:latin typeface="Work Sans"/>
              <a:cs typeface="Calibri Light" panose="020F0302020204030204" pitchFamily="34" charset="0"/>
            </a:endParaRPr>
          </a:p>
          <a:p>
            <a:pPr marL="108000" indent="-85725">
              <a:lnSpc>
                <a:spcPts val="900"/>
              </a:lnSpc>
              <a:buFont typeface="Arial" panose="020B0604020202020204" pitchFamily="34" charset="0"/>
              <a:buChar char="•"/>
            </a:pPr>
            <a:r>
              <a:rPr lang="es-MX" sz="1400" i="1" dirty="0">
                <a:latin typeface="Work Sans"/>
                <a:cs typeface="Calibri Light" panose="020F0302020204030204" pitchFamily="34" charset="0"/>
              </a:rPr>
              <a:t>Creación de la metodología</a:t>
            </a:r>
          </a:p>
          <a:p>
            <a:pPr marL="22275">
              <a:lnSpc>
                <a:spcPts val="900"/>
              </a:lnSpc>
            </a:pPr>
            <a:endParaRPr lang="es-MX" sz="1400" i="1" dirty="0">
              <a:latin typeface="Work Sans"/>
              <a:cs typeface="Calibri Light" panose="020F0302020204030204" pitchFamily="34" charset="0"/>
            </a:endParaRPr>
          </a:p>
          <a:p>
            <a:pPr marL="108000" indent="-85725">
              <a:lnSpc>
                <a:spcPts val="900"/>
              </a:lnSpc>
              <a:buFont typeface="Arial" panose="020B0604020202020204" pitchFamily="34" charset="0"/>
              <a:buChar char="•"/>
            </a:pPr>
            <a:r>
              <a:rPr lang="es-MX" sz="1400" i="1" dirty="0">
                <a:latin typeface="Work Sans"/>
                <a:cs typeface="Calibri Light" panose="020F0302020204030204" pitchFamily="34" charset="0"/>
              </a:rPr>
              <a:t>Acompañamiento técnico y metodológico</a:t>
            </a:r>
          </a:p>
          <a:p>
            <a:pPr marL="22275">
              <a:lnSpc>
                <a:spcPts val="900"/>
              </a:lnSpc>
            </a:pPr>
            <a:endParaRPr lang="es-MX" sz="1400" i="1" dirty="0">
              <a:latin typeface="Work Sans"/>
              <a:cs typeface="Calibri Light" panose="020F0302020204030204" pitchFamily="34" charset="0"/>
            </a:endParaRPr>
          </a:p>
          <a:p>
            <a:pPr marL="108000" indent="-85725">
              <a:lnSpc>
                <a:spcPts val="900"/>
              </a:lnSpc>
              <a:buFont typeface="Arial" panose="020B0604020202020204" pitchFamily="34" charset="0"/>
              <a:buChar char="•"/>
            </a:pPr>
            <a:r>
              <a:rPr lang="es-MX" sz="1400" i="1" dirty="0">
                <a:latin typeface="Work Sans"/>
                <a:cs typeface="Calibri Light" panose="020F0302020204030204" pitchFamily="34" charset="0"/>
              </a:rPr>
              <a:t>Coordinación interinstitucional</a:t>
            </a:r>
          </a:p>
          <a:p>
            <a:pPr marL="85725" indent="-85725">
              <a:lnSpc>
                <a:spcPts val="900"/>
              </a:lnSpc>
              <a:buFont typeface="Arial" panose="020B0604020202020204" pitchFamily="34" charset="0"/>
              <a:buChar char="•"/>
            </a:pPr>
            <a:endParaRPr lang="es-MX" sz="900" i="1" dirty="0">
              <a:solidFill>
                <a:schemeClr val="tx1">
                  <a:lumMod val="65000"/>
                  <a:lumOff val="35000"/>
                </a:schemeClr>
              </a:solidFill>
              <a:latin typeface="Calibri Light" panose="020F0302020204030204" pitchFamily="34" charset="0"/>
              <a:cs typeface="Calibri Light" panose="020F0302020204030204" pitchFamily="34" charset="0"/>
            </a:endParaRPr>
          </a:p>
        </p:txBody>
      </p:sp>
      <p:pic>
        <p:nvPicPr>
          <p:cNvPr id="35" name="Imagen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598" y="3430783"/>
            <a:ext cx="3310312" cy="737171"/>
          </a:xfrm>
          <a:prstGeom prst="rect">
            <a:avLst/>
          </a:prstGeom>
        </p:spPr>
      </p:pic>
      <p:pic>
        <p:nvPicPr>
          <p:cNvPr id="36" name="Imagen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3294" y="3846044"/>
            <a:ext cx="1822531" cy="1212812"/>
          </a:xfrm>
          <a:prstGeom prst="rect">
            <a:avLst/>
          </a:prstGeom>
        </p:spPr>
      </p:pic>
      <p:pic>
        <p:nvPicPr>
          <p:cNvPr id="38" name="Imagen 37"/>
          <p:cNvPicPr/>
          <p:nvPr/>
        </p:nvPicPr>
        <p:blipFill>
          <a:blip r:embed="rId5">
            <a:extLst>
              <a:ext uri="{28A0092B-C50C-407E-A947-70E740481C1C}">
                <a14:useLocalDpi xmlns:a14="http://schemas.microsoft.com/office/drawing/2010/main" val="0"/>
              </a:ext>
            </a:extLst>
          </a:blip>
          <a:srcRect/>
          <a:stretch>
            <a:fillRect/>
          </a:stretch>
        </p:blipFill>
        <p:spPr bwMode="auto">
          <a:xfrm>
            <a:off x="9210542" y="3623045"/>
            <a:ext cx="1435000" cy="1369380"/>
          </a:xfrm>
          <a:prstGeom prst="rect">
            <a:avLst/>
          </a:prstGeom>
          <a:noFill/>
        </p:spPr>
      </p:pic>
      <p:pic>
        <p:nvPicPr>
          <p:cNvPr id="39" name="Imagen 38" descr="https://storage.googleapis.com/efor-static/MJUS/firmas/LogoMinjusticia.png"/>
          <p:cNvPicPr/>
          <p:nvPr/>
        </p:nvPicPr>
        <p:blipFill>
          <a:blip r:embed="rId6">
            <a:extLst>
              <a:ext uri="{28A0092B-C50C-407E-A947-70E740481C1C}">
                <a14:useLocalDpi xmlns:a14="http://schemas.microsoft.com/office/drawing/2010/main" val="0"/>
              </a:ext>
            </a:extLst>
          </a:blip>
          <a:srcRect/>
          <a:stretch>
            <a:fillRect/>
          </a:stretch>
        </p:blipFill>
        <p:spPr bwMode="auto">
          <a:xfrm>
            <a:off x="770022" y="3303274"/>
            <a:ext cx="3081342" cy="787463"/>
          </a:xfrm>
          <a:prstGeom prst="rect">
            <a:avLst/>
          </a:prstGeom>
          <a:noFill/>
          <a:ln>
            <a:noFill/>
          </a:ln>
        </p:spPr>
      </p:pic>
      <p:cxnSp>
        <p:nvCxnSpPr>
          <p:cNvPr id="40" name="Conector recto de flecha 39">
            <a:extLst>
              <a:ext uri="{FF2B5EF4-FFF2-40B4-BE49-F238E27FC236}">
                <a16:creationId xmlns:a16="http://schemas.microsoft.com/office/drawing/2014/main" id="{38E671A3-101E-5B44-8768-81329BC6A6DE}"/>
              </a:ext>
            </a:extLst>
          </p:cNvPr>
          <p:cNvCxnSpPr>
            <a:cxnSpLocks/>
          </p:cNvCxnSpPr>
          <p:nvPr/>
        </p:nvCxnSpPr>
        <p:spPr>
          <a:xfrm>
            <a:off x="4525937" y="2105409"/>
            <a:ext cx="608126" cy="0"/>
          </a:xfrm>
          <a:prstGeom prst="straightConnector1">
            <a:avLst/>
          </a:prstGeom>
          <a:ln>
            <a:solidFill>
              <a:schemeClr val="tx1">
                <a:lumMod val="65000"/>
                <a:lumOff val="35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1BD31AD4-1CBF-DE4E-AEDD-7C7F8519E6E4}"/>
              </a:ext>
            </a:extLst>
          </p:cNvPr>
          <p:cNvCxnSpPr>
            <a:cxnSpLocks/>
          </p:cNvCxnSpPr>
          <p:nvPr/>
        </p:nvCxnSpPr>
        <p:spPr>
          <a:xfrm>
            <a:off x="2474752" y="2892279"/>
            <a:ext cx="8389" cy="294935"/>
          </a:xfrm>
          <a:prstGeom prst="straightConnector1">
            <a:avLst/>
          </a:prstGeom>
          <a:ln>
            <a:solidFill>
              <a:schemeClr val="tx1">
                <a:lumMod val="65000"/>
                <a:lumOff val="35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1BD31AD4-1CBF-DE4E-AEDD-7C7F8519E6E4}"/>
              </a:ext>
            </a:extLst>
          </p:cNvPr>
          <p:cNvCxnSpPr>
            <a:cxnSpLocks/>
          </p:cNvCxnSpPr>
          <p:nvPr/>
        </p:nvCxnSpPr>
        <p:spPr>
          <a:xfrm flipH="1">
            <a:off x="7540754" y="2866544"/>
            <a:ext cx="949" cy="410509"/>
          </a:xfrm>
          <a:prstGeom prst="straightConnector1">
            <a:avLst/>
          </a:prstGeom>
          <a:ln>
            <a:solidFill>
              <a:schemeClr val="tx1">
                <a:lumMod val="65000"/>
                <a:lumOff val="35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pic>
        <p:nvPicPr>
          <p:cNvPr id="68" name="Imagen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849" y="7027"/>
            <a:ext cx="1698560" cy="1130315"/>
          </a:xfrm>
          <a:prstGeom prst="rect">
            <a:avLst/>
          </a:prstGeom>
        </p:spPr>
      </p:pic>
    </p:spTree>
    <p:extLst>
      <p:ext uri="{BB962C8B-B14F-4D97-AF65-F5344CB8AC3E}">
        <p14:creationId xmlns:p14="http://schemas.microsoft.com/office/powerpoint/2010/main" val="4294214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25" name="Imagen 24">
            <a:extLst>
              <a:ext uri="{FF2B5EF4-FFF2-40B4-BE49-F238E27FC236}">
                <a16:creationId xmlns:a16="http://schemas.microsoft.com/office/drawing/2014/main" id="{3546AB06-3875-4D28-BF68-F8ABDD451B5B}"/>
              </a:ext>
            </a:extLst>
          </p:cNvPr>
          <p:cNvPicPr>
            <a:picLocks noChangeAspect="1"/>
          </p:cNvPicPr>
          <p:nvPr/>
        </p:nvPicPr>
        <p:blipFill rotWithShape="1">
          <a:blip r:embed="rId3"/>
          <a:srcRect l="68942" r="193" b="80736"/>
          <a:stretch/>
        </p:blipFill>
        <p:spPr>
          <a:xfrm>
            <a:off x="9805528" y="30479"/>
            <a:ext cx="2386473" cy="837399"/>
          </a:xfrm>
          <a:prstGeom prst="rect">
            <a:avLst/>
          </a:prstGeom>
        </p:spPr>
      </p:pic>
      <p:sp>
        <p:nvSpPr>
          <p:cNvPr id="2" name="Rectángulo 1"/>
          <p:cNvSpPr/>
          <p:nvPr/>
        </p:nvSpPr>
        <p:spPr>
          <a:xfrm>
            <a:off x="673922" y="2073223"/>
            <a:ext cx="10611853" cy="3477875"/>
          </a:xfrm>
          <a:prstGeom prst="rect">
            <a:avLst/>
          </a:prstGeom>
        </p:spPr>
        <p:txBody>
          <a:bodyPr wrap="square">
            <a:spAutoFit/>
          </a:bodyPr>
          <a:lstStyle/>
          <a:p>
            <a:pPr algn="just"/>
            <a:r>
              <a:rPr lang="es-CO" sz="2000" dirty="0">
                <a:solidFill>
                  <a:schemeClr val="tx2">
                    <a:lumMod val="75000"/>
                  </a:schemeClr>
                </a:solidFill>
              </a:rPr>
              <a:t>En el Auto 121 de 2018, la Corte Constitucional estableció que la superación del estado de cosas inconstitucional pasa por el goce efectivo de los derechos de la población privada de la libertad, más no por las </a:t>
            </a:r>
            <a:r>
              <a:rPr lang="es-CO" sz="2000" b="1" i="1" dirty="0">
                <a:solidFill>
                  <a:schemeClr val="tx2">
                    <a:lumMod val="75000"/>
                  </a:schemeClr>
                </a:solidFill>
              </a:rPr>
              <a:t>gestiones</a:t>
            </a:r>
            <a:r>
              <a:rPr lang="es-CO" sz="2000" dirty="0">
                <a:solidFill>
                  <a:schemeClr val="tx2">
                    <a:lumMod val="75000"/>
                  </a:schemeClr>
                </a:solidFill>
              </a:rPr>
              <a:t> y </a:t>
            </a:r>
            <a:r>
              <a:rPr lang="es-CO" sz="2000" b="1" i="1" dirty="0">
                <a:solidFill>
                  <a:schemeClr val="tx2">
                    <a:lumMod val="75000"/>
                  </a:schemeClr>
                </a:solidFill>
              </a:rPr>
              <a:t>actuaciones</a:t>
            </a:r>
            <a:r>
              <a:rPr lang="es-CO" sz="2000" dirty="0">
                <a:solidFill>
                  <a:schemeClr val="tx2">
                    <a:lumMod val="75000"/>
                  </a:schemeClr>
                </a:solidFill>
              </a:rPr>
              <a:t> que se realicen para proteger los derechos.</a:t>
            </a:r>
          </a:p>
          <a:p>
            <a:pPr algn="just"/>
            <a:endParaRPr lang="es-CO" sz="2000" dirty="0">
              <a:solidFill>
                <a:schemeClr val="tx2">
                  <a:lumMod val="75000"/>
                </a:schemeClr>
              </a:solidFill>
            </a:endParaRPr>
          </a:p>
          <a:p>
            <a:pPr algn="just"/>
            <a:r>
              <a:rPr lang="es-CO" sz="2000" dirty="0">
                <a:solidFill>
                  <a:schemeClr val="tx2">
                    <a:lumMod val="75000"/>
                  </a:schemeClr>
                </a:solidFill>
              </a:rPr>
              <a:t>La Corte estableció cuatro bastiones de seguimiento:</a:t>
            </a:r>
          </a:p>
          <a:p>
            <a:pPr algn="just"/>
            <a:endParaRPr lang="es-CO" sz="2000" dirty="0">
              <a:solidFill>
                <a:schemeClr val="tx2">
                  <a:lumMod val="75000"/>
                </a:schemeClr>
              </a:solidFill>
            </a:endParaRPr>
          </a:p>
          <a:p>
            <a:pPr marL="457200" indent="-457200" algn="just">
              <a:buFont typeface="+mj-lt"/>
              <a:buAutoNum type="arabicPeriod"/>
            </a:pPr>
            <a:r>
              <a:rPr lang="es-MX" sz="2000" i="1" dirty="0">
                <a:solidFill>
                  <a:schemeClr val="bg2">
                    <a:lumMod val="25000"/>
                  </a:schemeClr>
                </a:solidFill>
              </a:rPr>
              <a:t>Base de datos y el sistema de información sobre política criminal. </a:t>
            </a:r>
          </a:p>
          <a:p>
            <a:pPr marL="457200" indent="-457200" algn="just">
              <a:buFont typeface="+mj-lt"/>
              <a:buAutoNum type="arabicPeriod"/>
            </a:pPr>
            <a:r>
              <a:rPr lang="es-MX" sz="2000" i="1" dirty="0">
                <a:solidFill>
                  <a:schemeClr val="bg2">
                    <a:lumMod val="25000"/>
                  </a:schemeClr>
                </a:solidFill>
              </a:rPr>
              <a:t>Normas técnicas sobre privación de la libertad. </a:t>
            </a:r>
          </a:p>
          <a:p>
            <a:pPr marL="457200" indent="-457200" algn="just">
              <a:buFont typeface="+mj-lt"/>
              <a:buAutoNum type="arabicPeriod"/>
            </a:pPr>
            <a:r>
              <a:rPr lang="es-MX" sz="2000" i="1" dirty="0">
                <a:solidFill>
                  <a:schemeClr val="bg2">
                    <a:lumMod val="25000"/>
                  </a:schemeClr>
                </a:solidFill>
              </a:rPr>
              <a:t>Línea base.</a:t>
            </a:r>
          </a:p>
          <a:p>
            <a:pPr marL="457200" indent="-457200" algn="just">
              <a:buFont typeface="+mj-lt"/>
              <a:buAutoNum type="arabicPeriod"/>
            </a:pPr>
            <a:r>
              <a:rPr lang="es-MX" sz="2000" i="1" dirty="0">
                <a:solidFill>
                  <a:schemeClr val="tx2">
                    <a:lumMod val="75000"/>
                  </a:schemeClr>
                </a:solidFill>
              </a:rPr>
              <a:t>Definición de los indicadores de goce efectivo de derechos, mismos que deben dar cuenta de los mínimos constitucionalmente asegurables en un escenario carcelario</a:t>
            </a:r>
            <a:r>
              <a:rPr lang="es-MX" i="1" dirty="0">
                <a:solidFill>
                  <a:schemeClr val="tx2">
                    <a:lumMod val="75000"/>
                  </a:schemeClr>
                </a:solidFill>
              </a:rPr>
              <a:t>.</a:t>
            </a:r>
            <a:endParaRPr lang="es-CO" i="1" dirty="0">
              <a:solidFill>
                <a:schemeClr val="tx2">
                  <a:lumMod val="75000"/>
                </a:schemeClr>
              </a:solidFill>
            </a:endParaRPr>
          </a:p>
        </p:txBody>
      </p:sp>
      <p:sp>
        <p:nvSpPr>
          <p:cNvPr id="3" name="Rectángulo 2"/>
          <p:cNvSpPr/>
          <p:nvPr/>
        </p:nvSpPr>
        <p:spPr>
          <a:xfrm>
            <a:off x="334498" y="450490"/>
            <a:ext cx="9256542" cy="461665"/>
          </a:xfrm>
          <a:prstGeom prst="rect">
            <a:avLst/>
          </a:prstGeom>
        </p:spPr>
        <p:txBody>
          <a:bodyPr wrap="square">
            <a:spAutoFit/>
          </a:bodyPr>
          <a:lstStyle/>
          <a:p>
            <a:r>
              <a:rPr lang="es-CO" sz="2400" b="1" dirty="0">
                <a:solidFill>
                  <a:schemeClr val="accent1"/>
                </a:solidFill>
                <a:latin typeface="Work Sans"/>
              </a:rPr>
              <a:t>SUPERACIÓN DEL ESTADO DE COSAS INCONSTITUCIONAL</a:t>
            </a:r>
          </a:p>
        </p:txBody>
      </p:sp>
      <p:pic>
        <p:nvPicPr>
          <p:cNvPr id="7" name="Imagen 6">
            <a:extLst>
              <a:ext uri="{FF2B5EF4-FFF2-40B4-BE49-F238E27FC236}">
                <a16:creationId xmlns:a16="http://schemas.microsoft.com/office/drawing/2014/main" id="{3D1AD176-5329-7A46-AB6B-A4D065D3680C}"/>
              </a:ext>
            </a:extLst>
          </p:cNvPr>
          <p:cNvPicPr>
            <a:picLocks noChangeAspect="1"/>
          </p:cNvPicPr>
          <p:nvPr/>
        </p:nvPicPr>
        <p:blipFill>
          <a:blip r:embed="rId4"/>
          <a:stretch>
            <a:fillRect/>
          </a:stretch>
        </p:blipFill>
        <p:spPr>
          <a:xfrm>
            <a:off x="10957828" y="5622619"/>
            <a:ext cx="1118087" cy="1018702"/>
          </a:xfrm>
          <a:prstGeom prst="rect">
            <a:avLst/>
          </a:prstGeom>
        </p:spPr>
      </p:pic>
    </p:spTree>
    <p:extLst>
      <p:ext uri="{BB962C8B-B14F-4D97-AF65-F5344CB8AC3E}">
        <p14:creationId xmlns:p14="http://schemas.microsoft.com/office/powerpoint/2010/main" val="847161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199" y="1521969"/>
            <a:ext cx="9767207" cy="3637870"/>
          </a:xfrm>
        </p:spPr>
        <p:txBody>
          <a:bodyPr>
            <a:normAutofit lnSpcReduction="10000"/>
          </a:bodyPr>
          <a:lstStyle/>
          <a:p>
            <a:pPr marL="0" lvl="0" indent="0" algn="just">
              <a:buNone/>
            </a:pPr>
            <a:r>
              <a:rPr lang="es-CO" dirty="0"/>
              <a:t> </a:t>
            </a:r>
            <a:endParaRPr lang="en-US" dirty="0"/>
          </a:p>
          <a:p>
            <a:pPr marL="0" indent="0" algn="just">
              <a:buNone/>
            </a:pPr>
            <a:r>
              <a:rPr lang="es-CO" sz="2200" b="1" dirty="0">
                <a:solidFill>
                  <a:schemeClr val="tx2">
                    <a:lumMod val="75000"/>
                  </a:schemeClr>
                </a:solidFill>
              </a:rPr>
              <a:t>1. </a:t>
            </a:r>
            <a:r>
              <a:rPr lang="es-CO" sz="2200" dirty="0">
                <a:solidFill>
                  <a:schemeClr val="tx2">
                    <a:lumMod val="75000"/>
                  </a:schemeClr>
                </a:solidFill>
              </a:rPr>
              <a:t>A</a:t>
            </a:r>
            <a:r>
              <a:rPr lang="es-MX" sz="2200" dirty="0">
                <a:solidFill>
                  <a:schemeClr val="tx2">
                    <a:lumMod val="75000"/>
                  </a:schemeClr>
                </a:solidFill>
              </a:rPr>
              <a:t>nalizar técnicamente las necesidades que se verifican en las cárceles del país, cubriendo cada uno de los aspectos relacionados con los problemas de reclusión identificados. </a:t>
            </a:r>
            <a:endParaRPr lang="en-US" sz="2200" dirty="0">
              <a:solidFill>
                <a:schemeClr val="tx2">
                  <a:lumMod val="75000"/>
                </a:schemeClr>
              </a:solidFill>
            </a:endParaRPr>
          </a:p>
          <a:p>
            <a:pPr marL="0" indent="0" algn="just">
              <a:buNone/>
            </a:pPr>
            <a:r>
              <a:rPr lang="es-CO" sz="2200" b="1" dirty="0">
                <a:solidFill>
                  <a:schemeClr val="tx2">
                    <a:lumMod val="75000"/>
                  </a:schemeClr>
                </a:solidFill>
              </a:rPr>
              <a:t>2. </a:t>
            </a:r>
            <a:r>
              <a:rPr lang="es-MX" sz="2200" dirty="0">
                <a:solidFill>
                  <a:schemeClr val="tx2">
                    <a:lumMod val="75000"/>
                  </a:schemeClr>
                </a:solidFill>
              </a:rPr>
              <a:t>Desplegar todas las actividades de diagnóstico y constitución de la línea base que de cuenta de las condiciones actuales de los principales factores de la vida en reclusión.</a:t>
            </a:r>
            <a:endParaRPr lang="en-US" sz="2200" dirty="0">
              <a:solidFill>
                <a:schemeClr val="tx2">
                  <a:lumMod val="75000"/>
                </a:schemeClr>
              </a:solidFill>
            </a:endParaRPr>
          </a:p>
          <a:p>
            <a:pPr marL="0" indent="0" algn="just">
              <a:buNone/>
            </a:pPr>
            <a:r>
              <a:rPr lang="es-MX" sz="2200" b="1" dirty="0">
                <a:solidFill>
                  <a:schemeClr val="tx2">
                    <a:lumMod val="75000"/>
                  </a:schemeClr>
                </a:solidFill>
              </a:rPr>
              <a:t>3. </a:t>
            </a:r>
            <a:r>
              <a:rPr lang="es-MX" sz="2200" dirty="0">
                <a:solidFill>
                  <a:schemeClr val="tx2">
                    <a:lumMod val="75000"/>
                  </a:schemeClr>
                </a:solidFill>
              </a:rPr>
              <a:t>Definir los indicadores de goce efectivo de derechos ajustados a los mínimos constitucionalmente asegurables identificados por la Corte Constitucional. </a:t>
            </a:r>
            <a:endParaRPr lang="en-US" sz="2200" dirty="0">
              <a:solidFill>
                <a:schemeClr val="tx2">
                  <a:lumMod val="75000"/>
                </a:schemeClr>
              </a:solidFill>
            </a:endParaRPr>
          </a:p>
          <a:p>
            <a:pPr marL="0" indent="0" algn="just">
              <a:buNone/>
            </a:pPr>
            <a:r>
              <a:rPr lang="es-MX" sz="2200" b="1" dirty="0">
                <a:solidFill>
                  <a:schemeClr val="tx2">
                    <a:lumMod val="75000"/>
                  </a:schemeClr>
                </a:solidFill>
              </a:rPr>
              <a:t>4. </a:t>
            </a:r>
            <a:r>
              <a:rPr lang="es-MX" sz="2200" dirty="0">
                <a:solidFill>
                  <a:schemeClr val="tx2">
                    <a:lumMod val="75000"/>
                  </a:schemeClr>
                </a:solidFill>
              </a:rPr>
              <a:t>Consolidar las normas técnicas sobre la privación de la libertad en Colombia y que acompañan a cada indicador.</a:t>
            </a:r>
            <a:endParaRPr lang="en-US" sz="2200" dirty="0">
              <a:solidFill>
                <a:schemeClr val="tx2">
                  <a:lumMod val="75000"/>
                </a:schemeClr>
              </a:solidFill>
            </a:endParaRPr>
          </a:p>
          <a:p>
            <a:endParaRPr lang="en-US" sz="1100" dirty="0">
              <a:solidFill>
                <a:srgbClr val="FF0000"/>
              </a:solidFill>
            </a:endParaRPr>
          </a:p>
        </p:txBody>
      </p:sp>
      <p:sp>
        <p:nvSpPr>
          <p:cNvPr id="4" name="Marcador de contenido 2"/>
          <p:cNvSpPr txBox="1">
            <a:spLocks/>
          </p:cNvSpPr>
          <p:nvPr/>
        </p:nvSpPr>
        <p:spPr>
          <a:xfrm>
            <a:off x="838199" y="1613807"/>
            <a:ext cx="9767207" cy="3637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b="1" dirty="0"/>
          </a:p>
        </p:txBody>
      </p:sp>
      <p:sp>
        <p:nvSpPr>
          <p:cNvPr id="5" name="Rectángulo 4"/>
          <p:cNvSpPr/>
          <p:nvPr/>
        </p:nvSpPr>
        <p:spPr>
          <a:xfrm>
            <a:off x="753525" y="346985"/>
            <a:ext cx="10442795" cy="1200329"/>
          </a:xfrm>
          <a:prstGeom prst="rect">
            <a:avLst/>
          </a:prstGeom>
        </p:spPr>
        <p:txBody>
          <a:bodyPr wrap="square">
            <a:spAutoFit/>
          </a:bodyPr>
          <a:lstStyle/>
          <a:p>
            <a:r>
              <a:rPr lang="es-CO" sz="2400" b="1" dirty="0">
                <a:solidFill>
                  <a:schemeClr val="accent1"/>
                </a:solidFill>
                <a:latin typeface="Work Sans"/>
              </a:rPr>
              <a:t>ACTIVIDADES DESARROLLADAS POR EL COMITÉ INTERDISCIPLINARIO</a:t>
            </a:r>
            <a:endParaRPr lang="en-US" sz="2400" b="1" dirty="0">
              <a:solidFill>
                <a:schemeClr val="accent1"/>
              </a:solidFill>
              <a:latin typeface="Work Sans"/>
            </a:endParaRPr>
          </a:p>
          <a:p>
            <a:endParaRPr lang="es-CO" sz="2400" b="1" dirty="0">
              <a:solidFill>
                <a:schemeClr val="accent1"/>
              </a:solidFill>
              <a:latin typeface="Work Sans"/>
            </a:endParaRPr>
          </a:p>
        </p:txBody>
      </p:sp>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3D1AD176-5329-7A46-AB6B-A4D065D3680C}"/>
              </a:ext>
            </a:extLst>
          </p:cNvPr>
          <p:cNvPicPr>
            <a:picLocks noChangeAspect="1"/>
          </p:cNvPicPr>
          <p:nvPr/>
        </p:nvPicPr>
        <p:blipFill>
          <a:blip r:embed="rId2"/>
          <a:stretch>
            <a:fillRect/>
          </a:stretch>
        </p:blipFill>
        <p:spPr>
          <a:xfrm>
            <a:off x="10924739" y="5503825"/>
            <a:ext cx="1118087" cy="1018702"/>
          </a:xfrm>
          <a:prstGeom prst="rect">
            <a:avLst/>
          </a:prstGeom>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10810290" y="19742"/>
            <a:ext cx="1232536" cy="1158240"/>
          </a:xfrm>
          <a:prstGeom prst="rect">
            <a:avLst/>
          </a:prstGeom>
          <a:noFill/>
        </p:spPr>
      </p:pic>
    </p:spTree>
    <p:extLst>
      <p:ext uri="{BB962C8B-B14F-4D97-AF65-F5344CB8AC3E}">
        <p14:creationId xmlns:p14="http://schemas.microsoft.com/office/powerpoint/2010/main" val="4996580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838199" y="1613807"/>
            <a:ext cx="9767207" cy="3637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b="1" dirty="0"/>
          </a:p>
        </p:txBody>
      </p:sp>
      <p:sp>
        <p:nvSpPr>
          <p:cNvPr id="5" name="Rectángulo 4"/>
          <p:cNvSpPr/>
          <p:nvPr/>
        </p:nvSpPr>
        <p:spPr>
          <a:xfrm>
            <a:off x="381565" y="3429000"/>
            <a:ext cx="9936553" cy="923330"/>
          </a:xfrm>
          <a:prstGeom prst="rect">
            <a:avLst/>
          </a:prstGeom>
        </p:spPr>
        <p:txBody>
          <a:bodyPr wrap="square">
            <a:spAutoFit/>
          </a:bodyPr>
          <a:lstStyle/>
          <a:p>
            <a:r>
              <a:rPr lang="es-MX" sz="5400" dirty="0"/>
              <a:t>Descanso de 10 minutos…..</a:t>
            </a:r>
            <a:endParaRPr lang="es-CO" sz="2400" b="1" dirty="0">
              <a:solidFill>
                <a:schemeClr val="accent1"/>
              </a:solidFill>
              <a:latin typeface="Work Sans"/>
            </a:endParaRPr>
          </a:p>
        </p:txBody>
      </p:sp>
      <p:cxnSp>
        <p:nvCxnSpPr>
          <p:cNvPr id="6" name="Conector recto 5">
            <a:extLst>
              <a:ext uri="{FF2B5EF4-FFF2-40B4-BE49-F238E27FC236}">
                <a16:creationId xmlns:a16="http://schemas.microsoft.com/office/drawing/2014/main" id="{E39651D3-DC0F-40E9-AB37-FF90E4048399}"/>
              </a:ext>
            </a:extLst>
          </p:cNvPr>
          <p:cNvCxnSpPr/>
          <p:nvPr/>
        </p:nvCxnSpPr>
        <p:spPr>
          <a:xfrm>
            <a:off x="-318655" y="1177982"/>
            <a:ext cx="12704618" cy="0"/>
          </a:xfrm>
          <a:prstGeom prst="line">
            <a:avLst/>
          </a:prstGeom>
          <a:ln>
            <a:solidFill>
              <a:srgbClr val="03725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3D1AD176-5329-7A46-AB6B-A4D065D3680C}"/>
              </a:ext>
            </a:extLst>
          </p:cNvPr>
          <p:cNvPicPr>
            <a:picLocks noChangeAspect="1"/>
          </p:cNvPicPr>
          <p:nvPr/>
        </p:nvPicPr>
        <p:blipFill>
          <a:blip r:embed="rId2"/>
          <a:stretch>
            <a:fillRect/>
          </a:stretch>
        </p:blipFill>
        <p:spPr>
          <a:xfrm>
            <a:off x="10924739" y="5503825"/>
            <a:ext cx="1118087" cy="1018702"/>
          </a:xfrm>
          <a:prstGeom prst="rect">
            <a:avLst/>
          </a:prstGeom>
        </p:spPr>
      </p:pic>
      <p:pic>
        <p:nvPicPr>
          <p:cNvPr id="2050" name="Picture 2" descr="La Gente 3d - De Carácter Humano, Persona Y Un Reloj. 3d Fotos, Retratos,  Imágenes Y Fotografía De Archivo Libres De Derecho. Image 14802181.">
            <a:extLst>
              <a:ext uri="{FF2B5EF4-FFF2-40B4-BE49-F238E27FC236}">
                <a16:creationId xmlns:a16="http://schemas.microsoft.com/office/drawing/2014/main" id="{50A686CF-5E5B-4CF1-8414-20ECE75D9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6667" y="1463468"/>
            <a:ext cx="3224381" cy="313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700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ecreto" ma:contentTypeID="0x01010065DBA66042D2F54CA6004B821B3BE60901A000AC2AA1C4EBD8084D9D1F8FFE6304B04C" ma:contentTypeVersion="87" ma:contentTypeDescription="Crear nuevo documento." ma:contentTypeScope="" ma:versionID="ea5e758133cf70b326fcd263f46ea55e">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46ea44ebfba4f3a899808e3f32b7ff8c" ns1:_="" ns2:_="">
    <xsd:import namespace="http://schemas.microsoft.com/sharepoint/v3"/>
    <xsd:import namespace="81cc8fc0-8d1e-4295-8f37-5d076116407c"/>
    <xsd:element name="properties">
      <xsd:complexType>
        <xsd:sequence>
          <xsd:element name="documentManagement">
            <xsd:complexType>
              <xsd:all>
                <xsd:element ref="ns1:URL" minOccurs="0"/>
                <xsd:element ref="ns2:MJObservaciones" minOccurs="0"/>
                <xsd:element ref="ns2:MJFechaExpedicion" minOccurs="0"/>
                <xsd:element ref="ns2:MJDescripcion" minOccurs="0"/>
                <xsd:element ref="ns2:MJTipo"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0" nillable="true" ma:displayName="Dirección 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MJObservaciones" ma:index="2" nillable="true" ma:displayName="Observaciones" ma:internalName="MJObservaciones">
      <xsd:simpleType>
        <xsd:restriction base="dms:Note">
          <xsd:maxLength value="255"/>
        </xsd:restriction>
      </xsd:simpleType>
    </xsd:element>
    <xsd:element name="MJFechaExpedicion" ma:index="4" nillable="true" ma:displayName="Fecha Expedición" ma:format="DateOnly" ma:internalName="MJFechaExpedicion">
      <xsd:simpleType>
        <xsd:restriction base="dms:DateTime"/>
      </xsd:simpleType>
    </xsd:element>
    <xsd:element name="MJDescripcion" ma:index="11" nillable="true" ma:displayName="Descripción" ma:internalName="MJDescripcion">
      <xsd:simpleType>
        <xsd:restriction base="dms:Note"/>
      </xsd:simpleType>
    </xsd:element>
    <xsd:element name="MJTipo" ma:index="13" nillable="true" ma:displayName="Tipo" ma:default="Decreto" ma:format="Dropdown" ma:internalName="MJTipo">
      <xsd:simpleType>
        <xsd:restriction base="dms:Choice">
          <xsd:enumeration value="Decreto"/>
          <xsd:enumeration value="Resolucion"/>
          <xsd:enumeration value="Circular"/>
        </xsd:restriction>
      </xsd:simpleType>
    </xsd:element>
    <xsd:element name="_dlc_DocId" ma:index="14" nillable="true" ma:displayName="Valor de Id. de documento" ma:description="El valor del identificador de documento asignado a este elemento." ma:internalName="_dlc_DocId" ma:readOnly="true">
      <xsd:simpleType>
        <xsd:restriction base="dms:Text"/>
      </xsd:simpleType>
    </xsd:element>
    <xsd:element name="_dlc_DocIdUrl" ma:index="15"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Tipo de contenido"/>
        <xsd:element ref="dc:title" minOccurs="0" maxOccurs="1" ma:index="1" ma:displayName="Norma"/>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MJTipo xmlns="81cc8fc0-8d1e-4295-8f37-5d076116407c">Decreto</MJTipo>
    <MJDescripcion xmlns="81cc8fc0-8d1e-4295-8f37-5d076116407c" xsi:nil="true"/>
    <MJObservaciones xmlns="81cc8fc0-8d1e-4295-8f37-5d076116407c" xsi:nil="true"/>
    <MJFechaExpedicion xmlns="81cc8fc0-8d1e-4295-8f37-5d076116407c" xsi:nil="true"/>
    <URL xmlns="http://schemas.microsoft.com/sharepoint/v3">
      <Url xsi:nil="true"/>
      <Description xsi:nil="true"/>
    </URL>
    <_dlc_DocId xmlns="81cc8fc0-8d1e-4295-8f37-5d076116407c">2TV4CCKVFCYA-570890188-42</_dlc_DocId>
    <_dlc_DocIdUrl xmlns="81cc8fc0-8d1e-4295-8f37-5d076116407c">
      <Url>https://www.minjusticia.gov.co/programas-co/politica-criminal/_layouts/15/DocIdRedir.aspx?ID=2TV4CCKVFCYA-570890188-42</Url>
      <Description>2TV4CCKVFCYA-570890188-42</Description>
    </_dlc_DocIdUrl>
  </documentManagement>
</p:properties>
</file>

<file path=customXml/itemProps1.xml><?xml version="1.0" encoding="utf-8"?>
<ds:datastoreItem xmlns:ds="http://schemas.openxmlformats.org/officeDocument/2006/customXml" ds:itemID="{66E904F4-7F9A-4343-90C9-B91481554E1B}"/>
</file>

<file path=customXml/itemProps2.xml><?xml version="1.0" encoding="utf-8"?>
<ds:datastoreItem xmlns:ds="http://schemas.openxmlformats.org/officeDocument/2006/customXml" ds:itemID="{4D171A5F-7152-460F-8185-E9B286133CC9}"/>
</file>

<file path=customXml/itemProps3.xml><?xml version="1.0" encoding="utf-8"?>
<ds:datastoreItem xmlns:ds="http://schemas.openxmlformats.org/officeDocument/2006/customXml" ds:itemID="{35395B7E-6888-4CCD-852C-D7A9CCB85216}"/>
</file>

<file path=customXml/itemProps4.xml><?xml version="1.0" encoding="utf-8"?>
<ds:datastoreItem xmlns:ds="http://schemas.openxmlformats.org/officeDocument/2006/customXml" ds:itemID="{4D92762E-9498-477F-BC2A-5D47D9BAE340}"/>
</file>

<file path=docProps/app.xml><?xml version="1.0" encoding="utf-8"?>
<Properties xmlns="http://schemas.openxmlformats.org/officeDocument/2006/extended-properties" xmlns:vt="http://schemas.openxmlformats.org/officeDocument/2006/docPropsVTypes">
  <TotalTime>3111</TotalTime>
  <Words>1157</Words>
  <Application>Microsoft Office PowerPoint</Application>
  <PresentationFormat>Panorámica</PresentationFormat>
  <Paragraphs>154</Paragraphs>
  <Slides>31</Slides>
  <Notes>7</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31</vt:i4>
      </vt:variant>
    </vt:vector>
  </HeadingPairs>
  <TitlesOfParts>
    <vt:vector size="43" baseType="lpstr">
      <vt:lpstr>Arial</vt:lpstr>
      <vt:lpstr>Calibri</vt:lpstr>
      <vt:lpstr>Calibri Light</vt:lpstr>
      <vt:lpstr>Dosis</vt:lpstr>
      <vt:lpstr>Impact</vt:lpstr>
      <vt:lpstr>Segoe UI Black</vt:lpstr>
      <vt:lpstr>Segoe UI Light</vt:lpstr>
      <vt:lpstr>Times New Roman</vt:lpstr>
      <vt:lpstr>Trebuchet MS</vt:lpstr>
      <vt:lpstr>Wingdings</vt:lpstr>
      <vt:lpstr>Work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METODOLOGÍA UTILIZADA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LMAS</dc:creator>
  <cp:lastModifiedBy>USER</cp:lastModifiedBy>
  <cp:revision>449</cp:revision>
  <dcterms:created xsi:type="dcterms:W3CDTF">2019-08-19T04:00:04Z</dcterms:created>
  <dcterms:modified xsi:type="dcterms:W3CDTF">2021-04-15T20:19:51Z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0x01010065DBA66042D2F54CA6004B821B3BE60901A000AC2AA1C4EBD8084D9D1F8FFE6304B04C</vt:lpwstr>
  </property>
  <property fmtid="{D5CDD505-2E9C-101B-9397-08002B2CF9AE}" pid="3" name="_dlc_DocIdItemGuid">
    <vt:lpwstr>36900088-84e3-4105-9969-8d20ee98fb34</vt:lpwstr>
  </property>
</Properties>
</file>