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9" r:id="rId3"/>
    <p:sldId id="262" r:id="rId4"/>
    <p:sldId id="263" r:id="rId5"/>
    <p:sldId id="265" r:id="rId6"/>
    <p:sldId id="266" r:id="rId7"/>
    <p:sldId id="267" r:id="rId8"/>
    <p:sldId id="268" r:id="rId9"/>
    <p:sldId id="270" r:id="rId10"/>
    <p:sldId id="274" r:id="rId11"/>
    <p:sldId id="276" r:id="rId12"/>
    <p:sldId id="279" r:id="rId13"/>
    <p:sldId id="280" r:id="rId14"/>
    <p:sldId id="281" r:id="rId15"/>
    <p:sldId id="282" r:id="rId16"/>
    <p:sldId id="283" r:id="rId17"/>
    <p:sldId id="285" r:id="rId18"/>
    <p:sldId id="28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4652"/>
  </p:normalViewPr>
  <p:slideViewPr>
    <p:cSldViewPr snapToGrid="0">
      <p:cViewPr varScale="1">
        <p:scale>
          <a:sx n="90" d="100"/>
          <a:sy n="90" d="100"/>
        </p:scale>
        <p:origin x="70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862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7835900" y="0"/>
            <a:ext cx="4500563" cy="6872288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09825" y="-7938"/>
            <a:ext cx="10245725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8104188" y="3783014"/>
            <a:ext cx="3314267" cy="150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O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Contexto de la Cooperación Internacional en Colombia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6913" y="3082925"/>
            <a:ext cx="45847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8269000" y="5397211"/>
            <a:ext cx="3659764" cy="5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Agencia Presidencial de Cooperación Internacional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600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rgbClr val="FFFFFF"/>
                </a:solidFill>
              </a:rPr>
              <a:t>Bogotá D.C.,  diciembre 2 del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-1444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-150673" y="2202884"/>
            <a:ext cx="4520205" cy="2179498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109739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Modalidades de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1536901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5352918" y="706582"/>
            <a:ext cx="5218100" cy="45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8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sym typeface="Arial"/>
              </a:rPr>
              <a:t>Cooperación entre países de nivel de desarrollo similar.</a:t>
            </a:r>
            <a:endParaRPr sz="24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dirty="0">
              <a:solidFill>
                <a:srgbClr val="3366CC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8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sym typeface="Arial"/>
              </a:rPr>
              <a:t>Se ejecuta mediante programas y proyectos de intercambio técnico entre expertos (públicos, privados, académicos), que comparten conocimientos y tecnologías.</a:t>
            </a:r>
            <a:endParaRPr sz="24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dirty="0">
              <a:solidFill>
                <a:srgbClr val="3366CC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8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</a:rPr>
              <a:t>Está orientada</a:t>
            </a:r>
            <a:r>
              <a:rPr lang="es-CO" sz="2400" dirty="0">
                <a:solidFill>
                  <a:srgbClr val="3366CC"/>
                </a:solidFill>
                <a:sym typeface="Arial"/>
              </a:rPr>
              <a:t> por los principios de horizontalidad, solidaridad, flexibilidad y beneficio mutuo.</a:t>
            </a:r>
            <a:endParaRPr sz="2400" dirty="0"/>
          </a:p>
        </p:txBody>
      </p:sp>
      <p:sp>
        <p:nvSpPr>
          <p:cNvPr id="302" name="Google Shape;302;p31"/>
          <p:cNvSpPr txBox="1"/>
          <p:nvPr/>
        </p:nvSpPr>
        <p:spPr>
          <a:xfrm>
            <a:off x="1950816" y="2714781"/>
            <a:ext cx="29427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Cooperación</a:t>
            </a:r>
            <a:endParaRPr sz="234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Sur-Sur - CSS</a:t>
            </a:r>
            <a:endParaRPr sz="234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030" y="2714780"/>
            <a:ext cx="1097715" cy="10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/>
          <p:nvPr/>
        </p:nvSpPr>
        <p:spPr>
          <a:xfrm>
            <a:off x="-1444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3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Modalidades de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325" name="Google Shape;325;p33"/>
          <p:cNvSpPr/>
          <p:nvPr/>
        </p:nvSpPr>
        <p:spPr>
          <a:xfrm>
            <a:off x="3313656" y="2189986"/>
            <a:ext cx="35523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Metodología e instrumentos para el intercambio de conocimiento.</a:t>
            </a:r>
            <a:endParaRPr sz="240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Modelo de Cuantificación y Agregación de Valor.</a:t>
            </a:r>
            <a:endParaRPr sz="2400"/>
          </a:p>
        </p:txBody>
      </p:sp>
      <p:sp>
        <p:nvSpPr>
          <p:cNvPr id="326" name="Google Shape;326;p33"/>
          <p:cNvSpPr txBox="1"/>
          <p:nvPr/>
        </p:nvSpPr>
        <p:spPr>
          <a:xfrm>
            <a:off x="3181544" y="1055120"/>
            <a:ext cx="2676351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340"/>
              <a:buFont typeface="Arial"/>
              <a:buNone/>
            </a:pPr>
            <a:r>
              <a:rPr lang="es-CO" sz="2340" b="1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Caja de Herramientas de la CSS</a:t>
            </a:r>
            <a:endParaRPr sz="2340" b="1" dirty="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3"/>
          <p:cNvSpPr/>
          <p:nvPr/>
        </p:nvSpPr>
        <p:spPr>
          <a:xfrm>
            <a:off x="7549024" y="2154109"/>
            <a:ext cx="39612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Metodología para la documentación y sistematización de casos exitosos con potencial de intercambio.</a:t>
            </a:r>
            <a:endParaRPr sz="24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dirty="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Portafolio de Oferta de Cooperación del País</a:t>
            </a:r>
            <a:endParaRPr sz="2400" dirty="0"/>
          </a:p>
        </p:txBody>
      </p:sp>
      <p:sp>
        <p:nvSpPr>
          <p:cNvPr id="328" name="Google Shape;328;p33"/>
          <p:cNvSpPr txBox="1"/>
          <p:nvPr/>
        </p:nvSpPr>
        <p:spPr>
          <a:xfrm>
            <a:off x="7581935" y="1019243"/>
            <a:ext cx="2282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340"/>
              <a:buFont typeface="Arial"/>
              <a:buNone/>
            </a:pPr>
            <a:r>
              <a:rPr lang="es-CO" sz="234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Saber Hacer Colombia</a:t>
            </a:r>
            <a:endParaRPr sz="2340" b="1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-186550" y="1263291"/>
            <a:ext cx="2772600" cy="3153600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120999" y="2828516"/>
            <a:ext cx="22161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Cooperación</a:t>
            </a:r>
            <a:endParaRPr sz="234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Sur-Sur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CSS</a:t>
            </a:r>
            <a:endParaRPr sz="234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80" y="1730820"/>
            <a:ext cx="1097715" cy="10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>
            <a:off x="-1444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-150672" y="1693422"/>
            <a:ext cx="2661898" cy="3198422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Modalidades de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364" name="Google Shape;364;p36"/>
          <p:cNvSpPr/>
          <p:nvPr/>
        </p:nvSpPr>
        <p:spPr>
          <a:xfrm>
            <a:off x="3350700" y="1635851"/>
            <a:ext cx="35523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 de cooperación diseñada por APC-Colombia.</a:t>
            </a:r>
            <a:endParaRPr sz="240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Intercambio de conocimientos, prácticas y aprendizajes entre actores locales.</a:t>
            </a:r>
            <a:endParaRPr sz="2400"/>
          </a:p>
        </p:txBody>
      </p:sp>
      <p:sp>
        <p:nvSpPr>
          <p:cNvPr id="365" name="Google Shape;365;p36"/>
          <p:cNvSpPr txBox="1"/>
          <p:nvPr/>
        </p:nvSpPr>
        <p:spPr>
          <a:xfrm>
            <a:off x="121006" y="2522316"/>
            <a:ext cx="21825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Arial"/>
              <a:buNone/>
            </a:pPr>
            <a:r>
              <a:rPr lang="es-CO" sz="19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COOPERACIÓN COL-COL </a:t>
            </a:r>
            <a:br>
              <a:rPr lang="es-CO" sz="19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19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COLOMBIA LE ENSEÑA A COLOMBIA</a:t>
            </a:r>
            <a:endParaRPr sz="19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6"/>
          <p:cNvSpPr/>
          <p:nvPr/>
        </p:nvSpPr>
        <p:spPr>
          <a:xfrm>
            <a:off x="7970121" y="1635850"/>
            <a:ext cx="26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</a:pPr>
            <a:r>
              <a:rPr lang="es-CO" sz="2400" b="1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Participantes:</a:t>
            </a:r>
            <a:endParaRPr sz="2400" b="1" dirty="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7963775" y="2156700"/>
            <a:ext cx="37026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Experiencia local exitosa.</a:t>
            </a:r>
            <a:endParaRPr sz="2400" dirty="0"/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Territorios con iniciativas similares en proceso.</a:t>
            </a:r>
            <a:endParaRPr sz="2400" dirty="0"/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Cooperante.</a:t>
            </a:r>
            <a:endParaRPr sz="2400" dirty="0"/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Entidades nacionales (públicas y privadas) responsables del tema.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/>
          <p:nvPr/>
        </p:nvSpPr>
        <p:spPr>
          <a:xfrm>
            <a:off x="-144463" y="40974"/>
            <a:ext cx="12336600" cy="69468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7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Modalidades de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7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375" name="Google Shape;375;p37"/>
          <p:cNvSpPr/>
          <p:nvPr/>
        </p:nvSpPr>
        <p:spPr>
          <a:xfrm>
            <a:off x="3955953" y="1450498"/>
            <a:ext cx="6059819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</a:pPr>
            <a:r>
              <a:rPr lang="es-CO" sz="2400" b="1" dirty="0">
                <a:solidFill>
                  <a:srgbClr val="3366CC"/>
                </a:solidFill>
                <a:sym typeface="Arial"/>
              </a:rPr>
              <a:t>Principales resultados de los Col-Col:</a:t>
            </a:r>
            <a:endParaRPr sz="2400" b="1" dirty="0"/>
          </a:p>
        </p:txBody>
      </p:sp>
      <p:sp>
        <p:nvSpPr>
          <p:cNvPr id="376" name="Google Shape;376;p37"/>
          <p:cNvSpPr/>
          <p:nvPr/>
        </p:nvSpPr>
        <p:spPr>
          <a:xfrm>
            <a:off x="4239948" y="2423574"/>
            <a:ext cx="6200400" cy="439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Aprendizajes técnicos.</a:t>
            </a:r>
            <a:endParaRPr sz="2400" dirty="0"/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Redes de conocimiento y apoyo.</a:t>
            </a:r>
            <a:endParaRPr sz="2400" dirty="0"/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Incorporación de nuevas prácticas y saberes – Planes de Trabajo.</a:t>
            </a:r>
            <a:endParaRPr sz="2400" dirty="0"/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Relacionamiento entre actores territoriales, autoridades locales, entidades nacionales y la cooperación internacional.</a:t>
            </a:r>
            <a:endParaRPr sz="2400" dirty="0"/>
          </a:p>
        </p:txBody>
      </p:sp>
      <p:sp>
        <p:nvSpPr>
          <p:cNvPr id="377" name="Google Shape;377;p37"/>
          <p:cNvSpPr/>
          <p:nvPr/>
        </p:nvSpPr>
        <p:spPr>
          <a:xfrm>
            <a:off x="-150672" y="1693422"/>
            <a:ext cx="2661900" cy="31983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121006" y="2522316"/>
            <a:ext cx="21825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Arial"/>
              <a:buNone/>
            </a:pPr>
            <a:r>
              <a:rPr lang="es-CO" sz="19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COOPERACIÓN COL-COL </a:t>
            </a:r>
            <a:br>
              <a:rPr lang="es-CO" sz="19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19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COLOMBIA LE ENSEÑA A COLOMBIA</a:t>
            </a:r>
            <a:endParaRPr sz="19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0" y="0"/>
            <a:ext cx="12336463" cy="6872288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Visión de la CI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386" name="Google Shape;386;p38"/>
          <p:cNvSpPr txBox="1"/>
          <p:nvPr/>
        </p:nvSpPr>
        <p:spPr>
          <a:xfrm>
            <a:off x="6898510" y="4328931"/>
            <a:ext cx="4889899" cy="17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CO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 NACIONAL DE COOPERACIÓN INTERNACIONAL </a:t>
            </a:r>
            <a:br>
              <a:rPr lang="es-CO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ENCI 2019-2022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92" name="Google Shape;39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3" name="Google Shape;393;p39"/>
          <p:cNvPicPr preferRelativeResize="0"/>
          <p:nvPr/>
        </p:nvPicPr>
        <p:blipFill rotWithShape="1">
          <a:blip r:embed="rId3">
            <a:alphaModFix/>
          </a:blip>
          <a:srcRect l="7011" t="7778" r="5401" b="4252"/>
          <a:stretch/>
        </p:blipFill>
        <p:spPr>
          <a:xfrm>
            <a:off x="0" y="0"/>
            <a:ext cx="12192000" cy="6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0" name="Google Shape;400;p40"/>
          <p:cNvPicPr preferRelativeResize="0"/>
          <p:nvPr/>
        </p:nvPicPr>
        <p:blipFill rotWithShape="1">
          <a:blip r:embed="rId3">
            <a:alphaModFix/>
          </a:blip>
          <a:srcRect l="6667" t="8083" r="5401" b="47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13" name="Google Shape;41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4" name="Google Shape;414;p42"/>
          <p:cNvPicPr preferRelativeResize="0"/>
          <p:nvPr/>
        </p:nvPicPr>
        <p:blipFill rotWithShape="1">
          <a:blip r:embed="rId3">
            <a:alphaModFix/>
          </a:blip>
          <a:srcRect l="6753" t="8083" r="5488" b="4253"/>
          <a:stretch/>
        </p:blipFill>
        <p:spPr>
          <a:xfrm>
            <a:off x="0" y="0"/>
            <a:ext cx="122053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3CFA64-5D87-AA4E-8531-E5319CF5A559}"/>
              </a:ext>
            </a:extLst>
          </p:cNvPr>
          <p:cNvSpPr/>
          <p:nvPr/>
        </p:nvSpPr>
        <p:spPr>
          <a:xfrm>
            <a:off x="1496291" y="5685905"/>
            <a:ext cx="9410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DB7B23-706C-7D44-A3B0-1CEFC6178501}"/>
              </a:ext>
            </a:extLst>
          </p:cNvPr>
          <p:cNvSpPr txBox="1"/>
          <p:nvPr/>
        </p:nvSpPr>
        <p:spPr>
          <a:xfrm>
            <a:off x="1679171" y="5985163"/>
            <a:ext cx="101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chemeClr val="accent5">
                    <a:lumMod val="75000"/>
                  </a:schemeClr>
                </a:solidFill>
              </a:rPr>
              <a:t>El Sector Justicia  ha realizado el Plan de Trabajo de CI, al igual que el ejercicio de priorización de demanda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/>
          <p:nvPr/>
        </p:nvSpPr>
        <p:spPr>
          <a:xfrm>
            <a:off x="0" y="0"/>
            <a:ext cx="12336463" cy="6872288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2309813" y="2422525"/>
            <a:ext cx="4665662" cy="156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Somos un canal que facilita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2686050" y="3370263"/>
            <a:ext cx="3922713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O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comunicación entre aliados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3"/>
          <p:cNvSpPr txBox="1">
            <a:spLocks noGrp="1"/>
          </p:cNvSpPr>
          <p:nvPr>
            <p:ph type="subTitle" idx="1"/>
          </p:nvPr>
        </p:nvSpPr>
        <p:spPr>
          <a:xfrm>
            <a:off x="9070975" y="5392738"/>
            <a:ext cx="27257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s-CO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-555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-144462" y="-14289"/>
            <a:ext cx="3423371" cy="7010833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553875" y="747050"/>
            <a:ext cx="4828800" cy="22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000"/>
              <a:buNone/>
            </a:pPr>
            <a:r>
              <a:rPr lang="es-CO" sz="20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¿Qué es la Cooperación Internacional no reembolsable?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Char char="•"/>
            </a:pPr>
            <a:r>
              <a:rPr lang="es-CO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Instrumento de Política Exterior.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Char char="•"/>
            </a:pPr>
            <a:r>
              <a:rPr lang="es-CO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Apoyo financiero no crediticio y/o técnico de un país u organismo internacional.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Char char="•"/>
            </a:pPr>
            <a:r>
              <a:rPr lang="es-CO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Complemento a los esfuerzos de un Estado para lograr sus metas de desarrollo.</a:t>
            </a:r>
            <a:endParaRPr sz="20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781200" y="3640350"/>
            <a:ext cx="54444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"/>
              <a:buNone/>
            </a:pPr>
            <a:r>
              <a:rPr lang="es-CO" sz="2000" b="1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¿Qué NO es la Cooperación Internacional?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"/>
              <a:buChar char="•"/>
            </a:pPr>
            <a:r>
              <a:rPr lang="es-CO" sz="20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Una fuente de recursos para superar déficit presupuestal.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"/>
              <a:buChar char="•"/>
            </a:pPr>
            <a:r>
              <a:rPr lang="es-CO" sz="20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Recursos para contrataciones de personal.</a:t>
            </a:r>
            <a:endParaRPr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3366CC"/>
              </a:buClr>
              <a:buSzPts val="2000"/>
              <a:buFont typeface="Arial"/>
              <a:buChar char="•"/>
            </a:pPr>
            <a:r>
              <a:rPr lang="es-CO" sz="20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Patrocinio de eventos, viajes o actividades </a:t>
            </a:r>
            <a:r>
              <a:rPr lang="es-CO" sz="2000" dirty="0">
                <a:solidFill>
                  <a:srgbClr val="3366CC"/>
                </a:solidFill>
                <a:ea typeface="Arial Hebrew Scholar" charset="-79"/>
                <a:cs typeface="Arial Hebrew Scholar" charset="-79"/>
              </a:rPr>
              <a:t> aisladas que no se encuentren en el marco de proyectos</a:t>
            </a:r>
            <a:r>
              <a:rPr lang="es-CO" sz="20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"/>
              <a:buChar char="•"/>
            </a:pPr>
            <a:r>
              <a:rPr lang="es-CO" sz="20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Ejecutores de recursos públicos.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50272" y="4352637"/>
            <a:ext cx="2551546" cy="111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CO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Contexto de la Cooperación Internacional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775" y="1246747"/>
            <a:ext cx="1282700" cy="12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775" y="4237245"/>
            <a:ext cx="1282700" cy="128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5013800" y="4917650"/>
            <a:ext cx="6912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O" sz="48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882525" y="2729725"/>
            <a:ext cx="1603200" cy="67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3882525" y="5796450"/>
            <a:ext cx="1603200" cy="67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0" y="13855"/>
            <a:ext cx="12336463" cy="6872288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Visión de la CI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6059664" y="4626443"/>
            <a:ext cx="55781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CO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Visión de Colombia Sobre la Cooperación Internacional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0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900238" y="133350"/>
            <a:ext cx="1284287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345674" y="1449100"/>
            <a:ext cx="5115300" cy="252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6514797" y="1446500"/>
            <a:ext cx="5305500" cy="2511300"/>
          </a:xfrm>
          <a:prstGeom prst="rect">
            <a:avLst/>
          </a:prstGeom>
          <a:solidFill>
            <a:srgbClr val="4C1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1665720" y="1720903"/>
            <a:ext cx="3506700" cy="220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CO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Colombia ha sido catalogado como país de Renta Media Alta.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CO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embargo, continúa requiriendo el apoyo internacional para superar brechas e inequidades.</a:t>
            </a:r>
            <a:endParaRPr dirty="0"/>
          </a:p>
        </p:txBody>
      </p:sp>
      <p:sp>
        <p:nvSpPr>
          <p:cNvPr id="167" name="Google Shape;167;p20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Visión de la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6738793" y="1674396"/>
            <a:ext cx="3506700" cy="2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CO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 mismo tiempo, es referente por sus experiencias de desarrollo y las comparte con países del Sur Global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CO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(América Latina, Caribe, Asia, África y Eurasia).</a:t>
            </a:r>
            <a:endParaRPr dirty="0"/>
          </a:p>
        </p:txBody>
      </p:sp>
      <p:sp>
        <p:nvSpPr>
          <p:cNvPr id="169" name="Google Shape;169;p20"/>
          <p:cNvSpPr txBox="1"/>
          <p:nvPr/>
        </p:nvSpPr>
        <p:spPr>
          <a:xfrm>
            <a:off x="4471267" y="4818494"/>
            <a:ext cx="29985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"/>
              <a:buNone/>
            </a:pPr>
            <a:r>
              <a:rPr lang="es-CO" sz="2000" b="1" dirty="0">
                <a:solidFill>
                  <a:srgbClr val="274E13"/>
                </a:solidFill>
                <a:sym typeface="Arial"/>
              </a:rPr>
              <a:t>ROL DUAL DE COLOMBIA</a:t>
            </a:r>
            <a:endParaRPr b="1" dirty="0">
              <a:solidFill>
                <a:srgbClr val="274E13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"/>
              <a:buNone/>
            </a:pPr>
            <a:r>
              <a:rPr lang="es-CO" sz="2000" dirty="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Demandante y Oferente de cooperación</a:t>
            </a:r>
            <a:endParaRPr dirty="0">
              <a:solidFill>
                <a:srgbClr val="274E13"/>
              </a:solidFill>
            </a:endParaRPr>
          </a:p>
        </p:txBody>
      </p:sp>
      <p:cxnSp>
        <p:nvCxnSpPr>
          <p:cNvPr id="170" name="Google Shape;170;p20"/>
          <p:cNvCxnSpPr/>
          <p:nvPr/>
        </p:nvCxnSpPr>
        <p:spPr>
          <a:xfrm>
            <a:off x="2690091" y="4084782"/>
            <a:ext cx="1293000" cy="1293000"/>
          </a:xfrm>
          <a:prstGeom prst="straightConnector1">
            <a:avLst/>
          </a:prstGeom>
          <a:noFill/>
          <a:ln w="38100" cap="flat" cmpd="sng">
            <a:solidFill>
              <a:srgbClr val="3366CC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171" name="Google Shape;171;p20"/>
          <p:cNvCxnSpPr/>
          <p:nvPr/>
        </p:nvCxnSpPr>
        <p:spPr>
          <a:xfrm flipH="1">
            <a:off x="7738136" y="4110183"/>
            <a:ext cx="1719900" cy="1256100"/>
          </a:xfrm>
          <a:prstGeom prst="straightConnector1">
            <a:avLst/>
          </a:prstGeom>
          <a:noFill/>
          <a:ln w="38100" cap="flat" cmpd="sng">
            <a:solidFill>
              <a:srgbClr val="3366CC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75" y="2181700"/>
            <a:ext cx="1090500" cy="10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3625" y="2181700"/>
            <a:ext cx="1090500" cy="10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-555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-144462" y="-14289"/>
            <a:ext cx="3423371" cy="7010833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257330" y="3704222"/>
            <a:ext cx="268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</a:pPr>
            <a:r>
              <a:rPr lang="es-CO" sz="216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Lineamientos para la Gestión de Cooperación Internacional</a:t>
            </a:r>
            <a:endParaRPr sz="216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4085251" y="941097"/>
            <a:ext cx="7471750" cy="497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La CI debe estar alineada con las apuestas y prioridades de desarrollo nacional y territorial.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La CI debe funcionar a partir de la demanda del país y no de la oferta de los cooperantes.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Los recursos de CI deben invertirse en áreas donde haya una necesidad real para complementar los esfuerzos que ya está haciendo el país.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Se debe evitar duplicar proyectos, esfuerzos, recursos financieros y humanos.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/>
            </a:pPr>
            <a:r>
              <a:rPr lang="es-CO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Los socios cooperantes con los que se decida trabajar deben tener un valor agregado previamente identificado. </a:t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Visión de la CI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75" y="2268275"/>
            <a:ext cx="1282700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-555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-144462" y="-14289"/>
            <a:ext cx="3423371" cy="7010833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4085251" y="941098"/>
            <a:ext cx="7471750" cy="45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+mj-lt"/>
              <a:buAutoNum type="arabicPeriod" startAt="6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Todos los proyectos de CI deben ser diseñados con objetivos, metas, resultados e indicadores claros que garanticen una adecuada ejecución.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 startAt="6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Los proyectos de CI deben generar y fortalecer las capacidades y conocimientos de las autoridades y poblaciones locales.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 startAt="6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Es necesario involucrar a los territorios, y sus comunidades  en todas las etapas de los proyectos de CI.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Calibri"/>
              <a:buAutoNum type="arabicPeriod" startAt="6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Debe existir un equilibrio entre los recursos financieros y humanos de Colombia y de los cooperantes.</a:t>
            </a:r>
            <a:endParaRPr dirty="0"/>
          </a:p>
        </p:txBody>
      </p:sp>
      <p:sp>
        <p:nvSpPr>
          <p:cNvPr id="224" name="Google Shape;224;p23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Visión de la CI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257330" y="3704222"/>
            <a:ext cx="268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</a:pPr>
            <a:r>
              <a:rPr lang="es-CO" sz="216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Lineamientos para la Gestión de Cooperación Internacional</a:t>
            </a:r>
            <a:endParaRPr sz="216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75" y="2268275"/>
            <a:ext cx="1282700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>
            <a:off x="0" y="0"/>
            <a:ext cx="12336463" cy="6872288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Visión de la CI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7422900" y="4798655"/>
            <a:ext cx="43655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CO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Modalidades de  </a:t>
            </a:r>
            <a:br>
              <a:rPr lang="es-CO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Cooperación Internacional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/>
          <p:nvPr/>
        </p:nvSpPr>
        <p:spPr>
          <a:xfrm>
            <a:off x="-1444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-150675" y="1823725"/>
            <a:ext cx="3962700" cy="32718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 txBox="1">
            <a:spLocks noGrp="1"/>
          </p:cNvSpPr>
          <p:nvPr>
            <p:ph type="subTitle" idx="1"/>
          </p:nvPr>
        </p:nvSpPr>
        <p:spPr>
          <a:xfrm>
            <a:off x="5387642" y="3831725"/>
            <a:ext cx="4527382" cy="159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800"/>
              <a:buNone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Puede ser:</a:t>
            </a:r>
            <a:endParaRPr sz="2400" dirty="0"/>
          </a:p>
          <a:p>
            <a:pPr marL="28575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Financiera No Reembolsable</a:t>
            </a:r>
            <a:endParaRPr sz="2400" dirty="0"/>
          </a:p>
          <a:p>
            <a:pPr marL="28575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Asistencia Técnica</a:t>
            </a:r>
            <a:endParaRPr sz="2400" dirty="0"/>
          </a:p>
          <a:p>
            <a:pPr marL="28575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Donaciones en especie</a:t>
            </a:r>
            <a:endParaRPr sz="2400" dirty="0"/>
          </a:p>
        </p:txBody>
      </p:sp>
      <p:sp>
        <p:nvSpPr>
          <p:cNvPr id="242" name="Google Shape;242;p25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Modalidades de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4674175" y="1431050"/>
            <a:ext cx="52410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Todos aquellos </a:t>
            </a:r>
            <a:r>
              <a:rPr lang="es-CO" sz="2400" dirty="0">
                <a:solidFill>
                  <a:srgbClr val="3366CC"/>
                </a:solidFill>
              </a:rPr>
              <a:t>recursos</a:t>
            </a: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 que provienen de países desarrollados, los cuales tienen como objetivo apoyar el bienestar y el desarrollo sostenible.</a:t>
            </a:r>
            <a:endParaRPr sz="2400" dirty="0"/>
          </a:p>
        </p:txBody>
      </p:sp>
      <p:sp>
        <p:nvSpPr>
          <p:cNvPr id="245" name="Google Shape;245;p25"/>
          <p:cNvSpPr txBox="1"/>
          <p:nvPr/>
        </p:nvSpPr>
        <p:spPr>
          <a:xfrm>
            <a:off x="359326" y="3339980"/>
            <a:ext cx="29427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Asistencia Oficial al Desarrollo - AOD</a:t>
            </a:r>
            <a:endParaRPr sz="234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25" y="2509212"/>
            <a:ext cx="1097700" cy="10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/>
          <p:nvPr/>
        </p:nvSpPr>
        <p:spPr>
          <a:xfrm>
            <a:off x="-144463" y="0"/>
            <a:ext cx="12336463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-150675" y="1693426"/>
            <a:ext cx="3681000" cy="391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44463" y="133350"/>
            <a:ext cx="12827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Modalidades de CI</a:t>
            </a:r>
            <a:endParaRPr sz="80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1571625" y="133350"/>
            <a:ext cx="1284288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 b="1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APC-Colombia</a:t>
            </a:r>
            <a:endParaRPr/>
          </a:p>
        </p:txBody>
      </p:sp>
      <p:sp>
        <p:nvSpPr>
          <p:cNvPr id="269" name="Google Shape;269;p27"/>
          <p:cNvSpPr/>
          <p:nvPr/>
        </p:nvSpPr>
        <p:spPr>
          <a:xfrm>
            <a:off x="4727000" y="1156400"/>
            <a:ext cx="5751600" cy="4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Presentándose a las convocatorias internacionales que son socializadas y acompañadas técnicamente por APC-Colombia.</a:t>
            </a:r>
            <a:endParaRPr sz="24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dirty="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Articulándose con procesos vigentes apoyados por los cooperantes.</a:t>
            </a:r>
            <a:endParaRPr sz="24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dirty="0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Arial"/>
              <a:buChar char="-"/>
            </a:pPr>
            <a:r>
              <a:rPr lang="es-CO" sz="2400" dirty="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Aprovechando las oportunidades de formación y capacitación ofrecidas por los cooperantes en el exterior bajo la modalidad de cursos cortos.</a:t>
            </a:r>
            <a:endParaRPr sz="2400" dirty="0"/>
          </a:p>
        </p:txBody>
      </p:sp>
      <p:sp>
        <p:nvSpPr>
          <p:cNvPr id="270" name="Google Shape;270;p27"/>
          <p:cNvSpPr txBox="1"/>
          <p:nvPr/>
        </p:nvSpPr>
        <p:spPr>
          <a:xfrm>
            <a:off x="714827" y="3798993"/>
            <a:ext cx="19500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es-CO" sz="23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beneficiarse de la AOD?</a:t>
            </a:r>
            <a:endParaRPr sz="234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075" y="2333450"/>
            <a:ext cx="1373999" cy="13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2TV4CCKVFCYA-871573773-176</_dlc_DocId>
    <_dlc_DocIdUrl xmlns="81cc8fc0-8d1e-4295-8f37-5d076116407c">
      <Url>https://www.minjusticia.gov.co/programas-co/ODC/_layouts/15/DocIdRedir.aspx?ID=2TV4CCKVFCYA-871573773-176</Url>
      <Description>2TV4CCKVFCYA-871573773-176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E855B6-FE91-4277-8344-E1836E33D62D}"/>
</file>

<file path=customXml/itemProps2.xml><?xml version="1.0" encoding="utf-8"?>
<ds:datastoreItem xmlns:ds="http://schemas.openxmlformats.org/officeDocument/2006/customXml" ds:itemID="{86179109-C081-43E2-B04E-683FE5A8EC70}"/>
</file>

<file path=customXml/itemProps3.xml><?xml version="1.0" encoding="utf-8"?>
<ds:datastoreItem xmlns:ds="http://schemas.openxmlformats.org/officeDocument/2006/customXml" ds:itemID="{5F84A933-07DE-412F-8AC9-18FBC2537D6C}"/>
</file>

<file path=customXml/itemProps4.xml><?xml version="1.0" encoding="utf-8"?>
<ds:datastoreItem xmlns:ds="http://schemas.openxmlformats.org/officeDocument/2006/customXml" ds:itemID="{BE179C38-AC23-4FD1-80CB-010FDA603D4A}"/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766</Words>
  <Application>Microsoft Macintosh PowerPoint</Application>
  <PresentationFormat>Panorámica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Lineamientos para la Gestión de Cooperación Internacional</vt:lpstr>
      <vt:lpstr>Lineamientos para la Gestión de Cooperación Internacional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 PEÑA</dc:creator>
  <cp:lastModifiedBy>Ba4746</cp:lastModifiedBy>
  <cp:revision>48</cp:revision>
  <dcterms:modified xsi:type="dcterms:W3CDTF">2020-12-04T14:29:27Z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e101347c-1b13-4272-8e2a-e3dd918175e6</vt:lpwstr>
  </property>
</Properties>
</file>