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62" r:id="rId5"/>
    <p:sldId id="263" r:id="rId6"/>
    <p:sldId id="280" r:id="rId7"/>
    <p:sldId id="264" r:id="rId8"/>
    <p:sldId id="293" r:id="rId9"/>
    <p:sldId id="292" r:id="rId10"/>
    <p:sldId id="294" r:id="rId11"/>
    <p:sldId id="295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4" r:id="rId31"/>
    <p:sldId id="275" r:id="rId32"/>
    <p:sldId id="276" r:id="rId33"/>
    <p:sldId id="277" r:id="rId34"/>
    <p:sldId id="278" r:id="rId35"/>
    <p:sldId id="279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>
      <p:cViewPr>
        <p:scale>
          <a:sx n="80" d="100"/>
          <a:sy n="80" d="100"/>
        </p:scale>
        <p:origin x="-756" y="-636"/>
      </p:cViewPr>
      <p:guideLst>
        <p:guide orient="horz" pos="28"/>
        <p:guide pos="2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2175E-50E5-4F93-927F-B48D3F98FC6C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830D7994-05E5-4AA9-BD7E-DF42B6309143}">
      <dgm:prSet phldrT="[Texto]" custT="1"/>
      <dgm:spPr/>
      <dgm:t>
        <a:bodyPr lIns="0" tIns="0" rIns="0" bIns="0"/>
        <a:lstStyle/>
        <a:p>
          <a:r>
            <a:rPr lang="es-CO" sz="1000" b="1" dirty="0" smtClean="0">
              <a:latin typeface="Century Gothic" panose="020B0502020202020204" pitchFamily="34" charset="0"/>
            </a:rPr>
            <a:t>Plan Nacional de Desarrollo - PND</a:t>
          </a:r>
          <a:endParaRPr lang="es-CO" sz="1000" b="1" dirty="0">
            <a:latin typeface="Century Gothic" panose="020B0502020202020204" pitchFamily="34" charset="0"/>
          </a:endParaRPr>
        </a:p>
      </dgm:t>
    </dgm:pt>
    <dgm:pt modelId="{D2495106-C6B9-46C5-8D90-4D182C4EF58A}" type="parTrans" cxnId="{3C139E88-443A-4C64-98C0-33E16FBBA52B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7EC9929E-581A-472B-BEE3-2D36531E1B77}" type="sibTrans" cxnId="{3C139E88-443A-4C64-98C0-33E16FBBA52B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21BE5C4F-9661-4515-B09F-F49729E9D605}">
      <dgm:prSet phldrT="[Texto]" custT="1"/>
      <dgm:spPr/>
      <dgm:t>
        <a:bodyPr lIns="0" tIns="0" rIns="0" bIns="0"/>
        <a:lstStyle/>
        <a:p>
          <a:r>
            <a:rPr lang="es-CO" sz="1000" b="1" dirty="0" smtClean="0">
              <a:latin typeface="Century Gothic" panose="020B0502020202020204" pitchFamily="34" charset="0"/>
            </a:rPr>
            <a:t>Plan Estratégico Sectorial</a:t>
          </a:r>
          <a:endParaRPr lang="es-CO" sz="1000" b="1" dirty="0">
            <a:latin typeface="Century Gothic" panose="020B0502020202020204" pitchFamily="34" charset="0"/>
          </a:endParaRPr>
        </a:p>
      </dgm:t>
    </dgm:pt>
    <dgm:pt modelId="{2FA99B86-8770-4ADD-868C-6BDCD275B892}" type="parTrans" cxnId="{F2441DF2-AC24-4D3D-B32B-82BCB68A829B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F81D2770-6F5A-41C2-BCFB-99271E3A063F}" type="sibTrans" cxnId="{F2441DF2-AC24-4D3D-B32B-82BCB68A829B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0F9F9244-2A75-4BF0-A7F5-E3A32F3DE1D0}">
      <dgm:prSet phldrT="[Texto]" custT="1"/>
      <dgm:spPr/>
      <dgm:t>
        <a:bodyPr lIns="0" tIns="0" rIns="0" bIns="0"/>
        <a:lstStyle/>
        <a:p>
          <a:r>
            <a:rPr lang="es-CO" sz="1000" b="1" dirty="0" smtClean="0">
              <a:latin typeface="Century Gothic" panose="020B0502020202020204" pitchFamily="34" charset="0"/>
            </a:rPr>
            <a:t>Plan Estratégico Institucional</a:t>
          </a:r>
          <a:endParaRPr lang="es-CO" sz="1000" b="1" dirty="0">
            <a:latin typeface="Century Gothic" panose="020B0502020202020204" pitchFamily="34" charset="0"/>
          </a:endParaRPr>
        </a:p>
      </dgm:t>
    </dgm:pt>
    <dgm:pt modelId="{03B5C4C8-C86A-4078-861A-60E0D0D3B135}" type="parTrans" cxnId="{B7D58179-DC8E-425D-966D-7B2C5B1494B6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3D696D39-E233-47B3-BF58-6D80221899AA}" type="sibTrans" cxnId="{B7D58179-DC8E-425D-966D-7B2C5B1494B6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7110B3D1-49CF-4D10-BF42-711314A0FF7B}">
      <dgm:prSet phldrT="[Texto]" custT="1"/>
      <dgm:spPr/>
      <dgm:t>
        <a:bodyPr lIns="0" tIns="0" rIns="0" bIns="0"/>
        <a:lstStyle/>
        <a:p>
          <a:r>
            <a:rPr lang="es-CO" sz="1000" b="1" dirty="0" smtClean="0">
              <a:latin typeface="Century Gothic" panose="020B0502020202020204" pitchFamily="34" charset="0"/>
            </a:rPr>
            <a:t>Plan de Acción Anual</a:t>
          </a:r>
          <a:endParaRPr lang="es-CO" sz="1000" b="1" dirty="0">
            <a:latin typeface="Century Gothic" panose="020B0502020202020204" pitchFamily="34" charset="0"/>
          </a:endParaRPr>
        </a:p>
      </dgm:t>
    </dgm:pt>
    <dgm:pt modelId="{0A08D877-AD41-4746-9DD4-964217EC080A}" type="parTrans" cxnId="{345655A5-66F4-49E2-91D4-F24B02E7E9AD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9ED51C74-020A-4B76-A3B0-2062FA26205D}" type="sibTrans" cxnId="{345655A5-66F4-49E2-91D4-F24B02E7E9AD}">
      <dgm:prSet/>
      <dgm:spPr/>
      <dgm:t>
        <a:bodyPr/>
        <a:lstStyle/>
        <a:p>
          <a:endParaRPr lang="es-CO" sz="1000" b="1">
            <a:latin typeface="Century Gothic" panose="020B0502020202020204" pitchFamily="34" charset="0"/>
          </a:endParaRPr>
        </a:p>
      </dgm:t>
    </dgm:pt>
    <dgm:pt modelId="{A393ED3B-3F2C-45F1-8DDF-D7B919B0F0A8}" type="pres">
      <dgm:prSet presAssocID="{ABB2175E-50E5-4F93-927F-B48D3F98FC6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1F88C1-BCB0-49BB-99C1-17E8BA684C8F}" type="pres">
      <dgm:prSet presAssocID="{ABB2175E-50E5-4F93-927F-B48D3F98FC6C}" presName="comp1" presStyleCnt="0"/>
      <dgm:spPr/>
    </dgm:pt>
    <dgm:pt modelId="{1FA05E62-8C8A-4A8C-B766-DFDA5A28B85F}" type="pres">
      <dgm:prSet presAssocID="{ABB2175E-50E5-4F93-927F-B48D3F98FC6C}" presName="circle1" presStyleLbl="node1" presStyleIdx="0" presStyleCnt="4"/>
      <dgm:spPr/>
      <dgm:t>
        <a:bodyPr/>
        <a:lstStyle/>
        <a:p>
          <a:endParaRPr lang="es-CO"/>
        </a:p>
      </dgm:t>
    </dgm:pt>
    <dgm:pt modelId="{FC1DAF1B-2424-434A-9598-0B8FA7E703DF}" type="pres">
      <dgm:prSet presAssocID="{ABB2175E-50E5-4F93-927F-B48D3F98FC6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61B206-1DB2-4C84-B8AC-07B204EC8346}" type="pres">
      <dgm:prSet presAssocID="{ABB2175E-50E5-4F93-927F-B48D3F98FC6C}" presName="comp2" presStyleCnt="0"/>
      <dgm:spPr/>
    </dgm:pt>
    <dgm:pt modelId="{89B50961-B572-4457-82C0-BE104FFD8B00}" type="pres">
      <dgm:prSet presAssocID="{ABB2175E-50E5-4F93-927F-B48D3F98FC6C}" presName="circle2" presStyleLbl="node1" presStyleIdx="1" presStyleCnt="4"/>
      <dgm:spPr/>
      <dgm:t>
        <a:bodyPr/>
        <a:lstStyle/>
        <a:p>
          <a:endParaRPr lang="es-CO"/>
        </a:p>
      </dgm:t>
    </dgm:pt>
    <dgm:pt modelId="{0BF5CFB0-A32C-4B89-8A96-5782A789B7AD}" type="pres">
      <dgm:prSet presAssocID="{ABB2175E-50E5-4F93-927F-B48D3F98FC6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0E3BE4-64F4-446C-A43D-D3A7261C129B}" type="pres">
      <dgm:prSet presAssocID="{ABB2175E-50E5-4F93-927F-B48D3F98FC6C}" presName="comp3" presStyleCnt="0"/>
      <dgm:spPr/>
    </dgm:pt>
    <dgm:pt modelId="{9BC67148-B838-4DC4-9360-4721556BA6D9}" type="pres">
      <dgm:prSet presAssocID="{ABB2175E-50E5-4F93-927F-B48D3F98FC6C}" presName="circle3" presStyleLbl="node1" presStyleIdx="2" presStyleCnt="4"/>
      <dgm:spPr/>
      <dgm:t>
        <a:bodyPr/>
        <a:lstStyle/>
        <a:p>
          <a:endParaRPr lang="es-CO"/>
        </a:p>
      </dgm:t>
    </dgm:pt>
    <dgm:pt modelId="{37A792D4-29A9-40C4-8F4A-AD7C7BAC14FE}" type="pres">
      <dgm:prSet presAssocID="{ABB2175E-50E5-4F93-927F-B48D3F98FC6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58BBF6-DA35-4456-8A28-EC6D5F6CF45B}" type="pres">
      <dgm:prSet presAssocID="{ABB2175E-50E5-4F93-927F-B48D3F98FC6C}" presName="comp4" presStyleCnt="0"/>
      <dgm:spPr/>
    </dgm:pt>
    <dgm:pt modelId="{387F1F80-87F6-484E-96C3-F23E628B874F}" type="pres">
      <dgm:prSet presAssocID="{ABB2175E-50E5-4F93-927F-B48D3F98FC6C}" presName="circle4" presStyleLbl="node1" presStyleIdx="3" presStyleCnt="4"/>
      <dgm:spPr/>
      <dgm:t>
        <a:bodyPr/>
        <a:lstStyle/>
        <a:p>
          <a:endParaRPr lang="es-CO"/>
        </a:p>
      </dgm:t>
    </dgm:pt>
    <dgm:pt modelId="{95B4622D-27EA-4BB3-BD0B-A7D2172CBFA3}" type="pres">
      <dgm:prSet presAssocID="{ABB2175E-50E5-4F93-927F-B48D3F98FC6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4978503-B25B-4E12-9B3D-75CBB7C725EC}" type="presOf" srcId="{830D7994-05E5-4AA9-BD7E-DF42B6309143}" destId="{FC1DAF1B-2424-434A-9598-0B8FA7E703DF}" srcOrd="1" destOrd="0" presId="urn:microsoft.com/office/officeart/2005/8/layout/venn2"/>
    <dgm:cxn modelId="{C189EE2D-8F05-4479-B653-63A1915CFB7C}" type="presOf" srcId="{21BE5C4F-9661-4515-B09F-F49729E9D605}" destId="{0BF5CFB0-A32C-4B89-8A96-5782A789B7AD}" srcOrd="1" destOrd="0" presId="urn:microsoft.com/office/officeart/2005/8/layout/venn2"/>
    <dgm:cxn modelId="{709CCC30-E275-438A-9E9B-D6FB964E0E23}" type="presOf" srcId="{0F9F9244-2A75-4BF0-A7F5-E3A32F3DE1D0}" destId="{37A792D4-29A9-40C4-8F4A-AD7C7BAC14FE}" srcOrd="1" destOrd="0" presId="urn:microsoft.com/office/officeart/2005/8/layout/venn2"/>
    <dgm:cxn modelId="{C5C47C16-35C2-4131-A50F-210042C65420}" type="presOf" srcId="{7110B3D1-49CF-4D10-BF42-711314A0FF7B}" destId="{95B4622D-27EA-4BB3-BD0B-A7D2172CBFA3}" srcOrd="1" destOrd="0" presId="urn:microsoft.com/office/officeart/2005/8/layout/venn2"/>
    <dgm:cxn modelId="{5522FE27-6691-46BB-8F39-4F8F068B4040}" type="presOf" srcId="{ABB2175E-50E5-4F93-927F-B48D3F98FC6C}" destId="{A393ED3B-3F2C-45F1-8DDF-D7B919B0F0A8}" srcOrd="0" destOrd="0" presId="urn:microsoft.com/office/officeart/2005/8/layout/venn2"/>
    <dgm:cxn modelId="{3C139E88-443A-4C64-98C0-33E16FBBA52B}" srcId="{ABB2175E-50E5-4F93-927F-B48D3F98FC6C}" destId="{830D7994-05E5-4AA9-BD7E-DF42B6309143}" srcOrd="0" destOrd="0" parTransId="{D2495106-C6B9-46C5-8D90-4D182C4EF58A}" sibTransId="{7EC9929E-581A-472B-BEE3-2D36531E1B77}"/>
    <dgm:cxn modelId="{7AB9C61A-8632-4090-B9DD-3B71492FDE83}" type="presOf" srcId="{0F9F9244-2A75-4BF0-A7F5-E3A32F3DE1D0}" destId="{9BC67148-B838-4DC4-9360-4721556BA6D9}" srcOrd="0" destOrd="0" presId="urn:microsoft.com/office/officeart/2005/8/layout/venn2"/>
    <dgm:cxn modelId="{3E12BBF3-BC05-4474-906A-F258B09818BA}" type="presOf" srcId="{21BE5C4F-9661-4515-B09F-F49729E9D605}" destId="{89B50961-B572-4457-82C0-BE104FFD8B00}" srcOrd="0" destOrd="0" presId="urn:microsoft.com/office/officeart/2005/8/layout/venn2"/>
    <dgm:cxn modelId="{C6C9FF7B-6802-4721-8B54-601B0EF85A30}" type="presOf" srcId="{7110B3D1-49CF-4D10-BF42-711314A0FF7B}" destId="{387F1F80-87F6-484E-96C3-F23E628B874F}" srcOrd="0" destOrd="0" presId="urn:microsoft.com/office/officeart/2005/8/layout/venn2"/>
    <dgm:cxn modelId="{B7D58179-DC8E-425D-966D-7B2C5B1494B6}" srcId="{ABB2175E-50E5-4F93-927F-B48D3F98FC6C}" destId="{0F9F9244-2A75-4BF0-A7F5-E3A32F3DE1D0}" srcOrd="2" destOrd="0" parTransId="{03B5C4C8-C86A-4078-861A-60E0D0D3B135}" sibTransId="{3D696D39-E233-47B3-BF58-6D80221899AA}"/>
    <dgm:cxn modelId="{345655A5-66F4-49E2-91D4-F24B02E7E9AD}" srcId="{ABB2175E-50E5-4F93-927F-B48D3F98FC6C}" destId="{7110B3D1-49CF-4D10-BF42-711314A0FF7B}" srcOrd="3" destOrd="0" parTransId="{0A08D877-AD41-4746-9DD4-964217EC080A}" sibTransId="{9ED51C74-020A-4B76-A3B0-2062FA26205D}"/>
    <dgm:cxn modelId="{01ED1747-34F3-48FD-AC90-EB3C828D5BDF}" type="presOf" srcId="{830D7994-05E5-4AA9-BD7E-DF42B6309143}" destId="{1FA05E62-8C8A-4A8C-B766-DFDA5A28B85F}" srcOrd="0" destOrd="0" presId="urn:microsoft.com/office/officeart/2005/8/layout/venn2"/>
    <dgm:cxn modelId="{F2441DF2-AC24-4D3D-B32B-82BCB68A829B}" srcId="{ABB2175E-50E5-4F93-927F-B48D3F98FC6C}" destId="{21BE5C4F-9661-4515-B09F-F49729E9D605}" srcOrd="1" destOrd="0" parTransId="{2FA99B86-8770-4ADD-868C-6BDCD275B892}" sibTransId="{F81D2770-6F5A-41C2-BCFB-99271E3A063F}"/>
    <dgm:cxn modelId="{B3B9CAB9-F4EA-40CA-BB56-74C40A1A2B11}" type="presParOf" srcId="{A393ED3B-3F2C-45F1-8DDF-D7B919B0F0A8}" destId="{9D1F88C1-BCB0-49BB-99C1-17E8BA684C8F}" srcOrd="0" destOrd="0" presId="urn:microsoft.com/office/officeart/2005/8/layout/venn2"/>
    <dgm:cxn modelId="{F16EC896-9899-443A-BB0F-EDC11E414CCF}" type="presParOf" srcId="{9D1F88C1-BCB0-49BB-99C1-17E8BA684C8F}" destId="{1FA05E62-8C8A-4A8C-B766-DFDA5A28B85F}" srcOrd="0" destOrd="0" presId="urn:microsoft.com/office/officeart/2005/8/layout/venn2"/>
    <dgm:cxn modelId="{10CB80F7-5090-4AF8-ADB4-A58343856DB1}" type="presParOf" srcId="{9D1F88C1-BCB0-49BB-99C1-17E8BA684C8F}" destId="{FC1DAF1B-2424-434A-9598-0B8FA7E703DF}" srcOrd="1" destOrd="0" presId="urn:microsoft.com/office/officeart/2005/8/layout/venn2"/>
    <dgm:cxn modelId="{F5BE6D4E-034A-44CC-83D3-0E309B28E8E1}" type="presParOf" srcId="{A393ED3B-3F2C-45F1-8DDF-D7B919B0F0A8}" destId="{4A61B206-1DB2-4C84-B8AC-07B204EC8346}" srcOrd="1" destOrd="0" presId="urn:microsoft.com/office/officeart/2005/8/layout/venn2"/>
    <dgm:cxn modelId="{9FCDEC94-DAEA-4A60-808A-0AD72D82B8B8}" type="presParOf" srcId="{4A61B206-1DB2-4C84-B8AC-07B204EC8346}" destId="{89B50961-B572-4457-82C0-BE104FFD8B00}" srcOrd="0" destOrd="0" presId="urn:microsoft.com/office/officeart/2005/8/layout/venn2"/>
    <dgm:cxn modelId="{31532508-D277-4109-89A2-74ADB06B7C73}" type="presParOf" srcId="{4A61B206-1DB2-4C84-B8AC-07B204EC8346}" destId="{0BF5CFB0-A32C-4B89-8A96-5782A789B7AD}" srcOrd="1" destOrd="0" presId="urn:microsoft.com/office/officeart/2005/8/layout/venn2"/>
    <dgm:cxn modelId="{3B93FF5B-BA4F-45DC-A387-B330A3E3F4B1}" type="presParOf" srcId="{A393ED3B-3F2C-45F1-8DDF-D7B919B0F0A8}" destId="{AF0E3BE4-64F4-446C-A43D-D3A7261C129B}" srcOrd="2" destOrd="0" presId="urn:microsoft.com/office/officeart/2005/8/layout/venn2"/>
    <dgm:cxn modelId="{C8BD44CD-5647-4DDB-952A-6AC09C6316A3}" type="presParOf" srcId="{AF0E3BE4-64F4-446C-A43D-D3A7261C129B}" destId="{9BC67148-B838-4DC4-9360-4721556BA6D9}" srcOrd="0" destOrd="0" presId="urn:microsoft.com/office/officeart/2005/8/layout/venn2"/>
    <dgm:cxn modelId="{37E48567-C107-4299-9687-5275FC1CC318}" type="presParOf" srcId="{AF0E3BE4-64F4-446C-A43D-D3A7261C129B}" destId="{37A792D4-29A9-40C4-8F4A-AD7C7BAC14FE}" srcOrd="1" destOrd="0" presId="urn:microsoft.com/office/officeart/2005/8/layout/venn2"/>
    <dgm:cxn modelId="{5BFEC710-8CBF-4F15-9626-00F1BCF69747}" type="presParOf" srcId="{A393ED3B-3F2C-45F1-8DDF-D7B919B0F0A8}" destId="{8258BBF6-DA35-4456-8A28-EC6D5F6CF45B}" srcOrd="3" destOrd="0" presId="urn:microsoft.com/office/officeart/2005/8/layout/venn2"/>
    <dgm:cxn modelId="{C9397A33-6DB9-4A47-A8BE-101290ABE23A}" type="presParOf" srcId="{8258BBF6-DA35-4456-8A28-EC6D5F6CF45B}" destId="{387F1F80-87F6-484E-96C3-F23E628B874F}" srcOrd="0" destOrd="0" presId="urn:microsoft.com/office/officeart/2005/8/layout/venn2"/>
    <dgm:cxn modelId="{F6C92E39-BE3E-4FB9-BAD2-1BCC6CD4468C}" type="presParOf" srcId="{8258BBF6-DA35-4456-8A28-EC6D5F6CF45B}" destId="{95B4622D-27EA-4BB3-BD0B-A7D2172CBF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4E115-A77F-4650-933D-A407CE0E3E0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02BB204-10BF-4194-95A0-04D30E6253DB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Referentes - Insumos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F6EA458B-A08C-4A64-9B85-EDC5A4967F9E}" type="parTrans" cxnId="{C3F8E5C4-38BA-4F31-9A2D-150AAC472082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E1D2F4C0-9EFC-4879-818B-8EAFACD8F2C5}" type="sibTrans" cxnId="{C3F8E5C4-38BA-4F31-9A2D-150AAC472082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F78A76A2-D859-4199-88A6-E071D278FE95}">
      <dgm:prSet phldrT="[Texto]" custT="1"/>
      <dgm:spPr>
        <a:noFill/>
        <a:ln w="19050">
          <a:solidFill>
            <a:srgbClr val="92D050"/>
          </a:solidFill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Punto de partida para la construcción de la planeación, incluyen las metas de Gobierno establecidas en el Plan Nacional de Desarrollo, las competencias normativas asignadas a cada entidad y el marco fiscal.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B2473612-E607-4C44-B6F4-F1D8BA8C0F40}" type="parTrans" cxnId="{4BD7BD7D-5B9F-48F8-A5B5-D4FD90EC08B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677E9E59-C973-4B93-A607-D8A5698CD2FE}" type="sibTrans" cxnId="{4BD7BD7D-5B9F-48F8-A5B5-D4FD90EC08B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C4BCD2B-6C00-4B54-B7F7-3F8658389C0A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Políticas de Desarrollo Administrativo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CF620E76-9525-4B3F-ADA3-ACA8A9F1D374}" type="parTrans" cxnId="{A5FC2DC5-8FE2-4920-9C14-FF6641AE3DF3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0E5B503C-C1DA-4864-BBF1-8EDDC89F7C44}" type="sibTrans" cxnId="{A5FC2DC5-8FE2-4920-9C14-FF6641AE3DF3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D84920FB-94F8-4E54-8582-C7B018326E0B}">
      <dgm:prSet phldrT="[Texto]" custT="1"/>
      <dgm:spPr>
        <a:noFill/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Conjunto de lineamientos que orientan a las entidades en el mejoramiento de su gestión para el cumplimiento de las metas institucionales y de Gobierno, a través de la simplificación de procesos y procedimientos internos, el aprovechamiento del talento humano y el uso eficiente de los recursos administrativos, financieros y tecnológicos.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E5CF13CE-A4D4-4BAF-8263-DFD639CDBF1A}" type="parTrans" cxnId="{8E9E469D-40B1-4A60-BE3C-D6824D17577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B2DA0963-F291-45C3-BF7F-8BBC508EE64B}" type="sibTrans" cxnId="{8E9E469D-40B1-4A60-BE3C-D6824D17577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C21F969D-BBE8-4427-84C8-7F12D23F5475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Metodología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096EE3A0-3297-4B22-9258-4BE73F6A8437}" type="parTrans" cxnId="{7FC87CFF-305A-43C9-A396-298F8D3AD4F1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00F0EB69-A7E2-4EA9-AD7A-6BC783C55AC7}" type="sibTrans" cxnId="{7FC87CFF-305A-43C9-A396-298F8D3AD4F1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21F3CD3D-B4A5-466A-A6EB-01906F92D7C5}">
      <dgm:prSet phldrT="[Texto]" custT="1"/>
      <dgm:spPr>
        <a:noFill/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es-CO" sz="1000" dirty="0" smtClean="0">
              <a:solidFill>
                <a:schemeClr val="tx1"/>
              </a:solidFill>
              <a:latin typeface="Century Gothic" panose="020B0502020202020204" pitchFamily="34" charset="0"/>
            </a:rPr>
            <a:t>Esquema de planeación articulado, que facilita la implementación de las políticas e iniciativas gubernamentales que estén orientadas a fortalecer el desempeño institucional, en procura del cumplimiento de las metas institucionales y de Gobierno para la prestación de un mejor servicio al ciudadano.</a:t>
          </a:r>
          <a:endParaRPr lang="es-CO" sz="1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A90E40F-3688-43B2-BA71-88F545CA24E1}" type="parTrans" cxnId="{139B488E-35D7-45FC-8C6A-E123740D906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44B6E858-852E-42F2-8D56-2EE6CFC2411C}" type="sibTrans" cxnId="{139B488E-35D7-45FC-8C6A-E123740D906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C3C78525-56D7-476D-B1D6-BA5032D45B09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Instancias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DAA83556-4319-48E0-B5E4-A9BDDE87506C}" type="parTrans" cxnId="{4AB0B1EE-3989-4441-B896-0FF9047B17CC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7E296741-3E52-4F4C-A515-6E54C83A7230}" type="sibTrans" cxnId="{4AB0B1EE-3989-4441-B896-0FF9047B17CC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F0E34E76-9F4E-4B9F-8583-DAF340770BA9}">
      <dgm:prSet phldrT="[Texto]" custT="1"/>
      <dgm:spPr>
        <a:noFill/>
        <a:ln>
          <a:solidFill>
            <a:srgbClr val="FFFF00"/>
          </a:solidFill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Responsables de liderar, coordinar y facilitar la implementación del modelo a nivel sectorial e institucional.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7BDE9AF1-4B8A-4911-9331-FE7CB7100276}" type="parTrans" cxnId="{C59D6145-A218-4661-8DF4-7AB8E5809C9A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15C5EC38-3201-4EC3-9DAF-E57E98E0FFBB}" type="sibTrans" cxnId="{C59D6145-A218-4661-8DF4-7AB8E5809C9A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2DC1E412-5C60-4A7C-AC6C-5F99F4756BED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FURAG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0A464F97-6D73-4334-B624-73788B5102C2}" type="parTrans" cxnId="{D931C572-5EA0-4A17-9205-25603868D48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4C4B336E-B3BD-4036-8402-0D9D653589BB}" type="sibTrans" cxnId="{D931C572-5EA0-4A17-9205-25603868D48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5D3C80B2-434C-4DB8-B296-2731D625F5CF}">
      <dgm:prSet phldrT="[Texto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Herramienta en línea de reporte de avances de la gestión, como insumo para el monitoreo, evaluación y control de los resultados institucionales y sectoriales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B5E06F89-3F41-414D-88AE-3F8F8A3B764C}" type="parTrans" cxnId="{F4C1433F-C81E-43DB-8F75-E713CD21C9ED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906498B9-7577-46D5-A13E-731AC49EAFF7}" type="sibTrans" cxnId="{F4C1433F-C81E-43DB-8F75-E713CD21C9ED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9E2944D6-2F79-47EA-80F7-72E1A1B4640C}" type="pres">
      <dgm:prSet presAssocID="{FFA4E115-A77F-4650-933D-A407CE0E3E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9C01270-28D0-4AAD-AD4B-DAC7F225361C}" type="pres">
      <dgm:prSet presAssocID="{802BB204-10BF-4194-95A0-04D30E6253DB}" presName="linNode" presStyleCnt="0"/>
      <dgm:spPr/>
    </dgm:pt>
    <dgm:pt modelId="{8AD59C67-2064-4593-9E33-EDEF9FA0C996}" type="pres">
      <dgm:prSet presAssocID="{802BB204-10BF-4194-95A0-04D30E6253DB}" presName="parTx" presStyleLbl="revTx" presStyleIdx="0" presStyleCnt="5" custScaleX="12109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4A4EA6-6B11-4312-BF38-8715DE300F6F}" type="pres">
      <dgm:prSet presAssocID="{802BB204-10BF-4194-95A0-04D30E6253DB}" presName="bracket" presStyleLbl="parChTrans1D1" presStyleIdx="0" presStyleCnt="5"/>
      <dgm:spPr>
        <a:ln>
          <a:solidFill>
            <a:srgbClr val="92D050"/>
          </a:solidFill>
        </a:ln>
      </dgm:spPr>
    </dgm:pt>
    <dgm:pt modelId="{EDD19233-0278-48A5-93A7-E87BCC6C2767}" type="pres">
      <dgm:prSet presAssocID="{802BB204-10BF-4194-95A0-04D30E6253DB}" presName="spH" presStyleCnt="0"/>
      <dgm:spPr/>
    </dgm:pt>
    <dgm:pt modelId="{BEFB39F7-2328-4FBE-BC9A-255AE3AD3ECB}" type="pres">
      <dgm:prSet presAssocID="{802BB204-10BF-4194-95A0-04D30E6253DB}" presName="desTx" presStyleLbl="node1" presStyleIdx="0" presStyleCnt="5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5C27F8-61E7-43EF-A2A2-71E6C28A48B4}" type="pres">
      <dgm:prSet presAssocID="{E1D2F4C0-9EFC-4879-818B-8EAFACD8F2C5}" presName="spV" presStyleCnt="0"/>
      <dgm:spPr/>
    </dgm:pt>
    <dgm:pt modelId="{9B6682C6-41D0-411E-805B-952673283F0A}" type="pres">
      <dgm:prSet presAssocID="{AC4BCD2B-6C00-4B54-B7F7-3F8658389C0A}" presName="linNode" presStyleCnt="0"/>
      <dgm:spPr/>
    </dgm:pt>
    <dgm:pt modelId="{319523C4-6134-47E2-833E-625BF6F69819}" type="pres">
      <dgm:prSet presAssocID="{AC4BCD2B-6C00-4B54-B7F7-3F8658389C0A}" presName="parTx" presStyleLbl="revTx" presStyleIdx="1" presStyleCnt="5" custScaleX="12109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817B60-CAC4-4D00-934D-F8E2AABE2DCA}" type="pres">
      <dgm:prSet presAssocID="{AC4BCD2B-6C00-4B54-B7F7-3F8658389C0A}" presName="bracket" presStyleLbl="parChTrans1D1" presStyleIdx="1" presStyleCnt="5"/>
      <dgm:spPr>
        <a:ln>
          <a:solidFill>
            <a:srgbClr val="7030A0"/>
          </a:solidFill>
        </a:ln>
      </dgm:spPr>
    </dgm:pt>
    <dgm:pt modelId="{9DFC2C62-9325-484C-8A85-7D26746490E5}" type="pres">
      <dgm:prSet presAssocID="{AC4BCD2B-6C00-4B54-B7F7-3F8658389C0A}" presName="spH" presStyleCnt="0"/>
      <dgm:spPr/>
    </dgm:pt>
    <dgm:pt modelId="{22C5941A-81CB-4A38-B59C-6DB026067BBE}" type="pres">
      <dgm:prSet presAssocID="{AC4BCD2B-6C00-4B54-B7F7-3F8658389C0A}" presName="desTx" presStyleLbl="node1" presStyleIdx="1" presStyleCnt="5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F65F57-8770-4233-965E-6E84E4C6AE52}" type="pres">
      <dgm:prSet presAssocID="{0E5B503C-C1DA-4864-BBF1-8EDDC89F7C44}" presName="spV" presStyleCnt="0"/>
      <dgm:spPr/>
    </dgm:pt>
    <dgm:pt modelId="{C9557F45-2D33-4FF7-9A2D-42E9B923E2D8}" type="pres">
      <dgm:prSet presAssocID="{C21F969D-BBE8-4427-84C8-7F12D23F5475}" presName="linNode" presStyleCnt="0"/>
      <dgm:spPr/>
    </dgm:pt>
    <dgm:pt modelId="{0ACC6B6F-F69D-4A0A-8129-3024643C22B2}" type="pres">
      <dgm:prSet presAssocID="{C21F969D-BBE8-4427-84C8-7F12D23F5475}" presName="parTx" presStyleLbl="revTx" presStyleIdx="2" presStyleCnt="5" custScaleX="1229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C6C946-7459-49E3-B5BD-793D07476463}" type="pres">
      <dgm:prSet presAssocID="{C21F969D-BBE8-4427-84C8-7F12D23F5475}" presName="bracket" presStyleLbl="parChTrans1D1" presStyleIdx="2" presStyleCnt="5"/>
      <dgm:spPr>
        <a:ln>
          <a:solidFill>
            <a:srgbClr val="00B0F0"/>
          </a:solidFill>
        </a:ln>
      </dgm:spPr>
    </dgm:pt>
    <dgm:pt modelId="{AD5313E7-7C17-426D-B653-B86B9CDAC4AF}" type="pres">
      <dgm:prSet presAssocID="{C21F969D-BBE8-4427-84C8-7F12D23F5475}" presName="spH" presStyleCnt="0"/>
      <dgm:spPr/>
    </dgm:pt>
    <dgm:pt modelId="{89FA86D7-9B60-4803-BC5B-4D18D465E1AD}" type="pres">
      <dgm:prSet presAssocID="{C21F969D-BBE8-4427-84C8-7F12D23F5475}" presName="desTx" presStyleLbl="node1" presStyleIdx="2" presStyleCnt="5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7DEF39-DDA2-4EE5-8047-6B2F1748BBDD}" type="pres">
      <dgm:prSet presAssocID="{00F0EB69-A7E2-4EA9-AD7A-6BC783C55AC7}" presName="spV" presStyleCnt="0"/>
      <dgm:spPr/>
    </dgm:pt>
    <dgm:pt modelId="{1EB68AC4-7730-43DA-81E7-6FD0B3D7D109}" type="pres">
      <dgm:prSet presAssocID="{C3C78525-56D7-476D-B1D6-BA5032D45B09}" presName="linNode" presStyleCnt="0"/>
      <dgm:spPr/>
    </dgm:pt>
    <dgm:pt modelId="{AA866CD9-D645-48FC-A09E-70B79A1B5A48}" type="pres">
      <dgm:prSet presAssocID="{C3C78525-56D7-476D-B1D6-BA5032D45B09}" presName="parTx" presStyleLbl="revTx" presStyleIdx="3" presStyleCnt="5" custScaleX="1229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21BCD6-75D0-4B19-97E2-69141FA7EA06}" type="pres">
      <dgm:prSet presAssocID="{C3C78525-56D7-476D-B1D6-BA5032D45B09}" presName="bracket" presStyleLbl="parChTrans1D1" presStyleIdx="3" presStyleCnt="5"/>
      <dgm:spPr>
        <a:ln>
          <a:solidFill>
            <a:srgbClr val="FFFF00"/>
          </a:solidFill>
        </a:ln>
      </dgm:spPr>
    </dgm:pt>
    <dgm:pt modelId="{B9BADAD4-E27C-4048-92CE-76FBF8DDA400}" type="pres">
      <dgm:prSet presAssocID="{C3C78525-56D7-476D-B1D6-BA5032D45B09}" presName="spH" presStyleCnt="0"/>
      <dgm:spPr/>
    </dgm:pt>
    <dgm:pt modelId="{B9672232-D11C-497D-85B3-C570192FD724}" type="pres">
      <dgm:prSet presAssocID="{C3C78525-56D7-476D-B1D6-BA5032D45B09}" presName="desTx" presStyleLbl="node1" presStyleIdx="3" presStyleCnt="5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FAE653-6C81-4E7F-AF5C-AE98A0A9035E}" type="pres">
      <dgm:prSet presAssocID="{7E296741-3E52-4F4C-A515-6E54C83A7230}" presName="spV" presStyleCnt="0"/>
      <dgm:spPr/>
    </dgm:pt>
    <dgm:pt modelId="{3C615194-913D-4629-9C70-A85DD01CD35D}" type="pres">
      <dgm:prSet presAssocID="{2DC1E412-5C60-4A7C-AC6C-5F99F4756BED}" presName="linNode" presStyleCnt="0"/>
      <dgm:spPr/>
    </dgm:pt>
    <dgm:pt modelId="{4DA70856-279E-4F61-A1C9-EFDB075F2768}" type="pres">
      <dgm:prSet presAssocID="{2DC1E412-5C60-4A7C-AC6C-5F99F4756BED}" presName="parTx" presStyleLbl="revTx" presStyleIdx="4" presStyleCnt="5" custScaleX="1229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18E9DC-2DCB-4C3D-AEA8-4A98E73383C9}" type="pres">
      <dgm:prSet presAssocID="{2DC1E412-5C60-4A7C-AC6C-5F99F4756BED}" presName="bracket" presStyleLbl="parChTrans1D1" presStyleIdx="4" presStyleCnt="5"/>
      <dgm:spPr>
        <a:ln>
          <a:solidFill>
            <a:srgbClr val="C00000"/>
          </a:solidFill>
        </a:ln>
      </dgm:spPr>
    </dgm:pt>
    <dgm:pt modelId="{F92B4206-3AAB-4DA0-9685-2357B2144B69}" type="pres">
      <dgm:prSet presAssocID="{2DC1E412-5C60-4A7C-AC6C-5F99F4756BED}" presName="spH" presStyleCnt="0"/>
      <dgm:spPr/>
    </dgm:pt>
    <dgm:pt modelId="{85B3A0DC-8CE9-49CB-A7BB-150D561261A3}" type="pres">
      <dgm:prSet presAssocID="{2DC1E412-5C60-4A7C-AC6C-5F99F4756BED}" presName="desTx" presStyleLbl="node1" presStyleIdx="4" presStyleCnt="5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F6930AE-23C2-45A9-99C2-62282E873F29}" type="presOf" srcId="{802BB204-10BF-4194-95A0-04D30E6253DB}" destId="{8AD59C67-2064-4593-9E33-EDEF9FA0C996}" srcOrd="0" destOrd="0" presId="urn:diagrams.loki3.com/BracketList+Icon"/>
    <dgm:cxn modelId="{DD7242C9-FABB-4770-9277-6178DCFDBEBB}" type="presOf" srcId="{AC4BCD2B-6C00-4B54-B7F7-3F8658389C0A}" destId="{319523C4-6134-47E2-833E-625BF6F69819}" srcOrd="0" destOrd="0" presId="urn:diagrams.loki3.com/BracketList+Icon"/>
    <dgm:cxn modelId="{F398444E-05A8-4C76-ACAD-A6DAB987F6DC}" type="presOf" srcId="{F78A76A2-D859-4199-88A6-E071D278FE95}" destId="{BEFB39F7-2328-4FBE-BC9A-255AE3AD3ECB}" srcOrd="0" destOrd="0" presId="urn:diagrams.loki3.com/BracketList+Icon"/>
    <dgm:cxn modelId="{C3F8E5C4-38BA-4F31-9A2D-150AAC472082}" srcId="{FFA4E115-A77F-4650-933D-A407CE0E3E0B}" destId="{802BB204-10BF-4194-95A0-04D30E6253DB}" srcOrd="0" destOrd="0" parTransId="{F6EA458B-A08C-4A64-9B85-EDC5A4967F9E}" sibTransId="{E1D2F4C0-9EFC-4879-818B-8EAFACD8F2C5}"/>
    <dgm:cxn modelId="{D931C572-5EA0-4A17-9205-25603868D48F}" srcId="{FFA4E115-A77F-4650-933D-A407CE0E3E0B}" destId="{2DC1E412-5C60-4A7C-AC6C-5F99F4756BED}" srcOrd="4" destOrd="0" parTransId="{0A464F97-6D73-4334-B624-73788B5102C2}" sibTransId="{4C4B336E-B3BD-4036-8402-0D9D653589BB}"/>
    <dgm:cxn modelId="{C59D6145-A218-4661-8DF4-7AB8E5809C9A}" srcId="{C3C78525-56D7-476D-B1D6-BA5032D45B09}" destId="{F0E34E76-9F4E-4B9F-8583-DAF340770BA9}" srcOrd="0" destOrd="0" parTransId="{7BDE9AF1-4B8A-4911-9331-FE7CB7100276}" sibTransId="{15C5EC38-3201-4EC3-9DAF-E57E98E0FFBB}"/>
    <dgm:cxn modelId="{8E9E469D-40B1-4A60-BE3C-D6824D175770}" srcId="{AC4BCD2B-6C00-4B54-B7F7-3F8658389C0A}" destId="{D84920FB-94F8-4E54-8582-C7B018326E0B}" srcOrd="0" destOrd="0" parTransId="{E5CF13CE-A4D4-4BAF-8263-DFD639CDBF1A}" sibTransId="{B2DA0963-F291-45C3-BF7F-8BBC508EE64B}"/>
    <dgm:cxn modelId="{F5C72825-30D0-4164-929C-90E59C1884FF}" type="presOf" srcId="{21F3CD3D-B4A5-466A-A6EB-01906F92D7C5}" destId="{89FA86D7-9B60-4803-BC5B-4D18D465E1AD}" srcOrd="0" destOrd="0" presId="urn:diagrams.loki3.com/BracketList+Icon"/>
    <dgm:cxn modelId="{C63FA356-E190-4599-9662-D9DEC834D885}" type="presOf" srcId="{FFA4E115-A77F-4650-933D-A407CE0E3E0B}" destId="{9E2944D6-2F79-47EA-80F7-72E1A1B4640C}" srcOrd="0" destOrd="0" presId="urn:diagrams.loki3.com/BracketList+Icon"/>
    <dgm:cxn modelId="{4AB0B1EE-3989-4441-B896-0FF9047B17CC}" srcId="{FFA4E115-A77F-4650-933D-A407CE0E3E0B}" destId="{C3C78525-56D7-476D-B1D6-BA5032D45B09}" srcOrd="3" destOrd="0" parTransId="{DAA83556-4319-48E0-B5E4-A9BDDE87506C}" sibTransId="{7E296741-3E52-4F4C-A515-6E54C83A7230}"/>
    <dgm:cxn modelId="{A5FC2DC5-8FE2-4920-9C14-FF6641AE3DF3}" srcId="{FFA4E115-A77F-4650-933D-A407CE0E3E0B}" destId="{AC4BCD2B-6C00-4B54-B7F7-3F8658389C0A}" srcOrd="1" destOrd="0" parTransId="{CF620E76-9525-4B3F-ADA3-ACA8A9F1D374}" sibTransId="{0E5B503C-C1DA-4864-BBF1-8EDDC89F7C44}"/>
    <dgm:cxn modelId="{30CAD3D3-FAA1-41D9-BC82-A4744D228048}" type="presOf" srcId="{C21F969D-BBE8-4427-84C8-7F12D23F5475}" destId="{0ACC6B6F-F69D-4A0A-8129-3024643C22B2}" srcOrd="0" destOrd="0" presId="urn:diagrams.loki3.com/BracketList+Icon"/>
    <dgm:cxn modelId="{3469E15E-1AAE-4837-88FC-BE909A0DC4E7}" type="presOf" srcId="{2DC1E412-5C60-4A7C-AC6C-5F99F4756BED}" destId="{4DA70856-279E-4F61-A1C9-EFDB075F2768}" srcOrd="0" destOrd="0" presId="urn:diagrams.loki3.com/BracketList+Icon"/>
    <dgm:cxn modelId="{4BD7BD7D-5B9F-48F8-A5B5-D4FD90EC08B9}" srcId="{802BB204-10BF-4194-95A0-04D30E6253DB}" destId="{F78A76A2-D859-4199-88A6-E071D278FE95}" srcOrd="0" destOrd="0" parTransId="{B2473612-E607-4C44-B6F4-F1D8BA8C0F40}" sibTransId="{677E9E59-C973-4B93-A607-D8A5698CD2FE}"/>
    <dgm:cxn modelId="{831E98EA-52F1-454E-9B14-80375F748405}" type="presOf" srcId="{5D3C80B2-434C-4DB8-B296-2731D625F5CF}" destId="{85B3A0DC-8CE9-49CB-A7BB-150D561261A3}" srcOrd="0" destOrd="0" presId="urn:diagrams.loki3.com/BracketList+Icon"/>
    <dgm:cxn modelId="{139B488E-35D7-45FC-8C6A-E123740D9069}" srcId="{C21F969D-BBE8-4427-84C8-7F12D23F5475}" destId="{21F3CD3D-B4A5-466A-A6EB-01906F92D7C5}" srcOrd="0" destOrd="0" parTransId="{5A90E40F-3688-43B2-BA71-88F545CA24E1}" sibTransId="{44B6E858-852E-42F2-8D56-2EE6CFC2411C}"/>
    <dgm:cxn modelId="{370B6DA5-2D56-4886-828D-40FCB44E1654}" type="presOf" srcId="{D84920FB-94F8-4E54-8582-C7B018326E0B}" destId="{22C5941A-81CB-4A38-B59C-6DB026067BBE}" srcOrd="0" destOrd="0" presId="urn:diagrams.loki3.com/BracketList+Icon"/>
    <dgm:cxn modelId="{7FC87CFF-305A-43C9-A396-298F8D3AD4F1}" srcId="{FFA4E115-A77F-4650-933D-A407CE0E3E0B}" destId="{C21F969D-BBE8-4427-84C8-7F12D23F5475}" srcOrd="2" destOrd="0" parTransId="{096EE3A0-3297-4B22-9258-4BE73F6A8437}" sibTransId="{00F0EB69-A7E2-4EA9-AD7A-6BC783C55AC7}"/>
    <dgm:cxn modelId="{82F387BE-3BF7-4956-B916-48725AF7DA9F}" type="presOf" srcId="{C3C78525-56D7-476D-B1D6-BA5032D45B09}" destId="{AA866CD9-D645-48FC-A09E-70B79A1B5A48}" srcOrd="0" destOrd="0" presId="urn:diagrams.loki3.com/BracketList+Icon"/>
    <dgm:cxn modelId="{6C868ED6-27A9-42D5-8237-8E60693AC472}" type="presOf" srcId="{F0E34E76-9F4E-4B9F-8583-DAF340770BA9}" destId="{B9672232-D11C-497D-85B3-C570192FD724}" srcOrd="0" destOrd="0" presId="urn:diagrams.loki3.com/BracketList+Icon"/>
    <dgm:cxn modelId="{F4C1433F-C81E-43DB-8F75-E713CD21C9ED}" srcId="{2DC1E412-5C60-4A7C-AC6C-5F99F4756BED}" destId="{5D3C80B2-434C-4DB8-B296-2731D625F5CF}" srcOrd="0" destOrd="0" parTransId="{B5E06F89-3F41-414D-88AE-3F8F8A3B764C}" sibTransId="{906498B9-7577-46D5-A13E-731AC49EAFF7}"/>
    <dgm:cxn modelId="{5B09467A-E123-4CDA-A958-80F35E15804E}" type="presParOf" srcId="{9E2944D6-2F79-47EA-80F7-72E1A1B4640C}" destId="{B9C01270-28D0-4AAD-AD4B-DAC7F225361C}" srcOrd="0" destOrd="0" presId="urn:diagrams.loki3.com/BracketList+Icon"/>
    <dgm:cxn modelId="{F10239F9-9A00-45BA-83AC-97B92540A53D}" type="presParOf" srcId="{B9C01270-28D0-4AAD-AD4B-DAC7F225361C}" destId="{8AD59C67-2064-4593-9E33-EDEF9FA0C996}" srcOrd="0" destOrd="0" presId="urn:diagrams.loki3.com/BracketList+Icon"/>
    <dgm:cxn modelId="{77696B86-F8DC-4F55-BE7A-5885660CE54E}" type="presParOf" srcId="{B9C01270-28D0-4AAD-AD4B-DAC7F225361C}" destId="{754A4EA6-6B11-4312-BF38-8715DE300F6F}" srcOrd="1" destOrd="0" presId="urn:diagrams.loki3.com/BracketList+Icon"/>
    <dgm:cxn modelId="{66A87276-7501-4BAE-9927-5679646C9FC7}" type="presParOf" srcId="{B9C01270-28D0-4AAD-AD4B-DAC7F225361C}" destId="{EDD19233-0278-48A5-93A7-E87BCC6C2767}" srcOrd="2" destOrd="0" presId="urn:diagrams.loki3.com/BracketList+Icon"/>
    <dgm:cxn modelId="{BA013BB2-C6B0-4E3B-929E-9B72A14A3E7A}" type="presParOf" srcId="{B9C01270-28D0-4AAD-AD4B-DAC7F225361C}" destId="{BEFB39F7-2328-4FBE-BC9A-255AE3AD3ECB}" srcOrd="3" destOrd="0" presId="urn:diagrams.loki3.com/BracketList+Icon"/>
    <dgm:cxn modelId="{5CDCB97D-8E0B-40AF-B40B-941CDA1BC316}" type="presParOf" srcId="{9E2944D6-2F79-47EA-80F7-72E1A1B4640C}" destId="{DE5C27F8-61E7-43EF-A2A2-71E6C28A48B4}" srcOrd="1" destOrd="0" presId="urn:diagrams.loki3.com/BracketList+Icon"/>
    <dgm:cxn modelId="{DD2D851E-D396-4186-9DAA-446564534AED}" type="presParOf" srcId="{9E2944D6-2F79-47EA-80F7-72E1A1B4640C}" destId="{9B6682C6-41D0-411E-805B-952673283F0A}" srcOrd="2" destOrd="0" presId="urn:diagrams.loki3.com/BracketList+Icon"/>
    <dgm:cxn modelId="{AF049A17-C1AF-46DC-B1D6-CF30AED9C394}" type="presParOf" srcId="{9B6682C6-41D0-411E-805B-952673283F0A}" destId="{319523C4-6134-47E2-833E-625BF6F69819}" srcOrd="0" destOrd="0" presId="urn:diagrams.loki3.com/BracketList+Icon"/>
    <dgm:cxn modelId="{C6F4F15F-F2EB-43B6-83CB-B127AFD0B988}" type="presParOf" srcId="{9B6682C6-41D0-411E-805B-952673283F0A}" destId="{68817B60-CAC4-4D00-934D-F8E2AABE2DCA}" srcOrd="1" destOrd="0" presId="urn:diagrams.loki3.com/BracketList+Icon"/>
    <dgm:cxn modelId="{03124780-2180-4DF8-997E-E6C1065CE294}" type="presParOf" srcId="{9B6682C6-41D0-411E-805B-952673283F0A}" destId="{9DFC2C62-9325-484C-8A85-7D26746490E5}" srcOrd="2" destOrd="0" presId="urn:diagrams.loki3.com/BracketList+Icon"/>
    <dgm:cxn modelId="{0525BD77-6CBA-433F-AEB5-56E6A7654BB9}" type="presParOf" srcId="{9B6682C6-41D0-411E-805B-952673283F0A}" destId="{22C5941A-81CB-4A38-B59C-6DB026067BBE}" srcOrd="3" destOrd="0" presId="urn:diagrams.loki3.com/BracketList+Icon"/>
    <dgm:cxn modelId="{314B6FB0-B25D-4559-89EC-8DB9281D6750}" type="presParOf" srcId="{9E2944D6-2F79-47EA-80F7-72E1A1B4640C}" destId="{D4F65F57-8770-4233-965E-6E84E4C6AE52}" srcOrd="3" destOrd="0" presId="urn:diagrams.loki3.com/BracketList+Icon"/>
    <dgm:cxn modelId="{C3838BB1-25AB-4FAE-99B6-126890BA22A8}" type="presParOf" srcId="{9E2944D6-2F79-47EA-80F7-72E1A1B4640C}" destId="{C9557F45-2D33-4FF7-9A2D-42E9B923E2D8}" srcOrd="4" destOrd="0" presId="urn:diagrams.loki3.com/BracketList+Icon"/>
    <dgm:cxn modelId="{DDC1C42E-5E07-423B-9E12-CE94FC13AD15}" type="presParOf" srcId="{C9557F45-2D33-4FF7-9A2D-42E9B923E2D8}" destId="{0ACC6B6F-F69D-4A0A-8129-3024643C22B2}" srcOrd="0" destOrd="0" presId="urn:diagrams.loki3.com/BracketList+Icon"/>
    <dgm:cxn modelId="{F2601041-34BB-4EF6-9E31-49577EB8BEF0}" type="presParOf" srcId="{C9557F45-2D33-4FF7-9A2D-42E9B923E2D8}" destId="{3BC6C946-7459-49E3-B5BD-793D07476463}" srcOrd="1" destOrd="0" presId="urn:diagrams.loki3.com/BracketList+Icon"/>
    <dgm:cxn modelId="{F1FDA06F-71F2-446E-9612-EB5C2FA8904F}" type="presParOf" srcId="{C9557F45-2D33-4FF7-9A2D-42E9B923E2D8}" destId="{AD5313E7-7C17-426D-B653-B86B9CDAC4AF}" srcOrd="2" destOrd="0" presId="urn:diagrams.loki3.com/BracketList+Icon"/>
    <dgm:cxn modelId="{2AB477AE-A16E-4D52-BBE4-19C7015306DE}" type="presParOf" srcId="{C9557F45-2D33-4FF7-9A2D-42E9B923E2D8}" destId="{89FA86D7-9B60-4803-BC5B-4D18D465E1AD}" srcOrd="3" destOrd="0" presId="urn:diagrams.loki3.com/BracketList+Icon"/>
    <dgm:cxn modelId="{40BB7EDB-85A8-441D-976B-0D50CFFC57E9}" type="presParOf" srcId="{9E2944D6-2F79-47EA-80F7-72E1A1B4640C}" destId="{207DEF39-DDA2-4EE5-8047-6B2F1748BBDD}" srcOrd="5" destOrd="0" presId="urn:diagrams.loki3.com/BracketList+Icon"/>
    <dgm:cxn modelId="{327BDF76-7557-4384-85AA-D12B2186C311}" type="presParOf" srcId="{9E2944D6-2F79-47EA-80F7-72E1A1B4640C}" destId="{1EB68AC4-7730-43DA-81E7-6FD0B3D7D109}" srcOrd="6" destOrd="0" presId="urn:diagrams.loki3.com/BracketList+Icon"/>
    <dgm:cxn modelId="{205A4044-E641-472B-AF45-6E11E99B8580}" type="presParOf" srcId="{1EB68AC4-7730-43DA-81E7-6FD0B3D7D109}" destId="{AA866CD9-D645-48FC-A09E-70B79A1B5A48}" srcOrd="0" destOrd="0" presId="urn:diagrams.loki3.com/BracketList+Icon"/>
    <dgm:cxn modelId="{093D75BF-C1AE-44C6-8630-FD2911AD1925}" type="presParOf" srcId="{1EB68AC4-7730-43DA-81E7-6FD0B3D7D109}" destId="{D721BCD6-75D0-4B19-97E2-69141FA7EA06}" srcOrd="1" destOrd="0" presId="urn:diagrams.loki3.com/BracketList+Icon"/>
    <dgm:cxn modelId="{AB69E3A4-CDF7-4BA6-921B-A49385F80440}" type="presParOf" srcId="{1EB68AC4-7730-43DA-81E7-6FD0B3D7D109}" destId="{B9BADAD4-E27C-4048-92CE-76FBF8DDA400}" srcOrd="2" destOrd="0" presId="urn:diagrams.loki3.com/BracketList+Icon"/>
    <dgm:cxn modelId="{7C009099-5210-4009-8963-2AA35C3AEB75}" type="presParOf" srcId="{1EB68AC4-7730-43DA-81E7-6FD0B3D7D109}" destId="{B9672232-D11C-497D-85B3-C570192FD724}" srcOrd="3" destOrd="0" presId="urn:diagrams.loki3.com/BracketList+Icon"/>
    <dgm:cxn modelId="{B8839B4B-6483-4C23-8100-47A658EEB06E}" type="presParOf" srcId="{9E2944D6-2F79-47EA-80F7-72E1A1B4640C}" destId="{94FAE653-6C81-4E7F-AF5C-AE98A0A9035E}" srcOrd="7" destOrd="0" presId="urn:diagrams.loki3.com/BracketList+Icon"/>
    <dgm:cxn modelId="{826236B9-CBCF-4E47-9905-68B83CAE01AA}" type="presParOf" srcId="{9E2944D6-2F79-47EA-80F7-72E1A1B4640C}" destId="{3C615194-913D-4629-9C70-A85DD01CD35D}" srcOrd="8" destOrd="0" presId="urn:diagrams.loki3.com/BracketList+Icon"/>
    <dgm:cxn modelId="{362179EE-DA02-42EC-B8F7-19F7AE7E3A8C}" type="presParOf" srcId="{3C615194-913D-4629-9C70-A85DD01CD35D}" destId="{4DA70856-279E-4F61-A1C9-EFDB075F2768}" srcOrd="0" destOrd="0" presId="urn:diagrams.loki3.com/BracketList+Icon"/>
    <dgm:cxn modelId="{3D549C4A-4F23-4691-8C85-3BA119A935E7}" type="presParOf" srcId="{3C615194-913D-4629-9C70-A85DD01CD35D}" destId="{B018E9DC-2DCB-4C3D-AEA8-4A98E73383C9}" srcOrd="1" destOrd="0" presId="urn:diagrams.loki3.com/BracketList+Icon"/>
    <dgm:cxn modelId="{EA4660C9-0BB9-4FB9-A8D0-6708C99757E0}" type="presParOf" srcId="{3C615194-913D-4629-9C70-A85DD01CD35D}" destId="{F92B4206-3AAB-4DA0-9685-2357B2144B69}" srcOrd="2" destOrd="0" presId="urn:diagrams.loki3.com/BracketList+Icon"/>
    <dgm:cxn modelId="{B074F34E-F159-47C6-9BB9-924A6C5FEDEB}" type="presParOf" srcId="{3C615194-913D-4629-9C70-A85DD01CD35D}" destId="{85B3A0DC-8CE9-49CB-A7BB-150D561261A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CA432-BCA6-4200-8C9D-7BB6520A864D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24731BF-59A4-43F1-8A54-269A8A46B275}">
      <dgm:prSet phldrT="[Texto]" custT="1"/>
      <dgm:spPr/>
      <dgm:t>
        <a:bodyPr/>
        <a:lstStyle/>
        <a:p>
          <a:r>
            <a:rPr lang="es-CO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POLÍTICAS DE DESARROLLO ADMINISTRATIVO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43BFBD3-6A3E-49AE-A2D9-33F0C6E677B7}" type="parTrans" cxnId="{F6843480-14F0-4183-AB1E-FDF5A3C9E732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EF98FC95-A1BE-49C5-8979-8D9E3DBAF41B}" type="sibTrans" cxnId="{F6843480-14F0-4183-AB1E-FDF5A3C9E732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4CA9F543-F3BF-4E7F-A179-CF5DBF5BE0EF}">
      <dgm:prSet phldrT="[Texto]" custT="1"/>
      <dgm:spPr/>
      <dgm:t>
        <a:bodyPr/>
        <a:lstStyle/>
        <a:p>
          <a:r>
            <a:rPr lang="es-CO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COMPONENTES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ABA54AEC-EA63-45EE-B1AB-9B962CD2B9E9}" type="parTrans" cxnId="{668EA492-6FC8-48DA-9695-D7F14BF47F46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180F162D-6028-4D23-AFBF-068593BDB647}" type="sibTrans" cxnId="{668EA492-6FC8-48DA-9695-D7F14BF47F46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432C59E8-54C9-4102-8ED9-339F8378C239}">
      <dgm:prSet phldrT="[Texto]" custT="1"/>
      <dgm:spPr/>
      <dgm:t>
        <a:bodyPr/>
        <a:lstStyle/>
        <a:p>
          <a:r>
            <a:rPr lang="es-CO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REQUERIMIENTOS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08AD60C-BB82-4DEB-8F50-B08038C79D95}" type="parTrans" cxnId="{2824D878-AD79-4DE2-9250-B037B8E73303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8ABB895F-3BC9-4ABD-8A72-A4B48D8BC9C7}" type="sibTrans" cxnId="{2824D878-AD79-4DE2-9250-B037B8E73303}">
      <dgm:prSet/>
      <dgm:spPr/>
      <dgm:t>
        <a:bodyPr/>
        <a:lstStyle/>
        <a:p>
          <a:endParaRPr lang="es-CO" sz="1200">
            <a:latin typeface="Century Gothic" panose="020B0502020202020204" pitchFamily="34" charset="0"/>
          </a:endParaRPr>
        </a:p>
      </dgm:t>
    </dgm:pt>
    <dgm:pt modelId="{126AF139-0820-4665-8D32-E17D639D9C01}" type="pres">
      <dgm:prSet presAssocID="{30BCA432-BCA6-4200-8C9D-7BB6520A86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B458CD71-C908-4E06-A26E-739EA29368EF}" type="pres">
      <dgm:prSet presAssocID="{F24731BF-59A4-43F1-8A54-269A8A46B275}" presName="composite" presStyleCnt="0"/>
      <dgm:spPr/>
    </dgm:pt>
    <dgm:pt modelId="{59E5907E-CD2D-4F75-8169-CFD8C6F8005B}" type="pres">
      <dgm:prSet presAssocID="{F24731BF-59A4-43F1-8A54-269A8A46B275}" presName="bentUpArrow1" presStyleLbl="alignImgPlace1" presStyleIdx="0" presStyleCnt="2" custScaleX="56712" custLinFactNeighborX="-65262"/>
      <dgm:spPr/>
    </dgm:pt>
    <dgm:pt modelId="{658D797B-A1ED-4D0C-B550-987984CD92AB}" type="pres">
      <dgm:prSet presAssocID="{F24731BF-59A4-43F1-8A54-269A8A46B275}" presName="ParentText" presStyleLbl="node1" presStyleIdx="0" presStyleCnt="3" custLinFactNeighborX="-265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892E50-48B1-433F-BFA1-3DF91CF7CFEB}" type="pres">
      <dgm:prSet presAssocID="{F24731BF-59A4-43F1-8A54-269A8A46B275}" presName="ChildText" presStyleLbl="revTx" presStyleIdx="0" presStyleCnt="2" custScaleX="172702" custLinFactX="100000" custLinFactNeighborX="106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0C2BED-2F15-4F4C-B7DC-C5AEBFA66352}" type="pres">
      <dgm:prSet presAssocID="{EF98FC95-A1BE-49C5-8979-8D9E3DBAF41B}" presName="sibTrans" presStyleCnt="0"/>
      <dgm:spPr/>
    </dgm:pt>
    <dgm:pt modelId="{F5A6510D-DBB2-4D33-98E2-4C54FDA83874}" type="pres">
      <dgm:prSet presAssocID="{4CA9F543-F3BF-4E7F-A179-CF5DBF5BE0EF}" presName="composite" presStyleCnt="0"/>
      <dgm:spPr/>
    </dgm:pt>
    <dgm:pt modelId="{59B8BCA3-DB48-4A2C-83F6-B688A7C8D41F}" type="pres">
      <dgm:prSet presAssocID="{4CA9F543-F3BF-4E7F-A179-CF5DBF5BE0EF}" presName="bentUpArrow1" presStyleLbl="alignImgPlace1" presStyleIdx="1" presStyleCnt="2" custScaleX="56619" custLinFactX="-30271" custLinFactNeighborX="-100000"/>
      <dgm:spPr/>
    </dgm:pt>
    <dgm:pt modelId="{8E9A3737-1834-4F01-9FC3-7E898AAEF164}" type="pres">
      <dgm:prSet presAssocID="{4CA9F543-F3BF-4E7F-A179-CF5DBF5BE0EF}" presName="ParentText" presStyleLbl="node1" presStyleIdx="1" presStyleCnt="3" custLinFactNeighborX="-74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8D7372-E52E-4DE4-8963-BE71E50957E9}" type="pres">
      <dgm:prSet presAssocID="{4CA9F543-F3BF-4E7F-A179-CF5DBF5BE0E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EC2109-AA6D-492C-9C93-D61915844472}" type="pres">
      <dgm:prSet presAssocID="{180F162D-6028-4D23-AFBF-068593BDB647}" presName="sibTrans" presStyleCnt="0"/>
      <dgm:spPr/>
    </dgm:pt>
    <dgm:pt modelId="{747AAA95-BA75-47B5-A960-448DA71E33D1}" type="pres">
      <dgm:prSet presAssocID="{432C59E8-54C9-4102-8ED9-339F8378C239}" presName="composite" presStyleCnt="0"/>
      <dgm:spPr/>
    </dgm:pt>
    <dgm:pt modelId="{CC61971F-5EF5-40FC-AA77-671575DE2B77}" type="pres">
      <dgm:prSet presAssocID="{432C59E8-54C9-4102-8ED9-339F8378C239}" presName="ParentText" presStyleLbl="node1" presStyleIdx="2" presStyleCnt="3" custLinFactX="-18655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5344874-4E2B-461D-85B7-1347D8E1BB56}" type="presOf" srcId="{30BCA432-BCA6-4200-8C9D-7BB6520A864D}" destId="{126AF139-0820-4665-8D32-E17D639D9C01}" srcOrd="0" destOrd="0" presId="urn:microsoft.com/office/officeart/2005/8/layout/StepDownProcess"/>
    <dgm:cxn modelId="{2824D878-AD79-4DE2-9250-B037B8E73303}" srcId="{30BCA432-BCA6-4200-8C9D-7BB6520A864D}" destId="{432C59E8-54C9-4102-8ED9-339F8378C239}" srcOrd="2" destOrd="0" parTransId="{808AD60C-BB82-4DEB-8F50-B08038C79D95}" sibTransId="{8ABB895F-3BC9-4ABD-8A72-A4B48D8BC9C7}"/>
    <dgm:cxn modelId="{668EA492-6FC8-48DA-9695-D7F14BF47F46}" srcId="{30BCA432-BCA6-4200-8C9D-7BB6520A864D}" destId="{4CA9F543-F3BF-4E7F-A179-CF5DBF5BE0EF}" srcOrd="1" destOrd="0" parTransId="{ABA54AEC-EA63-45EE-B1AB-9B962CD2B9E9}" sibTransId="{180F162D-6028-4D23-AFBF-068593BDB647}"/>
    <dgm:cxn modelId="{F6843480-14F0-4183-AB1E-FDF5A3C9E732}" srcId="{30BCA432-BCA6-4200-8C9D-7BB6520A864D}" destId="{F24731BF-59A4-43F1-8A54-269A8A46B275}" srcOrd="0" destOrd="0" parTransId="{043BFBD3-6A3E-49AE-A2D9-33F0C6E677B7}" sibTransId="{EF98FC95-A1BE-49C5-8979-8D9E3DBAF41B}"/>
    <dgm:cxn modelId="{9174F0B7-1613-4FCB-A52C-00D7CC13B391}" type="presOf" srcId="{432C59E8-54C9-4102-8ED9-339F8378C239}" destId="{CC61971F-5EF5-40FC-AA77-671575DE2B77}" srcOrd="0" destOrd="0" presId="urn:microsoft.com/office/officeart/2005/8/layout/StepDownProcess"/>
    <dgm:cxn modelId="{A7A65D32-2EDD-44E2-9854-D6414456EA5D}" type="presOf" srcId="{F24731BF-59A4-43F1-8A54-269A8A46B275}" destId="{658D797B-A1ED-4D0C-B550-987984CD92AB}" srcOrd="0" destOrd="0" presId="urn:microsoft.com/office/officeart/2005/8/layout/StepDownProcess"/>
    <dgm:cxn modelId="{61D2F250-4F1B-4738-BB61-CCE9F4EF6258}" type="presOf" srcId="{4CA9F543-F3BF-4E7F-A179-CF5DBF5BE0EF}" destId="{8E9A3737-1834-4F01-9FC3-7E898AAEF164}" srcOrd="0" destOrd="0" presId="urn:microsoft.com/office/officeart/2005/8/layout/StepDownProcess"/>
    <dgm:cxn modelId="{A7BC9BB9-808C-448C-A706-00C467FEDBC6}" type="presParOf" srcId="{126AF139-0820-4665-8D32-E17D639D9C01}" destId="{B458CD71-C908-4E06-A26E-739EA29368EF}" srcOrd="0" destOrd="0" presId="urn:microsoft.com/office/officeart/2005/8/layout/StepDownProcess"/>
    <dgm:cxn modelId="{A1B85C78-1ED9-433C-BDD5-0D0FCCFAB3AB}" type="presParOf" srcId="{B458CD71-C908-4E06-A26E-739EA29368EF}" destId="{59E5907E-CD2D-4F75-8169-CFD8C6F8005B}" srcOrd="0" destOrd="0" presId="urn:microsoft.com/office/officeart/2005/8/layout/StepDownProcess"/>
    <dgm:cxn modelId="{F422BCA7-9CC9-4619-893C-66DAABDADB9A}" type="presParOf" srcId="{B458CD71-C908-4E06-A26E-739EA29368EF}" destId="{658D797B-A1ED-4D0C-B550-987984CD92AB}" srcOrd="1" destOrd="0" presId="urn:microsoft.com/office/officeart/2005/8/layout/StepDownProcess"/>
    <dgm:cxn modelId="{D364B2F4-1B0F-4114-AD56-463481677301}" type="presParOf" srcId="{B458CD71-C908-4E06-A26E-739EA29368EF}" destId="{09892E50-48B1-433F-BFA1-3DF91CF7CFEB}" srcOrd="2" destOrd="0" presId="urn:microsoft.com/office/officeart/2005/8/layout/StepDownProcess"/>
    <dgm:cxn modelId="{47EBF5E0-72F1-41C4-B41E-31BC4D2E5BE9}" type="presParOf" srcId="{126AF139-0820-4665-8D32-E17D639D9C01}" destId="{CA0C2BED-2F15-4F4C-B7DC-C5AEBFA66352}" srcOrd="1" destOrd="0" presId="urn:microsoft.com/office/officeart/2005/8/layout/StepDownProcess"/>
    <dgm:cxn modelId="{BF572301-EBD3-474A-A241-13E1D2A1F856}" type="presParOf" srcId="{126AF139-0820-4665-8D32-E17D639D9C01}" destId="{F5A6510D-DBB2-4D33-98E2-4C54FDA83874}" srcOrd="2" destOrd="0" presId="urn:microsoft.com/office/officeart/2005/8/layout/StepDownProcess"/>
    <dgm:cxn modelId="{026792BE-5DBB-4BCE-AA97-DDFACF125273}" type="presParOf" srcId="{F5A6510D-DBB2-4D33-98E2-4C54FDA83874}" destId="{59B8BCA3-DB48-4A2C-83F6-B688A7C8D41F}" srcOrd="0" destOrd="0" presId="urn:microsoft.com/office/officeart/2005/8/layout/StepDownProcess"/>
    <dgm:cxn modelId="{B0A9FE73-08E4-4984-81E5-70C06A520F37}" type="presParOf" srcId="{F5A6510D-DBB2-4D33-98E2-4C54FDA83874}" destId="{8E9A3737-1834-4F01-9FC3-7E898AAEF164}" srcOrd="1" destOrd="0" presId="urn:microsoft.com/office/officeart/2005/8/layout/StepDownProcess"/>
    <dgm:cxn modelId="{358FA84A-0D72-4305-9994-C465BE063861}" type="presParOf" srcId="{F5A6510D-DBB2-4D33-98E2-4C54FDA83874}" destId="{7A8D7372-E52E-4DE4-8963-BE71E50957E9}" srcOrd="2" destOrd="0" presId="urn:microsoft.com/office/officeart/2005/8/layout/StepDownProcess"/>
    <dgm:cxn modelId="{10FC6D90-24F7-4900-80E9-AFC9B8AE93E5}" type="presParOf" srcId="{126AF139-0820-4665-8D32-E17D639D9C01}" destId="{3CEC2109-AA6D-492C-9C93-D61915844472}" srcOrd="3" destOrd="0" presId="urn:microsoft.com/office/officeart/2005/8/layout/StepDownProcess"/>
    <dgm:cxn modelId="{0C513B44-F618-4C5B-BF14-D94B659AEA5A}" type="presParOf" srcId="{126AF139-0820-4665-8D32-E17D639D9C01}" destId="{747AAA95-BA75-47B5-A960-448DA71E33D1}" srcOrd="4" destOrd="0" presId="urn:microsoft.com/office/officeart/2005/8/layout/StepDownProcess"/>
    <dgm:cxn modelId="{BC5166DF-89FA-4090-93E4-DC95C1EB6EE4}" type="presParOf" srcId="{747AAA95-BA75-47B5-A960-448DA71E33D1}" destId="{CC61971F-5EF5-40FC-AA77-671575DE2B7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96775-F7EA-4997-91F4-CB315815A7E5}" type="doc">
      <dgm:prSet loTypeId="urn:microsoft.com/office/officeart/2005/8/layout/cycle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406D507-1FDF-4421-855E-170C664E9C29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A</a:t>
          </a:r>
          <a:endParaRPr lang="es-CO" dirty="0">
            <a:solidFill>
              <a:schemeClr val="bg1"/>
            </a:solidFill>
          </a:endParaRPr>
        </a:p>
      </dgm:t>
    </dgm:pt>
    <dgm:pt modelId="{C27E726E-D05A-4808-B610-E970CAEF4CB4}" type="parTrans" cxnId="{E4D3C434-04BD-40C5-BDFC-F2C5EFD2BECB}">
      <dgm:prSet/>
      <dgm:spPr/>
      <dgm:t>
        <a:bodyPr/>
        <a:lstStyle/>
        <a:p>
          <a:endParaRPr lang="es-CO"/>
        </a:p>
      </dgm:t>
    </dgm:pt>
    <dgm:pt modelId="{3A364992-3736-4B26-AD6B-64E613F8C0B3}" type="sibTrans" cxnId="{E4D3C434-04BD-40C5-BDFC-F2C5EFD2BECB}">
      <dgm:prSet/>
      <dgm:spPr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ABB75D22-3271-456E-85A6-EC892C74E1C0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A</a:t>
          </a:r>
          <a:endParaRPr lang="es-CO" dirty="0">
            <a:solidFill>
              <a:schemeClr val="bg1"/>
            </a:solidFill>
          </a:endParaRPr>
        </a:p>
      </dgm:t>
    </dgm:pt>
    <dgm:pt modelId="{E9F97A28-46D6-4EE2-B29D-6A67AE3398B2}" type="parTrans" cxnId="{CF240B29-94D2-4D27-B27A-BDCE035A22BF}">
      <dgm:prSet/>
      <dgm:spPr/>
      <dgm:t>
        <a:bodyPr/>
        <a:lstStyle/>
        <a:p>
          <a:endParaRPr lang="es-CO"/>
        </a:p>
      </dgm:t>
    </dgm:pt>
    <dgm:pt modelId="{D9702245-340D-4432-B149-0E951106E4C5}" type="sibTrans" cxnId="{CF240B29-94D2-4D27-B27A-BDCE035A22BF}">
      <dgm:prSet/>
      <dgm:spPr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47639009-6D4C-42BB-B549-9C87971A1C3C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A</a:t>
          </a:r>
          <a:endParaRPr lang="es-CO" dirty="0">
            <a:solidFill>
              <a:schemeClr val="bg1"/>
            </a:solidFill>
          </a:endParaRPr>
        </a:p>
      </dgm:t>
    </dgm:pt>
    <dgm:pt modelId="{14DDBE1A-5628-428E-B93B-9A4A3700EEB4}" type="parTrans" cxnId="{BE66CC07-3A3E-40DE-938E-C6A26E6E2D94}">
      <dgm:prSet/>
      <dgm:spPr/>
      <dgm:t>
        <a:bodyPr/>
        <a:lstStyle/>
        <a:p>
          <a:endParaRPr lang="es-CO"/>
        </a:p>
      </dgm:t>
    </dgm:pt>
    <dgm:pt modelId="{223EF03D-3B00-496F-8500-8D65DDB2BC4E}" type="sibTrans" cxnId="{BE66CC07-3A3E-40DE-938E-C6A26E6E2D94}">
      <dgm:prSet/>
      <dgm:spPr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1B091691-4CC9-41A9-B059-57286131E173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A</a:t>
          </a:r>
          <a:endParaRPr lang="es-CO" dirty="0">
            <a:solidFill>
              <a:schemeClr val="bg1"/>
            </a:solidFill>
          </a:endParaRPr>
        </a:p>
      </dgm:t>
    </dgm:pt>
    <dgm:pt modelId="{053B815A-382D-4588-8507-DA8535DA1981}" type="parTrans" cxnId="{9C1EDE02-12EC-4E57-A827-447EBB0607A2}">
      <dgm:prSet/>
      <dgm:spPr/>
      <dgm:t>
        <a:bodyPr/>
        <a:lstStyle/>
        <a:p>
          <a:endParaRPr lang="es-CO"/>
        </a:p>
      </dgm:t>
    </dgm:pt>
    <dgm:pt modelId="{369953BB-7D7F-4210-A0D0-9FCE704EF595}" type="sibTrans" cxnId="{9C1EDE02-12EC-4E57-A827-447EBB0607A2}">
      <dgm:prSet/>
      <dgm:spPr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A3F8117B-934A-4BE4-A4CA-E06D5688DEBF}" type="pres">
      <dgm:prSet presAssocID="{C4896775-F7EA-4997-91F4-CB315815A7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D24E40A-6BA9-4FED-846E-9E9A0D171275}" type="pres">
      <dgm:prSet presAssocID="{2406D507-1FDF-4421-855E-170C664E9C29}" presName="dummy" presStyleCnt="0"/>
      <dgm:spPr/>
    </dgm:pt>
    <dgm:pt modelId="{4D2B9551-07E8-4309-8F34-7E68B27B86FA}" type="pres">
      <dgm:prSet presAssocID="{2406D507-1FDF-4421-855E-170C664E9C2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145AC8-785C-45B2-AC91-0DE2BFA56C51}" type="pres">
      <dgm:prSet presAssocID="{3A364992-3736-4B26-AD6B-64E613F8C0B3}" presName="sibTrans" presStyleLbl="node1" presStyleIdx="0" presStyleCnt="4"/>
      <dgm:spPr/>
      <dgm:t>
        <a:bodyPr/>
        <a:lstStyle/>
        <a:p>
          <a:endParaRPr lang="es-CO"/>
        </a:p>
      </dgm:t>
    </dgm:pt>
    <dgm:pt modelId="{D2C3DC1C-35C4-4C3A-B6B1-D8F3444680EB}" type="pres">
      <dgm:prSet presAssocID="{ABB75D22-3271-456E-85A6-EC892C74E1C0}" presName="dummy" presStyleCnt="0"/>
      <dgm:spPr/>
    </dgm:pt>
    <dgm:pt modelId="{1BB02933-8052-4107-AF16-EDA4C69BAC5F}" type="pres">
      <dgm:prSet presAssocID="{ABB75D22-3271-456E-85A6-EC892C74E1C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6B39BC-1098-4B84-9766-CB2FC38E1DCF}" type="pres">
      <dgm:prSet presAssocID="{D9702245-340D-4432-B149-0E951106E4C5}" presName="sibTrans" presStyleLbl="node1" presStyleIdx="1" presStyleCnt="4" custScaleX="90909" custScaleY="90909"/>
      <dgm:spPr/>
      <dgm:t>
        <a:bodyPr/>
        <a:lstStyle/>
        <a:p>
          <a:endParaRPr lang="es-CO"/>
        </a:p>
      </dgm:t>
    </dgm:pt>
    <dgm:pt modelId="{1A843A50-E78A-421D-A1C2-2FB2DBD79755}" type="pres">
      <dgm:prSet presAssocID="{47639009-6D4C-42BB-B549-9C87971A1C3C}" presName="dummy" presStyleCnt="0"/>
      <dgm:spPr/>
    </dgm:pt>
    <dgm:pt modelId="{ABE9FB15-3302-475B-A59C-18B6EDA5B1B3}" type="pres">
      <dgm:prSet presAssocID="{47639009-6D4C-42BB-B549-9C87971A1C3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F7DA81-B6E9-4861-B882-843C2EAA44D1}" type="pres">
      <dgm:prSet presAssocID="{223EF03D-3B00-496F-8500-8D65DDB2BC4E}" presName="sibTrans" presStyleLbl="node1" presStyleIdx="2" presStyleCnt="4" custScaleX="90909" custScaleY="90909"/>
      <dgm:spPr/>
      <dgm:t>
        <a:bodyPr/>
        <a:lstStyle/>
        <a:p>
          <a:endParaRPr lang="es-CO"/>
        </a:p>
      </dgm:t>
    </dgm:pt>
    <dgm:pt modelId="{565F3A6D-E9FC-4FEE-B59B-5B96BA6C6625}" type="pres">
      <dgm:prSet presAssocID="{1B091691-4CC9-41A9-B059-57286131E173}" presName="dummy" presStyleCnt="0"/>
      <dgm:spPr/>
    </dgm:pt>
    <dgm:pt modelId="{A6BC52D7-2143-4B4C-BC43-0F2E2B5F9ED5}" type="pres">
      <dgm:prSet presAssocID="{1B091691-4CC9-41A9-B059-57286131E17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0BD45E-0832-462A-8B7E-E0BDA17C08D3}" type="pres">
      <dgm:prSet presAssocID="{369953BB-7D7F-4210-A0D0-9FCE704EF595}" presName="sibTrans" presStyleLbl="node1" presStyleIdx="3" presStyleCnt="4" custScaleX="90909" custScaleY="90909"/>
      <dgm:spPr/>
      <dgm:t>
        <a:bodyPr/>
        <a:lstStyle/>
        <a:p>
          <a:endParaRPr lang="es-CO"/>
        </a:p>
      </dgm:t>
    </dgm:pt>
  </dgm:ptLst>
  <dgm:cxnLst>
    <dgm:cxn modelId="{356B37C6-5009-4EC8-9DDE-967B2D6BE5EA}" type="presOf" srcId="{223EF03D-3B00-496F-8500-8D65DDB2BC4E}" destId="{2EF7DA81-B6E9-4861-B882-843C2EAA44D1}" srcOrd="0" destOrd="0" presId="urn:microsoft.com/office/officeart/2005/8/layout/cycle1"/>
    <dgm:cxn modelId="{F096728D-3B11-42DB-98B1-7D2B1B2DF416}" type="presOf" srcId="{47639009-6D4C-42BB-B549-9C87971A1C3C}" destId="{ABE9FB15-3302-475B-A59C-18B6EDA5B1B3}" srcOrd="0" destOrd="0" presId="urn:microsoft.com/office/officeart/2005/8/layout/cycle1"/>
    <dgm:cxn modelId="{CF240B29-94D2-4D27-B27A-BDCE035A22BF}" srcId="{C4896775-F7EA-4997-91F4-CB315815A7E5}" destId="{ABB75D22-3271-456E-85A6-EC892C74E1C0}" srcOrd="1" destOrd="0" parTransId="{E9F97A28-46D6-4EE2-B29D-6A67AE3398B2}" sibTransId="{D9702245-340D-4432-B149-0E951106E4C5}"/>
    <dgm:cxn modelId="{E4D3C434-04BD-40C5-BDFC-F2C5EFD2BECB}" srcId="{C4896775-F7EA-4997-91F4-CB315815A7E5}" destId="{2406D507-1FDF-4421-855E-170C664E9C29}" srcOrd="0" destOrd="0" parTransId="{C27E726E-D05A-4808-B610-E970CAEF4CB4}" sibTransId="{3A364992-3736-4B26-AD6B-64E613F8C0B3}"/>
    <dgm:cxn modelId="{9C1EDE02-12EC-4E57-A827-447EBB0607A2}" srcId="{C4896775-F7EA-4997-91F4-CB315815A7E5}" destId="{1B091691-4CC9-41A9-B059-57286131E173}" srcOrd="3" destOrd="0" parTransId="{053B815A-382D-4588-8507-DA8535DA1981}" sibTransId="{369953BB-7D7F-4210-A0D0-9FCE704EF595}"/>
    <dgm:cxn modelId="{EF9FD402-AD0D-486C-BD44-D29CAC0D909C}" type="presOf" srcId="{1B091691-4CC9-41A9-B059-57286131E173}" destId="{A6BC52D7-2143-4B4C-BC43-0F2E2B5F9ED5}" srcOrd="0" destOrd="0" presId="urn:microsoft.com/office/officeart/2005/8/layout/cycle1"/>
    <dgm:cxn modelId="{F16A4620-B0C4-440B-9EEA-0CEFF4C30C9D}" type="presOf" srcId="{C4896775-F7EA-4997-91F4-CB315815A7E5}" destId="{A3F8117B-934A-4BE4-A4CA-E06D5688DEBF}" srcOrd="0" destOrd="0" presId="urn:microsoft.com/office/officeart/2005/8/layout/cycle1"/>
    <dgm:cxn modelId="{643E128C-3A91-4B9F-AD70-03B221F9818B}" type="presOf" srcId="{ABB75D22-3271-456E-85A6-EC892C74E1C0}" destId="{1BB02933-8052-4107-AF16-EDA4C69BAC5F}" srcOrd="0" destOrd="0" presId="urn:microsoft.com/office/officeart/2005/8/layout/cycle1"/>
    <dgm:cxn modelId="{EC16C922-3213-4B8D-B1E8-1D9D01981B9A}" type="presOf" srcId="{D9702245-340D-4432-B149-0E951106E4C5}" destId="{086B39BC-1098-4B84-9766-CB2FC38E1DCF}" srcOrd="0" destOrd="0" presId="urn:microsoft.com/office/officeart/2005/8/layout/cycle1"/>
    <dgm:cxn modelId="{BE66CC07-3A3E-40DE-938E-C6A26E6E2D94}" srcId="{C4896775-F7EA-4997-91F4-CB315815A7E5}" destId="{47639009-6D4C-42BB-B549-9C87971A1C3C}" srcOrd="2" destOrd="0" parTransId="{14DDBE1A-5628-428E-B93B-9A4A3700EEB4}" sibTransId="{223EF03D-3B00-496F-8500-8D65DDB2BC4E}"/>
    <dgm:cxn modelId="{B7456053-D100-4F73-A8DF-F1E0133F4FE4}" type="presOf" srcId="{369953BB-7D7F-4210-A0D0-9FCE704EF595}" destId="{100BD45E-0832-462A-8B7E-E0BDA17C08D3}" srcOrd="0" destOrd="0" presId="urn:microsoft.com/office/officeart/2005/8/layout/cycle1"/>
    <dgm:cxn modelId="{52CB00E4-F6DD-441F-A7B1-F03652C09CC2}" type="presOf" srcId="{2406D507-1FDF-4421-855E-170C664E9C29}" destId="{4D2B9551-07E8-4309-8F34-7E68B27B86FA}" srcOrd="0" destOrd="0" presId="urn:microsoft.com/office/officeart/2005/8/layout/cycle1"/>
    <dgm:cxn modelId="{C0323BA3-E86F-4ECE-99F9-96D4DDB92544}" type="presOf" srcId="{3A364992-3736-4B26-AD6B-64E613F8C0B3}" destId="{D4145AC8-785C-45B2-AC91-0DE2BFA56C51}" srcOrd="0" destOrd="0" presId="urn:microsoft.com/office/officeart/2005/8/layout/cycle1"/>
    <dgm:cxn modelId="{ECE082AD-5F13-4938-BCF8-DEB41653FA12}" type="presParOf" srcId="{A3F8117B-934A-4BE4-A4CA-E06D5688DEBF}" destId="{2D24E40A-6BA9-4FED-846E-9E9A0D171275}" srcOrd="0" destOrd="0" presId="urn:microsoft.com/office/officeart/2005/8/layout/cycle1"/>
    <dgm:cxn modelId="{13B845EF-C0BC-4DE6-9E38-F0329B531E88}" type="presParOf" srcId="{A3F8117B-934A-4BE4-A4CA-E06D5688DEBF}" destId="{4D2B9551-07E8-4309-8F34-7E68B27B86FA}" srcOrd="1" destOrd="0" presId="urn:microsoft.com/office/officeart/2005/8/layout/cycle1"/>
    <dgm:cxn modelId="{1C2A12B4-EAEF-4A98-BAB6-72A3B3649A8B}" type="presParOf" srcId="{A3F8117B-934A-4BE4-A4CA-E06D5688DEBF}" destId="{D4145AC8-785C-45B2-AC91-0DE2BFA56C51}" srcOrd="2" destOrd="0" presId="urn:microsoft.com/office/officeart/2005/8/layout/cycle1"/>
    <dgm:cxn modelId="{AE3E9DE1-88FA-4719-A304-8F7F602BA6B4}" type="presParOf" srcId="{A3F8117B-934A-4BE4-A4CA-E06D5688DEBF}" destId="{D2C3DC1C-35C4-4C3A-B6B1-D8F3444680EB}" srcOrd="3" destOrd="0" presId="urn:microsoft.com/office/officeart/2005/8/layout/cycle1"/>
    <dgm:cxn modelId="{5B91F7EF-CFF9-4307-9ADC-31973293DA90}" type="presParOf" srcId="{A3F8117B-934A-4BE4-A4CA-E06D5688DEBF}" destId="{1BB02933-8052-4107-AF16-EDA4C69BAC5F}" srcOrd="4" destOrd="0" presId="urn:microsoft.com/office/officeart/2005/8/layout/cycle1"/>
    <dgm:cxn modelId="{67517474-5C22-42C8-B04C-72B7FDCBFFC7}" type="presParOf" srcId="{A3F8117B-934A-4BE4-A4CA-E06D5688DEBF}" destId="{086B39BC-1098-4B84-9766-CB2FC38E1DCF}" srcOrd="5" destOrd="0" presId="urn:microsoft.com/office/officeart/2005/8/layout/cycle1"/>
    <dgm:cxn modelId="{53A566F4-48D2-4FB3-B07A-778ED80133C7}" type="presParOf" srcId="{A3F8117B-934A-4BE4-A4CA-E06D5688DEBF}" destId="{1A843A50-E78A-421D-A1C2-2FB2DBD79755}" srcOrd="6" destOrd="0" presId="urn:microsoft.com/office/officeart/2005/8/layout/cycle1"/>
    <dgm:cxn modelId="{95CCB7E5-83FC-4EDF-8590-52B3EB04A83A}" type="presParOf" srcId="{A3F8117B-934A-4BE4-A4CA-E06D5688DEBF}" destId="{ABE9FB15-3302-475B-A59C-18B6EDA5B1B3}" srcOrd="7" destOrd="0" presId="urn:microsoft.com/office/officeart/2005/8/layout/cycle1"/>
    <dgm:cxn modelId="{26546974-B3D3-4505-8E37-0EBDF9E6DAAF}" type="presParOf" srcId="{A3F8117B-934A-4BE4-A4CA-E06D5688DEBF}" destId="{2EF7DA81-B6E9-4861-B882-843C2EAA44D1}" srcOrd="8" destOrd="0" presId="urn:microsoft.com/office/officeart/2005/8/layout/cycle1"/>
    <dgm:cxn modelId="{0B0A5252-2334-47D0-81D2-05710286E9DD}" type="presParOf" srcId="{A3F8117B-934A-4BE4-A4CA-E06D5688DEBF}" destId="{565F3A6D-E9FC-4FEE-B59B-5B96BA6C6625}" srcOrd="9" destOrd="0" presId="urn:microsoft.com/office/officeart/2005/8/layout/cycle1"/>
    <dgm:cxn modelId="{F49ACEF4-7D8D-42C2-B89F-066DFBA769F2}" type="presParOf" srcId="{A3F8117B-934A-4BE4-A4CA-E06D5688DEBF}" destId="{A6BC52D7-2143-4B4C-BC43-0F2E2B5F9ED5}" srcOrd="10" destOrd="0" presId="urn:microsoft.com/office/officeart/2005/8/layout/cycle1"/>
    <dgm:cxn modelId="{029A1DD3-E606-458F-BB7F-779325063F68}" type="presParOf" srcId="{A3F8117B-934A-4BE4-A4CA-E06D5688DEBF}" destId="{100BD45E-0832-462A-8B7E-E0BDA17C08D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8AD02-F6C2-482C-99B1-C05A15508DC3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</dgm:pt>
    <dgm:pt modelId="{76185BDE-6927-4522-9620-89A0E4193DF7}">
      <dgm:prSet phldrT="[Texto]" custT="1"/>
      <dgm:spPr>
        <a:noFill/>
        <a:ln>
          <a:solidFill>
            <a:srgbClr val="00B0F0"/>
          </a:solidFill>
        </a:ln>
      </dgm:spPr>
      <dgm:t>
        <a:bodyPr lIns="144000" tIns="0" rIns="0" bIns="0"/>
        <a:lstStyle/>
        <a:p>
          <a:pPr algn="ctr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Análisis de:</a:t>
          </a:r>
        </a:p>
        <a:p>
          <a:pPr algn="just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Decreto 2482 de 2012</a:t>
          </a:r>
        </a:p>
        <a:p>
          <a:pPr algn="just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Documento “Metodología para la Implementación del MIPG  </a:t>
          </a:r>
        </a:p>
      </dgm:t>
    </dgm:pt>
    <dgm:pt modelId="{09F7D7A8-7CF3-4F38-83CA-D6C2A1E8077F}" type="parTrans" cxnId="{11196CDB-DAA4-4299-BF4B-916B86F11F4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8F518494-3EBD-4ECE-8579-FB849ADB3DFA}" type="sibTrans" cxnId="{11196CDB-DAA4-4299-BF4B-916B86F11F4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58D8EF93-B8B6-4E07-A720-B44AA0558B74}">
      <dgm:prSet phldrT="[Texto]" custT="1"/>
      <dgm:spPr>
        <a:noFill/>
        <a:ln>
          <a:solidFill>
            <a:srgbClr val="00B050"/>
          </a:solidFill>
        </a:ln>
      </dgm:spPr>
      <dgm:t>
        <a:bodyPr lIns="144000" tIns="0" rIns="0" bIns="0"/>
        <a:lstStyle/>
        <a:p>
          <a:pPr algn="ctr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Revisión de:</a:t>
          </a:r>
        </a:p>
        <a:p>
          <a:pPr algn="l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La metodología adoptada en 2013 por el MJD</a:t>
          </a:r>
        </a:p>
        <a:p>
          <a:pPr algn="l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Buenas prácticas  para la implementación del MIPG</a:t>
          </a:r>
          <a:endParaRPr lang="es-CO" sz="11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D9F4BEE-76B4-4706-AA50-7EDDBDE94D96}" type="parTrans" cxnId="{B1633770-DBD4-4099-828E-F7303D03004B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044B3B58-E919-4088-96FE-2A22F8C07689}" type="sibTrans" cxnId="{B1633770-DBD4-4099-828E-F7303D03004B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B05029E5-6191-4828-8D72-729F32E30CE4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Asesorías </a:t>
          </a:r>
        </a:p>
        <a:p>
          <a:pPr algn="l"/>
          <a:r>
            <a:rPr lang="es-CO" sz="1100" dirty="0" smtClean="0">
              <a:solidFill>
                <a:schemeClr val="tx1"/>
              </a:solidFill>
              <a:latin typeface="Century Gothic" panose="020B0502020202020204" pitchFamily="34" charset="0"/>
            </a:rPr>
            <a:t> Departamento Administrativo de la Función Pública - DAFP</a:t>
          </a:r>
          <a:endParaRPr lang="es-CO" sz="11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4BB09D4-8393-4D8C-9A54-B1AA1EFF730E}" type="parTrans" cxnId="{024E4877-6E7E-465F-87B6-1E1F85AF347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F2BFE090-72EC-4A16-93B9-C60EBE5E2D4A}" type="sibTrans" cxnId="{024E4877-6E7E-465F-87B6-1E1F85AF347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6DDBD0A8-CE6D-446C-AFBA-F17380DD8F8D}" type="pres">
      <dgm:prSet presAssocID="{FB88AD02-F6C2-482C-99B1-C05A15508DC3}" presName="linearFlow" presStyleCnt="0">
        <dgm:presLayoutVars>
          <dgm:dir/>
          <dgm:resizeHandles val="exact"/>
        </dgm:presLayoutVars>
      </dgm:prSet>
      <dgm:spPr/>
    </dgm:pt>
    <dgm:pt modelId="{27DB69A1-5A7C-4393-9062-51CD62B3C92A}" type="pres">
      <dgm:prSet presAssocID="{76185BDE-6927-4522-9620-89A0E4193DF7}" presName="composite" presStyleCnt="0"/>
      <dgm:spPr/>
    </dgm:pt>
    <dgm:pt modelId="{A415EEFA-87C9-44C7-B2E8-5BFAFFE2CECE}" type="pres">
      <dgm:prSet presAssocID="{76185BDE-6927-4522-9620-89A0E4193DF7}" presName="imgShp" presStyleLbl="fgImgPlace1" presStyleIdx="0" presStyleCnt="3" custLinFactNeighborX="-682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B86EBD4-9FDA-4820-BAD9-9E5586E4EF28}" type="pres">
      <dgm:prSet presAssocID="{76185BDE-6927-4522-9620-89A0E4193DF7}" presName="txShp" presStyleLbl="node1" presStyleIdx="0" presStyleCnt="3" custScaleX="1152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BC6AF5-7152-4D26-90A4-68BD70183C20}" type="pres">
      <dgm:prSet presAssocID="{8F518494-3EBD-4ECE-8579-FB849ADB3DFA}" presName="spacing" presStyleCnt="0"/>
      <dgm:spPr/>
    </dgm:pt>
    <dgm:pt modelId="{8A7A8271-AF97-4F8D-B08C-00D4978047BF}" type="pres">
      <dgm:prSet presAssocID="{58D8EF93-B8B6-4E07-A720-B44AA0558B74}" presName="composite" presStyleCnt="0"/>
      <dgm:spPr/>
    </dgm:pt>
    <dgm:pt modelId="{A3AC8310-C429-49F9-9E56-F11CA6755794}" type="pres">
      <dgm:prSet presAssocID="{58D8EF93-B8B6-4E07-A720-B44AA0558B74}" presName="imgShp" presStyleLbl="fgImgPlace1" presStyleIdx="1" presStyleCnt="3" custLinFactNeighborX="-6829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2B69DF1-7306-4EB4-B1B7-B1A3D68668F5}" type="pres">
      <dgm:prSet presAssocID="{58D8EF93-B8B6-4E07-A720-B44AA0558B74}" presName="txShp" presStyleLbl="node1" presStyleIdx="1" presStyleCnt="3" custScaleX="1152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CEBFC7-E624-45DD-9BF4-A7FA4CD27D4A}" type="pres">
      <dgm:prSet presAssocID="{044B3B58-E919-4088-96FE-2A22F8C07689}" presName="spacing" presStyleCnt="0"/>
      <dgm:spPr/>
    </dgm:pt>
    <dgm:pt modelId="{3FF8A972-7CD7-4EE6-9102-720CC9C5F81C}" type="pres">
      <dgm:prSet presAssocID="{B05029E5-6191-4828-8D72-729F32E30CE4}" presName="composite" presStyleCnt="0"/>
      <dgm:spPr/>
    </dgm:pt>
    <dgm:pt modelId="{8DE21FAF-EB72-438B-AFB9-EBADDDDB7876}" type="pres">
      <dgm:prSet presAssocID="{B05029E5-6191-4828-8D72-729F32E30CE4}" presName="imgShp" presStyleLbl="fgImgPlace1" presStyleIdx="2" presStyleCnt="3" custLinFactNeighborX="-682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224BCEC-91B4-4194-B064-CCC0EAE01CCF}" type="pres">
      <dgm:prSet presAssocID="{B05029E5-6191-4828-8D72-729F32E30CE4}" presName="txShp" presStyleLbl="node1" presStyleIdx="2" presStyleCnt="3" custScaleX="1152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AB20441-3DCE-45CB-9540-887D20A4E5DA}" type="presOf" srcId="{76185BDE-6927-4522-9620-89A0E4193DF7}" destId="{7B86EBD4-9FDA-4820-BAD9-9E5586E4EF28}" srcOrd="0" destOrd="0" presId="urn:microsoft.com/office/officeart/2005/8/layout/vList3#1"/>
    <dgm:cxn modelId="{11196CDB-DAA4-4299-BF4B-916B86F11F4F}" srcId="{FB88AD02-F6C2-482C-99B1-C05A15508DC3}" destId="{76185BDE-6927-4522-9620-89A0E4193DF7}" srcOrd="0" destOrd="0" parTransId="{09F7D7A8-7CF3-4F38-83CA-D6C2A1E8077F}" sibTransId="{8F518494-3EBD-4ECE-8579-FB849ADB3DFA}"/>
    <dgm:cxn modelId="{024E4877-6E7E-465F-87B6-1E1F85AF347F}" srcId="{FB88AD02-F6C2-482C-99B1-C05A15508DC3}" destId="{B05029E5-6191-4828-8D72-729F32E30CE4}" srcOrd="2" destOrd="0" parTransId="{E4BB09D4-8393-4D8C-9A54-B1AA1EFF730E}" sibTransId="{F2BFE090-72EC-4A16-93B9-C60EBE5E2D4A}"/>
    <dgm:cxn modelId="{B1633770-DBD4-4099-828E-F7303D03004B}" srcId="{FB88AD02-F6C2-482C-99B1-C05A15508DC3}" destId="{58D8EF93-B8B6-4E07-A720-B44AA0558B74}" srcOrd="1" destOrd="0" parTransId="{0D9F4BEE-76B4-4706-AA50-7EDDBDE94D96}" sibTransId="{044B3B58-E919-4088-96FE-2A22F8C07689}"/>
    <dgm:cxn modelId="{456D657B-6303-4FA1-9D30-E744B64D8339}" type="presOf" srcId="{58D8EF93-B8B6-4E07-A720-B44AA0558B74}" destId="{C2B69DF1-7306-4EB4-B1B7-B1A3D68668F5}" srcOrd="0" destOrd="0" presId="urn:microsoft.com/office/officeart/2005/8/layout/vList3#1"/>
    <dgm:cxn modelId="{A84B1482-94D3-4B90-87C1-B54543A1E634}" type="presOf" srcId="{B05029E5-6191-4828-8D72-729F32E30CE4}" destId="{1224BCEC-91B4-4194-B064-CCC0EAE01CCF}" srcOrd="0" destOrd="0" presId="urn:microsoft.com/office/officeart/2005/8/layout/vList3#1"/>
    <dgm:cxn modelId="{6E9B6F88-1602-48FD-8770-34A1E079F396}" type="presOf" srcId="{FB88AD02-F6C2-482C-99B1-C05A15508DC3}" destId="{6DDBD0A8-CE6D-446C-AFBA-F17380DD8F8D}" srcOrd="0" destOrd="0" presId="urn:microsoft.com/office/officeart/2005/8/layout/vList3#1"/>
    <dgm:cxn modelId="{224FBD31-5279-42D3-AE85-4612B18357EA}" type="presParOf" srcId="{6DDBD0A8-CE6D-446C-AFBA-F17380DD8F8D}" destId="{27DB69A1-5A7C-4393-9062-51CD62B3C92A}" srcOrd="0" destOrd="0" presId="urn:microsoft.com/office/officeart/2005/8/layout/vList3#1"/>
    <dgm:cxn modelId="{74D315DB-93CE-4964-B0B4-6670CE8BE953}" type="presParOf" srcId="{27DB69A1-5A7C-4393-9062-51CD62B3C92A}" destId="{A415EEFA-87C9-44C7-B2E8-5BFAFFE2CECE}" srcOrd="0" destOrd="0" presId="urn:microsoft.com/office/officeart/2005/8/layout/vList3#1"/>
    <dgm:cxn modelId="{FB2F8CC0-0AAF-4679-A2D5-D5D21B191CA8}" type="presParOf" srcId="{27DB69A1-5A7C-4393-9062-51CD62B3C92A}" destId="{7B86EBD4-9FDA-4820-BAD9-9E5586E4EF28}" srcOrd="1" destOrd="0" presId="urn:microsoft.com/office/officeart/2005/8/layout/vList3#1"/>
    <dgm:cxn modelId="{8158BF40-DB1B-4320-BC31-83D9C4FBFF37}" type="presParOf" srcId="{6DDBD0A8-CE6D-446C-AFBA-F17380DD8F8D}" destId="{C3BC6AF5-7152-4D26-90A4-68BD70183C20}" srcOrd="1" destOrd="0" presId="urn:microsoft.com/office/officeart/2005/8/layout/vList3#1"/>
    <dgm:cxn modelId="{CD0898D4-6EDE-4277-A1E1-CCC949953CC5}" type="presParOf" srcId="{6DDBD0A8-CE6D-446C-AFBA-F17380DD8F8D}" destId="{8A7A8271-AF97-4F8D-B08C-00D4978047BF}" srcOrd="2" destOrd="0" presId="urn:microsoft.com/office/officeart/2005/8/layout/vList3#1"/>
    <dgm:cxn modelId="{456A0A90-B937-49C2-ACE4-457D21B14CEA}" type="presParOf" srcId="{8A7A8271-AF97-4F8D-B08C-00D4978047BF}" destId="{A3AC8310-C429-49F9-9E56-F11CA6755794}" srcOrd="0" destOrd="0" presId="urn:microsoft.com/office/officeart/2005/8/layout/vList3#1"/>
    <dgm:cxn modelId="{8C86A8A4-3390-4F84-B153-FCCE7C938B11}" type="presParOf" srcId="{8A7A8271-AF97-4F8D-B08C-00D4978047BF}" destId="{C2B69DF1-7306-4EB4-B1B7-B1A3D68668F5}" srcOrd="1" destOrd="0" presId="urn:microsoft.com/office/officeart/2005/8/layout/vList3#1"/>
    <dgm:cxn modelId="{C9A02B37-8CA4-4B17-A483-9DAEBB3D0642}" type="presParOf" srcId="{6DDBD0A8-CE6D-446C-AFBA-F17380DD8F8D}" destId="{58CEBFC7-E624-45DD-9BF4-A7FA4CD27D4A}" srcOrd="3" destOrd="0" presId="urn:microsoft.com/office/officeart/2005/8/layout/vList3#1"/>
    <dgm:cxn modelId="{97047635-93CC-45D9-B6A4-B0E67ACF987C}" type="presParOf" srcId="{6DDBD0A8-CE6D-446C-AFBA-F17380DD8F8D}" destId="{3FF8A972-7CD7-4EE6-9102-720CC9C5F81C}" srcOrd="4" destOrd="0" presId="urn:microsoft.com/office/officeart/2005/8/layout/vList3#1"/>
    <dgm:cxn modelId="{1C33564D-64D6-49D9-A07C-AF5474BEE0DE}" type="presParOf" srcId="{3FF8A972-7CD7-4EE6-9102-720CC9C5F81C}" destId="{8DE21FAF-EB72-438B-AFB9-EBADDDDB7876}" srcOrd="0" destOrd="0" presId="urn:microsoft.com/office/officeart/2005/8/layout/vList3#1"/>
    <dgm:cxn modelId="{56102F87-35FA-48D1-A3B5-C84BE86EF486}" type="presParOf" srcId="{3FF8A972-7CD7-4EE6-9102-720CC9C5F81C}" destId="{1224BCEC-91B4-4194-B064-CCC0EAE01C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A81AB-1255-41A4-8C9F-9E574494FC86}" type="doc">
      <dgm:prSet loTypeId="urn:microsoft.com/office/officeart/2005/8/layout/l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6C2A529-BEF4-4F66-B5F6-D29E8362C981}">
      <dgm:prSet phldrT="[Texto]" custT="1"/>
      <dgm:spPr/>
      <dgm:t>
        <a:bodyPr/>
        <a:lstStyle/>
        <a:p>
          <a:r>
            <a:rPr lang="es-CO" sz="1100" b="1" dirty="0" smtClean="0">
              <a:latin typeface="Century Gothic" panose="020B0502020202020204" pitchFamily="34" charset="0"/>
            </a:rPr>
            <a:t>Asesores de Políticas</a:t>
          </a:r>
          <a:endParaRPr lang="es-CO" sz="1100" b="1" dirty="0">
            <a:latin typeface="Century Gothic" panose="020B0502020202020204" pitchFamily="34" charset="0"/>
          </a:endParaRPr>
        </a:p>
      </dgm:t>
    </dgm:pt>
    <dgm:pt modelId="{EBA42155-900D-45AD-BD1C-B52F8E11A739}" type="parTrans" cxnId="{F8D79443-B6F1-463B-B362-47D1591404AC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9E45B695-8F5C-4843-91DD-C83D144C6263}" type="sibTrans" cxnId="{F8D79443-B6F1-463B-B362-47D1591404AC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1ED2E337-AC99-48C5-ADC7-CDE21C7FCE5C}">
      <dgm:prSet phldrT="[Texto]" custT="1"/>
      <dgm:spPr/>
      <dgm:t>
        <a:bodyPr/>
        <a:lstStyle/>
        <a:p>
          <a:r>
            <a:rPr lang="es-CO" sz="1100" dirty="0" smtClean="0">
              <a:latin typeface="Century Gothic" panose="020B0502020202020204" pitchFamily="34" charset="0"/>
            </a:rPr>
            <a:t>Funcionarios de la OAP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2B578395-EE84-4352-B618-FA8D0552BD0D}" type="parTrans" cxnId="{214917F9-FBF8-451A-A0DC-9922882996A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C976E4E-D562-4577-A8D0-4AB10002CC8D}" type="sibTrans" cxnId="{214917F9-FBF8-451A-A0DC-9922882996A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63B56D5B-3F82-4455-8699-98F6C97DDC5C}">
      <dgm:prSet phldrT="[Texto]" custT="1"/>
      <dgm:spPr/>
      <dgm:t>
        <a:bodyPr/>
        <a:lstStyle/>
        <a:p>
          <a:pPr algn="just"/>
          <a:r>
            <a:rPr lang="es-CO" sz="1100" dirty="0" smtClean="0">
              <a:latin typeface="Century Gothic" panose="020B0502020202020204" pitchFamily="34" charset="0"/>
            </a:rPr>
            <a:t>Asesorar el diligenciamiento de las Políticas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648C58D2-9C9C-4AA0-A933-068AB8E82FC6}" type="parTrans" cxnId="{DB8755DF-F76C-44AA-B7B6-A22C4514B471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317F689-7500-444B-9478-9CFF023AE7CC}" type="sibTrans" cxnId="{DB8755DF-F76C-44AA-B7B6-A22C4514B471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1102AAAE-3935-426F-A3A7-2686840B1518}">
      <dgm:prSet phldrT="[Texto]" custT="1"/>
      <dgm:spPr/>
      <dgm:t>
        <a:bodyPr/>
        <a:lstStyle/>
        <a:p>
          <a:r>
            <a:rPr lang="es-CO" sz="1100" b="1" dirty="0" smtClean="0">
              <a:latin typeface="Century Gothic" panose="020B0502020202020204" pitchFamily="34" charset="0"/>
            </a:rPr>
            <a:t>Responsables de Políticas</a:t>
          </a:r>
          <a:endParaRPr lang="es-CO" sz="1100" b="1" dirty="0">
            <a:latin typeface="Century Gothic" panose="020B0502020202020204" pitchFamily="34" charset="0"/>
          </a:endParaRPr>
        </a:p>
      </dgm:t>
    </dgm:pt>
    <dgm:pt modelId="{E4FE3E91-19D4-4A0B-A5A9-4AFAE0B676CF}" type="parTrans" cxnId="{1CDDCECA-D220-406E-AF38-6F8D9A4E7896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EB818FD3-84B5-43E3-9FF0-BC1A8DCBCFA6}" type="sibTrans" cxnId="{1CDDCECA-D220-406E-AF38-6F8D9A4E7896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E710A462-EA46-4692-AD52-1816FEDD42F1}">
      <dgm:prSet phldrT="[Texto]" custT="1"/>
      <dgm:spPr/>
      <dgm:t>
        <a:bodyPr/>
        <a:lstStyle/>
        <a:p>
          <a:r>
            <a:rPr lang="es-CO" sz="1100" dirty="0" smtClean="0">
              <a:latin typeface="Century Gothic" panose="020B0502020202020204" pitchFamily="34" charset="0"/>
            </a:rPr>
            <a:t>Área del Ministerio (según el tema)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6DBC5948-6EEE-47B6-BD35-66C89060A0EC}" type="parTrans" cxnId="{3CC370A5-5CC9-4D29-B014-08103586761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9F30D563-07A7-49A2-A5A5-AD89E1FA9E7D}" type="sibTrans" cxnId="{3CC370A5-5CC9-4D29-B014-08103586761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8B22934D-169D-4C50-83D8-1B2BF0D4263E}">
      <dgm:prSet phldrT="[Texto]" custT="1"/>
      <dgm:spPr/>
      <dgm:t>
        <a:bodyPr/>
        <a:lstStyle/>
        <a:p>
          <a:pPr algn="just"/>
          <a:r>
            <a:rPr lang="es-CO" sz="1100" dirty="0" smtClean="0">
              <a:latin typeface="Century Gothic" panose="020B0502020202020204" pitchFamily="34" charset="0"/>
            </a:rPr>
            <a:t>Garantizar el reporte y actualización de la política en los tiempos estipulados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9C2C8D8A-ED84-46E6-93CF-532AAAACAFE0}" type="parTrans" cxnId="{828C118D-7F4E-4341-B0E8-5256146DFEB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F526E66-6FAD-41C8-9BB4-BAB4F49BDA74}" type="sibTrans" cxnId="{828C118D-7F4E-4341-B0E8-5256146DFEB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EAA2CF4B-3DF5-4C44-A007-B2C0EA5BA2DF}">
      <dgm:prSet phldrT="[Texto]" custT="1"/>
      <dgm:spPr/>
      <dgm:t>
        <a:bodyPr/>
        <a:lstStyle/>
        <a:p>
          <a:r>
            <a:rPr lang="es-CO" sz="1100" b="1" dirty="0" smtClean="0">
              <a:latin typeface="Century Gothic" panose="020B0502020202020204" pitchFamily="34" charset="0"/>
            </a:rPr>
            <a:t>Responsables de Componentes</a:t>
          </a:r>
          <a:endParaRPr lang="es-CO" sz="1100" b="1" dirty="0">
            <a:latin typeface="Century Gothic" panose="020B0502020202020204" pitchFamily="34" charset="0"/>
          </a:endParaRPr>
        </a:p>
      </dgm:t>
    </dgm:pt>
    <dgm:pt modelId="{74674773-98ED-4AB9-8C87-E28B21CB2DE5}" type="parTrans" cxnId="{93F5A5E0-97F8-4C27-B346-9FDB2BF30AF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1BAE0386-EF49-4A3A-BD28-904745921F94}" type="sibTrans" cxnId="{93F5A5E0-97F8-4C27-B346-9FDB2BF30AFF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EA114263-A79E-4E97-891E-9B7BBD1C99DB}">
      <dgm:prSet phldrT="[Texto]" custT="1"/>
      <dgm:spPr/>
      <dgm:t>
        <a:bodyPr/>
        <a:lstStyle/>
        <a:p>
          <a:r>
            <a:rPr lang="es-CO" sz="1100" dirty="0" smtClean="0">
              <a:latin typeface="Century Gothic" panose="020B0502020202020204" pitchFamily="34" charset="0"/>
            </a:rPr>
            <a:t>Área del Ministerio (según el tema)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5F8F275F-C61C-4F38-BB27-C19785DAD668}" type="parTrans" cxnId="{08A3F696-EFC0-43E1-A81B-9359440A7BED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0157A6B3-3363-42DA-BC9F-BD5D1AF33C67}" type="sibTrans" cxnId="{08A3F696-EFC0-43E1-A81B-9359440A7BED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603B5E11-30D4-4E09-B639-A4F3C611F1A1}">
      <dgm:prSet phldrT="[Texto]" custT="1"/>
      <dgm:spPr/>
      <dgm:t>
        <a:bodyPr/>
        <a:lstStyle/>
        <a:p>
          <a:pPr algn="just"/>
          <a:r>
            <a:rPr lang="es-CO" sz="1100" dirty="0" smtClean="0">
              <a:latin typeface="Century Gothic" panose="020B0502020202020204" pitchFamily="34" charset="0"/>
            </a:rPr>
            <a:t>Garantizar el reporte y actualización del componente en los tiempos estipulados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62D40CFB-FB32-4659-909E-C764687DA804}" type="parTrans" cxnId="{33382E72-F2EA-49B9-A158-85A2DD23DA96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F8D1335E-F5C8-4DB6-BB04-1EC9AAF1E1E3}" type="sibTrans" cxnId="{33382E72-F2EA-49B9-A158-85A2DD23DA96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C12C710-A1BD-4CD8-8A44-0608F844DD2C}">
      <dgm:prSet phldrT="[Texto]" custT="1"/>
      <dgm:spPr/>
      <dgm:t>
        <a:bodyPr/>
        <a:lstStyle/>
        <a:p>
          <a:r>
            <a:rPr lang="es-CO" sz="1100" dirty="0" smtClean="0">
              <a:latin typeface="Century Gothic" panose="020B0502020202020204" pitchFamily="34" charset="0"/>
            </a:rPr>
            <a:t>Reportar y actualizar la información del requerimiento en los tiempos estipulados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3D00729C-21EB-4854-90D9-B4531FC1DDDC}" type="parTrans" cxnId="{3462C30E-7C6D-48C1-8319-D11D3FE405F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87B66E44-896E-410D-A5A7-D9A1E462FEFB}" type="sibTrans" cxnId="{3462C30E-7C6D-48C1-8319-D11D3FE405F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BBA99B20-EB64-4A96-9F71-DA7821976F5A}">
      <dgm:prSet phldrT="[Texto]" custT="1"/>
      <dgm:spPr/>
      <dgm:t>
        <a:bodyPr/>
        <a:lstStyle/>
        <a:p>
          <a:r>
            <a:rPr lang="es-CO" sz="1100" b="1" dirty="0" smtClean="0">
              <a:latin typeface="Century Gothic" panose="020B0502020202020204" pitchFamily="34" charset="0"/>
            </a:rPr>
            <a:t>Responsables de Requerimientos</a:t>
          </a:r>
          <a:endParaRPr lang="es-CO" sz="1100" b="1" dirty="0">
            <a:latin typeface="Century Gothic" panose="020B0502020202020204" pitchFamily="34" charset="0"/>
          </a:endParaRPr>
        </a:p>
      </dgm:t>
    </dgm:pt>
    <dgm:pt modelId="{07AE75A5-980B-491B-9FA0-708BDCA9B0E0}" type="parTrans" cxnId="{212844F2-DE42-47C9-854C-4C2C3D6859D3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5E4CAB18-3164-4A5A-BDCC-75BC80D8A3AB}" type="sibTrans" cxnId="{212844F2-DE42-47C9-854C-4C2C3D6859D3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74F7327F-8E4E-478C-8DE6-C52EB732A294}">
      <dgm:prSet phldrT="[Texto]" custT="1"/>
      <dgm:spPr/>
      <dgm:t>
        <a:bodyPr/>
        <a:lstStyle/>
        <a:p>
          <a:r>
            <a:rPr lang="es-CO" sz="1100" dirty="0" smtClean="0">
              <a:latin typeface="Century Gothic" panose="020B0502020202020204" pitchFamily="34" charset="0"/>
            </a:rPr>
            <a:t>Área del Ministerio (según el tema)</a:t>
          </a:r>
          <a:endParaRPr lang="es-CO" sz="1100" dirty="0">
            <a:latin typeface="Century Gothic" panose="020B0502020202020204" pitchFamily="34" charset="0"/>
          </a:endParaRPr>
        </a:p>
      </dgm:t>
    </dgm:pt>
    <dgm:pt modelId="{E9157D90-A4F2-4C2F-97CC-320780C63A64}" type="parTrans" cxnId="{4CD14C55-D727-479F-90D5-89E2D54D6CDA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D704A90F-5DBC-441C-B610-A32E27A6F37C}" type="sibTrans" cxnId="{4CD14C55-D727-479F-90D5-89E2D54D6CDA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6DCC51A-F9E6-44FB-B20D-F246F6BCFE0E}" type="pres">
      <dgm:prSet presAssocID="{722A81AB-1255-41A4-8C9F-9E574494FC8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BB66020-B8F6-4014-85AA-12799BBAD09E}" type="pres">
      <dgm:prSet presAssocID="{26C2A529-BEF4-4F66-B5F6-D29E8362C981}" presName="horFlow" presStyleCnt="0"/>
      <dgm:spPr/>
    </dgm:pt>
    <dgm:pt modelId="{59D6B1DE-75E9-45F5-84CF-40F8212CE726}" type="pres">
      <dgm:prSet presAssocID="{26C2A529-BEF4-4F66-B5F6-D29E8362C981}" presName="bigChev" presStyleLbl="node1" presStyleIdx="0" presStyleCnt="4" custScaleX="86455"/>
      <dgm:spPr/>
      <dgm:t>
        <a:bodyPr/>
        <a:lstStyle/>
        <a:p>
          <a:endParaRPr lang="es-CO"/>
        </a:p>
      </dgm:t>
    </dgm:pt>
    <dgm:pt modelId="{ADB6EFD9-017D-4B6C-9E38-8E874352A999}" type="pres">
      <dgm:prSet presAssocID="{2B578395-EE84-4352-B618-FA8D0552BD0D}" presName="parTrans" presStyleCnt="0"/>
      <dgm:spPr/>
    </dgm:pt>
    <dgm:pt modelId="{FF952032-F0EC-47B4-896B-99C0D7C7337A}" type="pres">
      <dgm:prSet presAssocID="{1ED2E337-AC99-48C5-ADC7-CDE21C7FCE5C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4CB0AE-FDB1-455A-AD3B-F27248B07A1E}" type="pres">
      <dgm:prSet presAssocID="{AC976E4E-D562-4577-A8D0-4AB10002CC8D}" presName="sibTrans" presStyleCnt="0"/>
      <dgm:spPr/>
    </dgm:pt>
    <dgm:pt modelId="{72E4E81E-E615-40E0-8210-58D3FCC88CE0}" type="pres">
      <dgm:prSet presAssocID="{63B56D5B-3F82-4455-8699-98F6C97DDC5C}" presName="node" presStyleLbl="alignAccFollowNode1" presStyleIdx="1" presStyleCnt="8" custScaleX="1320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D49B2B-1F54-40DD-BD89-34588E893B03}" type="pres">
      <dgm:prSet presAssocID="{26C2A529-BEF4-4F66-B5F6-D29E8362C981}" presName="vSp" presStyleCnt="0"/>
      <dgm:spPr/>
    </dgm:pt>
    <dgm:pt modelId="{B4D90A85-D9D1-49CA-ACA9-543D699FA011}" type="pres">
      <dgm:prSet presAssocID="{1102AAAE-3935-426F-A3A7-2686840B1518}" presName="horFlow" presStyleCnt="0"/>
      <dgm:spPr/>
    </dgm:pt>
    <dgm:pt modelId="{92770955-B8D3-4A69-940B-410FC3623124}" type="pres">
      <dgm:prSet presAssocID="{1102AAAE-3935-426F-A3A7-2686840B1518}" presName="bigChev" presStyleLbl="node1" presStyleIdx="1" presStyleCnt="4" custScaleX="86455"/>
      <dgm:spPr/>
      <dgm:t>
        <a:bodyPr/>
        <a:lstStyle/>
        <a:p>
          <a:endParaRPr lang="es-CO"/>
        </a:p>
      </dgm:t>
    </dgm:pt>
    <dgm:pt modelId="{9AF25624-D9A3-403E-B238-C7096E210209}" type="pres">
      <dgm:prSet presAssocID="{6DBC5948-6EEE-47B6-BD35-66C89060A0EC}" presName="parTrans" presStyleCnt="0"/>
      <dgm:spPr/>
    </dgm:pt>
    <dgm:pt modelId="{79A201F7-FFDC-431A-9832-6D8848E061BB}" type="pres">
      <dgm:prSet presAssocID="{E710A462-EA46-4692-AD52-1816FEDD42F1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61C8A2-F216-49FC-89E7-830A37AE7C6C}" type="pres">
      <dgm:prSet presAssocID="{9F30D563-07A7-49A2-A5A5-AD89E1FA9E7D}" presName="sibTrans" presStyleCnt="0"/>
      <dgm:spPr/>
    </dgm:pt>
    <dgm:pt modelId="{22F1EF23-B62B-4C68-A81D-EA8AD6ED7665}" type="pres">
      <dgm:prSet presAssocID="{8B22934D-169D-4C50-83D8-1B2BF0D4263E}" presName="node" presStyleLbl="alignAccFollowNode1" presStyleIdx="3" presStyleCnt="8" custScaleX="1320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03BD22-84AC-481C-8F8D-8FC1C8460407}" type="pres">
      <dgm:prSet presAssocID="{1102AAAE-3935-426F-A3A7-2686840B1518}" presName="vSp" presStyleCnt="0"/>
      <dgm:spPr/>
    </dgm:pt>
    <dgm:pt modelId="{889685FF-4C67-4883-AA99-F0C3B92678C5}" type="pres">
      <dgm:prSet presAssocID="{EAA2CF4B-3DF5-4C44-A007-B2C0EA5BA2DF}" presName="horFlow" presStyleCnt="0"/>
      <dgm:spPr/>
    </dgm:pt>
    <dgm:pt modelId="{2B109E8D-D193-4F54-8F9F-0331D748B22F}" type="pres">
      <dgm:prSet presAssocID="{EAA2CF4B-3DF5-4C44-A007-B2C0EA5BA2DF}" presName="bigChev" presStyleLbl="node1" presStyleIdx="2" presStyleCnt="4" custScaleX="86455"/>
      <dgm:spPr/>
      <dgm:t>
        <a:bodyPr/>
        <a:lstStyle/>
        <a:p>
          <a:endParaRPr lang="es-CO"/>
        </a:p>
      </dgm:t>
    </dgm:pt>
    <dgm:pt modelId="{21180802-E868-456D-A9D1-C8C87E19FA9F}" type="pres">
      <dgm:prSet presAssocID="{5F8F275F-C61C-4F38-BB27-C19785DAD668}" presName="parTrans" presStyleCnt="0"/>
      <dgm:spPr/>
    </dgm:pt>
    <dgm:pt modelId="{8A63F7DD-E150-40BC-A5DF-0FC878DD77D2}" type="pres">
      <dgm:prSet presAssocID="{EA114263-A79E-4E97-891E-9B7BBD1C99DB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E04D56-0BD7-4883-A363-4A0AF9EF6A05}" type="pres">
      <dgm:prSet presAssocID="{0157A6B3-3363-42DA-BC9F-BD5D1AF33C67}" presName="sibTrans" presStyleCnt="0"/>
      <dgm:spPr/>
    </dgm:pt>
    <dgm:pt modelId="{9ABE3FF3-FB52-4DAF-8A5E-26392C068441}" type="pres">
      <dgm:prSet presAssocID="{603B5E11-30D4-4E09-B639-A4F3C611F1A1}" presName="node" presStyleLbl="alignAccFollowNode1" presStyleIdx="5" presStyleCnt="8" custScaleX="1320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4580CC-FCED-4B0D-A89F-B675CA70C465}" type="pres">
      <dgm:prSet presAssocID="{EAA2CF4B-3DF5-4C44-A007-B2C0EA5BA2DF}" presName="vSp" presStyleCnt="0"/>
      <dgm:spPr/>
    </dgm:pt>
    <dgm:pt modelId="{99479167-BA07-4101-8765-AAC4B2E94B9C}" type="pres">
      <dgm:prSet presAssocID="{BBA99B20-EB64-4A96-9F71-DA7821976F5A}" presName="horFlow" presStyleCnt="0"/>
      <dgm:spPr/>
    </dgm:pt>
    <dgm:pt modelId="{A55CB723-A6BB-4359-85BF-8D3505B967AE}" type="pres">
      <dgm:prSet presAssocID="{BBA99B20-EB64-4A96-9F71-DA7821976F5A}" presName="bigChev" presStyleLbl="node1" presStyleIdx="3" presStyleCnt="4" custScaleX="86455"/>
      <dgm:spPr/>
      <dgm:t>
        <a:bodyPr/>
        <a:lstStyle/>
        <a:p>
          <a:endParaRPr lang="es-CO"/>
        </a:p>
      </dgm:t>
    </dgm:pt>
    <dgm:pt modelId="{32269E6F-04C8-4379-843B-6D5A11E15369}" type="pres">
      <dgm:prSet presAssocID="{E9157D90-A4F2-4C2F-97CC-320780C63A64}" presName="parTrans" presStyleCnt="0"/>
      <dgm:spPr/>
    </dgm:pt>
    <dgm:pt modelId="{4E1F670C-38DE-41A1-8685-1D187FFBEEFF}" type="pres">
      <dgm:prSet presAssocID="{74F7327F-8E4E-478C-8DE6-C52EB732A294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9358F1-C26E-4255-BD5E-F9A3422EF4AC}" type="pres">
      <dgm:prSet presAssocID="{D704A90F-5DBC-441C-B610-A32E27A6F37C}" presName="sibTrans" presStyleCnt="0"/>
      <dgm:spPr/>
    </dgm:pt>
    <dgm:pt modelId="{D5076A74-5DD7-455D-BECD-326D938BFAED}" type="pres">
      <dgm:prSet presAssocID="{AC12C710-A1BD-4CD8-8A44-0608F844DD2C}" presName="node" presStyleLbl="alignAccFollowNode1" presStyleIdx="7" presStyleCnt="8" custScaleX="1320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281A873-F60D-48D5-B021-06E31E98D0E3}" type="presOf" srcId="{AC12C710-A1BD-4CD8-8A44-0608F844DD2C}" destId="{D5076A74-5DD7-455D-BECD-326D938BFAED}" srcOrd="0" destOrd="0" presId="urn:microsoft.com/office/officeart/2005/8/layout/lProcess3"/>
    <dgm:cxn modelId="{491EFD88-4A65-4B65-B7F6-943E007FCB8B}" type="presOf" srcId="{603B5E11-30D4-4E09-B639-A4F3C611F1A1}" destId="{9ABE3FF3-FB52-4DAF-8A5E-26392C068441}" srcOrd="0" destOrd="0" presId="urn:microsoft.com/office/officeart/2005/8/layout/lProcess3"/>
    <dgm:cxn modelId="{4E87E1A9-F36C-490E-A089-DE80464DE092}" type="presOf" srcId="{E710A462-EA46-4692-AD52-1816FEDD42F1}" destId="{79A201F7-FFDC-431A-9832-6D8848E061BB}" srcOrd="0" destOrd="0" presId="urn:microsoft.com/office/officeart/2005/8/layout/lProcess3"/>
    <dgm:cxn modelId="{4CD14C55-D727-479F-90D5-89E2D54D6CDA}" srcId="{BBA99B20-EB64-4A96-9F71-DA7821976F5A}" destId="{74F7327F-8E4E-478C-8DE6-C52EB732A294}" srcOrd="0" destOrd="0" parTransId="{E9157D90-A4F2-4C2F-97CC-320780C63A64}" sibTransId="{D704A90F-5DBC-441C-B610-A32E27A6F37C}"/>
    <dgm:cxn modelId="{DB8755DF-F76C-44AA-B7B6-A22C4514B471}" srcId="{26C2A529-BEF4-4F66-B5F6-D29E8362C981}" destId="{63B56D5B-3F82-4455-8699-98F6C97DDC5C}" srcOrd="1" destOrd="0" parTransId="{648C58D2-9C9C-4AA0-A933-068AB8E82FC6}" sibTransId="{A317F689-7500-444B-9478-9CFF023AE7CC}"/>
    <dgm:cxn modelId="{212844F2-DE42-47C9-854C-4C2C3D6859D3}" srcId="{722A81AB-1255-41A4-8C9F-9E574494FC86}" destId="{BBA99B20-EB64-4A96-9F71-DA7821976F5A}" srcOrd="3" destOrd="0" parTransId="{07AE75A5-980B-491B-9FA0-708BDCA9B0E0}" sibTransId="{5E4CAB18-3164-4A5A-BDCC-75BC80D8A3AB}"/>
    <dgm:cxn modelId="{F8D79443-B6F1-463B-B362-47D1591404AC}" srcId="{722A81AB-1255-41A4-8C9F-9E574494FC86}" destId="{26C2A529-BEF4-4F66-B5F6-D29E8362C981}" srcOrd="0" destOrd="0" parTransId="{EBA42155-900D-45AD-BD1C-B52F8E11A739}" sibTransId="{9E45B695-8F5C-4843-91DD-C83D144C6263}"/>
    <dgm:cxn modelId="{828C118D-7F4E-4341-B0E8-5256146DFEB0}" srcId="{1102AAAE-3935-426F-A3A7-2686840B1518}" destId="{8B22934D-169D-4C50-83D8-1B2BF0D4263E}" srcOrd="1" destOrd="0" parTransId="{9C2C8D8A-ED84-46E6-93CF-532AAAACAFE0}" sibTransId="{AF526E66-6FAD-41C8-9BB4-BAB4F49BDA74}"/>
    <dgm:cxn modelId="{C090ED43-B2BE-4A09-B9FD-472641D43742}" type="presOf" srcId="{8B22934D-169D-4C50-83D8-1B2BF0D4263E}" destId="{22F1EF23-B62B-4C68-A81D-EA8AD6ED7665}" srcOrd="0" destOrd="0" presId="urn:microsoft.com/office/officeart/2005/8/layout/lProcess3"/>
    <dgm:cxn modelId="{3CC370A5-5CC9-4D29-B014-081035867619}" srcId="{1102AAAE-3935-426F-A3A7-2686840B1518}" destId="{E710A462-EA46-4692-AD52-1816FEDD42F1}" srcOrd="0" destOrd="0" parTransId="{6DBC5948-6EEE-47B6-BD35-66C89060A0EC}" sibTransId="{9F30D563-07A7-49A2-A5A5-AD89E1FA9E7D}"/>
    <dgm:cxn modelId="{214917F9-FBF8-451A-A0DC-9922882996A0}" srcId="{26C2A529-BEF4-4F66-B5F6-D29E8362C981}" destId="{1ED2E337-AC99-48C5-ADC7-CDE21C7FCE5C}" srcOrd="0" destOrd="0" parTransId="{2B578395-EE84-4352-B618-FA8D0552BD0D}" sibTransId="{AC976E4E-D562-4577-A8D0-4AB10002CC8D}"/>
    <dgm:cxn modelId="{43D1ACC3-9FDD-470D-ABFD-C4724A34B4DF}" type="presOf" srcId="{1102AAAE-3935-426F-A3A7-2686840B1518}" destId="{92770955-B8D3-4A69-940B-410FC3623124}" srcOrd="0" destOrd="0" presId="urn:microsoft.com/office/officeart/2005/8/layout/lProcess3"/>
    <dgm:cxn modelId="{33382E72-F2EA-49B9-A158-85A2DD23DA96}" srcId="{EAA2CF4B-3DF5-4C44-A007-B2C0EA5BA2DF}" destId="{603B5E11-30D4-4E09-B639-A4F3C611F1A1}" srcOrd="1" destOrd="0" parTransId="{62D40CFB-FB32-4659-909E-C764687DA804}" sibTransId="{F8D1335E-F5C8-4DB6-BB04-1EC9AAF1E1E3}"/>
    <dgm:cxn modelId="{93F5A5E0-97F8-4C27-B346-9FDB2BF30AFF}" srcId="{722A81AB-1255-41A4-8C9F-9E574494FC86}" destId="{EAA2CF4B-3DF5-4C44-A007-B2C0EA5BA2DF}" srcOrd="2" destOrd="0" parTransId="{74674773-98ED-4AB9-8C87-E28B21CB2DE5}" sibTransId="{1BAE0386-EF49-4A3A-BD28-904745921F94}"/>
    <dgm:cxn modelId="{08A3F696-EFC0-43E1-A81B-9359440A7BED}" srcId="{EAA2CF4B-3DF5-4C44-A007-B2C0EA5BA2DF}" destId="{EA114263-A79E-4E97-891E-9B7BBD1C99DB}" srcOrd="0" destOrd="0" parTransId="{5F8F275F-C61C-4F38-BB27-C19785DAD668}" sibTransId="{0157A6B3-3363-42DA-BC9F-BD5D1AF33C67}"/>
    <dgm:cxn modelId="{BD25AB12-A71B-4672-A162-B969AE3887FC}" type="presOf" srcId="{BBA99B20-EB64-4A96-9F71-DA7821976F5A}" destId="{A55CB723-A6BB-4359-85BF-8D3505B967AE}" srcOrd="0" destOrd="0" presId="urn:microsoft.com/office/officeart/2005/8/layout/lProcess3"/>
    <dgm:cxn modelId="{044112CC-B0E2-4AA2-A897-186EDE322428}" type="presOf" srcId="{EA114263-A79E-4E97-891E-9B7BBD1C99DB}" destId="{8A63F7DD-E150-40BC-A5DF-0FC878DD77D2}" srcOrd="0" destOrd="0" presId="urn:microsoft.com/office/officeart/2005/8/layout/lProcess3"/>
    <dgm:cxn modelId="{936AB191-4940-4926-8A27-801267E86DE6}" type="presOf" srcId="{722A81AB-1255-41A4-8C9F-9E574494FC86}" destId="{A6DCC51A-F9E6-44FB-B20D-F246F6BCFE0E}" srcOrd="0" destOrd="0" presId="urn:microsoft.com/office/officeart/2005/8/layout/lProcess3"/>
    <dgm:cxn modelId="{457DA980-F180-4DD0-9F25-C8EA30BEDF5E}" type="presOf" srcId="{1ED2E337-AC99-48C5-ADC7-CDE21C7FCE5C}" destId="{FF952032-F0EC-47B4-896B-99C0D7C7337A}" srcOrd="0" destOrd="0" presId="urn:microsoft.com/office/officeart/2005/8/layout/lProcess3"/>
    <dgm:cxn modelId="{1CDDCECA-D220-406E-AF38-6F8D9A4E7896}" srcId="{722A81AB-1255-41A4-8C9F-9E574494FC86}" destId="{1102AAAE-3935-426F-A3A7-2686840B1518}" srcOrd="1" destOrd="0" parTransId="{E4FE3E91-19D4-4A0B-A5A9-4AFAE0B676CF}" sibTransId="{EB818FD3-84B5-43E3-9FF0-BC1A8DCBCFA6}"/>
    <dgm:cxn modelId="{DE9DE292-2938-48D0-9779-ABC2CB7FA5D4}" type="presOf" srcId="{74F7327F-8E4E-478C-8DE6-C52EB732A294}" destId="{4E1F670C-38DE-41A1-8685-1D187FFBEEFF}" srcOrd="0" destOrd="0" presId="urn:microsoft.com/office/officeart/2005/8/layout/lProcess3"/>
    <dgm:cxn modelId="{3462C30E-7C6D-48C1-8319-D11D3FE405F9}" srcId="{BBA99B20-EB64-4A96-9F71-DA7821976F5A}" destId="{AC12C710-A1BD-4CD8-8A44-0608F844DD2C}" srcOrd="1" destOrd="0" parTransId="{3D00729C-21EB-4854-90D9-B4531FC1DDDC}" sibTransId="{87B66E44-896E-410D-A5A7-D9A1E462FEFB}"/>
    <dgm:cxn modelId="{9BFB04A2-ABB0-47AE-B84E-43B6DD22A434}" type="presOf" srcId="{26C2A529-BEF4-4F66-B5F6-D29E8362C981}" destId="{59D6B1DE-75E9-45F5-84CF-40F8212CE726}" srcOrd="0" destOrd="0" presId="urn:microsoft.com/office/officeart/2005/8/layout/lProcess3"/>
    <dgm:cxn modelId="{15D3BC48-B9C0-4D71-8AF6-7A82735FABC2}" type="presOf" srcId="{EAA2CF4B-3DF5-4C44-A007-B2C0EA5BA2DF}" destId="{2B109E8D-D193-4F54-8F9F-0331D748B22F}" srcOrd="0" destOrd="0" presId="urn:microsoft.com/office/officeart/2005/8/layout/lProcess3"/>
    <dgm:cxn modelId="{BBA1499A-BB11-4269-9D49-3DD79CC1ADDC}" type="presOf" srcId="{63B56D5B-3F82-4455-8699-98F6C97DDC5C}" destId="{72E4E81E-E615-40E0-8210-58D3FCC88CE0}" srcOrd="0" destOrd="0" presId="urn:microsoft.com/office/officeart/2005/8/layout/lProcess3"/>
    <dgm:cxn modelId="{801FD66A-7A88-4FB0-A8F4-D7E5ED3EB17B}" type="presParOf" srcId="{A6DCC51A-F9E6-44FB-B20D-F246F6BCFE0E}" destId="{CBB66020-B8F6-4014-85AA-12799BBAD09E}" srcOrd="0" destOrd="0" presId="urn:microsoft.com/office/officeart/2005/8/layout/lProcess3"/>
    <dgm:cxn modelId="{46AEA15D-85CD-42EC-AB04-9C6E1301AD7E}" type="presParOf" srcId="{CBB66020-B8F6-4014-85AA-12799BBAD09E}" destId="{59D6B1DE-75E9-45F5-84CF-40F8212CE726}" srcOrd="0" destOrd="0" presId="urn:microsoft.com/office/officeart/2005/8/layout/lProcess3"/>
    <dgm:cxn modelId="{FB7FBBBB-40D4-4D2E-A818-3673F069EACF}" type="presParOf" srcId="{CBB66020-B8F6-4014-85AA-12799BBAD09E}" destId="{ADB6EFD9-017D-4B6C-9E38-8E874352A999}" srcOrd="1" destOrd="0" presId="urn:microsoft.com/office/officeart/2005/8/layout/lProcess3"/>
    <dgm:cxn modelId="{CE9D55F1-9FBB-4099-916F-8C4C6A974FBB}" type="presParOf" srcId="{CBB66020-B8F6-4014-85AA-12799BBAD09E}" destId="{FF952032-F0EC-47B4-896B-99C0D7C7337A}" srcOrd="2" destOrd="0" presId="urn:microsoft.com/office/officeart/2005/8/layout/lProcess3"/>
    <dgm:cxn modelId="{4F1ADD41-7F18-47AC-A2F7-1C3D1A554CAD}" type="presParOf" srcId="{CBB66020-B8F6-4014-85AA-12799BBAD09E}" destId="{2B4CB0AE-FDB1-455A-AD3B-F27248B07A1E}" srcOrd="3" destOrd="0" presId="urn:microsoft.com/office/officeart/2005/8/layout/lProcess3"/>
    <dgm:cxn modelId="{423FFE3F-7D7A-4A84-9362-4BE8353D698D}" type="presParOf" srcId="{CBB66020-B8F6-4014-85AA-12799BBAD09E}" destId="{72E4E81E-E615-40E0-8210-58D3FCC88CE0}" srcOrd="4" destOrd="0" presId="urn:microsoft.com/office/officeart/2005/8/layout/lProcess3"/>
    <dgm:cxn modelId="{74531EA0-12EE-42E1-8AFF-01200E4078C2}" type="presParOf" srcId="{A6DCC51A-F9E6-44FB-B20D-F246F6BCFE0E}" destId="{4BD49B2B-1F54-40DD-BD89-34588E893B03}" srcOrd="1" destOrd="0" presId="urn:microsoft.com/office/officeart/2005/8/layout/lProcess3"/>
    <dgm:cxn modelId="{C3D5C3D2-903B-4725-BE91-757769875B3F}" type="presParOf" srcId="{A6DCC51A-F9E6-44FB-B20D-F246F6BCFE0E}" destId="{B4D90A85-D9D1-49CA-ACA9-543D699FA011}" srcOrd="2" destOrd="0" presId="urn:microsoft.com/office/officeart/2005/8/layout/lProcess3"/>
    <dgm:cxn modelId="{36932D43-FE2A-4850-A6C6-71A36D076F16}" type="presParOf" srcId="{B4D90A85-D9D1-49CA-ACA9-543D699FA011}" destId="{92770955-B8D3-4A69-940B-410FC3623124}" srcOrd="0" destOrd="0" presId="urn:microsoft.com/office/officeart/2005/8/layout/lProcess3"/>
    <dgm:cxn modelId="{CC11A72F-A456-423B-92AB-3A28CE0A43B4}" type="presParOf" srcId="{B4D90A85-D9D1-49CA-ACA9-543D699FA011}" destId="{9AF25624-D9A3-403E-B238-C7096E210209}" srcOrd="1" destOrd="0" presId="urn:microsoft.com/office/officeart/2005/8/layout/lProcess3"/>
    <dgm:cxn modelId="{F10877A7-323E-439C-A901-793B1AC2023B}" type="presParOf" srcId="{B4D90A85-D9D1-49CA-ACA9-543D699FA011}" destId="{79A201F7-FFDC-431A-9832-6D8848E061BB}" srcOrd="2" destOrd="0" presId="urn:microsoft.com/office/officeart/2005/8/layout/lProcess3"/>
    <dgm:cxn modelId="{8958EFFC-3513-4B4C-B9FC-7748A5099810}" type="presParOf" srcId="{B4D90A85-D9D1-49CA-ACA9-543D699FA011}" destId="{5061C8A2-F216-49FC-89E7-830A37AE7C6C}" srcOrd="3" destOrd="0" presId="urn:microsoft.com/office/officeart/2005/8/layout/lProcess3"/>
    <dgm:cxn modelId="{5A833300-BFC9-441A-8C4D-925FD97C7BF3}" type="presParOf" srcId="{B4D90A85-D9D1-49CA-ACA9-543D699FA011}" destId="{22F1EF23-B62B-4C68-A81D-EA8AD6ED7665}" srcOrd="4" destOrd="0" presId="urn:microsoft.com/office/officeart/2005/8/layout/lProcess3"/>
    <dgm:cxn modelId="{B3502A6A-0F0B-4922-A5F8-9EA0B7D9BEDB}" type="presParOf" srcId="{A6DCC51A-F9E6-44FB-B20D-F246F6BCFE0E}" destId="{C303BD22-84AC-481C-8F8D-8FC1C8460407}" srcOrd="3" destOrd="0" presId="urn:microsoft.com/office/officeart/2005/8/layout/lProcess3"/>
    <dgm:cxn modelId="{717D60BD-8CE4-420E-8065-D4DBBDF87029}" type="presParOf" srcId="{A6DCC51A-F9E6-44FB-B20D-F246F6BCFE0E}" destId="{889685FF-4C67-4883-AA99-F0C3B92678C5}" srcOrd="4" destOrd="0" presId="urn:microsoft.com/office/officeart/2005/8/layout/lProcess3"/>
    <dgm:cxn modelId="{7AD06367-9956-462C-B347-625E885EB91F}" type="presParOf" srcId="{889685FF-4C67-4883-AA99-F0C3B92678C5}" destId="{2B109E8D-D193-4F54-8F9F-0331D748B22F}" srcOrd="0" destOrd="0" presId="urn:microsoft.com/office/officeart/2005/8/layout/lProcess3"/>
    <dgm:cxn modelId="{F4A87145-2C42-4E96-B68F-8728894B1AC7}" type="presParOf" srcId="{889685FF-4C67-4883-AA99-F0C3B92678C5}" destId="{21180802-E868-456D-A9D1-C8C87E19FA9F}" srcOrd="1" destOrd="0" presId="urn:microsoft.com/office/officeart/2005/8/layout/lProcess3"/>
    <dgm:cxn modelId="{23F64572-2F90-4BD2-87EC-5DB339C6C243}" type="presParOf" srcId="{889685FF-4C67-4883-AA99-F0C3B92678C5}" destId="{8A63F7DD-E150-40BC-A5DF-0FC878DD77D2}" srcOrd="2" destOrd="0" presId="urn:microsoft.com/office/officeart/2005/8/layout/lProcess3"/>
    <dgm:cxn modelId="{4F0A1C49-EC45-4E4B-826D-8DFD9B16842B}" type="presParOf" srcId="{889685FF-4C67-4883-AA99-F0C3B92678C5}" destId="{30E04D56-0BD7-4883-A363-4A0AF9EF6A05}" srcOrd="3" destOrd="0" presId="urn:microsoft.com/office/officeart/2005/8/layout/lProcess3"/>
    <dgm:cxn modelId="{2C8CFA24-DED0-4C2D-ADCA-0D75A2019BDE}" type="presParOf" srcId="{889685FF-4C67-4883-AA99-F0C3B92678C5}" destId="{9ABE3FF3-FB52-4DAF-8A5E-26392C068441}" srcOrd="4" destOrd="0" presId="urn:microsoft.com/office/officeart/2005/8/layout/lProcess3"/>
    <dgm:cxn modelId="{5361EC18-39CA-4EDD-A5BC-B0AC3FC43E8B}" type="presParOf" srcId="{A6DCC51A-F9E6-44FB-B20D-F246F6BCFE0E}" destId="{D94580CC-FCED-4B0D-A89F-B675CA70C465}" srcOrd="5" destOrd="0" presId="urn:microsoft.com/office/officeart/2005/8/layout/lProcess3"/>
    <dgm:cxn modelId="{C271EF25-88D8-4F0D-98B6-81EEFE88AA36}" type="presParOf" srcId="{A6DCC51A-F9E6-44FB-B20D-F246F6BCFE0E}" destId="{99479167-BA07-4101-8765-AAC4B2E94B9C}" srcOrd="6" destOrd="0" presId="urn:microsoft.com/office/officeart/2005/8/layout/lProcess3"/>
    <dgm:cxn modelId="{0A8EC720-F541-44D5-8B9D-A5B365C449EE}" type="presParOf" srcId="{99479167-BA07-4101-8765-AAC4B2E94B9C}" destId="{A55CB723-A6BB-4359-85BF-8D3505B967AE}" srcOrd="0" destOrd="0" presId="urn:microsoft.com/office/officeart/2005/8/layout/lProcess3"/>
    <dgm:cxn modelId="{CD77FBD3-D321-4C5D-9F4D-224151CB1835}" type="presParOf" srcId="{99479167-BA07-4101-8765-AAC4B2E94B9C}" destId="{32269E6F-04C8-4379-843B-6D5A11E15369}" srcOrd="1" destOrd="0" presId="urn:microsoft.com/office/officeart/2005/8/layout/lProcess3"/>
    <dgm:cxn modelId="{CBCFF238-AABF-4C31-BBC8-C53288CB37E7}" type="presParOf" srcId="{99479167-BA07-4101-8765-AAC4B2E94B9C}" destId="{4E1F670C-38DE-41A1-8685-1D187FFBEEFF}" srcOrd="2" destOrd="0" presId="urn:microsoft.com/office/officeart/2005/8/layout/lProcess3"/>
    <dgm:cxn modelId="{B273FDEE-9F43-4A6E-9BB6-FA727CB0B438}" type="presParOf" srcId="{99479167-BA07-4101-8765-AAC4B2E94B9C}" destId="{F29358F1-C26E-4255-BD5E-F9A3422EF4AC}" srcOrd="3" destOrd="0" presId="urn:microsoft.com/office/officeart/2005/8/layout/lProcess3"/>
    <dgm:cxn modelId="{2C67D282-384B-44E2-AC0A-EB433CF60FA8}" type="presParOf" srcId="{99479167-BA07-4101-8765-AAC4B2E94B9C}" destId="{D5076A74-5DD7-455D-BECD-326D938BFAE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A4E115-A77F-4650-933D-A407CE0E3E0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02BB204-10BF-4194-95A0-04D30E6253DB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QUÉ</a:t>
          </a:r>
        </a:p>
        <a:p>
          <a:pPr algn="r"/>
          <a:r>
            <a:rPr lang="es-CO" sz="1000" dirty="0" smtClean="0">
              <a:latin typeface="Century Gothic" panose="020B0502020202020204" pitchFamily="34" charset="0"/>
            </a:rPr>
            <a:t> Reportar?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F6EA458B-A08C-4A64-9B85-EDC5A4967F9E}" type="parTrans" cxnId="{C3F8E5C4-38BA-4F31-9A2D-150AAC472082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E1D2F4C0-9EFC-4879-818B-8EAFACD8F2C5}" type="sibTrans" cxnId="{C3F8E5C4-38BA-4F31-9A2D-150AAC472082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F78A76A2-D859-4199-88A6-E071D278FE95}">
      <dgm:prSet phldrT="[Texto]" custT="1"/>
      <dgm:spPr>
        <a:noFill/>
        <a:ln w="19050">
          <a:noFill/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El avance cuantitativo y cualitativo (productos) que se haya ejecutado.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B2473612-E607-4C44-B6F4-F1D8BA8C0F40}" type="parTrans" cxnId="{4BD7BD7D-5B9F-48F8-A5B5-D4FD90EC08B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677E9E59-C973-4B93-A607-D8A5698CD2FE}" type="sibTrans" cxnId="{4BD7BD7D-5B9F-48F8-A5B5-D4FD90EC08B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AC4BCD2B-6C00-4B54-B7F7-3F8658389C0A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QUIÉN </a:t>
          </a:r>
        </a:p>
        <a:p>
          <a:pPr algn="r"/>
          <a:r>
            <a:rPr lang="es-CO" sz="1000" dirty="0" smtClean="0">
              <a:latin typeface="Century Gothic" panose="020B0502020202020204" pitchFamily="34" charset="0"/>
            </a:rPr>
            <a:t>Reporta?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CF620E76-9525-4B3F-ADA3-ACA8A9F1D374}" type="parTrans" cxnId="{A5FC2DC5-8FE2-4920-9C14-FF6641AE3DF3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0E5B503C-C1DA-4864-BBF1-8EDDC89F7C44}" type="sibTrans" cxnId="{A5FC2DC5-8FE2-4920-9C14-FF6641AE3DF3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D84920FB-94F8-4E54-8582-C7B018326E0B}">
      <dgm:prSet phldrT="[Texto]" custT="1"/>
      <dgm:spPr>
        <a:noFill/>
        <a:ln>
          <a:noFill/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Las  áreas del MJD que son Responsables de política, componentes y/o requerimientos.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E5CF13CE-A4D4-4BAF-8263-DFD639CDBF1A}" type="parTrans" cxnId="{8E9E469D-40B1-4A60-BE3C-D6824D17577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B2DA0963-F291-45C3-BF7F-8BBC508EE64B}" type="sibTrans" cxnId="{8E9E469D-40B1-4A60-BE3C-D6824D175770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C21F969D-BBE8-4427-84C8-7F12D23F5475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CÓMO </a:t>
          </a:r>
        </a:p>
        <a:p>
          <a:pPr algn="r"/>
          <a:r>
            <a:rPr lang="es-CO" sz="1000" dirty="0" smtClean="0">
              <a:latin typeface="Century Gothic" panose="020B0502020202020204" pitchFamily="34" charset="0"/>
            </a:rPr>
            <a:t>Reportar?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096EE3A0-3297-4B22-9258-4BE73F6A8437}" type="parTrans" cxnId="{7FC87CFF-305A-43C9-A396-298F8D3AD4F1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00F0EB69-A7E2-4EA9-AD7A-6BC783C55AC7}" type="sibTrans" cxnId="{7FC87CFF-305A-43C9-A396-298F8D3AD4F1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21F3CD3D-B4A5-466A-A6EB-01906F92D7C5}">
      <dgm:prSet phldrT="[Texto]" custT="1"/>
      <dgm:spPr>
        <a:noFill/>
        <a:ln>
          <a:noFill/>
        </a:ln>
      </dgm:spPr>
      <dgm:t>
        <a:bodyPr/>
        <a:lstStyle/>
        <a:p>
          <a:pPr algn="just"/>
          <a:r>
            <a:rPr lang="es-CO" sz="1000" dirty="0" smtClean="0">
              <a:solidFill>
                <a:schemeClr val="tx1"/>
              </a:solidFill>
              <a:latin typeface="Century Gothic" panose="020B0502020202020204" pitchFamily="34" charset="0"/>
            </a:rPr>
            <a:t>A través de la “Matriz de Reporte y Seguimiento del MIPG”.</a:t>
          </a:r>
          <a:endParaRPr lang="es-CO" sz="1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A90E40F-3688-43B2-BA71-88F545CA24E1}" type="parTrans" cxnId="{139B488E-35D7-45FC-8C6A-E123740D906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44B6E858-852E-42F2-8D56-2EE6CFC2411C}" type="sibTrans" cxnId="{139B488E-35D7-45FC-8C6A-E123740D9069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C3C78525-56D7-476D-B1D6-BA5032D45B09}">
      <dgm:prSet phldrT="[Texto]" custT="1"/>
      <dgm:spPr/>
      <dgm:t>
        <a:bodyPr/>
        <a:lstStyle/>
        <a:p>
          <a:pPr algn="r"/>
          <a:r>
            <a:rPr lang="es-CO" sz="1000" dirty="0" smtClean="0">
              <a:latin typeface="Century Gothic" panose="020B0502020202020204" pitchFamily="34" charset="0"/>
            </a:rPr>
            <a:t>CÚANDO </a:t>
          </a:r>
        </a:p>
        <a:p>
          <a:pPr algn="r"/>
          <a:r>
            <a:rPr lang="es-CO" sz="1000" dirty="0" smtClean="0">
              <a:latin typeface="Century Gothic" panose="020B0502020202020204" pitchFamily="34" charset="0"/>
            </a:rPr>
            <a:t>Reportar?</a:t>
          </a:r>
          <a:endParaRPr lang="es-CO" sz="1000" dirty="0">
            <a:latin typeface="Century Gothic" panose="020B0502020202020204" pitchFamily="34" charset="0"/>
          </a:endParaRPr>
        </a:p>
      </dgm:t>
    </dgm:pt>
    <dgm:pt modelId="{DAA83556-4319-48E0-B5E4-A9BDDE87506C}" type="parTrans" cxnId="{4AB0B1EE-3989-4441-B896-0FF9047B17CC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7E296741-3E52-4F4C-A515-6E54C83A7230}" type="sibTrans" cxnId="{4AB0B1EE-3989-4441-B896-0FF9047B17CC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F0E34E76-9F4E-4B9F-8583-DAF340770BA9}">
      <dgm:prSet phldrT="[Texto]" custT="1"/>
      <dgm:spPr>
        <a:noFill/>
        <a:ln>
          <a:noFill/>
        </a:ln>
      </dgm:spPr>
      <dgm:t>
        <a:bodyPr/>
        <a:lstStyle/>
        <a:p>
          <a:pPr algn="just"/>
          <a:r>
            <a:rPr lang="es-CO" sz="10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Los primeros 10 días hábiles del mes siguiente al corte trimestral .</a:t>
          </a:r>
          <a:endParaRPr lang="es-CO" sz="10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7BDE9AF1-4B8A-4911-9331-FE7CB7100276}" type="parTrans" cxnId="{C59D6145-A218-4661-8DF4-7AB8E5809C9A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15C5EC38-3201-4EC3-9DAF-E57E98E0FFBB}" type="sibTrans" cxnId="{C59D6145-A218-4661-8DF4-7AB8E5809C9A}">
      <dgm:prSet/>
      <dgm:spPr/>
      <dgm:t>
        <a:bodyPr/>
        <a:lstStyle/>
        <a:p>
          <a:endParaRPr lang="es-CO" sz="1100">
            <a:latin typeface="Century Gothic" panose="020B0502020202020204" pitchFamily="34" charset="0"/>
          </a:endParaRPr>
        </a:p>
      </dgm:t>
    </dgm:pt>
    <dgm:pt modelId="{9E2944D6-2F79-47EA-80F7-72E1A1B4640C}" type="pres">
      <dgm:prSet presAssocID="{FFA4E115-A77F-4650-933D-A407CE0E3E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9C01270-28D0-4AAD-AD4B-DAC7F225361C}" type="pres">
      <dgm:prSet presAssocID="{802BB204-10BF-4194-95A0-04D30E6253DB}" presName="linNode" presStyleCnt="0"/>
      <dgm:spPr/>
    </dgm:pt>
    <dgm:pt modelId="{8AD59C67-2064-4593-9E33-EDEF9FA0C996}" type="pres">
      <dgm:prSet presAssocID="{802BB204-10BF-4194-95A0-04D30E6253DB}" presName="parTx" presStyleLbl="revTx" presStyleIdx="0" presStyleCnt="4" custScaleX="12109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4A4EA6-6B11-4312-BF38-8715DE300F6F}" type="pres">
      <dgm:prSet presAssocID="{802BB204-10BF-4194-95A0-04D30E6253DB}" presName="bracket" presStyleLbl="parChTrans1D1" presStyleIdx="0" presStyleCnt="4"/>
      <dgm:spPr>
        <a:ln>
          <a:solidFill>
            <a:srgbClr val="92D050"/>
          </a:solidFill>
        </a:ln>
      </dgm:spPr>
    </dgm:pt>
    <dgm:pt modelId="{EDD19233-0278-48A5-93A7-E87BCC6C2767}" type="pres">
      <dgm:prSet presAssocID="{802BB204-10BF-4194-95A0-04D30E6253DB}" presName="spH" presStyleCnt="0"/>
      <dgm:spPr/>
    </dgm:pt>
    <dgm:pt modelId="{BEFB39F7-2328-4FBE-BC9A-255AE3AD3ECB}" type="pres">
      <dgm:prSet presAssocID="{802BB204-10BF-4194-95A0-04D30E6253DB}" presName="desTx" presStyleLbl="node1" presStyleIdx="0" presStyleCnt="4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5C27F8-61E7-43EF-A2A2-71E6C28A48B4}" type="pres">
      <dgm:prSet presAssocID="{E1D2F4C0-9EFC-4879-818B-8EAFACD8F2C5}" presName="spV" presStyleCnt="0"/>
      <dgm:spPr/>
    </dgm:pt>
    <dgm:pt modelId="{9B6682C6-41D0-411E-805B-952673283F0A}" type="pres">
      <dgm:prSet presAssocID="{AC4BCD2B-6C00-4B54-B7F7-3F8658389C0A}" presName="linNode" presStyleCnt="0"/>
      <dgm:spPr/>
    </dgm:pt>
    <dgm:pt modelId="{319523C4-6134-47E2-833E-625BF6F69819}" type="pres">
      <dgm:prSet presAssocID="{AC4BCD2B-6C00-4B54-B7F7-3F8658389C0A}" presName="parTx" presStyleLbl="revTx" presStyleIdx="1" presStyleCnt="4" custScaleX="12109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817B60-CAC4-4D00-934D-F8E2AABE2DCA}" type="pres">
      <dgm:prSet presAssocID="{AC4BCD2B-6C00-4B54-B7F7-3F8658389C0A}" presName="bracket" presStyleLbl="parChTrans1D1" presStyleIdx="1" presStyleCnt="4"/>
      <dgm:spPr>
        <a:ln>
          <a:solidFill>
            <a:srgbClr val="7030A0"/>
          </a:solidFill>
        </a:ln>
      </dgm:spPr>
    </dgm:pt>
    <dgm:pt modelId="{9DFC2C62-9325-484C-8A85-7D26746490E5}" type="pres">
      <dgm:prSet presAssocID="{AC4BCD2B-6C00-4B54-B7F7-3F8658389C0A}" presName="spH" presStyleCnt="0"/>
      <dgm:spPr/>
    </dgm:pt>
    <dgm:pt modelId="{22C5941A-81CB-4A38-B59C-6DB026067BBE}" type="pres">
      <dgm:prSet presAssocID="{AC4BCD2B-6C00-4B54-B7F7-3F8658389C0A}" presName="desTx" presStyleLbl="node1" presStyleIdx="1" presStyleCnt="4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F65F57-8770-4233-965E-6E84E4C6AE52}" type="pres">
      <dgm:prSet presAssocID="{0E5B503C-C1DA-4864-BBF1-8EDDC89F7C44}" presName="spV" presStyleCnt="0"/>
      <dgm:spPr/>
    </dgm:pt>
    <dgm:pt modelId="{C9557F45-2D33-4FF7-9A2D-42E9B923E2D8}" type="pres">
      <dgm:prSet presAssocID="{C21F969D-BBE8-4427-84C8-7F12D23F5475}" presName="linNode" presStyleCnt="0"/>
      <dgm:spPr/>
    </dgm:pt>
    <dgm:pt modelId="{0ACC6B6F-F69D-4A0A-8129-3024643C22B2}" type="pres">
      <dgm:prSet presAssocID="{C21F969D-BBE8-4427-84C8-7F12D23F5475}" presName="parTx" presStyleLbl="revTx" presStyleIdx="2" presStyleCnt="4" custScaleX="1229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C6C946-7459-49E3-B5BD-793D07476463}" type="pres">
      <dgm:prSet presAssocID="{C21F969D-BBE8-4427-84C8-7F12D23F5475}" presName="bracket" presStyleLbl="parChTrans1D1" presStyleIdx="2" presStyleCnt="4"/>
      <dgm:spPr>
        <a:ln>
          <a:solidFill>
            <a:srgbClr val="00B0F0"/>
          </a:solidFill>
        </a:ln>
      </dgm:spPr>
    </dgm:pt>
    <dgm:pt modelId="{AD5313E7-7C17-426D-B653-B86B9CDAC4AF}" type="pres">
      <dgm:prSet presAssocID="{C21F969D-BBE8-4427-84C8-7F12D23F5475}" presName="spH" presStyleCnt="0"/>
      <dgm:spPr/>
    </dgm:pt>
    <dgm:pt modelId="{89FA86D7-9B60-4803-BC5B-4D18D465E1AD}" type="pres">
      <dgm:prSet presAssocID="{C21F969D-BBE8-4427-84C8-7F12D23F5475}" presName="desTx" presStyleLbl="node1" presStyleIdx="2" presStyleCnt="4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7DEF39-DDA2-4EE5-8047-6B2F1748BBDD}" type="pres">
      <dgm:prSet presAssocID="{00F0EB69-A7E2-4EA9-AD7A-6BC783C55AC7}" presName="spV" presStyleCnt="0"/>
      <dgm:spPr/>
    </dgm:pt>
    <dgm:pt modelId="{1EB68AC4-7730-43DA-81E7-6FD0B3D7D109}" type="pres">
      <dgm:prSet presAssocID="{C3C78525-56D7-476D-B1D6-BA5032D45B09}" presName="linNode" presStyleCnt="0"/>
      <dgm:spPr/>
    </dgm:pt>
    <dgm:pt modelId="{AA866CD9-D645-48FC-A09E-70B79A1B5A48}" type="pres">
      <dgm:prSet presAssocID="{C3C78525-56D7-476D-B1D6-BA5032D45B09}" presName="parTx" presStyleLbl="revTx" presStyleIdx="3" presStyleCnt="4" custScaleX="1229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21BCD6-75D0-4B19-97E2-69141FA7EA06}" type="pres">
      <dgm:prSet presAssocID="{C3C78525-56D7-476D-B1D6-BA5032D45B09}" presName="bracket" presStyleLbl="parChTrans1D1" presStyleIdx="3" presStyleCnt="4"/>
      <dgm:spPr>
        <a:ln>
          <a:solidFill>
            <a:srgbClr val="FFFF00"/>
          </a:solidFill>
        </a:ln>
      </dgm:spPr>
    </dgm:pt>
    <dgm:pt modelId="{B9BADAD4-E27C-4048-92CE-76FBF8DDA400}" type="pres">
      <dgm:prSet presAssocID="{C3C78525-56D7-476D-B1D6-BA5032D45B09}" presName="spH" presStyleCnt="0"/>
      <dgm:spPr/>
    </dgm:pt>
    <dgm:pt modelId="{B9672232-D11C-497D-85B3-C570192FD724}" type="pres">
      <dgm:prSet presAssocID="{C3C78525-56D7-476D-B1D6-BA5032D45B09}" presName="desTx" presStyleLbl="node1" presStyleIdx="3" presStyleCnt="4" custScaleX="1879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3F8E5C4-38BA-4F31-9A2D-150AAC472082}" srcId="{FFA4E115-A77F-4650-933D-A407CE0E3E0B}" destId="{802BB204-10BF-4194-95A0-04D30E6253DB}" srcOrd="0" destOrd="0" parTransId="{F6EA458B-A08C-4A64-9B85-EDC5A4967F9E}" sibTransId="{E1D2F4C0-9EFC-4879-818B-8EAFACD8F2C5}"/>
    <dgm:cxn modelId="{A86C8DD8-1CBB-4363-8575-D22245F2FEAA}" type="presOf" srcId="{D84920FB-94F8-4E54-8582-C7B018326E0B}" destId="{22C5941A-81CB-4A38-B59C-6DB026067BBE}" srcOrd="0" destOrd="0" presId="urn:diagrams.loki3.com/BracketList+Icon"/>
    <dgm:cxn modelId="{C59D6145-A218-4661-8DF4-7AB8E5809C9A}" srcId="{C3C78525-56D7-476D-B1D6-BA5032D45B09}" destId="{F0E34E76-9F4E-4B9F-8583-DAF340770BA9}" srcOrd="0" destOrd="0" parTransId="{7BDE9AF1-4B8A-4911-9331-FE7CB7100276}" sibTransId="{15C5EC38-3201-4EC3-9DAF-E57E98E0FFBB}"/>
    <dgm:cxn modelId="{8E9E469D-40B1-4A60-BE3C-D6824D175770}" srcId="{AC4BCD2B-6C00-4B54-B7F7-3F8658389C0A}" destId="{D84920FB-94F8-4E54-8582-C7B018326E0B}" srcOrd="0" destOrd="0" parTransId="{E5CF13CE-A4D4-4BAF-8263-DFD639CDBF1A}" sibTransId="{B2DA0963-F291-45C3-BF7F-8BBC508EE64B}"/>
    <dgm:cxn modelId="{EC89B3A8-EA70-472E-B16B-7F8E9899661D}" type="presOf" srcId="{802BB204-10BF-4194-95A0-04D30E6253DB}" destId="{8AD59C67-2064-4593-9E33-EDEF9FA0C996}" srcOrd="0" destOrd="0" presId="urn:diagrams.loki3.com/BracketList+Icon"/>
    <dgm:cxn modelId="{4AB0B1EE-3989-4441-B896-0FF9047B17CC}" srcId="{FFA4E115-A77F-4650-933D-A407CE0E3E0B}" destId="{C3C78525-56D7-476D-B1D6-BA5032D45B09}" srcOrd="3" destOrd="0" parTransId="{DAA83556-4319-48E0-B5E4-A9BDDE87506C}" sibTransId="{7E296741-3E52-4F4C-A515-6E54C83A7230}"/>
    <dgm:cxn modelId="{A5FC2DC5-8FE2-4920-9C14-FF6641AE3DF3}" srcId="{FFA4E115-A77F-4650-933D-A407CE0E3E0B}" destId="{AC4BCD2B-6C00-4B54-B7F7-3F8658389C0A}" srcOrd="1" destOrd="0" parTransId="{CF620E76-9525-4B3F-ADA3-ACA8A9F1D374}" sibTransId="{0E5B503C-C1DA-4864-BBF1-8EDDC89F7C44}"/>
    <dgm:cxn modelId="{EB3A91EC-0073-4B02-8B82-3529A80F490E}" type="presOf" srcId="{FFA4E115-A77F-4650-933D-A407CE0E3E0B}" destId="{9E2944D6-2F79-47EA-80F7-72E1A1B4640C}" srcOrd="0" destOrd="0" presId="urn:diagrams.loki3.com/BracketList+Icon"/>
    <dgm:cxn modelId="{4BD7BD7D-5B9F-48F8-A5B5-D4FD90EC08B9}" srcId="{802BB204-10BF-4194-95A0-04D30E6253DB}" destId="{F78A76A2-D859-4199-88A6-E071D278FE95}" srcOrd="0" destOrd="0" parTransId="{B2473612-E607-4C44-B6F4-F1D8BA8C0F40}" sibTransId="{677E9E59-C973-4B93-A607-D8A5698CD2FE}"/>
    <dgm:cxn modelId="{F935CD7F-D5C8-48FB-A332-2842D5888907}" type="presOf" srcId="{F78A76A2-D859-4199-88A6-E071D278FE95}" destId="{BEFB39F7-2328-4FBE-BC9A-255AE3AD3ECB}" srcOrd="0" destOrd="0" presId="urn:diagrams.loki3.com/BracketList+Icon"/>
    <dgm:cxn modelId="{BA9BB7A4-0BA2-4F77-829A-628C1AF5C7B7}" type="presOf" srcId="{C3C78525-56D7-476D-B1D6-BA5032D45B09}" destId="{AA866CD9-D645-48FC-A09E-70B79A1B5A48}" srcOrd="0" destOrd="0" presId="urn:diagrams.loki3.com/BracketList+Icon"/>
    <dgm:cxn modelId="{7FD78293-9C5D-4420-AF91-F50AA53457E2}" type="presOf" srcId="{AC4BCD2B-6C00-4B54-B7F7-3F8658389C0A}" destId="{319523C4-6134-47E2-833E-625BF6F69819}" srcOrd="0" destOrd="0" presId="urn:diagrams.loki3.com/BracketList+Icon"/>
    <dgm:cxn modelId="{139B488E-35D7-45FC-8C6A-E123740D9069}" srcId="{C21F969D-BBE8-4427-84C8-7F12D23F5475}" destId="{21F3CD3D-B4A5-466A-A6EB-01906F92D7C5}" srcOrd="0" destOrd="0" parTransId="{5A90E40F-3688-43B2-BA71-88F545CA24E1}" sibTransId="{44B6E858-852E-42F2-8D56-2EE6CFC2411C}"/>
    <dgm:cxn modelId="{F4C7AA4A-A29E-4E46-B4D8-BE6FEA4424A7}" type="presOf" srcId="{F0E34E76-9F4E-4B9F-8583-DAF340770BA9}" destId="{B9672232-D11C-497D-85B3-C570192FD724}" srcOrd="0" destOrd="0" presId="urn:diagrams.loki3.com/BracketList+Icon"/>
    <dgm:cxn modelId="{0478CFDB-AAD6-4B9B-B29E-A017F179340B}" type="presOf" srcId="{C21F969D-BBE8-4427-84C8-7F12D23F5475}" destId="{0ACC6B6F-F69D-4A0A-8129-3024643C22B2}" srcOrd="0" destOrd="0" presId="urn:diagrams.loki3.com/BracketList+Icon"/>
    <dgm:cxn modelId="{5251B772-27A2-4E0C-AE48-F7CF1DE00013}" type="presOf" srcId="{21F3CD3D-B4A5-466A-A6EB-01906F92D7C5}" destId="{89FA86D7-9B60-4803-BC5B-4D18D465E1AD}" srcOrd="0" destOrd="0" presId="urn:diagrams.loki3.com/BracketList+Icon"/>
    <dgm:cxn modelId="{7FC87CFF-305A-43C9-A396-298F8D3AD4F1}" srcId="{FFA4E115-A77F-4650-933D-A407CE0E3E0B}" destId="{C21F969D-BBE8-4427-84C8-7F12D23F5475}" srcOrd="2" destOrd="0" parTransId="{096EE3A0-3297-4B22-9258-4BE73F6A8437}" sibTransId="{00F0EB69-A7E2-4EA9-AD7A-6BC783C55AC7}"/>
    <dgm:cxn modelId="{02919FD2-A574-46B1-9857-16385134BFD0}" type="presParOf" srcId="{9E2944D6-2F79-47EA-80F7-72E1A1B4640C}" destId="{B9C01270-28D0-4AAD-AD4B-DAC7F225361C}" srcOrd="0" destOrd="0" presId="urn:diagrams.loki3.com/BracketList+Icon"/>
    <dgm:cxn modelId="{E82B8B06-9381-4AD5-9C51-7A13C23F8EAF}" type="presParOf" srcId="{B9C01270-28D0-4AAD-AD4B-DAC7F225361C}" destId="{8AD59C67-2064-4593-9E33-EDEF9FA0C996}" srcOrd="0" destOrd="0" presId="urn:diagrams.loki3.com/BracketList+Icon"/>
    <dgm:cxn modelId="{75D6BDBD-D7BC-4E2A-9FA3-4649109F64DA}" type="presParOf" srcId="{B9C01270-28D0-4AAD-AD4B-DAC7F225361C}" destId="{754A4EA6-6B11-4312-BF38-8715DE300F6F}" srcOrd="1" destOrd="0" presId="urn:diagrams.loki3.com/BracketList+Icon"/>
    <dgm:cxn modelId="{AF73E4A7-2BC6-4069-ACF7-E7D538251D20}" type="presParOf" srcId="{B9C01270-28D0-4AAD-AD4B-DAC7F225361C}" destId="{EDD19233-0278-48A5-93A7-E87BCC6C2767}" srcOrd="2" destOrd="0" presId="urn:diagrams.loki3.com/BracketList+Icon"/>
    <dgm:cxn modelId="{458FD916-48F8-4EB5-9FEC-5D42B1F2DE4A}" type="presParOf" srcId="{B9C01270-28D0-4AAD-AD4B-DAC7F225361C}" destId="{BEFB39F7-2328-4FBE-BC9A-255AE3AD3ECB}" srcOrd="3" destOrd="0" presId="urn:diagrams.loki3.com/BracketList+Icon"/>
    <dgm:cxn modelId="{65E46395-81C0-418C-93CF-F8A58AAEAFD5}" type="presParOf" srcId="{9E2944D6-2F79-47EA-80F7-72E1A1B4640C}" destId="{DE5C27F8-61E7-43EF-A2A2-71E6C28A48B4}" srcOrd="1" destOrd="0" presId="urn:diagrams.loki3.com/BracketList+Icon"/>
    <dgm:cxn modelId="{83D7EE96-1D7C-4588-8395-434565ECB499}" type="presParOf" srcId="{9E2944D6-2F79-47EA-80F7-72E1A1B4640C}" destId="{9B6682C6-41D0-411E-805B-952673283F0A}" srcOrd="2" destOrd="0" presId="urn:diagrams.loki3.com/BracketList+Icon"/>
    <dgm:cxn modelId="{5764121B-5A5D-423A-A6C0-CD4FA58A8155}" type="presParOf" srcId="{9B6682C6-41D0-411E-805B-952673283F0A}" destId="{319523C4-6134-47E2-833E-625BF6F69819}" srcOrd="0" destOrd="0" presId="urn:diagrams.loki3.com/BracketList+Icon"/>
    <dgm:cxn modelId="{13E63937-8043-4FFE-B5A7-B97741BE1758}" type="presParOf" srcId="{9B6682C6-41D0-411E-805B-952673283F0A}" destId="{68817B60-CAC4-4D00-934D-F8E2AABE2DCA}" srcOrd="1" destOrd="0" presId="urn:diagrams.loki3.com/BracketList+Icon"/>
    <dgm:cxn modelId="{FDADB165-AB93-4D5F-AEA9-3A2FF17ADBD6}" type="presParOf" srcId="{9B6682C6-41D0-411E-805B-952673283F0A}" destId="{9DFC2C62-9325-484C-8A85-7D26746490E5}" srcOrd="2" destOrd="0" presId="urn:diagrams.loki3.com/BracketList+Icon"/>
    <dgm:cxn modelId="{61907136-4C90-41FA-9C06-457C04196BB5}" type="presParOf" srcId="{9B6682C6-41D0-411E-805B-952673283F0A}" destId="{22C5941A-81CB-4A38-B59C-6DB026067BBE}" srcOrd="3" destOrd="0" presId="urn:diagrams.loki3.com/BracketList+Icon"/>
    <dgm:cxn modelId="{A669D36B-1F26-44E7-8C08-2C37A2EEFB99}" type="presParOf" srcId="{9E2944D6-2F79-47EA-80F7-72E1A1B4640C}" destId="{D4F65F57-8770-4233-965E-6E84E4C6AE52}" srcOrd="3" destOrd="0" presId="urn:diagrams.loki3.com/BracketList+Icon"/>
    <dgm:cxn modelId="{0F007B78-ED08-4DC2-8662-72D48E914BD1}" type="presParOf" srcId="{9E2944D6-2F79-47EA-80F7-72E1A1B4640C}" destId="{C9557F45-2D33-4FF7-9A2D-42E9B923E2D8}" srcOrd="4" destOrd="0" presId="urn:diagrams.loki3.com/BracketList+Icon"/>
    <dgm:cxn modelId="{432D3CEC-33B2-4401-A872-029C16C0E6C1}" type="presParOf" srcId="{C9557F45-2D33-4FF7-9A2D-42E9B923E2D8}" destId="{0ACC6B6F-F69D-4A0A-8129-3024643C22B2}" srcOrd="0" destOrd="0" presId="urn:diagrams.loki3.com/BracketList+Icon"/>
    <dgm:cxn modelId="{AA8A09C8-4D54-456E-B9F0-16A103596FDF}" type="presParOf" srcId="{C9557F45-2D33-4FF7-9A2D-42E9B923E2D8}" destId="{3BC6C946-7459-49E3-B5BD-793D07476463}" srcOrd="1" destOrd="0" presId="urn:diagrams.loki3.com/BracketList+Icon"/>
    <dgm:cxn modelId="{0D3235F1-8A0E-4681-8D8E-FD4355983D88}" type="presParOf" srcId="{C9557F45-2D33-4FF7-9A2D-42E9B923E2D8}" destId="{AD5313E7-7C17-426D-B653-B86B9CDAC4AF}" srcOrd="2" destOrd="0" presId="urn:diagrams.loki3.com/BracketList+Icon"/>
    <dgm:cxn modelId="{03416846-5A08-4939-9AD8-A490ADBE25CA}" type="presParOf" srcId="{C9557F45-2D33-4FF7-9A2D-42E9B923E2D8}" destId="{89FA86D7-9B60-4803-BC5B-4D18D465E1AD}" srcOrd="3" destOrd="0" presId="urn:diagrams.loki3.com/BracketList+Icon"/>
    <dgm:cxn modelId="{11200FD8-9C04-4E9D-B1FA-54E4B3055ACE}" type="presParOf" srcId="{9E2944D6-2F79-47EA-80F7-72E1A1B4640C}" destId="{207DEF39-DDA2-4EE5-8047-6B2F1748BBDD}" srcOrd="5" destOrd="0" presId="urn:diagrams.loki3.com/BracketList+Icon"/>
    <dgm:cxn modelId="{763C071D-0F3C-4155-AEAF-2446E5C8B766}" type="presParOf" srcId="{9E2944D6-2F79-47EA-80F7-72E1A1B4640C}" destId="{1EB68AC4-7730-43DA-81E7-6FD0B3D7D109}" srcOrd="6" destOrd="0" presId="urn:diagrams.loki3.com/BracketList+Icon"/>
    <dgm:cxn modelId="{4C8BFDE0-4873-43F5-A2C8-A8975B71F4F9}" type="presParOf" srcId="{1EB68AC4-7730-43DA-81E7-6FD0B3D7D109}" destId="{AA866CD9-D645-48FC-A09E-70B79A1B5A48}" srcOrd="0" destOrd="0" presId="urn:diagrams.loki3.com/BracketList+Icon"/>
    <dgm:cxn modelId="{D6B5EF9A-5F8B-44A9-987F-EFFB7615D5D5}" type="presParOf" srcId="{1EB68AC4-7730-43DA-81E7-6FD0B3D7D109}" destId="{D721BCD6-75D0-4B19-97E2-69141FA7EA06}" srcOrd="1" destOrd="0" presId="urn:diagrams.loki3.com/BracketList+Icon"/>
    <dgm:cxn modelId="{35ED6B48-CBCD-48EE-AE1C-6BD3CDA3D320}" type="presParOf" srcId="{1EB68AC4-7730-43DA-81E7-6FD0B3D7D109}" destId="{B9BADAD4-E27C-4048-92CE-76FBF8DDA400}" srcOrd="2" destOrd="0" presId="urn:diagrams.loki3.com/BracketList+Icon"/>
    <dgm:cxn modelId="{E68E3C6C-8D46-49DE-92E2-F2068A707169}" type="presParOf" srcId="{1EB68AC4-7730-43DA-81E7-6FD0B3D7D109}" destId="{B9672232-D11C-497D-85B3-C570192FD72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2F6C63-B57F-46CB-BED8-0113079BED04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C3AC007-6C75-4FD0-8813-522AC3A8ACE3}">
      <dgm:prSet phldrT="[Texto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  <a:latin typeface="Century Gothic" pitchFamily="34" charset="0"/>
            </a:rPr>
            <a:t>Socialización a las áreas involucradas en el reporte de información del MIPG</a:t>
          </a:r>
          <a:endParaRPr lang="es-CO" sz="1200" dirty="0">
            <a:solidFill>
              <a:schemeClr val="tx1"/>
            </a:solidFill>
            <a:latin typeface="Century Gothic" pitchFamily="34" charset="0"/>
          </a:endParaRPr>
        </a:p>
      </dgm:t>
    </dgm:pt>
    <dgm:pt modelId="{1D66D43B-5A08-4DD3-8397-180460513842}" type="parTrans" cxnId="{45E2AD46-056C-4A33-912E-DA12F283E930}">
      <dgm:prSet/>
      <dgm:spPr/>
      <dgm:t>
        <a:bodyPr/>
        <a:lstStyle/>
        <a:p>
          <a:endParaRPr lang="es-CO" sz="1200">
            <a:latin typeface="Century Gothic" pitchFamily="34" charset="0"/>
          </a:endParaRPr>
        </a:p>
      </dgm:t>
    </dgm:pt>
    <dgm:pt modelId="{EFB25F2A-97B6-4750-B7E1-D60E9D643AC3}" type="sibTrans" cxnId="{45E2AD46-056C-4A33-912E-DA12F283E930}">
      <dgm:prSet custT="1"/>
      <dgm:spPr/>
      <dgm:t>
        <a:bodyPr/>
        <a:lstStyle/>
        <a:p>
          <a:endParaRPr lang="es-CO" sz="1200">
            <a:latin typeface="Century Gothic" pitchFamily="34" charset="0"/>
          </a:endParaRPr>
        </a:p>
      </dgm:t>
    </dgm:pt>
    <dgm:pt modelId="{ADCF713D-8309-4915-B4BB-5F062312E195}">
      <dgm:prSet phldrT="[Texto]" custT="1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  <a:latin typeface="Century Gothic" pitchFamily="34" charset="0"/>
            </a:rPr>
            <a:t>Socialización en Comité Directivo</a:t>
          </a:r>
          <a:endParaRPr lang="es-CO" sz="1200" dirty="0">
            <a:solidFill>
              <a:schemeClr val="tx1"/>
            </a:solidFill>
            <a:latin typeface="Century Gothic" pitchFamily="34" charset="0"/>
          </a:endParaRPr>
        </a:p>
      </dgm:t>
    </dgm:pt>
    <dgm:pt modelId="{33D5AD76-47DB-45AC-BA87-70DCB1CC0224}" type="parTrans" cxnId="{428E04E6-36EC-4006-B3E1-B40AC84D7002}">
      <dgm:prSet/>
      <dgm:spPr/>
      <dgm:t>
        <a:bodyPr/>
        <a:lstStyle/>
        <a:p>
          <a:endParaRPr lang="es-CO" sz="1200">
            <a:latin typeface="Century Gothic" pitchFamily="34" charset="0"/>
          </a:endParaRPr>
        </a:p>
      </dgm:t>
    </dgm:pt>
    <dgm:pt modelId="{8A62BFE8-FD36-47FC-97AA-FCB4B411A8AB}" type="sibTrans" cxnId="{428E04E6-36EC-4006-B3E1-B40AC84D7002}">
      <dgm:prSet custT="1"/>
      <dgm:spPr/>
      <dgm:t>
        <a:bodyPr/>
        <a:lstStyle/>
        <a:p>
          <a:endParaRPr lang="es-CO" sz="1200">
            <a:latin typeface="Century Gothic" pitchFamily="34" charset="0"/>
          </a:endParaRPr>
        </a:p>
      </dgm:t>
    </dgm:pt>
    <dgm:pt modelId="{FD39E54A-6CD7-4AE8-87AD-6AC97EC7649E}">
      <dgm:prSet phldrT="[Tex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O" sz="1200" dirty="0" smtClean="0">
              <a:solidFill>
                <a:schemeClr val="tx1"/>
              </a:solidFill>
              <a:latin typeface="Century Gothic" pitchFamily="34" charset="0"/>
            </a:rPr>
            <a:t>Socialización a las Entidades adscritas al Sector</a:t>
          </a:r>
          <a:endParaRPr lang="es-CO" sz="1200" dirty="0">
            <a:solidFill>
              <a:schemeClr val="tx1"/>
            </a:solidFill>
            <a:latin typeface="Century Gothic" pitchFamily="34" charset="0"/>
          </a:endParaRPr>
        </a:p>
      </dgm:t>
    </dgm:pt>
    <dgm:pt modelId="{6BB3772E-F6D0-43E2-80C2-39E9FBB46CEA}" type="parTrans" cxnId="{89168503-1D01-444B-91F5-EF95E4186F70}">
      <dgm:prSet/>
      <dgm:spPr/>
      <dgm:t>
        <a:bodyPr/>
        <a:lstStyle/>
        <a:p>
          <a:endParaRPr lang="es-CO" sz="1200">
            <a:latin typeface="Century Gothic" pitchFamily="34" charset="0"/>
          </a:endParaRPr>
        </a:p>
      </dgm:t>
    </dgm:pt>
    <dgm:pt modelId="{3FE286F1-FDC1-43B0-85BB-527E57032026}" type="sibTrans" cxnId="{89168503-1D01-444B-91F5-EF95E4186F70}">
      <dgm:prSet/>
      <dgm:spPr/>
      <dgm:t>
        <a:bodyPr/>
        <a:lstStyle/>
        <a:p>
          <a:endParaRPr lang="es-CO" sz="1200">
            <a:latin typeface="Century Gothic" pitchFamily="34" charset="0"/>
          </a:endParaRPr>
        </a:p>
      </dgm:t>
    </dgm:pt>
    <dgm:pt modelId="{BE228259-29C3-4774-A1EF-9A4EFABDC12D}" type="pres">
      <dgm:prSet presAssocID="{412F6C63-B57F-46CB-BED8-0113079BED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32540CB-1B4F-402F-84CA-CACAA7DC87C3}" type="pres">
      <dgm:prSet presAssocID="{412F6C63-B57F-46CB-BED8-0113079BED04}" presName="dummyMaxCanvas" presStyleCnt="0">
        <dgm:presLayoutVars/>
      </dgm:prSet>
      <dgm:spPr/>
    </dgm:pt>
    <dgm:pt modelId="{3165474C-2F1B-4934-B348-7BFD3A24799E}" type="pres">
      <dgm:prSet presAssocID="{412F6C63-B57F-46CB-BED8-0113079BED0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A3D357-7DF5-4025-A263-FFFEFF6EFB53}" type="pres">
      <dgm:prSet presAssocID="{412F6C63-B57F-46CB-BED8-0113079BED0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188EE1-57D8-4873-B94A-1A4E6355B1E4}" type="pres">
      <dgm:prSet presAssocID="{412F6C63-B57F-46CB-BED8-0113079BED0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B6E507-3A4A-43C9-9118-1AFC70BDC852}" type="pres">
      <dgm:prSet presAssocID="{412F6C63-B57F-46CB-BED8-0113079BED0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CFAE6A-A023-43B8-9DB3-7B0747E4F000}" type="pres">
      <dgm:prSet presAssocID="{412F6C63-B57F-46CB-BED8-0113079BED0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346C45-815C-4DE6-A9AD-E13DB66036D7}" type="pres">
      <dgm:prSet presAssocID="{412F6C63-B57F-46CB-BED8-0113079BED0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A5900F-B84B-4858-8855-E75EB7AB8959}" type="pres">
      <dgm:prSet presAssocID="{412F6C63-B57F-46CB-BED8-0113079BED0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005654-0DA5-4291-B690-260DB21993BE}" type="pres">
      <dgm:prSet presAssocID="{412F6C63-B57F-46CB-BED8-0113079BED0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28E04E6-36EC-4006-B3E1-B40AC84D7002}" srcId="{412F6C63-B57F-46CB-BED8-0113079BED04}" destId="{ADCF713D-8309-4915-B4BB-5F062312E195}" srcOrd="1" destOrd="0" parTransId="{33D5AD76-47DB-45AC-BA87-70DCB1CC0224}" sibTransId="{8A62BFE8-FD36-47FC-97AA-FCB4B411A8AB}"/>
    <dgm:cxn modelId="{2FB2B5D1-C361-4F4A-BC9F-F320D11973F8}" type="presOf" srcId="{ADCF713D-8309-4915-B4BB-5F062312E195}" destId="{00A3D357-7DF5-4025-A263-FFFEFF6EFB53}" srcOrd="0" destOrd="0" presId="urn:microsoft.com/office/officeart/2005/8/layout/vProcess5"/>
    <dgm:cxn modelId="{BEC37B66-E3B3-435E-B834-EF75A6A3D0E5}" type="presOf" srcId="{FC3AC007-6C75-4FD0-8813-522AC3A8ACE3}" destId="{3165474C-2F1B-4934-B348-7BFD3A24799E}" srcOrd="0" destOrd="0" presId="urn:microsoft.com/office/officeart/2005/8/layout/vProcess5"/>
    <dgm:cxn modelId="{89168503-1D01-444B-91F5-EF95E4186F70}" srcId="{412F6C63-B57F-46CB-BED8-0113079BED04}" destId="{FD39E54A-6CD7-4AE8-87AD-6AC97EC7649E}" srcOrd="2" destOrd="0" parTransId="{6BB3772E-F6D0-43E2-80C2-39E9FBB46CEA}" sibTransId="{3FE286F1-FDC1-43B0-85BB-527E57032026}"/>
    <dgm:cxn modelId="{E47A2B98-233E-4CEB-BDA3-27D4C0DC8E53}" type="presOf" srcId="{FC3AC007-6C75-4FD0-8813-522AC3A8ACE3}" destId="{F5346C45-815C-4DE6-A9AD-E13DB66036D7}" srcOrd="1" destOrd="0" presId="urn:microsoft.com/office/officeart/2005/8/layout/vProcess5"/>
    <dgm:cxn modelId="{36A1E991-3C5F-4049-B852-8C580E8DA884}" type="presOf" srcId="{FD39E54A-6CD7-4AE8-87AD-6AC97EC7649E}" destId="{63005654-0DA5-4291-B690-260DB21993BE}" srcOrd="1" destOrd="0" presId="urn:microsoft.com/office/officeart/2005/8/layout/vProcess5"/>
    <dgm:cxn modelId="{C551C786-57A0-4E8E-A733-3CF665D58C32}" type="presOf" srcId="{412F6C63-B57F-46CB-BED8-0113079BED04}" destId="{BE228259-29C3-4774-A1EF-9A4EFABDC12D}" srcOrd="0" destOrd="0" presId="urn:microsoft.com/office/officeart/2005/8/layout/vProcess5"/>
    <dgm:cxn modelId="{D484172A-7519-4B81-82F6-095E72307AB5}" type="presOf" srcId="{ADCF713D-8309-4915-B4BB-5F062312E195}" destId="{60A5900F-B84B-4858-8855-E75EB7AB8959}" srcOrd="1" destOrd="0" presId="urn:microsoft.com/office/officeart/2005/8/layout/vProcess5"/>
    <dgm:cxn modelId="{45E2AD46-056C-4A33-912E-DA12F283E930}" srcId="{412F6C63-B57F-46CB-BED8-0113079BED04}" destId="{FC3AC007-6C75-4FD0-8813-522AC3A8ACE3}" srcOrd="0" destOrd="0" parTransId="{1D66D43B-5A08-4DD3-8397-180460513842}" sibTransId="{EFB25F2A-97B6-4750-B7E1-D60E9D643AC3}"/>
    <dgm:cxn modelId="{16537FB1-BA5C-404A-8F04-03252977766D}" type="presOf" srcId="{FD39E54A-6CD7-4AE8-87AD-6AC97EC7649E}" destId="{CA188EE1-57D8-4873-B94A-1A4E6355B1E4}" srcOrd="0" destOrd="0" presId="urn:microsoft.com/office/officeart/2005/8/layout/vProcess5"/>
    <dgm:cxn modelId="{4ECE59BB-D96B-4810-B078-3F5A75083D32}" type="presOf" srcId="{8A62BFE8-FD36-47FC-97AA-FCB4B411A8AB}" destId="{A9CFAE6A-A023-43B8-9DB3-7B0747E4F000}" srcOrd="0" destOrd="0" presId="urn:microsoft.com/office/officeart/2005/8/layout/vProcess5"/>
    <dgm:cxn modelId="{3D2CAC07-EF05-4739-963C-897F4841682E}" type="presOf" srcId="{EFB25F2A-97B6-4750-B7E1-D60E9D643AC3}" destId="{D7B6E507-3A4A-43C9-9118-1AFC70BDC852}" srcOrd="0" destOrd="0" presId="urn:microsoft.com/office/officeart/2005/8/layout/vProcess5"/>
    <dgm:cxn modelId="{6FE76131-4942-4F92-9307-FBF306AFADDC}" type="presParOf" srcId="{BE228259-29C3-4774-A1EF-9A4EFABDC12D}" destId="{E32540CB-1B4F-402F-84CA-CACAA7DC87C3}" srcOrd="0" destOrd="0" presId="urn:microsoft.com/office/officeart/2005/8/layout/vProcess5"/>
    <dgm:cxn modelId="{2AD71A3E-6DA7-4652-8208-298B59E04398}" type="presParOf" srcId="{BE228259-29C3-4774-A1EF-9A4EFABDC12D}" destId="{3165474C-2F1B-4934-B348-7BFD3A24799E}" srcOrd="1" destOrd="0" presId="urn:microsoft.com/office/officeart/2005/8/layout/vProcess5"/>
    <dgm:cxn modelId="{C9BBDD5F-5D44-4E00-BA7B-B1C9576B0C58}" type="presParOf" srcId="{BE228259-29C3-4774-A1EF-9A4EFABDC12D}" destId="{00A3D357-7DF5-4025-A263-FFFEFF6EFB53}" srcOrd="2" destOrd="0" presId="urn:microsoft.com/office/officeart/2005/8/layout/vProcess5"/>
    <dgm:cxn modelId="{8B90DC89-5CA4-4A1C-B392-391B5086AAF4}" type="presParOf" srcId="{BE228259-29C3-4774-A1EF-9A4EFABDC12D}" destId="{CA188EE1-57D8-4873-B94A-1A4E6355B1E4}" srcOrd="3" destOrd="0" presId="urn:microsoft.com/office/officeart/2005/8/layout/vProcess5"/>
    <dgm:cxn modelId="{1F0108C8-13C4-4190-B173-1BC512D4F1B8}" type="presParOf" srcId="{BE228259-29C3-4774-A1EF-9A4EFABDC12D}" destId="{D7B6E507-3A4A-43C9-9118-1AFC70BDC852}" srcOrd="4" destOrd="0" presId="urn:microsoft.com/office/officeart/2005/8/layout/vProcess5"/>
    <dgm:cxn modelId="{FC279A5C-6049-4C3C-867C-227318A2E867}" type="presParOf" srcId="{BE228259-29C3-4774-A1EF-9A4EFABDC12D}" destId="{A9CFAE6A-A023-43B8-9DB3-7B0747E4F000}" srcOrd="5" destOrd="0" presId="urn:microsoft.com/office/officeart/2005/8/layout/vProcess5"/>
    <dgm:cxn modelId="{C862BFDB-2E55-4D5B-A970-BA11B417D2F5}" type="presParOf" srcId="{BE228259-29C3-4774-A1EF-9A4EFABDC12D}" destId="{F5346C45-815C-4DE6-A9AD-E13DB66036D7}" srcOrd="6" destOrd="0" presId="urn:microsoft.com/office/officeart/2005/8/layout/vProcess5"/>
    <dgm:cxn modelId="{0452AA03-BCD9-46DD-B6EC-98B6A3B3BA50}" type="presParOf" srcId="{BE228259-29C3-4774-A1EF-9A4EFABDC12D}" destId="{60A5900F-B84B-4858-8855-E75EB7AB8959}" srcOrd="7" destOrd="0" presId="urn:microsoft.com/office/officeart/2005/8/layout/vProcess5"/>
    <dgm:cxn modelId="{BCFAEC02-067E-476E-A22B-9DE30B7FA235}" type="presParOf" srcId="{BE228259-29C3-4774-A1EF-9A4EFABDC12D}" destId="{63005654-0DA5-4291-B690-260DB21993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05E62-8C8A-4A8C-B766-DFDA5A28B85F}">
      <dsp:nvSpPr>
        <dsp:cNvPr id="0" name=""/>
        <dsp:cNvSpPr/>
      </dsp:nvSpPr>
      <dsp:spPr>
        <a:xfrm>
          <a:off x="967023" y="0"/>
          <a:ext cx="3302300" cy="33023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Century Gothic" panose="020B0502020202020204" pitchFamily="34" charset="0"/>
            </a:rPr>
            <a:t>Plan Nacional de Desarrollo - PND</a:t>
          </a:r>
          <a:endParaRPr lang="es-CO" sz="1000" b="1" kern="1200" dirty="0">
            <a:latin typeface="Century Gothic" panose="020B0502020202020204" pitchFamily="34" charset="0"/>
          </a:endParaRPr>
        </a:p>
      </dsp:txBody>
      <dsp:txXfrm>
        <a:off x="2156511" y="165114"/>
        <a:ext cx="923323" cy="495345"/>
      </dsp:txXfrm>
    </dsp:sp>
    <dsp:sp modelId="{89B50961-B572-4457-82C0-BE104FFD8B00}">
      <dsp:nvSpPr>
        <dsp:cNvPr id="0" name=""/>
        <dsp:cNvSpPr/>
      </dsp:nvSpPr>
      <dsp:spPr>
        <a:xfrm>
          <a:off x="1297253" y="660460"/>
          <a:ext cx="2641840" cy="26418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Century Gothic" panose="020B0502020202020204" pitchFamily="34" charset="0"/>
            </a:rPr>
            <a:t>Plan Estratégico Sectorial</a:t>
          </a:r>
          <a:endParaRPr lang="es-CO" sz="1000" b="1" kern="1200" dirty="0">
            <a:latin typeface="Century Gothic" panose="020B0502020202020204" pitchFamily="34" charset="0"/>
          </a:endParaRPr>
        </a:p>
      </dsp:txBody>
      <dsp:txXfrm>
        <a:off x="2156511" y="818970"/>
        <a:ext cx="923323" cy="475531"/>
      </dsp:txXfrm>
    </dsp:sp>
    <dsp:sp modelId="{9BC67148-B838-4DC4-9360-4721556BA6D9}">
      <dsp:nvSpPr>
        <dsp:cNvPr id="0" name=""/>
        <dsp:cNvSpPr/>
      </dsp:nvSpPr>
      <dsp:spPr>
        <a:xfrm>
          <a:off x="1627482" y="1320919"/>
          <a:ext cx="1981380" cy="19813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Century Gothic" panose="020B0502020202020204" pitchFamily="34" charset="0"/>
            </a:rPr>
            <a:t>Plan Estratégico Institucional</a:t>
          </a:r>
          <a:endParaRPr lang="es-CO" sz="1000" b="1" kern="1200" dirty="0">
            <a:latin typeface="Century Gothic" panose="020B0502020202020204" pitchFamily="34" charset="0"/>
          </a:endParaRPr>
        </a:p>
      </dsp:txBody>
      <dsp:txXfrm>
        <a:off x="2156511" y="1469523"/>
        <a:ext cx="923323" cy="445810"/>
      </dsp:txXfrm>
    </dsp:sp>
    <dsp:sp modelId="{387F1F80-87F6-484E-96C3-F23E628B874F}">
      <dsp:nvSpPr>
        <dsp:cNvPr id="0" name=""/>
        <dsp:cNvSpPr/>
      </dsp:nvSpPr>
      <dsp:spPr>
        <a:xfrm>
          <a:off x="1957713" y="1981380"/>
          <a:ext cx="1320920" cy="13209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Century Gothic" panose="020B0502020202020204" pitchFamily="34" charset="0"/>
            </a:rPr>
            <a:t>Plan de Acción Anual</a:t>
          </a:r>
          <a:endParaRPr lang="es-CO" sz="1000" b="1" kern="1200" dirty="0">
            <a:latin typeface="Century Gothic" panose="020B0502020202020204" pitchFamily="34" charset="0"/>
          </a:endParaRPr>
        </a:p>
      </dsp:txBody>
      <dsp:txXfrm>
        <a:off x="2151157" y="2311610"/>
        <a:ext cx="934031" cy="66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59C67-2064-4593-9E33-EDEF9FA0C996}">
      <dsp:nvSpPr>
        <dsp:cNvPr id="0" name=""/>
        <dsp:cNvSpPr/>
      </dsp:nvSpPr>
      <dsp:spPr>
        <a:xfrm>
          <a:off x="1584" y="17968"/>
          <a:ext cx="111737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5400" rIns="71120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Century Gothic" panose="020B0502020202020204" pitchFamily="34" charset="0"/>
            </a:rPr>
            <a:t>Referentes - Insumos</a:t>
          </a:r>
          <a:endParaRPr lang="es-CO" sz="1000" kern="1200" dirty="0">
            <a:latin typeface="Century Gothic" panose="020B0502020202020204" pitchFamily="34" charset="0"/>
          </a:endParaRPr>
        </a:p>
      </dsp:txBody>
      <dsp:txXfrm>
        <a:off x="1584" y="17968"/>
        <a:ext cx="1117375" cy="653400"/>
      </dsp:txXfrm>
    </dsp:sp>
    <dsp:sp modelId="{754A4EA6-6B11-4312-BF38-8715DE300F6F}">
      <dsp:nvSpPr>
        <dsp:cNvPr id="0" name=""/>
        <dsp:cNvSpPr/>
      </dsp:nvSpPr>
      <dsp:spPr>
        <a:xfrm>
          <a:off x="1118960" y="17968"/>
          <a:ext cx="184546" cy="653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B39F7-2328-4FBE-BC9A-255AE3AD3ECB}">
      <dsp:nvSpPr>
        <dsp:cNvPr id="0" name=""/>
        <dsp:cNvSpPr/>
      </dsp:nvSpPr>
      <dsp:spPr>
        <a:xfrm>
          <a:off x="1377326" y="17968"/>
          <a:ext cx="4717088" cy="653400"/>
        </a:xfrm>
        <a:prstGeom prst="rect">
          <a:avLst/>
        </a:prstGeom>
        <a:noFill/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Punto de partida para la construcción de la planeación, incluyen las metas de Gobierno establecidas en el Plan Nacional de Desarrollo, las competencias normativas asignadas a cada entidad y el marco fiscal.</a:t>
          </a:r>
          <a:endParaRPr lang="es-CO" sz="1000" kern="12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sp:txBody>
      <dsp:txXfrm>
        <a:off x="1377326" y="17968"/>
        <a:ext cx="4717088" cy="653400"/>
      </dsp:txXfrm>
    </dsp:sp>
    <dsp:sp modelId="{319523C4-6134-47E2-833E-625BF6F69819}">
      <dsp:nvSpPr>
        <dsp:cNvPr id="0" name=""/>
        <dsp:cNvSpPr/>
      </dsp:nvSpPr>
      <dsp:spPr>
        <a:xfrm>
          <a:off x="1584" y="861634"/>
          <a:ext cx="111737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5400" rIns="71120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Century Gothic" panose="020B0502020202020204" pitchFamily="34" charset="0"/>
            </a:rPr>
            <a:t>Políticas de Desarrollo Administrativo</a:t>
          </a:r>
          <a:endParaRPr lang="es-CO" sz="1000" kern="1200" dirty="0">
            <a:latin typeface="Century Gothic" panose="020B0502020202020204" pitchFamily="34" charset="0"/>
          </a:endParaRPr>
        </a:p>
      </dsp:txBody>
      <dsp:txXfrm>
        <a:off x="1584" y="861634"/>
        <a:ext cx="1117375" cy="653400"/>
      </dsp:txXfrm>
    </dsp:sp>
    <dsp:sp modelId="{68817B60-CAC4-4D00-934D-F8E2AABE2DCA}">
      <dsp:nvSpPr>
        <dsp:cNvPr id="0" name=""/>
        <dsp:cNvSpPr/>
      </dsp:nvSpPr>
      <dsp:spPr>
        <a:xfrm>
          <a:off x="1118960" y="790168"/>
          <a:ext cx="184546" cy="7963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5941A-81CB-4A38-B59C-6DB026067BBE}">
      <dsp:nvSpPr>
        <dsp:cNvPr id="0" name=""/>
        <dsp:cNvSpPr/>
      </dsp:nvSpPr>
      <dsp:spPr>
        <a:xfrm>
          <a:off x="1377326" y="790168"/>
          <a:ext cx="4717088" cy="796331"/>
        </a:xfrm>
        <a:prstGeom prst="rect">
          <a:avLst/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Conjunto de lineamientos que orientan a las entidades en el mejoramiento de su gestión para el cumplimiento de las metas institucionales y de Gobierno, a través de la simplificación de procesos y procedimientos internos, el aprovechamiento del talento humano y el uso eficiente de los recursos administrativos, financieros y tecnológicos.</a:t>
          </a:r>
          <a:endParaRPr lang="es-CO" sz="1000" kern="12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sp:txBody>
      <dsp:txXfrm>
        <a:off x="1377326" y="790168"/>
        <a:ext cx="4717088" cy="796331"/>
      </dsp:txXfrm>
    </dsp:sp>
    <dsp:sp modelId="{0ACC6B6F-F69D-4A0A-8129-3024643C22B2}">
      <dsp:nvSpPr>
        <dsp:cNvPr id="0" name=""/>
        <dsp:cNvSpPr/>
      </dsp:nvSpPr>
      <dsp:spPr>
        <a:xfrm>
          <a:off x="1584" y="1776765"/>
          <a:ext cx="113069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5400" rIns="71120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Century Gothic" panose="020B0502020202020204" pitchFamily="34" charset="0"/>
            </a:rPr>
            <a:t>Metodología</a:t>
          </a:r>
          <a:endParaRPr lang="es-CO" sz="1000" kern="1200" dirty="0">
            <a:latin typeface="Century Gothic" panose="020B0502020202020204" pitchFamily="34" charset="0"/>
          </a:endParaRPr>
        </a:p>
      </dsp:txBody>
      <dsp:txXfrm>
        <a:off x="1584" y="1776765"/>
        <a:ext cx="1130695" cy="653400"/>
      </dsp:txXfrm>
    </dsp:sp>
    <dsp:sp modelId="{3BC6C946-7459-49E3-B5BD-793D07476463}">
      <dsp:nvSpPr>
        <dsp:cNvPr id="0" name=""/>
        <dsp:cNvSpPr/>
      </dsp:nvSpPr>
      <dsp:spPr>
        <a:xfrm>
          <a:off x="1132279" y="1705300"/>
          <a:ext cx="183951" cy="7963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A86D7-9B60-4803-BC5B-4D18D465E1AD}">
      <dsp:nvSpPr>
        <dsp:cNvPr id="0" name=""/>
        <dsp:cNvSpPr/>
      </dsp:nvSpPr>
      <dsp:spPr>
        <a:xfrm>
          <a:off x="1389811" y="1705300"/>
          <a:ext cx="4701872" cy="796331"/>
        </a:xfrm>
        <a:prstGeom prst="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Esquema de planeación articulado, que facilita la implementación de las políticas e iniciativas gubernamentales que estén orientadas a fortalecer el desempeño institucional, en procura del cumplimiento de las metas institucionales y de Gobierno para la prestación de un mejor servicio al ciudadano.</a:t>
          </a:r>
          <a:endParaRPr lang="es-CO" sz="1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389811" y="1705300"/>
        <a:ext cx="4701872" cy="796331"/>
      </dsp:txXfrm>
    </dsp:sp>
    <dsp:sp modelId="{AA866CD9-D645-48FC-A09E-70B79A1B5A48}">
      <dsp:nvSpPr>
        <dsp:cNvPr id="0" name=""/>
        <dsp:cNvSpPr/>
      </dsp:nvSpPr>
      <dsp:spPr>
        <a:xfrm>
          <a:off x="1584" y="2620431"/>
          <a:ext cx="113069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5400" rIns="71120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Century Gothic" panose="020B0502020202020204" pitchFamily="34" charset="0"/>
            </a:rPr>
            <a:t>Instancias</a:t>
          </a:r>
          <a:endParaRPr lang="es-CO" sz="1000" kern="1200" dirty="0">
            <a:latin typeface="Century Gothic" panose="020B0502020202020204" pitchFamily="34" charset="0"/>
          </a:endParaRPr>
        </a:p>
      </dsp:txBody>
      <dsp:txXfrm>
        <a:off x="1584" y="2620431"/>
        <a:ext cx="1130695" cy="653400"/>
      </dsp:txXfrm>
    </dsp:sp>
    <dsp:sp modelId="{D721BCD6-75D0-4B19-97E2-69141FA7EA06}">
      <dsp:nvSpPr>
        <dsp:cNvPr id="0" name=""/>
        <dsp:cNvSpPr/>
      </dsp:nvSpPr>
      <dsp:spPr>
        <a:xfrm>
          <a:off x="1132279" y="2620431"/>
          <a:ext cx="183951" cy="653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72232-D11C-497D-85B3-C570192FD724}">
      <dsp:nvSpPr>
        <dsp:cNvPr id="0" name=""/>
        <dsp:cNvSpPr/>
      </dsp:nvSpPr>
      <dsp:spPr>
        <a:xfrm>
          <a:off x="1389811" y="2620431"/>
          <a:ext cx="4701872" cy="653400"/>
        </a:xfrm>
        <a:prstGeom prst="rect">
          <a:avLst/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Responsables de liderar, coordinar y facilitar la implementación del modelo a nivel sectorial e institucional.</a:t>
          </a:r>
          <a:endParaRPr lang="es-CO" sz="1000" kern="12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sp:txBody>
      <dsp:txXfrm>
        <a:off x="1389811" y="2620431"/>
        <a:ext cx="4701872" cy="653400"/>
      </dsp:txXfrm>
    </dsp:sp>
    <dsp:sp modelId="{4DA70856-279E-4F61-A1C9-EFDB075F2768}">
      <dsp:nvSpPr>
        <dsp:cNvPr id="0" name=""/>
        <dsp:cNvSpPr/>
      </dsp:nvSpPr>
      <dsp:spPr>
        <a:xfrm>
          <a:off x="1584" y="3392631"/>
          <a:ext cx="113069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5400" rIns="71120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Century Gothic" panose="020B0502020202020204" pitchFamily="34" charset="0"/>
            </a:rPr>
            <a:t>FURAG</a:t>
          </a:r>
          <a:endParaRPr lang="es-CO" sz="1000" kern="1200" dirty="0">
            <a:latin typeface="Century Gothic" panose="020B0502020202020204" pitchFamily="34" charset="0"/>
          </a:endParaRPr>
        </a:p>
      </dsp:txBody>
      <dsp:txXfrm>
        <a:off x="1584" y="3392631"/>
        <a:ext cx="1130695" cy="653400"/>
      </dsp:txXfrm>
    </dsp:sp>
    <dsp:sp modelId="{B018E9DC-2DCB-4C3D-AEA8-4A98E73383C9}">
      <dsp:nvSpPr>
        <dsp:cNvPr id="0" name=""/>
        <dsp:cNvSpPr/>
      </dsp:nvSpPr>
      <dsp:spPr>
        <a:xfrm>
          <a:off x="1132279" y="3392631"/>
          <a:ext cx="183951" cy="653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3A0DC-8CE9-49CB-A7BB-150D561261A3}">
      <dsp:nvSpPr>
        <dsp:cNvPr id="0" name=""/>
        <dsp:cNvSpPr/>
      </dsp:nvSpPr>
      <dsp:spPr>
        <a:xfrm>
          <a:off x="1389811" y="3392631"/>
          <a:ext cx="4701872" cy="653400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>
              <a:solidFill>
                <a:sysClr val="windowText" lastClr="000000"/>
              </a:solidFill>
              <a:latin typeface="Century Gothic" panose="020B0502020202020204" pitchFamily="34" charset="0"/>
            </a:rPr>
            <a:t>Herramienta en línea de reporte de avances de la gestión, como insumo para el monitoreo, evaluación y control de los resultados institucionales y sectoriales</a:t>
          </a:r>
          <a:endParaRPr lang="es-CO" sz="1000" kern="1200" dirty="0">
            <a:solidFill>
              <a:sysClr val="windowText" lastClr="000000"/>
            </a:solidFill>
            <a:latin typeface="Century Gothic" panose="020B0502020202020204" pitchFamily="34" charset="0"/>
          </a:endParaRPr>
        </a:p>
      </dsp:txBody>
      <dsp:txXfrm>
        <a:off x="1389811" y="3392631"/>
        <a:ext cx="4701872" cy="65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5907E-CD2D-4F75-8169-CFD8C6F8005B}">
      <dsp:nvSpPr>
        <dsp:cNvPr id="0" name=""/>
        <dsp:cNvSpPr/>
      </dsp:nvSpPr>
      <dsp:spPr>
        <a:xfrm rot="5400000">
          <a:off x="-27948" y="1446137"/>
          <a:ext cx="1050131" cy="6780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8D797B-A1ED-4D0C-B550-987984CD92AB}">
      <dsp:nvSpPr>
        <dsp:cNvPr id="0" name=""/>
        <dsp:cNvSpPr/>
      </dsp:nvSpPr>
      <dsp:spPr>
        <a:xfrm>
          <a:off x="5328" y="23283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POLÍTICAS DE DESARROLLO ADMINISTRATIVO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65744" y="83699"/>
        <a:ext cx="1646970" cy="1116572"/>
      </dsp:txXfrm>
    </dsp:sp>
    <dsp:sp modelId="{09892E50-48B1-433F-BFA1-3DF91CF7CFEB}">
      <dsp:nvSpPr>
        <dsp:cNvPr id="0" name=""/>
        <dsp:cNvSpPr/>
      </dsp:nvSpPr>
      <dsp:spPr>
        <a:xfrm>
          <a:off x="3875516" y="141298"/>
          <a:ext cx="2220483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8BCA3-DB48-4A2C-83F6-B688A7C8D41F}">
      <dsp:nvSpPr>
        <dsp:cNvPr id="0" name=""/>
        <dsp:cNvSpPr/>
      </dsp:nvSpPr>
      <dsp:spPr>
        <a:xfrm rot="5400000">
          <a:off x="884881" y="2836707"/>
          <a:ext cx="1050131" cy="6769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10774845"/>
                <a:satOff val="46375"/>
                <a:lumOff val="1253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0774845"/>
                <a:satOff val="46375"/>
                <a:lumOff val="1253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0774845"/>
                <a:satOff val="46375"/>
                <a:lumOff val="125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9A3737-1834-4F01-9FC3-7E898AAEF164}">
      <dsp:nvSpPr>
        <dsp:cNvPr id="0" name=""/>
        <dsp:cNvSpPr/>
      </dsp:nvSpPr>
      <dsp:spPr>
        <a:xfrm>
          <a:off x="843160" y="1413297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COMPONENTES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903576" y="1473713"/>
        <a:ext cx="1646970" cy="1116572"/>
      </dsp:txXfrm>
    </dsp:sp>
    <dsp:sp modelId="{7A8D7372-E52E-4DE4-8963-BE71E50957E9}">
      <dsp:nvSpPr>
        <dsp:cNvPr id="0" name=""/>
        <dsp:cNvSpPr/>
      </dsp:nvSpPr>
      <dsp:spPr>
        <a:xfrm>
          <a:off x="3931901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1971F-5EF5-40FC-AA77-671575DE2B77}">
      <dsp:nvSpPr>
        <dsp:cNvPr id="0" name=""/>
        <dsp:cNvSpPr/>
      </dsp:nvSpPr>
      <dsp:spPr>
        <a:xfrm>
          <a:off x="1756549" y="2803311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REQUERIMIENTOS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816965" y="2863727"/>
        <a:ext cx="1646970" cy="1116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B9551-07E8-4309-8F34-7E68B27B86FA}">
      <dsp:nvSpPr>
        <dsp:cNvPr id="0" name=""/>
        <dsp:cNvSpPr/>
      </dsp:nvSpPr>
      <dsp:spPr>
        <a:xfrm>
          <a:off x="1015422" y="27006"/>
          <a:ext cx="433735" cy="43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bg1"/>
              </a:solidFill>
            </a:rPr>
            <a:t>A</a:t>
          </a:r>
          <a:endParaRPr lang="es-CO" sz="2600" kern="1200" dirty="0">
            <a:solidFill>
              <a:schemeClr val="bg1"/>
            </a:solidFill>
          </a:endParaRPr>
        </a:p>
      </dsp:txBody>
      <dsp:txXfrm>
        <a:off x="1015422" y="27006"/>
        <a:ext cx="433735" cy="433735"/>
      </dsp:txXfrm>
    </dsp:sp>
    <dsp:sp modelId="{D4145AC8-785C-45B2-AC91-0DE2BFA56C51}">
      <dsp:nvSpPr>
        <dsp:cNvPr id="0" name=""/>
        <dsp:cNvSpPr/>
      </dsp:nvSpPr>
      <dsp:spPr>
        <a:xfrm>
          <a:off x="251764" y="-263"/>
          <a:ext cx="1224663" cy="1224663"/>
        </a:xfrm>
        <a:prstGeom prst="circularArrow">
          <a:avLst>
            <a:gd name="adj1" fmla="val 6906"/>
            <a:gd name="adj2" fmla="val 465685"/>
            <a:gd name="adj3" fmla="val 548012"/>
            <a:gd name="adj4" fmla="val 20586302"/>
            <a:gd name="adj5" fmla="val 80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02933-8052-4107-AF16-EDA4C69BAC5F}">
      <dsp:nvSpPr>
        <dsp:cNvPr id="0" name=""/>
        <dsp:cNvSpPr/>
      </dsp:nvSpPr>
      <dsp:spPr>
        <a:xfrm>
          <a:off x="1015422" y="763394"/>
          <a:ext cx="433735" cy="43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bg1"/>
              </a:solidFill>
            </a:rPr>
            <a:t>A</a:t>
          </a:r>
          <a:endParaRPr lang="es-CO" sz="2600" kern="1200" dirty="0">
            <a:solidFill>
              <a:schemeClr val="bg1"/>
            </a:solidFill>
          </a:endParaRPr>
        </a:p>
      </dsp:txBody>
      <dsp:txXfrm>
        <a:off x="1015422" y="763394"/>
        <a:ext cx="433735" cy="433735"/>
      </dsp:txXfrm>
    </dsp:sp>
    <dsp:sp modelId="{086B39BC-1098-4B84-9766-CB2FC38E1DCF}">
      <dsp:nvSpPr>
        <dsp:cNvPr id="0" name=""/>
        <dsp:cNvSpPr/>
      </dsp:nvSpPr>
      <dsp:spPr>
        <a:xfrm>
          <a:off x="307431" y="55403"/>
          <a:ext cx="1113329" cy="1113329"/>
        </a:xfrm>
        <a:prstGeom prst="circularArrow">
          <a:avLst>
            <a:gd name="adj1" fmla="val 6906"/>
            <a:gd name="adj2" fmla="val 465685"/>
            <a:gd name="adj3" fmla="val 5948012"/>
            <a:gd name="adj4" fmla="val 4386302"/>
            <a:gd name="adj5" fmla="val 80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9FB15-3302-475B-A59C-18B6EDA5B1B3}">
      <dsp:nvSpPr>
        <dsp:cNvPr id="0" name=""/>
        <dsp:cNvSpPr/>
      </dsp:nvSpPr>
      <dsp:spPr>
        <a:xfrm>
          <a:off x="279034" y="763394"/>
          <a:ext cx="433735" cy="43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bg1"/>
              </a:solidFill>
            </a:rPr>
            <a:t>A</a:t>
          </a:r>
          <a:endParaRPr lang="es-CO" sz="2600" kern="1200" dirty="0">
            <a:solidFill>
              <a:schemeClr val="bg1"/>
            </a:solidFill>
          </a:endParaRPr>
        </a:p>
      </dsp:txBody>
      <dsp:txXfrm>
        <a:off x="279034" y="763394"/>
        <a:ext cx="433735" cy="433735"/>
      </dsp:txXfrm>
    </dsp:sp>
    <dsp:sp modelId="{2EF7DA81-B6E9-4861-B882-843C2EAA44D1}">
      <dsp:nvSpPr>
        <dsp:cNvPr id="0" name=""/>
        <dsp:cNvSpPr/>
      </dsp:nvSpPr>
      <dsp:spPr>
        <a:xfrm>
          <a:off x="307431" y="55403"/>
          <a:ext cx="1113329" cy="1113329"/>
        </a:xfrm>
        <a:prstGeom prst="circularArrow">
          <a:avLst>
            <a:gd name="adj1" fmla="val 6906"/>
            <a:gd name="adj2" fmla="val 465685"/>
            <a:gd name="adj3" fmla="val 11348012"/>
            <a:gd name="adj4" fmla="val 9786302"/>
            <a:gd name="adj5" fmla="val 80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BC52D7-2143-4B4C-BC43-0F2E2B5F9ED5}">
      <dsp:nvSpPr>
        <dsp:cNvPr id="0" name=""/>
        <dsp:cNvSpPr/>
      </dsp:nvSpPr>
      <dsp:spPr>
        <a:xfrm>
          <a:off x="279034" y="27006"/>
          <a:ext cx="433735" cy="43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chemeClr val="bg1"/>
              </a:solidFill>
            </a:rPr>
            <a:t>A</a:t>
          </a:r>
          <a:endParaRPr lang="es-CO" sz="2600" kern="1200" dirty="0">
            <a:solidFill>
              <a:schemeClr val="bg1"/>
            </a:solidFill>
          </a:endParaRPr>
        </a:p>
      </dsp:txBody>
      <dsp:txXfrm>
        <a:off x="279034" y="27006"/>
        <a:ext cx="433735" cy="433735"/>
      </dsp:txXfrm>
    </dsp:sp>
    <dsp:sp modelId="{100BD45E-0832-462A-8B7E-E0BDA17C08D3}">
      <dsp:nvSpPr>
        <dsp:cNvPr id="0" name=""/>
        <dsp:cNvSpPr/>
      </dsp:nvSpPr>
      <dsp:spPr>
        <a:xfrm>
          <a:off x="307431" y="55403"/>
          <a:ext cx="1113329" cy="1113329"/>
        </a:xfrm>
        <a:prstGeom prst="circularArrow">
          <a:avLst>
            <a:gd name="adj1" fmla="val 6906"/>
            <a:gd name="adj2" fmla="val 465685"/>
            <a:gd name="adj3" fmla="val 16748012"/>
            <a:gd name="adj4" fmla="val 15186302"/>
            <a:gd name="adj5" fmla="val 80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sx="144000" sy="144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DBBC9-D850-4FC8-A1A3-ED9939AF9F0B}" type="datetimeFigureOut">
              <a:rPr lang="es-CO" smtClean="0"/>
              <a:pPr/>
              <a:t>10/10/2014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622F-BBA2-4778-85E8-E1444152362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81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622F-BBA2-4778-85E8-E1444152362C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2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B633-0A53-4465-BD82-F7D4A78AD784}" type="datetimeFigureOut">
              <a:rPr lang="es-ES" smtClean="0"/>
              <a:pPr/>
              <a:t>10/10/2014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31E4-2D73-45FB-952C-D77246947EF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8.xml"/><Relationship Id="rId5" Type="http://schemas.openxmlformats.org/officeDocument/2006/relationships/image" Target="../media/image13.jpeg"/><Relationship Id="rId15" Type="http://schemas.openxmlformats.org/officeDocument/2006/relationships/image" Target="../media/image12.jp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1.jpg"/><Relationship Id="rId5" Type="http://schemas.openxmlformats.org/officeDocument/2006/relationships/image" Target="../media/image18.jpeg"/><Relationship Id="rId10" Type="http://schemas.openxmlformats.org/officeDocument/2006/relationships/slide" Target="slide3.xml"/><Relationship Id="rId4" Type="http://schemas.openxmlformats.org/officeDocument/2006/relationships/image" Target="../media/image11.jpe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Comite%20Directivo%20Julio/Seguimiento%20MIPG%20avances%202%20trimestre%20(3).xlsx" TargetMode="External"/><Relationship Id="rId5" Type="http://schemas.openxmlformats.org/officeDocument/2006/relationships/slide" Target="slide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../Comite%20Directivo%20Julio/Seguimiento%20MIPG%20avances%202%20trimestre%20(3).xlsx" TargetMode="Externa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../Comite%20Directivo%20Julio/Seguimiento%20MIPG%20avances%202%20trimestre%20(3).xlsx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Comite%20Directivo%20Julio/Seguimiento%20MIPG%20avances%202%20trimestre%20(3).xlsx" TargetMode="External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5.png"/><Relationship Id="rId7" Type="http://schemas.openxmlformats.org/officeDocument/2006/relationships/slide" Target="slide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slide" Target="slide23.xml"/><Relationship Id="rId4" Type="http://schemas.openxmlformats.org/officeDocument/2006/relationships/image" Target="../media/image31.jpeg"/><Relationship Id="rId9" Type="http://schemas.microsoft.com/office/2007/relationships/diagramDrawing" Target="../diagrams/drawin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35.gif"/><Relationship Id="rId4" Type="http://schemas.openxmlformats.org/officeDocument/2006/relationships/hyperlink" Target="Matriz%20de%20resporte%20y%20seguimiento%20al%20MIPG%20-%20original.xlsx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slide" Target="slide27.xml"/><Relationship Id="rId4" Type="http://schemas.openxmlformats.org/officeDocument/2006/relationships/image" Target="../media/image36.png"/><Relationship Id="rId9" Type="http://schemas.microsoft.com/office/2007/relationships/diagramDrawing" Target="../diagrams/drawin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slide" Target="slide35.xml"/><Relationship Id="rId4" Type="http://schemas.openxmlformats.org/officeDocument/2006/relationships/diagramData" Target="../diagrams/data8.xml"/><Relationship Id="rId9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triz%20de%20resporte%20y%20seguimiento%20al%20MIPG%20-%20original.xls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microsoft.com/office/2007/relationships/diagramDrawing" Target="../diagrams/drawing4.xml"/><Relationship Id="rId5" Type="http://schemas.openxmlformats.org/officeDocument/2006/relationships/slide" Target="slide3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ransparenciapowerpo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75059" cy="6858000"/>
          </a:xfrm>
          <a:prstGeom prst="rect">
            <a:avLst/>
          </a:prstGeom>
        </p:spPr>
      </p:pic>
      <p:sp>
        <p:nvSpPr>
          <p:cNvPr id="4" name="3 Redondear rectángulo de esquina del mismo lado"/>
          <p:cNvSpPr/>
          <p:nvPr/>
        </p:nvSpPr>
        <p:spPr>
          <a:xfrm rot="5400000">
            <a:off x="2177988" y="-1773324"/>
            <a:ext cx="1152128" cy="550810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4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3147524" cy="798876"/>
          </a:xfrm>
          <a:prstGeom prst="rect">
            <a:avLst/>
          </a:prstGeom>
        </p:spPr>
      </p:pic>
      <p:pic>
        <p:nvPicPr>
          <p:cNvPr id="8" name="7 Imagen" descr="PRSPERIDAD PARA TOD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692696"/>
            <a:ext cx="1909873" cy="57606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10446" y="5036753"/>
            <a:ext cx="396134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4951" y="6258430"/>
            <a:ext cx="394762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DECRETO 2482 DE 2012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202" y="5532568"/>
            <a:ext cx="40992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MODELO INTEGRADO DE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0466" y="5865224"/>
            <a:ext cx="3942105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5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PLANEACIÓN Y GESTIÓN</a:t>
            </a:r>
          </a:p>
        </p:txBody>
      </p:sp>
      <p:grpSp>
        <p:nvGrpSpPr>
          <p:cNvPr id="18" name="17 Grupo"/>
          <p:cNvGrpSpPr/>
          <p:nvPr/>
        </p:nvGrpSpPr>
        <p:grpSpPr>
          <a:xfrm flipV="1">
            <a:off x="95456" y="6270350"/>
            <a:ext cx="4068000" cy="45719"/>
            <a:chOff x="4689049" y="3320609"/>
            <a:chExt cx="4131423" cy="36383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4689049" y="3356992"/>
              <a:ext cx="4131423" cy="0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4689049" y="3320609"/>
              <a:ext cx="4131423" cy="0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5 Redondear rectángulo de esquina del mismo lado"/>
          <p:cNvSpPr/>
          <p:nvPr/>
        </p:nvSpPr>
        <p:spPr>
          <a:xfrm rot="5400000">
            <a:off x="1306698" y="3842672"/>
            <a:ext cx="1676455" cy="4139952"/>
          </a:xfrm>
          <a:prstGeom prst="round2SameRect">
            <a:avLst/>
          </a:prstGeom>
          <a:noFill/>
          <a:ln w="107950" cmpd="dbl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/>
          </a:p>
        </p:txBody>
      </p:sp>
      <p:pic>
        <p:nvPicPr>
          <p:cNvPr id="22" name="Picture 4" descr="http://missionalthoughts.files.wordpress.com/2014/04/book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54" y="900632"/>
            <a:ext cx="6393490" cy="59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843808" y="332656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MISIONAL Y DE GOBIERNO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2736464" y="692696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1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36464" y="764704"/>
            <a:ext cx="60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A continuación se presenta los avances obtenidos de los Programas del Plan Nacional de Desarrollo con los cuales cuenta el Ministerio de Justicia y del Derecho: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pic>
        <p:nvPicPr>
          <p:cNvPr id="36" name="35 Imagen" descr="2009_3_12_195629_MunecosPuzz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51" y="2973202"/>
            <a:ext cx="1692000" cy="2776574"/>
          </a:xfrm>
          <a:prstGeom prst="rect">
            <a:avLst/>
          </a:prstGeom>
        </p:spPr>
      </p:pic>
      <p:grpSp>
        <p:nvGrpSpPr>
          <p:cNvPr id="42" name="41 Grupo"/>
          <p:cNvGrpSpPr/>
          <p:nvPr/>
        </p:nvGrpSpPr>
        <p:grpSpPr>
          <a:xfrm>
            <a:off x="2591360" y="1484784"/>
            <a:ext cx="3312368" cy="862356"/>
            <a:chOff x="2843808" y="1628799"/>
            <a:chExt cx="3312368" cy="862356"/>
          </a:xfrm>
        </p:grpSpPr>
        <p:grpSp>
          <p:nvGrpSpPr>
            <p:cNvPr id="26" name="25 Grupo"/>
            <p:cNvGrpSpPr/>
            <p:nvPr/>
          </p:nvGrpSpPr>
          <p:grpSpPr>
            <a:xfrm>
              <a:off x="2843808" y="1628799"/>
              <a:ext cx="3312368" cy="862356"/>
              <a:chOff x="3131840" y="1628799"/>
              <a:chExt cx="3312368" cy="862356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3275856" y="1844824"/>
                <a:ext cx="3168352" cy="64633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Justicia en línea, modernización tecnológica y sistemas de información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" name="24 Imagen" descr="images (2)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31840" y="1628799"/>
                <a:ext cx="720080" cy="791991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37" name="36 CuadroTexto">
              <a:hlinkClick r:id="rId6" action="ppaction://hlinksldjump"/>
            </p:cNvPr>
            <p:cNvSpPr txBox="1"/>
            <p:nvPr/>
          </p:nvSpPr>
          <p:spPr>
            <a:xfrm>
              <a:off x="5328176" y="1675547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Programa1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2615446" y="2504771"/>
            <a:ext cx="3288282" cy="862259"/>
            <a:chOff x="2867894" y="2636912"/>
            <a:chExt cx="3288282" cy="862259"/>
          </a:xfrm>
        </p:grpSpPr>
        <p:grpSp>
          <p:nvGrpSpPr>
            <p:cNvPr id="29" name="28 Grupo"/>
            <p:cNvGrpSpPr/>
            <p:nvPr/>
          </p:nvGrpSpPr>
          <p:grpSpPr>
            <a:xfrm>
              <a:off x="2867894" y="2636912"/>
              <a:ext cx="3288282" cy="862259"/>
              <a:chOff x="3155590" y="2997048"/>
              <a:chExt cx="3288282" cy="862259"/>
            </a:xfrm>
          </p:grpSpPr>
          <p:sp>
            <p:nvSpPr>
              <p:cNvPr id="21" name="20 CuadroTexto"/>
              <p:cNvSpPr txBox="1"/>
              <p:nvPr/>
            </p:nvSpPr>
            <p:spPr>
              <a:xfrm>
                <a:off x="3275856" y="3212976"/>
                <a:ext cx="3168016" cy="64633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Componente normativo y legal para la descongestión judicial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8" name="27 Imagen" descr="sssssssssssssssgg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55590" y="2997048"/>
                <a:ext cx="720078" cy="791992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39" name="38 CuadroTexto">
              <a:hlinkClick r:id="rId8" action="ppaction://hlinksldjump"/>
            </p:cNvPr>
            <p:cNvSpPr txBox="1"/>
            <p:nvPr/>
          </p:nvSpPr>
          <p:spPr>
            <a:xfrm>
              <a:off x="5328176" y="2683659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Programa2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2591360" y="3524758"/>
            <a:ext cx="3312368" cy="836550"/>
            <a:chOff x="2843808" y="3645024"/>
            <a:chExt cx="3312368" cy="836550"/>
          </a:xfrm>
        </p:grpSpPr>
        <p:grpSp>
          <p:nvGrpSpPr>
            <p:cNvPr id="31" name="30 Grupo"/>
            <p:cNvGrpSpPr/>
            <p:nvPr/>
          </p:nvGrpSpPr>
          <p:grpSpPr>
            <a:xfrm>
              <a:off x="2843808" y="3645024"/>
              <a:ext cx="3312368" cy="836550"/>
              <a:chOff x="3131840" y="4039271"/>
              <a:chExt cx="3312368" cy="836550"/>
            </a:xfrm>
          </p:grpSpPr>
          <p:sp>
            <p:nvSpPr>
              <p:cNvPr id="22" name="21 CuadroTexto"/>
              <p:cNvSpPr txBox="1"/>
              <p:nvPr/>
            </p:nvSpPr>
            <p:spPr>
              <a:xfrm>
                <a:off x="3275856" y="4244879"/>
                <a:ext cx="3168352" cy="63094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 anchor="ctr" anchorCtr="0">
                <a:spAutoFit/>
              </a:bodyPr>
              <a:lstStyle/>
              <a:p>
                <a:pPr algn="just"/>
                <a:endParaRPr lang="es-CO" sz="1200" dirty="0" smtClean="0">
                  <a:latin typeface="Century Gothic" panose="020B0502020202020204" pitchFamily="34" charset="0"/>
                </a:endParaRPr>
              </a:p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Acceso a la justicia</a:t>
                </a:r>
              </a:p>
              <a:p>
                <a:pPr algn="just"/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0" name="29 Imagen" descr="1957974_n_vir1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131840" y="4039271"/>
                <a:ext cx="720080" cy="782389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0" name="39 CuadroTexto">
              <a:hlinkClick r:id="rId6" action="ppaction://hlinksldjump"/>
            </p:cNvPr>
            <p:cNvSpPr txBox="1"/>
            <p:nvPr/>
          </p:nvSpPr>
          <p:spPr>
            <a:xfrm>
              <a:off x="5328176" y="3679896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Programa3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2555776" y="4508367"/>
            <a:ext cx="3347952" cy="996990"/>
            <a:chOff x="2808224" y="4532117"/>
            <a:chExt cx="3347952" cy="996990"/>
          </a:xfrm>
        </p:grpSpPr>
        <p:grpSp>
          <p:nvGrpSpPr>
            <p:cNvPr id="33" name="32 Grupo"/>
            <p:cNvGrpSpPr/>
            <p:nvPr/>
          </p:nvGrpSpPr>
          <p:grpSpPr>
            <a:xfrm>
              <a:off x="2808224" y="4628628"/>
              <a:ext cx="3347952" cy="900479"/>
              <a:chOff x="4320056" y="4799678"/>
              <a:chExt cx="3347952" cy="900479"/>
            </a:xfrm>
          </p:grpSpPr>
          <p:sp>
            <p:nvSpPr>
              <p:cNvPr id="23" name="22 CuadroTexto"/>
              <p:cNvSpPr txBox="1"/>
              <p:nvPr/>
            </p:nvSpPr>
            <p:spPr>
              <a:xfrm>
                <a:off x="4499992" y="4869160"/>
                <a:ext cx="3168016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Diseñar e implementar una política criminal y penitenciaria coherente y eficaz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2" name="31 Imagen" descr="sistema-penitenciario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320056" y="4799678"/>
                <a:ext cx="756000" cy="825944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1" name="40 CuadroTexto">
              <a:hlinkClick r:id="rId11" action="ppaction://hlinksldjump"/>
            </p:cNvPr>
            <p:cNvSpPr txBox="1"/>
            <p:nvPr/>
          </p:nvSpPr>
          <p:spPr>
            <a:xfrm>
              <a:off x="5328176" y="4532117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Programa4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2591360" y="5674365"/>
            <a:ext cx="3312368" cy="1006870"/>
            <a:chOff x="2843808" y="5674365"/>
            <a:chExt cx="3312368" cy="1006870"/>
          </a:xfrm>
        </p:grpSpPr>
        <p:grpSp>
          <p:nvGrpSpPr>
            <p:cNvPr id="35" name="34 Grupo"/>
            <p:cNvGrpSpPr/>
            <p:nvPr/>
          </p:nvGrpSpPr>
          <p:grpSpPr>
            <a:xfrm>
              <a:off x="2843808" y="5778118"/>
              <a:ext cx="3312368" cy="903117"/>
              <a:chOff x="4932040" y="5517232"/>
              <a:chExt cx="3312368" cy="903117"/>
            </a:xfrm>
          </p:grpSpPr>
          <p:sp>
            <p:nvSpPr>
              <p:cNvPr id="18" name="17 CuadroTexto"/>
              <p:cNvSpPr txBox="1"/>
              <p:nvPr/>
            </p:nvSpPr>
            <p:spPr>
              <a:xfrm>
                <a:off x="5076056" y="5589352"/>
                <a:ext cx="3168352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Fortalecer los espacios y mecanismos de coordinación interinstitucional en todo el país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4" name="33 Imagen" descr="colaboracion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932040" y="5517232"/>
                <a:ext cx="720079" cy="792000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6" name="45 CuadroTexto">
              <a:hlinkClick r:id="rId13" action="ppaction://hlinksldjump"/>
            </p:cNvPr>
            <p:cNvSpPr txBox="1"/>
            <p:nvPr/>
          </p:nvSpPr>
          <p:spPr>
            <a:xfrm>
              <a:off x="5328176" y="5674365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Programa5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58" name="57 Rectángulo redondeado">
            <a:hlinkClick r:id="rId14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237181" y="1753652"/>
            <a:ext cx="82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7020272" y="182107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CuadroTexto"/>
          <p:cNvSpPr txBox="1"/>
          <p:nvPr/>
        </p:nvSpPr>
        <p:spPr>
          <a:xfrm>
            <a:off x="6156176" y="2761764"/>
            <a:ext cx="90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7020272" y="282918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62 CuadroTexto"/>
          <p:cNvSpPr txBox="1"/>
          <p:nvPr/>
        </p:nvSpPr>
        <p:spPr>
          <a:xfrm>
            <a:off x="6237310" y="3841884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7020272" y="390930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64 CuadroTexto"/>
          <p:cNvSpPr txBox="1"/>
          <p:nvPr/>
        </p:nvSpPr>
        <p:spPr>
          <a:xfrm>
            <a:off x="6237310" y="4849996"/>
            <a:ext cx="82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7020272" y="491741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Elipse"/>
          <p:cNvSpPr/>
          <p:nvPr/>
        </p:nvSpPr>
        <p:spPr>
          <a:xfrm>
            <a:off x="7020272" y="606954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51 CuadroTexto"/>
          <p:cNvSpPr txBox="1"/>
          <p:nvPr/>
        </p:nvSpPr>
        <p:spPr>
          <a:xfrm>
            <a:off x="6237310" y="6011706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98567" y="1233135"/>
            <a:ext cx="178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Seguimiento </a:t>
            </a:r>
            <a:r>
              <a:rPr lang="es-CO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cuatrenio</a:t>
            </a:r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Corte Junio2014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5843636" y="1233135"/>
            <a:ext cx="178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Seguimiento </a:t>
            </a:r>
            <a:r>
              <a:rPr lang="es-CO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cuatrenio</a:t>
            </a:r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Corte Marzo 2014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5" name="54 Conector recto"/>
          <p:cNvCxnSpPr/>
          <p:nvPr/>
        </p:nvCxnSpPr>
        <p:spPr>
          <a:xfrm>
            <a:off x="2736464" y="716446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956376" y="17536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8700206" y="1809199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69" name="68 CuadroTexto"/>
          <p:cNvSpPr txBox="1"/>
          <p:nvPr/>
        </p:nvSpPr>
        <p:spPr>
          <a:xfrm>
            <a:off x="7848464" y="2761764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8700206" y="2817311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71" name="70 CuadroTexto"/>
          <p:cNvSpPr txBox="1"/>
          <p:nvPr/>
        </p:nvSpPr>
        <p:spPr>
          <a:xfrm>
            <a:off x="7937213" y="3841884"/>
            <a:ext cx="883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8700206" y="389743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73" name="72 CuadroTexto"/>
          <p:cNvSpPr txBox="1"/>
          <p:nvPr/>
        </p:nvSpPr>
        <p:spPr>
          <a:xfrm>
            <a:off x="7956376" y="48499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8700206" y="4905543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75" name="74 CuadroTexto"/>
          <p:cNvSpPr txBox="1"/>
          <p:nvPr/>
        </p:nvSpPr>
        <p:spPr>
          <a:xfrm>
            <a:off x="7956376" y="600212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8700206" y="6057671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76" y="152952"/>
            <a:ext cx="1800200" cy="4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59713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MISIONAL Y DE GOBIERNO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2736464" y="919753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1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36464" y="991761"/>
            <a:ext cx="60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A continuación se presenta los avances obtenidos en el módulo estratégico: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pic>
        <p:nvPicPr>
          <p:cNvPr id="36" name="35 Imagen" descr="2009_3_12_195629_MunecosPuzz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51" y="2973202"/>
            <a:ext cx="1692000" cy="2776574"/>
          </a:xfrm>
          <a:prstGeom prst="rect">
            <a:avLst/>
          </a:prstGeom>
        </p:spPr>
      </p:pic>
      <p:grpSp>
        <p:nvGrpSpPr>
          <p:cNvPr id="42" name="41 Grupo"/>
          <p:cNvGrpSpPr/>
          <p:nvPr/>
        </p:nvGrpSpPr>
        <p:grpSpPr>
          <a:xfrm>
            <a:off x="2591360" y="1780365"/>
            <a:ext cx="3312368" cy="670238"/>
            <a:chOff x="2843808" y="1636251"/>
            <a:chExt cx="3312368" cy="670238"/>
          </a:xfrm>
        </p:grpSpPr>
        <p:grpSp>
          <p:nvGrpSpPr>
            <p:cNvPr id="26" name="25 Grupo"/>
            <p:cNvGrpSpPr/>
            <p:nvPr/>
          </p:nvGrpSpPr>
          <p:grpSpPr>
            <a:xfrm>
              <a:off x="2843808" y="1636251"/>
              <a:ext cx="3312368" cy="670238"/>
              <a:chOff x="3131840" y="1636251"/>
              <a:chExt cx="3312368" cy="670238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3275856" y="1844824"/>
                <a:ext cx="3168352" cy="46166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Reporte oportuno de información al plan de acción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" name="24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840" y="1636251"/>
                <a:ext cx="720080" cy="670238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37" name="36 CuadroTexto">
              <a:hlinkClick r:id="rId6" action="ppaction://hlinksldjump"/>
            </p:cNvPr>
            <p:cNvSpPr txBox="1"/>
            <p:nvPr/>
          </p:nvSpPr>
          <p:spPr>
            <a:xfrm>
              <a:off x="5328176" y="1675547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Indicador1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2615446" y="2852936"/>
            <a:ext cx="3288282" cy="630846"/>
            <a:chOff x="2867894" y="2683659"/>
            <a:chExt cx="3288282" cy="630846"/>
          </a:xfrm>
        </p:grpSpPr>
        <p:grpSp>
          <p:nvGrpSpPr>
            <p:cNvPr id="29" name="28 Grupo"/>
            <p:cNvGrpSpPr/>
            <p:nvPr/>
          </p:nvGrpSpPr>
          <p:grpSpPr>
            <a:xfrm>
              <a:off x="2867894" y="2768297"/>
              <a:ext cx="3288282" cy="546208"/>
              <a:chOff x="3155590" y="3128433"/>
              <a:chExt cx="3288282" cy="546208"/>
            </a:xfrm>
          </p:grpSpPr>
          <p:sp>
            <p:nvSpPr>
              <p:cNvPr id="21" name="20 CuadroTexto"/>
              <p:cNvSpPr txBox="1"/>
              <p:nvPr/>
            </p:nvSpPr>
            <p:spPr>
              <a:xfrm>
                <a:off x="3275856" y="3212976"/>
                <a:ext cx="3168016" cy="46166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>
                    <a:latin typeface="Century Gothic" panose="020B0502020202020204" pitchFamily="34" charset="0"/>
                  </a:rPr>
                  <a:t>Proyectos de inversión sin previo concepto</a:t>
                </a:r>
              </a:p>
            </p:txBody>
          </p:sp>
          <p:pic>
            <p:nvPicPr>
              <p:cNvPr id="28" name="27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5590" y="3128433"/>
                <a:ext cx="720078" cy="546208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39" name="38 CuadroTexto">
              <a:hlinkClick r:id="rId8" action="ppaction://hlinksldjump"/>
            </p:cNvPr>
            <p:cNvSpPr txBox="1"/>
            <p:nvPr/>
          </p:nvSpPr>
          <p:spPr>
            <a:xfrm>
              <a:off x="5328176" y="2683659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Indicador2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2591360" y="3789040"/>
            <a:ext cx="3312368" cy="801678"/>
            <a:chOff x="2843808" y="3679896"/>
            <a:chExt cx="3312368" cy="801678"/>
          </a:xfrm>
        </p:grpSpPr>
        <p:grpSp>
          <p:nvGrpSpPr>
            <p:cNvPr id="31" name="30 Grupo"/>
            <p:cNvGrpSpPr/>
            <p:nvPr/>
          </p:nvGrpSpPr>
          <p:grpSpPr>
            <a:xfrm>
              <a:off x="2843808" y="3781359"/>
              <a:ext cx="3312368" cy="700215"/>
              <a:chOff x="3131840" y="4175606"/>
              <a:chExt cx="3312368" cy="700215"/>
            </a:xfrm>
          </p:grpSpPr>
          <p:sp>
            <p:nvSpPr>
              <p:cNvPr id="22" name="21 CuadroTexto"/>
              <p:cNvSpPr txBox="1"/>
              <p:nvPr/>
            </p:nvSpPr>
            <p:spPr>
              <a:xfrm>
                <a:off x="3275856" y="4244879"/>
                <a:ext cx="3168352" cy="63094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 anchor="ctr" anchorCtr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Reporte oportuno de información a SINERGIA</a:t>
                </a:r>
              </a:p>
              <a:p>
                <a:pPr algn="just"/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0" name="29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840" y="4175606"/>
                <a:ext cx="720080" cy="700215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0" name="39 CuadroTexto">
              <a:hlinkClick r:id="rId6" action="ppaction://hlinksldjump"/>
            </p:cNvPr>
            <p:cNvSpPr txBox="1"/>
            <p:nvPr/>
          </p:nvSpPr>
          <p:spPr>
            <a:xfrm>
              <a:off x="5328176" y="3679896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Indicador3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58" name="57 Rectángulo redondeado">
            <a:hlinkClick r:id="rId10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237181" y="2082334"/>
            <a:ext cx="82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7020272" y="21497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CuadroTexto"/>
          <p:cNvSpPr txBox="1"/>
          <p:nvPr/>
        </p:nvSpPr>
        <p:spPr>
          <a:xfrm>
            <a:off x="6156176" y="3043699"/>
            <a:ext cx="90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7020272" y="3111121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62 CuadroTexto"/>
          <p:cNvSpPr txBox="1"/>
          <p:nvPr/>
        </p:nvSpPr>
        <p:spPr>
          <a:xfrm>
            <a:off x="6237310" y="4108148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7020272" y="41755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52 CuadroTexto"/>
          <p:cNvSpPr txBox="1"/>
          <p:nvPr/>
        </p:nvSpPr>
        <p:spPr>
          <a:xfrm>
            <a:off x="7398567" y="1372706"/>
            <a:ext cx="1781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Trimestre 2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5843636" y="1372706"/>
            <a:ext cx="1781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Trimestre 1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5" name="54 Conector recto"/>
          <p:cNvCxnSpPr/>
          <p:nvPr/>
        </p:nvCxnSpPr>
        <p:spPr>
          <a:xfrm>
            <a:off x="2736464" y="943503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956376" y="208233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8700206" y="2137881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69" name="68 CuadroTexto"/>
          <p:cNvSpPr txBox="1"/>
          <p:nvPr/>
        </p:nvSpPr>
        <p:spPr>
          <a:xfrm>
            <a:off x="7848464" y="3043699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8700206" y="309924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71" name="70 CuadroTexto"/>
          <p:cNvSpPr txBox="1"/>
          <p:nvPr/>
        </p:nvSpPr>
        <p:spPr>
          <a:xfrm>
            <a:off x="7937213" y="4108148"/>
            <a:ext cx="883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8700206" y="416369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grpSp>
        <p:nvGrpSpPr>
          <p:cNvPr id="46" name="45 Grupo"/>
          <p:cNvGrpSpPr/>
          <p:nvPr/>
        </p:nvGrpSpPr>
        <p:grpSpPr>
          <a:xfrm>
            <a:off x="2627784" y="4877094"/>
            <a:ext cx="3288282" cy="1000178"/>
            <a:chOff x="2867894" y="2683659"/>
            <a:chExt cx="3288282" cy="1000178"/>
          </a:xfrm>
        </p:grpSpPr>
        <p:grpSp>
          <p:nvGrpSpPr>
            <p:cNvPr id="47" name="46 Grupo"/>
            <p:cNvGrpSpPr/>
            <p:nvPr/>
          </p:nvGrpSpPr>
          <p:grpSpPr>
            <a:xfrm>
              <a:off x="2867894" y="2771371"/>
              <a:ext cx="3288282" cy="912466"/>
              <a:chOff x="3155590" y="3131507"/>
              <a:chExt cx="3288282" cy="912466"/>
            </a:xfrm>
          </p:grpSpPr>
          <p:sp>
            <p:nvSpPr>
              <p:cNvPr id="49" name="48 CuadroTexto"/>
              <p:cNvSpPr txBox="1"/>
              <p:nvPr/>
            </p:nvSpPr>
            <p:spPr>
              <a:xfrm>
                <a:off x="3275856" y="3212976"/>
                <a:ext cx="3168016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792000" rtlCol="0">
                <a:spAutoFit/>
              </a:bodyPr>
              <a:lstStyle/>
              <a:p>
                <a:pPr algn="just"/>
                <a:r>
                  <a:rPr lang="es-CO" sz="1200" dirty="0" smtClean="0">
                    <a:latin typeface="Century Gothic" panose="020B0502020202020204" pitchFamily="34" charset="0"/>
                  </a:rPr>
                  <a:t>Reporte oportuno de información para el Informe de Ejecución Presupuestal para proyectos de Inversión</a:t>
                </a:r>
                <a:endParaRPr lang="es-CO" sz="12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50" name="49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5590" y="3131507"/>
                <a:ext cx="720078" cy="876563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8" name="47 CuadroTexto">
              <a:hlinkClick r:id="rId8" action="ppaction://hlinksldjump"/>
            </p:cNvPr>
            <p:cNvSpPr txBox="1"/>
            <p:nvPr/>
          </p:nvSpPr>
          <p:spPr>
            <a:xfrm>
              <a:off x="5328176" y="2683659"/>
              <a:ext cx="828000" cy="1692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s-CO" sz="1100" u="sng" dirty="0" smtClean="0">
                  <a:solidFill>
                    <a:srgbClr val="2832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Indicador4</a:t>
              </a:r>
              <a:endParaRPr lang="es-CO" sz="1100" u="sng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6249943" y="5301208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7032905" y="536863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64 CuadroTexto"/>
          <p:cNvSpPr txBox="1"/>
          <p:nvPr/>
        </p:nvSpPr>
        <p:spPr>
          <a:xfrm>
            <a:off x="7949846" y="5301208"/>
            <a:ext cx="883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---%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8712839" y="535675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68" y="26158"/>
            <a:ext cx="2448464" cy="10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74" y="63340"/>
            <a:ext cx="6501600" cy="48762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2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1" name="50 Imagen" descr="r45-img-queesintro.jpg"/>
          <p:cNvPicPr>
            <a:picLocks noChangeAspect="1"/>
          </p:cNvPicPr>
          <p:nvPr/>
        </p:nvPicPr>
        <p:blipFill>
          <a:blip r:embed="rId5" cstate="print"/>
          <a:srcRect b="20743"/>
          <a:stretch>
            <a:fillRect/>
          </a:stretch>
        </p:blipFill>
        <p:spPr>
          <a:xfrm>
            <a:off x="719193" y="3115632"/>
            <a:ext cx="1692000" cy="2619166"/>
          </a:xfrm>
          <a:prstGeom prst="rect">
            <a:avLst/>
          </a:prstGeom>
        </p:spPr>
      </p:pic>
      <p:sp>
        <p:nvSpPr>
          <p:cNvPr id="52" name="51 Flecha derecha">
            <a:hlinkClick r:id="" action="ppaction://noaction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524244" y="4867630"/>
            <a:ext cx="6516000" cy="1862440"/>
          </a:xfrm>
          <a:prstGeom prst="rect">
            <a:avLst/>
          </a:prstGeom>
          <a:solidFill>
            <a:srgbClr val="9C9686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WordArt 5"/>
          <p:cNvSpPr>
            <a:spLocks noChangeArrowheads="1" noChangeShapeType="1" noTextEdit="1"/>
          </p:cNvSpPr>
          <p:nvPr/>
        </p:nvSpPr>
        <p:spPr bwMode="auto">
          <a:xfrm>
            <a:off x="3093890" y="5141833"/>
            <a:ext cx="5760000" cy="357179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TRANSPARENCIA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6" name="WordArt 5"/>
          <p:cNvSpPr>
            <a:spLocks noChangeArrowheads="1" noChangeShapeType="1" noTextEdit="1"/>
          </p:cNvSpPr>
          <p:nvPr/>
        </p:nvSpPr>
        <p:spPr bwMode="auto">
          <a:xfrm>
            <a:off x="3145287" y="5520872"/>
            <a:ext cx="5760000" cy="35640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PARTICIPACIÓN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7" name="WordArt 5"/>
          <p:cNvSpPr>
            <a:spLocks noChangeArrowheads="1" noChangeShapeType="1" noTextEdit="1"/>
          </p:cNvSpPr>
          <p:nvPr/>
        </p:nvSpPr>
        <p:spPr bwMode="auto">
          <a:xfrm>
            <a:off x="3131840" y="5952920"/>
            <a:ext cx="5760000" cy="35640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SERVICIO AL CIUDADANO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9" name="WordArt 5"/>
          <p:cNvSpPr>
            <a:spLocks noChangeArrowheads="1" noChangeShapeType="1" noTextEdit="1"/>
          </p:cNvSpPr>
          <p:nvPr/>
        </p:nvSpPr>
        <p:spPr bwMode="auto">
          <a:xfrm>
            <a:off x="2699792" y="5229200"/>
            <a:ext cx="245590" cy="17234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0" name="WordArt 5"/>
          <p:cNvSpPr>
            <a:spLocks noChangeArrowheads="1" noChangeShapeType="1" noTextEdit="1"/>
          </p:cNvSpPr>
          <p:nvPr/>
        </p:nvSpPr>
        <p:spPr bwMode="auto">
          <a:xfrm>
            <a:off x="2699792" y="5661248"/>
            <a:ext cx="245590" cy="17234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3" name="WordArt 5"/>
          <p:cNvSpPr>
            <a:spLocks noChangeArrowheads="1" noChangeShapeType="1" noTextEdit="1"/>
          </p:cNvSpPr>
          <p:nvPr/>
        </p:nvSpPr>
        <p:spPr bwMode="auto">
          <a:xfrm>
            <a:off x="2699792" y="6093296"/>
            <a:ext cx="245590" cy="17234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6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843808" y="188640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788454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764704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2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1" name="50 Imagen" descr="r45-img-queesintro.jpg"/>
          <p:cNvPicPr>
            <a:picLocks noChangeAspect="1"/>
          </p:cNvPicPr>
          <p:nvPr/>
        </p:nvPicPr>
        <p:blipFill>
          <a:blip r:embed="rId4" cstate="print"/>
          <a:srcRect b="20743"/>
          <a:stretch>
            <a:fillRect/>
          </a:stretch>
        </p:blipFill>
        <p:spPr>
          <a:xfrm>
            <a:off x="719193" y="3115632"/>
            <a:ext cx="1692000" cy="2619166"/>
          </a:xfrm>
          <a:prstGeom prst="rect">
            <a:avLst/>
          </a:prstGeom>
        </p:spPr>
      </p:pic>
      <p:sp>
        <p:nvSpPr>
          <p:cNvPr id="52" name="51 Flecha derecha">
            <a:hlinkClick r:id="rId5" action="ppaction://hlinksldjump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49" name="48 Redondear rectángulo de esquina del mismo lado"/>
          <p:cNvSpPr/>
          <p:nvPr/>
        </p:nvSpPr>
        <p:spPr>
          <a:xfrm rot="5400000">
            <a:off x="6349192" y="1509852"/>
            <a:ext cx="619700" cy="4042827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Transparencia y acceso a la información pública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54" name="53 Redondear rectángulo de esquina del mismo lado"/>
          <p:cNvSpPr/>
          <p:nvPr/>
        </p:nvSpPr>
        <p:spPr>
          <a:xfrm rot="5400000">
            <a:off x="5557813" y="3167205"/>
            <a:ext cx="2111982" cy="4119319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144000" anchor="ctr" anchorCtr="0"/>
          <a:lstStyle/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Identificación del nivel de participación ciudadana en la gestión de la Entidad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Formulación participativa de las políticas públicas, planes y programas institucionales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Uso de medios electrónicos y presenciales en el proceso de elaboración normativa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Uso </a:t>
            </a:r>
            <a:r>
              <a:rPr lang="es-CO" sz="900" dirty="0">
                <a:latin typeface="Century Gothic" panose="020B0502020202020204" pitchFamily="34" charset="0"/>
              </a:rPr>
              <a:t>de medios electrónicos y presenciales en el proceso </a:t>
            </a:r>
            <a:r>
              <a:rPr lang="es-CO" sz="900" dirty="0" smtClean="0">
                <a:latin typeface="Century Gothic" panose="020B0502020202020204" pitchFamily="34" charset="0"/>
              </a:rPr>
              <a:t>de planeación y formulación de políticas de la Entidad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Consulta en línea para la solución de problemas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Definición de los programas y servicios que pueden ser administrados y ejecutados por la comunidad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Inclusión de normas sobre participación ciudadana relacionadas directamente con la Entidad, en su </a:t>
            </a:r>
            <a:r>
              <a:rPr lang="es-CO" sz="900" dirty="0" err="1" smtClean="0">
                <a:latin typeface="Century Gothic" panose="020B0502020202020204" pitchFamily="34" charset="0"/>
              </a:rPr>
              <a:t>normograma</a:t>
            </a:r>
            <a:endParaRPr lang="es-CO" sz="9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Identificación de experiencias y buenas practicas de participación ciudadana en la entidad 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790684" y="1754110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Componentes: 5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435389" y="1751438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Requerimientos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627784" y="86981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orientada a acercar el Estado al ciudadano y hacer visible la gestión pública. Permite la participación activa de la ciudadanía en la toma de decisiones y su acceso a la información, a los trámites y servicios, para una atención oportuna y efectiva.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627784" y="2156606"/>
            <a:ext cx="6033797" cy="842775"/>
            <a:chOff x="2627784" y="2156606"/>
            <a:chExt cx="6033797" cy="842775"/>
          </a:xfrm>
        </p:grpSpPr>
        <p:grpSp>
          <p:nvGrpSpPr>
            <p:cNvPr id="37" name="36 Grupo"/>
            <p:cNvGrpSpPr/>
            <p:nvPr/>
          </p:nvGrpSpPr>
          <p:grpSpPr>
            <a:xfrm>
              <a:off x="4618754" y="2225511"/>
              <a:ext cx="4042827" cy="765350"/>
              <a:chOff x="1987174" y="-225292"/>
              <a:chExt cx="4552931" cy="804628"/>
            </a:xfrm>
            <a:scene3d>
              <a:camera prst="orthographicFront"/>
              <a:lightRig rig="flat" dir="t"/>
            </a:scene3d>
          </p:grpSpPr>
          <p:sp>
            <p:nvSpPr>
              <p:cNvPr id="39" name="38 Redondear rectángulo de esquina del mismo lado"/>
              <p:cNvSpPr/>
              <p:nvPr/>
            </p:nvSpPr>
            <p:spPr>
              <a:xfrm rot="5400000">
                <a:off x="3877123" y="-2115241"/>
                <a:ext cx="773034" cy="4552931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 lIns="0" tIns="0" rIns="0" bIns="72000" anchor="ctr" anchorCtr="0"/>
              <a:lstStyle/>
              <a:p>
                <a:pPr marL="228600" indent="-228600" algn="just">
                  <a:buFont typeface="+mj-lt"/>
                  <a:buAutoNum type="arabicPeriod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Mapa de riesgos de corrupción y las medidas para mitigarlos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Racionalización de trámites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Rendición de Cuentas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Servicio al Ciudadano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Redondear rectángulo de esquina del mismo lado 4"/>
              <p:cNvSpPr/>
              <p:nvPr/>
            </p:nvSpPr>
            <p:spPr>
              <a:xfrm>
                <a:off x="1987177" y="94856"/>
                <a:ext cx="3506550" cy="4844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1" name="40 Grupo"/>
            <p:cNvGrpSpPr/>
            <p:nvPr/>
          </p:nvGrpSpPr>
          <p:grpSpPr>
            <a:xfrm>
              <a:off x="2771800" y="2186158"/>
              <a:ext cx="1899468" cy="813223"/>
              <a:chOff x="0" y="-344897"/>
              <a:chExt cx="1987176" cy="984792"/>
            </a:xfrm>
            <a:scene3d>
              <a:camera prst="orthographicFront"/>
              <a:lightRig rig="flat" dir="t"/>
            </a:scene3d>
          </p:grpSpPr>
          <p:sp>
            <p:nvSpPr>
              <p:cNvPr id="42" name="41 Rectángulo redondeado">
                <a:hlinkClick r:id="rId6" action="ppaction://hlinkfile"/>
              </p:cNvPr>
              <p:cNvSpPr/>
              <p:nvPr/>
            </p:nvSpPr>
            <p:spPr>
              <a:xfrm>
                <a:off x="0" y="-344897"/>
                <a:ext cx="1987176" cy="96629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PLAN ANTICORRUPCIÓN</a:t>
                </a:r>
              </a:p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Y DE ATENCIÓN AL CIUDADANO</a:t>
                </a:r>
                <a:endParaRPr lang="es-CO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2762" y="34296"/>
                <a:ext cx="1921652" cy="605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0955" rIns="41910" bIns="2095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050" kern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9" name="68 Rectángulo"/>
            <p:cNvSpPr/>
            <p:nvPr/>
          </p:nvSpPr>
          <p:spPr>
            <a:xfrm>
              <a:off x="2627784" y="2156606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2.1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627784" y="3148169"/>
            <a:ext cx="2062368" cy="712879"/>
            <a:chOff x="2627784" y="3148169"/>
            <a:chExt cx="2062368" cy="712879"/>
          </a:xfrm>
        </p:grpSpPr>
        <p:sp>
          <p:nvSpPr>
            <p:cNvPr id="50" name="49 Rectángulo redondeado"/>
            <p:cNvSpPr/>
            <p:nvPr/>
          </p:nvSpPr>
          <p:spPr>
            <a:xfrm>
              <a:off x="2790684" y="3188551"/>
              <a:ext cx="1899468" cy="67249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TRANSPARENCIA Y </a:t>
              </a: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ACCESO A LA INFORMACIÓN PÚBLICA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2627784" y="3148169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2.2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651534" y="4077104"/>
            <a:ext cx="2019734" cy="2304224"/>
            <a:chOff x="2651534" y="4077104"/>
            <a:chExt cx="2019734" cy="2304224"/>
          </a:xfrm>
        </p:grpSpPr>
        <p:sp>
          <p:nvSpPr>
            <p:cNvPr id="56" name="55 Rectángulo redondeado"/>
            <p:cNvSpPr/>
            <p:nvPr/>
          </p:nvSpPr>
          <p:spPr>
            <a:xfrm>
              <a:off x="2771800" y="4095778"/>
              <a:ext cx="1899468" cy="228555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PARTICIPACIÓN CIUDADANA EN LA GESTIÓN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2651534" y="4077104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843808" y="188640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788454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764704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2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1" name="50 Imagen" descr="r45-img-queesintro.jpg"/>
          <p:cNvPicPr>
            <a:picLocks noChangeAspect="1"/>
          </p:cNvPicPr>
          <p:nvPr/>
        </p:nvPicPr>
        <p:blipFill>
          <a:blip r:embed="rId4" cstate="print"/>
          <a:srcRect b="20743"/>
          <a:stretch>
            <a:fillRect/>
          </a:stretch>
        </p:blipFill>
        <p:spPr>
          <a:xfrm>
            <a:off x="719193" y="3115632"/>
            <a:ext cx="1692000" cy="2619166"/>
          </a:xfrm>
          <a:prstGeom prst="rect">
            <a:avLst/>
          </a:prstGeom>
        </p:spPr>
      </p:pic>
      <p:sp>
        <p:nvSpPr>
          <p:cNvPr id="52" name="51 Flecha derecha">
            <a:hlinkClick r:id="rId5" action="ppaction://hlinksldjump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771800" y="1751438"/>
            <a:ext cx="4941754" cy="1247943"/>
            <a:chOff x="3169486" y="1460318"/>
            <a:chExt cx="4941754" cy="1247943"/>
          </a:xfrm>
        </p:grpSpPr>
        <p:sp>
          <p:nvSpPr>
            <p:cNvPr id="40" name="Redondear rectángulo de esquina del mismo lado 4"/>
            <p:cNvSpPr/>
            <p:nvPr/>
          </p:nvSpPr>
          <p:spPr>
            <a:xfrm>
              <a:off x="4997559" y="2238911"/>
              <a:ext cx="3113681" cy="46083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181918" y="2208169"/>
              <a:ext cx="1836836" cy="50009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3169486" y="1462990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Componentes: 5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5814191" y="1460318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Requerimientos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67 CuadroTexto"/>
          <p:cNvSpPr txBox="1"/>
          <p:nvPr/>
        </p:nvSpPr>
        <p:spPr>
          <a:xfrm>
            <a:off x="2627784" y="86981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orientada a acercar el Estado al ciudadano y hacer visible la gestión pública. Permite la participación activa de la ciudadanía en la toma de decisiones y su acceso a la información, a los trámites y servicios, para una atención oportuna y efectiva.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sp>
        <p:nvSpPr>
          <p:cNvPr id="30" name="29 Redondear rectángulo de esquina del mismo lado"/>
          <p:cNvSpPr/>
          <p:nvPr/>
        </p:nvSpPr>
        <p:spPr>
          <a:xfrm rot="5400000">
            <a:off x="5093930" y="1597537"/>
            <a:ext cx="2948439" cy="4042827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Identificación de las necesidades de información de la población objetivo de la entidad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Acciones de información a través de la utilización de medios de comunicación masivos, regionales y locales o comunitarios para facilitar el acceso a la misma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Acciones de información por medio de la utilización de tecnologías de la información y comunicación para facilitar el acceso a esta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Implementación Apertura de Datos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Definición de metodología de diálogo presencial que permita la participación de los grupos de interés caracterizados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Acciones de diálogo a través del uso de medios electrónicos en los espacios de rendición de cuentas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Acciones e incentivos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Cronograma del conjunto de acciones seleccionadas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Realización de la Convocatoria a eventos definidos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Elaboración y publicación de memorias (Principales conclusiones y compromisos) de los eventos de rendición de cuentas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Evaluación individual de las acciones de Rendición de Cuentas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Elaboración del documento de evaluación del proceso de Rendición de Cuentas</a:t>
            </a:r>
          </a:p>
        </p:txBody>
      </p:sp>
      <p:sp>
        <p:nvSpPr>
          <p:cNvPr id="32" name="31 Redondear rectángulo de esquina del mismo lado"/>
          <p:cNvSpPr/>
          <p:nvPr/>
        </p:nvSpPr>
        <p:spPr>
          <a:xfrm rot="5400000">
            <a:off x="6264784" y="3779054"/>
            <a:ext cx="644759" cy="4042827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Esquemas de atención por múltiples canales no electrónicos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Esquemas de atención por múltiples canales electrónicos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Gestión de peticiones, quejas, reclamos, sugerencias y denuncias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2728868" y="5445224"/>
            <a:ext cx="1899468" cy="6996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SERVICIO AL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CIUDADANO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627784" y="2024465"/>
            <a:ext cx="1971476" cy="3169110"/>
            <a:chOff x="2627784" y="2024465"/>
            <a:chExt cx="1971476" cy="3169110"/>
          </a:xfrm>
        </p:grpSpPr>
        <p:sp>
          <p:nvSpPr>
            <p:cNvPr id="31" name="30 Rectángulo redondeado"/>
            <p:cNvSpPr/>
            <p:nvPr/>
          </p:nvSpPr>
          <p:spPr>
            <a:xfrm>
              <a:off x="2699792" y="2057484"/>
              <a:ext cx="1899468" cy="313609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RENDICIÓN DE </a:t>
              </a: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CUENTAS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627784" y="2024465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2.4</a:t>
              </a:r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2627784" y="5420748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32569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"/>
          <p:cNvSpPr/>
          <p:nvPr/>
        </p:nvSpPr>
        <p:spPr>
          <a:xfrm>
            <a:off x="2524244" y="4563382"/>
            <a:ext cx="6516000" cy="2166688"/>
          </a:xfrm>
          <a:prstGeom prst="rect">
            <a:avLst/>
          </a:prstGeom>
          <a:solidFill>
            <a:srgbClr val="9C9686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80" y="65148"/>
            <a:ext cx="6501264" cy="449823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3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43" name="42 Imagen" descr="TalentoHuma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193" y="3127577"/>
            <a:ext cx="1692000" cy="2538188"/>
          </a:xfrm>
          <a:prstGeom prst="rect">
            <a:avLst/>
          </a:prstGeom>
        </p:spPr>
      </p:pic>
      <p:sp>
        <p:nvSpPr>
          <p:cNvPr id="50" name="49 Rectángulo redondeado">
            <a:hlinkClick r:id="rId6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2" name="WordArt 5"/>
          <p:cNvSpPr>
            <a:spLocks noChangeArrowheads="1" noChangeShapeType="1" noTextEdit="1"/>
          </p:cNvSpPr>
          <p:nvPr/>
        </p:nvSpPr>
        <p:spPr bwMode="auto">
          <a:xfrm>
            <a:off x="2582904" y="4621438"/>
            <a:ext cx="6323023" cy="190770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TALENTO HUMANO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119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843808" y="188640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788454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764704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3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51 Flecha derecha">
            <a:hlinkClick r:id="rId4" action="ppaction://hlinksldjump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49" name="48 Redondear rectángulo de esquina del mismo lado"/>
          <p:cNvSpPr/>
          <p:nvPr/>
        </p:nvSpPr>
        <p:spPr>
          <a:xfrm rot="5400000">
            <a:off x="6349192" y="1725876"/>
            <a:ext cx="619700" cy="4042827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Plan anual de vacantes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790684" y="1871246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435389" y="1868574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Requerimientos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627784" y="86981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orientada Al desarrollo y cualificación de los servidores públicos buscando la observancia del </a:t>
            </a:r>
            <a:r>
              <a:rPr lang="es-CO" sz="1200" dirty="0" smtClean="0">
                <a:latin typeface="Century Gothic" panose="020B0502020202020204" pitchFamily="34" charset="0"/>
              </a:rPr>
              <a:t>principio </a:t>
            </a:r>
            <a:r>
              <a:rPr lang="es-CO" sz="1200" dirty="0">
                <a:latin typeface="Century Gothic" panose="020B0502020202020204" pitchFamily="34" charset="0"/>
              </a:rPr>
              <a:t>de mérito para la provisión de los empleos, el desarrollo de competencias, vocación del servicio, la aplicación de estímulos y una gerencia pública enfocada a la consecución de resultados.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627784" y="2300622"/>
            <a:ext cx="6033797" cy="842775"/>
            <a:chOff x="2627784" y="2156606"/>
            <a:chExt cx="6033797" cy="842775"/>
          </a:xfrm>
        </p:grpSpPr>
        <p:grpSp>
          <p:nvGrpSpPr>
            <p:cNvPr id="37" name="36 Grupo"/>
            <p:cNvGrpSpPr/>
            <p:nvPr/>
          </p:nvGrpSpPr>
          <p:grpSpPr>
            <a:xfrm>
              <a:off x="4618754" y="2225511"/>
              <a:ext cx="4042827" cy="765350"/>
              <a:chOff x="1987174" y="-225292"/>
              <a:chExt cx="4552931" cy="804628"/>
            </a:xfrm>
            <a:scene3d>
              <a:camera prst="orthographicFront"/>
              <a:lightRig rig="flat" dir="t"/>
            </a:scene3d>
          </p:grpSpPr>
          <p:sp>
            <p:nvSpPr>
              <p:cNvPr id="39" name="38 Redondear rectángulo de esquina del mismo lado"/>
              <p:cNvSpPr/>
              <p:nvPr/>
            </p:nvSpPr>
            <p:spPr>
              <a:xfrm rot="5400000">
                <a:off x="3877123" y="-2115241"/>
                <a:ext cx="773034" cy="4552931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 lIns="0" tIns="0" rIns="0" bIns="72000" anchor="ctr" anchorCtr="0"/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Plan estratégico de recursos humanos</a:t>
                </a:r>
              </a:p>
            </p:txBody>
          </p:sp>
          <p:sp>
            <p:nvSpPr>
              <p:cNvPr id="40" name="Redondear rectángulo de esquina del mismo lado 4"/>
              <p:cNvSpPr/>
              <p:nvPr/>
            </p:nvSpPr>
            <p:spPr>
              <a:xfrm>
                <a:off x="1987177" y="94856"/>
                <a:ext cx="3506550" cy="4844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1" name="40 Grupo"/>
            <p:cNvGrpSpPr/>
            <p:nvPr/>
          </p:nvGrpSpPr>
          <p:grpSpPr>
            <a:xfrm>
              <a:off x="2771800" y="2186158"/>
              <a:ext cx="1899468" cy="813223"/>
              <a:chOff x="0" y="-344897"/>
              <a:chExt cx="1987176" cy="984792"/>
            </a:xfrm>
            <a:scene3d>
              <a:camera prst="orthographicFront"/>
              <a:lightRig rig="flat" dir="t"/>
            </a:scene3d>
          </p:grpSpPr>
          <p:sp>
            <p:nvSpPr>
              <p:cNvPr id="42" name="41 Rectángulo redondeado">
                <a:hlinkClick r:id="rId5" action="ppaction://hlinkfile"/>
              </p:cNvPr>
              <p:cNvSpPr/>
              <p:nvPr/>
            </p:nvSpPr>
            <p:spPr>
              <a:xfrm>
                <a:off x="0" y="-344897"/>
                <a:ext cx="1987176" cy="96629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PLAN ESTRATÉGICO DE RECURSOS HUMANOS</a:t>
                </a:r>
                <a:endParaRPr lang="es-CO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2762" y="34296"/>
                <a:ext cx="1921652" cy="605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0955" rIns="41910" bIns="2095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050" kern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9" name="68 Rectángulo"/>
            <p:cNvSpPr/>
            <p:nvPr/>
          </p:nvSpPr>
          <p:spPr>
            <a:xfrm>
              <a:off x="2627784" y="2156606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3.1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627784" y="3364193"/>
            <a:ext cx="2062368" cy="712879"/>
            <a:chOff x="2627784" y="3148169"/>
            <a:chExt cx="2062368" cy="712879"/>
          </a:xfrm>
        </p:grpSpPr>
        <p:sp>
          <p:nvSpPr>
            <p:cNvPr id="50" name="49 Rectángulo redondeado"/>
            <p:cNvSpPr/>
            <p:nvPr/>
          </p:nvSpPr>
          <p:spPr>
            <a:xfrm>
              <a:off x="2790684" y="3188551"/>
              <a:ext cx="1899468" cy="67249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PLAN ANUAL DE </a:t>
              </a: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VACANTES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2627784" y="3148169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</a:t>
              </a:r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.2</a:t>
              </a:r>
            </a:p>
          </p:txBody>
        </p:sp>
      </p:grpSp>
      <p:pic>
        <p:nvPicPr>
          <p:cNvPr id="35" name="34 Imagen" descr="TalentoHuma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193" y="3127577"/>
            <a:ext cx="1692000" cy="2538188"/>
          </a:xfrm>
          <a:prstGeom prst="rect">
            <a:avLst/>
          </a:prstGeom>
        </p:spPr>
      </p:pic>
      <p:sp>
        <p:nvSpPr>
          <p:cNvPr id="36" name="35 Redondear rectángulo de esquina del mismo lado"/>
          <p:cNvSpPr/>
          <p:nvPr/>
        </p:nvSpPr>
        <p:spPr>
          <a:xfrm rot="5400000">
            <a:off x="6349192" y="2661980"/>
            <a:ext cx="619700" cy="4042827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Plan institucional de capacitación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2627784" y="4300297"/>
            <a:ext cx="2062368" cy="712879"/>
            <a:chOff x="2627784" y="3148169"/>
            <a:chExt cx="2062368" cy="712879"/>
          </a:xfrm>
        </p:grpSpPr>
        <p:sp>
          <p:nvSpPr>
            <p:cNvPr id="43" name="42 Rectángulo redondeado"/>
            <p:cNvSpPr/>
            <p:nvPr/>
          </p:nvSpPr>
          <p:spPr>
            <a:xfrm>
              <a:off x="2790684" y="3188551"/>
              <a:ext cx="1899468" cy="6724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CAPACITACIÓN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627784" y="3148169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3.3</a:t>
              </a:r>
            </a:p>
          </p:txBody>
        </p:sp>
      </p:grpSp>
      <p:sp>
        <p:nvSpPr>
          <p:cNvPr id="45" name="44 Redondear rectángulo de esquina del mismo lado"/>
          <p:cNvSpPr/>
          <p:nvPr/>
        </p:nvSpPr>
        <p:spPr>
          <a:xfrm rot="5400000">
            <a:off x="6349192" y="3598084"/>
            <a:ext cx="619700" cy="4042827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Bienestar e incentivos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627784" y="5236401"/>
            <a:ext cx="2062368" cy="712879"/>
            <a:chOff x="2627784" y="3148169"/>
            <a:chExt cx="2062368" cy="712879"/>
          </a:xfrm>
        </p:grpSpPr>
        <p:sp>
          <p:nvSpPr>
            <p:cNvPr id="47" name="46 Rectángulo redondeado"/>
            <p:cNvSpPr/>
            <p:nvPr/>
          </p:nvSpPr>
          <p:spPr>
            <a:xfrm>
              <a:off x="2790684" y="3188551"/>
              <a:ext cx="1899468" cy="67249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BIENESTAR E</a:t>
              </a: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INCENTIVOS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627784" y="3148169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3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2524244" y="4563382"/>
            <a:ext cx="6516000" cy="2166688"/>
          </a:xfrm>
          <a:prstGeom prst="rect">
            <a:avLst/>
          </a:prstGeom>
          <a:solidFill>
            <a:srgbClr val="9C9686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WordArt 5"/>
          <p:cNvSpPr>
            <a:spLocks noChangeArrowheads="1" noChangeShapeType="1" noTextEdit="1"/>
          </p:cNvSpPr>
          <p:nvPr/>
        </p:nvSpPr>
        <p:spPr bwMode="auto">
          <a:xfrm>
            <a:off x="2582904" y="4621438"/>
            <a:ext cx="6323023" cy="190770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GESTION ADMINISTRATIVA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7030A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1" y="79097"/>
            <a:ext cx="6503841" cy="448428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4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9" name="58 Imagen" descr="d-colorful-gears-white-background-31593460.jpg"/>
          <p:cNvPicPr>
            <a:picLocks noChangeAspect="1"/>
          </p:cNvPicPr>
          <p:nvPr/>
        </p:nvPicPr>
        <p:blipFill>
          <a:blip r:embed="rId5" cstate="print"/>
          <a:srcRect l="14976" t="4851" r="12136" b="16400"/>
          <a:stretch>
            <a:fillRect/>
          </a:stretch>
        </p:blipFill>
        <p:spPr>
          <a:xfrm>
            <a:off x="731826" y="3284984"/>
            <a:ext cx="1656184" cy="2304256"/>
          </a:xfrm>
          <a:prstGeom prst="rect">
            <a:avLst/>
          </a:prstGeom>
        </p:spPr>
      </p:pic>
      <p:sp>
        <p:nvSpPr>
          <p:cNvPr id="60" name="59 Flecha derecha">
            <a:hlinkClick r:id="" action="ppaction://noaction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4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9" name="58 Imagen" descr="d-colorful-gears-white-background-31593460.jpg"/>
          <p:cNvPicPr>
            <a:picLocks noChangeAspect="1"/>
          </p:cNvPicPr>
          <p:nvPr/>
        </p:nvPicPr>
        <p:blipFill>
          <a:blip r:embed="rId4" cstate="print"/>
          <a:srcRect l="14976" t="4851" r="12136" b="16400"/>
          <a:stretch>
            <a:fillRect/>
          </a:stretch>
        </p:blipFill>
        <p:spPr>
          <a:xfrm>
            <a:off x="731826" y="3284984"/>
            <a:ext cx="1656184" cy="2304256"/>
          </a:xfrm>
          <a:prstGeom prst="rect">
            <a:avLst/>
          </a:prstGeom>
        </p:spPr>
      </p:pic>
      <p:sp>
        <p:nvSpPr>
          <p:cNvPr id="60" name="59 Flecha derecha">
            <a:hlinkClick r:id="" action="ppaction://noaction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2843808" y="236140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ADMINISTRATIVA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65782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63407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dondear rectángulo de esquina del mismo lado"/>
          <p:cNvSpPr/>
          <p:nvPr/>
        </p:nvSpPr>
        <p:spPr>
          <a:xfrm rot="5400000">
            <a:off x="6349192" y="1509852"/>
            <a:ext cx="619700" cy="4042827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Implementación de buenas practicas para reducir consumo de papel.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 documentos electrónicos.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Procesos y procedimientos internos electrónicos.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790684" y="3188551"/>
            <a:ext cx="1899468" cy="6724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ADMINISTRATIVA Y CERO PAPEL</a:t>
            </a:r>
          </a:p>
        </p:txBody>
      </p:sp>
      <p:sp>
        <p:nvSpPr>
          <p:cNvPr id="23" name="22 Redondear rectángulo de esquina del mismo lado"/>
          <p:cNvSpPr/>
          <p:nvPr/>
        </p:nvSpPr>
        <p:spPr>
          <a:xfrm rot="5400000">
            <a:off x="5557813" y="3167205"/>
            <a:ext cx="2111982" cy="4119319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144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Identificación de trámites.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Priorización de trámites a intervenir 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Racionalización de trámites.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 certificaciones y constancias en línea.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 formularios para descarga.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Interoperabilidad.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771800" y="4095778"/>
            <a:ext cx="1899468" cy="22855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RACIONALIZACIÓN DE TRÁMITES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790684" y="1822988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730372" y="1820316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Requerimientos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627784" y="63256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dirigida a identificar, racionalizar, simplificar y automatizar trámites, procesos, procedimientos y servicios, así como optimizar el uso de recursos, con el propósito de contar con organizaciones modernas, innovadoras, flexibles y abiertas al entorno, con capacidad de transformarse, adaptarse y responder en forma ágil y oportuna a las demandas y necesidades de la comunidad, para el logro de los objetivos del Estado..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2627784" y="2156606"/>
            <a:ext cx="6033797" cy="842775"/>
            <a:chOff x="2627784" y="2156606"/>
            <a:chExt cx="6033797" cy="842775"/>
          </a:xfrm>
        </p:grpSpPr>
        <p:grpSp>
          <p:nvGrpSpPr>
            <p:cNvPr id="31" name="30 Grupo"/>
            <p:cNvGrpSpPr/>
            <p:nvPr/>
          </p:nvGrpSpPr>
          <p:grpSpPr>
            <a:xfrm>
              <a:off x="4618754" y="2225511"/>
              <a:ext cx="4042827" cy="765350"/>
              <a:chOff x="1987174" y="-225292"/>
              <a:chExt cx="4552931" cy="804628"/>
            </a:xfrm>
            <a:scene3d>
              <a:camera prst="orthographicFront"/>
              <a:lightRig rig="flat" dir="t"/>
            </a:scene3d>
          </p:grpSpPr>
          <p:sp>
            <p:nvSpPr>
              <p:cNvPr id="36" name="35 Redondear rectángulo de esquina del mismo lado"/>
              <p:cNvSpPr/>
              <p:nvPr/>
            </p:nvSpPr>
            <p:spPr>
              <a:xfrm rot="5400000">
                <a:off x="3877123" y="-2115241"/>
                <a:ext cx="773034" cy="4552931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 lIns="0" tIns="0" rIns="0" bIns="72000" anchor="ctr" anchorCtr="0"/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Implementación y mantenimiento del sistema de gestión de la calidad 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Redondear rectángulo de esquina del mismo lado 4"/>
              <p:cNvSpPr/>
              <p:nvPr/>
            </p:nvSpPr>
            <p:spPr>
              <a:xfrm>
                <a:off x="1987177" y="94856"/>
                <a:ext cx="3506550" cy="4844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2" name="31 Grupo"/>
            <p:cNvGrpSpPr/>
            <p:nvPr/>
          </p:nvGrpSpPr>
          <p:grpSpPr>
            <a:xfrm>
              <a:off x="2771800" y="2186158"/>
              <a:ext cx="1899468" cy="813223"/>
              <a:chOff x="0" y="-344897"/>
              <a:chExt cx="1987176" cy="984792"/>
            </a:xfrm>
            <a:scene3d>
              <a:camera prst="orthographicFront"/>
              <a:lightRig rig="flat" dir="t"/>
            </a:scene3d>
          </p:grpSpPr>
          <p:sp>
            <p:nvSpPr>
              <p:cNvPr id="34" name="33 Rectángulo redondeado">
                <a:hlinkClick r:id="rId5" action="ppaction://hlinkfile"/>
              </p:cNvPr>
              <p:cNvSpPr/>
              <p:nvPr/>
            </p:nvSpPr>
            <p:spPr>
              <a:xfrm>
                <a:off x="0" y="-344897"/>
                <a:ext cx="1987176" cy="96629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</a:t>
                </a:r>
                <a:r>
                  <a:rPr lang="es-CO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 DE LA CALIDAD</a:t>
                </a:r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32762" y="34296"/>
                <a:ext cx="1921652" cy="605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0955" rIns="41910" bIns="2095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050" kern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3" name="32 Rectángulo"/>
            <p:cNvSpPr/>
            <p:nvPr/>
          </p:nvSpPr>
          <p:spPr>
            <a:xfrm>
              <a:off x="2627784" y="2156606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</a:t>
              </a:r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.1</a:t>
              </a:r>
            </a:p>
          </p:txBody>
        </p:sp>
      </p:grpSp>
      <p:sp>
        <p:nvSpPr>
          <p:cNvPr id="40" name="39 Rectángulo"/>
          <p:cNvSpPr/>
          <p:nvPr/>
        </p:nvSpPr>
        <p:spPr>
          <a:xfrm>
            <a:off x="2627784" y="3148169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4.2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2651534" y="4077104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7084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4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9" name="58 Imagen" descr="d-colorful-gears-white-background-31593460.jpg"/>
          <p:cNvPicPr>
            <a:picLocks noChangeAspect="1"/>
          </p:cNvPicPr>
          <p:nvPr/>
        </p:nvPicPr>
        <p:blipFill>
          <a:blip r:embed="rId4" cstate="print"/>
          <a:srcRect l="14976" t="4851" r="12136" b="16400"/>
          <a:stretch>
            <a:fillRect/>
          </a:stretch>
        </p:blipFill>
        <p:spPr>
          <a:xfrm>
            <a:off x="731826" y="3284984"/>
            <a:ext cx="1656184" cy="2304256"/>
          </a:xfrm>
          <a:prstGeom prst="rect">
            <a:avLst/>
          </a:prstGeom>
        </p:spPr>
      </p:pic>
      <p:sp>
        <p:nvSpPr>
          <p:cNvPr id="60" name="59 Flecha derecha">
            <a:hlinkClick r:id="" action="ppaction://noaction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2843808" y="236140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ADMINISTRATIVA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65782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63407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627784" y="63256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dirigida a identificar, racionalizar, simplificar y automatizar trámites, procesos, procedimientos y servicios, así como optimizar el uso de recursos, con el propósito de contar con organizaciones modernas, innovadoras, flexibles y abiertas al entorno, con capacidad de transformarse, adaptarse y responder en forma ágil y oportuna a las demandas y necesidades de la comunidad, para el logro de los objetivos del Estado..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2771800" y="1751438"/>
            <a:ext cx="4941754" cy="1247943"/>
            <a:chOff x="3169486" y="1460318"/>
            <a:chExt cx="4941754" cy="1247943"/>
          </a:xfrm>
        </p:grpSpPr>
        <p:sp>
          <p:nvSpPr>
            <p:cNvPr id="39" name="Redondear rectángulo de esquina del mismo lado 4"/>
            <p:cNvSpPr/>
            <p:nvPr/>
          </p:nvSpPr>
          <p:spPr>
            <a:xfrm>
              <a:off x="4997559" y="2238911"/>
              <a:ext cx="3113681" cy="46083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3181918" y="2208169"/>
              <a:ext cx="1836836" cy="50009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169486" y="1462990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5814191" y="1460318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Requerimientos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44 Redondear rectángulo de esquina del mismo lado"/>
          <p:cNvSpPr/>
          <p:nvPr/>
        </p:nvSpPr>
        <p:spPr>
          <a:xfrm rot="5400000">
            <a:off x="5093930" y="1597537"/>
            <a:ext cx="2948439" cy="4042827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Solicitud de asesoría para acompañar el proceso de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del estudio técnico para la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 memoria justificativa.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Solicitud de concepto técnico favorable frente a la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Solicitud de concepto viabilidad presupuestal.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Registro en el SIGEP de la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Justificación técnica de reformas salariales.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2699792" y="2057484"/>
            <a:ext cx="1899468" cy="31360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MODERNIZACIÓN INSTITUCIONAL</a:t>
            </a:r>
          </a:p>
        </p:txBody>
      </p:sp>
      <p:sp>
        <p:nvSpPr>
          <p:cNvPr id="47" name="46 Redondear rectángulo de esquina del mismo lado"/>
          <p:cNvSpPr/>
          <p:nvPr/>
        </p:nvSpPr>
        <p:spPr>
          <a:xfrm rot="5400000">
            <a:off x="6063733" y="3980103"/>
            <a:ext cx="1046857" cy="4042827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Revisión del plan de ajuste tecnológico.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del protocolo de internet IPv6.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Implementación de un sistema de gestión de seguridad de la información.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Implementación de servicios de intercambio de información – RAVEC-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728868" y="5445224"/>
            <a:ext cx="1899468" cy="11360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TECNOLOGÍAS DE LA INFORMACIÓN</a:t>
            </a:r>
            <a:endParaRPr lang="es-CO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27784" y="2024465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.4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2627784" y="5420748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</a:t>
            </a:r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19626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70" y="989098"/>
            <a:ext cx="1764000" cy="25736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2" y="2880065"/>
            <a:ext cx="1980024" cy="29025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</a:t>
            </a:r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Qué es  </a:t>
            </a:r>
          </a:p>
          <a:p>
            <a:pPr algn="ct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Modelo Integrado de Planeación y Gestión – MIPG?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736464" y="1187460"/>
            <a:ext cx="601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Articula el </a:t>
            </a:r>
            <a:r>
              <a:rPr lang="es-CO" sz="1200" dirty="0" smtClean="0">
                <a:latin typeface="Century Gothic" panose="020B0502020202020204" pitchFamily="34" charset="0"/>
              </a:rPr>
              <a:t>que hacer </a:t>
            </a:r>
            <a:r>
              <a:rPr lang="es-CO" sz="1200" dirty="0">
                <a:latin typeface="Century Gothic" panose="020B0502020202020204" pitchFamily="34" charset="0"/>
              </a:rPr>
              <a:t>institucional, mediante los lineamientos de cinco políticas de desarrollo administrativo y el monitoreo y evaluación de los avances en la gestión institucional y sectorial. El talento humano y los recursos administrativos, tecnológicos y financieros se convierten en el soporte para el cumplimiento de las metas institucionales y de Gobierno. </a:t>
            </a:r>
            <a:r>
              <a:rPr lang="es-CO" sz="1200" dirty="0" smtClean="0">
                <a:latin typeface="Century Gothic" panose="020B0502020202020204" pitchFamily="34" charset="0"/>
              </a:rPr>
              <a:t>Dichas políticas son:</a:t>
            </a:r>
            <a:endParaRPr lang="es-CO" sz="1200" dirty="0">
              <a:latin typeface="Century Gothic" panose="020B0502020202020204" pitchFamily="34" charset="0"/>
            </a:endParaRPr>
          </a:p>
          <a:p>
            <a:pPr algn="just"/>
            <a:endParaRPr lang="es-CO" sz="1200" dirty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s-CO" sz="1200" dirty="0" smtClean="0">
                <a:latin typeface="Century Gothic" panose="020B0502020202020204" pitchFamily="34" charset="0"/>
              </a:rPr>
              <a:t>Gestión misional y de gobierno.</a:t>
            </a:r>
          </a:p>
          <a:p>
            <a:pPr marL="228600" indent="-228600" algn="just">
              <a:buAutoNum type="arabicPeriod"/>
            </a:pPr>
            <a:r>
              <a:rPr lang="es-CO" sz="1200" dirty="0" smtClean="0">
                <a:latin typeface="Century Gothic" panose="020B0502020202020204" pitchFamily="34" charset="0"/>
              </a:rPr>
              <a:t>Transparencia, participación y servicio al ciudadano.</a:t>
            </a:r>
          </a:p>
          <a:p>
            <a:pPr marL="228600" indent="-228600" algn="just">
              <a:buAutoNum type="arabicPeriod"/>
            </a:pPr>
            <a:r>
              <a:rPr lang="es-CO" sz="1200" dirty="0" smtClean="0">
                <a:latin typeface="Century Gothic" panose="020B0502020202020204" pitchFamily="34" charset="0"/>
              </a:rPr>
              <a:t>Gestión del talento humano.</a:t>
            </a:r>
          </a:p>
          <a:p>
            <a:pPr marL="228600" indent="-228600" algn="just">
              <a:buAutoNum type="arabicPeriod"/>
            </a:pPr>
            <a:r>
              <a:rPr lang="es-CO" sz="1200" dirty="0" smtClean="0">
                <a:latin typeface="Century Gothic" panose="020B0502020202020204" pitchFamily="34" charset="0"/>
              </a:rPr>
              <a:t>Eficiencia administrativa.</a:t>
            </a:r>
          </a:p>
          <a:p>
            <a:pPr marL="228600" indent="-228600" algn="just">
              <a:buAutoNum type="arabicPeriod"/>
            </a:pPr>
            <a:r>
              <a:rPr lang="es-CO" sz="1200" dirty="0" smtClean="0">
                <a:latin typeface="Century Gothic" panose="020B0502020202020204" pitchFamily="34" charset="0"/>
              </a:rPr>
              <a:t>Gestión financiera.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736464" y="3770255"/>
            <a:ext cx="28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Simplificar </a:t>
            </a:r>
            <a:r>
              <a:rPr lang="es-CO" sz="1200" dirty="0">
                <a:latin typeface="Century Gothic" panose="020B0502020202020204" pitchFamily="34" charset="0"/>
              </a:rPr>
              <a:t>y racionalizar la labor de las entidades en la generación y presentación de planes, reportes e informes. </a:t>
            </a: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98" y="3595836"/>
            <a:ext cx="2762250" cy="2857500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699792" y="34290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Objetivos</a:t>
            </a:r>
            <a:endParaRPr lang="es-CO" sz="1400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27882" y="4601252"/>
            <a:ext cx="280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Armonizar y articular las diferentes estrategias, políticas y planes orientados al cumplimiento de la misión y prioridades de Gobierno, proporcionando lineamientos para su implementación e inclusión en el ejercicio de la planeación sectorial e institucional, tanto cuatrienal como anual. </a:t>
            </a:r>
            <a:endParaRPr lang="es-CO" sz="1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4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9" name="58 Imagen" descr="d-colorful-gears-white-background-31593460.jpg"/>
          <p:cNvPicPr>
            <a:picLocks noChangeAspect="1"/>
          </p:cNvPicPr>
          <p:nvPr/>
        </p:nvPicPr>
        <p:blipFill>
          <a:blip r:embed="rId4" cstate="print"/>
          <a:srcRect l="14976" t="4851" r="12136" b="16400"/>
          <a:stretch>
            <a:fillRect/>
          </a:stretch>
        </p:blipFill>
        <p:spPr>
          <a:xfrm>
            <a:off x="731826" y="3284984"/>
            <a:ext cx="1656184" cy="2304256"/>
          </a:xfrm>
          <a:prstGeom prst="rect">
            <a:avLst/>
          </a:prstGeom>
        </p:spPr>
      </p:pic>
      <p:sp>
        <p:nvSpPr>
          <p:cNvPr id="60" name="59 Flecha derecha">
            <a:hlinkClick r:id="" action="ppaction://noaction"/>
          </p:cNvPr>
          <p:cNvSpPr/>
          <p:nvPr/>
        </p:nvSpPr>
        <p:spPr>
          <a:xfrm>
            <a:off x="1259632" y="6344945"/>
            <a:ext cx="1152128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2843808" y="236140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ADMINISTRATIVA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65782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63407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627784" y="63256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dirigida a identificar, racionalizar, simplificar y automatizar trámites, procesos, procedimientos y servicios, así como optimizar el uso de recursos, con el propósito de contar con organizaciones modernas, innovadoras, flexibles y abiertas al entorno, con capacidad de transformarse, adaptarse y responder en forma ágil y oportuna a las demandas y necesidades de la comunidad, para el logro de los objetivos del Estado..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2771800" y="2003087"/>
            <a:ext cx="4941754" cy="1247943"/>
            <a:chOff x="3169486" y="1460318"/>
            <a:chExt cx="4941754" cy="1247943"/>
          </a:xfrm>
        </p:grpSpPr>
        <p:sp>
          <p:nvSpPr>
            <p:cNvPr id="39" name="Redondear rectángulo de esquina del mismo lado 4"/>
            <p:cNvSpPr/>
            <p:nvPr/>
          </p:nvSpPr>
          <p:spPr>
            <a:xfrm>
              <a:off x="4997559" y="2238911"/>
              <a:ext cx="3113681" cy="46083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3181918" y="2208169"/>
              <a:ext cx="1836836" cy="50009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169486" y="1462990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5814191" y="1460318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Requerimientos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44 Redondear rectángulo de esquina del mismo lado"/>
          <p:cNvSpPr/>
          <p:nvPr/>
        </p:nvSpPr>
        <p:spPr>
          <a:xfrm rot="5400000">
            <a:off x="5093930" y="1849186"/>
            <a:ext cx="2948439" cy="4042827"/>
          </a:xfrm>
          <a:prstGeom prst="round2SameRect">
            <a:avLst/>
          </a:prstGeom>
          <a:solidFill>
            <a:srgbClr val="FFFF9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Solicitud de asesoría para acompañar el proceso de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del estudio técnico para la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Elaboración de memoria justificativa.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Solicitud de concepto técnico favorable frente a la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Solicitud de concepto viabilidad presupuestal.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Registro en el SIGEP de la reforma organizacional.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Justificación técnica de reformas salariales.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2699792" y="2309133"/>
            <a:ext cx="1899468" cy="313609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GESTIÓN DOCUMENTAL</a:t>
            </a:r>
            <a:endParaRPr lang="es-CO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627784" y="2276114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21739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5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14 Imagen" descr="1.jpg"/>
          <p:cNvPicPr>
            <a:picLocks noChangeAspect="1"/>
          </p:cNvPicPr>
          <p:nvPr/>
        </p:nvPicPr>
        <p:blipFill>
          <a:blip r:embed="rId4" cstate="print"/>
          <a:srcRect l="9680" r="13041" b="4641"/>
          <a:stretch>
            <a:fillRect/>
          </a:stretch>
        </p:blipFill>
        <p:spPr>
          <a:xfrm>
            <a:off x="719193" y="3068960"/>
            <a:ext cx="1692000" cy="2667829"/>
          </a:xfrm>
          <a:prstGeom prst="rect">
            <a:avLst/>
          </a:prstGeom>
        </p:spPr>
      </p:pic>
      <p:sp>
        <p:nvSpPr>
          <p:cNvPr id="50" name="49 Rectángulo redondeado">
            <a:hlinkClick r:id="rId5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2524244" y="4563382"/>
            <a:ext cx="6516000" cy="2166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10" y="76976"/>
            <a:ext cx="6484234" cy="4486406"/>
          </a:xfrm>
          <a:prstGeom prst="rect">
            <a:avLst/>
          </a:prstGeom>
        </p:spPr>
      </p:pic>
      <p:sp>
        <p:nvSpPr>
          <p:cNvPr id="53" name="52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WordArt 5"/>
          <p:cNvSpPr>
            <a:spLocks noChangeArrowheads="1" noChangeShapeType="1" noTextEdit="1"/>
          </p:cNvSpPr>
          <p:nvPr/>
        </p:nvSpPr>
        <p:spPr bwMode="auto">
          <a:xfrm>
            <a:off x="2636692" y="4621438"/>
            <a:ext cx="6408478" cy="190770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GESTION FINANCIERA 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2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5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14 Imagen" descr="1.jpg"/>
          <p:cNvPicPr>
            <a:picLocks noChangeAspect="1"/>
          </p:cNvPicPr>
          <p:nvPr/>
        </p:nvPicPr>
        <p:blipFill>
          <a:blip r:embed="rId4" cstate="print"/>
          <a:srcRect l="9680" r="13041" b="4641"/>
          <a:stretch>
            <a:fillRect/>
          </a:stretch>
        </p:blipFill>
        <p:spPr>
          <a:xfrm>
            <a:off x="719193" y="3068960"/>
            <a:ext cx="1692000" cy="2667829"/>
          </a:xfrm>
          <a:prstGeom prst="rect">
            <a:avLst/>
          </a:prstGeom>
        </p:spPr>
      </p:pic>
      <p:sp>
        <p:nvSpPr>
          <p:cNvPr id="50" name="49 Rectángulo redondeado">
            <a:hlinkClick r:id="rId5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81908" y="102915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FINANCIERA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74564" y="486705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74564" y="462955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2627784" y="621849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orientada a programar, controlar y registrar las operaciones financieras, de acuerdo con los recursos disponibles de la entidad. Integra las actividades relacionadas con la adquisición de bienes y servicios, la gestión de proyectos de inversión y la programación y ejecución del presupuesto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684" y="1822988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730372" y="1820316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Requerimientos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2637221" y="2060847"/>
            <a:ext cx="6033797" cy="908254"/>
            <a:chOff x="2627784" y="2057277"/>
            <a:chExt cx="6033797" cy="942104"/>
          </a:xfrm>
        </p:grpSpPr>
        <p:grpSp>
          <p:nvGrpSpPr>
            <p:cNvPr id="35" name="34 Grupo"/>
            <p:cNvGrpSpPr/>
            <p:nvPr/>
          </p:nvGrpSpPr>
          <p:grpSpPr>
            <a:xfrm>
              <a:off x="4618754" y="2225511"/>
              <a:ext cx="4042827" cy="765350"/>
              <a:chOff x="1987174" y="-225292"/>
              <a:chExt cx="4552931" cy="804628"/>
            </a:xfrm>
            <a:scene3d>
              <a:camera prst="orthographicFront"/>
              <a:lightRig rig="flat" dir="t"/>
            </a:scene3d>
          </p:grpSpPr>
          <p:sp>
            <p:nvSpPr>
              <p:cNvPr id="40" name="39 Redondear rectángulo de esquina del mismo lado"/>
              <p:cNvSpPr/>
              <p:nvPr/>
            </p:nvSpPr>
            <p:spPr>
              <a:xfrm rot="5400000">
                <a:off x="3877123" y="-2115241"/>
                <a:ext cx="773034" cy="4552931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 lIns="0" tIns="0" rIns="0" bIns="72000" anchor="ctr" anchorCtr="0"/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Programación y ejecución presupuestal 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Redondear rectángulo de esquina del mismo lado 4"/>
              <p:cNvSpPr/>
              <p:nvPr/>
            </p:nvSpPr>
            <p:spPr>
              <a:xfrm>
                <a:off x="1987177" y="94856"/>
                <a:ext cx="3506550" cy="4844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6" name="35 Grupo"/>
            <p:cNvGrpSpPr/>
            <p:nvPr/>
          </p:nvGrpSpPr>
          <p:grpSpPr>
            <a:xfrm>
              <a:off x="2771800" y="2186158"/>
              <a:ext cx="1899468" cy="813223"/>
              <a:chOff x="0" y="-344897"/>
              <a:chExt cx="1987176" cy="984792"/>
            </a:xfrm>
            <a:scene3d>
              <a:camera prst="orthographicFront"/>
              <a:lightRig rig="flat" dir="t"/>
            </a:scene3d>
          </p:grpSpPr>
          <p:sp>
            <p:nvSpPr>
              <p:cNvPr id="38" name="37 Rectángulo redondeado">
                <a:hlinkClick r:id="rId6" action="ppaction://hlinkfile"/>
              </p:cNvPr>
              <p:cNvSpPr/>
              <p:nvPr/>
            </p:nvSpPr>
            <p:spPr>
              <a:xfrm>
                <a:off x="0" y="-344897"/>
                <a:ext cx="1987176" cy="96629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</a:t>
                </a:r>
                <a:r>
                  <a:rPr lang="es-CO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PROGRAMACIÓN Y EJECUCIÓN PRESUPUESTAL</a:t>
                </a:r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32762" y="34296"/>
                <a:ext cx="1921652" cy="605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0955" rIns="41910" bIns="2095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050" kern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36 Rectángulo"/>
            <p:cNvSpPr/>
            <p:nvPr/>
          </p:nvSpPr>
          <p:spPr>
            <a:xfrm>
              <a:off x="2627784" y="2057277"/>
              <a:ext cx="288000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5</a:t>
              </a:r>
              <a:r>
                <a:rPr lang="es-CO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.1</a:t>
              </a:r>
            </a:p>
          </p:txBody>
        </p:sp>
      </p:grpSp>
      <p:sp>
        <p:nvSpPr>
          <p:cNvPr id="30" name="29 Redondear rectángulo de esquina del mismo lado"/>
          <p:cNvSpPr/>
          <p:nvPr/>
        </p:nvSpPr>
        <p:spPr>
          <a:xfrm rot="5400000">
            <a:off x="6311817" y="1564421"/>
            <a:ext cx="694445" cy="4042827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Plan anual mensualizado de caja - PAC.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2790684" y="3199910"/>
            <a:ext cx="1899468" cy="75360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 ANUAL MENSUALIZADO DE CAJA - PAC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2627784" y="3068960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5.2</a:t>
            </a:r>
          </a:p>
        </p:txBody>
      </p:sp>
      <p:sp>
        <p:nvSpPr>
          <p:cNvPr id="32" name="31 Redondear rectángulo de esquina del mismo lado"/>
          <p:cNvSpPr/>
          <p:nvPr/>
        </p:nvSpPr>
        <p:spPr>
          <a:xfrm rot="5400000">
            <a:off x="6184273" y="2614322"/>
            <a:ext cx="842304" cy="4119319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144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latin typeface="Century Gothic" panose="020B0502020202020204" pitchFamily="34" charset="0"/>
              </a:rPr>
              <a:t>Formulación y seguimiento a proyectos de inversión.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2763421" y="4236565"/>
            <a:ext cx="1899468" cy="9115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FORMULACIÓN Y SEGUMIENTO A PROYECTOS DE INVERSIÓN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2643155" y="4073335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5.3</a:t>
            </a:r>
          </a:p>
        </p:txBody>
      </p:sp>
      <p:sp>
        <p:nvSpPr>
          <p:cNvPr id="44" name="43 Redondear rectángulo de esquina del mismo lado"/>
          <p:cNvSpPr/>
          <p:nvPr/>
        </p:nvSpPr>
        <p:spPr>
          <a:xfrm rot="5400000">
            <a:off x="6224146" y="3739761"/>
            <a:ext cx="778898" cy="4042827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Century Gothic" panose="020B0502020202020204" pitchFamily="34" charset="0"/>
              </a:rPr>
              <a:t>Plan de compras</a:t>
            </a:r>
            <a:endParaRPr lang="es-CO" sz="900" dirty="0" smtClean="0">
              <a:latin typeface="Century Gothic" panose="020B0502020202020204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745238" y="5336833"/>
            <a:ext cx="1899468" cy="8284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 DE COMPRAS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673230" y="5239148"/>
            <a:ext cx="28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5.4</a:t>
            </a:r>
          </a:p>
        </p:txBody>
      </p:sp>
    </p:spTree>
    <p:extLst>
      <p:ext uri="{BB962C8B-B14F-4D97-AF65-F5344CB8AC3E}">
        <p14:creationId xmlns:p14="http://schemas.microsoft.com/office/powerpoint/2010/main" val="453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736464" y="1052736"/>
            <a:ext cx="60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La Oficina Asesora de Planeación, a través de un proceso de pensamiento y análisis de escenarios, ha rediseñado la metodología para la implementación y reporte del MIPG tanto para el Ministerio de Justicia y del Derecho como para las entidades adscritas al Sector. Dicha metodología presenta las siguientes etapas: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22" name="21 Arco de bloque"/>
          <p:cNvSpPr/>
          <p:nvPr/>
        </p:nvSpPr>
        <p:spPr>
          <a:xfrm>
            <a:off x="-1776579" y="14006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41 Grupo"/>
          <p:cNvGrpSpPr/>
          <p:nvPr/>
        </p:nvGrpSpPr>
        <p:grpSpPr>
          <a:xfrm>
            <a:off x="2846596" y="2325130"/>
            <a:ext cx="5829860" cy="540000"/>
            <a:chOff x="2846596" y="2325130"/>
            <a:chExt cx="5829860" cy="540000"/>
          </a:xfrm>
        </p:grpSpPr>
        <p:grpSp>
          <p:nvGrpSpPr>
            <p:cNvPr id="23" name="22 Grupo"/>
            <p:cNvGrpSpPr/>
            <p:nvPr/>
          </p:nvGrpSpPr>
          <p:grpSpPr>
            <a:xfrm>
              <a:off x="3164197" y="2340392"/>
              <a:ext cx="5512259" cy="508162"/>
              <a:chOff x="384538" y="253918"/>
              <a:chExt cx="5656275" cy="508162"/>
            </a:xfrm>
            <a:scene3d>
              <a:camera prst="orthographicFront"/>
              <a:lightRig rig="flat" dir="t"/>
            </a:scene3d>
          </p:grpSpPr>
          <p:sp>
            <p:nvSpPr>
              <p:cNvPr id="25" name="24 Rectángulo">
                <a:hlinkClick r:id="rId4" action="ppaction://hlinksldjump"/>
              </p:cNvPr>
              <p:cNvSpPr/>
              <p:nvPr/>
            </p:nvSpPr>
            <p:spPr>
              <a:xfrm>
                <a:off x="384538" y="253918"/>
                <a:ext cx="5656275" cy="508162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52000" tIns="0" rIns="0" bIns="0" anchor="ctr" anchorCtr="0"/>
              <a:lstStyle/>
              <a:p>
                <a:r>
                  <a:rPr lang="es-CO" sz="1100" b="1" dirty="0" smtClean="0">
                    <a:latin typeface="Century Gothic" panose="020B0502020202020204" pitchFamily="34" charset="0"/>
                  </a:rPr>
                  <a:t>Análisis de la información </a:t>
                </a:r>
                <a:endParaRPr lang="es-CO" sz="11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84538" y="253918"/>
                <a:ext cx="5656275" cy="5081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3354" tIns="66040" rIns="66040" bIns="66040" numCol="1" spcCol="1270" anchor="ctr" anchorCtr="0">
                <a:noAutofit/>
              </a:bodyPr>
              <a:lstStyle/>
              <a:p>
                <a:pPr lvl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2600" b="1" kern="1200" dirty="0"/>
              </a:p>
            </p:txBody>
          </p:sp>
        </p:grpSp>
        <p:grpSp>
          <p:nvGrpSpPr>
            <p:cNvPr id="35" name="34 Grupo"/>
            <p:cNvGrpSpPr/>
            <p:nvPr/>
          </p:nvGrpSpPr>
          <p:grpSpPr>
            <a:xfrm>
              <a:off x="2846596" y="2325130"/>
              <a:ext cx="504000" cy="540000"/>
              <a:chOff x="2846596" y="2325130"/>
              <a:chExt cx="504000" cy="540000"/>
            </a:xfrm>
          </p:grpSpPr>
          <p:sp>
            <p:nvSpPr>
              <p:cNvPr id="24" name="23 Elipse"/>
              <p:cNvSpPr/>
              <p:nvPr/>
            </p:nvSpPr>
            <p:spPr>
              <a:xfrm>
                <a:off x="2846596" y="2325130"/>
                <a:ext cx="504000" cy="540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3 Rectángulo">
                <a:hlinkClick r:id="rId4" action="ppaction://hlinksldjump"/>
              </p:cNvPr>
              <p:cNvSpPr/>
              <p:nvPr/>
            </p:nvSpPr>
            <p:spPr>
              <a:xfrm>
                <a:off x="2915816" y="2325334"/>
                <a:ext cx="38504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800" b="1" cap="all" spc="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28328A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Century Gothic" panose="020B0502020202020204" pitchFamily="34" charset="0"/>
                  </a:rPr>
                  <a:t>1</a:t>
                </a:r>
                <a:endParaRPr lang="es-ES" sz="28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" name="6 Grupo"/>
          <p:cNvGrpSpPr/>
          <p:nvPr/>
        </p:nvGrpSpPr>
        <p:grpSpPr>
          <a:xfrm>
            <a:off x="3275856" y="3105024"/>
            <a:ext cx="5400600" cy="540000"/>
            <a:chOff x="3275912" y="3177032"/>
            <a:chExt cx="5400544" cy="540000"/>
          </a:xfrm>
        </p:grpSpPr>
        <p:sp>
          <p:nvSpPr>
            <p:cNvPr id="29" name="28 Rectángulo">
              <a:hlinkClick r:id="rId5" action="ppaction://hlinksldjump"/>
            </p:cNvPr>
            <p:cNvSpPr/>
            <p:nvPr/>
          </p:nvSpPr>
          <p:spPr>
            <a:xfrm>
              <a:off x="3593457" y="3192294"/>
              <a:ext cx="5082999" cy="508162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Diseño y elaboración de la Matriz de Reporte y Seguimiento del MIPG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3275912" y="3177032"/>
              <a:ext cx="504000" cy="540000"/>
            </a:xfrm>
            <a:prstGeom prst="ellipse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348328" y="3177236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2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3419872" y="3897112"/>
            <a:ext cx="5256584" cy="540000"/>
            <a:chOff x="3491936" y="3969120"/>
            <a:chExt cx="5256584" cy="540000"/>
          </a:xfrm>
        </p:grpSpPr>
        <p:sp>
          <p:nvSpPr>
            <p:cNvPr id="40" name="39 Rectángulo">
              <a:hlinkClick r:id="rId6" action="ppaction://hlinksldjump"/>
            </p:cNvPr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responsables y asesores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38 Rectángulo">
              <a:hlinkClick r:id="rId6" action="ppaction://hlinksldjump"/>
            </p:cNvPr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3347864" y="4689200"/>
            <a:ext cx="5328592" cy="540000"/>
            <a:chOff x="3491936" y="3969120"/>
            <a:chExt cx="5328592" cy="540000"/>
          </a:xfrm>
        </p:grpSpPr>
        <p:sp>
          <p:nvSpPr>
            <p:cNvPr id="44" name="43 Rectángulo">
              <a:hlinkClick r:id="rId7" action="ppaction://hlinksldjump"/>
            </p:cNvPr>
            <p:cNvSpPr/>
            <p:nvPr/>
          </p:nvSpPr>
          <p:spPr>
            <a:xfrm>
              <a:off x="3809481" y="3984382"/>
              <a:ext cx="5011047" cy="5081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Definición de tiempos y forma de reporte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44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45 Rectángulo">
              <a:hlinkClick r:id="rId7" action="ppaction://hlinksldjump"/>
            </p:cNvPr>
            <p:cNvSpPr/>
            <p:nvPr/>
          </p:nvSpPr>
          <p:spPr>
            <a:xfrm>
              <a:off x="3552069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4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2915816" y="5445224"/>
            <a:ext cx="5760640" cy="540000"/>
            <a:chOff x="3491936" y="3969120"/>
            <a:chExt cx="5328592" cy="540000"/>
          </a:xfrm>
        </p:grpSpPr>
        <p:sp>
          <p:nvSpPr>
            <p:cNvPr id="48" name="47 Rectángulo">
              <a:hlinkClick r:id="rId8" action="ppaction://hlinksldjump"/>
            </p:cNvPr>
            <p:cNvSpPr/>
            <p:nvPr/>
          </p:nvSpPr>
          <p:spPr>
            <a:xfrm>
              <a:off x="3809481" y="3984382"/>
              <a:ext cx="5011047" cy="508162"/>
            </a:xfrm>
            <a:prstGeom prst="rect">
              <a:avLst/>
            </a:prstGeom>
            <a:solidFill>
              <a:srgbClr val="7030A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Socialización de la Metodología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49 Rectángulo">
              <a:hlinkClick r:id="rId8" action="ppaction://hlinksldjump"/>
            </p:cNvPr>
            <p:cNvSpPr/>
            <p:nvPr/>
          </p:nvSpPr>
          <p:spPr>
            <a:xfrm>
              <a:off x="3552069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5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" y="3157308"/>
            <a:ext cx="1692000" cy="2287916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</p:spTree>
    <p:extLst>
      <p:ext uri="{BB962C8B-B14F-4D97-AF65-F5344CB8AC3E}">
        <p14:creationId xmlns:p14="http://schemas.microsoft.com/office/powerpoint/2010/main" val="9212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2720274" y="1036372"/>
            <a:ext cx="6028190" cy="540000"/>
            <a:chOff x="2846596" y="2325130"/>
            <a:chExt cx="5829860" cy="540000"/>
          </a:xfrm>
        </p:grpSpPr>
        <p:grpSp>
          <p:nvGrpSpPr>
            <p:cNvPr id="23" name="22 Grupo"/>
            <p:cNvGrpSpPr/>
            <p:nvPr/>
          </p:nvGrpSpPr>
          <p:grpSpPr>
            <a:xfrm>
              <a:off x="3164197" y="2340392"/>
              <a:ext cx="5512259" cy="508162"/>
              <a:chOff x="384538" y="253918"/>
              <a:chExt cx="5656275" cy="508162"/>
            </a:xfrm>
            <a:scene3d>
              <a:camera prst="orthographicFront"/>
              <a:lightRig rig="flat" dir="t"/>
            </a:scene3d>
          </p:grpSpPr>
          <p:sp>
            <p:nvSpPr>
              <p:cNvPr id="25" name="24 Rectángulo"/>
              <p:cNvSpPr/>
              <p:nvPr/>
            </p:nvSpPr>
            <p:spPr>
              <a:xfrm>
                <a:off x="384538" y="253918"/>
                <a:ext cx="5656275" cy="508162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52000" tIns="0" rIns="0" bIns="0" anchor="ctr" anchorCtr="0"/>
              <a:lstStyle/>
              <a:p>
                <a:r>
                  <a:rPr lang="es-CO" sz="1100" b="1" dirty="0" smtClean="0">
                    <a:latin typeface="Century Gothic" panose="020B0502020202020204" pitchFamily="34" charset="0"/>
                  </a:rPr>
                  <a:t>Análisis de la información </a:t>
                </a:r>
                <a:endParaRPr lang="es-CO" sz="11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84538" y="253918"/>
                <a:ext cx="5656275" cy="5081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3354" tIns="66040" rIns="66040" bIns="66040" numCol="1" spcCol="1270" anchor="ctr" anchorCtr="0">
                <a:noAutofit/>
              </a:bodyPr>
              <a:lstStyle/>
              <a:p>
                <a:pPr lvl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2600" b="1" kern="1200" dirty="0"/>
              </a:p>
            </p:txBody>
          </p:sp>
        </p:grpSp>
        <p:grpSp>
          <p:nvGrpSpPr>
            <p:cNvPr id="35" name="34 Grupo"/>
            <p:cNvGrpSpPr/>
            <p:nvPr/>
          </p:nvGrpSpPr>
          <p:grpSpPr>
            <a:xfrm>
              <a:off x="2846596" y="2325130"/>
              <a:ext cx="504000" cy="540000"/>
              <a:chOff x="2846596" y="2325130"/>
              <a:chExt cx="504000" cy="540000"/>
            </a:xfrm>
          </p:grpSpPr>
          <p:sp>
            <p:nvSpPr>
              <p:cNvPr id="24" name="23 Elipse"/>
              <p:cNvSpPr/>
              <p:nvPr/>
            </p:nvSpPr>
            <p:spPr>
              <a:xfrm>
                <a:off x="2846596" y="2325130"/>
                <a:ext cx="504000" cy="540000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3 Rectángulo"/>
              <p:cNvSpPr/>
              <p:nvPr/>
            </p:nvSpPr>
            <p:spPr>
              <a:xfrm>
                <a:off x="2915816" y="2325334"/>
                <a:ext cx="38504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800" b="1" cap="all" spc="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28328A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Century Gothic" panose="020B0502020202020204" pitchFamily="34" charset="0"/>
                  </a:rPr>
                  <a:t>1</a:t>
                </a:r>
                <a:endParaRPr lang="es-ES" sz="28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52" name="5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" y="3157308"/>
            <a:ext cx="1692000" cy="228791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2791849" y="1659289"/>
            <a:ext cx="595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latin typeface="Century Gothic" panose="020B0502020202020204" pitchFamily="34" charset="0"/>
              </a:rPr>
              <a:t>Para el desarrollo de la primer etapa, se realizaron varias actividades, a continuación se relacionan las más relevantes: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2136624"/>
              </p:ext>
            </p:extLst>
          </p:nvPr>
        </p:nvGraphicFramePr>
        <p:xfrm>
          <a:off x="2843808" y="2473998"/>
          <a:ext cx="6196436" cy="289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3" name="52 CuadroTexto"/>
          <p:cNvSpPr txBox="1"/>
          <p:nvPr/>
        </p:nvSpPr>
        <p:spPr>
          <a:xfrm>
            <a:off x="2795550" y="5734417"/>
            <a:ext cx="59566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latin typeface="Century Gothic" panose="020B0502020202020204" pitchFamily="34" charset="0"/>
              </a:rPr>
              <a:t>Con la ejecución de las actividades mencionadas, la Oficina Asesora de Planeación obtuvo todo el fundamento técnico y metodológico para la implementación del Modelo Integrado de Planeación y Gestión, en el Ministerio y el Sector. 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28" name="27 Flecha izquierda">
            <a:hlinkClick r:id="rId10" action="ppaction://hlinksldjump"/>
          </p:cNvPr>
          <p:cNvSpPr/>
          <p:nvPr/>
        </p:nvSpPr>
        <p:spPr>
          <a:xfrm>
            <a:off x="1403648" y="6357578"/>
            <a:ext cx="1008112" cy="360040"/>
          </a:xfrm>
          <a:prstGeom prst="lef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Regresar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91849" y="1993190"/>
            <a:ext cx="595661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latin typeface="Century Gothic" panose="020B0502020202020204" pitchFamily="34" charset="0"/>
              </a:rPr>
              <a:t>La Oficina Asesora de Planeación después de haber realizado la etapa de análisis de la información, elaboró una herramienta en Microsoft Excel para el reporte y actualización de los avances de las políticas de desarrollo administrativo - MIPG.</a:t>
            </a:r>
          </a:p>
          <a:p>
            <a:pPr algn="just"/>
            <a:endParaRPr lang="es-CO" sz="1100" dirty="0">
              <a:latin typeface="Century Gothic" panose="020B0502020202020204" pitchFamily="34" charset="0"/>
            </a:endParaRPr>
          </a:p>
          <a:p>
            <a:pPr algn="just"/>
            <a:r>
              <a:rPr lang="es-CO" sz="1100" dirty="0" smtClean="0">
                <a:latin typeface="Century Gothic" panose="020B0502020202020204" pitchFamily="34" charset="0"/>
              </a:rPr>
              <a:t>Qué contiene la Matriz de Reporte y Seguimiento:</a:t>
            </a:r>
          </a:p>
          <a:p>
            <a:pPr algn="just"/>
            <a:endParaRPr lang="es-CO" sz="11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Century Gothic" panose="020B0502020202020204" pitchFamily="34" charset="0"/>
              </a:rPr>
              <a:t>5 Políticas de Desarrollo Administrativo.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Century Gothic" panose="020B0502020202020204" pitchFamily="34" charset="0"/>
              </a:rPr>
              <a:t>Para cada Política se encuentran habilitados dos links (consultar y actualizar la información).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Century Gothic" panose="020B0502020202020204" pitchFamily="34" charset="0"/>
              </a:rPr>
              <a:t>Link Consultar: fue construido con el objeto de visualizar en una sábana, el avance por separado que presentan cada una de las Políticas, sus componentes y requerimientos.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CO" sz="1100" dirty="0" smtClean="0">
                <a:latin typeface="Century Gothic" panose="020B0502020202020204" pitchFamily="34" charset="0"/>
              </a:rPr>
              <a:t>Link Actualizar la Información: es aquí donde podemos reportar la información de avance para cada Política, componente y requerimiento, en los tiempos requeridos.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CO" sz="1100" dirty="0">
              <a:latin typeface="Century Gothic" panose="020B0502020202020204" pitchFamily="34" charset="0"/>
            </a:endParaRPr>
          </a:p>
          <a:p>
            <a:pPr algn="just"/>
            <a:r>
              <a:rPr lang="es-CO" sz="1100" dirty="0" smtClean="0">
                <a:latin typeface="Century Gothic" panose="020B0502020202020204" pitchFamily="34" charset="0"/>
              </a:rPr>
              <a:t>El fin de esta matriz es agilizar los tiempos de reporte de la información y que dicha información sea clara y verás.</a:t>
            </a:r>
          </a:p>
          <a:p>
            <a:pPr algn="just"/>
            <a:endParaRPr lang="es-CO" sz="1100" dirty="0">
              <a:latin typeface="Century Gothic" panose="020B0502020202020204" pitchFamily="34" charset="0"/>
            </a:endParaRPr>
          </a:p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 action="ppaction://hlinkfile"/>
              </a:rPr>
              <a:t>MATRIZ DE REPORTE Y SEGUIMEINTO MIPG</a:t>
            </a:r>
            <a:endParaRPr lang="es-C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2720274" y="1028186"/>
            <a:ext cx="6028190" cy="540000"/>
            <a:chOff x="3275912" y="3177032"/>
            <a:chExt cx="5400544" cy="540000"/>
          </a:xfrm>
        </p:grpSpPr>
        <p:sp>
          <p:nvSpPr>
            <p:cNvPr id="31" name="30 Rectángulo"/>
            <p:cNvSpPr/>
            <p:nvPr/>
          </p:nvSpPr>
          <p:spPr>
            <a:xfrm>
              <a:off x="3593457" y="3192294"/>
              <a:ext cx="5082999" cy="508162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Diseño y elaboración de la Matriz de Reporte y Seguimiento del MIPG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3275912" y="3177032"/>
              <a:ext cx="504000" cy="540000"/>
            </a:xfrm>
            <a:prstGeom prst="ellipse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3348328" y="3177236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2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2" y="3397264"/>
            <a:ext cx="1720508" cy="2047959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23" name="22 Flecha izquierda">
            <a:hlinkClick r:id="rId6" action="ppaction://hlinksldjump"/>
          </p:cNvPr>
          <p:cNvSpPr/>
          <p:nvPr/>
        </p:nvSpPr>
        <p:spPr>
          <a:xfrm>
            <a:off x="1403648" y="6357578"/>
            <a:ext cx="1008112" cy="360040"/>
          </a:xfrm>
          <a:prstGeom prst="lef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Regresar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6" name="25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asesores y responsables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791849" y="1772816"/>
            <a:ext cx="59566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latin typeface="Century Gothic" panose="020B0502020202020204" pitchFamily="34" charset="0"/>
              </a:rPr>
              <a:t>La asignación de asesores y responsables para las Políticas, componentes y requerimientos, es de vital importancia para el éxito de la implementación y seguimiento del Modelo Integrado de Planeación y Gestión.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3975051"/>
              </p:ext>
            </p:extLst>
          </p:nvPr>
        </p:nvGraphicFramePr>
        <p:xfrm>
          <a:off x="2555776" y="2461344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36" name="35 Flecha derecha">
            <a:hlinkClick r:id="rId10" action="ppaction://hlinksldjump"/>
          </p:cNvPr>
          <p:cNvSpPr/>
          <p:nvPr/>
        </p:nvSpPr>
        <p:spPr>
          <a:xfrm>
            <a:off x="1414765" y="6357578"/>
            <a:ext cx="1008000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6" name="25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responsables y asesores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grpSp>
        <p:nvGrpSpPr>
          <p:cNvPr id="66" name="65 Grupo"/>
          <p:cNvGrpSpPr/>
          <p:nvPr/>
        </p:nvGrpSpPr>
        <p:grpSpPr>
          <a:xfrm>
            <a:off x="2843808" y="1772816"/>
            <a:ext cx="5832648" cy="4871400"/>
            <a:chOff x="2843808" y="1772816"/>
            <a:chExt cx="5832648" cy="4871400"/>
          </a:xfrm>
        </p:grpSpPr>
        <p:grpSp>
          <p:nvGrpSpPr>
            <p:cNvPr id="30" name="29 Grupo"/>
            <p:cNvGrpSpPr/>
            <p:nvPr/>
          </p:nvGrpSpPr>
          <p:grpSpPr>
            <a:xfrm>
              <a:off x="5003797" y="2213982"/>
              <a:ext cx="3113682" cy="510689"/>
              <a:chOff x="1987175" y="68649"/>
              <a:chExt cx="3506552" cy="536898"/>
            </a:xfrm>
            <a:scene3d>
              <a:camera prst="orthographicFront"/>
              <a:lightRig rig="flat" dir="t"/>
            </a:scene3d>
          </p:grpSpPr>
          <p:sp>
            <p:nvSpPr>
              <p:cNvPr id="31" name="30 Redondear rectángulo de esquina del mismo lado"/>
              <p:cNvSpPr/>
              <p:nvPr/>
            </p:nvSpPr>
            <p:spPr>
              <a:xfrm rot="5400000">
                <a:off x="2612620" y="-556796"/>
                <a:ext cx="536898" cy="1787788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 lIns="0" tIns="0" rIns="0" bIns="72000" anchor="ctr" anchorCtr="0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Rafael Díaz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Iván López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Redondear rectángulo de esquina del mismo lado 4"/>
              <p:cNvSpPr/>
              <p:nvPr/>
            </p:nvSpPr>
            <p:spPr>
              <a:xfrm>
                <a:off x="1987177" y="94856"/>
                <a:ext cx="3506550" cy="4844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CO" sz="900" kern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>
              <a:off x="3156842" y="2181114"/>
              <a:ext cx="1899468" cy="554201"/>
              <a:chOff x="0" y="1534"/>
              <a:chExt cx="1987176" cy="671123"/>
            </a:xfrm>
            <a:scene3d>
              <a:camera prst="orthographicFront"/>
              <a:lightRig rig="flat" dir="t"/>
            </a:scene3d>
          </p:grpSpPr>
          <p:sp>
            <p:nvSpPr>
              <p:cNvPr id="35" name="34 Rectángulo redondeado"/>
              <p:cNvSpPr/>
              <p:nvPr/>
            </p:nvSpPr>
            <p:spPr>
              <a:xfrm>
                <a:off x="0" y="1534"/>
                <a:ext cx="1987176" cy="671123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 MISIONAL Y DE GOBIERNO</a:t>
                </a:r>
                <a:endParaRPr lang="es-CO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2762" y="34296"/>
                <a:ext cx="1921652" cy="605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0955" rIns="41910" bIns="2095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050" kern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36 Redondear rectángulo de esquina del mismo lado"/>
            <p:cNvSpPr/>
            <p:nvPr/>
          </p:nvSpPr>
          <p:spPr>
            <a:xfrm rot="5400000">
              <a:off x="5422590" y="2429971"/>
              <a:ext cx="787661" cy="1587486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Mauricio Ordoñez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Andrés Viveros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3175726" y="2797018"/>
              <a:ext cx="1899468" cy="85477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TRANSPARENCIA, PARTICIPACIÓN Y SERVICIO AL CIUDADANO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5022681" y="3755905"/>
              <a:ext cx="1587482" cy="644759"/>
              <a:chOff x="1987175" y="68648"/>
              <a:chExt cx="1787783" cy="536898"/>
            </a:xfr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40" name="39 Redondear rectángulo de esquina del mismo lado"/>
              <p:cNvSpPr/>
              <p:nvPr/>
            </p:nvSpPr>
            <p:spPr>
              <a:xfrm rot="5400000">
                <a:off x="2612618" y="-556795"/>
                <a:ext cx="536898" cy="1787783"/>
              </a:xfrm>
              <a:prstGeom prst="round2Same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 lIns="0" tIns="0" rIns="0" bIns="72000" anchor="ctr" anchorCtr="0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Redondear rectángulo de esquina del mismo lado 4"/>
              <p:cNvSpPr/>
              <p:nvPr/>
            </p:nvSpPr>
            <p:spPr>
              <a:xfrm>
                <a:off x="1987177" y="94856"/>
                <a:ext cx="1774523" cy="48448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0" bIns="72000" numCol="1" spcCol="1270" anchor="ctr" anchorCtr="0">
                <a:noAutofit/>
              </a:bodyPr>
              <a:lstStyle/>
              <a:p>
                <a:pPr marL="177800" lvl="1" indent="-17780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Ivonne Bechara</a:t>
                </a:r>
              </a:p>
              <a:p>
                <a:pPr marL="177800" lvl="1" indent="-17780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Adriana Pabón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2" name="41 Rectángulo redondeado"/>
            <p:cNvSpPr/>
            <p:nvPr/>
          </p:nvSpPr>
          <p:spPr>
            <a:xfrm>
              <a:off x="3175726" y="3723040"/>
              <a:ext cx="1899468" cy="69969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DEL TALENTO HUMANO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3" name="42 Redondear rectángulo de esquina del mismo lado"/>
            <p:cNvSpPr/>
            <p:nvPr/>
          </p:nvSpPr>
          <p:spPr>
            <a:xfrm rot="5400000">
              <a:off x="5184019" y="4362904"/>
              <a:ext cx="1264802" cy="1587486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Mauricio Ordoñez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Rodney Delgado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43 Rectángulo redondeado"/>
            <p:cNvSpPr/>
            <p:nvPr/>
          </p:nvSpPr>
          <p:spPr>
            <a:xfrm>
              <a:off x="3175726" y="4491378"/>
              <a:ext cx="1899468" cy="13725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EFICIENCIA </a:t>
              </a: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ADMINISTRATIVA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5" name="44 Redondear rectángulo de esquina del mismo lado"/>
            <p:cNvSpPr/>
            <p:nvPr/>
          </p:nvSpPr>
          <p:spPr>
            <a:xfrm rot="5400000">
              <a:off x="5513050" y="5506024"/>
              <a:ext cx="644759" cy="1587486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Paola Cifuentes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Rodney Delgado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45 Rectángulo redondeado"/>
            <p:cNvSpPr/>
            <p:nvPr/>
          </p:nvSpPr>
          <p:spPr>
            <a:xfrm>
              <a:off x="3204802" y="5944522"/>
              <a:ext cx="1899468" cy="69969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FINANCIERA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2843808" y="218111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843808" y="2919077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843808" y="3767246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843808" y="4703350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2843808" y="6024354"/>
              <a:ext cx="385042" cy="523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5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3175726" y="1772816"/>
              <a:ext cx="18659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Políticas de Desarrollo Administrativo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4866276" y="1836280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Asesores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 rot="5400000">
              <a:off x="7420619" y="1497607"/>
              <a:ext cx="510689" cy="1925206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Oficina Asesora de Planeación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 rot="5400000">
              <a:off x="7301013" y="2251995"/>
              <a:ext cx="787661" cy="19252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Oficina de Información en Justicia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Oficina Asesora de Planeación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Redondear rectángulo de esquina del mismo lado 4"/>
            <p:cNvSpPr/>
            <p:nvPr/>
          </p:nvSpPr>
          <p:spPr>
            <a:xfrm>
              <a:off x="6734751" y="3778261"/>
              <a:ext cx="1910923" cy="58181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0" bIns="72000" numCol="1" spcCol="1270" anchor="ctr" anchorCtr="0">
              <a:noAutofit/>
            </a:bodyPr>
            <a:lstStyle/>
            <a:p>
              <a:pPr marL="177800" lvl="1" indent="-17780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Grupo de Gestión del Talento Humano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56 Rectángulo redondeado"/>
            <p:cNvSpPr/>
            <p:nvPr/>
          </p:nvSpPr>
          <p:spPr>
            <a:xfrm rot="5400000">
              <a:off x="7062444" y="4184923"/>
              <a:ext cx="1264797" cy="192520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Grupo de Gestión Administrativa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Subdirección de 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Oficina Asesora de Planeación.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 smtClean="0">
                  <a:latin typeface="Century Gothic" panose="020B0502020202020204" pitchFamily="34" charset="0"/>
                </a:rPr>
                <a:t>Grupo de Gestión del Talento Humano.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 smtClean="0">
                  <a:latin typeface="Century Gothic" panose="020B0502020202020204" pitchFamily="34" charset="0"/>
                </a:rPr>
                <a:t>Oficina de Información en Justicia.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57 Rectángulo redondeado"/>
            <p:cNvSpPr/>
            <p:nvPr/>
          </p:nvSpPr>
          <p:spPr>
            <a:xfrm rot="5400000">
              <a:off x="7391473" y="5328048"/>
              <a:ext cx="644759" cy="192520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Grupo de Gestión Financiera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Oficina Asesora de Planeación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6732240" y="1806894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Responsables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59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65" name="64 Flecha derecha">
            <a:hlinkClick r:id="rId5" action="ppaction://hlinksldjump"/>
          </p:cNvPr>
          <p:cNvSpPr/>
          <p:nvPr/>
        </p:nvSpPr>
        <p:spPr>
          <a:xfrm>
            <a:off x="1414765" y="6357578"/>
            <a:ext cx="1008000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6" name="25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asesores y responsables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2855683" y="1937408"/>
            <a:ext cx="5953248" cy="3138629"/>
            <a:chOff x="2855683" y="1937408"/>
            <a:chExt cx="5953248" cy="3138629"/>
          </a:xfrm>
        </p:grpSpPr>
        <p:sp>
          <p:nvSpPr>
            <p:cNvPr id="31" name="30 Redondear rectángulo de esquina del mismo lado"/>
            <p:cNvSpPr/>
            <p:nvPr/>
          </p:nvSpPr>
          <p:spPr>
            <a:xfrm rot="5400000">
              <a:off x="7759843" y="1685595"/>
              <a:ext cx="510689" cy="1587486"/>
            </a:xfrm>
            <a:prstGeom prst="round2Same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Rafael Díaz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Iván López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Redondear rectángulo de esquina del mismo lado 4"/>
            <p:cNvSpPr/>
            <p:nvPr/>
          </p:nvSpPr>
          <p:spPr>
            <a:xfrm>
              <a:off x="5495338" y="2213979"/>
              <a:ext cx="1556840" cy="46083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3168716" y="2204864"/>
              <a:ext cx="4107591" cy="554201"/>
              <a:chOff x="0" y="1534"/>
              <a:chExt cx="1987176" cy="671123"/>
            </a:xfrm>
            <a:scene3d>
              <a:camera prst="orthographicFront"/>
              <a:lightRig rig="flat" dir="t"/>
            </a:scene3d>
          </p:grpSpPr>
          <p:sp>
            <p:nvSpPr>
              <p:cNvPr id="35" name="34 Rectángulo redondeado"/>
              <p:cNvSpPr/>
              <p:nvPr/>
            </p:nvSpPr>
            <p:spPr>
              <a:xfrm>
                <a:off x="0" y="1534"/>
                <a:ext cx="1987176" cy="671123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 MISIONAL Y DE GOBIERNO</a:t>
                </a:r>
                <a:endParaRPr lang="es-CO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2762" y="34296"/>
                <a:ext cx="1921652" cy="605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0955" rIns="41910" bIns="2095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CO" sz="1050" kern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7" name="46 Rectángulo"/>
            <p:cNvSpPr/>
            <p:nvPr/>
          </p:nvSpPr>
          <p:spPr>
            <a:xfrm>
              <a:off x="2855683" y="220486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3175725" y="1937408"/>
              <a:ext cx="41005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Políticas de Desarrollo Administrativo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7367746" y="1944375"/>
              <a:ext cx="12369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Asesores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 rot="5400000">
              <a:off x="7439499" y="3219164"/>
              <a:ext cx="510689" cy="1925206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r>
                <a:rPr lang="es-CO" sz="900" dirty="0" smtClean="0">
                  <a:latin typeface="Century Gothic" panose="020B0502020202020204" pitchFamily="34" charset="0"/>
                </a:rPr>
                <a:t>Oficina Asesora de Planeación.</a:t>
              </a:r>
            </a:p>
            <a:p>
              <a:r>
                <a:rPr lang="es-MX" sz="800" dirty="0" smtClean="0">
                  <a:latin typeface="Century Gothic" panose="020B0502020202020204" pitchFamily="34" charset="0"/>
                </a:rPr>
                <a:t>Fuente: Información registrada por las dependencias en SINERGIA</a:t>
              </a:r>
              <a:endParaRPr lang="es-CO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6721904" y="3573016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Responsables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2927691" y="4023352"/>
              <a:ext cx="1279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3" name="22 Abrir llave"/>
            <p:cNvSpPr/>
            <p:nvPr/>
          </p:nvSpPr>
          <p:spPr>
            <a:xfrm>
              <a:off x="4097053" y="3284984"/>
              <a:ext cx="541698" cy="1791053"/>
            </a:xfrm>
            <a:prstGeom prst="leftBrac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464368" y="4012672"/>
              <a:ext cx="2096272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Indicadores y metas de Gobierno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>
              <a:off x="6336575" y="4184705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38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37" name="36 Flecha derecha">
            <a:hlinkClick r:id="rId5" action="ppaction://hlinksldjump"/>
          </p:cNvPr>
          <p:cNvSpPr/>
          <p:nvPr/>
        </p:nvSpPr>
        <p:spPr>
          <a:xfrm>
            <a:off x="1414765" y="6357578"/>
            <a:ext cx="1008000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3" name="2 Imagen" descr="logoministe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0" name="19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asesores y responsables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2844670" y="2159281"/>
            <a:ext cx="6033289" cy="3141927"/>
            <a:chOff x="2844670" y="1934110"/>
            <a:chExt cx="6033289" cy="3141927"/>
          </a:xfrm>
        </p:grpSpPr>
        <p:sp>
          <p:nvSpPr>
            <p:cNvPr id="28" name="27 CuadroTexto"/>
            <p:cNvSpPr txBox="1"/>
            <p:nvPr/>
          </p:nvSpPr>
          <p:spPr>
            <a:xfrm>
              <a:off x="3175726" y="1934110"/>
              <a:ext cx="3484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Políticas de Desarrollo Administrativo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7155652" y="1942093"/>
              <a:ext cx="14933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Asesores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952752" y="3519430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Responsables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927691" y="4023352"/>
              <a:ext cx="1279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7" name="36 Abrir llave"/>
            <p:cNvSpPr/>
            <p:nvPr/>
          </p:nvSpPr>
          <p:spPr>
            <a:xfrm>
              <a:off x="4097053" y="3284984"/>
              <a:ext cx="541698" cy="1791053"/>
            </a:xfrm>
            <a:prstGeom prst="leftBrac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4464368" y="3463840"/>
              <a:ext cx="2096272" cy="1477328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 smtClean="0">
                  <a:latin typeface="Century Gothic" panose="020B0502020202020204" pitchFamily="34" charset="0"/>
                </a:rPr>
                <a:t>Plan </a:t>
              </a:r>
              <a:r>
                <a:rPr lang="es-CO" sz="1200" dirty="0">
                  <a:latin typeface="Century Gothic" panose="020B0502020202020204" pitchFamily="34" charset="0"/>
                </a:rPr>
                <a:t>Anticorrupción y de Atención al </a:t>
              </a:r>
              <a:r>
                <a:rPr lang="es-CO" sz="1200" dirty="0" smtClean="0">
                  <a:latin typeface="Century Gothic" panose="020B0502020202020204" pitchFamily="34" charset="0"/>
                </a:rPr>
                <a:t>Ciudadano.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Transparencia y Acceso a la Información Pública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Participación Ciudadana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Rendición de Cuentas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Servicio al </a:t>
              </a:r>
              <a:r>
                <a:rPr lang="es-CO" sz="1200" dirty="0" smtClean="0">
                  <a:latin typeface="Century Gothic" panose="020B0502020202020204" pitchFamily="34" charset="0"/>
                </a:rPr>
                <a:t>Ciudadano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>
              <a:off x="6588224" y="4180485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Redondear rectángulo de esquina del mismo lado"/>
            <p:cNvSpPr/>
            <p:nvPr/>
          </p:nvSpPr>
          <p:spPr>
            <a:xfrm rot="5400000">
              <a:off x="7521525" y="1838559"/>
              <a:ext cx="787661" cy="1587486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Mauricio Ordoñez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Andrés Viveros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3176588" y="2232296"/>
              <a:ext cx="3987700" cy="82126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TRANSPARENCIA, PARTICIPACIÓN Y SERVICIO AL CIUDADANO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2844670" y="2326923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4" name="43 Rectángulo redondeado"/>
            <p:cNvSpPr/>
            <p:nvPr/>
          </p:nvSpPr>
          <p:spPr>
            <a:xfrm rot="5400000">
              <a:off x="7521525" y="3224694"/>
              <a:ext cx="787661" cy="19252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r>
                <a:rPr lang="es-CO" sz="900" dirty="0">
                  <a:latin typeface="Century Gothic" panose="020B0502020202020204" pitchFamily="34" charset="0"/>
                </a:rPr>
                <a:t>Oficina de Información en Justicia – Resolución 0388 de 26 Junio de 2014</a:t>
              </a:r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33" name="32 Flecha derecha">
            <a:hlinkClick r:id="rId4" action="ppaction://hlinksldjump"/>
          </p:cNvPr>
          <p:cNvSpPr/>
          <p:nvPr/>
        </p:nvSpPr>
        <p:spPr>
          <a:xfrm>
            <a:off x="1414765" y="6357578"/>
            <a:ext cx="1008000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23393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Generalidades del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736464" y="1187460"/>
            <a:ext cx="601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El Modelo Integrado de Planeación y Gestión nace a partir del Decreto 2482 de 2012. </a:t>
            </a:r>
            <a:r>
              <a:rPr lang="es-CO" sz="1200" dirty="0">
                <a:latin typeface="Century Gothic" panose="020B0502020202020204" pitchFamily="34" charset="0"/>
              </a:rPr>
              <a:t>E</a:t>
            </a:r>
            <a:r>
              <a:rPr lang="es-CO" sz="1200" dirty="0" smtClean="0">
                <a:latin typeface="Century Gothic" panose="020B0502020202020204" pitchFamily="34" charset="0"/>
              </a:rPr>
              <a:t>n él:</a:t>
            </a:r>
          </a:p>
          <a:p>
            <a:pPr algn="just"/>
            <a:endParaRPr lang="es-CO" sz="1200" dirty="0">
              <a:latin typeface="Century Gothic" panose="020B0502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Century Gothic" panose="020B0502020202020204" pitchFamily="34" charset="0"/>
              </a:rPr>
              <a:t>Se establecen los lineamientos para la integración de la Planeación y la Gestión para las entidades del Estado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Century Gothic" panose="020B0502020202020204" pitchFamily="34" charset="0"/>
              </a:rPr>
              <a:t>Se plantea en la Metodología para la Implementación del Modelo Integrado de Planeación y Gestión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Century Gothic" panose="020B0502020202020204" pitchFamily="34" charset="0"/>
              </a:rPr>
              <a:t>Se recogen elementos del Sistema de Desarrollo Administrativo (SISTEDA)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Century Gothic" panose="020B0502020202020204" pitchFamily="34" charset="0"/>
              </a:rPr>
              <a:t>Se plantea la necesidad de desarrollar 5 políticas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Century Gothic" panose="020B0502020202020204" pitchFamily="34" charset="0"/>
              </a:rPr>
              <a:t>Se relaciona con Gobierno en Línea, del Ministerio de Tecnologías de la Información y Comunicaciones – MINTIC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s-CO" sz="1100" dirty="0">
                <a:latin typeface="Century Gothic" panose="020B0502020202020204" pitchFamily="34" charset="0"/>
              </a:rPr>
              <a:t>Se busca fortalecer la relación con la </a:t>
            </a:r>
            <a:r>
              <a:rPr lang="es-CO" sz="1100" dirty="0" smtClean="0">
                <a:latin typeface="Century Gothic" panose="020B0502020202020204" pitchFamily="34" charset="0"/>
              </a:rPr>
              <a:t>ciudadanía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29" name="28 Diagrama"/>
          <p:cNvGraphicFramePr/>
          <p:nvPr>
            <p:extLst>
              <p:ext uri="{D42A27DB-BD31-4B8C-83A1-F6EECF244321}">
                <p14:modId xmlns:p14="http://schemas.microsoft.com/office/powerpoint/2010/main" val="2485474587"/>
              </p:ext>
            </p:extLst>
          </p:nvPr>
        </p:nvGraphicFramePr>
        <p:xfrm>
          <a:off x="4016174" y="3367060"/>
          <a:ext cx="5236346" cy="330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36 Flecha derecha"/>
          <p:cNvSpPr/>
          <p:nvPr/>
        </p:nvSpPr>
        <p:spPr>
          <a:xfrm>
            <a:off x="3059832" y="4365104"/>
            <a:ext cx="1800200" cy="720080"/>
          </a:xfrm>
          <a:prstGeom prst="rightArrow">
            <a:avLst/>
          </a:prstGeom>
          <a:solidFill>
            <a:srgbClr val="28328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latin typeface="Century Gothic" panose="020B0502020202020204" pitchFamily="34" charset="0"/>
              </a:rPr>
              <a:t>Integración de la Planeación</a:t>
            </a:r>
            <a:endParaRPr lang="es-CO" sz="1100" b="1" dirty="0">
              <a:latin typeface="Century Gothic" panose="020B0502020202020204" pitchFamily="34" charset="0"/>
            </a:endParaRPr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8" y="2985812"/>
            <a:ext cx="1728000" cy="27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3" name="2 Imagen" descr="logoministe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0" name="19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asesores y responsables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grpSp>
        <p:nvGrpSpPr>
          <p:cNvPr id="51" name="50 Grupo"/>
          <p:cNvGrpSpPr/>
          <p:nvPr/>
        </p:nvGrpSpPr>
        <p:grpSpPr>
          <a:xfrm>
            <a:off x="2772662" y="2078129"/>
            <a:ext cx="6136590" cy="3151071"/>
            <a:chOff x="2772662" y="1916832"/>
            <a:chExt cx="6136590" cy="3151071"/>
          </a:xfrm>
        </p:grpSpPr>
        <p:sp>
          <p:nvSpPr>
            <p:cNvPr id="49" name="48 Rectángulo"/>
            <p:cNvSpPr/>
            <p:nvPr/>
          </p:nvSpPr>
          <p:spPr>
            <a:xfrm>
              <a:off x="2772662" y="2249070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44" name="43 Grupo"/>
            <p:cNvGrpSpPr/>
            <p:nvPr/>
          </p:nvGrpSpPr>
          <p:grpSpPr>
            <a:xfrm>
              <a:off x="2927691" y="1916832"/>
              <a:ext cx="5981561" cy="3151071"/>
              <a:chOff x="2927691" y="1924966"/>
              <a:chExt cx="5981561" cy="3151071"/>
            </a:xfrm>
          </p:grpSpPr>
          <p:sp>
            <p:nvSpPr>
              <p:cNvPr id="28" name="27 CuadroTexto"/>
              <p:cNvSpPr txBox="1"/>
              <p:nvPr/>
            </p:nvSpPr>
            <p:spPr>
              <a:xfrm>
                <a:off x="3175726" y="1924966"/>
                <a:ext cx="4012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Políticas de Desarrollo Administrativo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7043288" y="1932446"/>
                <a:ext cx="18659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Asesores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6924459" y="3586985"/>
                <a:ext cx="18659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Responsables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2927691" y="4023352"/>
                <a:ext cx="12790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Componentes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36 Abrir llave"/>
              <p:cNvSpPr/>
              <p:nvPr/>
            </p:nvSpPr>
            <p:spPr>
              <a:xfrm>
                <a:off x="4097053" y="3284984"/>
                <a:ext cx="541698" cy="1791053"/>
              </a:xfrm>
              <a:prstGeom prst="leftBrace">
                <a:avLst/>
              </a:prstGeom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4464368" y="3717790"/>
                <a:ext cx="2096272" cy="92333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1200" dirty="0">
                    <a:latin typeface="Century Gothic" panose="020B0502020202020204" pitchFamily="34" charset="0"/>
                  </a:rPr>
                  <a:t>Plan Estratégico de RRHH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1200" dirty="0">
                    <a:latin typeface="Century Gothic" panose="020B0502020202020204" pitchFamily="34" charset="0"/>
                  </a:rPr>
                  <a:t>Plan Anual de Vacantes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1200" dirty="0">
                    <a:latin typeface="Century Gothic" panose="020B0502020202020204" pitchFamily="34" charset="0"/>
                  </a:rPr>
                  <a:t>Capacitación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CO" sz="1200" dirty="0">
                    <a:latin typeface="Century Gothic" panose="020B0502020202020204" pitchFamily="34" charset="0"/>
                  </a:rPr>
                  <a:t>Bienestar e Incentivos</a:t>
                </a:r>
              </a:p>
            </p:txBody>
          </p:sp>
          <p:cxnSp>
            <p:nvCxnSpPr>
              <p:cNvPr id="40" name="39 Conector recto de flecha"/>
              <p:cNvCxnSpPr/>
              <p:nvPr/>
            </p:nvCxnSpPr>
            <p:spPr>
              <a:xfrm>
                <a:off x="6581980" y="4184705"/>
                <a:ext cx="320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44 Grupo"/>
              <p:cNvGrpSpPr/>
              <p:nvPr/>
            </p:nvGrpSpPr>
            <p:grpSpPr>
              <a:xfrm>
                <a:off x="7188414" y="2228585"/>
                <a:ext cx="1587482" cy="644759"/>
                <a:chOff x="1987175" y="68648"/>
                <a:chExt cx="1787783" cy="536898"/>
              </a:xfr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46" name="45 Redondear rectángulo de esquina del mismo lado"/>
                <p:cNvSpPr/>
                <p:nvPr/>
              </p:nvSpPr>
              <p:spPr>
                <a:xfrm rot="5400000">
                  <a:off x="2612618" y="-556795"/>
                  <a:ext cx="536898" cy="1787783"/>
                </a:xfrm>
                <a:prstGeom prst="round2SameRect">
                  <a:avLst/>
                </a:prstGeom>
                <a:grpFill/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p3d extrusionH="12700" prstMaterial="plastic">
                  <a:bevelT w="50800" h="50800"/>
                </a:sp3d>
              </p:spPr>
              <p:style>
                <a:lnRef idx="1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vert="vert270" lIns="0" tIns="0" rIns="0" bIns="72000" anchor="ctr" anchorCtr="0"/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s-CO" sz="9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7" name="Redondear rectángulo de esquina del mismo lado 4"/>
                <p:cNvSpPr/>
                <p:nvPr/>
              </p:nvSpPr>
              <p:spPr>
                <a:xfrm>
                  <a:off x="1987177" y="94856"/>
                  <a:ext cx="1774523" cy="48448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2000" tIns="0" rIns="0" bIns="72000" numCol="1" spcCol="1270" anchor="ctr" anchorCtr="0">
                  <a:noAutofit/>
                </a:bodyPr>
                <a:lstStyle/>
                <a:p>
                  <a:pPr marL="177800" lvl="1" indent="-177800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s-CO" sz="900" dirty="0" smtClean="0">
                      <a:latin typeface="Century Gothic" panose="020B0502020202020204" pitchFamily="34" charset="0"/>
                    </a:rPr>
                    <a:t>Ivonne Bechara</a:t>
                  </a:r>
                </a:p>
                <a:p>
                  <a:pPr marL="177800" lvl="1" indent="-177800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s-CO" sz="900" dirty="0" smtClean="0">
                      <a:latin typeface="Century Gothic" panose="020B0502020202020204" pitchFamily="34" charset="0"/>
                    </a:rPr>
                    <a:t>Adriana Pabón</a:t>
                  </a:r>
                  <a:endParaRPr lang="es-CO" sz="900" dirty="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48" name="47 Rectángulo redondeado"/>
              <p:cNvSpPr/>
              <p:nvPr/>
            </p:nvSpPr>
            <p:spPr>
              <a:xfrm>
                <a:off x="3104580" y="2204864"/>
                <a:ext cx="4131716" cy="699693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 anchorCtr="0"/>
              <a:lstStyle/>
              <a:p>
                <a:pPr algn="ctr"/>
                <a:r>
                  <a:rPr lang="es-CO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 DEL TALENTO HUMANO</a:t>
                </a:r>
                <a:endParaRPr lang="es-CO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Redondear rectángulo de esquina del mismo lado 4"/>
              <p:cNvSpPr/>
              <p:nvPr/>
            </p:nvSpPr>
            <p:spPr>
              <a:xfrm>
                <a:off x="6929412" y="3987970"/>
                <a:ext cx="1910923" cy="42171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fla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000" tIns="0" rIns="0" bIns="72000" numCol="1" spcCol="1270" anchor="ctr" anchorCtr="0">
                <a:noAutofit/>
              </a:bodyPr>
              <a:lstStyle/>
              <a:p>
                <a:pPr marL="0" lvl="1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s-CO" sz="900" dirty="0" smtClean="0">
                    <a:latin typeface="Century Gothic" panose="020B0502020202020204" pitchFamily="34" charset="0"/>
                  </a:rPr>
                  <a:t>Grupo de Gestión del Talento Humano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9" name="38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35" name="34 Flecha derecha">
            <a:hlinkClick r:id="rId4" action="ppaction://hlinksldjump"/>
          </p:cNvPr>
          <p:cNvSpPr/>
          <p:nvPr/>
        </p:nvSpPr>
        <p:spPr>
          <a:xfrm>
            <a:off x="1414765" y="6357578"/>
            <a:ext cx="1008000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3" name="2 Imagen" descr="logoministe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0" name="19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asesores y responsables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grpSp>
        <p:nvGrpSpPr>
          <p:cNvPr id="45" name="44 Grupo"/>
          <p:cNvGrpSpPr/>
          <p:nvPr/>
        </p:nvGrpSpPr>
        <p:grpSpPr>
          <a:xfrm>
            <a:off x="2627784" y="1772816"/>
            <a:ext cx="6264696" cy="4778421"/>
            <a:chOff x="2627784" y="1818933"/>
            <a:chExt cx="6264696" cy="4778421"/>
          </a:xfrm>
        </p:grpSpPr>
        <p:sp>
          <p:nvSpPr>
            <p:cNvPr id="28" name="27 CuadroTexto"/>
            <p:cNvSpPr txBox="1"/>
            <p:nvPr/>
          </p:nvSpPr>
          <p:spPr>
            <a:xfrm>
              <a:off x="3175726" y="1834670"/>
              <a:ext cx="3965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Políticas de Desarrollo Administrativo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882500" y="1818933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Asesores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876256" y="3311406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Responsables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627784" y="4895582"/>
              <a:ext cx="1279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7" name="36 Abrir llave"/>
            <p:cNvSpPr/>
            <p:nvPr/>
          </p:nvSpPr>
          <p:spPr>
            <a:xfrm>
              <a:off x="3797146" y="3645023"/>
              <a:ext cx="541698" cy="2777403"/>
            </a:xfrm>
            <a:prstGeom prst="leftBrac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4152586" y="3682165"/>
              <a:ext cx="2096272" cy="276998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Gestión de la </a:t>
              </a:r>
              <a:r>
                <a:rPr lang="es-CO" sz="1200" dirty="0" smtClean="0">
                  <a:latin typeface="Century Gothic" panose="020B0502020202020204" pitchFamily="34" charset="0"/>
                </a:rPr>
                <a:t>Calidad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Eficiencia </a:t>
              </a:r>
              <a:r>
                <a:rPr lang="es-CO" sz="1200" dirty="0" smtClean="0">
                  <a:latin typeface="Century Gothic" panose="020B0502020202020204" pitchFamily="34" charset="0"/>
                </a:rPr>
                <a:t>Administrativa </a:t>
              </a:r>
              <a:r>
                <a:rPr lang="es-CO" sz="1200" dirty="0">
                  <a:latin typeface="Century Gothic" panose="020B0502020202020204" pitchFamily="34" charset="0"/>
                </a:rPr>
                <a:t>y Cero </a:t>
              </a:r>
              <a:r>
                <a:rPr lang="es-CO" sz="1200" dirty="0" smtClean="0">
                  <a:latin typeface="Century Gothic" panose="020B0502020202020204" pitchFamily="34" charset="0"/>
                </a:rPr>
                <a:t>Papel.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Racionalización de </a:t>
              </a:r>
              <a:r>
                <a:rPr lang="es-CO" sz="1200" dirty="0" smtClean="0">
                  <a:latin typeface="Century Gothic" panose="020B0502020202020204" pitchFamily="34" charset="0"/>
                </a:rPr>
                <a:t>Trámites.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Modernización </a:t>
              </a:r>
              <a:r>
                <a:rPr lang="es-CO" sz="1200" dirty="0" smtClean="0">
                  <a:latin typeface="Century Gothic" panose="020B0502020202020204" pitchFamily="34" charset="0"/>
                </a:rPr>
                <a:t>Institucional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Gestión de Tecnologías de </a:t>
              </a:r>
              <a:r>
                <a:rPr lang="es-CO" sz="1200" dirty="0" smtClean="0">
                  <a:latin typeface="Century Gothic" panose="020B0502020202020204" pitchFamily="34" charset="0"/>
                </a:rPr>
                <a:t>Información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Gestión Documental</a:t>
              </a:r>
            </a:p>
          </p:txBody>
        </p:sp>
        <p:sp>
          <p:nvSpPr>
            <p:cNvPr id="53" name="52 Redondear rectángulo de esquina del mismo lado"/>
            <p:cNvSpPr/>
            <p:nvPr/>
          </p:nvSpPr>
          <p:spPr>
            <a:xfrm rot="5400000">
              <a:off x="7538415" y="1670960"/>
              <a:ext cx="702323" cy="1587486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Mauricio Ordoñez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Rodney Delgado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 smtClean="0">
                  <a:latin typeface="Century Gothic" panose="020B0502020202020204" pitchFamily="34" charset="0"/>
                </a:rPr>
                <a:t>Ángela Cabeza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3174209" y="2107134"/>
              <a:ext cx="3967343" cy="72101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EFICIENCIA </a:t>
              </a: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ADMINISTRATIVA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 rot="5400000">
              <a:off x="6321449" y="4026323"/>
              <a:ext cx="3024334" cy="211772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endParaRPr lang="es-CO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2842292" y="2178576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6978113" y="4067780"/>
              <a:ext cx="191436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Subdirección de Sistemas.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>
              <a:off x="6344768" y="4252493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CuadroTexto"/>
            <p:cNvSpPr txBox="1"/>
            <p:nvPr/>
          </p:nvSpPr>
          <p:spPr>
            <a:xfrm>
              <a:off x="6978113" y="4580679"/>
              <a:ext cx="191436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Oficina de Información en Justicia.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61" name="60 Conector recto de flecha"/>
            <p:cNvCxnSpPr/>
            <p:nvPr/>
          </p:nvCxnSpPr>
          <p:spPr>
            <a:xfrm>
              <a:off x="6344768" y="4765392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6978113" y="5111517"/>
              <a:ext cx="191436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lvl="1"/>
              <a:r>
                <a:rPr lang="es-CO" sz="1200" dirty="0">
                  <a:latin typeface="Century Gothic" panose="020B0502020202020204" pitchFamily="34" charset="0"/>
                </a:rPr>
                <a:t>Grupo de Gestión del Talento </a:t>
              </a:r>
              <a:r>
                <a:rPr lang="es-CO" sz="1200" dirty="0" smtClean="0">
                  <a:latin typeface="Century Gothic" panose="020B0502020202020204" pitchFamily="34" charset="0"/>
                </a:rPr>
                <a:t>Humano.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64" name="63 Conector recto de flecha"/>
            <p:cNvCxnSpPr/>
            <p:nvPr/>
          </p:nvCxnSpPr>
          <p:spPr>
            <a:xfrm>
              <a:off x="6344768" y="5296230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64 CuadroTexto"/>
            <p:cNvSpPr txBox="1"/>
            <p:nvPr/>
          </p:nvSpPr>
          <p:spPr>
            <a:xfrm>
              <a:off x="6978113" y="5711331"/>
              <a:ext cx="191436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Subdirección de Sistemas.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>
              <a:off x="6344768" y="5896044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CuadroTexto"/>
            <p:cNvSpPr txBox="1"/>
            <p:nvPr/>
          </p:nvSpPr>
          <p:spPr>
            <a:xfrm>
              <a:off x="6978113" y="6156012"/>
              <a:ext cx="191436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>
                  <a:latin typeface="Century Gothic" panose="020B0502020202020204" pitchFamily="34" charset="0"/>
                </a:rPr>
                <a:t>Grupo de Gestión </a:t>
              </a:r>
              <a:r>
                <a:rPr lang="es-CO" sz="1200" dirty="0" smtClean="0">
                  <a:latin typeface="Century Gothic" panose="020B0502020202020204" pitchFamily="34" charset="0"/>
                </a:rPr>
                <a:t>Administrativa</a:t>
              </a:r>
              <a:r>
                <a:rPr lang="es-CO" sz="1200" dirty="0">
                  <a:latin typeface="Century Gothic" panose="020B0502020202020204" pitchFamily="34" charset="0"/>
                </a:rPr>
                <a:t>.</a:t>
              </a:r>
            </a:p>
          </p:txBody>
        </p:sp>
        <p:cxnSp>
          <p:nvCxnSpPr>
            <p:cNvPr id="68" name="67 Conector recto de flecha"/>
            <p:cNvCxnSpPr/>
            <p:nvPr/>
          </p:nvCxnSpPr>
          <p:spPr>
            <a:xfrm>
              <a:off x="6344768" y="6340725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CuadroTexto"/>
            <p:cNvSpPr txBox="1"/>
            <p:nvPr/>
          </p:nvSpPr>
          <p:spPr>
            <a:xfrm>
              <a:off x="6978113" y="3645024"/>
              <a:ext cx="191436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Oficina Asesora de Planeación.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>
              <a:off x="6344768" y="3829737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45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44" name="43 Flecha derecha">
            <a:hlinkClick r:id="rId4" action="ppaction://hlinksldjump"/>
          </p:cNvPr>
          <p:cNvSpPr/>
          <p:nvPr/>
        </p:nvSpPr>
        <p:spPr>
          <a:xfrm>
            <a:off x="1414765" y="6357578"/>
            <a:ext cx="1008000" cy="360000"/>
          </a:xfrm>
          <a:prstGeom prst="righ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Siguiente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3" name="2 Imagen" descr="logoministe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732592" y="1052736"/>
            <a:ext cx="6015872" cy="540000"/>
            <a:chOff x="3491936" y="3969120"/>
            <a:chExt cx="5256584" cy="540000"/>
          </a:xfrm>
        </p:grpSpPr>
        <p:sp>
          <p:nvSpPr>
            <p:cNvPr id="20" name="19 Rectángulo"/>
            <p:cNvSpPr/>
            <p:nvPr/>
          </p:nvSpPr>
          <p:spPr>
            <a:xfrm>
              <a:off x="3809481" y="3984382"/>
              <a:ext cx="4939039" cy="508162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100" b="1" dirty="0" smtClean="0">
                  <a:latin typeface="Century Gothic" panose="020B0502020202020204" pitchFamily="34" charset="0"/>
                </a:rPr>
                <a:t>Asignación de asesores y responsables</a:t>
              </a:r>
              <a:endParaRPr lang="es-CO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564352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3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" y="3366139"/>
            <a:ext cx="1691992" cy="2367117"/>
          </a:xfrm>
          <a:prstGeom prst="rect">
            <a:avLst/>
          </a:prstGeom>
        </p:spPr>
      </p:pic>
      <p:sp>
        <p:nvSpPr>
          <p:cNvPr id="39" name="38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sp>
        <p:nvSpPr>
          <p:cNvPr id="46" name="45 Flecha izquierda">
            <a:hlinkClick r:id="rId4" action="ppaction://hlinksldjump"/>
          </p:cNvPr>
          <p:cNvSpPr/>
          <p:nvPr/>
        </p:nvSpPr>
        <p:spPr>
          <a:xfrm>
            <a:off x="1403648" y="6357578"/>
            <a:ext cx="1008112" cy="360040"/>
          </a:xfrm>
          <a:prstGeom prst="lef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Regresar</a:t>
            </a:r>
            <a:endParaRPr lang="es-CO" sz="1100" dirty="0">
              <a:latin typeface="Century Gothic" pitchFamily="34" charset="0"/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2699792" y="1942093"/>
            <a:ext cx="6063520" cy="3791163"/>
            <a:chOff x="2699792" y="1942093"/>
            <a:chExt cx="6063520" cy="3791163"/>
          </a:xfrm>
        </p:grpSpPr>
        <p:sp>
          <p:nvSpPr>
            <p:cNvPr id="68" name="67 Rectángulo redondeado"/>
            <p:cNvSpPr/>
            <p:nvPr/>
          </p:nvSpPr>
          <p:spPr>
            <a:xfrm>
              <a:off x="6863844" y="3356993"/>
              <a:ext cx="1899468" cy="237626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endParaRPr lang="es-CO" sz="9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175726" y="1943254"/>
              <a:ext cx="39885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Políticas de Desarrollo Administrativo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897348" y="1942093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Asesores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804248" y="3095382"/>
              <a:ext cx="186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Responsables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699792" y="4176515"/>
              <a:ext cx="12790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Componentes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7" name="36 Abrir llave"/>
            <p:cNvSpPr/>
            <p:nvPr/>
          </p:nvSpPr>
          <p:spPr>
            <a:xfrm>
              <a:off x="3869154" y="3438147"/>
              <a:ext cx="541698" cy="1791053"/>
            </a:xfrm>
            <a:prstGeom prst="leftBrac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4236469" y="3510155"/>
              <a:ext cx="2096272" cy="166199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Programación y Ejecución </a:t>
              </a:r>
              <a:r>
                <a:rPr lang="es-CO" sz="1200" dirty="0" smtClean="0">
                  <a:latin typeface="Century Gothic" panose="020B0502020202020204" pitchFamily="34" charset="0"/>
                </a:rPr>
                <a:t>Presupuestal.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Plan Anual de Adquisiciones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>
                  <a:latin typeface="Century Gothic" panose="020B0502020202020204" pitchFamily="34" charset="0"/>
                </a:rPr>
                <a:t>Proyectos de </a:t>
              </a:r>
              <a:r>
                <a:rPr lang="es-CO" sz="1200" dirty="0" smtClean="0">
                  <a:latin typeface="Century Gothic" panose="020B0502020202020204" pitchFamily="34" charset="0"/>
                </a:rPr>
                <a:t>Inversión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CO" sz="12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1200" dirty="0" smtClean="0">
                  <a:latin typeface="Century Gothic" panose="020B0502020202020204" pitchFamily="34" charset="0"/>
                </a:rPr>
                <a:t>PAC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40 Redondear rectángulo de esquina del mismo lado"/>
            <p:cNvSpPr/>
            <p:nvPr/>
          </p:nvSpPr>
          <p:spPr>
            <a:xfrm rot="5400000">
              <a:off x="7587765" y="1766365"/>
              <a:ext cx="644759" cy="1587486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Paola Cifuentes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latin typeface="Century Gothic" panose="020B0502020202020204" pitchFamily="34" charset="0"/>
                </a:rPr>
                <a:t>Rodney Delgado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3196019" y="2204864"/>
              <a:ext cx="3968269" cy="69969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FINANCIERA</a:t>
              </a: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2835026" y="2284695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 Gothic" panose="020B0502020202020204" pitchFamily="34" charset="0"/>
                </a:rPr>
                <a:t>5</a:t>
              </a:r>
              <a:endParaRPr lang="es-E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6948264" y="3573016"/>
              <a:ext cx="170060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Oficina Asesora de Planeación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6975849" y="4890646"/>
              <a:ext cx="1700607" cy="553998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just"/>
              <a:r>
                <a:rPr lang="es-MX" sz="1200" dirty="0" smtClean="0">
                  <a:latin typeface="Century Gothic" panose="020B0502020202020204" pitchFamily="34" charset="0"/>
                </a:rPr>
                <a:t>Grupo de Gestión Financiera y Contable.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57" name="56 Conector recto de flecha"/>
            <p:cNvCxnSpPr/>
            <p:nvPr/>
          </p:nvCxnSpPr>
          <p:spPr>
            <a:xfrm>
              <a:off x="6360325" y="5053728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 de flecha"/>
            <p:cNvCxnSpPr/>
            <p:nvPr/>
          </p:nvCxnSpPr>
          <p:spPr>
            <a:xfrm>
              <a:off x="6448333" y="3717032"/>
              <a:ext cx="32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CuadroTexto"/>
            <p:cNvSpPr txBox="1"/>
            <p:nvPr/>
          </p:nvSpPr>
          <p:spPr>
            <a:xfrm>
              <a:off x="6948264" y="4005064"/>
              <a:ext cx="170060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Oficina Asesora de Planeación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948264" y="4437112"/>
              <a:ext cx="1700607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s-CO" sz="1200" dirty="0" smtClean="0">
                  <a:latin typeface="Century Gothic" panose="020B0502020202020204" pitchFamily="34" charset="0"/>
                </a:rPr>
                <a:t>Oficina Asesora de Planeación</a:t>
              </a:r>
              <a:endParaRPr lang="es-CO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50" name="49 Conector recto de flecha"/>
            <p:cNvCxnSpPr/>
            <p:nvPr/>
          </p:nvCxnSpPr>
          <p:spPr>
            <a:xfrm>
              <a:off x="6372200" y="4725144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6372200" y="4221088"/>
              <a:ext cx="35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73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3" name="2 Imagen" descr="logoministe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2745512" y="1160808"/>
            <a:ext cx="6002952" cy="540000"/>
            <a:chOff x="3491936" y="3969120"/>
            <a:chExt cx="5328592" cy="540000"/>
          </a:xfrm>
        </p:grpSpPr>
        <p:sp>
          <p:nvSpPr>
            <p:cNvPr id="40" name="39 Rectángulo"/>
            <p:cNvSpPr/>
            <p:nvPr/>
          </p:nvSpPr>
          <p:spPr>
            <a:xfrm>
              <a:off x="3809481" y="3984382"/>
              <a:ext cx="5011047" cy="5081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200" b="1" dirty="0" smtClean="0">
                  <a:latin typeface="Century Gothic" panose="020B0502020202020204" pitchFamily="34" charset="0"/>
                </a:rPr>
                <a:t>Definición de tiempos y forma de reporte</a:t>
              </a:r>
              <a:endParaRPr lang="es-CO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43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3552069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4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2813254" y="1844824"/>
            <a:ext cx="59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Para garantizar el éxito en el reporte y seguimiento del Modelo Integrado de Planeación y Gestión, se establecieron unos lineamientos a seguir, los cuales son: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pic>
        <p:nvPicPr>
          <p:cNvPr id="29" name="28 Imagen" descr="outsourcin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67" y="3175291"/>
            <a:ext cx="1692000" cy="2579231"/>
          </a:xfrm>
          <a:prstGeom prst="rect">
            <a:avLst/>
          </a:prstGeom>
        </p:spPr>
      </p:pic>
      <p:graphicFrame>
        <p:nvGraphicFramePr>
          <p:cNvPr id="30" name="29 Diagrama"/>
          <p:cNvGraphicFramePr/>
          <p:nvPr>
            <p:extLst>
              <p:ext uri="{D42A27DB-BD31-4B8C-83A1-F6EECF244321}">
                <p14:modId xmlns:p14="http://schemas.microsoft.com/office/powerpoint/2010/main" val="3354568780"/>
              </p:ext>
            </p:extLst>
          </p:nvPr>
        </p:nvGraphicFramePr>
        <p:xfrm>
          <a:off x="2555776" y="2636912"/>
          <a:ext cx="6096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30 Flecha izquierda">
            <a:hlinkClick r:id="rId9" action="ppaction://hlinksldjump"/>
          </p:cNvPr>
          <p:cNvSpPr/>
          <p:nvPr/>
        </p:nvSpPr>
        <p:spPr>
          <a:xfrm>
            <a:off x="1403648" y="6357578"/>
            <a:ext cx="1008112" cy="360040"/>
          </a:xfrm>
          <a:prstGeom prst="lef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Regresar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3" name="2 Imagen" descr="logoministe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0648"/>
            <a:ext cx="590465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Metodología para la Implementación y Reporte del Modelo Integrado de Planeación y Gestión -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813254" y="2015287"/>
            <a:ext cx="59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La </a:t>
            </a:r>
            <a:r>
              <a:rPr lang="es-MX" sz="1200" dirty="0">
                <a:latin typeface="Century Gothic" panose="020B0502020202020204" pitchFamily="34" charset="0"/>
              </a:rPr>
              <a:t>Oficina Asesora de </a:t>
            </a:r>
            <a:r>
              <a:rPr lang="es-MX" sz="1200" dirty="0" smtClean="0">
                <a:latin typeface="Century Gothic" panose="020B0502020202020204" pitchFamily="34" charset="0"/>
              </a:rPr>
              <a:t>Planeación del MJD realizará 3 etapas de socialización de la metodología implementada para el reporte y seguimiento del Modelo Integrado de Planeación y Gestión:</a:t>
            </a:r>
          </a:p>
        </p:txBody>
      </p:sp>
      <p:grpSp>
        <p:nvGrpSpPr>
          <p:cNvPr id="25" name="24 Grupo"/>
          <p:cNvGrpSpPr/>
          <p:nvPr/>
        </p:nvGrpSpPr>
        <p:grpSpPr>
          <a:xfrm>
            <a:off x="2750533" y="1164853"/>
            <a:ext cx="5997929" cy="540000"/>
            <a:chOff x="3491936" y="3969120"/>
            <a:chExt cx="5328592" cy="540000"/>
          </a:xfrm>
        </p:grpSpPr>
        <p:sp>
          <p:nvSpPr>
            <p:cNvPr id="26" name="25 Rectángulo"/>
            <p:cNvSpPr/>
            <p:nvPr/>
          </p:nvSpPr>
          <p:spPr>
            <a:xfrm>
              <a:off x="3809481" y="3984382"/>
              <a:ext cx="5011047" cy="508162"/>
            </a:xfrm>
            <a:prstGeom prst="rect">
              <a:avLst/>
            </a:prstGeom>
            <a:solidFill>
              <a:srgbClr val="7030A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2000" tIns="0" rIns="0" bIns="0" anchor="ctr" anchorCtr="0"/>
            <a:lstStyle/>
            <a:p>
              <a:r>
                <a:rPr lang="es-CO" sz="1200" b="1" dirty="0" smtClean="0">
                  <a:latin typeface="Century Gothic" panose="020B0502020202020204" pitchFamily="34" charset="0"/>
                </a:rPr>
                <a:t>Socialización de la Metodología</a:t>
              </a:r>
              <a:endParaRPr lang="es-CO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3491936" y="3969120"/>
              <a:ext cx="504000" cy="540000"/>
            </a:xfrm>
            <a:prstGeom prst="ellips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552069" y="396932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28328A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5</a:t>
              </a:r>
              <a:endPara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328A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pic>
        <p:nvPicPr>
          <p:cNvPr id="33" name="32 Imagen" descr="reunion-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3429000"/>
            <a:ext cx="1666817" cy="2088232"/>
          </a:xfrm>
          <a:prstGeom prst="rect">
            <a:avLst/>
          </a:prstGeom>
        </p:spPr>
      </p:pic>
      <p:graphicFrame>
        <p:nvGraphicFramePr>
          <p:cNvPr id="34" name="33 Diagrama"/>
          <p:cNvGraphicFramePr/>
          <p:nvPr/>
        </p:nvGraphicFramePr>
        <p:xfrm>
          <a:off x="3203848" y="3212976"/>
          <a:ext cx="52565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34 Flecha izquierda">
            <a:hlinkClick r:id="rId9" action="ppaction://hlinksldjump"/>
          </p:cNvPr>
          <p:cNvSpPr/>
          <p:nvPr/>
        </p:nvSpPr>
        <p:spPr>
          <a:xfrm>
            <a:off x="1403648" y="6357578"/>
            <a:ext cx="1008112" cy="360040"/>
          </a:xfrm>
          <a:prstGeom prst="leftArrow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Regresar</a:t>
            </a:r>
            <a:endParaRPr lang="es-CO" sz="1100" dirty="0">
              <a:latin typeface="Century Gothic" pitchFamily="34" charset="0"/>
            </a:endParaRPr>
          </a:p>
        </p:txBody>
      </p:sp>
      <p:sp>
        <p:nvSpPr>
          <p:cNvPr id="37" name="36 Rectángulo redondeado">
            <a:hlinkClick r:id="rId10" action="ppaction://hlinksldjump"/>
          </p:cNvPr>
          <p:cNvSpPr/>
          <p:nvPr/>
        </p:nvSpPr>
        <p:spPr>
          <a:xfrm>
            <a:off x="719193" y="6381328"/>
            <a:ext cx="648072" cy="288000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latin typeface="Century Gothic" pitchFamily="34" charset="0"/>
              </a:rPr>
              <a:t>Fin</a:t>
            </a:r>
            <a:endParaRPr lang="es-CO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83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467544" y="528360"/>
            <a:ext cx="3232605" cy="452368"/>
            <a:chOff x="467544" y="528360"/>
            <a:chExt cx="3232605" cy="452368"/>
          </a:xfrm>
        </p:grpSpPr>
        <p:pic>
          <p:nvPicPr>
            <p:cNvPr id="2" name="1 Imagen" descr="logoministeri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528360"/>
              <a:ext cx="1672885" cy="424596"/>
            </a:xfrm>
            <a:prstGeom prst="rect">
              <a:avLst/>
            </a:prstGeom>
          </p:spPr>
        </p:pic>
        <p:pic>
          <p:nvPicPr>
            <p:cNvPr id="4" name="3 Imagen" descr="PRSPERIDAD PARA TODO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44" y="548680"/>
              <a:ext cx="1432405" cy="432048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611560" y="3212976"/>
            <a:ext cx="81369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Gracias…</a:t>
            </a:r>
            <a:endParaRPr lang="es-ES" sz="6600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6000" y="4942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 action="ppaction://hlinkfile"/>
              </a:rPr>
              <a:t>MATRIZ DE REPORTE Y SEGUIMEINTO MIPG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23393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Generalidades del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736464" y="1187460"/>
            <a:ext cx="60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El Modelo Integrado de Planeación y Gestión contempla los siguientes elementos: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8" y="2985812"/>
            <a:ext cx="1728000" cy="273973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37624606"/>
              </p:ext>
            </p:extLst>
          </p:nvPr>
        </p:nvGraphicFramePr>
        <p:xfrm>
          <a:off x="2627784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</p:spTree>
    <p:extLst>
      <p:ext uri="{BB962C8B-B14F-4D97-AF65-F5344CB8AC3E}">
        <p14:creationId xmlns:p14="http://schemas.microsoft.com/office/powerpoint/2010/main" val="28345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23393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Generalidades del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8" y="2985812"/>
            <a:ext cx="1728000" cy="2739730"/>
          </a:xfrm>
          <a:prstGeom prst="rect">
            <a:avLst/>
          </a:prstGeom>
        </p:spPr>
      </p:pic>
      <p:grpSp>
        <p:nvGrpSpPr>
          <p:cNvPr id="44" name="43 Grupo"/>
          <p:cNvGrpSpPr/>
          <p:nvPr/>
        </p:nvGrpSpPr>
        <p:grpSpPr>
          <a:xfrm>
            <a:off x="2699792" y="1690372"/>
            <a:ext cx="6187464" cy="4978988"/>
            <a:chOff x="2699792" y="1690372"/>
            <a:chExt cx="6187464" cy="4978988"/>
          </a:xfrm>
        </p:grpSpPr>
        <p:grpSp>
          <p:nvGrpSpPr>
            <p:cNvPr id="50" name="49 Grupo"/>
            <p:cNvGrpSpPr/>
            <p:nvPr/>
          </p:nvGrpSpPr>
          <p:grpSpPr>
            <a:xfrm>
              <a:off x="2699792" y="1690372"/>
              <a:ext cx="6187464" cy="4978988"/>
              <a:chOff x="2735417" y="1083399"/>
              <a:chExt cx="6187464" cy="4978988"/>
            </a:xfrm>
          </p:grpSpPr>
          <p:sp>
            <p:nvSpPr>
              <p:cNvPr id="7" name="6 Pentágono"/>
              <p:cNvSpPr/>
              <p:nvPr/>
            </p:nvSpPr>
            <p:spPr>
              <a:xfrm>
                <a:off x="2736464" y="1083399"/>
                <a:ext cx="1944000" cy="288000"/>
              </a:xfrm>
              <a:prstGeom prst="homePlat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INSUMOS/REFERENTES</a:t>
                </a:r>
                <a:endPara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22 Pentágono"/>
              <p:cNvSpPr/>
              <p:nvPr/>
            </p:nvSpPr>
            <p:spPr>
              <a:xfrm>
                <a:off x="4788990" y="1091783"/>
                <a:ext cx="1944000" cy="288032"/>
              </a:xfrm>
              <a:prstGeom prst="homePlat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</a:t>
                </a:r>
                <a:endPara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23 Pentágono"/>
              <p:cNvSpPr/>
              <p:nvPr/>
            </p:nvSpPr>
            <p:spPr>
              <a:xfrm>
                <a:off x="6852506" y="1100167"/>
                <a:ext cx="1944000" cy="288032"/>
              </a:xfrm>
              <a:prstGeom prst="homePlat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RESULTADOS</a:t>
                </a:r>
                <a:endPara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2735417" y="1880306"/>
                <a:ext cx="1296144" cy="62257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COMPETENCIAS LEGALES</a:t>
                </a:r>
                <a:endPara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25 Rectángulo redondeado"/>
              <p:cNvSpPr/>
              <p:nvPr/>
            </p:nvSpPr>
            <p:spPr>
              <a:xfrm>
                <a:off x="2735417" y="3091969"/>
                <a:ext cx="1296144" cy="62257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PLAN NACIONAL DE DESARROLLO</a:t>
                </a:r>
              </a:p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Metas de Gobierno</a:t>
                </a:r>
                <a:endPara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27 Rectángulo redondeado"/>
              <p:cNvSpPr/>
              <p:nvPr/>
            </p:nvSpPr>
            <p:spPr>
              <a:xfrm>
                <a:off x="2735417" y="4360617"/>
                <a:ext cx="1296144" cy="62257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PRESUPUESTO</a:t>
                </a:r>
                <a:endPara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20 Rectángulo redondeado"/>
              <p:cNvSpPr/>
              <p:nvPr/>
            </p:nvSpPr>
            <p:spPr>
              <a:xfrm>
                <a:off x="4248383" y="1628800"/>
                <a:ext cx="324000" cy="3600400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 rtlCol="0" anchor="ctr"/>
              <a:lstStyle/>
              <a:p>
                <a:pPr algn="ctr"/>
                <a:r>
                  <a:rPr lang="es-CO" sz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Políticas de Desarrollo Administrativo</a:t>
                </a:r>
                <a:endParaRPr lang="es-CO" sz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9" name="28 Conector recto de flecha"/>
              <p:cNvCxnSpPr/>
              <p:nvPr/>
            </p:nvCxnSpPr>
            <p:spPr>
              <a:xfrm>
                <a:off x="4044218" y="2191594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 de flecha"/>
              <p:cNvCxnSpPr/>
              <p:nvPr/>
            </p:nvCxnSpPr>
            <p:spPr>
              <a:xfrm>
                <a:off x="4044218" y="3403259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 de flecha"/>
              <p:cNvCxnSpPr/>
              <p:nvPr/>
            </p:nvCxnSpPr>
            <p:spPr>
              <a:xfrm>
                <a:off x="4044218" y="46719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29 Redondear rectángulo de esquina diagonal"/>
              <p:cNvSpPr/>
              <p:nvPr/>
            </p:nvSpPr>
            <p:spPr>
              <a:xfrm>
                <a:off x="4932040" y="1695815"/>
                <a:ext cx="1656184" cy="509049"/>
              </a:xfrm>
              <a:prstGeom prst="round2DiagRect">
                <a:avLst/>
              </a:prstGeom>
              <a:solidFill>
                <a:srgbClr val="28328A"/>
              </a:solidFill>
              <a:ln>
                <a:solidFill>
                  <a:srgbClr val="28328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 Misional y de Gobierno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33 Rectángulo redondeado"/>
              <p:cNvSpPr/>
              <p:nvPr/>
            </p:nvSpPr>
            <p:spPr>
              <a:xfrm>
                <a:off x="4572000" y="1628800"/>
                <a:ext cx="324000" cy="131076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 rtlCol="0" anchor="ctr"/>
              <a:lstStyle/>
              <a:p>
                <a:pPr algn="ctr"/>
                <a:r>
                  <a:rPr lang="es-CO" sz="1200" b="1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Front-Office</a:t>
                </a:r>
                <a:endParaRPr lang="es-CO" sz="12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34 Rectángulo redondeado"/>
              <p:cNvSpPr/>
              <p:nvPr/>
            </p:nvSpPr>
            <p:spPr>
              <a:xfrm>
                <a:off x="4572000" y="3501008"/>
                <a:ext cx="324000" cy="131076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 rtlCol="0" anchor="ctr"/>
              <a:lstStyle/>
              <a:p>
                <a:pPr algn="ctr"/>
                <a:r>
                  <a:rPr lang="es-CO" sz="1200" b="1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Back-Office</a:t>
                </a:r>
                <a:endParaRPr lang="es-CO" sz="12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35 Redondear rectángulo de esquina diagonal"/>
              <p:cNvSpPr/>
              <p:nvPr/>
            </p:nvSpPr>
            <p:spPr>
              <a:xfrm>
                <a:off x="4932040" y="2420888"/>
                <a:ext cx="1656184" cy="509049"/>
              </a:xfrm>
              <a:prstGeom prst="round2DiagRect">
                <a:avLst/>
              </a:prstGeom>
              <a:solidFill>
                <a:srgbClr val="28328A"/>
              </a:solidFill>
              <a:ln>
                <a:solidFill>
                  <a:srgbClr val="28328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Transparencia, Participación y Servicio al Ciudadano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36 Redondear rectángulo de esquina diagonal"/>
              <p:cNvSpPr/>
              <p:nvPr/>
            </p:nvSpPr>
            <p:spPr>
              <a:xfrm>
                <a:off x="4932040" y="3135975"/>
                <a:ext cx="1656184" cy="509049"/>
              </a:xfrm>
              <a:prstGeom prst="round2DiagRect">
                <a:avLst/>
              </a:prstGeom>
              <a:solidFill>
                <a:srgbClr val="28328A"/>
              </a:solidFill>
              <a:ln>
                <a:solidFill>
                  <a:srgbClr val="28328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 del Talento Humano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38 Redondear rectángulo de esquina diagonal"/>
              <p:cNvSpPr/>
              <p:nvPr/>
            </p:nvSpPr>
            <p:spPr>
              <a:xfrm>
                <a:off x="4932040" y="3856055"/>
                <a:ext cx="1656184" cy="509049"/>
              </a:xfrm>
              <a:prstGeom prst="round2DiagRect">
                <a:avLst/>
              </a:prstGeom>
              <a:solidFill>
                <a:srgbClr val="28328A"/>
              </a:solidFill>
              <a:ln>
                <a:solidFill>
                  <a:srgbClr val="28328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Eficiencia Administrativa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39 Redondear rectángulo de esquina diagonal"/>
              <p:cNvSpPr/>
              <p:nvPr/>
            </p:nvSpPr>
            <p:spPr>
              <a:xfrm>
                <a:off x="4932040" y="4576135"/>
                <a:ext cx="1656184" cy="509049"/>
              </a:xfrm>
              <a:prstGeom prst="round2DiagRect">
                <a:avLst/>
              </a:prstGeom>
              <a:solidFill>
                <a:srgbClr val="28328A"/>
              </a:solidFill>
              <a:ln>
                <a:solidFill>
                  <a:srgbClr val="28328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Gestión</a:t>
                </a:r>
              </a:p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Financiera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32 Llamada de flecha hacia arriba"/>
              <p:cNvSpPr/>
              <p:nvPr/>
            </p:nvSpPr>
            <p:spPr>
              <a:xfrm>
                <a:off x="4860032" y="5373216"/>
                <a:ext cx="1728000" cy="689171"/>
              </a:xfrm>
              <a:prstGeom prst="upArrowCallou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Gobierno en Línea </a:t>
                </a:r>
                <a:endParaRPr lang="es-CO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948264" y="2132856"/>
                <a:ext cx="1524801" cy="24670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2550" indent="-82550" algn="just">
                  <a:buFont typeface="Arial" panose="020B0604020202020204" pitchFamily="34" charset="0"/>
                  <a:buChar char="•"/>
                </a:pPr>
                <a:r>
                  <a:rPr lang="es-CO" sz="1000" b="1" dirty="0" smtClean="0">
                    <a:latin typeface="Century Gothic" panose="020B0502020202020204" pitchFamily="34" charset="0"/>
                  </a:rPr>
                  <a:t>Ejecución Plan Estratégico Sectorial</a:t>
                </a:r>
              </a:p>
              <a:p>
                <a:pPr marL="82550" indent="-82550" algn="just">
                  <a:buFont typeface="Arial" panose="020B0604020202020204" pitchFamily="34" charset="0"/>
                  <a:buChar char="•"/>
                </a:pPr>
                <a:endParaRPr lang="es-CO" sz="1000" b="1" dirty="0">
                  <a:latin typeface="Century Gothic" panose="020B0502020202020204" pitchFamily="34" charset="0"/>
                </a:endParaRPr>
              </a:p>
              <a:p>
                <a:pPr marL="82550" indent="-82550" algn="just">
                  <a:buFont typeface="Arial" panose="020B0604020202020204" pitchFamily="34" charset="0"/>
                  <a:buChar char="•"/>
                </a:pPr>
                <a:r>
                  <a:rPr lang="es-CO" sz="1000" b="1" dirty="0" smtClean="0">
                    <a:latin typeface="Century Gothic" panose="020B0502020202020204" pitchFamily="34" charset="0"/>
                  </a:rPr>
                  <a:t>Ejecución Plan Estratégico Institucional</a:t>
                </a:r>
              </a:p>
              <a:p>
                <a:pPr marL="82550" indent="-82550" algn="just">
                  <a:buFont typeface="Arial" panose="020B0604020202020204" pitchFamily="34" charset="0"/>
                  <a:buChar char="•"/>
                </a:pPr>
                <a:endParaRPr lang="es-CO" sz="1000" b="1" dirty="0">
                  <a:latin typeface="Century Gothic" panose="020B0502020202020204" pitchFamily="34" charset="0"/>
                </a:endParaRPr>
              </a:p>
              <a:p>
                <a:pPr marL="82550" indent="-82550" algn="just">
                  <a:buFont typeface="Arial" panose="020B0604020202020204" pitchFamily="34" charset="0"/>
                  <a:buChar char="•"/>
                </a:pPr>
                <a:r>
                  <a:rPr lang="es-CO" sz="1000" b="1" dirty="0" smtClean="0">
                    <a:latin typeface="Century Gothic" panose="020B0502020202020204" pitchFamily="34" charset="0"/>
                  </a:rPr>
                  <a:t>Ejecución Plan de Acción Anual</a:t>
                </a:r>
              </a:p>
              <a:p>
                <a:pPr marL="82550" indent="-82550" algn="just">
                  <a:buFont typeface="Arial" panose="020B0604020202020204" pitchFamily="34" charset="0"/>
                  <a:buChar char="•"/>
                </a:pPr>
                <a:endParaRPr lang="es-CO" sz="1000" b="1" dirty="0">
                  <a:latin typeface="Century Gothic" panose="020B0502020202020204" pitchFamily="34" charset="0"/>
                </a:endParaRPr>
              </a:p>
              <a:p>
                <a:pPr marL="82550" indent="-82550" algn="just">
                  <a:buFont typeface="Arial" panose="020B0604020202020204" pitchFamily="34" charset="0"/>
                  <a:buChar char="•"/>
                </a:pPr>
                <a:r>
                  <a:rPr lang="es-CO" sz="1000" b="1" dirty="0" smtClean="0">
                    <a:latin typeface="Century Gothic" panose="020B0502020202020204" pitchFamily="34" charset="0"/>
                  </a:rPr>
                  <a:t>Ejecución Presupuestal</a:t>
                </a:r>
                <a:endParaRPr lang="es-CO" sz="10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41 Llamada de flecha hacia arriba"/>
              <p:cNvSpPr/>
              <p:nvPr/>
            </p:nvSpPr>
            <p:spPr>
              <a:xfrm>
                <a:off x="6804248" y="5373215"/>
                <a:ext cx="1836000" cy="689171"/>
              </a:xfrm>
              <a:prstGeom prst="upArrowCallou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MECI-Sinergia Seguimiento</a:t>
                </a:r>
              </a:p>
              <a:p>
                <a:pPr algn="ctr"/>
                <a:r>
                  <a:rPr lang="es-CO" sz="9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Monitoreo, Control y Evaluación</a:t>
                </a:r>
                <a:endParaRPr lang="es-CO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42 Rectángulo redondeado"/>
              <p:cNvSpPr/>
              <p:nvPr/>
            </p:nvSpPr>
            <p:spPr>
              <a:xfrm>
                <a:off x="8598881" y="1556792"/>
                <a:ext cx="324000" cy="363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 rtlCol="0" anchor="ctr"/>
              <a:lstStyle/>
              <a:p>
                <a:pPr algn="ctr"/>
                <a:r>
                  <a:rPr lang="es-CO" sz="11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Formulario Único Reporte de Avances de la Gestión</a:t>
                </a:r>
                <a:endParaRPr lang="es-CO" sz="11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47" name="46 Conector recto"/>
            <p:cNvCxnSpPr>
              <a:stCxn id="43" idx="2"/>
            </p:cNvCxnSpPr>
            <p:nvPr/>
          </p:nvCxnSpPr>
          <p:spPr>
            <a:xfrm>
              <a:off x="8725256" y="5799765"/>
              <a:ext cx="0" cy="648578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 de flecha"/>
          <p:cNvCxnSpPr/>
          <p:nvPr/>
        </p:nvCxnSpPr>
        <p:spPr>
          <a:xfrm flipH="1">
            <a:off x="8640073" y="5841370"/>
            <a:ext cx="108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2736464" y="1187460"/>
            <a:ext cx="60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Representación Gráfica del Modelo Integrado de Planeación y Gestión: 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</p:spTree>
    <p:extLst>
      <p:ext uri="{BB962C8B-B14F-4D97-AF65-F5344CB8AC3E}">
        <p14:creationId xmlns:p14="http://schemas.microsoft.com/office/powerpoint/2010/main" val="18928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23393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Generalidades del MIPG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8" y="2985812"/>
            <a:ext cx="1728000" cy="2739730"/>
          </a:xfrm>
          <a:prstGeom prst="rect">
            <a:avLst/>
          </a:prstGeom>
        </p:spPr>
      </p:pic>
      <p:cxnSp>
        <p:nvCxnSpPr>
          <p:cNvPr id="49" name="48 Conector recto de flecha"/>
          <p:cNvCxnSpPr/>
          <p:nvPr/>
        </p:nvCxnSpPr>
        <p:spPr>
          <a:xfrm flipH="1">
            <a:off x="8640073" y="5841370"/>
            <a:ext cx="108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2736464" y="1187460"/>
            <a:ext cx="60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Alineación de los elementos del Modelo Integrado de Planeación y </a:t>
            </a:r>
            <a:r>
              <a:rPr lang="es-CO" sz="1200" dirty="0" smtClean="0">
                <a:latin typeface="Century Gothic" panose="020B0502020202020204" pitchFamily="34" charset="0"/>
              </a:rPr>
              <a:t>Gestión: 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  <p:graphicFrame>
        <p:nvGraphicFramePr>
          <p:cNvPr id="53" name="52 Diagrama"/>
          <p:cNvGraphicFramePr/>
          <p:nvPr>
            <p:extLst>
              <p:ext uri="{D42A27DB-BD31-4B8C-83A1-F6EECF244321}">
                <p14:modId xmlns:p14="http://schemas.microsoft.com/office/powerpoint/2010/main" val="1017332005"/>
              </p:ext>
            </p:extLst>
          </p:nvPr>
        </p:nvGraphicFramePr>
        <p:xfrm>
          <a:off x="2694464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4" name="53 CuadroTexto"/>
          <p:cNvSpPr txBox="1"/>
          <p:nvPr/>
        </p:nvSpPr>
        <p:spPr>
          <a:xfrm>
            <a:off x="4427984" y="211377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Conjunto de lineamientos que orientan a las entidades en el mejoramiento de su gestión para el cumplimiento de las metas institucionales y de Gobierno, a través de la simplificación de procesos y procedimientos internos, el aprovechamiento del talento humano y el uso eficiente de los recursos administrativos, financieros y tecnológicos.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6228184" y="4914537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00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Toda actividad , tarea, informe, obligación, plan o reporte que deben hacer y presentar las entidades a diferentes actores, relacionados con su ejercicio de planeación.</a:t>
            </a:r>
            <a:endParaRPr lang="es-CO" sz="1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5292080" y="363813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00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Subtemas los cuales deben ser desarrollados a través de la planeación integrada y teniendo en cuenta los lineamientos que los rectores de cada política han definido para su implementación.</a:t>
            </a:r>
            <a:endParaRPr lang="es-CO" sz="1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99592" y="260648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st="76200" dir="9000000" sx="102000" sy="102000" algn="tr" rotWithShape="0">
              <a:srgbClr val="92D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MENU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23393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Políticas de Desarrollo Administrativo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736464" y="887349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36464" y="908720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736464" y="1052736"/>
            <a:ext cx="60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Son cinco las Políticas de Desarrollo Administrativo, adoptadas por el Gobierno nacional para ser implementadas a través de la planeación sectorial e institucional de las entidades: </a:t>
            </a:r>
          </a:p>
        </p:txBody>
      </p:sp>
      <p:grpSp>
        <p:nvGrpSpPr>
          <p:cNvPr id="46" name="45 Grupo"/>
          <p:cNvGrpSpPr/>
          <p:nvPr/>
        </p:nvGrpSpPr>
        <p:grpSpPr>
          <a:xfrm>
            <a:off x="4829792" y="2213981"/>
            <a:ext cx="3136953" cy="510689"/>
            <a:chOff x="1987176" y="68648"/>
            <a:chExt cx="3532759" cy="536898"/>
          </a:xfrm>
          <a:scene3d>
            <a:camera prst="orthographicFront"/>
            <a:lightRig rig="flat" dir="t"/>
          </a:scene3d>
        </p:grpSpPr>
        <p:sp>
          <p:nvSpPr>
            <p:cNvPr id="54" name="53 Redondear rectángulo de esquina del mismo lado"/>
            <p:cNvSpPr/>
            <p:nvPr/>
          </p:nvSpPr>
          <p:spPr>
            <a:xfrm rot="5400000">
              <a:off x="3485107" y="-1429283"/>
              <a:ext cx="536898" cy="3532759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228600" indent="-228600">
                <a:buFont typeface="+mj-lt"/>
                <a:buAutoNum type="arabicPeriod"/>
              </a:pPr>
              <a:r>
                <a:rPr lang="es-CO" sz="900" dirty="0" smtClean="0">
                  <a:latin typeface="Century Gothic" panose="020B0502020202020204" pitchFamily="34" charset="0"/>
                </a:rPr>
                <a:t>Indicadores y metas de gobierno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Redondear rectángulo de esquina del mismo lado 4"/>
            <p:cNvSpPr/>
            <p:nvPr/>
          </p:nvSpPr>
          <p:spPr>
            <a:xfrm>
              <a:off x="1987177" y="94856"/>
              <a:ext cx="3506550" cy="48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2982836" y="2181114"/>
            <a:ext cx="1899468" cy="554201"/>
            <a:chOff x="0" y="1534"/>
            <a:chExt cx="1987176" cy="671123"/>
          </a:xfrm>
          <a:scene3d>
            <a:camera prst="orthographicFront"/>
            <a:lightRig rig="flat" dir="t"/>
          </a:scene3d>
        </p:grpSpPr>
        <p:sp>
          <p:nvSpPr>
            <p:cNvPr id="52" name="51 Rectángulo redondeado"/>
            <p:cNvSpPr/>
            <p:nvPr/>
          </p:nvSpPr>
          <p:spPr>
            <a:xfrm>
              <a:off x="0" y="1534"/>
              <a:ext cx="1987176" cy="67112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56 Redondear rectángulo de esquina del mismo lado"/>
          <p:cNvSpPr/>
          <p:nvPr/>
        </p:nvSpPr>
        <p:spPr>
          <a:xfrm rot="5400000">
            <a:off x="6023318" y="1655237"/>
            <a:ext cx="787661" cy="3136953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Plan Anticorrupción y de Atención al Ciudadano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Transparencia y Acceso a la Información Pública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Participación Ciudadana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Rendición de Cuentas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Servicio al Ciudadano 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3001720" y="2797018"/>
            <a:ext cx="1899468" cy="8547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62" name="61 Grupo"/>
          <p:cNvGrpSpPr/>
          <p:nvPr/>
        </p:nvGrpSpPr>
        <p:grpSpPr>
          <a:xfrm>
            <a:off x="4848676" y="3755905"/>
            <a:ext cx="3136953" cy="644759"/>
            <a:chOff x="1987176" y="68648"/>
            <a:chExt cx="3532759" cy="53689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3" name="62 Redondear rectángulo de esquina del mismo lado"/>
            <p:cNvSpPr/>
            <p:nvPr/>
          </p:nvSpPr>
          <p:spPr>
            <a:xfrm rot="5400000">
              <a:off x="3485107" y="-1429283"/>
              <a:ext cx="536898" cy="3532759"/>
            </a:xfrm>
            <a:prstGeom prst="round2Same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0" tIns="0" rIns="0" bIns="72000" anchor="ctr" anchorCtr="0"/>
            <a:lstStyle/>
            <a:p>
              <a:pPr marL="228600" indent="-228600">
                <a:buFont typeface="+mj-lt"/>
                <a:buAutoNum type="arabicPeriod"/>
              </a:pPr>
              <a:r>
                <a:rPr lang="es-CO" sz="900" dirty="0" smtClean="0">
                  <a:latin typeface="Century Gothic" panose="020B0502020202020204" pitchFamily="34" charset="0"/>
                </a:rPr>
                <a:t>Plan Estratégico de RRHH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CO" sz="900" dirty="0" smtClean="0">
                  <a:latin typeface="Century Gothic" panose="020B0502020202020204" pitchFamily="34" charset="0"/>
                </a:rPr>
                <a:t>Plan Anual de Vacantes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CO" sz="900" dirty="0" smtClean="0">
                  <a:latin typeface="Century Gothic" panose="020B0502020202020204" pitchFamily="34" charset="0"/>
                </a:rPr>
                <a:t>Capacitación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CO" sz="900" dirty="0" smtClean="0">
                  <a:latin typeface="Century Gothic" panose="020B0502020202020204" pitchFamily="34" charset="0"/>
                </a:rPr>
                <a:t>Bienestar e Incentivos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Redondear rectángulo de esquina del mismo lado 4"/>
            <p:cNvSpPr/>
            <p:nvPr/>
          </p:nvSpPr>
          <p:spPr>
            <a:xfrm>
              <a:off x="1987177" y="94856"/>
              <a:ext cx="3506550" cy="484480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9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6" name="65 Rectángulo redondeado"/>
          <p:cNvSpPr/>
          <p:nvPr/>
        </p:nvSpPr>
        <p:spPr>
          <a:xfrm>
            <a:off x="3001720" y="3723040"/>
            <a:ext cx="1899468" cy="6996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67 Redondear rectángulo de esquina del mismo lado"/>
          <p:cNvSpPr/>
          <p:nvPr/>
        </p:nvSpPr>
        <p:spPr>
          <a:xfrm rot="5400000">
            <a:off x="5955052" y="3417862"/>
            <a:ext cx="924191" cy="3136953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Gestión de la Calidad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Eficiencia Adtiva y Cero Papel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Racionalización de Trámites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Modernización Institucional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Gestión de Tecnologías de Información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Gestión Documental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69" name="68 Rectángulo redondeado"/>
          <p:cNvSpPr/>
          <p:nvPr/>
        </p:nvSpPr>
        <p:spPr>
          <a:xfrm>
            <a:off x="3001720" y="4491378"/>
            <a:ext cx="1899468" cy="10029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1" name="70 Redondear rectángulo de esquina del mismo lado"/>
          <p:cNvSpPr/>
          <p:nvPr/>
        </p:nvSpPr>
        <p:spPr>
          <a:xfrm rot="5400000">
            <a:off x="6113778" y="4346390"/>
            <a:ext cx="644759" cy="3136953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 lIns="0" tIns="0" rIns="0" bIns="72000" anchor="ctr" anchorCtr="0"/>
          <a:lstStyle/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Programación y Ejecución Presupuestal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PAC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Proyectos de Inversión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900" dirty="0" smtClean="0">
                <a:latin typeface="Century Gothic" panose="020B0502020202020204" pitchFamily="34" charset="0"/>
              </a:rPr>
              <a:t>Plan Anual de Adquisiciones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3030796" y="5559623"/>
            <a:ext cx="1899468" cy="6996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669802" y="2181114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2669802" y="2919077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2669802" y="3767246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2669802" y="4703350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2669802" y="5639454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001720" y="1772816"/>
            <a:ext cx="1865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Políticas de Desarrollo Administrativo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646425" y="1844066"/>
            <a:ext cx="186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Componentes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5" name="44 Llamada de flecha a la izquierda"/>
          <p:cNvSpPr/>
          <p:nvPr/>
        </p:nvSpPr>
        <p:spPr>
          <a:xfrm>
            <a:off x="8100392" y="2024944"/>
            <a:ext cx="612000" cy="900000"/>
          </a:xfrm>
          <a:prstGeom prst="leftArrowCallou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s-CO" sz="1000" dirty="0" smtClean="0">
                <a:latin typeface="Century Gothic" panose="020B0502020202020204" pitchFamily="34" charset="0"/>
              </a:rPr>
              <a:t>SINERGIA </a:t>
            </a:r>
          </a:p>
          <a:p>
            <a:pPr algn="ctr"/>
            <a:r>
              <a:rPr lang="es-CO" sz="1000" dirty="0" smtClean="0">
                <a:latin typeface="Century Gothic" panose="020B0502020202020204" pitchFamily="34" charset="0"/>
              </a:rPr>
              <a:t>SEGUIMIENTO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sp>
        <p:nvSpPr>
          <p:cNvPr id="79" name="78 Llamada de flecha a la izquierda"/>
          <p:cNvSpPr/>
          <p:nvPr/>
        </p:nvSpPr>
        <p:spPr>
          <a:xfrm>
            <a:off x="8100392" y="2924944"/>
            <a:ext cx="612000" cy="3312000"/>
          </a:xfrm>
          <a:prstGeom prst="leftArrowCallou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s-CO" sz="1000" dirty="0" smtClean="0">
                <a:latin typeface="Century Gothic" panose="020B0502020202020204" pitchFamily="34" charset="0"/>
              </a:rPr>
              <a:t>MECI –</a:t>
            </a:r>
          </a:p>
          <a:p>
            <a:pPr algn="ctr"/>
            <a:r>
              <a:rPr lang="es-CO" sz="1000" dirty="0" smtClean="0">
                <a:latin typeface="Century Gothic" panose="020B0502020202020204" pitchFamily="34" charset="0"/>
              </a:rPr>
              <a:t>Monitoreo, Control y evaluación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sp>
        <p:nvSpPr>
          <p:cNvPr id="80" name="79 Llamada de flecha hacia arriba"/>
          <p:cNvSpPr/>
          <p:nvPr/>
        </p:nvSpPr>
        <p:spPr>
          <a:xfrm>
            <a:off x="3102344" y="6309320"/>
            <a:ext cx="1764000" cy="396000"/>
          </a:xfrm>
          <a:prstGeom prst="upArrowCallou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 smtClean="0">
                <a:latin typeface="Century Gothic" panose="020B0502020202020204" pitchFamily="34" charset="0"/>
              </a:rPr>
              <a:t>GOBIERNO EN LÍNEA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pic>
        <p:nvPicPr>
          <p:cNvPr id="81" name="8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5" y="3035961"/>
            <a:ext cx="1951199" cy="2697295"/>
          </a:xfrm>
          <a:prstGeom prst="rect">
            <a:avLst/>
          </a:prstGeom>
        </p:spPr>
      </p:pic>
      <p:sp>
        <p:nvSpPr>
          <p:cNvPr id="47" name="46 CuadroTexto"/>
          <p:cNvSpPr txBox="1"/>
          <p:nvPr/>
        </p:nvSpPr>
        <p:spPr>
          <a:xfrm>
            <a:off x="683570" y="978465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Qué es el MIPG?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83568" y="1289436"/>
            <a:ext cx="1764000" cy="257369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Generalidades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83568" y="1577294"/>
            <a:ext cx="1764000" cy="4420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Políticas de Desarrollo Administrativo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683568" y="1978853"/>
            <a:ext cx="1764000" cy="442035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O" sz="1200" dirty="0" smtClean="0">
                <a:latin typeface="Century Gothic" panose="020B0502020202020204" pitchFamily="34" charset="0"/>
              </a:rPr>
              <a:t>Metodología para el reporte del MIPG</a:t>
            </a:r>
          </a:p>
        </p:txBody>
      </p:sp>
    </p:spTree>
    <p:extLst>
      <p:ext uri="{BB962C8B-B14F-4D97-AF65-F5344CB8AC3E}">
        <p14:creationId xmlns:p14="http://schemas.microsoft.com/office/powerpoint/2010/main" val="22244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52" y="65960"/>
            <a:ext cx="6502692" cy="44961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524244" y="4563382"/>
            <a:ext cx="6516000" cy="2166688"/>
          </a:xfrm>
          <a:prstGeom prst="rect">
            <a:avLst/>
          </a:prstGeom>
          <a:solidFill>
            <a:srgbClr val="9C9686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1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36" name="35 Imagen" descr="2009_3_12_195629_MunecosPuzz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951" y="2973202"/>
            <a:ext cx="1692000" cy="2776574"/>
          </a:xfrm>
          <a:prstGeom prst="rect">
            <a:avLst/>
          </a:prstGeom>
        </p:spPr>
      </p:pic>
      <p:sp>
        <p:nvSpPr>
          <p:cNvPr id="58" name="57 Rectángulo redondeado">
            <a:hlinkClick r:id="rId6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9" name="WordArt 5"/>
          <p:cNvSpPr>
            <a:spLocks noChangeArrowheads="1" noChangeShapeType="1" noTextEdit="1"/>
          </p:cNvSpPr>
          <p:nvPr/>
        </p:nvSpPr>
        <p:spPr bwMode="auto">
          <a:xfrm>
            <a:off x="2556010" y="4621438"/>
            <a:ext cx="2736070" cy="1907700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GESTION 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" name="WordArt 5"/>
          <p:cNvSpPr>
            <a:spLocks noChangeArrowheads="1" noChangeShapeType="1" noTextEdit="1"/>
          </p:cNvSpPr>
          <p:nvPr/>
        </p:nvSpPr>
        <p:spPr bwMode="auto">
          <a:xfrm>
            <a:off x="5263614" y="4667088"/>
            <a:ext cx="3672408" cy="864096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MISIONAL Y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C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2" name="WordArt 5"/>
          <p:cNvSpPr>
            <a:spLocks noChangeArrowheads="1" noChangeShapeType="1" noTextEdit="1"/>
          </p:cNvSpPr>
          <p:nvPr/>
        </p:nvSpPr>
        <p:spPr bwMode="auto">
          <a:xfrm>
            <a:off x="5234586" y="5815648"/>
            <a:ext cx="3715950" cy="678981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  <a:outerShdw blurRad="50800" dist="177800" dir="54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s-CO" sz="3600" kern="10" dirty="0" smtClean="0">
                <a:ln w="9525">
                  <a:solidFill>
                    <a:srgbClr val="FFCC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DE GOBIERNO</a:t>
            </a:r>
            <a:endParaRPr lang="es-CO" sz="3600" kern="10" dirty="0">
              <a:ln w="9525">
                <a:solidFill>
                  <a:srgbClr val="FFCC00"/>
                </a:solidFill>
                <a:round/>
                <a:headEnd type="none" w="sm" len="sm"/>
                <a:tailEnd type="none" w="sm" len="sm"/>
              </a:ln>
              <a:solidFill>
                <a:srgbClr val="FFC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3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2978578" y="3151230"/>
            <a:ext cx="6676221" cy="504058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s-ES" b="1" dirty="0" smtClean="0">
                <a:solidFill>
                  <a:srgbClr val="28328A"/>
                </a:solidFill>
                <a:latin typeface="Arial Narrow" panose="020B0606020202030204" pitchFamily="34" charset="0"/>
                <a:ea typeface="MingLiU" panose="02020509000000000000" pitchFamily="49" charset="-120"/>
              </a:rPr>
              <a:t>MODELO INTEGRADO DE PLANEACIÓN Y GESTIÓN</a:t>
            </a:r>
            <a:endParaRPr lang="es-ES" b="1" dirty="0">
              <a:solidFill>
                <a:srgbClr val="28328A"/>
              </a:solidFill>
              <a:latin typeface="Arial Narrow" panose="020B0606020202030204" pitchFamily="34" charset="0"/>
              <a:ea typeface="MingLiU" panose="02020509000000000000" pitchFamily="49" charset="-120"/>
            </a:endParaRPr>
          </a:p>
        </p:txBody>
      </p:sp>
      <p:pic>
        <p:nvPicPr>
          <p:cNvPr id="2" name="1 Imagen" descr="logoministe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8688" y="5567627"/>
            <a:ext cx="1778870" cy="42459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70" y="65147"/>
            <a:ext cx="176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938617"/>
            <a:ext cx="1764000" cy="2844000"/>
          </a:xfrm>
          <a:prstGeom prst="rect">
            <a:avLst/>
          </a:prstGeom>
          <a:solidFill>
            <a:schemeClr val="bg1"/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4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  <a:p>
            <a:pPr algn="ctr"/>
            <a:endParaRPr lang="es-CO" sz="1200" dirty="0" smtClean="0">
              <a:latin typeface="Century Gothic" panose="020B0502020202020204" pitchFamily="34" charset="0"/>
            </a:endParaRPr>
          </a:p>
          <a:p>
            <a:pPr algn="ctr"/>
            <a:endParaRPr lang="es-CO" sz="12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841370"/>
            <a:ext cx="1764000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MIPG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24244" y="65147"/>
            <a:ext cx="6516000" cy="6676223"/>
          </a:xfrm>
          <a:prstGeom prst="rect">
            <a:avLst/>
          </a:prstGeom>
          <a:noFill/>
          <a:ln w="3175">
            <a:solidFill>
              <a:srgbClr val="28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843808" y="332656"/>
            <a:ext cx="590465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CO" b="1" dirty="0" smtClean="0">
                <a:solidFill>
                  <a:srgbClr val="283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MISIONAL Y DE GOBIERNO</a:t>
            </a:r>
            <a:endParaRPr lang="es-CO" b="1" dirty="0">
              <a:solidFill>
                <a:srgbClr val="2832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2736464" y="692696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83568" y="6334070"/>
            <a:ext cx="1764000" cy="396000"/>
          </a:xfrm>
          <a:prstGeom prst="rect">
            <a:avLst/>
          </a:prstGeom>
          <a:pattFill prst="pct2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3175">
            <a:solidFill>
              <a:srgbClr val="28328A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s-CO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7318" y="621849"/>
            <a:ext cx="1728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política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196752"/>
            <a:ext cx="172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1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36464" y="910461"/>
            <a:ext cx="601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latin typeface="Century Gothic" panose="020B0502020202020204" pitchFamily="34" charset="0"/>
              </a:rPr>
              <a:t>Política orientada al logro de las metas establecidas por el Sector y por la entidad, para el cumplimiento de su misión y de las prioridades que el Gobierno define</a:t>
            </a:r>
            <a:r>
              <a:rPr lang="es-CO" sz="12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CO" sz="1200" dirty="0">
              <a:latin typeface="Century Gothic" panose="020B0502020202020204" pitchFamily="34" charset="0"/>
            </a:endParaRPr>
          </a:p>
          <a:p>
            <a:pPr algn="just"/>
            <a:r>
              <a:rPr lang="es-CO" sz="1200" dirty="0" smtClean="0">
                <a:latin typeface="Century Gothic" panose="020B0502020202020204" pitchFamily="34" charset="0"/>
              </a:rPr>
              <a:t>Para la medición y seguimiento de la presente política se han definido dos módulos que, si bien se complementan y presenta un armonía entre ellos, la forma de medirlos es diferente. Dichos módulos son: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pic>
        <p:nvPicPr>
          <p:cNvPr id="36" name="35 Imagen" descr="2009_3_12_195629_MunecosPuzz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51" y="2973202"/>
            <a:ext cx="1692000" cy="2776574"/>
          </a:xfrm>
          <a:prstGeom prst="rect">
            <a:avLst/>
          </a:prstGeom>
        </p:spPr>
      </p:pic>
      <p:sp>
        <p:nvSpPr>
          <p:cNvPr id="58" name="57 Rectángulo redondeado">
            <a:hlinkClick r:id="rId5" action="ppaction://hlinksldjump"/>
          </p:cNvPr>
          <p:cNvSpPr/>
          <p:nvPr/>
        </p:nvSpPr>
        <p:spPr>
          <a:xfrm>
            <a:off x="1403648" y="6381328"/>
            <a:ext cx="1008112" cy="288032"/>
          </a:xfrm>
          <a:prstGeom prst="roundRect">
            <a:avLst/>
          </a:prstGeom>
          <a:solidFill>
            <a:srgbClr val="28328A"/>
          </a:solidFill>
          <a:ln>
            <a:solidFill>
              <a:srgbClr val="2832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55" name="54 Conector recto"/>
          <p:cNvCxnSpPr/>
          <p:nvPr/>
        </p:nvCxnSpPr>
        <p:spPr>
          <a:xfrm>
            <a:off x="2736464" y="716446"/>
            <a:ext cx="6012000" cy="0"/>
          </a:xfrm>
          <a:prstGeom prst="line">
            <a:avLst/>
          </a:prstGeom>
          <a:ln>
            <a:solidFill>
              <a:srgbClr val="283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56197"/>
            <a:ext cx="2895600" cy="1122089"/>
          </a:xfrm>
          <a:prstGeom prst="rect">
            <a:avLst/>
          </a:prstGeom>
        </p:spPr>
      </p:pic>
      <p:sp>
        <p:nvSpPr>
          <p:cNvPr id="67" name="66 CuadroTexto"/>
          <p:cNvSpPr txBox="1"/>
          <p:nvPr/>
        </p:nvSpPr>
        <p:spPr>
          <a:xfrm>
            <a:off x="2915816" y="411946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latin typeface="Century Gothic" panose="020B0502020202020204" pitchFamily="34" charset="0"/>
              </a:rPr>
              <a:t>Sistema Nacional de Evaluación de Gestión y Resultados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2915816" y="275131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MISIONAL Y DE GOBIERNO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98492177"/>
              </p:ext>
            </p:extLst>
          </p:nvPr>
        </p:nvGraphicFramePr>
        <p:xfrm>
          <a:off x="6660232" y="2924944"/>
          <a:ext cx="17281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9" name="78 CuadroTexto"/>
          <p:cNvSpPr txBox="1"/>
          <p:nvPr/>
        </p:nvSpPr>
        <p:spPr>
          <a:xfrm>
            <a:off x="6068888" y="2744545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SEGUIMEINTO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068888" y="407707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latin typeface="Century Gothic" panose="020B0502020202020204" pitchFamily="34" charset="0"/>
              </a:rPr>
              <a:t>Seguimiento a Planes </a:t>
            </a:r>
          </a:p>
          <a:p>
            <a:pPr algn="ctr"/>
            <a:r>
              <a:rPr lang="es-CO" sz="1200" dirty="0" smtClean="0">
                <a:latin typeface="Century Gothic" panose="020B0502020202020204" pitchFamily="34" charset="0"/>
              </a:rPr>
              <a:t>y Proyectos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pSp>
        <p:nvGrpSpPr>
          <p:cNvPr id="81" name="80 Grupo"/>
          <p:cNvGrpSpPr/>
          <p:nvPr/>
        </p:nvGrpSpPr>
        <p:grpSpPr>
          <a:xfrm>
            <a:off x="3851920" y="5307598"/>
            <a:ext cx="3744416" cy="554201"/>
            <a:chOff x="0" y="1534"/>
            <a:chExt cx="1987176" cy="671123"/>
          </a:xfrm>
          <a:scene3d>
            <a:camera prst="orthographicFront"/>
            <a:lightRig rig="flat" dir="t"/>
          </a:scene3d>
        </p:grpSpPr>
        <p:sp>
          <p:nvSpPr>
            <p:cNvPr id="82" name="81 Rectángulo redondeado"/>
            <p:cNvSpPr/>
            <p:nvPr/>
          </p:nvSpPr>
          <p:spPr>
            <a:xfrm>
              <a:off x="0" y="1534"/>
              <a:ext cx="1987176" cy="67112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2TV4CCKVFCYA-1167877901-159</_dlc_DocId>
    <_dlc_DocIdUrl xmlns="81cc8fc0-8d1e-4295-8f37-5d076116407c">
      <Url>https://www.minjusticia.gov.co/ministerio/_layouts/15/DocIdRedir.aspx?ID=2TV4CCKVFCYA-1167877901-159</Url>
      <Description>2TV4CCKVFCYA-1167877901-159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BA7F62C14F041A0FB3EFC7596E368" ma:contentTypeVersion="1" ma:contentTypeDescription="Crear nuevo documento." ma:contentTypeScope="" ma:versionID="348b18b5fc41e64fad00b1cd561ffcbc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DE239-E1A1-405D-9839-A7150859C90E}"/>
</file>

<file path=customXml/itemProps2.xml><?xml version="1.0" encoding="utf-8"?>
<ds:datastoreItem xmlns:ds="http://schemas.openxmlformats.org/officeDocument/2006/customXml" ds:itemID="{9EA052BF-426A-4640-A6C3-43E9BF3A2592}"/>
</file>

<file path=customXml/itemProps3.xml><?xml version="1.0" encoding="utf-8"?>
<ds:datastoreItem xmlns:ds="http://schemas.openxmlformats.org/officeDocument/2006/customXml" ds:itemID="{B03A5F98-24FE-4028-9237-5B84A3819F07}"/>
</file>

<file path=customXml/itemProps4.xml><?xml version="1.0" encoding="utf-8"?>
<ds:datastoreItem xmlns:ds="http://schemas.openxmlformats.org/officeDocument/2006/customXml" ds:itemID="{635205D5-220E-4568-87B3-37B5AD3A6B00}"/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4086</Words>
  <Application>Microsoft Office PowerPoint</Application>
  <PresentationFormat>Presentación en pantalla (4:3)</PresentationFormat>
  <Paragraphs>1648</Paragraphs>
  <Slides>35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del Interior y de Justicia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EDUROD</dc:creator>
  <cp:lastModifiedBy>RODNEY ANDRES DELGADO ROMERO</cp:lastModifiedBy>
  <cp:revision>186</cp:revision>
  <dcterms:created xsi:type="dcterms:W3CDTF">2012-10-08T20:37:53Z</dcterms:created>
  <dcterms:modified xsi:type="dcterms:W3CDTF">2014-10-10T22:40:42Z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0x01010020FBA7F62C14F041A0FB3EFC7596E368</vt:lpwstr>
  </property>
  <property fmtid="{D5CDD505-2E9C-101B-9397-08002B2CF9AE}" pid="3" name="_dlc_DocIdItemGuid">
    <vt:lpwstr>e2ccd3f5-600e-4194-b53a-f6a2d02b43f8</vt:lpwstr>
  </property>
</Properties>
</file>