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2.xml" ContentType="application/vnd.ms-office.chartstyle+xml"/>
  <Override PartName="/ppt/theme/theme1.xml" ContentType="application/vnd.openxmlformats-officedocument.theme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302" r:id="rId3"/>
    <p:sldId id="307" r:id="rId4"/>
    <p:sldId id="308" r:id="rId5"/>
    <p:sldId id="310" r:id="rId6"/>
    <p:sldId id="312" r:id="rId7"/>
    <p:sldId id="313" r:id="rId8"/>
    <p:sldId id="318" r:id="rId9"/>
    <p:sldId id="317" r:id="rId10"/>
    <p:sldId id="316" r:id="rId11"/>
    <p:sldId id="315" r:id="rId12"/>
    <p:sldId id="314" r:id="rId13"/>
  </p:sldIdLst>
  <p:sldSz cx="9144000" cy="6858000" type="screen4x3"/>
  <p:notesSz cx="6797675" cy="9928225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 smtClean="0">
                <a:solidFill>
                  <a:srgbClr val="7030A0"/>
                </a:solidFill>
              </a:rPr>
              <a:t>MIPG 2016 PLANEADO </a:t>
            </a:r>
            <a:r>
              <a:rPr lang="en-US" b="1" baseline="0" dirty="0">
                <a:solidFill>
                  <a:srgbClr val="7030A0"/>
                </a:solidFill>
              </a:rPr>
              <a:t>VS </a:t>
            </a:r>
            <a:r>
              <a:rPr lang="en-US" b="1" baseline="0" dirty="0" smtClean="0">
                <a:solidFill>
                  <a:srgbClr val="7030A0"/>
                </a:solidFill>
              </a:rPr>
              <a:t>EJECUTADO</a:t>
            </a:r>
            <a:endParaRPr lang="en-US" b="1" dirty="0">
              <a:solidFill>
                <a:srgbClr val="7030A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Hoja1!$C$34</c:f>
              <c:strCache>
                <c:ptCount val="1"/>
                <c:pt idx="0">
                  <c:v>PLANEADO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Hoja1!$B$35:$B$40</c:f>
              <c:strCache>
                <c:ptCount val="6"/>
                <c:pt idx="0">
                  <c:v>MIPG SECTOR JUSTICIA Y DEL DERECHO</c:v>
                </c:pt>
                <c:pt idx="1">
                  <c:v>1. GESTIÓN MISIONAL Y DE GOBIERNO</c:v>
                </c:pt>
                <c:pt idx="2">
                  <c:v>2. TRANSPARENCIA, PARTICIPACIÓN Y SERVICIO AL CIUDADANO</c:v>
                </c:pt>
                <c:pt idx="3">
                  <c:v>3. GESTIÓN DEL TALENTO HUMANO</c:v>
                </c:pt>
                <c:pt idx="4">
                  <c:v>4. EFICIENCIA ADMINISTRATIVA</c:v>
                </c:pt>
                <c:pt idx="5">
                  <c:v>5. GESTIÓN FINANCIERA</c:v>
                </c:pt>
              </c:strCache>
            </c:strRef>
          </c:cat>
          <c:val>
            <c:numRef>
              <c:f>Hoja1!$C$35:$C$40</c:f>
              <c:numCache>
                <c:formatCode>0.00%</c:formatCode>
                <c:ptCount val="6"/>
                <c:pt idx="0">
                  <c:v>0.47515142936507926</c:v>
                </c:pt>
                <c:pt idx="1">
                  <c:v>0.29051600000000005</c:v>
                </c:pt>
                <c:pt idx="2">
                  <c:v>0.42819800793650786</c:v>
                </c:pt>
                <c:pt idx="3">
                  <c:v>0.5187425</c:v>
                </c:pt>
                <c:pt idx="4">
                  <c:v>0.51949438888888877</c:v>
                </c:pt>
                <c:pt idx="5">
                  <c:v>0.61880624999999989</c:v>
                </c:pt>
              </c:numCache>
            </c:numRef>
          </c:val>
        </c:ser>
        <c:ser>
          <c:idx val="1"/>
          <c:order val="1"/>
          <c:tx>
            <c:strRef>
              <c:f>Hoja1!$D$34</c:f>
              <c:strCache>
                <c:ptCount val="1"/>
                <c:pt idx="0">
                  <c:v>EJECUTADO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Hoja1!$B$35:$B$40</c:f>
              <c:strCache>
                <c:ptCount val="6"/>
                <c:pt idx="0">
                  <c:v>MIPG SECTOR JUSTICIA Y DEL DERECHO</c:v>
                </c:pt>
                <c:pt idx="1">
                  <c:v>1. GESTIÓN MISIONAL Y DE GOBIERNO</c:v>
                </c:pt>
                <c:pt idx="2">
                  <c:v>2. TRANSPARENCIA, PARTICIPACIÓN Y SERVICIO AL CIUDADANO</c:v>
                </c:pt>
                <c:pt idx="3">
                  <c:v>3. GESTIÓN DEL TALENTO HUMANO</c:v>
                </c:pt>
                <c:pt idx="4">
                  <c:v>4. EFICIENCIA ADMINISTRATIVA</c:v>
                </c:pt>
                <c:pt idx="5">
                  <c:v>5. GESTIÓN FINANCIERA</c:v>
                </c:pt>
              </c:strCache>
            </c:strRef>
          </c:cat>
          <c:val>
            <c:numRef>
              <c:f>Hoja1!$D$35:$D$40</c:f>
              <c:numCache>
                <c:formatCode>0.00%</c:formatCode>
                <c:ptCount val="6"/>
                <c:pt idx="0">
                  <c:v>0.47244861754232836</c:v>
                </c:pt>
                <c:pt idx="1">
                  <c:v>0.43825280000000005</c:v>
                </c:pt>
                <c:pt idx="2">
                  <c:v>0.38777990079365077</c:v>
                </c:pt>
                <c:pt idx="3">
                  <c:v>0.51401500000000011</c:v>
                </c:pt>
                <c:pt idx="4">
                  <c:v>0.43863085555555559</c:v>
                </c:pt>
                <c:pt idx="5">
                  <c:v>0.58356453136243513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281808"/>
        <c:axId val="282282200"/>
      </c:barChart>
      <c:catAx>
        <c:axId val="28228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282200"/>
        <c:crosses val="autoZero"/>
        <c:auto val="1"/>
        <c:lblAlgn val="ctr"/>
        <c:lblOffset val="100"/>
        <c:noMultiLvlLbl val="0"/>
      </c:catAx>
      <c:valAx>
        <c:axId val="282282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281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00735681159148E-2"/>
          <c:y val="0.94288171405519483"/>
          <c:w val="0.32073856443839904"/>
          <c:h val="5.7118285944805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Hoja1!$H$34</c:f>
              <c:strCache>
                <c:ptCount val="1"/>
                <c:pt idx="0">
                  <c:v>AVANCE ACUMULADO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Hoja1!$G$35:$G$40</c:f>
              <c:strCache>
                <c:ptCount val="6"/>
                <c:pt idx="0">
                  <c:v>MIPG SECTOR JUSTICIA Y DEL DERECHO</c:v>
                </c:pt>
                <c:pt idx="1">
                  <c:v>1. GESTIÓN MISIONAL Y DE GOBIERNO</c:v>
                </c:pt>
                <c:pt idx="2">
                  <c:v>2. TRANSPARENCIA, PARTICIPACIÓN Y SERVICIO AL CIUDADANO</c:v>
                </c:pt>
                <c:pt idx="3">
                  <c:v>3. GESTIÓN DEL TALENTO HUMANO</c:v>
                </c:pt>
                <c:pt idx="4">
                  <c:v>4. EFICIENCIA ADMINISTRATIVA</c:v>
                </c:pt>
                <c:pt idx="5">
                  <c:v>5. GESTIÓN FINANCIERA</c:v>
                </c:pt>
              </c:strCache>
            </c:strRef>
          </c:cat>
          <c:val>
            <c:numRef>
              <c:f>Hoja1!$H$35:$H$40</c:f>
              <c:numCache>
                <c:formatCode>0.00%</c:formatCode>
                <c:ptCount val="6"/>
                <c:pt idx="0">
                  <c:v>0.47244861754232836</c:v>
                </c:pt>
                <c:pt idx="1">
                  <c:v>0.43825280000000005</c:v>
                </c:pt>
                <c:pt idx="2">
                  <c:v>0.38777990079365077</c:v>
                </c:pt>
                <c:pt idx="3">
                  <c:v>0.51401500000000011</c:v>
                </c:pt>
                <c:pt idx="4">
                  <c:v>0.43863085555555559</c:v>
                </c:pt>
                <c:pt idx="5">
                  <c:v>0.58356453136243513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2282984"/>
        <c:axId val="282283376"/>
      </c:barChart>
      <c:catAx>
        <c:axId val="282282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283376"/>
        <c:crosses val="autoZero"/>
        <c:auto val="1"/>
        <c:lblAlgn val="ctr"/>
        <c:lblOffset val="100"/>
        <c:noMultiLvlLbl val="0"/>
      </c:catAx>
      <c:valAx>
        <c:axId val="282283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2282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rgbClr val="7030A0"/>
                </a:solidFill>
              </a:rPr>
              <a:t>CUMPLIMIENTO SEGUNDO TRIMESTRE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7030A0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Hoja1!$F$34</c:f>
              <c:strCache>
                <c:ptCount val="1"/>
                <c:pt idx="0">
                  <c:v>CUMPLIMIENTO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Hoja1!$E$35:$E$40</c:f>
              <c:strCache>
                <c:ptCount val="6"/>
                <c:pt idx="0">
                  <c:v>MIPG SECTOR JUSTICIA Y DEL DERECHO</c:v>
                </c:pt>
                <c:pt idx="1">
                  <c:v>1. GESTIÓN MISIONAL Y DE GOBIERNO</c:v>
                </c:pt>
                <c:pt idx="2">
                  <c:v>2. TRANSPARENCIA, PARTICIPACIÓN Y SERVICIO AL CIUDADANO</c:v>
                </c:pt>
                <c:pt idx="3">
                  <c:v>3. GESTIÓN DEL TALENTO HUMANO</c:v>
                </c:pt>
                <c:pt idx="4">
                  <c:v>4. EFICIENCIA ADMINISTRATIVA</c:v>
                </c:pt>
                <c:pt idx="5">
                  <c:v>5. GESTIÓN FINANCIERA</c:v>
                </c:pt>
              </c:strCache>
            </c:strRef>
          </c:cat>
          <c:val>
            <c:numRef>
              <c:f>Hoja1!$F$35:$F$40</c:f>
              <c:numCache>
                <c:formatCode>0.00%</c:formatCode>
                <c:ptCount val="6"/>
                <c:pt idx="0">
                  <c:v>0.99431168327460884</c:v>
                </c:pt>
                <c:pt idx="1">
                  <c:v>1.508532404411461</c:v>
                </c:pt>
                <c:pt idx="2">
                  <c:v>0.90560883891629362</c:v>
                </c:pt>
                <c:pt idx="3">
                  <c:v>0.99088661522817223</c:v>
                </c:pt>
                <c:pt idx="4">
                  <c:v>0.84434185418963481</c:v>
                </c:pt>
                <c:pt idx="5">
                  <c:v>0.9430488644263616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764168"/>
        <c:axId val="197764560"/>
      </c:barChart>
      <c:catAx>
        <c:axId val="197764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764560"/>
        <c:crosses val="autoZero"/>
        <c:auto val="1"/>
        <c:lblAlgn val="ctr"/>
        <c:lblOffset val="100"/>
        <c:noMultiLvlLbl val="0"/>
      </c:catAx>
      <c:valAx>
        <c:axId val="19776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7764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96203-99F9-4EE1-841E-5519B867E6D3}" type="datetimeFigureOut">
              <a:rPr lang="es-CO" smtClean="0"/>
              <a:t>12/09/2016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6E763-236A-4772-9160-EB064F9D26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399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26E763-236A-4772-9160-EB064F9D2648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7332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 userDrawn="1"/>
        </p:nvSpPr>
        <p:spPr>
          <a:xfrm>
            <a:off x="0" y="2429375"/>
            <a:ext cx="9144000" cy="1253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0" name="Imagen 9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13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5432324" y="2700836"/>
            <a:ext cx="3246540" cy="768350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s-ES" dirty="0" smtClean="0"/>
              <a:t>Capítulo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900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6" name="6 Rectángulo"/>
          <p:cNvSpPr/>
          <p:nvPr userDrawn="1"/>
        </p:nvSpPr>
        <p:spPr>
          <a:xfrm>
            <a:off x="4555612" y="2429375"/>
            <a:ext cx="4588387" cy="1253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686710" y="2687626"/>
            <a:ext cx="4295058" cy="705125"/>
          </a:xfrm>
          <a:prstGeom prst="rect">
            <a:avLst/>
          </a:prstGeom>
        </p:spPr>
        <p:txBody>
          <a:bodyPr vert="horz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s-ES_tradnl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2176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14" name="Marcador de contenido 13"/>
          <p:cNvSpPr>
            <a:spLocks noGrp="1"/>
          </p:cNvSpPr>
          <p:nvPr>
            <p:ph sz="quarter" idx="11"/>
          </p:nvPr>
        </p:nvSpPr>
        <p:spPr>
          <a:xfrm>
            <a:off x="4531585" y="1696766"/>
            <a:ext cx="4317436" cy="3629027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6" name="Marcador de posición de imagen 11"/>
          <p:cNvSpPr>
            <a:spLocks noGrp="1"/>
          </p:cNvSpPr>
          <p:nvPr>
            <p:ph type="pic" sz="quarter" idx="12"/>
          </p:nvPr>
        </p:nvSpPr>
        <p:spPr>
          <a:xfrm>
            <a:off x="308863" y="1697483"/>
            <a:ext cx="4082867" cy="362902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7" name="6 Rectángulo"/>
          <p:cNvSpPr/>
          <p:nvPr userDrawn="1"/>
        </p:nvSpPr>
        <p:spPr>
          <a:xfrm>
            <a:off x="0" y="704635"/>
            <a:ext cx="4391730" cy="614526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08863" y="794772"/>
            <a:ext cx="3853460" cy="442453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s-ES_tradnl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3824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16" name="Marcador de contenido 15"/>
          <p:cNvSpPr>
            <a:spLocks noGrp="1"/>
          </p:cNvSpPr>
          <p:nvPr>
            <p:ph sz="quarter" idx="11"/>
          </p:nvPr>
        </p:nvSpPr>
        <p:spPr>
          <a:xfrm>
            <a:off x="2195870" y="736600"/>
            <a:ext cx="6696609" cy="4638368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 dirty="0" smtClean="0"/>
              <a:t>Haga clic para modificar el estilo de texto del patrón</a:t>
            </a:r>
          </a:p>
          <a:p>
            <a:pPr lvl="1"/>
            <a:r>
              <a:rPr lang="es-ES_tradnl" dirty="0" smtClean="0"/>
              <a:t>Segundo nivel</a:t>
            </a:r>
          </a:p>
          <a:p>
            <a:pPr lvl="2"/>
            <a:r>
              <a:rPr lang="es-ES_tradnl" dirty="0" smtClean="0"/>
              <a:t>Tercer nivel</a:t>
            </a:r>
          </a:p>
          <a:p>
            <a:pPr lvl="3"/>
            <a:r>
              <a:rPr lang="es-ES_tradnl" dirty="0" smtClean="0"/>
              <a:t>Cuarto nivel</a:t>
            </a:r>
          </a:p>
          <a:p>
            <a:pPr lvl="4"/>
            <a:r>
              <a:rPr lang="es-ES_tradnl" dirty="0" smtClean="0"/>
              <a:t>Quinto nivel</a:t>
            </a:r>
            <a:endParaRPr lang="es-ES" dirty="0"/>
          </a:p>
        </p:txBody>
      </p:sp>
      <p:sp>
        <p:nvSpPr>
          <p:cNvPr id="5" name="6 Rectángulo"/>
          <p:cNvSpPr/>
          <p:nvPr userDrawn="1"/>
        </p:nvSpPr>
        <p:spPr>
          <a:xfrm>
            <a:off x="0" y="2429375"/>
            <a:ext cx="2072153" cy="1253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96683" y="2725084"/>
            <a:ext cx="1836994" cy="551765"/>
          </a:xfrm>
          <a:prstGeom prst="rect">
            <a:avLst/>
          </a:prstGeom>
        </p:spPr>
        <p:txBody>
          <a:bodyPr vert="horz"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s-ES_tradnl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0010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 descr="Min + Lem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8" y="5805264"/>
            <a:ext cx="2976332" cy="576064"/>
          </a:xfrm>
          <a:prstGeom prst="rect">
            <a:avLst/>
          </a:prstGeom>
        </p:spPr>
      </p:pic>
      <p:sp>
        <p:nvSpPr>
          <p:cNvPr id="13" name="Marcador de posición de imagen 12"/>
          <p:cNvSpPr>
            <a:spLocks noGrp="1"/>
          </p:cNvSpPr>
          <p:nvPr>
            <p:ph type="pic" sz="quarter" idx="10"/>
          </p:nvPr>
        </p:nvSpPr>
        <p:spPr>
          <a:xfrm>
            <a:off x="0" y="2060677"/>
            <a:ext cx="9144000" cy="323235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/>
            </a:lvl1pPr>
          </a:lstStyle>
          <a:p>
            <a:endParaRPr lang="es-ES" dirty="0"/>
          </a:p>
        </p:txBody>
      </p:sp>
      <p:sp>
        <p:nvSpPr>
          <p:cNvPr id="4" name="6 Rectángulo"/>
          <p:cNvSpPr/>
          <p:nvPr userDrawn="1"/>
        </p:nvSpPr>
        <p:spPr>
          <a:xfrm>
            <a:off x="0" y="807064"/>
            <a:ext cx="9143999" cy="1253613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1023891"/>
            <a:ext cx="8229600" cy="709714"/>
          </a:xfrm>
          <a:prstGeom prst="rect">
            <a:avLst/>
          </a:prstGeom>
        </p:spPr>
        <p:txBody>
          <a:bodyPr vert="horz"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s-ES_tradnl" dirty="0" smtClean="0"/>
              <a:t>Título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5139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 userDrawn="1"/>
        </p:nvSpPr>
        <p:spPr>
          <a:xfrm>
            <a:off x="385379" y="6271168"/>
            <a:ext cx="683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A46D8A0-80A8-5E4B-A220-0C6151ACA68E}" type="slidenum">
              <a:rPr lang="es-ES" sz="1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‹Nº›</a:t>
            </a:fld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542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sz="quarter" idx="10"/>
          </p:nvPr>
        </p:nvSpPr>
        <p:spPr>
          <a:xfrm>
            <a:off x="-721224" y="2829626"/>
            <a:ext cx="9143999" cy="768350"/>
          </a:xfrm>
        </p:spPr>
        <p:txBody>
          <a:bodyPr/>
          <a:lstStyle/>
          <a:p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MODELO INTEGRADO DE PLANEACIÓN Y GESTIÓN</a:t>
            </a:r>
          </a:p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755576" y="4120574"/>
            <a:ext cx="7704855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 defTabSz="457200"/>
            <a:r>
              <a:rPr lang="es-E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SECTOR JUSTICIA Y DEL DERECHO              SJD</a:t>
            </a:r>
            <a:endParaRPr lang="es-E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034898" y="5246201"/>
            <a:ext cx="3358612" cy="4770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 defTabSz="457200"/>
            <a:r>
              <a:rPr lang="es-ES" sz="2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itchFamily="34" charset="0"/>
              </a:rPr>
              <a:t>2do. Trimestre - 2016</a:t>
            </a:r>
          </a:p>
        </p:txBody>
      </p:sp>
    </p:spTree>
    <p:extLst>
      <p:ext uri="{BB962C8B-B14F-4D97-AF65-F5344CB8AC3E}">
        <p14:creationId xmlns:p14="http://schemas.microsoft.com/office/powerpoint/2010/main" val="421763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6" y="761985"/>
            <a:ext cx="3756860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JUNIO 30 DE 2016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" name="47 Grupo"/>
          <p:cNvGrpSpPr/>
          <p:nvPr/>
        </p:nvGrpSpPr>
        <p:grpSpPr>
          <a:xfrm>
            <a:off x="739751" y="2629382"/>
            <a:ext cx="2989406" cy="386832"/>
            <a:chOff x="-23624682" y="34296"/>
            <a:chExt cx="25579096" cy="8058940"/>
          </a:xfrm>
          <a:scene3d>
            <a:camera prst="orthographicFront"/>
            <a:lightRig rig="flat" dir="t"/>
          </a:scene3d>
        </p:grpSpPr>
        <p:sp>
          <p:nvSpPr>
            <p:cNvPr id="10" name="51 Rectángulo redondeado"/>
            <p:cNvSpPr/>
            <p:nvPr/>
          </p:nvSpPr>
          <p:spPr>
            <a:xfrm>
              <a:off x="-23624682" y="639896"/>
              <a:ext cx="25579079" cy="74533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GESTIÓN MISIONAL Y DE GOBIERNO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1" name="52 Rectángulo"/>
            <p:cNvSpPr/>
            <p:nvPr/>
          </p:nvSpPr>
          <p:spPr>
            <a:xfrm>
              <a:off x="32762" y="34296"/>
              <a:ext cx="1921652" cy="605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59 Rectángulo redondeado"/>
          <p:cNvSpPr/>
          <p:nvPr/>
        </p:nvSpPr>
        <p:spPr>
          <a:xfrm>
            <a:off x="739750" y="3318828"/>
            <a:ext cx="2989406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TRANSPARENCIA, PARTICIPACIÓN Y SERVICIO AL CIUDADANO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65 Rectángulo redondeado"/>
          <p:cNvSpPr/>
          <p:nvPr/>
        </p:nvSpPr>
        <p:spPr>
          <a:xfrm>
            <a:off x="739750" y="4047122"/>
            <a:ext cx="298940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DEL TALENTO HUMANO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68 Rectángulo redondeado"/>
          <p:cNvSpPr/>
          <p:nvPr/>
        </p:nvSpPr>
        <p:spPr>
          <a:xfrm>
            <a:off x="739750" y="4704341"/>
            <a:ext cx="298940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EFICIENCIA </a:t>
            </a: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ADMINISTRATIVA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72 Rectángulo redondeado"/>
          <p:cNvSpPr/>
          <p:nvPr/>
        </p:nvSpPr>
        <p:spPr>
          <a:xfrm>
            <a:off x="697780" y="5401930"/>
            <a:ext cx="3031375" cy="3269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FINANCIERA</a:t>
            </a:r>
          </a:p>
        </p:txBody>
      </p:sp>
      <p:sp>
        <p:nvSpPr>
          <p:cNvPr id="32" name="59 Rectángulo redondeado"/>
          <p:cNvSpPr/>
          <p:nvPr/>
        </p:nvSpPr>
        <p:spPr>
          <a:xfrm>
            <a:off x="4441932" y="3317277"/>
            <a:ext cx="945316" cy="42115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47,50%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65 Rectángulo redondeado"/>
          <p:cNvSpPr/>
          <p:nvPr/>
        </p:nvSpPr>
        <p:spPr>
          <a:xfrm>
            <a:off x="4441932" y="4051845"/>
            <a:ext cx="94531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51,75%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68 Rectángulo redondeado"/>
          <p:cNvSpPr/>
          <p:nvPr/>
        </p:nvSpPr>
        <p:spPr>
          <a:xfrm>
            <a:off x="4441932" y="4709064"/>
            <a:ext cx="94531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62,90%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72 Rectángulo redondeado"/>
          <p:cNvSpPr/>
          <p:nvPr/>
        </p:nvSpPr>
        <p:spPr>
          <a:xfrm>
            <a:off x="4441932" y="5406653"/>
            <a:ext cx="869522" cy="3269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75,00%</a:t>
            </a:r>
          </a:p>
        </p:txBody>
      </p:sp>
      <p:sp>
        <p:nvSpPr>
          <p:cNvPr id="36" name="59 Rectángulo redondeado"/>
          <p:cNvSpPr/>
          <p:nvPr/>
        </p:nvSpPr>
        <p:spPr>
          <a:xfrm>
            <a:off x="4463452" y="2634105"/>
            <a:ext cx="923796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69,00%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7" name="59 Rectángulo redondeado"/>
          <p:cNvSpPr/>
          <p:nvPr/>
        </p:nvSpPr>
        <p:spPr>
          <a:xfrm>
            <a:off x="5882447" y="3323550"/>
            <a:ext cx="869522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46,88%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8" name="65 Rectángulo redondeado"/>
          <p:cNvSpPr/>
          <p:nvPr/>
        </p:nvSpPr>
        <p:spPr>
          <a:xfrm>
            <a:off x="5882447" y="4055214"/>
            <a:ext cx="869522" cy="34671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51,75%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9" name="68 Rectángulo redondeado"/>
          <p:cNvSpPr/>
          <p:nvPr/>
        </p:nvSpPr>
        <p:spPr>
          <a:xfrm>
            <a:off x="5882447" y="4709063"/>
            <a:ext cx="869522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47,58%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0" name="72 Rectángulo redondeado"/>
          <p:cNvSpPr/>
          <p:nvPr/>
        </p:nvSpPr>
        <p:spPr>
          <a:xfrm>
            <a:off x="5882447" y="5406652"/>
            <a:ext cx="869522" cy="3269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75,00%</a:t>
            </a:r>
          </a:p>
        </p:txBody>
      </p:sp>
      <p:sp>
        <p:nvSpPr>
          <p:cNvPr id="41" name="59 Rectángulo redondeado"/>
          <p:cNvSpPr/>
          <p:nvPr/>
        </p:nvSpPr>
        <p:spPr>
          <a:xfrm>
            <a:off x="5882447" y="2634105"/>
            <a:ext cx="869522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69,00%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4" name="68 Rectángulo redondeado"/>
          <p:cNvSpPr/>
          <p:nvPr/>
        </p:nvSpPr>
        <p:spPr>
          <a:xfrm>
            <a:off x="7247168" y="4709063"/>
            <a:ext cx="869522" cy="394975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75,65%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5" name="72 Rectángulo redondeado"/>
          <p:cNvSpPr/>
          <p:nvPr/>
        </p:nvSpPr>
        <p:spPr>
          <a:xfrm>
            <a:off x="7247168" y="5399298"/>
            <a:ext cx="869522" cy="326949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100,00%</a:t>
            </a:r>
          </a:p>
        </p:txBody>
      </p:sp>
      <p:sp>
        <p:nvSpPr>
          <p:cNvPr id="52" name="65 Rectángulo redondeado"/>
          <p:cNvSpPr/>
          <p:nvPr/>
        </p:nvSpPr>
        <p:spPr>
          <a:xfrm>
            <a:off x="739751" y="1756405"/>
            <a:ext cx="298940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POLITICA</a:t>
            </a:r>
            <a:endParaRPr lang="es-C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3" name="65 Rectángulo redondeado"/>
          <p:cNvSpPr/>
          <p:nvPr/>
        </p:nvSpPr>
        <p:spPr>
          <a:xfrm>
            <a:off x="4441932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PLANEADO 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65 Rectángulo redondeado"/>
          <p:cNvSpPr/>
          <p:nvPr/>
        </p:nvSpPr>
        <p:spPr>
          <a:xfrm>
            <a:off x="5806653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EJECUTADO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5" name="65 Rectángulo redondeado"/>
          <p:cNvSpPr/>
          <p:nvPr/>
        </p:nvSpPr>
        <p:spPr>
          <a:xfrm>
            <a:off x="7171374" y="1764620"/>
            <a:ext cx="1036192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CUMPLIMIENTO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65 Rectángulo redondeado"/>
          <p:cNvSpPr/>
          <p:nvPr/>
        </p:nvSpPr>
        <p:spPr>
          <a:xfrm>
            <a:off x="7247168" y="4055214"/>
            <a:ext cx="869522" cy="341987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100,00%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65 Rectángulo redondeado"/>
          <p:cNvSpPr/>
          <p:nvPr/>
        </p:nvSpPr>
        <p:spPr>
          <a:xfrm>
            <a:off x="7247168" y="2609413"/>
            <a:ext cx="869522" cy="406801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100,00</a:t>
            </a:r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2" name="68 Rectángulo redondeado"/>
          <p:cNvSpPr/>
          <p:nvPr/>
        </p:nvSpPr>
        <p:spPr>
          <a:xfrm>
            <a:off x="7247168" y="3323550"/>
            <a:ext cx="869522" cy="41016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98,68%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0" name="Imagen 29" descr="Entidades Adscrit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8" r="48711"/>
          <a:stretch/>
        </p:blipFill>
        <p:spPr bwMode="auto">
          <a:xfrm>
            <a:off x="5429945" y="517309"/>
            <a:ext cx="1938992" cy="9318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577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6" y="761985"/>
            <a:ext cx="3756860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JUNIO 30 DE 2016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" name="47 Grupo"/>
          <p:cNvGrpSpPr/>
          <p:nvPr/>
        </p:nvGrpSpPr>
        <p:grpSpPr>
          <a:xfrm>
            <a:off x="739751" y="2629382"/>
            <a:ext cx="2989406" cy="386832"/>
            <a:chOff x="-23624682" y="34296"/>
            <a:chExt cx="25579096" cy="8058940"/>
          </a:xfrm>
          <a:scene3d>
            <a:camera prst="orthographicFront"/>
            <a:lightRig rig="flat" dir="t"/>
          </a:scene3d>
        </p:grpSpPr>
        <p:sp>
          <p:nvSpPr>
            <p:cNvPr id="10" name="51 Rectángulo redondeado"/>
            <p:cNvSpPr/>
            <p:nvPr/>
          </p:nvSpPr>
          <p:spPr>
            <a:xfrm>
              <a:off x="-23624682" y="639896"/>
              <a:ext cx="25579079" cy="74533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GESTIÓN MISIONAL Y DE GOBIERNO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1" name="52 Rectángulo"/>
            <p:cNvSpPr/>
            <p:nvPr/>
          </p:nvSpPr>
          <p:spPr>
            <a:xfrm>
              <a:off x="32762" y="34296"/>
              <a:ext cx="1921652" cy="605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59 Rectángulo redondeado"/>
          <p:cNvSpPr/>
          <p:nvPr/>
        </p:nvSpPr>
        <p:spPr>
          <a:xfrm>
            <a:off x="739750" y="3318828"/>
            <a:ext cx="2989406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TRANSPARENCIA, PARTICIPACIÓN Y SERVICIO AL CIUDADANO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65 Rectángulo redondeado"/>
          <p:cNvSpPr/>
          <p:nvPr/>
        </p:nvSpPr>
        <p:spPr>
          <a:xfrm>
            <a:off x="739750" y="4047122"/>
            <a:ext cx="298940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DEL TALENTO HUMANO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68 Rectángulo redondeado"/>
          <p:cNvSpPr/>
          <p:nvPr/>
        </p:nvSpPr>
        <p:spPr>
          <a:xfrm>
            <a:off x="739750" y="4704341"/>
            <a:ext cx="298940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EFICIENCIA </a:t>
            </a: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ADMINISTRATIVA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72 Rectángulo redondeado"/>
          <p:cNvSpPr/>
          <p:nvPr/>
        </p:nvSpPr>
        <p:spPr>
          <a:xfrm>
            <a:off x="697780" y="5401930"/>
            <a:ext cx="3031375" cy="3269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FINANCIERA</a:t>
            </a:r>
          </a:p>
        </p:txBody>
      </p:sp>
      <p:sp>
        <p:nvSpPr>
          <p:cNvPr id="32" name="59 Rectángulo redondeado"/>
          <p:cNvSpPr/>
          <p:nvPr/>
        </p:nvSpPr>
        <p:spPr>
          <a:xfrm>
            <a:off x="4441932" y="3317277"/>
            <a:ext cx="945316" cy="42115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43,80%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65 Rectángulo redondeado"/>
          <p:cNvSpPr/>
          <p:nvPr/>
        </p:nvSpPr>
        <p:spPr>
          <a:xfrm>
            <a:off x="4441932" y="4051845"/>
            <a:ext cx="94531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39,91%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68 Rectángulo redondeado"/>
          <p:cNvSpPr/>
          <p:nvPr/>
        </p:nvSpPr>
        <p:spPr>
          <a:xfrm>
            <a:off x="4441932" y="4709064"/>
            <a:ext cx="94531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69,57%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72 Rectángulo redondeado"/>
          <p:cNvSpPr/>
          <p:nvPr/>
        </p:nvSpPr>
        <p:spPr>
          <a:xfrm>
            <a:off x="4441932" y="5406653"/>
            <a:ext cx="869522" cy="3269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61,75%</a:t>
            </a:r>
          </a:p>
        </p:txBody>
      </p:sp>
      <p:sp>
        <p:nvSpPr>
          <p:cNvPr id="36" name="59 Rectángulo redondeado"/>
          <p:cNvSpPr/>
          <p:nvPr/>
        </p:nvSpPr>
        <p:spPr>
          <a:xfrm>
            <a:off x="4463452" y="2634105"/>
            <a:ext cx="923796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30,00%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7" name="59 Rectángulo redondeado"/>
          <p:cNvSpPr/>
          <p:nvPr/>
        </p:nvSpPr>
        <p:spPr>
          <a:xfrm>
            <a:off x="5882447" y="3323550"/>
            <a:ext cx="869522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28,12%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8" name="65 Rectángulo redondeado"/>
          <p:cNvSpPr/>
          <p:nvPr/>
        </p:nvSpPr>
        <p:spPr>
          <a:xfrm>
            <a:off x="5882447" y="4055214"/>
            <a:ext cx="869522" cy="34671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43,49%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9" name="68 Rectángulo redondeado"/>
          <p:cNvSpPr/>
          <p:nvPr/>
        </p:nvSpPr>
        <p:spPr>
          <a:xfrm>
            <a:off x="5882447" y="4709063"/>
            <a:ext cx="869522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60,41%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0" name="72 Rectángulo redondeado"/>
          <p:cNvSpPr/>
          <p:nvPr/>
        </p:nvSpPr>
        <p:spPr>
          <a:xfrm>
            <a:off x="5882447" y="5406652"/>
            <a:ext cx="869522" cy="3269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59,00%</a:t>
            </a:r>
          </a:p>
        </p:txBody>
      </p:sp>
      <p:sp>
        <p:nvSpPr>
          <p:cNvPr id="41" name="59 Rectángulo redondeado"/>
          <p:cNvSpPr/>
          <p:nvPr/>
        </p:nvSpPr>
        <p:spPr>
          <a:xfrm>
            <a:off x="5882447" y="2634105"/>
            <a:ext cx="869522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30,63%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2" name="65 Rectángulo redondeado"/>
          <p:cNvSpPr/>
          <p:nvPr/>
        </p:nvSpPr>
        <p:spPr>
          <a:xfrm>
            <a:off x="739751" y="1756405"/>
            <a:ext cx="298940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POLITICA</a:t>
            </a:r>
            <a:endParaRPr lang="es-C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3" name="65 Rectángulo redondeado"/>
          <p:cNvSpPr/>
          <p:nvPr/>
        </p:nvSpPr>
        <p:spPr>
          <a:xfrm>
            <a:off x="4441932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PLANEADO 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65 Rectángulo redondeado"/>
          <p:cNvSpPr/>
          <p:nvPr/>
        </p:nvSpPr>
        <p:spPr>
          <a:xfrm>
            <a:off x="5806653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EJECUTADO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5" name="65 Rectángulo redondeado"/>
          <p:cNvSpPr/>
          <p:nvPr/>
        </p:nvSpPr>
        <p:spPr>
          <a:xfrm>
            <a:off x="7171374" y="1764620"/>
            <a:ext cx="1036192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CUMPLIMIENTO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0" name="Imagen 29" descr="Entidades Adscrit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1" r="30516"/>
          <a:stretch/>
        </p:blipFill>
        <p:spPr bwMode="auto">
          <a:xfrm>
            <a:off x="5540639" y="318472"/>
            <a:ext cx="2422659" cy="135415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68 Rectángulo redondeado"/>
          <p:cNvSpPr/>
          <p:nvPr/>
        </p:nvSpPr>
        <p:spPr>
          <a:xfrm>
            <a:off x="7247168" y="3348255"/>
            <a:ext cx="869522" cy="394975"/>
          </a:xfrm>
          <a:prstGeom prst="roundRect">
            <a:avLst>
              <a:gd name="adj" fmla="val 0"/>
            </a:avLst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64,21%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6" name="68 Rectángulo redondeado"/>
          <p:cNvSpPr/>
          <p:nvPr/>
        </p:nvSpPr>
        <p:spPr>
          <a:xfrm>
            <a:off x="7247168" y="5367759"/>
            <a:ext cx="869522" cy="35548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95,55%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65 Rectángulo redondeado"/>
          <p:cNvSpPr/>
          <p:nvPr/>
        </p:nvSpPr>
        <p:spPr>
          <a:xfrm>
            <a:off x="7247168" y="2628900"/>
            <a:ext cx="869522" cy="387510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102,09%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5" name="65 Rectángulo redondeado"/>
          <p:cNvSpPr/>
          <p:nvPr/>
        </p:nvSpPr>
        <p:spPr>
          <a:xfrm>
            <a:off x="7247168" y="4047121"/>
            <a:ext cx="869522" cy="35480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108,99%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7" name="68 Rectángulo redondeado"/>
          <p:cNvSpPr/>
          <p:nvPr/>
        </p:nvSpPr>
        <p:spPr>
          <a:xfrm>
            <a:off x="7247168" y="4709064"/>
            <a:ext cx="869522" cy="394975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86,84%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5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6" y="761985"/>
            <a:ext cx="3756860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JUNIO 30 2016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" name="47 Grupo"/>
          <p:cNvGrpSpPr/>
          <p:nvPr/>
        </p:nvGrpSpPr>
        <p:grpSpPr>
          <a:xfrm>
            <a:off x="739751" y="2629382"/>
            <a:ext cx="2989406" cy="386832"/>
            <a:chOff x="-23624682" y="34296"/>
            <a:chExt cx="25579096" cy="8058940"/>
          </a:xfrm>
          <a:scene3d>
            <a:camera prst="orthographicFront"/>
            <a:lightRig rig="flat" dir="t"/>
          </a:scene3d>
        </p:grpSpPr>
        <p:sp>
          <p:nvSpPr>
            <p:cNvPr id="10" name="51 Rectángulo redondeado"/>
            <p:cNvSpPr/>
            <p:nvPr/>
          </p:nvSpPr>
          <p:spPr>
            <a:xfrm>
              <a:off x="-23624682" y="639896"/>
              <a:ext cx="25579079" cy="74533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GESTIÓN MISIONAL Y DE GOBIERNO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1" name="52 Rectángulo"/>
            <p:cNvSpPr/>
            <p:nvPr/>
          </p:nvSpPr>
          <p:spPr>
            <a:xfrm>
              <a:off x="32762" y="34296"/>
              <a:ext cx="1921652" cy="605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59 Rectángulo redondeado"/>
          <p:cNvSpPr/>
          <p:nvPr/>
        </p:nvSpPr>
        <p:spPr>
          <a:xfrm>
            <a:off x="739750" y="3318828"/>
            <a:ext cx="2989406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TRANSPARENCIA, PARTICIPACIÓN Y SERVICIO AL CIUDADANO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65 Rectángulo redondeado"/>
          <p:cNvSpPr/>
          <p:nvPr/>
        </p:nvSpPr>
        <p:spPr>
          <a:xfrm>
            <a:off x="739750" y="4047122"/>
            <a:ext cx="298940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DEL TALENTO HUMANO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68 Rectángulo redondeado"/>
          <p:cNvSpPr/>
          <p:nvPr/>
        </p:nvSpPr>
        <p:spPr>
          <a:xfrm>
            <a:off x="739750" y="4704341"/>
            <a:ext cx="298940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EFICIENCIA </a:t>
            </a: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ADMINISTRATIVA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72 Rectángulo redondeado"/>
          <p:cNvSpPr/>
          <p:nvPr/>
        </p:nvSpPr>
        <p:spPr>
          <a:xfrm>
            <a:off x="697780" y="5338626"/>
            <a:ext cx="3031375" cy="3902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FINANCIERA</a:t>
            </a:r>
          </a:p>
        </p:txBody>
      </p:sp>
      <p:sp>
        <p:nvSpPr>
          <p:cNvPr id="32" name="59 Rectángulo redondeado"/>
          <p:cNvSpPr/>
          <p:nvPr/>
        </p:nvSpPr>
        <p:spPr>
          <a:xfrm>
            <a:off x="4441932" y="3317277"/>
            <a:ext cx="945316" cy="42115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33,31%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65 Rectángulo redondeado"/>
          <p:cNvSpPr/>
          <p:nvPr/>
        </p:nvSpPr>
        <p:spPr>
          <a:xfrm>
            <a:off x="4441932" y="4051845"/>
            <a:ext cx="94531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40,83%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68 Rectángulo redondeado"/>
          <p:cNvSpPr/>
          <p:nvPr/>
        </p:nvSpPr>
        <p:spPr>
          <a:xfrm>
            <a:off x="4441932" y="4709064"/>
            <a:ext cx="94531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37,85%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72 Rectángulo redondeado"/>
          <p:cNvSpPr/>
          <p:nvPr/>
        </p:nvSpPr>
        <p:spPr>
          <a:xfrm>
            <a:off x="4441932" y="5338626"/>
            <a:ext cx="869522" cy="3949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50,50%</a:t>
            </a:r>
          </a:p>
        </p:txBody>
      </p:sp>
      <p:sp>
        <p:nvSpPr>
          <p:cNvPr id="36" name="59 Rectángulo redondeado"/>
          <p:cNvSpPr/>
          <p:nvPr/>
        </p:nvSpPr>
        <p:spPr>
          <a:xfrm>
            <a:off x="4463452" y="2634105"/>
            <a:ext cx="923796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19,80%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7" name="59 Rectángulo redondeado"/>
          <p:cNvSpPr/>
          <p:nvPr/>
        </p:nvSpPr>
        <p:spPr>
          <a:xfrm>
            <a:off x="5882447" y="3323550"/>
            <a:ext cx="869522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30,75%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8" name="65 Rectángulo redondeado"/>
          <p:cNvSpPr/>
          <p:nvPr/>
        </p:nvSpPr>
        <p:spPr>
          <a:xfrm>
            <a:off x="5882447" y="4055214"/>
            <a:ext cx="869522" cy="34671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40,75%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9" name="68 Rectángulo redondeado"/>
          <p:cNvSpPr/>
          <p:nvPr/>
        </p:nvSpPr>
        <p:spPr>
          <a:xfrm>
            <a:off x="5882447" y="4709063"/>
            <a:ext cx="869522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28,14%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0" name="72 Rectángulo redondeado"/>
          <p:cNvSpPr/>
          <p:nvPr/>
        </p:nvSpPr>
        <p:spPr>
          <a:xfrm>
            <a:off x="5882447" y="5338626"/>
            <a:ext cx="869522" cy="3949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48,96%</a:t>
            </a:r>
          </a:p>
        </p:txBody>
      </p:sp>
      <p:sp>
        <p:nvSpPr>
          <p:cNvPr id="41" name="59 Rectángulo redondeado"/>
          <p:cNvSpPr/>
          <p:nvPr/>
        </p:nvSpPr>
        <p:spPr>
          <a:xfrm>
            <a:off x="5882447" y="2634105"/>
            <a:ext cx="869522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17,40%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4" name="68 Rectángulo redondeado"/>
          <p:cNvSpPr/>
          <p:nvPr/>
        </p:nvSpPr>
        <p:spPr>
          <a:xfrm>
            <a:off x="7241811" y="4709064"/>
            <a:ext cx="869522" cy="394975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74,35%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2" name="65 Rectángulo redondeado"/>
          <p:cNvSpPr/>
          <p:nvPr/>
        </p:nvSpPr>
        <p:spPr>
          <a:xfrm>
            <a:off x="739751" y="1756405"/>
            <a:ext cx="298940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POLITICA</a:t>
            </a:r>
            <a:endParaRPr lang="es-C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3" name="65 Rectángulo redondeado"/>
          <p:cNvSpPr/>
          <p:nvPr/>
        </p:nvSpPr>
        <p:spPr>
          <a:xfrm>
            <a:off x="4441932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PLANEADO 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65 Rectángulo redondeado"/>
          <p:cNvSpPr/>
          <p:nvPr/>
        </p:nvSpPr>
        <p:spPr>
          <a:xfrm>
            <a:off x="5806653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EJECUTADO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5" name="65 Rectángulo redondeado"/>
          <p:cNvSpPr/>
          <p:nvPr/>
        </p:nvSpPr>
        <p:spPr>
          <a:xfrm>
            <a:off x="7171374" y="1764620"/>
            <a:ext cx="1036192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CUMPLIMIENTO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65 Rectángulo redondeado"/>
          <p:cNvSpPr/>
          <p:nvPr/>
        </p:nvSpPr>
        <p:spPr>
          <a:xfrm>
            <a:off x="7254709" y="4015624"/>
            <a:ext cx="869522" cy="413074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99,82%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2" name="68 Rectángulo redondeado"/>
          <p:cNvSpPr/>
          <p:nvPr/>
        </p:nvSpPr>
        <p:spPr>
          <a:xfrm>
            <a:off x="7241811" y="2634105"/>
            <a:ext cx="869522" cy="38210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87,88%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30" name="Imagen 29" descr="Entidades Adscrit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r="70773"/>
          <a:stretch/>
        </p:blipFill>
        <p:spPr bwMode="auto">
          <a:xfrm>
            <a:off x="5554473" y="537394"/>
            <a:ext cx="2394992" cy="8916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3" name="68 Rectángulo redondeado"/>
          <p:cNvSpPr/>
          <p:nvPr/>
        </p:nvSpPr>
        <p:spPr>
          <a:xfrm>
            <a:off x="7241811" y="3328989"/>
            <a:ext cx="869522" cy="409444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92,32%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6" name="65 Rectángulo redondeado"/>
          <p:cNvSpPr/>
          <p:nvPr/>
        </p:nvSpPr>
        <p:spPr>
          <a:xfrm>
            <a:off x="7241811" y="5338626"/>
            <a:ext cx="869522" cy="39025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96,95%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40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6" y="761985"/>
            <a:ext cx="3756860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MIPG 2016 SJD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11" y="1812963"/>
            <a:ext cx="3507620" cy="397089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266063" y="1808143"/>
            <a:ext cx="33270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CO" sz="2400" dirty="0" smtClean="0">
              <a:solidFill>
                <a:srgbClr val="7030A0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s-CO" sz="2400" dirty="0" smtClean="0">
                <a:solidFill>
                  <a:srgbClr val="7030A0"/>
                </a:solidFill>
              </a:rPr>
              <a:t>PRESENTACIÓN DE RESULTADOS </a:t>
            </a:r>
          </a:p>
          <a:p>
            <a:pPr algn="ctr"/>
            <a:endParaRPr lang="es-CO" sz="2400" dirty="0">
              <a:solidFill>
                <a:srgbClr val="7030A0"/>
              </a:solidFill>
            </a:endParaRPr>
          </a:p>
          <a:p>
            <a:pPr algn="ctr"/>
            <a:r>
              <a:rPr lang="es-CO" sz="2400" dirty="0" smtClean="0">
                <a:solidFill>
                  <a:srgbClr val="7030A0"/>
                </a:solidFill>
              </a:rPr>
              <a:t>SEGUNDO TRIMESTRE 2016</a:t>
            </a:r>
            <a:endParaRPr lang="es-CO" sz="2400" dirty="0">
              <a:solidFill>
                <a:srgbClr val="7030A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24569" y="6015210"/>
            <a:ext cx="14652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00" dirty="0" smtClean="0"/>
              <a:t>IMAGEN TOMADA DE INTERNET</a:t>
            </a:r>
            <a:endParaRPr lang="es-CO" sz="600" dirty="0"/>
          </a:p>
        </p:txBody>
      </p:sp>
    </p:spTree>
    <p:extLst>
      <p:ext uri="{BB962C8B-B14F-4D97-AF65-F5344CB8AC3E}">
        <p14:creationId xmlns:p14="http://schemas.microsoft.com/office/powerpoint/2010/main" val="397384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6" y="761985"/>
            <a:ext cx="3756860" cy="442453"/>
          </a:xfrm>
        </p:spPr>
        <p:txBody>
          <a:bodyPr/>
          <a:lstStyle/>
          <a:p>
            <a:r>
              <a:rPr lang="es-CO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MIPG SEGUNDO TRIMESTRE 2016                      SECTOR JUSTICIA Y DEL DERECHO</a:t>
            </a:r>
            <a:endParaRPr lang="es-CO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" name="47 Grupo"/>
          <p:cNvGrpSpPr/>
          <p:nvPr/>
        </p:nvGrpSpPr>
        <p:grpSpPr>
          <a:xfrm>
            <a:off x="739751" y="2629382"/>
            <a:ext cx="2989406" cy="386832"/>
            <a:chOff x="-23624682" y="34296"/>
            <a:chExt cx="25579096" cy="8058940"/>
          </a:xfrm>
          <a:scene3d>
            <a:camera prst="orthographicFront"/>
            <a:lightRig rig="flat" dir="t"/>
          </a:scene3d>
        </p:grpSpPr>
        <p:sp>
          <p:nvSpPr>
            <p:cNvPr id="10" name="51 Rectángulo redondeado"/>
            <p:cNvSpPr/>
            <p:nvPr/>
          </p:nvSpPr>
          <p:spPr>
            <a:xfrm>
              <a:off x="-23624682" y="639896"/>
              <a:ext cx="25579079" cy="74533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GESTIÓN MISIONAL Y DE GOBIERNO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1" name="52 Rectángulo"/>
            <p:cNvSpPr/>
            <p:nvPr/>
          </p:nvSpPr>
          <p:spPr>
            <a:xfrm>
              <a:off x="32762" y="34296"/>
              <a:ext cx="1921652" cy="605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59 Rectángulo redondeado"/>
          <p:cNvSpPr/>
          <p:nvPr/>
        </p:nvSpPr>
        <p:spPr>
          <a:xfrm>
            <a:off x="739750" y="3318828"/>
            <a:ext cx="2989406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TRANSPARENCIA, PARTICIPACIÓN Y SERVICIO AL CIUDADANO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65 Rectángulo redondeado"/>
          <p:cNvSpPr/>
          <p:nvPr/>
        </p:nvSpPr>
        <p:spPr>
          <a:xfrm>
            <a:off x="739750" y="4047122"/>
            <a:ext cx="298940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DEL TALENTO HUMANO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68 Rectángulo redondeado"/>
          <p:cNvSpPr/>
          <p:nvPr/>
        </p:nvSpPr>
        <p:spPr>
          <a:xfrm>
            <a:off x="739750" y="4704341"/>
            <a:ext cx="298940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EFICIENCIA </a:t>
            </a: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ADMINISTRATIVA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72 Rectángulo redondeado"/>
          <p:cNvSpPr/>
          <p:nvPr/>
        </p:nvSpPr>
        <p:spPr>
          <a:xfrm>
            <a:off x="697780" y="5338626"/>
            <a:ext cx="3031375" cy="39025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FINANCIERA</a:t>
            </a:r>
          </a:p>
        </p:txBody>
      </p:sp>
      <p:sp>
        <p:nvSpPr>
          <p:cNvPr id="32" name="59 Rectángulo redondeado"/>
          <p:cNvSpPr/>
          <p:nvPr/>
        </p:nvSpPr>
        <p:spPr>
          <a:xfrm>
            <a:off x="4441932" y="3317277"/>
            <a:ext cx="945316" cy="42115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42,82%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65 Rectángulo redondeado"/>
          <p:cNvSpPr/>
          <p:nvPr/>
        </p:nvSpPr>
        <p:spPr>
          <a:xfrm>
            <a:off x="4441932" y="4051845"/>
            <a:ext cx="94531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51,87%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68 Rectángulo redondeado"/>
          <p:cNvSpPr/>
          <p:nvPr/>
        </p:nvSpPr>
        <p:spPr>
          <a:xfrm>
            <a:off x="4441932" y="4709064"/>
            <a:ext cx="94531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51,95%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72 Rectángulo redondeado"/>
          <p:cNvSpPr/>
          <p:nvPr/>
        </p:nvSpPr>
        <p:spPr>
          <a:xfrm>
            <a:off x="4441932" y="5338626"/>
            <a:ext cx="869522" cy="3949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61,88%</a:t>
            </a:r>
          </a:p>
        </p:txBody>
      </p:sp>
      <p:sp>
        <p:nvSpPr>
          <p:cNvPr id="36" name="59 Rectángulo redondeado"/>
          <p:cNvSpPr/>
          <p:nvPr/>
        </p:nvSpPr>
        <p:spPr>
          <a:xfrm>
            <a:off x="4463452" y="2634105"/>
            <a:ext cx="923796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29,05%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7" name="59 Rectángulo redondeado"/>
          <p:cNvSpPr/>
          <p:nvPr/>
        </p:nvSpPr>
        <p:spPr>
          <a:xfrm>
            <a:off x="5882447" y="3323550"/>
            <a:ext cx="869522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38,78%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8" name="65 Rectángulo redondeado"/>
          <p:cNvSpPr/>
          <p:nvPr/>
        </p:nvSpPr>
        <p:spPr>
          <a:xfrm>
            <a:off x="5882447" y="4055214"/>
            <a:ext cx="869522" cy="34671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51,40%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9" name="68 Rectángulo redondeado"/>
          <p:cNvSpPr/>
          <p:nvPr/>
        </p:nvSpPr>
        <p:spPr>
          <a:xfrm>
            <a:off x="5882447" y="4709063"/>
            <a:ext cx="869522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43,86%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0" name="72 Rectángulo redondeado"/>
          <p:cNvSpPr/>
          <p:nvPr/>
        </p:nvSpPr>
        <p:spPr>
          <a:xfrm>
            <a:off x="5882447" y="5338626"/>
            <a:ext cx="869522" cy="3949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58,36%</a:t>
            </a:r>
          </a:p>
        </p:txBody>
      </p:sp>
      <p:sp>
        <p:nvSpPr>
          <p:cNvPr id="41" name="59 Rectángulo redondeado"/>
          <p:cNvSpPr/>
          <p:nvPr/>
        </p:nvSpPr>
        <p:spPr>
          <a:xfrm>
            <a:off x="5882447" y="2634105"/>
            <a:ext cx="869522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43,83%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2" name="65 Rectángulo redondeado"/>
          <p:cNvSpPr/>
          <p:nvPr/>
        </p:nvSpPr>
        <p:spPr>
          <a:xfrm>
            <a:off x="739751" y="1756405"/>
            <a:ext cx="298940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POLITICA</a:t>
            </a:r>
            <a:endParaRPr lang="es-C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3" name="65 Rectángulo redondeado"/>
          <p:cNvSpPr/>
          <p:nvPr/>
        </p:nvSpPr>
        <p:spPr>
          <a:xfrm>
            <a:off x="4441932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PLANEADO 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65 Rectángulo redondeado"/>
          <p:cNvSpPr/>
          <p:nvPr/>
        </p:nvSpPr>
        <p:spPr>
          <a:xfrm>
            <a:off x="5806653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EJECUTADO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5" name="65 Rectángulo redondeado"/>
          <p:cNvSpPr/>
          <p:nvPr/>
        </p:nvSpPr>
        <p:spPr>
          <a:xfrm>
            <a:off x="7171374" y="1764620"/>
            <a:ext cx="1036192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CUMPLIMIENTO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65 Rectángulo redondeado"/>
          <p:cNvSpPr/>
          <p:nvPr/>
        </p:nvSpPr>
        <p:spPr>
          <a:xfrm>
            <a:off x="7247168" y="2609413"/>
            <a:ext cx="869522" cy="406801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150,85%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2" name="68 Rectángulo redondeado"/>
          <p:cNvSpPr/>
          <p:nvPr/>
        </p:nvSpPr>
        <p:spPr>
          <a:xfrm>
            <a:off x="7247168" y="3323550"/>
            <a:ext cx="869522" cy="41488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90,56%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3" name="68 Rectángulo redondeado"/>
          <p:cNvSpPr/>
          <p:nvPr/>
        </p:nvSpPr>
        <p:spPr>
          <a:xfrm>
            <a:off x="7247168" y="4047122"/>
            <a:ext cx="869522" cy="414882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99,09%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6" name="68 Rectángulo redondeado"/>
          <p:cNvSpPr/>
          <p:nvPr/>
        </p:nvSpPr>
        <p:spPr>
          <a:xfrm>
            <a:off x="7247168" y="4686372"/>
            <a:ext cx="869522" cy="41488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84,43%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7" name="68 Rectángulo redondeado"/>
          <p:cNvSpPr/>
          <p:nvPr/>
        </p:nvSpPr>
        <p:spPr>
          <a:xfrm>
            <a:off x="7247168" y="5309103"/>
            <a:ext cx="869522" cy="414882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94,30%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8" name="65 Rectángulo redondeado"/>
          <p:cNvSpPr/>
          <p:nvPr/>
        </p:nvSpPr>
        <p:spPr>
          <a:xfrm>
            <a:off x="4876693" y="758544"/>
            <a:ext cx="1452670" cy="6892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CUMPLIMIENTO SECTOR</a:t>
            </a:r>
            <a:endParaRPr lang="es-CO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9" name="65 Rectángulo redondeado"/>
          <p:cNvSpPr/>
          <p:nvPr/>
        </p:nvSpPr>
        <p:spPr>
          <a:xfrm>
            <a:off x="6964806" y="761985"/>
            <a:ext cx="1242759" cy="69394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99,43%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41148" y="761341"/>
            <a:ext cx="4058796" cy="442452"/>
          </a:xfrm>
        </p:spPr>
        <p:txBody>
          <a:bodyPr/>
          <a:lstStyle/>
          <a:p>
            <a:r>
              <a:rPr lang="es-ES" sz="1400" b="1" dirty="0" smtClean="0">
                <a:latin typeface="Calibri" pitchFamily="34" charset="0"/>
              </a:rPr>
              <a:t>AVANCE MIPG SEGUNDO TRIMESTRE 2016</a:t>
            </a:r>
            <a:br>
              <a:rPr lang="es-ES" sz="1400" b="1" dirty="0" smtClean="0">
                <a:latin typeface="Calibri" pitchFamily="34" charset="0"/>
              </a:rPr>
            </a:br>
            <a:r>
              <a:rPr lang="es-ES" sz="1400" b="1" dirty="0" smtClean="0">
                <a:latin typeface="Calibri" pitchFamily="34" charset="0"/>
              </a:rPr>
              <a:t>SECTOR JUSTICIA Y DEL DERECHO</a:t>
            </a:r>
            <a:endParaRPr lang="es-ES" sz="1400" b="1" dirty="0">
              <a:latin typeface="Calibri" pitchFamily="34" charset="0"/>
            </a:endParaRPr>
          </a:p>
        </p:txBody>
      </p:sp>
      <p:pic>
        <p:nvPicPr>
          <p:cNvPr id="6" name="Imagen 5" descr="Entidades Adscritas">
            <a:hlinkClick r:id="" action="ppaction://noaction"/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8" r="48711"/>
          <a:stretch/>
        </p:blipFill>
        <p:spPr bwMode="auto">
          <a:xfrm>
            <a:off x="304576" y="3724165"/>
            <a:ext cx="1538386" cy="4891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 descr="Entidades Adscritas">
            <a:hlinkClick r:id="" action="ppaction://noaction"/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" r="70773"/>
          <a:stretch/>
        </p:blipFill>
        <p:spPr bwMode="auto">
          <a:xfrm>
            <a:off x="367645" y="5228824"/>
            <a:ext cx="1434025" cy="596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 descr="Entidades Adscritas">
            <a:hlinkClick r:id="" action="ppaction://noaction"/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11" r="30516"/>
          <a:stretch/>
        </p:blipFill>
        <p:spPr bwMode="auto">
          <a:xfrm>
            <a:off x="299079" y="4435529"/>
            <a:ext cx="1593646" cy="6821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n 16">
            <a:hlinkClick r:id="rId3" action="ppaction://hlinksldjump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0" r="53251"/>
          <a:stretch/>
        </p:blipFill>
        <p:spPr bwMode="auto">
          <a:xfrm>
            <a:off x="290792" y="2111701"/>
            <a:ext cx="1595709" cy="7803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86 Rectángulo redondeado"/>
          <p:cNvSpPr/>
          <p:nvPr/>
        </p:nvSpPr>
        <p:spPr>
          <a:xfrm>
            <a:off x="1778233" y="1331629"/>
            <a:ext cx="7152287" cy="4992053"/>
          </a:xfrm>
          <a:prstGeom prst="roundRect">
            <a:avLst>
              <a:gd name="adj" fmla="val 86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6" name="59 Rectángulo redondeado"/>
          <p:cNvSpPr/>
          <p:nvPr/>
        </p:nvSpPr>
        <p:spPr>
          <a:xfrm>
            <a:off x="2094029" y="1672561"/>
            <a:ext cx="830646" cy="347312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43,83%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7" name="59 Rectángulo redondeado"/>
          <p:cNvSpPr/>
          <p:nvPr/>
        </p:nvSpPr>
        <p:spPr>
          <a:xfrm>
            <a:off x="2086819" y="2287033"/>
            <a:ext cx="837856" cy="377953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36,85%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8" name="59 Rectángulo redondeado"/>
          <p:cNvSpPr/>
          <p:nvPr/>
        </p:nvSpPr>
        <p:spPr>
          <a:xfrm>
            <a:off x="2093477" y="5335903"/>
            <a:ext cx="853937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17,40%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9" name="59 Rectángulo redondeado"/>
          <p:cNvSpPr/>
          <p:nvPr/>
        </p:nvSpPr>
        <p:spPr>
          <a:xfrm>
            <a:off x="2083614" y="4585442"/>
            <a:ext cx="863800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30,63%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0" name="59 Rectángulo redondeado"/>
          <p:cNvSpPr/>
          <p:nvPr/>
        </p:nvSpPr>
        <p:spPr>
          <a:xfrm>
            <a:off x="2094029" y="3798501"/>
            <a:ext cx="853385" cy="340491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69,00%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1" name="59 Rectángulo redondeado"/>
          <p:cNvSpPr/>
          <p:nvPr/>
        </p:nvSpPr>
        <p:spPr>
          <a:xfrm>
            <a:off x="2084220" y="3067390"/>
            <a:ext cx="863194" cy="361774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65,25%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2" name="59 Rectángulo redondeado"/>
          <p:cNvSpPr/>
          <p:nvPr/>
        </p:nvSpPr>
        <p:spPr>
          <a:xfrm>
            <a:off x="3308329" y="1672561"/>
            <a:ext cx="822996" cy="34321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38,78%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3" name="59 Rectángulo redondeado"/>
          <p:cNvSpPr/>
          <p:nvPr/>
        </p:nvSpPr>
        <p:spPr>
          <a:xfrm>
            <a:off x="3306782" y="2287033"/>
            <a:ext cx="824543" cy="377953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40,25%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4" name="59 Rectángulo redondeado"/>
          <p:cNvSpPr/>
          <p:nvPr/>
        </p:nvSpPr>
        <p:spPr>
          <a:xfrm>
            <a:off x="3289439" y="3067391"/>
            <a:ext cx="841886" cy="36177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47,89%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5" name="59 Rectángulo redondeado"/>
          <p:cNvSpPr/>
          <p:nvPr/>
        </p:nvSpPr>
        <p:spPr>
          <a:xfrm>
            <a:off x="3289439" y="3798501"/>
            <a:ext cx="841886" cy="340491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46,88%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6" name="59 Rectángulo redondeado"/>
          <p:cNvSpPr/>
          <p:nvPr/>
        </p:nvSpPr>
        <p:spPr>
          <a:xfrm>
            <a:off x="3289439" y="4585442"/>
            <a:ext cx="841886" cy="382304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28,12%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7" name="59 Rectángulo redondeado"/>
          <p:cNvSpPr/>
          <p:nvPr/>
        </p:nvSpPr>
        <p:spPr>
          <a:xfrm>
            <a:off x="3289439" y="5335902"/>
            <a:ext cx="841886" cy="38230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30,75%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8" name="65 Rectángulo redondeado"/>
          <p:cNvSpPr/>
          <p:nvPr/>
        </p:nvSpPr>
        <p:spPr>
          <a:xfrm>
            <a:off x="4635212" y="3793706"/>
            <a:ext cx="839219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51,75%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69" name="65 Rectángulo redondeado"/>
          <p:cNvSpPr/>
          <p:nvPr/>
        </p:nvSpPr>
        <p:spPr>
          <a:xfrm>
            <a:off x="4635212" y="3067391"/>
            <a:ext cx="839219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58,89%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0" name="65 Rectángulo redondeado"/>
          <p:cNvSpPr/>
          <p:nvPr/>
        </p:nvSpPr>
        <p:spPr>
          <a:xfrm>
            <a:off x="4635212" y="2285709"/>
            <a:ext cx="839219" cy="37927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62,13%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1" name="65 Rectángulo redondeado"/>
          <p:cNvSpPr/>
          <p:nvPr/>
        </p:nvSpPr>
        <p:spPr>
          <a:xfrm>
            <a:off x="4635212" y="1676561"/>
            <a:ext cx="839219" cy="33921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51,40%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2" name="65 Rectángulo redondeado"/>
          <p:cNvSpPr/>
          <p:nvPr/>
        </p:nvSpPr>
        <p:spPr>
          <a:xfrm>
            <a:off x="4635212" y="4585443"/>
            <a:ext cx="839219" cy="38230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43,49%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3" name="65 Rectángulo redondeado"/>
          <p:cNvSpPr/>
          <p:nvPr/>
        </p:nvSpPr>
        <p:spPr>
          <a:xfrm>
            <a:off x="4635212" y="5365214"/>
            <a:ext cx="839219" cy="3529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40,75%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4" name="68 Rectángulo redondeado"/>
          <p:cNvSpPr/>
          <p:nvPr/>
        </p:nvSpPr>
        <p:spPr>
          <a:xfrm>
            <a:off x="6002626" y="1676561"/>
            <a:ext cx="870171" cy="37520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43,86%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5" name="68 Rectángulo redondeado"/>
          <p:cNvSpPr/>
          <p:nvPr/>
        </p:nvSpPr>
        <p:spPr>
          <a:xfrm>
            <a:off x="5975848" y="2285709"/>
            <a:ext cx="896949" cy="37927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27,74%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6" name="68 Rectángulo redondeado"/>
          <p:cNvSpPr/>
          <p:nvPr/>
        </p:nvSpPr>
        <p:spPr>
          <a:xfrm>
            <a:off x="5996767" y="3064713"/>
            <a:ext cx="876030" cy="364452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55,44%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7" name="68 Rectángulo redondeado"/>
          <p:cNvSpPr/>
          <p:nvPr/>
        </p:nvSpPr>
        <p:spPr>
          <a:xfrm>
            <a:off x="5988490" y="3771258"/>
            <a:ext cx="884307" cy="37252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47,58%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8" name="68 Rectángulo redondeado"/>
          <p:cNvSpPr/>
          <p:nvPr/>
        </p:nvSpPr>
        <p:spPr>
          <a:xfrm>
            <a:off x="5984178" y="4579106"/>
            <a:ext cx="888619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60,41%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79" name="68 Rectángulo redondeado"/>
          <p:cNvSpPr/>
          <p:nvPr/>
        </p:nvSpPr>
        <p:spPr>
          <a:xfrm>
            <a:off x="5975848" y="5335902"/>
            <a:ext cx="896949" cy="38230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28,14%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80" name="72 Rectángulo redondeado"/>
          <p:cNvSpPr/>
          <p:nvPr/>
        </p:nvSpPr>
        <p:spPr>
          <a:xfrm>
            <a:off x="7327284" y="1672561"/>
            <a:ext cx="869522" cy="37920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58,36%</a:t>
            </a:r>
          </a:p>
        </p:txBody>
      </p:sp>
      <p:sp>
        <p:nvSpPr>
          <p:cNvPr id="81" name="72 Rectángulo redondeado"/>
          <p:cNvSpPr/>
          <p:nvPr/>
        </p:nvSpPr>
        <p:spPr>
          <a:xfrm>
            <a:off x="7327284" y="2285709"/>
            <a:ext cx="869522" cy="37619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67,57%</a:t>
            </a:r>
          </a:p>
        </p:txBody>
      </p:sp>
      <p:sp>
        <p:nvSpPr>
          <p:cNvPr id="82" name="72 Rectángulo redondeado"/>
          <p:cNvSpPr/>
          <p:nvPr/>
        </p:nvSpPr>
        <p:spPr>
          <a:xfrm>
            <a:off x="7331596" y="3064714"/>
            <a:ext cx="869522" cy="36445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41,25%</a:t>
            </a:r>
          </a:p>
        </p:txBody>
      </p:sp>
      <p:sp>
        <p:nvSpPr>
          <p:cNvPr id="83" name="72 Rectángulo redondeado"/>
          <p:cNvSpPr/>
          <p:nvPr/>
        </p:nvSpPr>
        <p:spPr>
          <a:xfrm>
            <a:off x="7331596" y="3760974"/>
            <a:ext cx="869522" cy="38281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75,00%</a:t>
            </a:r>
          </a:p>
        </p:txBody>
      </p:sp>
      <p:sp>
        <p:nvSpPr>
          <p:cNvPr id="84" name="72 Rectángulo redondeado"/>
          <p:cNvSpPr/>
          <p:nvPr/>
        </p:nvSpPr>
        <p:spPr>
          <a:xfrm>
            <a:off x="7331596" y="4589973"/>
            <a:ext cx="865210" cy="37777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59,00%</a:t>
            </a:r>
          </a:p>
        </p:txBody>
      </p:sp>
      <p:sp>
        <p:nvSpPr>
          <p:cNvPr id="85" name="72 Rectángulo redondeado"/>
          <p:cNvSpPr/>
          <p:nvPr/>
        </p:nvSpPr>
        <p:spPr>
          <a:xfrm>
            <a:off x="7331596" y="5335902"/>
            <a:ext cx="869522" cy="39497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48,96%</a:t>
            </a:r>
          </a:p>
        </p:txBody>
      </p:sp>
      <p:sp>
        <p:nvSpPr>
          <p:cNvPr id="87" name="55 CuadroTexto"/>
          <p:cNvSpPr txBox="1"/>
          <p:nvPr/>
        </p:nvSpPr>
        <p:spPr>
          <a:xfrm>
            <a:off x="2061481" y="1331774"/>
            <a:ext cx="97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POLÍTICA 1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8" name="55 CuadroTexto"/>
          <p:cNvSpPr txBox="1"/>
          <p:nvPr/>
        </p:nvSpPr>
        <p:spPr>
          <a:xfrm>
            <a:off x="7274809" y="1331629"/>
            <a:ext cx="97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POLÍTICA 5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89" name="55 CuadroTexto"/>
          <p:cNvSpPr txBox="1"/>
          <p:nvPr/>
        </p:nvSpPr>
        <p:spPr>
          <a:xfrm>
            <a:off x="5982189" y="1338951"/>
            <a:ext cx="97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POLÍTICA 4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0" name="55 CuadroTexto"/>
          <p:cNvSpPr txBox="1"/>
          <p:nvPr/>
        </p:nvSpPr>
        <p:spPr>
          <a:xfrm>
            <a:off x="4573939" y="1338951"/>
            <a:ext cx="97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POLÍTICA 3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91" name="55 CuadroTexto"/>
          <p:cNvSpPr txBox="1"/>
          <p:nvPr/>
        </p:nvSpPr>
        <p:spPr>
          <a:xfrm>
            <a:off x="3310629" y="1335331"/>
            <a:ext cx="9744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POLÍTICA 2</a:t>
            </a:r>
            <a:endParaRPr lang="es-CO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2" name="Imagen 91" descr="Entidades Adscrit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8" r="2435"/>
          <a:stretch/>
        </p:blipFill>
        <p:spPr bwMode="auto">
          <a:xfrm>
            <a:off x="304576" y="3035969"/>
            <a:ext cx="1595709" cy="4018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Imagen 92"/>
          <p:cNvPicPr/>
          <p:nvPr/>
        </p:nvPicPr>
        <p:blipFill rotWithShape="1">
          <a:blip r:embed="rId5"/>
          <a:srcRect l="20875" t="47567" r="62171" b="43002"/>
          <a:stretch/>
        </p:blipFill>
        <p:spPr bwMode="auto">
          <a:xfrm>
            <a:off x="241176" y="1641716"/>
            <a:ext cx="1398366" cy="438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65 Rectángulo redondeado"/>
          <p:cNvSpPr/>
          <p:nvPr/>
        </p:nvSpPr>
        <p:spPr>
          <a:xfrm>
            <a:off x="4876693" y="570290"/>
            <a:ext cx="1452670" cy="6646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AVANCE SECTOR</a:t>
            </a:r>
            <a:endParaRPr lang="es-CO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6" name="65 Rectángulo redondeado"/>
          <p:cNvSpPr/>
          <p:nvPr/>
        </p:nvSpPr>
        <p:spPr>
          <a:xfrm>
            <a:off x="6964806" y="572461"/>
            <a:ext cx="1242759" cy="669098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47,24%</a:t>
            </a:r>
            <a:endParaRPr lang="es-C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4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5" y="761985"/>
            <a:ext cx="3999231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SEGUNDO TRIMESTRE 2016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0698887"/>
              </p:ext>
            </p:extLst>
          </p:nvPr>
        </p:nvGraphicFramePr>
        <p:xfrm>
          <a:off x="77118" y="1327043"/>
          <a:ext cx="8989764" cy="477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05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5" y="761985"/>
            <a:ext cx="3999231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SEGUNDO TRIMESTRE 2016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2646044"/>
              </p:ext>
            </p:extLst>
          </p:nvPr>
        </p:nvGraphicFramePr>
        <p:xfrm>
          <a:off x="451692" y="1594375"/>
          <a:ext cx="7899094" cy="4462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85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5" y="761985"/>
            <a:ext cx="3999231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SEGUNDO TRIMESTRE 2016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548948"/>
              </p:ext>
            </p:extLst>
          </p:nvPr>
        </p:nvGraphicFramePr>
        <p:xfrm>
          <a:off x="121186" y="1388039"/>
          <a:ext cx="8890611" cy="4500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9965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5" y="761985"/>
            <a:ext cx="4021265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SEGUNDO TRIMESTRE 2016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" name="47 Grupo"/>
          <p:cNvGrpSpPr/>
          <p:nvPr/>
        </p:nvGrpSpPr>
        <p:grpSpPr>
          <a:xfrm>
            <a:off x="739751" y="2629382"/>
            <a:ext cx="2989406" cy="386832"/>
            <a:chOff x="-23624682" y="34296"/>
            <a:chExt cx="25579096" cy="8058940"/>
          </a:xfrm>
          <a:scene3d>
            <a:camera prst="orthographicFront"/>
            <a:lightRig rig="flat" dir="t"/>
          </a:scene3d>
        </p:grpSpPr>
        <p:sp>
          <p:nvSpPr>
            <p:cNvPr id="10" name="51 Rectángulo redondeado"/>
            <p:cNvSpPr/>
            <p:nvPr/>
          </p:nvSpPr>
          <p:spPr>
            <a:xfrm>
              <a:off x="-23624682" y="639896"/>
              <a:ext cx="25579079" cy="74533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GESTIÓN MISIONAL Y DE GOBIERNO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1" name="52 Rectángulo"/>
            <p:cNvSpPr/>
            <p:nvPr/>
          </p:nvSpPr>
          <p:spPr>
            <a:xfrm>
              <a:off x="32762" y="34296"/>
              <a:ext cx="1921652" cy="605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59 Rectángulo redondeado"/>
          <p:cNvSpPr/>
          <p:nvPr/>
        </p:nvSpPr>
        <p:spPr>
          <a:xfrm>
            <a:off x="739750" y="3318828"/>
            <a:ext cx="2989406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TRANSPARENCIA, PARTICIPACIÓN Y SERVICIO AL CIUDADANO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65 Rectángulo redondeado"/>
          <p:cNvSpPr/>
          <p:nvPr/>
        </p:nvSpPr>
        <p:spPr>
          <a:xfrm>
            <a:off x="739750" y="4047122"/>
            <a:ext cx="298940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DEL TALENTO HUMANO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68 Rectángulo redondeado"/>
          <p:cNvSpPr/>
          <p:nvPr/>
        </p:nvSpPr>
        <p:spPr>
          <a:xfrm>
            <a:off x="739750" y="4704341"/>
            <a:ext cx="298940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EFICIENCIA </a:t>
            </a: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ADMINISTRATIVA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72 Rectángulo redondeado"/>
          <p:cNvSpPr/>
          <p:nvPr/>
        </p:nvSpPr>
        <p:spPr>
          <a:xfrm>
            <a:off x="697780" y="5401930"/>
            <a:ext cx="3031375" cy="3269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FINANCIERA</a:t>
            </a:r>
          </a:p>
        </p:txBody>
      </p:sp>
      <p:sp>
        <p:nvSpPr>
          <p:cNvPr id="32" name="59 Rectángulo redondeado"/>
          <p:cNvSpPr/>
          <p:nvPr/>
        </p:nvSpPr>
        <p:spPr>
          <a:xfrm>
            <a:off x="4441932" y="3317277"/>
            <a:ext cx="945316" cy="42115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41,42%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65 Rectángulo redondeado"/>
          <p:cNvSpPr/>
          <p:nvPr/>
        </p:nvSpPr>
        <p:spPr>
          <a:xfrm>
            <a:off x="4441932" y="4051845"/>
            <a:ext cx="94531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67,75%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68 Rectángulo redondeado"/>
          <p:cNvSpPr/>
          <p:nvPr/>
        </p:nvSpPr>
        <p:spPr>
          <a:xfrm>
            <a:off x="4441932" y="4709064"/>
            <a:ext cx="94531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33,11%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72 Rectángulo redondeado"/>
          <p:cNvSpPr/>
          <p:nvPr/>
        </p:nvSpPr>
        <p:spPr>
          <a:xfrm>
            <a:off x="4441932" y="5406653"/>
            <a:ext cx="869522" cy="3269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63,40%</a:t>
            </a:r>
          </a:p>
        </p:txBody>
      </p:sp>
      <p:sp>
        <p:nvSpPr>
          <p:cNvPr id="36" name="59 Rectángulo redondeado"/>
          <p:cNvSpPr/>
          <p:nvPr/>
        </p:nvSpPr>
        <p:spPr>
          <a:xfrm>
            <a:off x="4463452" y="2634105"/>
            <a:ext cx="923796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26,46%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7" name="59 Rectángulo redondeado"/>
          <p:cNvSpPr/>
          <p:nvPr/>
        </p:nvSpPr>
        <p:spPr>
          <a:xfrm>
            <a:off x="5882447" y="3323550"/>
            <a:ext cx="869522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40,25%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8" name="65 Rectángulo redondeado"/>
          <p:cNvSpPr/>
          <p:nvPr/>
        </p:nvSpPr>
        <p:spPr>
          <a:xfrm>
            <a:off x="5882447" y="4055214"/>
            <a:ext cx="869522" cy="34671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62,13%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9" name="68 Rectángulo redondeado"/>
          <p:cNvSpPr/>
          <p:nvPr/>
        </p:nvSpPr>
        <p:spPr>
          <a:xfrm>
            <a:off x="5882447" y="4709063"/>
            <a:ext cx="869522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27,74%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0" name="72 Rectángulo redondeado"/>
          <p:cNvSpPr/>
          <p:nvPr/>
        </p:nvSpPr>
        <p:spPr>
          <a:xfrm>
            <a:off x="5882447" y="5406652"/>
            <a:ext cx="869522" cy="3269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67,57%</a:t>
            </a:r>
          </a:p>
        </p:txBody>
      </p:sp>
      <p:sp>
        <p:nvSpPr>
          <p:cNvPr id="41" name="59 Rectángulo redondeado"/>
          <p:cNvSpPr/>
          <p:nvPr/>
        </p:nvSpPr>
        <p:spPr>
          <a:xfrm>
            <a:off x="5882447" y="2634105"/>
            <a:ext cx="869522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36,85%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4" name="68 Rectángulo redondeado"/>
          <p:cNvSpPr/>
          <p:nvPr/>
        </p:nvSpPr>
        <p:spPr>
          <a:xfrm>
            <a:off x="7247168" y="4709063"/>
            <a:ext cx="869522" cy="394975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83,79%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5" name="72 Rectángulo redondeado"/>
          <p:cNvSpPr/>
          <p:nvPr/>
        </p:nvSpPr>
        <p:spPr>
          <a:xfrm>
            <a:off x="7247168" y="5399298"/>
            <a:ext cx="869522" cy="326949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106,57%</a:t>
            </a:r>
          </a:p>
        </p:txBody>
      </p:sp>
      <p:sp>
        <p:nvSpPr>
          <p:cNvPr id="52" name="65 Rectángulo redondeado"/>
          <p:cNvSpPr/>
          <p:nvPr/>
        </p:nvSpPr>
        <p:spPr>
          <a:xfrm>
            <a:off x="739751" y="1756405"/>
            <a:ext cx="298940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POLITICA</a:t>
            </a:r>
            <a:endParaRPr lang="es-C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3" name="65 Rectángulo redondeado"/>
          <p:cNvSpPr/>
          <p:nvPr/>
        </p:nvSpPr>
        <p:spPr>
          <a:xfrm>
            <a:off x="4441932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PLANEADO 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65 Rectángulo redondeado"/>
          <p:cNvSpPr/>
          <p:nvPr/>
        </p:nvSpPr>
        <p:spPr>
          <a:xfrm>
            <a:off x="5806653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EJECUTADO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5" name="65 Rectángulo redondeado"/>
          <p:cNvSpPr/>
          <p:nvPr/>
        </p:nvSpPr>
        <p:spPr>
          <a:xfrm>
            <a:off x="7171374" y="1764620"/>
            <a:ext cx="1036192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CUMPLIMIENTO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9" name="65 Rectángulo redondeado"/>
          <p:cNvSpPr/>
          <p:nvPr/>
        </p:nvSpPr>
        <p:spPr>
          <a:xfrm>
            <a:off x="7247168" y="3323550"/>
            <a:ext cx="869522" cy="406801"/>
          </a:xfrm>
          <a:prstGeom prst="roundRect">
            <a:avLst/>
          </a:prstGeom>
          <a:solidFill>
            <a:srgbClr val="FFC00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97,17%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0" name="65 Rectángulo redondeado"/>
          <p:cNvSpPr/>
          <p:nvPr/>
        </p:nvSpPr>
        <p:spPr>
          <a:xfrm>
            <a:off x="7247168" y="2629382"/>
            <a:ext cx="869522" cy="38683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139,27%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68 Rectángulo redondeado"/>
          <p:cNvSpPr/>
          <p:nvPr/>
        </p:nvSpPr>
        <p:spPr>
          <a:xfrm>
            <a:off x="7247168" y="4047122"/>
            <a:ext cx="869522" cy="350079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91,70%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2" name="Imagen 41">
            <a:hlinkClick r:id="rId2" action="ppaction://hlinksldjump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0" r="53251"/>
          <a:stretch/>
        </p:blipFill>
        <p:spPr bwMode="auto">
          <a:xfrm>
            <a:off x="6279311" y="352540"/>
            <a:ext cx="1928255" cy="12008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346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31246" y="761985"/>
            <a:ext cx="3756860" cy="442453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 JUNIO 30 DE 2016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9" name="47 Grupo"/>
          <p:cNvGrpSpPr/>
          <p:nvPr/>
        </p:nvGrpSpPr>
        <p:grpSpPr>
          <a:xfrm>
            <a:off x="739751" y="2629382"/>
            <a:ext cx="2989406" cy="386832"/>
            <a:chOff x="-23624682" y="34296"/>
            <a:chExt cx="25579096" cy="8058940"/>
          </a:xfrm>
          <a:scene3d>
            <a:camera prst="orthographicFront"/>
            <a:lightRig rig="flat" dir="t"/>
          </a:scene3d>
        </p:grpSpPr>
        <p:sp>
          <p:nvSpPr>
            <p:cNvPr id="10" name="51 Rectángulo redondeado"/>
            <p:cNvSpPr/>
            <p:nvPr/>
          </p:nvSpPr>
          <p:spPr>
            <a:xfrm>
              <a:off x="-23624682" y="639896"/>
              <a:ext cx="25579079" cy="74533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 anchorCtr="0"/>
            <a:lstStyle/>
            <a:p>
              <a:pPr algn="ctr"/>
              <a:r>
                <a:rPr lang="es-CO" sz="105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GESTIÓN MISIONAL Y DE GOBIERNO</a:t>
              </a:r>
              <a:endParaRPr lang="es-CO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  <p:sp>
          <p:nvSpPr>
            <p:cNvPr id="11" name="52 Rectángulo"/>
            <p:cNvSpPr/>
            <p:nvPr/>
          </p:nvSpPr>
          <p:spPr>
            <a:xfrm>
              <a:off x="32762" y="34296"/>
              <a:ext cx="1921652" cy="6055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20955" rIns="41910" bIns="20955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O" sz="1050" kern="12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13" name="59 Rectángulo redondeado"/>
          <p:cNvSpPr/>
          <p:nvPr/>
        </p:nvSpPr>
        <p:spPr>
          <a:xfrm>
            <a:off x="739750" y="3318828"/>
            <a:ext cx="2989406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TRANSPARENCIA, PARTICIPACIÓN Y SERVICIO AL CIUDADANO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7" name="65 Rectángulo redondeado"/>
          <p:cNvSpPr/>
          <p:nvPr/>
        </p:nvSpPr>
        <p:spPr>
          <a:xfrm>
            <a:off x="739750" y="4047122"/>
            <a:ext cx="298940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DEL TALENTO HUMANO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68 Rectángulo redondeado"/>
          <p:cNvSpPr/>
          <p:nvPr/>
        </p:nvSpPr>
        <p:spPr>
          <a:xfrm>
            <a:off x="739750" y="4704341"/>
            <a:ext cx="298940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EFICIENCIA </a:t>
            </a: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ADMINISTRATIVA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21" name="72 Rectángulo redondeado"/>
          <p:cNvSpPr/>
          <p:nvPr/>
        </p:nvSpPr>
        <p:spPr>
          <a:xfrm>
            <a:off x="697780" y="5401930"/>
            <a:ext cx="3031375" cy="3269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GESTIÓN </a:t>
            </a:r>
            <a:endParaRPr lang="es-CO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s-CO" sz="10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FINANCIERA</a:t>
            </a:r>
          </a:p>
        </p:txBody>
      </p:sp>
      <p:sp>
        <p:nvSpPr>
          <p:cNvPr id="32" name="59 Rectángulo redondeado"/>
          <p:cNvSpPr/>
          <p:nvPr/>
        </p:nvSpPr>
        <p:spPr>
          <a:xfrm>
            <a:off x="4441932" y="3317277"/>
            <a:ext cx="945316" cy="421155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48,07%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3" name="65 Rectángulo redondeado"/>
          <p:cNvSpPr/>
          <p:nvPr/>
        </p:nvSpPr>
        <p:spPr>
          <a:xfrm>
            <a:off x="4441932" y="4051845"/>
            <a:ext cx="945316" cy="35007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59,14%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4" name="68 Rectángulo redondeado"/>
          <p:cNvSpPr/>
          <p:nvPr/>
        </p:nvSpPr>
        <p:spPr>
          <a:xfrm>
            <a:off x="4441932" y="4709064"/>
            <a:ext cx="945316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56,33%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5" name="72 Rectángulo redondeado"/>
          <p:cNvSpPr/>
          <p:nvPr/>
        </p:nvSpPr>
        <p:spPr>
          <a:xfrm>
            <a:off x="4441932" y="5406653"/>
            <a:ext cx="869522" cy="32694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58,75%</a:t>
            </a:r>
          </a:p>
        </p:txBody>
      </p:sp>
      <p:sp>
        <p:nvSpPr>
          <p:cNvPr id="36" name="59 Rectángulo redondeado"/>
          <p:cNvSpPr/>
          <p:nvPr/>
        </p:nvSpPr>
        <p:spPr>
          <a:xfrm>
            <a:off x="4463452" y="2634105"/>
            <a:ext cx="923796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0,00%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7" name="59 Rectángulo redondeado"/>
          <p:cNvSpPr/>
          <p:nvPr/>
        </p:nvSpPr>
        <p:spPr>
          <a:xfrm>
            <a:off x="5882447" y="3323550"/>
            <a:ext cx="869522" cy="414882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47,89%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8" name="65 Rectángulo redondeado"/>
          <p:cNvSpPr/>
          <p:nvPr/>
        </p:nvSpPr>
        <p:spPr>
          <a:xfrm>
            <a:off x="5882447" y="4055214"/>
            <a:ext cx="869522" cy="34671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58,89%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9" name="68 Rectángulo redondeado"/>
          <p:cNvSpPr/>
          <p:nvPr/>
        </p:nvSpPr>
        <p:spPr>
          <a:xfrm>
            <a:off x="5882447" y="4709063"/>
            <a:ext cx="869522" cy="39497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55,44%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0" name="72 Rectángulo redondeado"/>
          <p:cNvSpPr/>
          <p:nvPr/>
        </p:nvSpPr>
        <p:spPr>
          <a:xfrm>
            <a:off x="5882447" y="5406652"/>
            <a:ext cx="869522" cy="32694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41,25%</a:t>
            </a:r>
          </a:p>
        </p:txBody>
      </p:sp>
      <p:sp>
        <p:nvSpPr>
          <p:cNvPr id="41" name="59 Rectángulo redondeado"/>
          <p:cNvSpPr/>
          <p:nvPr/>
        </p:nvSpPr>
        <p:spPr>
          <a:xfrm>
            <a:off x="5882447" y="2634105"/>
            <a:ext cx="869522" cy="382305"/>
          </a:xfrm>
          <a:prstGeom prst="roundRect">
            <a:avLst/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100000"/>
                  <a:shade val="100000"/>
                  <a:satMod val="130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solidFill>
              <a:srgbClr val="0070C0"/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65,25%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4" name="68 Rectángulo redondeado"/>
          <p:cNvSpPr/>
          <p:nvPr/>
        </p:nvSpPr>
        <p:spPr>
          <a:xfrm>
            <a:off x="7247168" y="4709063"/>
            <a:ext cx="869522" cy="39497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98,42%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2" name="65 Rectángulo redondeado"/>
          <p:cNvSpPr/>
          <p:nvPr/>
        </p:nvSpPr>
        <p:spPr>
          <a:xfrm>
            <a:off x="739751" y="1756405"/>
            <a:ext cx="298940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POLITICA</a:t>
            </a:r>
            <a:endParaRPr lang="es-CO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3" name="65 Rectángulo redondeado"/>
          <p:cNvSpPr/>
          <p:nvPr/>
        </p:nvSpPr>
        <p:spPr>
          <a:xfrm>
            <a:off x="4441932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PLANEADO 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4" name="65 Rectángulo redondeado"/>
          <p:cNvSpPr/>
          <p:nvPr/>
        </p:nvSpPr>
        <p:spPr>
          <a:xfrm>
            <a:off x="5806653" y="1764620"/>
            <a:ext cx="945316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AVANCE EJECUTADO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55" name="65 Rectángulo redondeado"/>
          <p:cNvSpPr/>
          <p:nvPr/>
        </p:nvSpPr>
        <p:spPr>
          <a:xfrm>
            <a:off x="7171374" y="1764620"/>
            <a:ext cx="1036192" cy="35007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% CUMPLIMIENTO</a:t>
            </a:r>
            <a:endParaRPr lang="es-CO" sz="1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31" name="65 Rectángulo redondeado"/>
          <p:cNvSpPr/>
          <p:nvPr/>
        </p:nvSpPr>
        <p:spPr>
          <a:xfrm>
            <a:off x="7247168" y="2609413"/>
            <a:ext cx="869522" cy="406801"/>
          </a:xfrm>
          <a:prstGeom prst="roundRect">
            <a:avLst/>
          </a:prstGeom>
          <a:solidFill>
            <a:srgbClr val="00B050"/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INDEF.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2" name="68 Rectángulo redondeado"/>
          <p:cNvSpPr/>
          <p:nvPr/>
        </p:nvSpPr>
        <p:spPr>
          <a:xfrm>
            <a:off x="7254709" y="4046445"/>
            <a:ext cx="869522" cy="35548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99,58%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47" name="Imagen 46" descr="Entidades Adscrit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8" r="2435"/>
          <a:stretch/>
        </p:blipFill>
        <p:spPr bwMode="auto">
          <a:xfrm>
            <a:off x="5737796" y="434397"/>
            <a:ext cx="1951674" cy="10605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68 Rectángulo redondeado"/>
          <p:cNvSpPr/>
          <p:nvPr/>
        </p:nvSpPr>
        <p:spPr>
          <a:xfrm>
            <a:off x="7247168" y="5377279"/>
            <a:ext cx="869522" cy="355480"/>
          </a:xfrm>
          <a:prstGeom prst="roundRect">
            <a:avLst/>
          </a:prstGeom>
          <a:solidFill>
            <a:srgbClr val="FF0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70,21%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3" name="68 Rectángulo redondeado"/>
          <p:cNvSpPr/>
          <p:nvPr/>
        </p:nvSpPr>
        <p:spPr>
          <a:xfrm>
            <a:off x="7254709" y="3325020"/>
            <a:ext cx="869522" cy="408689"/>
          </a:xfrm>
          <a:prstGeom prst="round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0" tIns="0" rIns="0" bIns="0" anchor="ctr" anchorCtr="0"/>
          <a:lstStyle/>
          <a:p>
            <a:pPr algn="ctr"/>
            <a:r>
              <a:rPr lang="es-CO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99,63%</a:t>
            </a:r>
            <a:endParaRPr lang="es-CO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0FBA7F62C14F041A0FB3EFC7596E368" ma:contentTypeVersion="1" ma:contentTypeDescription="Crear nuevo documento." ma:contentTypeScope="" ma:versionID="348b18b5fc41e64fad00b1cd561ffcbc">
  <xsd:schema xmlns:xsd="http://www.w3.org/2001/XMLSchema" xmlns:xs="http://www.w3.org/2001/XMLSchema" xmlns:p="http://schemas.microsoft.com/office/2006/metadata/properties" xmlns:ns1="http://schemas.microsoft.com/sharepoint/v3" xmlns:ns2="81cc8fc0-8d1e-4295-8f37-5d076116407c" targetNamespace="http://schemas.microsoft.com/office/2006/metadata/properties" ma:root="true" ma:fieldsID="0ca9f3ac2d15db8bb029348aee8f1b74" ns1:_="" ns2:_="">
    <xsd:import namespace="http://schemas.microsoft.com/sharepoint/v3"/>
    <xsd:import namespace="81cc8fc0-8d1e-4295-8f37-5d076116407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cc8fc0-8d1e-4295-8f37-5d076116407c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81cc8fc0-8d1e-4295-8f37-5d076116407c">2TV4CCKVFCYA-1167877901-167</_dlc_DocId>
    <_dlc_DocIdUrl xmlns="81cc8fc0-8d1e-4295-8f37-5d076116407c">
      <Url>https://www.minjusticia.gov.co/ministerio/_layouts/15/DocIdRedir.aspx?ID=2TV4CCKVFCYA-1167877901-167</Url>
      <Description>2TV4CCKVFCYA-1167877901-167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6CE1F9B-7BF0-450B-9F2F-9AE0D76A05FF}"/>
</file>

<file path=customXml/itemProps2.xml><?xml version="1.0" encoding="utf-8"?>
<ds:datastoreItem xmlns:ds="http://schemas.openxmlformats.org/officeDocument/2006/customXml" ds:itemID="{ED796151-A193-4076-9C4E-074537BE17A1}"/>
</file>

<file path=customXml/itemProps3.xml><?xml version="1.0" encoding="utf-8"?>
<ds:datastoreItem xmlns:ds="http://schemas.openxmlformats.org/officeDocument/2006/customXml" ds:itemID="{D77E4729-FC5F-4A25-81FD-6AFA324BD46E}"/>
</file>

<file path=customXml/itemProps4.xml><?xml version="1.0" encoding="utf-8"?>
<ds:datastoreItem xmlns:ds="http://schemas.openxmlformats.org/officeDocument/2006/customXml" ds:itemID="{160D8D5C-60BF-43D1-8847-469ECF0D9161}"/>
</file>

<file path=docProps/app.xml><?xml version="1.0" encoding="utf-8"?>
<Properties xmlns="http://schemas.openxmlformats.org/officeDocument/2006/extended-properties" xmlns:vt="http://schemas.openxmlformats.org/officeDocument/2006/docPropsVTypes">
  <TotalTime>2333</TotalTime>
  <Words>508</Words>
  <Application>Microsoft Office PowerPoint</Application>
  <PresentationFormat>Presentación en pantalla (4:3)</PresentationFormat>
  <Paragraphs>218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Tema de Office</vt:lpstr>
      <vt:lpstr>Presentación de PowerPoint</vt:lpstr>
      <vt:lpstr>MIPG 2016 SJD</vt:lpstr>
      <vt:lpstr>MIPG SEGUNDO TRIMESTRE 2016                      SECTOR JUSTICIA Y DEL DERECHO</vt:lpstr>
      <vt:lpstr>AVANCE MIPG SEGUNDO TRIMESTRE 2016 SECTOR JUSTICIA Y DEL DERECHO</vt:lpstr>
      <vt:lpstr>SEGUNDO TRIMESTRE 2016</vt:lpstr>
      <vt:lpstr>SEGUNDO TRIMESTRE 2016</vt:lpstr>
      <vt:lpstr>SEGUNDO TRIMESTRE 2016</vt:lpstr>
      <vt:lpstr>SEGUNDO TRIMESTRE 2016</vt:lpstr>
      <vt:lpstr>A JUNIO 30 DE 2016</vt:lpstr>
      <vt:lpstr>A JUNIO 30 DE 2016</vt:lpstr>
      <vt:lpstr>A JUNIO 30 DE 2016</vt:lpstr>
      <vt:lpstr>A JUNIO 30 2016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PEDRO PABLO SALGUERO LIZARAZO</cp:lastModifiedBy>
  <cp:revision>163</cp:revision>
  <cp:lastPrinted>2016-09-12T21:41:09Z</cp:lastPrinted>
  <dcterms:created xsi:type="dcterms:W3CDTF">2014-10-20T21:00:03Z</dcterms:created>
  <dcterms:modified xsi:type="dcterms:W3CDTF">2016-09-12T21:45:50Z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0x01010020FBA7F62C14F041A0FB3EFC7596E368</vt:lpwstr>
  </property>
  <property fmtid="{D5CDD505-2E9C-101B-9397-08002B2CF9AE}" pid="3" name="_dlc_DocIdItemGuid">
    <vt:lpwstr>5e221951-7032-47e4-99bc-827d07ec7931</vt:lpwstr>
  </property>
</Properties>
</file>