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olors3.xml" ContentType="application/vnd.ms-office.chartcolor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2" r:id="rId3"/>
    <p:sldId id="307" r:id="rId4"/>
    <p:sldId id="308" r:id="rId5"/>
    <p:sldId id="304" r:id="rId6"/>
    <p:sldId id="309" r:id="rId7"/>
    <p:sldId id="305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MIPG</a:t>
            </a:r>
            <a:r>
              <a:rPr lang="en-US" baseline="0" dirty="0"/>
              <a:t> </a:t>
            </a:r>
            <a:r>
              <a:rPr lang="en-US" baseline="0" dirty="0" smtClean="0"/>
              <a:t>2016 PLANEADO </a:t>
            </a:r>
            <a:r>
              <a:rPr lang="en-US" baseline="0" dirty="0"/>
              <a:t>VS </a:t>
            </a:r>
            <a:r>
              <a:rPr lang="en-US" baseline="0" dirty="0" smtClean="0"/>
              <a:t>EJECUTADO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Hoja1!$C$34</c:f>
              <c:strCache>
                <c:ptCount val="1"/>
                <c:pt idx="0">
                  <c:v>PLANEADO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Hoja1!$B$35:$B$40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Hoja1!$C$35:$C$40</c:f>
              <c:numCache>
                <c:formatCode>0.00%</c:formatCode>
                <c:ptCount val="6"/>
                <c:pt idx="0">
                  <c:v>0.24018730873015876</c:v>
                </c:pt>
                <c:pt idx="1">
                  <c:v>0.16358</c:v>
                </c:pt>
                <c:pt idx="2">
                  <c:v>0.19168632142857142</c:v>
                </c:pt>
                <c:pt idx="3">
                  <c:v>0.26396249999999999</c:v>
                </c:pt>
                <c:pt idx="4">
                  <c:v>0.20103222222222222</c:v>
                </c:pt>
                <c:pt idx="5">
                  <c:v>0.38067550000000006</c:v>
                </c:pt>
              </c:numCache>
            </c:numRef>
          </c:val>
        </c:ser>
        <c:ser>
          <c:idx val="1"/>
          <c:order val="1"/>
          <c:tx>
            <c:strRef>
              <c:f>Hoja1!$D$34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Hoja1!$B$35:$B$40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Hoja1!$D$35:$D$40</c:f>
              <c:numCache>
                <c:formatCode>0.00%</c:formatCode>
                <c:ptCount val="6"/>
                <c:pt idx="0">
                  <c:v>0.24521630079365081</c:v>
                </c:pt>
                <c:pt idx="1">
                  <c:v>0.21268000000000004</c:v>
                </c:pt>
                <c:pt idx="2">
                  <c:v>0.18185589285714288</c:v>
                </c:pt>
                <c:pt idx="3">
                  <c:v>0.2603375</c:v>
                </c:pt>
                <c:pt idx="4">
                  <c:v>0.19478911111111111</c:v>
                </c:pt>
                <c:pt idx="5">
                  <c:v>0.376419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953904"/>
        <c:axId val="282954296"/>
      </c:barChart>
      <c:catAx>
        <c:axId val="28295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954296"/>
        <c:crosses val="autoZero"/>
        <c:auto val="1"/>
        <c:lblAlgn val="ctr"/>
        <c:lblOffset val="100"/>
        <c:noMultiLvlLbl val="0"/>
      </c:catAx>
      <c:valAx>
        <c:axId val="28295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95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Hoja1!$H$34</c:f>
              <c:strCache>
                <c:ptCount val="1"/>
                <c:pt idx="0">
                  <c:v>AVANCE ACUMULADO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Hoja1!$G$35:$G$40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Hoja1!$H$35:$H$40</c:f>
              <c:numCache>
                <c:formatCode>0.00%</c:formatCode>
                <c:ptCount val="6"/>
                <c:pt idx="0">
                  <c:v>0.24521630079365081</c:v>
                </c:pt>
                <c:pt idx="1">
                  <c:v>0.21268000000000004</c:v>
                </c:pt>
                <c:pt idx="2">
                  <c:v>0.18185589285714288</c:v>
                </c:pt>
                <c:pt idx="3">
                  <c:v>0.2603375</c:v>
                </c:pt>
                <c:pt idx="4">
                  <c:v>0.19478911111111111</c:v>
                </c:pt>
                <c:pt idx="5">
                  <c:v>0.376419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955080"/>
        <c:axId val="282955472"/>
      </c:barChart>
      <c:catAx>
        <c:axId val="28295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955472"/>
        <c:crosses val="autoZero"/>
        <c:auto val="1"/>
        <c:lblAlgn val="ctr"/>
        <c:lblOffset val="100"/>
        <c:noMultiLvlLbl val="0"/>
      </c:catAx>
      <c:valAx>
        <c:axId val="28295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95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CUMPLIMIENTO PRIMER TRIMESTRE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Hoja1!$F$34</c:f>
              <c:strCache>
                <c:ptCount val="1"/>
                <c:pt idx="0">
                  <c:v>CUMPLIMIENTO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Hoja1!$E$35:$E$40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Hoja1!$F$35:$F$40</c:f>
              <c:numCache>
                <c:formatCode>0.00%</c:formatCode>
                <c:ptCount val="6"/>
                <c:pt idx="0">
                  <c:v>1.0209377926339227</c:v>
                </c:pt>
                <c:pt idx="1">
                  <c:v>1.3001589436361416</c:v>
                </c:pt>
                <c:pt idx="2">
                  <c:v>0.94871606644560869</c:v>
                </c:pt>
                <c:pt idx="3">
                  <c:v>0.9862669886821045</c:v>
                </c:pt>
                <c:pt idx="4">
                  <c:v>0.9689447241735708</c:v>
                </c:pt>
                <c:pt idx="5">
                  <c:v>0.98881856069014151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749552"/>
        <c:axId val="285749944"/>
      </c:barChart>
      <c:catAx>
        <c:axId val="28574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49944"/>
        <c:crosses val="autoZero"/>
        <c:auto val="1"/>
        <c:lblAlgn val="ctr"/>
        <c:lblOffset val="100"/>
        <c:noMultiLvlLbl val="0"/>
      </c:catAx>
      <c:valAx>
        <c:axId val="28574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574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96203-99F9-4EE1-841E-5519B867E6D3}" type="datetimeFigureOut">
              <a:rPr lang="es-CO" smtClean="0"/>
              <a:t>15/07/2016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E763-236A-4772-9160-EB064F9D26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99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E763-236A-4772-9160-EB064F9D264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33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2429375"/>
            <a:ext cx="9144000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3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32324" y="2700836"/>
            <a:ext cx="3246540" cy="7683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 smtClean="0"/>
              <a:t>Capítulo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90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6" name="6 Rectángulo"/>
          <p:cNvSpPr/>
          <p:nvPr userDrawn="1"/>
        </p:nvSpPr>
        <p:spPr>
          <a:xfrm>
            <a:off x="4555612" y="2429375"/>
            <a:ext cx="4588387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86710" y="2687626"/>
            <a:ext cx="4295058" cy="70512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1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4531585" y="1696766"/>
            <a:ext cx="4317436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308863" y="1697483"/>
            <a:ext cx="4082867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4391730" cy="61452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863" y="794772"/>
            <a:ext cx="385346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824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6" name="Marcador de contenido 15"/>
          <p:cNvSpPr>
            <a:spLocks noGrp="1"/>
          </p:cNvSpPr>
          <p:nvPr>
            <p:ph sz="quarter" idx="11"/>
          </p:nvPr>
        </p:nvSpPr>
        <p:spPr>
          <a:xfrm>
            <a:off x="2195870" y="736600"/>
            <a:ext cx="6696609" cy="463836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6 Rectángulo"/>
          <p:cNvSpPr/>
          <p:nvPr userDrawn="1"/>
        </p:nvSpPr>
        <p:spPr>
          <a:xfrm>
            <a:off x="0" y="2429375"/>
            <a:ext cx="2072153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83" y="2725084"/>
            <a:ext cx="1836994" cy="551765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0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3" name="Marcador de posición de imagen 12"/>
          <p:cNvSpPr>
            <a:spLocks noGrp="1"/>
          </p:cNvSpPr>
          <p:nvPr>
            <p:ph type="pic" sz="quarter" idx="10"/>
          </p:nvPr>
        </p:nvSpPr>
        <p:spPr>
          <a:xfrm>
            <a:off x="0" y="2060677"/>
            <a:ext cx="9144000" cy="32323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4" name="6 Rectángulo"/>
          <p:cNvSpPr/>
          <p:nvPr userDrawn="1"/>
        </p:nvSpPr>
        <p:spPr>
          <a:xfrm>
            <a:off x="0" y="807064"/>
            <a:ext cx="9143999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023891"/>
            <a:ext cx="8229600" cy="70971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13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85379" y="6271168"/>
            <a:ext cx="683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46D8A0-80A8-5E4B-A220-0C6151ACA68E}" type="slidenum">
              <a:rPr lang="es-E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‹Nº›</a:t>
            </a:fld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-721224" y="2829626"/>
            <a:ext cx="9143999" cy="768350"/>
          </a:xfrm>
        </p:spPr>
        <p:txBody>
          <a:bodyPr/>
          <a:lstStyle/>
          <a:p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MODELO INTEGRADO DE PLANEACIÓN Y GESTIÓN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4120574"/>
            <a:ext cx="7704855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SECTOR JUSTICIA Y DEL DERECHO              SJD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89400" y="5246201"/>
            <a:ext cx="3249608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s-E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1er. Trimestre - 2016</a:t>
            </a:r>
          </a:p>
        </p:txBody>
      </p:sp>
    </p:spTree>
    <p:extLst>
      <p:ext uri="{BB962C8B-B14F-4D97-AF65-F5344CB8AC3E}">
        <p14:creationId xmlns:p14="http://schemas.microsoft.com/office/powerpoint/2010/main" val="42176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MIPG 2016 SJD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1" y="1812963"/>
            <a:ext cx="3507620" cy="3970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66063" y="1808143"/>
            <a:ext cx="3327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400" dirty="0" smtClean="0">
              <a:solidFill>
                <a:srgbClr val="7030A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CO" sz="2400" dirty="0" smtClean="0">
                <a:solidFill>
                  <a:srgbClr val="7030A0"/>
                </a:solidFill>
              </a:rPr>
              <a:t>PRESENTACIÓN DE RESULTADOS </a:t>
            </a:r>
          </a:p>
          <a:p>
            <a:pPr algn="ctr"/>
            <a:endParaRPr lang="es-CO" sz="2400" dirty="0">
              <a:solidFill>
                <a:srgbClr val="7030A0"/>
              </a:solidFill>
            </a:endParaRPr>
          </a:p>
          <a:p>
            <a:pPr algn="ctr"/>
            <a:r>
              <a:rPr lang="es-CO" sz="2400" dirty="0" smtClean="0">
                <a:solidFill>
                  <a:srgbClr val="7030A0"/>
                </a:solidFill>
              </a:rPr>
              <a:t>PRIMER TRIMESTRE 2016</a:t>
            </a:r>
            <a:endParaRPr lang="es-CO" sz="2400" dirty="0">
              <a:solidFill>
                <a:srgbClr val="7030A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24569" y="6015210"/>
            <a:ext cx="14652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 smtClean="0"/>
              <a:t>IMAGEN TOMADA DE INTERNET</a:t>
            </a:r>
            <a:endParaRPr lang="es-CO" sz="600" dirty="0"/>
          </a:p>
        </p:txBody>
      </p:sp>
    </p:spTree>
    <p:extLst>
      <p:ext uri="{BB962C8B-B14F-4D97-AF65-F5344CB8AC3E}">
        <p14:creationId xmlns:p14="http://schemas.microsoft.com/office/powerpoint/2010/main" val="3973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MIPG PRIMER TRIMESTRE 2016                      SECTOR JUSTICIA Y DEL DERECHO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47 Grupo"/>
          <p:cNvGrpSpPr/>
          <p:nvPr/>
        </p:nvGrpSpPr>
        <p:grpSpPr>
          <a:xfrm>
            <a:off x="739751" y="2629382"/>
            <a:ext cx="2989406" cy="386832"/>
            <a:chOff x="-23624682" y="34296"/>
            <a:chExt cx="25579096" cy="8058940"/>
          </a:xfrm>
          <a:scene3d>
            <a:camera prst="orthographicFront"/>
            <a:lightRig rig="flat" dir="t"/>
          </a:scene3d>
        </p:grpSpPr>
        <p:sp>
          <p:nvSpPr>
            <p:cNvPr id="10" name="51 Rectángulo redondeado"/>
            <p:cNvSpPr/>
            <p:nvPr/>
          </p:nvSpPr>
          <p:spPr>
            <a:xfrm>
              <a:off x="-23624682" y="639896"/>
              <a:ext cx="25579079" cy="7453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59 Rectángulo redondeado"/>
          <p:cNvSpPr/>
          <p:nvPr/>
        </p:nvSpPr>
        <p:spPr>
          <a:xfrm>
            <a:off x="739750" y="3318828"/>
            <a:ext cx="2989406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65 Rectángulo redondeado"/>
          <p:cNvSpPr/>
          <p:nvPr/>
        </p:nvSpPr>
        <p:spPr>
          <a:xfrm>
            <a:off x="739750" y="4047122"/>
            <a:ext cx="298940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68 Rectángulo redondeado"/>
          <p:cNvSpPr/>
          <p:nvPr/>
        </p:nvSpPr>
        <p:spPr>
          <a:xfrm>
            <a:off x="739750" y="4704341"/>
            <a:ext cx="298940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72 Rectángulo redondeado"/>
          <p:cNvSpPr/>
          <p:nvPr/>
        </p:nvSpPr>
        <p:spPr>
          <a:xfrm>
            <a:off x="697780" y="5338626"/>
            <a:ext cx="3031375" cy="3902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32" name="59 Rectángulo redondeado"/>
          <p:cNvSpPr/>
          <p:nvPr/>
        </p:nvSpPr>
        <p:spPr>
          <a:xfrm>
            <a:off x="4441932" y="3317277"/>
            <a:ext cx="945316" cy="4211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19,17%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65 Rectángulo redondeado"/>
          <p:cNvSpPr/>
          <p:nvPr/>
        </p:nvSpPr>
        <p:spPr>
          <a:xfrm>
            <a:off x="4441932" y="4051845"/>
            <a:ext cx="94531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26,40%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68 Rectángulo redondeado"/>
          <p:cNvSpPr/>
          <p:nvPr/>
        </p:nvSpPr>
        <p:spPr>
          <a:xfrm>
            <a:off x="4441932" y="4709064"/>
            <a:ext cx="94531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20,10%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72 Rectángulo redondeado"/>
          <p:cNvSpPr/>
          <p:nvPr/>
        </p:nvSpPr>
        <p:spPr>
          <a:xfrm>
            <a:off x="4441932" y="5338626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38,07%</a:t>
            </a:r>
          </a:p>
        </p:txBody>
      </p:sp>
      <p:sp>
        <p:nvSpPr>
          <p:cNvPr id="36" name="59 Rectángulo redondeado"/>
          <p:cNvSpPr/>
          <p:nvPr/>
        </p:nvSpPr>
        <p:spPr>
          <a:xfrm>
            <a:off x="4463452" y="2634105"/>
            <a:ext cx="923796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16,36%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59 Rectángulo redondeado"/>
          <p:cNvSpPr/>
          <p:nvPr/>
        </p:nvSpPr>
        <p:spPr>
          <a:xfrm>
            <a:off x="5882447" y="3323550"/>
            <a:ext cx="869522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18,19%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65 Rectángulo redondeado"/>
          <p:cNvSpPr/>
          <p:nvPr/>
        </p:nvSpPr>
        <p:spPr>
          <a:xfrm>
            <a:off x="5882447" y="4055214"/>
            <a:ext cx="869522" cy="346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26,03%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68 Rectángulo redondeado"/>
          <p:cNvSpPr/>
          <p:nvPr/>
        </p:nvSpPr>
        <p:spPr>
          <a:xfrm>
            <a:off x="5882447" y="4709063"/>
            <a:ext cx="869522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19,48%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72 Rectángulo redondeado"/>
          <p:cNvSpPr/>
          <p:nvPr/>
        </p:nvSpPr>
        <p:spPr>
          <a:xfrm>
            <a:off x="5882447" y="5338626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37,64%</a:t>
            </a:r>
          </a:p>
        </p:txBody>
      </p:sp>
      <p:sp>
        <p:nvSpPr>
          <p:cNvPr id="41" name="59 Rectángulo redondeado"/>
          <p:cNvSpPr/>
          <p:nvPr/>
        </p:nvSpPr>
        <p:spPr>
          <a:xfrm>
            <a:off x="5882447" y="2634105"/>
            <a:ext cx="869522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21,27%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65 Rectángulo redondeado"/>
          <p:cNvSpPr/>
          <p:nvPr/>
        </p:nvSpPr>
        <p:spPr>
          <a:xfrm>
            <a:off x="739751" y="1756405"/>
            <a:ext cx="298940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65 Rectángulo redondeado"/>
          <p:cNvSpPr/>
          <p:nvPr/>
        </p:nvSpPr>
        <p:spPr>
          <a:xfrm>
            <a:off x="4441932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PLANEADO 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65 Rectángulo redondeado"/>
          <p:cNvSpPr/>
          <p:nvPr/>
        </p:nvSpPr>
        <p:spPr>
          <a:xfrm>
            <a:off x="5806653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EJECUTADO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65 Rectángulo redondeado"/>
          <p:cNvSpPr/>
          <p:nvPr/>
        </p:nvSpPr>
        <p:spPr>
          <a:xfrm>
            <a:off x="7171374" y="1764620"/>
            <a:ext cx="1036192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65 Rectángulo redondeado"/>
          <p:cNvSpPr/>
          <p:nvPr/>
        </p:nvSpPr>
        <p:spPr>
          <a:xfrm>
            <a:off x="7247168" y="2609413"/>
            <a:ext cx="869522" cy="406801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130,02%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68 Rectángulo redondeado"/>
          <p:cNvSpPr/>
          <p:nvPr/>
        </p:nvSpPr>
        <p:spPr>
          <a:xfrm>
            <a:off x="7247168" y="3323550"/>
            <a:ext cx="869522" cy="41488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94,87%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68 Rectángulo redondeado"/>
          <p:cNvSpPr/>
          <p:nvPr/>
        </p:nvSpPr>
        <p:spPr>
          <a:xfrm>
            <a:off x="7247168" y="4047122"/>
            <a:ext cx="869522" cy="41488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98,63%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68 Rectángulo redondeado"/>
          <p:cNvSpPr/>
          <p:nvPr/>
        </p:nvSpPr>
        <p:spPr>
          <a:xfrm>
            <a:off x="7247168" y="4686372"/>
            <a:ext cx="869522" cy="41488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96,89%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7" name="68 Rectángulo redondeado"/>
          <p:cNvSpPr/>
          <p:nvPr/>
        </p:nvSpPr>
        <p:spPr>
          <a:xfrm>
            <a:off x="7247168" y="5309103"/>
            <a:ext cx="869522" cy="41488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98,88%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8" name="65 Rectángulo redondeado"/>
          <p:cNvSpPr/>
          <p:nvPr/>
        </p:nvSpPr>
        <p:spPr>
          <a:xfrm>
            <a:off x="4876693" y="758544"/>
            <a:ext cx="1452670" cy="6892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 SECTOR</a:t>
            </a:r>
            <a:endParaRPr lang="es-CO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9" name="65 Rectángulo redondeado"/>
          <p:cNvSpPr/>
          <p:nvPr/>
        </p:nvSpPr>
        <p:spPr>
          <a:xfrm>
            <a:off x="6964806" y="761985"/>
            <a:ext cx="1242759" cy="693945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102,09%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1148" y="761341"/>
            <a:ext cx="4058796" cy="442452"/>
          </a:xfrm>
        </p:spPr>
        <p:txBody>
          <a:bodyPr/>
          <a:lstStyle/>
          <a:p>
            <a:r>
              <a:rPr lang="es-ES" sz="1400" b="1" dirty="0" smtClean="0">
                <a:latin typeface="Calibri" pitchFamily="34" charset="0"/>
              </a:rPr>
              <a:t>AVANCE MIPG PRIMER TRIMESTRE 2016</a:t>
            </a:r>
            <a:br>
              <a:rPr lang="es-ES" sz="1400" b="1" dirty="0" smtClean="0">
                <a:latin typeface="Calibri" pitchFamily="34" charset="0"/>
              </a:rPr>
            </a:br>
            <a:r>
              <a:rPr lang="es-ES" sz="1400" b="1" dirty="0" smtClean="0">
                <a:latin typeface="Calibri" pitchFamily="34" charset="0"/>
              </a:rPr>
              <a:t>SECTOR JUSTICIA Y DEL DERECHO</a:t>
            </a:r>
            <a:endParaRPr lang="es-ES" sz="1400" b="1" dirty="0">
              <a:latin typeface="Calibri" pitchFamily="34" charset="0"/>
            </a:endParaRPr>
          </a:p>
        </p:txBody>
      </p:sp>
      <p:pic>
        <p:nvPicPr>
          <p:cNvPr id="6" name="Imagen 5" descr="Entidades Adscritas">
            <a:hlinkClick r:id="" action="ppaction://noaction"/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8" r="48711"/>
          <a:stretch/>
        </p:blipFill>
        <p:spPr bwMode="auto">
          <a:xfrm>
            <a:off x="304576" y="3724165"/>
            <a:ext cx="1538386" cy="48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Entidades Adscritas">
            <a:hlinkClick r:id="" action="ppaction://noaction"/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r="70773"/>
          <a:stretch/>
        </p:blipFill>
        <p:spPr bwMode="auto">
          <a:xfrm>
            <a:off x="367645" y="5228824"/>
            <a:ext cx="1434025" cy="596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Entidades Adscritas">
            <a:hlinkClick r:id="" action="ppaction://noaction"/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 r="30516"/>
          <a:stretch/>
        </p:blipFill>
        <p:spPr bwMode="auto">
          <a:xfrm>
            <a:off x="299079" y="4435529"/>
            <a:ext cx="1593646" cy="68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0" r="53251"/>
          <a:stretch/>
        </p:blipFill>
        <p:spPr bwMode="auto">
          <a:xfrm>
            <a:off x="290792" y="2111701"/>
            <a:ext cx="1595709" cy="780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86 Rectángulo redondeado"/>
          <p:cNvSpPr/>
          <p:nvPr/>
        </p:nvSpPr>
        <p:spPr>
          <a:xfrm>
            <a:off x="1778233" y="1331629"/>
            <a:ext cx="7152287" cy="4992053"/>
          </a:xfrm>
          <a:prstGeom prst="roundRect">
            <a:avLst>
              <a:gd name="adj" fmla="val 8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6" name="59 Rectángulo redondeado"/>
          <p:cNvSpPr/>
          <p:nvPr/>
        </p:nvSpPr>
        <p:spPr>
          <a:xfrm>
            <a:off x="2094029" y="1672561"/>
            <a:ext cx="830646" cy="347312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21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,27%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7" name="59 Rectángulo redondeado"/>
          <p:cNvSpPr/>
          <p:nvPr/>
        </p:nvSpPr>
        <p:spPr>
          <a:xfrm>
            <a:off x="2086819" y="2287033"/>
            <a:ext cx="837856" cy="377953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,93%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8" name="59 Rectángulo redondeado"/>
          <p:cNvSpPr/>
          <p:nvPr/>
        </p:nvSpPr>
        <p:spPr>
          <a:xfrm>
            <a:off x="2093477" y="5335903"/>
            <a:ext cx="853937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1,20%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9" name="59 Rectángulo redondeado"/>
          <p:cNvSpPr/>
          <p:nvPr/>
        </p:nvSpPr>
        <p:spPr>
          <a:xfrm>
            <a:off x="2083614" y="4585442"/>
            <a:ext cx="863800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20,66%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2094029" y="3798501"/>
            <a:ext cx="853385" cy="340491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45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1" name="59 Rectángulo redondeado"/>
          <p:cNvSpPr/>
          <p:nvPr/>
        </p:nvSpPr>
        <p:spPr>
          <a:xfrm>
            <a:off x="2084220" y="3067390"/>
            <a:ext cx="863194" cy="361774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,80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2" name="59 Rectángulo redondeado"/>
          <p:cNvSpPr/>
          <p:nvPr/>
        </p:nvSpPr>
        <p:spPr>
          <a:xfrm>
            <a:off x="3308329" y="1672561"/>
            <a:ext cx="822996" cy="34321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18,19%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3" name="59 Rectángulo redondeado"/>
          <p:cNvSpPr/>
          <p:nvPr/>
        </p:nvSpPr>
        <p:spPr>
          <a:xfrm>
            <a:off x="3306782" y="2287033"/>
            <a:ext cx="824543" cy="37795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15,24%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4" name="59 Rectángulo redondeado"/>
          <p:cNvSpPr/>
          <p:nvPr/>
        </p:nvSpPr>
        <p:spPr>
          <a:xfrm>
            <a:off x="3289439" y="3067391"/>
            <a:ext cx="841886" cy="3617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15,34%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5" name="59 Rectángulo redondeado"/>
          <p:cNvSpPr/>
          <p:nvPr/>
        </p:nvSpPr>
        <p:spPr>
          <a:xfrm>
            <a:off x="3289439" y="3798501"/>
            <a:ext cx="841886" cy="34049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27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,50%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6" name="59 Rectángulo redondeado"/>
          <p:cNvSpPr/>
          <p:nvPr/>
        </p:nvSpPr>
        <p:spPr>
          <a:xfrm>
            <a:off x="3289439" y="4585442"/>
            <a:ext cx="841886" cy="38230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13,03%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7" name="59 Rectángulo redondeado"/>
          <p:cNvSpPr/>
          <p:nvPr/>
        </p:nvSpPr>
        <p:spPr>
          <a:xfrm>
            <a:off x="3289439" y="5335902"/>
            <a:ext cx="841886" cy="38230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19,81%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8" name="65 Rectángulo redondeado"/>
          <p:cNvSpPr/>
          <p:nvPr/>
        </p:nvSpPr>
        <p:spPr>
          <a:xfrm>
            <a:off x="4635212" y="3793706"/>
            <a:ext cx="839219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,00%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9" name="65 Rectángulo redondeado"/>
          <p:cNvSpPr/>
          <p:nvPr/>
        </p:nvSpPr>
        <p:spPr>
          <a:xfrm>
            <a:off x="4635212" y="3067391"/>
            <a:ext cx="839219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38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,26%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0" name="65 Rectángulo redondeado"/>
          <p:cNvSpPr/>
          <p:nvPr/>
        </p:nvSpPr>
        <p:spPr>
          <a:xfrm>
            <a:off x="4635212" y="2285709"/>
            <a:ext cx="839219" cy="3792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46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,38%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1" name="65 Rectángulo redondeado"/>
          <p:cNvSpPr/>
          <p:nvPr/>
        </p:nvSpPr>
        <p:spPr>
          <a:xfrm>
            <a:off x="4635212" y="1676561"/>
            <a:ext cx="839219" cy="3392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26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,03%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2" name="65 Rectángulo redondeado"/>
          <p:cNvSpPr/>
          <p:nvPr/>
        </p:nvSpPr>
        <p:spPr>
          <a:xfrm>
            <a:off x="4635212" y="4585443"/>
            <a:ext cx="839219" cy="3823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11,78%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3" name="65 Rectángulo redondeado"/>
          <p:cNvSpPr/>
          <p:nvPr/>
        </p:nvSpPr>
        <p:spPr>
          <a:xfrm>
            <a:off x="4635212" y="5365214"/>
            <a:ext cx="839219" cy="3529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4" name="68 Rectángulo redondeado"/>
          <p:cNvSpPr/>
          <p:nvPr/>
        </p:nvSpPr>
        <p:spPr>
          <a:xfrm>
            <a:off x="6002626" y="1676561"/>
            <a:ext cx="870171" cy="3752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19,48%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5" name="68 Rectángulo redondeado"/>
          <p:cNvSpPr/>
          <p:nvPr/>
        </p:nvSpPr>
        <p:spPr>
          <a:xfrm>
            <a:off x="5975848" y="2285709"/>
            <a:ext cx="896949" cy="3792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10,16%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6" name="68 Rectángulo redondeado"/>
          <p:cNvSpPr/>
          <p:nvPr/>
        </p:nvSpPr>
        <p:spPr>
          <a:xfrm>
            <a:off x="5996767" y="3064713"/>
            <a:ext cx="876030" cy="3644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24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,95%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7" name="68 Rectángulo redondeado"/>
          <p:cNvSpPr/>
          <p:nvPr/>
        </p:nvSpPr>
        <p:spPr>
          <a:xfrm>
            <a:off x="5988490" y="3771258"/>
            <a:ext cx="884307" cy="3725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,50%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8" name="68 Rectángulo redondeado"/>
          <p:cNvSpPr/>
          <p:nvPr/>
        </p:nvSpPr>
        <p:spPr>
          <a:xfrm>
            <a:off x="5984178" y="4579106"/>
            <a:ext cx="888619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29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,25%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9" name="68 Rectángulo redondeado"/>
          <p:cNvSpPr/>
          <p:nvPr/>
        </p:nvSpPr>
        <p:spPr>
          <a:xfrm>
            <a:off x="5975848" y="5335902"/>
            <a:ext cx="896949" cy="3823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12,53%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0" name="72 Rectángulo redondeado"/>
          <p:cNvSpPr/>
          <p:nvPr/>
        </p:nvSpPr>
        <p:spPr>
          <a:xfrm>
            <a:off x="7327284" y="1672561"/>
            <a:ext cx="869522" cy="3792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37,64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81" name="72 Rectángulo redondeado"/>
          <p:cNvSpPr/>
          <p:nvPr/>
        </p:nvSpPr>
        <p:spPr>
          <a:xfrm>
            <a:off x="7327284" y="2285709"/>
            <a:ext cx="869522" cy="3761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36,70%</a:t>
            </a:r>
            <a:endPara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2" name="72 Rectángulo redondeado"/>
          <p:cNvSpPr/>
          <p:nvPr/>
        </p:nvSpPr>
        <p:spPr>
          <a:xfrm>
            <a:off x="7331596" y="3064714"/>
            <a:ext cx="869522" cy="3644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22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,50%</a:t>
            </a:r>
            <a:endPara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3" name="72 Rectángulo redondeado"/>
          <p:cNvSpPr/>
          <p:nvPr/>
        </p:nvSpPr>
        <p:spPr>
          <a:xfrm>
            <a:off x="7331596" y="3760974"/>
            <a:ext cx="869522" cy="3828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62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,50%</a:t>
            </a:r>
            <a:endPara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4" name="72 Rectángulo redondeado"/>
          <p:cNvSpPr/>
          <p:nvPr/>
        </p:nvSpPr>
        <p:spPr>
          <a:xfrm>
            <a:off x="7331596" y="4589973"/>
            <a:ext cx="865210" cy="3777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35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,83%</a:t>
            </a:r>
            <a:endPara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5" name="72 Rectángulo redondeado"/>
          <p:cNvSpPr/>
          <p:nvPr/>
        </p:nvSpPr>
        <p:spPr>
          <a:xfrm>
            <a:off x="7331596" y="5335902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30,68%</a:t>
            </a:r>
            <a:endPara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7" name="55 CuadroTexto"/>
          <p:cNvSpPr txBox="1"/>
          <p:nvPr/>
        </p:nvSpPr>
        <p:spPr>
          <a:xfrm>
            <a:off x="2061481" y="1331774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1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8" name="55 CuadroTexto"/>
          <p:cNvSpPr txBox="1"/>
          <p:nvPr/>
        </p:nvSpPr>
        <p:spPr>
          <a:xfrm>
            <a:off x="7274809" y="1331629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5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9" name="55 CuadroTexto"/>
          <p:cNvSpPr txBox="1"/>
          <p:nvPr/>
        </p:nvSpPr>
        <p:spPr>
          <a:xfrm>
            <a:off x="5982189" y="1338951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4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0" name="55 CuadroTexto"/>
          <p:cNvSpPr txBox="1"/>
          <p:nvPr/>
        </p:nvSpPr>
        <p:spPr>
          <a:xfrm>
            <a:off x="4573939" y="1338951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3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1" name="55 CuadroTexto"/>
          <p:cNvSpPr txBox="1"/>
          <p:nvPr/>
        </p:nvSpPr>
        <p:spPr>
          <a:xfrm>
            <a:off x="3310629" y="1335331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2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" name="Imagen 91" descr="Entidades Adscrit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8" r="2435"/>
          <a:stretch/>
        </p:blipFill>
        <p:spPr bwMode="auto">
          <a:xfrm>
            <a:off x="304576" y="3035969"/>
            <a:ext cx="1595709" cy="401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Imagen 92"/>
          <p:cNvPicPr/>
          <p:nvPr/>
        </p:nvPicPr>
        <p:blipFill rotWithShape="1">
          <a:blip r:embed="rId5"/>
          <a:srcRect l="20875" t="47567" r="62171" b="43002"/>
          <a:stretch/>
        </p:blipFill>
        <p:spPr bwMode="auto">
          <a:xfrm>
            <a:off x="241176" y="1641716"/>
            <a:ext cx="1398366" cy="43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65 Rectángulo redondeado"/>
          <p:cNvSpPr/>
          <p:nvPr/>
        </p:nvSpPr>
        <p:spPr>
          <a:xfrm>
            <a:off x="4876693" y="570290"/>
            <a:ext cx="1452670" cy="664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</a:t>
            </a:r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</a:t>
            </a:r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SECTOR</a:t>
            </a:r>
            <a:endParaRPr lang="es-CO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65 Rectángulo redondeado"/>
          <p:cNvSpPr/>
          <p:nvPr/>
        </p:nvSpPr>
        <p:spPr>
          <a:xfrm>
            <a:off x="6964806" y="572461"/>
            <a:ext cx="1242759" cy="66909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24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,52%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PRIMER TRIMESTRE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66908"/>
              </p:ext>
            </p:extLst>
          </p:nvPr>
        </p:nvGraphicFramePr>
        <p:xfrm>
          <a:off x="231246" y="1366092"/>
          <a:ext cx="8119540" cy="454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1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PRIMER TRIMESTRE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912868"/>
              </p:ext>
            </p:extLst>
          </p:nvPr>
        </p:nvGraphicFramePr>
        <p:xfrm>
          <a:off x="231245" y="1542361"/>
          <a:ext cx="8439029" cy="41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28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MIPG 2016 SJD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48987"/>
              </p:ext>
            </p:extLst>
          </p:nvPr>
        </p:nvGraphicFramePr>
        <p:xfrm>
          <a:off x="341523" y="1795749"/>
          <a:ext cx="8240617" cy="388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6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FBA7F62C14F041A0FB3EFC7596E368" ma:contentTypeVersion="1" ma:contentTypeDescription="Crear nuevo documento." ma:contentTypeScope="" ma:versionID="348b18b5fc41e64fad00b1cd561ffcbc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2TV4CCKVFCYA-1167877901-166</_dlc_DocId>
    <_dlc_DocIdUrl xmlns="81cc8fc0-8d1e-4295-8f37-5d076116407c">
      <Url>https://www.minjusticia.gov.co/ministerio/_layouts/15/DocIdRedir.aspx?ID=2TV4CCKVFCYA-1167877901-166</Url>
      <Description>2TV4CCKVFCYA-1167877901-166</Description>
    </_dlc_DocIdUrl>
  </documentManagement>
</p:properties>
</file>

<file path=customXml/itemProps1.xml><?xml version="1.0" encoding="utf-8"?>
<ds:datastoreItem xmlns:ds="http://schemas.openxmlformats.org/officeDocument/2006/customXml" ds:itemID="{B79DE5E4-4EFE-481C-AAC4-FA8CAA608EBF}"/>
</file>

<file path=customXml/itemProps2.xml><?xml version="1.0" encoding="utf-8"?>
<ds:datastoreItem xmlns:ds="http://schemas.openxmlformats.org/officeDocument/2006/customXml" ds:itemID="{E265DACB-C165-402C-A092-4276ADB90283}"/>
</file>

<file path=customXml/itemProps3.xml><?xml version="1.0" encoding="utf-8"?>
<ds:datastoreItem xmlns:ds="http://schemas.openxmlformats.org/officeDocument/2006/customXml" ds:itemID="{DA55C298-98C1-4D03-A210-398CFA5304DF}"/>
</file>

<file path=customXml/itemProps4.xml><?xml version="1.0" encoding="utf-8"?>
<ds:datastoreItem xmlns:ds="http://schemas.openxmlformats.org/officeDocument/2006/customXml" ds:itemID="{DFDACF98-2862-4CF7-BEF2-4F30E8EF18C9}"/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201</Words>
  <Application>Microsoft Office PowerPoint</Application>
  <PresentationFormat>Presentación en pantalla (4:3)</PresentationFormat>
  <Paragraphs>83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Tema de Office</vt:lpstr>
      <vt:lpstr>Presentación de PowerPoint</vt:lpstr>
      <vt:lpstr>MIPG 2016 SJD</vt:lpstr>
      <vt:lpstr>MIPG PRIMER TRIMESTRE 2016                      SECTOR JUSTICIA Y DEL DERECHO</vt:lpstr>
      <vt:lpstr>AVANCE MIPG PRIMER TRIMESTRE 2016 SECTOR JUSTICIA Y DEL DERECHO</vt:lpstr>
      <vt:lpstr>PRIMER TRIMESTRE 2016</vt:lpstr>
      <vt:lpstr>PRIMER TRIMESTRE 2016</vt:lpstr>
      <vt:lpstr>MIPG 2016 SJD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PEDRO PABLO SALGUERO LIZARAZO</cp:lastModifiedBy>
  <cp:revision>151</cp:revision>
  <dcterms:created xsi:type="dcterms:W3CDTF">2014-10-20T21:00:03Z</dcterms:created>
  <dcterms:modified xsi:type="dcterms:W3CDTF">2016-07-15T21:33:10Z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0x01010020FBA7F62C14F041A0FB3EFC7596E368</vt:lpwstr>
  </property>
  <property fmtid="{D5CDD505-2E9C-101B-9397-08002B2CF9AE}" pid="3" name="_dlc_DocIdItemGuid">
    <vt:lpwstr>196371a3-b066-4adc-a9a3-699780927f85</vt:lpwstr>
  </property>
</Properties>
</file>