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diagrams/data1.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32.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49.xml" ContentType="application/vnd.openxmlformats-officedocument.presentationml.slide+xml"/>
  <Override PartName="/ppt/slides/slide48.xml" ContentType="application/vnd.openxmlformats-officedocument.presentationml.slide+xml"/>
  <Override PartName="/ppt/slides/slide47.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46.xml" ContentType="application/vnd.openxmlformats-officedocument.presentationml.slide+xml"/>
  <Override PartName="/ppt/slides/slide45.xml" ContentType="application/vnd.openxmlformats-officedocument.presentationml.slide+xml"/>
  <Override PartName="/ppt/slides/slide44.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3.xml" ContentType="application/vnd.openxmlformats-officedocument.presentationml.slide+xml"/>
  <Override PartName="/ppt/slides/slide42.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31.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9.xml" ContentType="application/vnd.openxmlformats-officedocument.presentationml.slide+xml"/>
  <Override PartName="/ppt/slides/slide5.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12.xml" ContentType="application/vnd.openxmlformats-officedocument.presentationml.slide+xml"/>
  <Override PartName="/ppt/slides/slide15.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notesSlides/notesSlide4.xml" ContentType="application/vnd.openxmlformats-officedocument.presentationml.notesSlide+xml"/>
  <Override PartName="/ppt/notesSlides/notesSlide3.xml" ContentType="application/vnd.openxmlformats-officedocument.presentationml.notesSlid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diagrams/colors1.xml" ContentType="application/vnd.openxmlformats-officedocument.drawingml.diagramColors+xml"/>
  <Override PartName="/ppt/diagrams/quickStyle1.xml" ContentType="application/vnd.openxmlformats-officedocument.drawingml.diagramStyle+xml"/>
  <Override PartName="/ppt/notesMasters/notesMaster1.xml" ContentType="application/vnd.openxmlformats-officedocument.presentationml.notesMaster+xml"/>
  <Override PartName="/ppt/diagrams/layout1.xml" ContentType="application/vnd.openxmlformats-officedocument.drawingml.diagramLayout+xml"/>
  <Override PartName="/ppt/diagrams/drawing1.xml" ContentType="application/vnd.ms-office.drawingml.diagramDrawing+xml"/>
  <Override PartName="/ppt/theme/theme2.xml" ContentType="application/vnd.openxmlformats-officedocument.theme+xml"/>
  <Override PartName="/ppt/theme/theme1.xml" ContentType="application/vnd.openxmlformats-officedocument.theme+xml"/>
  <Override PartName="/ppt/diagrams/quickStyle2.xml" ContentType="application/vnd.openxmlformats-officedocument.drawingml.diagramStyle+xml"/>
  <Override PartName="/ppt/diagrams/layout2.xml" ContentType="application/vnd.openxmlformats-officedocument.drawingml.diagramLayout+xml"/>
  <Override PartName="/ppt/charts/colors2.xml" ContentType="application/vnd.ms-office.chartcolorstyle+xml"/>
  <Override PartName="/ppt/charts/chart2.xml" ContentType="application/vnd.openxmlformats-officedocument.drawingml.chart+xml"/>
  <Override PartName="/ppt/charts/style2.xml" ContentType="application/vnd.ms-office.chartstyle+xml"/>
  <Override PartName="/ppt/charts/colors1.xml" ContentType="application/vnd.ms-office.chartcolorstyle+xml"/>
  <Override PartName="/ppt/diagrams/drawing2.xml" ContentType="application/vnd.ms-office.drawingml.diagramDrawing+xml"/>
  <Override PartName="/ppt/diagrams/colors2.xml" ContentType="application/vnd.openxmlformats-officedocument.drawingml.diagramColors+xml"/>
  <Override PartName="/ppt/charts/chart1.xml" ContentType="application/vnd.openxmlformats-officedocument.drawingml.chart+xml"/>
  <Override PartName="/ppt/charts/style1.xml" ContentType="application/vnd.ms-office.chartstyl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1"/>
  </p:notesMasterIdLst>
  <p:sldIdLst>
    <p:sldId id="256" r:id="rId2"/>
    <p:sldId id="258" r:id="rId3"/>
    <p:sldId id="261" r:id="rId4"/>
    <p:sldId id="262" r:id="rId5"/>
    <p:sldId id="263" r:id="rId6"/>
    <p:sldId id="306" r:id="rId7"/>
    <p:sldId id="309" r:id="rId8"/>
    <p:sldId id="302" r:id="rId9"/>
    <p:sldId id="307" r:id="rId10"/>
    <p:sldId id="304" r:id="rId11"/>
    <p:sldId id="305" r:id="rId12"/>
    <p:sldId id="264" r:id="rId13"/>
    <p:sldId id="273" r:id="rId14"/>
    <p:sldId id="287" r:id="rId15"/>
    <p:sldId id="288" r:id="rId16"/>
    <p:sldId id="272" r:id="rId17"/>
    <p:sldId id="271" r:id="rId18"/>
    <p:sldId id="279" r:id="rId19"/>
    <p:sldId id="285" r:id="rId20"/>
    <p:sldId id="286" r:id="rId21"/>
    <p:sldId id="280" r:id="rId22"/>
    <p:sldId id="278" r:id="rId23"/>
    <p:sldId id="281" r:id="rId24"/>
    <p:sldId id="277" r:id="rId25"/>
    <p:sldId id="276" r:id="rId26"/>
    <p:sldId id="283" r:id="rId27"/>
    <p:sldId id="299" r:id="rId28"/>
    <p:sldId id="284" r:id="rId29"/>
    <p:sldId id="282" r:id="rId30"/>
    <p:sldId id="275" r:id="rId31"/>
    <p:sldId id="274" r:id="rId32"/>
    <p:sldId id="270" r:id="rId33"/>
    <p:sldId id="269" r:id="rId34"/>
    <p:sldId id="300" r:id="rId35"/>
    <p:sldId id="308" r:id="rId36"/>
    <p:sldId id="267" r:id="rId37"/>
    <p:sldId id="265" r:id="rId38"/>
    <p:sldId id="266" r:id="rId39"/>
    <p:sldId id="289" r:id="rId40"/>
    <p:sldId id="290" r:id="rId41"/>
    <p:sldId id="293" r:id="rId42"/>
    <p:sldId id="294" r:id="rId43"/>
    <p:sldId id="292" r:id="rId44"/>
    <p:sldId id="295" r:id="rId45"/>
    <p:sldId id="297" r:id="rId46"/>
    <p:sldId id="298" r:id="rId47"/>
    <p:sldId id="296" r:id="rId48"/>
    <p:sldId id="301" r:id="rId49"/>
    <p:sldId id="259" r:id="rId50"/>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7" d="100"/>
          <a:sy n="67" d="100"/>
        </p:scale>
        <p:origin x="84" y="26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8" Type="http://schemas.openxmlformats.org/officeDocument/2006/relationships/customXml" Target="../customXml/item3.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customXml" Target="../customXml/item1.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customXml" Target="../customXml/item4.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customXml" Target="../customXml/item2.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Hoja_de_c_lculo_de_Microsoft_Excel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Hoja_de_c_lculo_de_Microsoft_Excel2.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rgbClr val="0000CC"/>
                </a:solidFill>
                <a:latin typeface="+mn-lt"/>
                <a:ea typeface="+mn-ea"/>
                <a:cs typeface="+mn-cs"/>
              </a:defRPr>
            </a:pPr>
            <a:r>
              <a:rPr lang="en-US" sz="2000">
                <a:solidFill>
                  <a:srgbClr val="0000CC"/>
                </a:solidFill>
              </a:rPr>
              <a:t>MIPG MJD AVANCE</a:t>
            </a:r>
            <a:r>
              <a:rPr lang="en-US" sz="2000" baseline="0">
                <a:solidFill>
                  <a:srgbClr val="0000CC"/>
                </a:solidFill>
              </a:rPr>
              <a:t> ACUMULADO</a:t>
            </a:r>
            <a:endParaRPr lang="en-US" sz="2000">
              <a:solidFill>
                <a:srgbClr val="0000CC"/>
              </a:solidFill>
            </a:endParaRPr>
          </a:p>
        </c:rich>
      </c:tx>
      <c:layout/>
      <c:overlay val="0"/>
      <c:spPr>
        <a:noFill/>
        <a:ln>
          <a:noFill/>
        </a:ln>
        <a:effectLst/>
      </c:spPr>
      <c:txPr>
        <a:bodyPr rot="0" spcFirstLastPara="1" vertOverflow="ellipsis" vert="horz" wrap="square" anchor="ctr" anchorCtr="1"/>
        <a:lstStyle/>
        <a:p>
          <a:pPr>
            <a:defRPr sz="2000" b="0" i="0" u="none" strike="noStrike" kern="1200" spc="0" baseline="0">
              <a:solidFill>
                <a:srgbClr val="0000CC"/>
              </a:solidFill>
              <a:latin typeface="+mn-lt"/>
              <a:ea typeface="+mn-ea"/>
              <a:cs typeface="+mn-cs"/>
            </a:defRPr>
          </a:pPr>
          <a:endParaRPr lang="es-CO"/>
        </a:p>
      </c:txPr>
    </c:title>
    <c:autoTitleDeleted val="0"/>
    <c:plotArea>
      <c:layout/>
      <c:barChart>
        <c:barDir val="col"/>
        <c:grouping val="clustered"/>
        <c:varyColors val="0"/>
        <c:ser>
          <c:idx val="0"/>
          <c:order val="0"/>
          <c:tx>
            <c:strRef>
              <c:f>GRAFICA!$C$14</c:f>
              <c:strCache>
                <c:ptCount val="1"/>
                <c:pt idx="0">
                  <c:v>GESTIÓN MISIONAL Y DE GOBIERNO</c:v>
                </c:pt>
              </c:strCache>
            </c:strRef>
          </c:tx>
          <c:spPr>
            <a:solidFill>
              <a:srgbClr val="FF7347"/>
            </a:solidFill>
            <a:ln>
              <a:noFill/>
            </a:ln>
            <a:effectLst/>
          </c:spPr>
          <c:invertIfNegative val="0"/>
          <c:val>
            <c:numRef>
              <c:f>GRAFICA!$D$14</c:f>
              <c:numCache>
                <c:formatCode>0.00%</c:formatCode>
                <c:ptCount val="1"/>
                <c:pt idx="0">
                  <c:v>0.36848400000000003</c:v>
                </c:pt>
              </c:numCache>
            </c:numRef>
          </c:val>
        </c:ser>
        <c:ser>
          <c:idx val="1"/>
          <c:order val="1"/>
          <c:tx>
            <c:strRef>
              <c:f>GRAFICA!$C$15</c:f>
              <c:strCache>
                <c:ptCount val="1"/>
                <c:pt idx="0">
                  <c:v>TRANSPARENCIA, PARTICIPACION Y SERVICIO AL CIUDADANO</c:v>
                </c:pt>
              </c:strCache>
            </c:strRef>
          </c:tx>
          <c:spPr>
            <a:solidFill>
              <a:schemeClr val="accent1">
                <a:lumMod val="75000"/>
              </a:schemeClr>
            </a:solidFill>
            <a:ln>
              <a:noFill/>
            </a:ln>
            <a:effectLst/>
          </c:spPr>
          <c:invertIfNegative val="0"/>
          <c:val>
            <c:numRef>
              <c:f>GRAFICA!$D$15</c:f>
              <c:numCache>
                <c:formatCode>0.00%</c:formatCode>
                <c:ptCount val="1"/>
                <c:pt idx="0">
                  <c:v>0.40246130952380954</c:v>
                </c:pt>
              </c:numCache>
            </c:numRef>
          </c:val>
        </c:ser>
        <c:ser>
          <c:idx val="2"/>
          <c:order val="2"/>
          <c:tx>
            <c:strRef>
              <c:f>GRAFICA!$C$16</c:f>
              <c:strCache>
                <c:ptCount val="1"/>
                <c:pt idx="0">
                  <c:v>GESTIÓN DEL TALENTO HUMANO</c:v>
                </c:pt>
              </c:strCache>
            </c:strRef>
          </c:tx>
          <c:spPr>
            <a:solidFill>
              <a:srgbClr val="660066"/>
            </a:solidFill>
            <a:ln>
              <a:noFill/>
            </a:ln>
            <a:effectLst/>
          </c:spPr>
          <c:invertIfNegative val="0"/>
          <c:val>
            <c:numRef>
              <c:f>GRAFICA!$D$16</c:f>
              <c:numCache>
                <c:formatCode>0.00%</c:formatCode>
                <c:ptCount val="1"/>
                <c:pt idx="0">
                  <c:v>0.62125000000000008</c:v>
                </c:pt>
              </c:numCache>
            </c:numRef>
          </c:val>
        </c:ser>
        <c:ser>
          <c:idx val="3"/>
          <c:order val="3"/>
          <c:tx>
            <c:strRef>
              <c:f>GRAFICA!$C$17</c:f>
              <c:strCache>
                <c:ptCount val="1"/>
                <c:pt idx="0">
                  <c:v>EFICIENCIA ADMINISTRATIVA</c:v>
                </c:pt>
              </c:strCache>
            </c:strRef>
          </c:tx>
          <c:spPr>
            <a:solidFill>
              <a:srgbClr val="00B050"/>
            </a:solidFill>
            <a:ln>
              <a:noFill/>
            </a:ln>
            <a:effectLst/>
          </c:spPr>
          <c:invertIfNegative val="0"/>
          <c:val>
            <c:numRef>
              <c:f>GRAFICA!$D$17</c:f>
              <c:numCache>
                <c:formatCode>0.00%</c:formatCode>
                <c:ptCount val="1"/>
                <c:pt idx="0">
                  <c:v>0.27742361111111108</c:v>
                </c:pt>
              </c:numCache>
            </c:numRef>
          </c:val>
        </c:ser>
        <c:ser>
          <c:idx val="4"/>
          <c:order val="4"/>
          <c:tx>
            <c:strRef>
              <c:f>GRAFICA!$C$18</c:f>
              <c:strCache>
                <c:ptCount val="1"/>
                <c:pt idx="0">
                  <c:v>GESTIÓN FINANCIERA</c:v>
                </c:pt>
              </c:strCache>
            </c:strRef>
          </c:tx>
          <c:spPr>
            <a:solidFill>
              <a:srgbClr val="FF9900"/>
            </a:solidFill>
            <a:ln>
              <a:noFill/>
            </a:ln>
            <a:effectLst/>
          </c:spPr>
          <c:invertIfNegative val="0"/>
          <c:val>
            <c:numRef>
              <c:f>GRAFICA!$D$18</c:f>
              <c:numCache>
                <c:formatCode>0.00%</c:formatCode>
                <c:ptCount val="1"/>
                <c:pt idx="0">
                  <c:v>0.67567515681217583</c:v>
                </c:pt>
              </c:numCache>
            </c:numRef>
          </c:val>
        </c:ser>
        <c:dLbls>
          <c:showLegendKey val="0"/>
          <c:showVal val="0"/>
          <c:showCatName val="0"/>
          <c:showSerName val="0"/>
          <c:showPercent val="0"/>
          <c:showBubbleSize val="0"/>
        </c:dLbls>
        <c:gapWidth val="219"/>
        <c:overlap val="-27"/>
        <c:axId val="290583768"/>
        <c:axId val="290584160"/>
      </c:barChart>
      <c:catAx>
        <c:axId val="290583768"/>
        <c:scaling>
          <c:orientation val="minMax"/>
        </c:scaling>
        <c:delete val="1"/>
        <c:axPos val="b"/>
        <c:numFmt formatCode="General" sourceLinked="1"/>
        <c:majorTickMark val="none"/>
        <c:minorTickMark val="none"/>
        <c:tickLblPos val="nextTo"/>
        <c:crossAx val="290584160"/>
        <c:crosses val="autoZero"/>
        <c:auto val="1"/>
        <c:lblAlgn val="ctr"/>
        <c:lblOffset val="100"/>
        <c:noMultiLvlLbl val="0"/>
      </c:catAx>
      <c:valAx>
        <c:axId val="290584160"/>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s-CO"/>
          </a:p>
        </c:txPr>
        <c:crossAx val="29058376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legend>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rgbClr val="0000CC"/>
                </a:solidFill>
                <a:latin typeface="+mn-lt"/>
                <a:ea typeface="+mn-ea"/>
                <a:cs typeface="+mn-cs"/>
              </a:defRPr>
            </a:pPr>
            <a:r>
              <a:rPr lang="en-US" sz="1800">
                <a:solidFill>
                  <a:srgbClr val="0000CC"/>
                </a:solidFill>
              </a:rPr>
              <a:t>MIPG CUMPLIMIENTO</a:t>
            </a:r>
          </a:p>
        </c:rich>
      </c:tx>
      <c:layout/>
      <c:overlay val="0"/>
      <c:spPr>
        <a:noFill/>
        <a:ln>
          <a:noFill/>
        </a:ln>
        <a:effectLst/>
      </c:spPr>
      <c:txPr>
        <a:bodyPr rot="0" spcFirstLastPara="1" vertOverflow="ellipsis" vert="horz" wrap="square" anchor="ctr" anchorCtr="1"/>
        <a:lstStyle/>
        <a:p>
          <a:pPr>
            <a:defRPr sz="1800" b="0" i="0" u="none" strike="noStrike" kern="1200" spc="0" baseline="0">
              <a:solidFill>
                <a:srgbClr val="0000CC"/>
              </a:solidFill>
              <a:latin typeface="+mn-lt"/>
              <a:ea typeface="+mn-ea"/>
              <a:cs typeface="+mn-cs"/>
            </a:defRPr>
          </a:pPr>
          <a:endParaRPr lang="es-CO"/>
        </a:p>
      </c:txPr>
    </c:title>
    <c:autoTitleDeleted val="0"/>
    <c:plotArea>
      <c:layout/>
      <c:barChart>
        <c:barDir val="col"/>
        <c:grouping val="clustered"/>
        <c:varyColors val="0"/>
        <c:ser>
          <c:idx val="0"/>
          <c:order val="0"/>
          <c:tx>
            <c:strRef>
              <c:f>GRAFICA!$C$29</c:f>
              <c:strCache>
                <c:ptCount val="1"/>
                <c:pt idx="0">
                  <c:v>GESTIÓN MISIONAL Y DE GOBIERNO</c:v>
                </c:pt>
              </c:strCache>
            </c:strRef>
          </c:tx>
          <c:spPr>
            <a:solidFill>
              <a:srgbClr val="FF7347"/>
            </a:solidFill>
            <a:ln>
              <a:noFill/>
            </a:ln>
            <a:effectLst/>
          </c:spPr>
          <c:invertIfNegative val="0"/>
          <c:val>
            <c:numRef>
              <c:f>GRAFICA!$D$29</c:f>
              <c:numCache>
                <c:formatCode>0.00%</c:formatCode>
                <c:ptCount val="1"/>
                <c:pt idx="0">
                  <c:v>1.3927129790611534</c:v>
                </c:pt>
              </c:numCache>
            </c:numRef>
          </c:val>
        </c:ser>
        <c:ser>
          <c:idx val="1"/>
          <c:order val="1"/>
          <c:tx>
            <c:strRef>
              <c:f>GRAFICA!$C$30</c:f>
              <c:strCache>
                <c:ptCount val="1"/>
                <c:pt idx="0">
                  <c:v>TRANSPARENCIA, PARTICIPACION Y SERVICIO AL CIUDADANO</c:v>
                </c:pt>
              </c:strCache>
            </c:strRef>
          </c:tx>
          <c:spPr>
            <a:solidFill>
              <a:schemeClr val="accent1">
                <a:lumMod val="75000"/>
              </a:schemeClr>
            </a:solidFill>
            <a:ln>
              <a:noFill/>
            </a:ln>
            <a:effectLst/>
          </c:spPr>
          <c:invertIfNegative val="0"/>
          <c:val>
            <c:numRef>
              <c:f>GRAFICA!$D$30</c:f>
              <c:numCache>
                <c:formatCode>0.00%</c:formatCode>
                <c:ptCount val="1"/>
                <c:pt idx="0">
                  <c:v>0.97172360270763591</c:v>
                </c:pt>
              </c:numCache>
            </c:numRef>
          </c:val>
        </c:ser>
        <c:ser>
          <c:idx val="2"/>
          <c:order val="2"/>
          <c:tx>
            <c:strRef>
              <c:f>GRAFICA!$C$31</c:f>
              <c:strCache>
                <c:ptCount val="1"/>
                <c:pt idx="0">
                  <c:v>GESTIÓN DEL TALENTO HUMANO</c:v>
                </c:pt>
              </c:strCache>
            </c:strRef>
          </c:tx>
          <c:spPr>
            <a:solidFill>
              <a:srgbClr val="660066"/>
            </a:solidFill>
            <a:ln>
              <a:noFill/>
            </a:ln>
            <a:effectLst/>
          </c:spPr>
          <c:invertIfNegative val="0"/>
          <c:val>
            <c:numRef>
              <c:f>GRAFICA!$D$31</c:f>
              <c:numCache>
                <c:formatCode>0.00%</c:formatCode>
                <c:ptCount val="1"/>
                <c:pt idx="0">
                  <c:v>0.91697416974169754</c:v>
                </c:pt>
              </c:numCache>
            </c:numRef>
          </c:val>
        </c:ser>
        <c:ser>
          <c:idx val="3"/>
          <c:order val="3"/>
          <c:tx>
            <c:strRef>
              <c:f>GRAFICA!$C$32</c:f>
              <c:strCache>
                <c:ptCount val="1"/>
                <c:pt idx="0">
                  <c:v>EFICIENCIA ADMINISTRATIVA</c:v>
                </c:pt>
              </c:strCache>
            </c:strRef>
          </c:tx>
          <c:spPr>
            <a:solidFill>
              <a:srgbClr val="00B050"/>
            </a:solidFill>
            <a:ln>
              <a:noFill/>
            </a:ln>
            <a:effectLst/>
          </c:spPr>
          <c:invertIfNegative val="0"/>
          <c:val>
            <c:numRef>
              <c:f>GRAFICA!$D$32</c:f>
              <c:numCache>
                <c:formatCode>0.00%</c:formatCode>
                <c:ptCount val="1"/>
                <c:pt idx="0">
                  <c:v>0.83794441531200825</c:v>
                </c:pt>
              </c:numCache>
            </c:numRef>
          </c:val>
        </c:ser>
        <c:ser>
          <c:idx val="4"/>
          <c:order val="4"/>
          <c:tx>
            <c:strRef>
              <c:f>GRAFICA!$C$33</c:f>
              <c:strCache>
                <c:ptCount val="1"/>
                <c:pt idx="0">
                  <c:v>GESTIÓN FINANCIERA</c:v>
                </c:pt>
              </c:strCache>
            </c:strRef>
          </c:tx>
          <c:spPr>
            <a:solidFill>
              <a:srgbClr val="FF9900"/>
            </a:solidFill>
            <a:ln>
              <a:noFill/>
            </a:ln>
            <a:effectLst/>
          </c:spPr>
          <c:invertIfNegative val="0"/>
          <c:val>
            <c:numRef>
              <c:f>GRAFICA!$D$33</c:f>
              <c:numCache>
                <c:formatCode>0.00%</c:formatCode>
                <c:ptCount val="1"/>
                <c:pt idx="0">
                  <c:v>1.0657336858236213</c:v>
                </c:pt>
              </c:numCache>
            </c:numRef>
          </c:val>
        </c:ser>
        <c:dLbls>
          <c:showLegendKey val="0"/>
          <c:showVal val="0"/>
          <c:showCatName val="0"/>
          <c:showSerName val="0"/>
          <c:showPercent val="0"/>
          <c:showBubbleSize val="0"/>
        </c:dLbls>
        <c:gapWidth val="219"/>
        <c:overlap val="-27"/>
        <c:axId val="290585728"/>
        <c:axId val="290599448"/>
      </c:barChart>
      <c:catAx>
        <c:axId val="290585728"/>
        <c:scaling>
          <c:orientation val="minMax"/>
        </c:scaling>
        <c:delete val="1"/>
        <c:axPos val="b"/>
        <c:numFmt formatCode="General" sourceLinked="1"/>
        <c:majorTickMark val="none"/>
        <c:minorTickMark val="none"/>
        <c:tickLblPos val="nextTo"/>
        <c:crossAx val="290599448"/>
        <c:crosses val="autoZero"/>
        <c:auto val="1"/>
        <c:lblAlgn val="ctr"/>
        <c:lblOffset val="100"/>
        <c:noMultiLvlLbl val="0"/>
      </c:catAx>
      <c:valAx>
        <c:axId val="290599448"/>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s-CO"/>
          </a:p>
        </c:txPr>
        <c:crossAx val="29058572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s-CO"/>
        </a:p>
      </c:txPr>
    </c:legend>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0BCA432-BCA6-4200-8C9D-7BB6520A864D}" type="doc">
      <dgm:prSet loTypeId="urn:microsoft.com/office/officeart/2005/8/layout/StepDownProcess" loCatId="process" qsTypeId="urn:microsoft.com/office/officeart/2005/8/quickstyle/3d3" qsCatId="3D" csTypeId="urn:microsoft.com/office/officeart/2005/8/colors/colorful5" csCatId="colorful" phldr="1"/>
      <dgm:spPr/>
      <dgm:t>
        <a:bodyPr/>
        <a:lstStyle/>
        <a:p>
          <a:endParaRPr lang="es-CO"/>
        </a:p>
      </dgm:t>
    </dgm:pt>
    <dgm:pt modelId="{F24731BF-59A4-43F1-8A54-269A8A46B275}">
      <dgm:prSet phldrT="[Texto]" custT="1"/>
      <dgm:spPr/>
      <dgm:t>
        <a:bodyPr/>
        <a:lstStyle/>
        <a:p>
          <a:r>
            <a:rPr lang="es-CO" sz="1400" b="1" dirty="0" smtClean="0">
              <a:effectLst>
                <a:outerShdw blurRad="38100" dist="38100" dir="2700000" algn="tl">
                  <a:srgbClr val="000000">
                    <a:alpha val="43137"/>
                  </a:srgbClr>
                </a:outerShdw>
              </a:effectLst>
              <a:latin typeface="Century Gothic" panose="020B0502020202020204" pitchFamily="34" charset="0"/>
            </a:rPr>
            <a:t>POLÍTICAS DE DESARROLLO ADMINISTRATIVO</a:t>
          </a:r>
          <a:endParaRPr lang="es-CO" sz="1400" b="1" dirty="0">
            <a:effectLst>
              <a:outerShdw blurRad="38100" dist="38100" dir="2700000" algn="tl">
                <a:srgbClr val="000000">
                  <a:alpha val="43137"/>
                </a:srgbClr>
              </a:outerShdw>
            </a:effectLst>
            <a:latin typeface="Century Gothic" panose="020B0502020202020204" pitchFamily="34" charset="0"/>
          </a:endParaRPr>
        </a:p>
      </dgm:t>
    </dgm:pt>
    <dgm:pt modelId="{043BFBD3-6A3E-49AE-A2D9-33F0C6E677B7}" type="parTrans" cxnId="{F6843480-14F0-4183-AB1E-FDF5A3C9E732}">
      <dgm:prSet/>
      <dgm:spPr/>
      <dgm:t>
        <a:bodyPr/>
        <a:lstStyle/>
        <a:p>
          <a:endParaRPr lang="es-CO" sz="1200">
            <a:latin typeface="Century Gothic" panose="020B0502020202020204" pitchFamily="34" charset="0"/>
          </a:endParaRPr>
        </a:p>
      </dgm:t>
    </dgm:pt>
    <dgm:pt modelId="{EF98FC95-A1BE-49C5-8979-8D9E3DBAF41B}" type="sibTrans" cxnId="{F6843480-14F0-4183-AB1E-FDF5A3C9E732}">
      <dgm:prSet/>
      <dgm:spPr/>
      <dgm:t>
        <a:bodyPr/>
        <a:lstStyle/>
        <a:p>
          <a:endParaRPr lang="es-CO" sz="1200">
            <a:latin typeface="Century Gothic" panose="020B0502020202020204" pitchFamily="34" charset="0"/>
          </a:endParaRPr>
        </a:p>
      </dgm:t>
    </dgm:pt>
    <dgm:pt modelId="{4CA9F543-F3BF-4E7F-A179-CF5DBF5BE0EF}">
      <dgm:prSet phldrT="[Texto]" custT="1"/>
      <dgm:spPr/>
      <dgm:t>
        <a:bodyPr/>
        <a:lstStyle/>
        <a:p>
          <a:r>
            <a:rPr lang="es-CO" sz="1400" b="1" dirty="0" smtClean="0">
              <a:effectLst>
                <a:outerShdw blurRad="38100" dist="38100" dir="2700000" algn="tl">
                  <a:srgbClr val="000000">
                    <a:alpha val="43137"/>
                  </a:srgbClr>
                </a:outerShdw>
              </a:effectLst>
              <a:latin typeface="Century Gothic" panose="020B0502020202020204" pitchFamily="34" charset="0"/>
            </a:rPr>
            <a:t>COMPONENTES</a:t>
          </a:r>
          <a:endParaRPr lang="es-CO" sz="1400" b="1" dirty="0">
            <a:effectLst>
              <a:outerShdw blurRad="38100" dist="38100" dir="2700000" algn="tl">
                <a:srgbClr val="000000">
                  <a:alpha val="43137"/>
                </a:srgbClr>
              </a:outerShdw>
            </a:effectLst>
            <a:latin typeface="Century Gothic" panose="020B0502020202020204" pitchFamily="34" charset="0"/>
          </a:endParaRPr>
        </a:p>
      </dgm:t>
    </dgm:pt>
    <dgm:pt modelId="{ABA54AEC-EA63-45EE-B1AB-9B962CD2B9E9}" type="parTrans" cxnId="{668EA492-6FC8-48DA-9695-D7F14BF47F46}">
      <dgm:prSet/>
      <dgm:spPr/>
      <dgm:t>
        <a:bodyPr/>
        <a:lstStyle/>
        <a:p>
          <a:endParaRPr lang="es-CO" sz="1200">
            <a:latin typeface="Century Gothic" panose="020B0502020202020204" pitchFamily="34" charset="0"/>
          </a:endParaRPr>
        </a:p>
      </dgm:t>
    </dgm:pt>
    <dgm:pt modelId="{180F162D-6028-4D23-AFBF-068593BDB647}" type="sibTrans" cxnId="{668EA492-6FC8-48DA-9695-D7F14BF47F46}">
      <dgm:prSet/>
      <dgm:spPr/>
      <dgm:t>
        <a:bodyPr/>
        <a:lstStyle/>
        <a:p>
          <a:endParaRPr lang="es-CO" sz="1200">
            <a:latin typeface="Century Gothic" panose="020B0502020202020204" pitchFamily="34" charset="0"/>
          </a:endParaRPr>
        </a:p>
      </dgm:t>
    </dgm:pt>
    <dgm:pt modelId="{432C59E8-54C9-4102-8ED9-339F8378C239}">
      <dgm:prSet phldrT="[Texto]" custT="1"/>
      <dgm:spPr/>
      <dgm:t>
        <a:bodyPr/>
        <a:lstStyle/>
        <a:p>
          <a:r>
            <a:rPr lang="es-CO" sz="1400" b="1" dirty="0" smtClean="0">
              <a:effectLst>
                <a:outerShdw blurRad="38100" dist="38100" dir="2700000" algn="tl">
                  <a:srgbClr val="000000">
                    <a:alpha val="43137"/>
                  </a:srgbClr>
                </a:outerShdw>
              </a:effectLst>
              <a:latin typeface="Century Gothic" panose="020B0502020202020204" pitchFamily="34" charset="0"/>
            </a:rPr>
            <a:t>REQUERIMIENTOS</a:t>
          </a:r>
          <a:endParaRPr lang="es-CO" sz="1400" b="1" dirty="0">
            <a:effectLst>
              <a:outerShdw blurRad="38100" dist="38100" dir="2700000" algn="tl">
                <a:srgbClr val="000000">
                  <a:alpha val="43137"/>
                </a:srgbClr>
              </a:outerShdw>
            </a:effectLst>
            <a:latin typeface="Century Gothic" panose="020B0502020202020204" pitchFamily="34" charset="0"/>
          </a:endParaRPr>
        </a:p>
      </dgm:t>
    </dgm:pt>
    <dgm:pt modelId="{808AD60C-BB82-4DEB-8F50-B08038C79D95}" type="parTrans" cxnId="{2824D878-AD79-4DE2-9250-B037B8E73303}">
      <dgm:prSet/>
      <dgm:spPr/>
      <dgm:t>
        <a:bodyPr/>
        <a:lstStyle/>
        <a:p>
          <a:endParaRPr lang="es-CO" sz="1200">
            <a:latin typeface="Century Gothic" panose="020B0502020202020204" pitchFamily="34" charset="0"/>
          </a:endParaRPr>
        </a:p>
      </dgm:t>
    </dgm:pt>
    <dgm:pt modelId="{8ABB895F-3BC9-4ABD-8A72-A4B48D8BC9C7}" type="sibTrans" cxnId="{2824D878-AD79-4DE2-9250-B037B8E73303}">
      <dgm:prSet/>
      <dgm:spPr/>
      <dgm:t>
        <a:bodyPr/>
        <a:lstStyle/>
        <a:p>
          <a:endParaRPr lang="es-CO" sz="1200">
            <a:latin typeface="Century Gothic" panose="020B0502020202020204" pitchFamily="34" charset="0"/>
          </a:endParaRPr>
        </a:p>
      </dgm:t>
    </dgm:pt>
    <dgm:pt modelId="{126AF139-0820-4665-8D32-E17D639D9C01}" type="pres">
      <dgm:prSet presAssocID="{30BCA432-BCA6-4200-8C9D-7BB6520A864D}" presName="rootnode" presStyleCnt="0">
        <dgm:presLayoutVars>
          <dgm:chMax/>
          <dgm:chPref/>
          <dgm:dir/>
          <dgm:animLvl val="lvl"/>
        </dgm:presLayoutVars>
      </dgm:prSet>
      <dgm:spPr/>
      <dgm:t>
        <a:bodyPr/>
        <a:lstStyle/>
        <a:p>
          <a:endParaRPr lang="es-CO"/>
        </a:p>
      </dgm:t>
    </dgm:pt>
    <dgm:pt modelId="{B458CD71-C908-4E06-A26E-739EA29368EF}" type="pres">
      <dgm:prSet presAssocID="{F24731BF-59A4-43F1-8A54-269A8A46B275}" presName="composite" presStyleCnt="0"/>
      <dgm:spPr/>
      <dgm:t>
        <a:bodyPr/>
        <a:lstStyle/>
        <a:p>
          <a:endParaRPr lang="es-CO"/>
        </a:p>
      </dgm:t>
    </dgm:pt>
    <dgm:pt modelId="{59E5907E-CD2D-4F75-8169-CFD8C6F8005B}" type="pres">
      <dgm:prSet presAssocID="{F24731BF-59A4-43F1-8A54-269A8A46B275}" presName="bentUpArrow1" presStyleLbl="alignImgPlace1" presStyleIdx="0" presStyleCnt="2" custScaleX="56712" custScaleY="126506" custLinFactNeighborX="-65262"/>
      <dgm:spPr>
        <a:solidFill>
          <a:schemeClr val="accent2">
            <a:lumMod val="60000"/>
            <a:lumOff val="40000"/>
          </a:schemeClr>
        </a:solidFill>
      </dgm:spPr>
      <dgm:t>
        <a:bodyPr/>
        <a:lstStyle/>
        <a:p>
          <a:endParaRPr lang="es-CO"/>
        </a:p>
      </dgm:t>
    </dgm:pt>
    <dgm:pt modelId="{658D797B-A1ED-4D0C-B550-987984CD92AB}" type="pres">
      <dgm:prSet presAssocID="{F24731BF-59A4-43F1-8A54-269A8A46B275}" presName="ParentText" presStyleLbl="node1" presStyleIdx="0" presStyleCnt="3" custScaleX="153022" custLinFactNeighborX="-194" custLinFactNeighborY="-13811">
        <dgm:presLayoutVars>
          <dgm:chMax val="1"/>
          <dgm:chPref val="1"/>
          <dgm:bulletEnabled val="1"/>
        </dgm:presLayoutVars>
      </dgm:prSet>
      <dgm:spPr/>
      <dgm:t>
        <a:bodyPr/>
        <a:lstStyle/>
        <a:p>
          <a:endParaRPr lang="es-CO"/>
        </a:p>
      </dgm:t>
    </dgm:pt>
    <dgm:pt modelId="{09892E50-48B1-433F-BFA1-3DF91CF7CFEB}" type="pres">
      <dgm:prSet presAssocID="{F24731BF-59A4-43F1-8A54-269A8A46B275}" presName="ChildText" presStyleLbl="revTx" presStyleIdx="0" presStyleCnt="2" custScaleX="172702" custLinFactX="100000" custLinFactNeighborX="106369">
        <dgm:presLayoutVars>
          <dgm:chMax val="0"/>
          <dgm:chPref val="0"/>
          <dgm:bulletEnabled val="1"/>
        </dgm:presLayoutVars>
      </dgm:prSet>
      <dgm:spPr/>
      <dgm:t>
        <a:bodyPr/>
        <a:lstStyle/>
        <a:p>
          <a:endParaRPr lang="es-CO"/>
        </a:p>
      </dgm:t>
    </dgm:pt>
    <dgm:pt modelId="{CA0C2BED-2F15-4F4C-B7DC-C5AEBFA66352}" type="pres">
      <dgm:prSet presAssocID="{EF98FC95-A1BE-49C5-8979-8D9E3DBAF41B}" presName="sibTrans" presStyleCnt="0"/>
      <dgm:spPr/>
      <dgm:t>
        <a:bodyPr/>
        <a:lstStyle/>
        <a:p>
          <a:endParaRPr lang="es-CO"/>
        </a:p>
      </dgm:t>
    </dgm:pt>
    <dgm:pt modelId="{F5A6510D-DBB2-4D33-98E2-4C54FDA83874}" type="pres">
      <dgm:prSet presAssocID="{4CA9F543-F3BF-4E7F-A179-CF5DBF5BE0EF}" presName="composite" presStyleCnt="0"/>
      <dgm:spPr/>
      <dgm:t>
        <a:bodyPr/>
        <a:lstStyle/>
        <a:p>
          <a:endParaRPr lang="es-CO"/>
        </a:p>
      </dgm:t>
    </dgm:pt>
    <dgm:pt modelId="{59B8BCA3-DB48-4A2C-83F6-B688A7C8D41F}" type="pres">
      <dgm:prSet presAssocID="{4CA9F543-F3BF-4E7F-A179-CF5DBF5BE0EF}" presName="bentUpArrow1" presStyleLbl="alignImgPlace1" presStyleIdx="1" presStyleCnt="2" custScaleX="56619" custLinFactX="-37091" custLinFactNeighborX="-100000" custLinFactNeighborY="9479"/>
      <dgm:spPr>
        <a:solidFill>
          <a:schemeClr val="accent2">
            <a:lumMod val="60000"/>
            <a:lumOff val="40000"/>
          </a:schemeClr>
        </a:solidFill>
        <a:ln>
          <a:solidFill>
            <a:schemeClr val="accent1"/>
          </a:solidFill>
        </a:ln>
      </dgm:spPr>
      <dgm:t>
        <a:bodyPr/>
        <a:lstStyle/>
        <a:p>
          <a:endParaRPr lang="es-CO"/>
        </a:p>
      </dgm:t>
    </dgm:pt>
    <dgm:pt modelId="{8E9A3737-1834-4F01-9FC3-7E898AAEF164}" type="pres">
      <dgm:prSet presAssocID="{4CA9F543-F3BF-4E7F-A179-CF5DBF5BE0EF}" presName="ParentText" presStyleLbl="node1" presStyleIdx="1" presStyleCnt="3" custScaleX="159129" custLinFactNeighborX="-56274" custLinFactNeighborY="8214">
        <dgm:presLayoutVars>
          <dgm:chMax val="1"/>
          <dgm:chPref val="1"/>
          <dgm:bulletEnabled val="1"/>
        </dgm:presLayoutVars>
      </dgm:prSet>
      <dgm:spPr/>
      <dgm:t>
        <a:bodyPr/>
        <a:lstStyle/>
        <a:p>
          <a:endParaRPr lang="es-CO"/>
        </a:p>
      </dgm:t>
    </dgm:pt>
    <dgm:pt modelId="{7A8D7372-E52E-4DE4-8963-BE71E50957E9}" type="pres">
      <dgm:prSet presAssocID="{4CA9F543-F3BF-4E7F-A179-CF5DBF5BE0EF}" presName="ChildText" presStyleLbl="revTx" presStyleIdx="1" presStyleCnt="2">
        <dgm:presLayoutVars>
          <dgm:chMax val="0"/>
          <dgm:chPref val="0"/>
          <dgm:bulletEnabled val="1"/>
        </dgm:presLayoutVars>
      </dgm:prSet>
      <dgm:spPr/>
      <dgm:t>
        <a:bodyPr/>
        <a:lstStyle/>
        <a:p>
          <a:endParaRPr lang="es-CO"/>
        </a:p>
      </dgm:t>
    </dgm:pt>
    <dgm:pt modelId="{3CEC2109-AA6D-492C-9C93-D61915844472}" type="pres">
      <dgm:prSet presAssocID="{180F162D-6028-4D23-AFBF-068593BDB647}" presName="sibTrans" presStyleCnt="0"/>
      <dgm:spPr/>
      <dgm:t>
        <a:bodyPr/>
        <a:lstStyle/>
        <a:p>
          <a:endParaRPr lang="es-CO"/>
        </a:p>
      </dgm:t>
    </dgm:pt>
    <dgm:pt modelId="{747AAA95-BA75-47B5-A960-448DA71E33D1}" type="pres">
      <dgm:prSet presAssocID="{432C59E8-54C9-4102-8ED9-339F8378C239}" presName="composite" presStyleCnt="0"/>
      <dgm:spPr/>
      <dgm:t>
        <a:bodyPr/>
        <a:lstStyle/>
        <a:p>
          <a:endParaRPr lang="es-CO"/>
        </a:p>
      </dgm:t>
    </dgm:pt>
    <dgm:pt modelId="{CC61971F-5EF5-40FC-AA77-671575DE2B77}" type="pres">
      <dgm:prSet presAssocID="{432C59E8-54C9-4102-8ED9-339F8378C239}" presName="ParentText" presStyleLbl="node1" presStyleIdx="2" presStyleCnt="3" custScaleX="159537" custLinFactX="-7125" custLinFactNeighborX="-100000" custLinFactNeighborY="20323">
        <dgm:presLayoutVars>
          <dgm:chMax val="1"/>
          <dgm:chPref val="1"/>
          <dgm:bulletEnabled val="1"/>
        </dgm:presLayoutVars>
      </dgm:prSet>
      <dgm:spPr/>
      <dgm:t>
        <a:bodyPr/>
        <a:lstStyle/>
        <a:p>
          <a:endParaRPr lang="es-CO"/>
        </a:p>
      </dgm:t>
    </dgm:pt>
  </dgm:ptLst>
  <dgm:cxnLst>
    <dgm:cxn modelId="{668EA492-6FC8-48DA-9695-D7F14BF47F46}" srcId="{30BCA432-BCA6-4200-8C9D-7BB6520A864D}" destId="{4CA9F543-F3BF-4E7F-A179-CF5DBF5BE0EF}" srcOrd="1" destOrd="0" parTransId="{ABA54AEC-EA63-45EE-B1AB-9B962CD2B9E9}" sibTransId="{180F162D-6028-4D23-AFBF-068593BDB647}"/>
    <dgm:cxn modelId="{F6843480-14F0-4183-AB1E-FDF5A3C9E732}" srcId="{30BCA432-BCA6-4200-8C9D-7BB6520A864D}" destId="{F24731BF-59A4-43F1-8A54-269A8A46B275}" srcOrd="0" destOrd="0" parTransId="{043BFBD3-6A3E-49AE-A2D9-33F0C6E677B7}" sibTransId="{EF98FC95-A1BE-49C5-8979-8D9E3DBAF41B}"/>
    <dgm:cxn modelId="{CC5C6941-FE6D-462E-8475-1951487299C7}" type="presOf" srcId="{432C59E8-54C9-4102-8ED9-339F8378C239}" destId="{CC61971F-5EF5-40FC-AA77-671575DE2B77}" srcOrd="0" destOrd="0" presId="urn:microsoft.com/office/officeart/2005/8/layout/StepDownProcess"/>
    <dgm:cxn modelId="{FDC21158-23AB-46C2-8E83-C2BF6BE8C485}" type="presOf" srcId="{4CA9F543-F3BF-4E7F-A179-CF5DBF5BE0EF}" destId="{8E9A3737-1834-4F01-9FC3-7E898AAEF164}" srcOrd="0" destOrd="0" presId="urn:microsoft.com/office/officeart/2005/8/layout/StepDownProcess"/>
    <dgm:cxn modelId="{36C85B5F-062B-4787-92C8-60B2B053818F}" type="presOf" srcId="{F24731BF-59A4-43F1-8A54-269A8A46B275}" destId="{658D797B-A1ED-4D0C-B550-987984CD92AB}" srcOrd="0" destOrd="0" presId="urn:microsoft.com/office/officeart/2005/8/layout/StepDownProcess"/>
    <dgm:cxn modelId="{2824D878-AD79-4DE2-9250-B037B8E73303}" srcId="{30BCA432-BCA6-4200-8C9D-7BB6520A864D}" destId="{432C59E8-54C9-4102-8ED9-339F8378C239}" srcOrd="2" destOrd="0" parTransId="{808AD60C-BB82-4DEB-8F50-B08038C79D95}" sibTransId="{8ABB895F-3BC9-4ABD-8A72-A4B48D8BC9C7}"/>
    <dgm:cxn modelId="{0EA838EE-8DAC-452F-80A6-54BC958B7D13}" type="presOf" srcId="{30BCA432-BCA6-4200-8C9D-7BB6520A864D}" destId="{126AF139-0820-4665-8D32-E17D639D9C01}" srcOrd="0" destOrd="0" presId="urn:microsoft.com/office/officeart/2005/8/layout/StepDownProcess"/>
    <dgm:cxn modelId="{421D79BF-5DB7-4275-8390-8D64998BBD6F}" type="presParOf" srcId="{126AF139-0820-4665-8D32-E17D639D9C01}" destId="{B458CD71-C908-4E06-A26E-739EA29368EF}" srcOrd="0" destOrd="0" presId="urn:microsoft.com/office/officeart/2005/8/layout/StepDownProcess"/>
    <dgm:cxn modelId="{77672007-42F4-409E-B585-40BCEC2433B9}" type="presParOf" srcId="{B458CD71-C908-4E06-A26E-739EA29368EF}" destId="{59E5907E-CD2D-4F75-8169-CFD8C6F8005B}" srcOrd="0" destOrd="0" presId="urn:microsoft.com/office/officeart/2005/8/layout/StepDownProcess"/>
    <dgm:cxn modelId="{A97B404C-E75D-48EB-B3D2-97942985BC54}" type="presParOf" srcId="{B458CD71-C908-4E06-A26E-739EA29368EF}" destId="{658D797B-A1ED-4D0C-B550-987984CD92AB}" srcOrd="1" destOrd="0" presId="urn:microsoft.com/office/officeart/2005/8/layout/StepDownProcess"/>
    <dgm:cxn modelId="{542E94D4-A053-43C4-B4C6-146C5D1E954B}" type="presParOf" srcId="{B458CD71-C908-4E06-A26E-739EA29368EF}" destId="{09892E50-48B1-433F-BFA1-3DF91CF7CFEB}" srcOrd="2" destOrd="0" presId="urn:microsoft.com/office/officeart/2005/8/layout/StepDownProcess"/>
    <dgm:cxn modelId="{66823666-6D9E-4AC2-AE4C-5D055E7B53A0}" type="presParOf" srcId="{126AF139-0820-4665-8D32-E17D639D9C01}" destId="{CA0C2BED-2F15-4F4C-B7DC-C5AEBFA66352}" srcOrd="1" destOrd="0" presId="urn:microsoft.com/office/officeart/2005/8/layout/StepDownProcess"/>
    <dgm:cxn modelId="{ABD59B76-A2A6-4910-A77D-27DDB51C75E7}" type="presParOf" srcId="{126AF139-0820-4665-8D32-E17D639D9C01}" destId="{F5A6510D-DBB2-4D33-98E2-4C54FDA83874}" srcOrd="2" destOrd="0" presId="urn:microsoft.com/office/officeart/2005/8/layout/StepDownProcess"/>
    <dgm:cxn modelId="{E70FF2A9-A180-4590-AD37-AA23B687051D}" type="presParOf" srcId="{F5A6510D-DBB2-4D33-98E2-4C54FDA83874}" destId="{59B8BCA3-DB48-4A2C-83F6-B688A7C8D41F}" srcOrd="0" destOrd="0" presId="urn:microsoft.com/office/officeart/2005/8/layout/StepDownProcess"/>
    <dgm:cxn modelId="{5F4A8D26-4F89-40E4-87AB-9A56B18EF5F5}" type="presParOf" srcId="{F5A6510D-DBB2-4D33-98E2-4C54FDA83874}" destId="{8E9A3737-1834-4F01-9FC3-7E898AAEF164}" srcOrd="1" destOrd="0" presId="urn:microsoft.com/office/officeart/2005/8/layout/StepDownProcess"/>
    <dgm:cxn modelId="{A5D23841-2E8B-43C4-9578-1FA0EE8FD7A7}" type="presParOf" srcId="{F5A6510D-DBB2-4D33-98E2-4C54FDA83874}" destId="{7A8D7372-E52E-4DE4-8963-BE71E50957E9}" srcOrd="2" destOrd="0" presId="urn:microsoft.com/office/officeart/2005/8/layout/StepDownProcess"/>
    <dgm:cxn modelId="{F966EEC7-D62E-4544-9745-9AC121AA838B}" type="presParOf" srcId="{126AF139-0820-4665-8D32-E17D639D9C01}" destId="{3CEC2109-AA6D-492C-9C93-D61915844472}" srcOrd="3" destOrd="0" presId="urn:microsoft.com/office/officeart/2005/8/layout/StepDownProcess"/>
    <dgm:cxn modelId="{75FB3EF2-0AC9-4D4F-8970-403CCF2466D1}" type="presParOf" srcId="{126AF139-0820-4665-8D32-E17D639D9C01}" destId="{747AAA95-BA75-47B5-A960-448DA71E33D1}" srcOrd="4" destOrd="0" presId="urn:microsoft.com/office/officeart/2005/8/layout/StepDownProcess"/>
    <dgm:cxn modelId="{883DDFD4-A2E6-4BEF-9939-6093063C3D7A}" type="presParOf" srcId="{747AAA95-BA75-47B5-A960-448DA71E33D1}" destId="{CC61971F-5EF5-40FC-AA77-671575DE2B77}"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5631D19-1FF2-4061-BA1B-A95CF7F6B4DA}" type="doc">
      <dgm:prSet loTypeId="urn:microsoft.com/office/officeart/2005/8/layout/hProcess4" loCatId="process" qsTypeId="urn:microsoft.com/office/officeart/2005/8/quickstyle/3d3" qsCatId="3D" csTypeId="urn:microsoft.com/office/officeart/2005/8/colors/colorful3" csCatId="colorful" phldr="1"/>
      <dgm:spPr/>
      <dgm:t>
        <a:bodyPr/>
        <a:lstStyle/>
        <a:p>
          <a:endParaRPr lang="es-CO"/>
        </a:p>
      </dgm:t>
    </dgm:pt>
    <dgm:pt modelId="{2DAB2303-F99D-4CC9-82D4-8A5372DBDAA6}">
      <dgm:prSet phldrT="[Texto]" custT="1"/>
      <dgm:spPr/>
      <dgm:t>
        <a:bodyPr/>
        <a:lstStyle/>
        <a:p>
          <a:r>
            <a:rPr lang="es-MX" sz="800" b="1" dirty="0" smtClean="0">
              <a:latin typeface="Century Gothic" panose="020B0502020202020204" pitchFamily="34" charset="0"/>
            </a:rPr>
            <a:t>Elaboración Formato Planeación y seguimiento 2016</a:t>
          </a:r>
          <a:endParaRPr lang="es-CO" sz="800" b="1" dirty="0">
            <a:latin typeface="Century Gothic" panose="020B0502020202020204" pitchFamily="34" charset="0"/>
          </a:endParaRPr>
        </a:p>
      </dgm:t>
    </dgm:pt>
    <dgm:pt modelId="{DA5D3566-D1D4-453F-A8D5-01C142C63CF6}" type="parTrans" cxnId="{C0E4EB04-BD83-4C16-B22C-5865147D8BF4}">
      <dgm:prSet/>
      <dgm:spPr/>
      <dgm:t>
        <a:bodyPr/>
        <a:lstStyle/>
        <a:p>
          <a:endParaRPr lang="es-CO"/>
        </a:p>
      </dgm:t>
    </dgm:pt>
    <dgm:pt modelId="{247030C5-347B-4505-ACAD-31687418E5FC}" type="sibTrans" cxnId="{C0E4EB04-BD83-4C16-B22C-5865147D8BF4}">
      <dgm:prSet/>
      <dgm:spPr/>
      <dgm:t>
        <a:bodyPr/>
        <a:lstStyle/>
        <a:p>
          <a:endParaRPr lang="es-CO"/>
        </a:p>
      </dgm:t>
    </dgm:pt>
    <dgm:pt modelId="{0FA77848-FC65-4141-89B6-1423867F201D}">
      <dgm:prSet phldrT="[Texto]" custT="1"/>
      <dgm:spPr/>
      <dgm:t>
        <a:bodyPr/>
        <a:lstStyle/>
        <a:p>
          <a:r>
            <a:rPr lang="es-MX" sz="800" b="1" dirty="0" smtClean="0">
              <a:latin typeface="Century Gothic" panose="020B0502020202020204" pitchFamily="34" charset="0"/>
            </a:rPr>
            <a:t>Presentación del formato a las Dependencias Y Entidades Adscritas</a:t>
          </a:r>
          <a:endParaRPr lang="es-CO" sz="800" b="1" dirty="0">
            <a:latin typeface="Century Gothic" panose="020B0502020202020204" pitchFamily="34" charset="0"/>
          </a:endParaRPr>
        </a:p>
      </dgm:t>
    </dgm:pt>
    <dgm:pt modelId="{2BE75C55-CB9D-4A3C-80F7-A7F66D4EA27A}" type="parTrans" cxnId="{E22C4A87-565C-4403-957A-D1097CE7195C}">
      <dgm:prSet/>
      <dgm:spPr/>
      <dgm:t>
        <a:bodyPr/>
        <a:lstStyle/>
        <a:p>
          <a:endParaRPr lang="es-CO"/>
        </a:p>
      </dgm:t>
    </dgm:pt>
    <dgm:pt modelId="{C1CA0CF8-238E-48D0-9FDA-2F3B798017AD}" type="sibTrans" cxnId="{E22C4A87-565C-4403-957A-D1097CE7195C}">
      <dgm:prSet/>
      <dgm:spPr/>
      <dgm:t>
        <a:bodyPr/>
        <a:lstStyle/>
        <a:p>
          <a:endParaRPr lang="es-CO"/>
        </a:p>
      </dgm:t>
    </dgm:pt>
    <dgm:pt modelId="{751501E2-1A14-42BB-9410-1DE7AFBDBE8A}">
      <dgm:prSet phldrT="[Texto]" custT="1"/>
      <dgm:spPr/>
      <dgm:t>
        <a:bodyPr/>
        <a:lstStyle/>
        <a:p>
          <a:r>
            <a:rPr lang="es-MX" sz="800" b="1" dirty="0" smtClean="0">
              <a:latin typeface="Century Gothic" panose="020B0502020202020204" pitchFamily="34" charset="0"/>
            </a:rPr>
            <a:t>Programación de Actividades y diligenciamiento del Formato</a:t>
          </a:r>
          <a:endParaRPr lang="es-CO" sz="800" b="1" dirty="0">
            <a:latin typeface="Century Gothic" panose="020B0502020202020204" pitchFamily="34" charset="0"/>
          </a:endParaRPr>
        </a:p>
      </dgm:t>
    </dgm:pt>
    <dgm:pt modelId="{4C075592-DC50-4685-B918-EED3037C7EC7}" type="parTrans" cxnId="{AE9F005F-1910-46AC-BE12-CB580A2D2991}">
      <dgm:prSet/>
      <dgm:spPr/>
      <dgm:t>
        <a:bodyPr/>
        <a:lstStyle/>
        <a:p>
          <a:endParaRPr lang="es-CO"/>
        </a:p>
      </dgm:t>
    </dgm:pt>
    <dgm:pt modelId="{82A15DF2-95D3-4D4B-A3D3-28F19F09BEC2}" type="sibTrans" cxnId="{AE9F005F-1910-46AC-BE12-CB580A2D2991}">
      <dgm:prSet/>
      <dgm:spPr/>
      <dgm:t>
        <a:bodyPr/>
        <a:lstStyle/>
        <a:p>
          <a:endParaRPr lang="es-CO"/>
        </a:p>
      </dgm:t>
    </dgm:pt>
    <dgm:pt modelId="{98B7E357-8EE4-4C82-B27E-D802670A4356}">
      <dgm:prSet phldrT="[Texto]" custT="1"/>
      <dgm:spPr/>
      <dgm:t>
        <a:bodyPr/>
        <a:lstStyle/>
        <a:p>
          <a:r>
            <a:rPr lang="es-MX" sz="800" b="1" dirty="0" smtClean="0">
              <a:latin typeface="Century Gothic" panose="020B0502020202020204" pitchFamily="34" charset="0"/>
            </a:rPr>
            <a:t>Revisión, validación y ajuste de actividades</a:t>
          </a:r>
          <a:endParaRPr lang="es-CO" sz="800" b="1" dirty="0">
            <a:latin typeface="Century Gothic" panose="020B0502020202020204" pitchFamily="34" charset="0"/>
          </a:endParaRPr>
        </a:p>
      </dgm:t>
    </dgm:pt>
    <dgm:pt modelId="{AC44DDF2-D42A-4202-BB5A-2A496F12A0FC}" type="parTrans" cxnId="{17533477-E934-4D93-BCAC-C3A479CE98CE}">
      <dgm:prSet/>
      <dgm:spPr/>
      <dgm:t>
        <a:bodyPr/>
        <a:lstStyle/>
        <a:p>
          <a:endParaRPr lang="es-CO"/>
        </a:p>
      </dgm:t>
    </dgm:pt>
    <dgm:pt modelId="{758CF5C9-C930-411E-91C3-483F14B303CD}" type="sibTrans" cxnId="{17533477-E934-4D93-BCAC-C3A479CE98CE}">
      <dgm:prSet/>
      <dgm:spPr/>
      <dgm:t>
        <a:bodyPr/>
        <a:lstStyle/>
        <a:p>
          <a:endParaRPr lang="es-CO"/>
        </a:p>
      </dgm:t>
    </dgm:pt>
    <dgm:pt modelId="{90F94A5C-AB3E-44F6-BFEE-4F3A1CE2B899}">
      <dgm:prSet phldrT="[Texto]" custT="1"/>
      <dgm:spPr/>
      <dgm:t>
        <a:bodyPr/>
        <a:lstStyle/>
        <a:p>
          <a:r>
            <a:rPr lang="es-MX" sz="800" dirty="0" smtClean="0">
              <a:latin typeface="Century Gothic" panose="020B0502020202020204" pitchFamily="34" charset="0"/>
            </a:rPr>
            <a:t>Consolidación MIP MJD 2016</a:t>
          </a:r>
          <a:endParaRPr lang="es-CO" sz="800" dirty="0">
            <a:latin typeface="Century Gothic" panose="020B0502020202020204" pitchFamily="34" charset="0"/>
          </a:endParaRPr>
        </a:p>
      </dgm:t>
    </dgm:pt>
    <dgm:pt modelId="{3B018410-D358-4B57-AB12-8D799432D954}" type="parTrans" cxnId="{C991A3BC-064E-4524-9A47-FF75906CBC6E}">
      <dgm:prSet/>
      <dgm:spPr/>
      <dgm:t>
        <a:bodyPr/>
        <a:lstStyle/>
        <a:p>
          <a:endParaRPr lang="es-CO"/>
        </a:p>
      </dgm:t>
    </dgm:pt>
    <dgm:pt modelId="{869C4F55-24D7-4E85-B558-0AE022837BE7}" type="sibTrans" cxnId="{C991A3BC-064E-4524-9A47-FF75906CBC6E}">
      <dgm:prSet/>
      <dgm:spPr/>
      <dgm:t>
        <a:bodyPr/>
        <a:lstStyle/>
        <a:p>
          <a:endParaRPr lang="es-CO"/>
        </a:p>
      </dgm:t>
    </dgm:pt>
    <dgm:pt modelId="{C02CFBED-0CF0-4E23-A73C-E978FFA18D21}">
      <dgm:prSet/>
      <dgm:spPr/>
      <dgm:t>
        <a:bodyPr/>
        <a:lstStyle/>
        <a:p>
          <a:r>
            <a:rPr lang="es-CO" dirty="0" smtClean="0">
              <a:latin typeface="Century Gothic" panose="020B0502020202020204" pitchFamily="34" charset="0"/>
            </a:rPr>
            <a:t>Seguimiento MIPG - Trimestral:</a:t>
          </a:r>
          <a:endParaRPr lang="es-CO" dirty="0">
            <a:latin typeface="Century Gothic" panose="020B0502020202020204" pitchFamily="34" charset="0"/>
          </a:endParaRPr>
        </a:p>
      </dgm:t>
    </dgm:pt>
    <dgm:pt modelId="{DD71B79B-BDCB-44AC-A4BF-8E1512A3A144}" type="parTrans" cxnId="{BB5B29EA-EE01-4716-9921-234124D7F347}">
      <dgm:prSet/>
      <dgm:spPr/>
      <dgm:t>
        <a:bodyPr/>
        <a:lstStyle/>
        <a:p>
          <a:endParaRPr lang="es-CO"/>
        </a:p>
      </dgm:t>
    </dgm:pt>
    <dgm:pt modelId="{A757B2FC-8B4D-4F4E-80BF-7E49E8B63DA3}" type="sibTrans" cxnId="{BB5B29EA-EE01-4716-9921-234124D7F347}">
      <dgm:prSet/>
      <dgm:spPr/>
      <dgm:t>
        <a:bodyPr/>
        <a:lstStyle/>
        <a:p>
          <a:endParaRPr lang="es-CO"/>
        </a:p>
      </dgm:t>
    </dgm:pt>
    <dgm:pt modelId="{9CAE756F-21D4-44C8-AE22-DC9E7086E91C}" type="pres">
      <dgm:prSet presAssocID="{65631D19-1FF2-4061-BA1B-A95CF7F6B4DA}" presName="Name0" presStyleCnt="0">
        <dgm:presLayoutVars>
          <dgm:dir/>
          <dgm:animLvl val="lvl"/>
          <dgm:resizeHandles val="exact"/>
        </dgm:presLayoutVars>
      </dgm:prSet>
      <dgm:spPr/>
      <dgm:t>
        <a:bodyPr/>
        <a:lstStyle/>
        <a:p>
          <a:endParaRPr lang="es-CO"/>
        </a:p>
      </dgm:t>
    </dgm:pt>
    <dgm:pt modelId="{88F91678-8E7D-4792-ABE3-74C4ADF80CF1}" type="pres">
      <dgm:prSet presAssocID="{65631D19-1FF2-4061-BA1B-A95CF7F6B4DA}" presName="tSp" presStyleCnt="0"/>
      <dgm:spPr/>
      <dgm:t>
        <a:bodyPr/>
        <a:lstStyle/>
        <a:p>
          <a:endParaRPr lang="es-CO"/>
        </a:p>
      </dgm:t>
    </dgm:pt>
    <dgm:pt modelId="{90ACA30C-FFE8-4ED8-9919-163E8CE67D4A}" type="pres">
      <dgm:prSet presAssocID="{65631D19-1FF2-4061-BA1B-A95CF7F6B4DA}" presName="bSp" presStyleCnt="0"/>
      <dgm:spPr/>
      <dgm:t>
        <a:bodyPr/>
        <a:lstStyle/>
        <a:p>
          <a:endParaRPr lang="es-CO"/>
        </a:p>
      </dgm:t>
    </dgm:pt>
    <dgm:pt modelId="{276D28E9-E384-48E2-9407-4C69E3A85D53}" type="pres">
      <dgm:prSet presAssocID="{65631D19-1FF2-4061-BA1B-A95CF7F6B4DA}" presName="process" presStyleCnt="0"/>
      <dgm:spPr/>
      <dgm:t>
        <a:bodyPr/>
        <a:lstStyle/>
        <a:p>
          <a:endParaRPr lang="es-CO"/>
        </a:p>
      </dgm:t>
    </dgm:pt>
    <dgm:pt modelId="{9DF84B28-91DD-4DA3-B929-9C0055D5E07E}" type="pres">
      <dgm:prSet presAssocID="{2DAB2303-F99D-4CC9-82D4-8A5372DBDAA6}" presName="composite1" presStyleCnt="0"/>
      <dgm:spPr/>
      <dgm:t>
        <a:bodyPr/>
        <a:lstStyle/>
        <a:p>
          <a:endParaRPr lang="es-CO"/>
        </a:p>
      </dgm:t>
    </dgm:pt>
    <dgm:pt modelId="{A2F9E8B4-2FAB-4B1D-A82A-CE3943450E95}" type="pres">
      <dgm:prSet presAssocID="{2DAB2303-F99D-4CC9-82D4-8A5372DBDAA6}" presName="dummyNode1" presStyleLbl="node1" presStyleIdx="0" presStyleCnt="6"/>
      <dgm:spPr/>
      <dgm:t>
        <a:bodyPr/>
        <a:lstStyle/>
        <a:p>
          <a:endParaRPr lang="es-CO"/>
        </a:p>
      </dgm:t>
    </dgm:pt>
    <dgm:pt modelId="{727D5F51-0EC8-4C86-BC05-67CAAF128A85}" type="pres">
      <dgm:prSet presAssocID="{2DAB2303-F99D-4CC9-82D4-8A5372DBDAA6}" presName="childNode1" presStyleLbl="bgAcc1" presStyleIdx="0" presStyleCnt="6" custFlipVert="1" custScaleY="58163" custLinFactNeighborX="9533" custLinFactNeighborY="50314">
        <dgm:presLayoutVars>
          <dgm:bulletEnabled val="1"/>
        </dgm:presLayoutVars>
      </dgm:prSet>
      <dgm:spPr/>
      <dgm:t>
        <a:bodyPr/>
        <a:lstStyle/>
        <a:p>
          <a:endParaRPr lang="es-CO"/>
        </a:p>
      </dgm:t>
    </dgm:pt>
    <dgm:pt modelId="{75416B23-37CA-4282-B255-FC7CAA89522D}" type="pres">
      <dgm:prSet presAssocID="{2DAB2303-F99D-4CC9-82D4-8A5372DBDAA6}" presName="childNode1tx" presStyleLbl="bgAcc1" presStyleIdx="0" presStyleCnt="6">
        <dgm:presLayoutVars>
          <dgm:bulletEnabled val="1"/>
        </dgm:presLayoutVars>
      </dgm:prSet>
      <dgm:spPr/>
      <dgm:t>
        <a:bodyPr/>
        <a:lstStyle/>
        <a:p>
          <a:endParaRPr lang="es-CO"/>
        </a:p>
      </dgm:t>
    </dgm:pt>
    <dgm:pt modelId="{D3279F3F-3944-474F-95DB-E8270BBA6E49}" type="pres">
      <dgm:prSet presAssocID="{2DAB2303-F99D-4CC9-82D4-8A5372DBDAA6}" presName="parentNode1" presStyleLbl="node1" presStyleIdx="0" presStyleCnt="6" custScaleX="171505" custScaleY="183654">
        <dgm:presLayoutVars>
          <dgm:chMax val="1"/>
          <dgm:bulletEnabled val="1"/>
        </dgm:presLayoutVars>
      </dgm:prSet>
      <dgm:spPr/>
      <dgm:t>
        <a:bodyPr/>
        <a:lstStyle/>
        <a:p>
          <a:endParaRPr lang="es-CO"/>
        </a:p>
      </dgm:t>
    </dgm:pt>
    <dgm:pt modelId="{37688E00-98EF-43F6-BF1E-A31B0CD09E7D}" type="pres">
      <dgm:prSet presAssocID="{2DAB2303-F99D-4CC9-82D4-8A5372DBDAA6}" presName="connSite1" presStyleCnt="0"/>
      <dgm:spPr/>
      <dgm:t>
        <a:bodyPr/>
        <a:lstStyle/>
        <a:p>
          <a:endParaRPr lang="es-CO"/>
        </a:p>
      </dgm:t>
    </dgm:pt>
    <dgm:pt modelId="{BA878610-3AE0-4581-A755-11B5DC7CCE4A}" type="pres">
      <dgm:prSet presAssocID="{247030C5-347B-4505-ACAD-31687418E5FC}" presName="Name9" presStyleLbl="sibTrans2D1" presStyleIdx="0" presStyleCnt="5" custLinFactNeighborX="2361" custLinFactNeighborY="2361"/>
      <dgm:spPr/>
      <dgm:t>
        <a:bodyPr/>
        <a:lstStyle/>
        <a:p>
          <a:endParaRPr lang="es-CO"/>
        </a:p>
      </dgm:t>
    </dgm:pt>
    <dgm:pt modelId="{39D21224-104E-405B-B8D1-C1F5B92B963D}" type="pres">
      <dgm:prSet presAssocID="{0FA77848-FC65-4141-89B6-1423867F201D}" presName="composite2" presStyleCnt="0"/>
      <dgm:spPr/>
      <dgm:t>
        <a:bodyPr/>
        <a:lstStyle/>
        <a:p>
          <a:endParaRPr lang="es-CO"/>
        </a:p>
      </dgm:t>
    </dgm:pt>
    <dgm:pt modelId="{CF5D87CA-8EEB-4BB6-A9ED-0843832262B5}" type="pres">
      <dgm:prSet presAssocID="{0FA77848-FC65-4141-89B6-1423867F201D}" presName="dummyNode2" presStyleLbl="node1" presStyleIdx="0" presStyleCnt="6"/>
      <dgm:spPr/>
      <dgm:t>
        <a:bodyPr/>
        <a:lstStyle/>
        <a:p>
          <a:endParaRPr lang="es-CO"/>
        </a:p>
      </dgm:t>
    </dgm:pt>
    <dgm:pt modelId="{78B2B767-5833-45FF-B9AB-0C41D766ABD0}" type="pres">
      <dgm:prSet presAssocID="{0FA77848-FC65-4141-89B6-1423867F201D}" presName="childNode2" presStyleLbl="bgAcc1" presStyleIdx="1" presStyleCnt="6" custFlipVert="1" custScaleY="7055" custLinFactNeighborX="15425" custLinFactNeighborY="-44555">
        <dgm:presLayoutVars>
          <dgm:bulletEnabled val="1"/>
        </dgm:presLayoutVars>
      </dgm:prSet>
      <dgm:spPr/>
      <dgm:t>
        <a:bodyPr/>
        <a:lstStyle/>
        <a:p>
          <a:endParaRPr lang="es-CO"/>
        </a:p>
      </dgm:t>
    </dgm:pt>
    <dgm:pt modelId="{79E01E87-87D3-49FA-B7E4-7EB3911CF101}" type="pres">
      <dgm:prSet presAssocID="{0FA77848-FC65-4141-89B6-1423867F201D}" presName="childNode2tx" presStyleLbl="bgAcc1" presStyleIdx="1" presStyleCnt="6">
        <dgm:presLayoutVars>
          <dgm:bulletEnabled val="1"/>
        </dgm:presLayoutVars>
      </dgm:prSet>
      <dgm:spPr/>
      <dgm:t>
        <a:bodyPr/>
        <a:lstStyle/>
        <a:p>
          <a:endParaRPr lang="es-CO"/>
        </a:p>
      </dgm:t>
    </dgm:pt>
    <dgm:pt modelId="{BF156B5B-538F-4268-91FA-09ABE01CB2E1}" type="pres">
      <dgm:prSet presAssocID="{0FA77848-FC65-4141-89B6-1423867F201D}" presName="parentNode2" presStyleLbl="node1" presStyleIdx="1" presStyleCnt="6" custScaleX="180191" custScaleY="220008">
        <dgm:presLayoutVars>
          <dgm:chMax val="0"/>
          <dgm:bulletEnabled val="1"/>
        </dgm:presLayoutVars>
      </dgm:prSet>
      <dgm:spPr/>
      <dgm:t>
        <a:bodyPr/>
        <a:lstStyle/>
        <a:p>
          <a:endParaRPr lang="es-CO"/>
        </a:p>
      </dgm:t>
    </dgm:pt>
    <dgm:pt modelId="{E803FE95-3FD7-428B-9E36-44111C1D06A0}" type="pres">
      <dgm:prSet presAssocID="{0FA77848-FC65-4141-89B6-1423867F201D}" presName="connSite2" presStyleCnt="0"/>
      <dgm:spPr/>
      <dgm:t>
        <a:bodyPr/>
        <a:lstStyle/>
        <a:p>
          <a:endParaRPr lang="es-CO"/>
        </a:p>
      </dgm:t>
    </dgm:pt>
    <dgm:pt modelId="{A0C99E73-1326-4CCC-B271-29436BB3D4B7}" type="pres">
      <dgm:prSet presAssocID="{C1CA0CF8-238E-48D0-9FDA-2F3B798017AD}" presName="Name18" presStyleLbl="sibTrans2D1" presStyleIdx="1" presStyleCnt="5"/>
      <dgm:spPr/>
      <dgm:t>
        <a:bodyPr/>
        <a:lstStyle/>
        <a:p>
          <a:endParaRPr lang="es-CO"/>
        </a:p>
      </dgm:t>
    </dgm:pt>
    <dgm:pt modelId="{164F579B-E342-43EF-8730-09D5288F3FD2}" type="pres">
      <dgm:prSet presAssocID="{751501E2-1A14-42BB-9410-1DE7AFBDBE8A}" presName="composite1" presStyleCnt="0"/>
      <dgm:spPr/>
      <dgm:t>
        <a:bodyPr/>
        <a:lstStyle/>
        <a:p>
          <a:endParaRPr lang="es-CO"/>
        </a:p>
      </dgm:t>
    </dgm:pt>
    <dgm:pt modelId="{51EE0346-C304-448C-A3B4-8DF6A1BD113F}" type="pres">
      <dgm:prSet presAssocID="{751501E2-1A14-42BB-9410-1DE7AFBDBE8A}" presName="dummyNode1" presStyleLbl="node1" presStyleIdx="1" presStyleCnt="6"/>
      <dgm:spPr/>
      <dgm:t>
        <a:bodyPr/>
        <a:lstStyle/>
        <a:p>
          <a:endParaRPr lang="es-CO"/>
        </a:p>
      </dgm:t>
    </dgm:pt>
    <dgm:pt modelId="{33ABCCD8-9835-4F77-A065-0A6A82C2237B}" type="pres">
      <dgm:prSet presAssocID="{751501E2-1A14-42BB-9410-1DE7AFBDBE8A}" presName="childNode1" presStyleLbl="bgAcc1" presStyleIdx="2" presStyleCnt="6" custFlipVert="1" custScaleX="112032" custScaleY="11388" custLinFactNeighborX="-818" custLinFactNeighborY="25198">
        <dgm:presLayoutVars>
          <dgm:bulletEnabled val="1"/>
        </dgm:presLayoutVars>
      </dgm:prSet>
      <dgm:spPr/>
      <dgm:t>
        <a:bodyPr/>
        <a:lstStyle/>
        <a:p>
          <a:endParaRPr lang="es-CO"/>
        </a:p>
      </dgm:t>
    </dgm:pt>
    <dgm:pt modelId="{3C59E9DB-6494-4A18-9DD4-425E3B71D5F8}" type="pres">
      <dgm:prSet presAssocID="{751501E2-1A14-42BB-9410-1DE7AFBDBE8A}" presName="childNode1tx" presStyleLbl="bgAcc1" presStyleIdx="2" presStyleCnt="6">
        <dgm:presLayoutVars>
          <dgm:bulletEnabled val="1"/>
        </dgm:presLayoutVars>
      </dgm:prSet>
      <dgm:spPr/>
      <dgm:t>
        <a:bodyPr/>
        <a:lstStyle/>
        <a:p>
          <a:endParaRPr lang="es-CO"/>
        </a:p>
      </dgm:t>
    </dgm:pt>
    <dgm:pt modelId="{6184F5A0-A5E8-4CCF-AEBC-ECD4613E4FA0}" type="pres">
      <dgm:prSet presAssocID="{751501E2-1A14-42BB-9410-1DE7AFBDBE8A}" presName="parentNode1" presStyleLbl="node1" presStyleIdx="2" presStyleCnt="6" custScaleX="187412" custScaleY="201579">
        <dgm:presLayoutVars>
          <dgm:chMax val="1"/>
          <dgm:bulletEnabled val="1"/>
        </dgm:presLayoutVars>
      </dgm:prSet>
      <dgm:spPr/>
      <dgm:t>
        <a:bodyPr/>
        <a:lstStyle/>
        <a:p>
          <a:endParaRPr lang="es-CO"/>
        </a:p>
      </dgm:t>
    </dgm:pt>
    <dgm:pt modelId="{05FA0BAA-25FA-4562-8D7A-697EDD17B31F}" type="pres">
      <dgm:prSet presAssocID="{751501E2-1A14-42BB-9410-1DE7AFBDBE8A}" presName="connSite1" presStyleCnt="0"/>
      <dgm:spPr/>
      <dgm:t>
        <a:bodyPr/>
        <a:lstStyle/>
        <a:p>
          <a:endParaRPr lang="es-CO"/>
        </a:p>
      </dgm:t>
    </dgm:pt>
    <dgm:pt modelId="{A171EA49-D540-4080-A2B6-3D264C6A8054}" type="pres">
      <dgm:prSet presAssocID="{82A15DF2-95D3-4D4B-A3D3-28F19F09BEC2}" presName="Name9" presStyleLbl="sibTrans2D1" presStyleIdx="2" presStyleCnt="5"/>
      <dgm:spPr/>
      <dgm:t>
        <a:bodyPr/>
        <a:lstStyle/>
        <a:p>
          <a:endParaRPr lang="es-CO"/>
        </a:p>
      </dgm:t>
    </dgm:pt>
    <dgm:pt modelId="{BADDE72E-DE54-4601-9A81-72BF05BC9353}" type="pres">
      <dgm:prSet presAssocID="{98B7E357-8EE4-4C82-B27E-D802670A4356}" presName="composite2" presStyleCnt="0"/>
      <dgm:spPr/>
      <dgm:t>
        <a:bodyPr/>
        <a:lstStyle/>
        <a:p>
          <a:endParaRPr lang="es-CO"/>
        </a:p>
      </dgm:t>
    </dgm:pt>
    <dgm:pt modelId="{4E780B1E-9B3D-409E-AA58-1750F2A04251}" type="pres">
      <dgm:prSet presAssocID="{98B7E357-8EE4-4C82-B27E-D802670A4356}" presName="dummyNode2" presStyleLbl="node1" presStyleIdx="2" presStyleCnt="6"/>
      <dgm:spPr/>
      <dgm:t>
        <a:bodyPr/>
        <a:lstStyle/>
        <a:p>
          <a:endParaRPr lang="es-CO"/>
        </a:p>
      </dgm:t>
    </dgm:pt>
    <dgm:pt modelId="{1827157E-170B-4B12-B5B1-83EF87385FDA}" type="pres">
      <dgm:prSet presAssocID="{98B7E357-8EE4-4C82-B27E-D802670A4356}" presName="childNode2" presStyleLbl="bgAcc1" presStyleIdx="3" presStyleCnt="6" custFlipVert="1" custScaleY="20969" custLinFactNeighborX="26641" custLinFactNeighborY="-40801">
        <dgm:presLayoutVars>
          <dgm:bulletEnabled val="1"/>
        </dgm:presLayoutVars>
      </dgm:prSet>
      <dgm:spPr/>
      <dgm:t>
        <a:bodyPr/>
        <a:lstStyle/>
        <a:p>
          <a:endParaRPr lang="es-CO"/>
        </a:p>
      </dgm:t>
    </dgm:pt>
    <dgm:pt modelId="{7B569723-52DD-45DA-AD64-EEDF5AB26F8F}" type="pres">
      <dgm:prSet presAssocID="{98B7E357-8EE4-4C82-B27E-D802670A4356}" presName="childNode2tx" presStyleLbl="bgAcc1" presStyleIdx="3" presStyleCnt="6">
        <dgm:presLayoutVars>
          <dgm:bulletEnabled val="1"/>
        </dgm:presLayoutVars>
      </dgm:prSet>
      <dgm:spPr/>
      <dgm:t>
        <a:bodyPr/>
        <a:lstStyle/>
        <a:p>
          <a:endParaRPr lang="es-CO"/>
        </a:p>
      </dgm:t>
    </dgm:pt>
    <dgm:pt modelId="{96D82A14-EEEA-4FF9-B260-FC09CBD13752}" type="pres">
      <dgm:prSet presAssocID="{98B7E357-8EE4-4C82-B27E-D802670A4356}" presName="parentNode2" presStyleLbl="node1" presStyleIdx="3" presStyleCnt="6" custScaleX="169176" custScaleY="210062">
        <dgm:presLayoutVars>
          <dgm:chMax val="0"/>
          <dgm:bulletEnabled val="1"/>
        </dgm:presLayoutVars>
      </dgm:prSet>
      <dgm:spPr/>
      <dgm:t>
        <a:bodyPr/>
        <a:lstStyle/>
        <a:p>
          <a:endParaRPr lang="es-CO"/>
        </a:p>
      </dgm:t>
    </dgm:pt>
    <dgm:pt modelId="{7FC32E4E-9375-4414-963D-8B383320FCE4}" type="pres">
      <dgm:prSet presAssocID="{98B7E357-8EE4-4C82-B27E-D802670A4356}" presName="connSite2" presStyleCnt="0"/>
      <dgm:spPr/>
      <dgm:t>
        <a:bodyPr/>
        <a:lstStyle/>
        <a:p>
          <a:endParaRPr lang="es-CO"/>
        </a:p>
      </dgm:t>
    </dgm:pt>
    <dgm:pt modelId="{F7C835D0-8491-48BE-B601-BCC08A74472C}" type="pres">
      <dgm:prSet presAssocID="{758CF5C9-C930-411E-91C3-483F14B303CD}" presName="Name18" presStyleLbl="sibTrans2D1" presStyleIdx="3" presStyleCnt="5"/>
      <dgm:spPr/>
      <dgm:t>
        <a:bodyPr/>
        <a:lstStyle/>
        <a:p>
          <a:endParaRPr lang="es-CO"/>
        </a:p>
      </dgm:t>
    </dgm:pt>
    <dgm:pt modelId="{6DB15EC3-8776-4322-8599-5B6EDCE07F72}" type="pres">
      <dgm:prSet presAssocID="{90F94A5C-AB3E-44F6-BFEE-4F3A1CE2B899}" presName="composite1" presStyleCnt="0"/>
      <dgm:spPr/>
      <dgm:t>
        <a:bodyPr/>
        <a:lstStyle/>
        <a:p>
          <a:endParaRPr lang="es-CO"/>
        </a:p>
      </dgm:t>
    </dgm:pt>
    <dgm:pt modelId="{96413B9A-C80F-489E-A451-E3B958EAAB4C}" type="pres">
      <dgm:prSet presAssocID="{90F94A5C-AB3E-44F6-BFEE-4F3A1CE2B899}" presName="dummyNode1" presStyleLbl="node1" presStyleIdx="3" presStyleCnt="6"/>
      <dgm:spPr/>
      <dgm:t>
        <a:bodyPr/>
        <a:lstStyle/>
        <a:p>
          <a:endParaRPr lang="es-CO"/>
        </a:p>
      </dgm:t>
    </dgm:pt>
    <dgm:pt modelId="{8C059FFE-39FA-4775-B61D-96BACEF09FE5}" type="pres">
      <dgm:prSet presAssocID="{90F94A5C-AB3E-44F6-BFEE-4F3A1CE2B899}" presName="childNode1" presStyleLbl="bgAcc1" presStyleIdx="4" presStyleCnt="6" custFlipVert="1" custScaleY="55395" custLinFactNeighborX="5609" custLinFactNeighborY="51001">
        <dgm:presLayoutVars>
          <dgm:bulletEnabled val="1"/>
        </dgm:presLayoutVars>
      </dgm:prSet>
      <dgm:spPr/>
      <dgm:t>
        <a:bodyPr/>
        <a:lstStyle/>
        <a:p>
          <a:endParaRPr lang="es-CO"/>
        </a:p>
      </dgm:t>
    </dgm:pt>
    <dgm:pt modelId="{98BC21C4-48D5-42A6-AA7A-75F5EE2BCF8B}" type="pres">
      <dgm:prSet presAssocID="{90F94A5C-AB3E-44F6-BFEE-4F3A1CE2B899}" presName="childNode1tx" presStyleLbl="bgAcc1" presStyleIdx="4" presStyleCnt="6">
        <dgm:presLayoutVars>
          <dgm:bulletEnabled val="1"/>
        </dgm:presLayoutVars>
      </dgm:prSet>
      <dgm:spPr/>
      <dgm:t>
        <a:bodyPr/>
        <a:lstStyle/>
        <a:p>
          <a:endParaRPr lang="es-CO"/>
        </a:p>
      </dgm:t>
    </dgm:pt>
    <dgm:pt modelId="{80830206-4DD0-4269-87E7-2755A1B3A05C}" type="pres">
      <dgm:prSet presAssocID="{90F94A5C-AB3E-44F6-BFEE-4F3A1CE2B899}" presName="parentNode1" presStyleLbl="node1" presStyleIdx="4" presStyleCnt="6" custScaleX="182191" custScaleY="225957">
        <dgm:presLayoutVars>
          <dgm:chMax val="1"/>
          <dgm:bulletEnabled val="1"/>
        </dgm:presLayoutVars>
      </dgm:prSet>
      <dgm:spPr/>
      <dgm:t>
        <a:bodyPr/>
        <a:lstStyle/>
        <a:p>
          <a:endParaRPr lang="es-CO"/>
        </a:p>
      </dgm:t>
    </dgm:pt>
    <dgm:pt modelId="{A9521372-05D8-43EE-BC2C-A31665A2CEF2}" type="pres">
      <dgm:prSet presAssocID="{90F94A5C-AB3E-44F6-BFEE-4F3A1CE2B899}" presName="connSite1" presStyleCnt="0"/>
      <dgm:spPr/>
      <dgm:t>
        <a:bodyPr/>
        <a:lstStyle/>
        <a:p>
          <a:endParaRPr lang="es-CO"/>
        </a:p>
      </dgm:t>
    </dgm:pt>
    <dgm:pt modelId="{EDD527B7-C078-4230-B239-668F8800FB98}" type="pres">
      <dgm:prSet presAssocID="{869C4F55-24D7-4E85-B558-0AE022837BE7}" presName="Name9" presStyleLbl="sibTrans2D1" presStyleIdx="4" presStyleCnt="5"/>
      <dgm:spPr/>
      <dgm:t>
        <a:bodyPr/>
        <a:lstStyle/>
        <a:p>
          <a:endParaRPr lang="es-CO"/>
        </a:p>
      </dgm:t>
    </dgm:pt>
    <dgm:pt modelId="{85AFB861-9568-4704-B637-F10F3088E3C8}" type="pres">
      <dgm:prSet presAssocID="{C02CFBED-0CF0-4E23-A73C-E978FFA18D21}" presName="composite2" presStyleCnt="0"/>
      <dgm:spPr/>
    </dgm:pt>
    <dgm:pt modelId="{F4515092-FAB8-4802-9087-F32BBD3DB867}" type="pres">
      <dgm:prSet presAssocID="{C02CFBED-0CF0-4E23-A73C-E978FFA18D21}" presName="dummyNode2" presStyleLbl="node1" presStyleIdx="4" presStyleCnt="6"/>
      <dgm:spPr/>
    </dgm:pt>
    <dgm:pt modelId="{089CE265-759C-4479-801F-92C8DE142B48}" type="pres">
      <dgm:prSet presAssocID="{C02CFBED-0CF0-4E23-A73C-E978FFA18D21}" presName="childNode2" presStyleLbl="bgAcc1" presStyleIdx="5" presStyleCnt="6" custFlipVert="1" custScaleY="29562" custLinFactNeighborX="8291" custLinFactNeighborY="-35184">
        <dgm:presLayoutVars>
          <dgm:bulletEnabled val="1"/>
        </dgm:presLayoutVars>
      </dgm:prSet>
      <dgm:spPr/>
    </dgm:pt>
    <dgm:pt modelId="{0C03952F-544A-44C8-8757-C9FF7DD269A1}" type="pres">
      <dgm:prSet presAssocID="{C02CFBED-0CF0-4E23-A73C-E978FFA18D21}" presName="childNode2tx" presStyleLbl="bgAcc1" presStyleIdx="5" presStyleCnt="6">
        <dgm:presLayoutVars>
          <dgm:bulletEnabled val="1"/>
        </dgm:presLayoutVars>
      </dgm:prSet>
      <dgm:spPr/>
    </dgm:pt>
    <dgm:pt modelId="{95753A3F-D4D8-48B2-9585-B69BE8B92449}" type="pres">
      <dgm:prSet presAssocID="{C02CFBED-0CF0-4E23-A73C-E978FFA18D21}" presName="parentNode2" presStyleLbl="node1" presStyleIdx="5" presStyleCnt="6" custScaleX="177806" custScaleY="240520" custLinFactNeighborX="-15675" custLinFactNeighborY="-3909">
        <dgm:presLayoutVars>
          <dgm:chMax val="0"/>
          <dgm:bulletEnabled val="1"/>
        </dgm:presLayoutVars>
      </dgm:prSet>
      <dgm:spPr/>
      <dgm:t>
        <a:bodyPr/>
        <a:lstStyle/>
        <a:p>
          <a:endParaRPr lang="es-CO"/>
        </a:p>
      </dgm:t>
    </dgm:pt>
    <dgm:pt modelId="{852A27C6-3583-4D0C-A425-C2384BBBB66F}" type="pres">
      <dgm:prSet presAssocID="{C02CFBED-0CF0-4E23-A73C-E978FFA18D21}" presName="connSite2" presStyleCnt="0"/>
      <dgm:spPr/>
    </dgm:pt>
  </dgm:ptLst>
  <dgm:cxnLst>
    <dgm:cxn modelId="{C0E4EB04-BD83-4C16-B22C-5865147D8BF4}" srcId="{65631D19-1FF2-4061-BA1B-A95CF7F6B4DA}" destId="{2DAB2303-F99D-4CC9-82D4-8A5372DBDAA6}" srcOrd="0" destOrd="0" parTransId="{DA5D3566-D1D4-453F-A8D5-01C142C63CF6}" sibTransId="{247030C5-347B-4505-ACAD-31687418E5FC}"/>
    <dgm:cxn modelId="{3EFFD1BC-F4A2-4016-87FE-20E653C36492}" type="presOf" srcId="{98B7E357-8EE4-4C82-B27E-D802670A4356}" destId="{96D82A14-EEEA-4FF9-B260-FC09CBD13752}" srcOrd="0" destOrd="0" presId="urn:microsoft.com/office/officeart/2005/8/layout/hProcess4"/>
    <dgm:cxn modelId="{4F8B60A1-55B1-4B7F-B26F-11639A3A4A20}" type="presOf" srcId="{65631D19-1FF2-4061-BA1B-A95CF7F6B4DA}" destId="{9CAE756F-21D4-44C8-AE22-DC9E7086E91C}" srcOrd="0" destOrd="0" presId="urn:microsoft.com/office/officeart/2005/8/layout/hProcess4"/>
    <dgm:cxn modelId="{BAFE3D2A-7D5C-4B8B-8504-8249FAD303B2}" type="presOf" srcId="{C1CA0CF8-238E-48D0-9FDA-2F3B798017AD}" destId="{A0C99E73-1326-4CCC-B271-29436BB3D4B7}" srcOrd="0" destOrd="0" presId="urn:microsoft.com/office/officeart/2005/8/layout/hProcess4"/>
    <dgm:cxn modelId="{7030F839-4D47-44BD-936C-80E6819ADDB5}" type="presOf" srcId="{C02CFBED-0CF0-4E23-A73C-E978FFA18D21}" destId="{95753A3F-D4D8-48B2-9585-B69BE8B92449}" srcOrd="0" destOrd="0" presId="urn:microsoft.com/office/officeart/2005/8/layout/hProcess4"/>
    <dgm:cxn modelId="{17533477-E934-4D93-BCAC-C3A479CE98CE}" srcId="{65631D19-1FF2-4061-BA1B-A95CF7F6B4DA}" destId="{98B7E357-8EE4-4C82-B27E-D802670A4356}" srcOrd="3" destOrd="0" parTransId="{AC44DDF2-D42A-4202-BB5A-2A496F12A0FC}" sibTransId="{758CF5C9-C930-411E-91C3-483F14B303CD}"/>
    <dgm:cxn modelId="{F24A538D-46DB-42ED-8F54-C375FC6BE92F}" type="presOf" srcId="{247030C5-347B-4505-ACAD-31687418E5FC}" destId="{BA878610-3AE0-4581-A755-11B5DC7CCE4A}" srcOrd="0" destOrd="0" presId="urn:microsoft.com/office/officeart/2005/8/layout/hProcess4"/>
    <dgm:cxn modelId="{BB5B29EA-EE01-4716-9921-234124D7F347}" srcId="{65631D19-1FF2-4061-BA1B-A95CF7F6B4DA}" destId="{C02CFBED-0CF0-4E23-A73C-E978FFA18D21}" srcOrd="5" destOrd="0" parTransId="{DD71B79B-BDCB-44AC-A4BF-8E1512A3A144}" sibTransId="{A757B2FC-8B4D-4F4E-80BF-7E49E8B63DA3}"/>
    <dgm:cxn modelId="{3D0E7D34-E7A1-44CD-842B-D7EE7DCD5C70}" type="presOf" srcId="{869C4F55-24D7-4E85-B558-0AE022837BE7}" destId="{EDD527B7-C078-4230-B239-668F8800FB98}" srcOrd="0" destOrd="0" presId="urn:microsoft.com/office/officeart/2005/8/layout/hProcess4"/>
    <dgm:cxn modelId="{6A378AD6-5DC6-4962-BA8A-60B245E9BBE4}" type="presOf" srcId="{751501E2-1A14-42BB-9410-1DE7AFBDBE8A}" destId="{6184F5A0-A5E8-4CCF-AEBC-ECD4613E4FA0}" srcOrd="0" destOrd="0" presId="urn:microsoft.com/office/officeart/2005/8/layout/hProcess4"/>
    <dgm:cxn modelId="{69A39ABB-608F-4652-9FFF-A32099C138AE}" type="presOf" srcId="{90F94A5C-AB3E-44F6-BFEE-4F3A1CE2B899}" destId="{80830206-4DD0-4269-87E7-2755A1B3A05C}" srcOrd="0" destOrd="0" presId="urn:microsoft.com/office/officeart/2005/8/layout/hProcess4"/>
    <dgm:cxn modelId="{E19CE880-16BB-4053-A6C0-D3D0682F2699}" type="presOf" srcId="{82A15DF2-95D3-4D4B-A3D3-28F19F09BEC2}" destId="{A171EA49-D540-4080-A2B6-3D264C6A8054}" srcOrd="0" destOrd="0" presId="urn:microsoft.com/office/officeart/2005/8/layout/hProcess4"/>
    <dgm:cxn modelId="{E22C4A87-565C-4403-957A-D1097CE7195C}" srcId="{65631D19-1FF2-4061-BA1B-A95CF7F6B4DA}" destId="{0FA77848-FC65-4141-89B6-1423867F201D}" srcOrd="1" destOrd="0" parTransId="{2BE75C55-CB9D-4A3C-80F7-A7F66D4EA27A}" sibTransId="{C1CA0CF8-238E-48D0-9FDA-2F3B798017AD}"/>
    <dgm:cxn modelId="{AE9F005F-1910-46AC-BE12-CB580A2D2991}" srcId="{65631D19-1FF2-4061-BA1B-A95CF7F6B4DA}" destId="{751501E2-1A14-42BB-9410-1DE7AFBDBE8A}" srcOrd="2" destOrd="0" parTransId="{4C075592-DC50-4685-B918-EED3037C7EC7}" sibTransId="{82A15DF2-95D3-4D4B-A3D3-28F19F09BEC2}"/>
    <dgm:cxn modelId="{6E9F617D-DA58-42C7-9F6D-4AEED458CAE1}" type="presOf" srcId="{758CF5C9-C930-411E-91C3-483F14B303CD}" destId="{F7C835D0-8491-48BE-B601-BCC08A74472C}" srcOrd="0" destOrd="0" presId="urn:microsoft.com/office/officeart/2005/8/layout/hProcess4"/>
    <dgm:cxn modelId="{7A0D1F77-380D-4B5B-9BFD-F61E9B672356}" type="presOf" srcId="{2DAB2303-F99D-4CC9-82D4-8A5372DBDAA6}" destId="{D3279F3F-3944-474F-95DB-E8270BBA6E49}" srcOrd="0" destOrd="0" presId="urn:microsoft.com/office/officeart/2005/8/layout/hProcess4"/>
    <dgm:cxn modelId="{C991A3BC-064E-4524-9A47-FF75906CBC6E}" srcId="{65631D19-1FF2-4061-BA1B-A95CF7F6B4DA}" destId="{90F94A5C-AB3E-44F6-BFEE-4F3A1CE2B899}" srcOrd="4" destOrd="0" parTransId="{3B018410-D358-4B57-AB12-8D799432D954}" sibTransId="{869C4F55-24D7-4E85-B558-0AE022837BE7}"/>
    <dgm:cxn modelId="{7D4CF672-2DED-45BC-B01D-5B7F3BC74F01}" type="presOf" srcId="{0FA77848-FC65-4141-89B6-1423867F201D}" destId="{BF156B5B-538F-4268-91FA-09ABE01CB2E1}" srcOrd="0" destOrd="0" presId="urn:microsoft.com/office/officeart/2005/8/layout/hProcess4"/>
    <dgm:cxn modelId="{2B38DED0-F728-418D-8DC2-89E165D8E9F5}" type="presParOf" srcId="{9CAE756F-21D4-44C8-AE22-DC9E7086E91C}" destId="{88F91678-8E7D-4792-ABE3-74C4ADF80CF1}" srcOrd="0" destOrd="0" presId="urn:microsoft.com/office/officeart/2005/8/layout/hProcess4"/>
    <dgm:cxn modelId="{320B0952-BD67-48D1-971D-6F58779668A3}" type="presParOf" srcId="{9CAE756F-21D4-44C8-AE22-DC9E7086E91C}" destId="{90ACA30C-FFE8-4ED8-9919-163E8CE67D4A}" srcOrd="1" destOrd="0" presId="urn:microsoft.com/office/officeart/2005/8/layout/hProcess4"/>
    <dgm:cxn modelId="{B6BEDC13-59C8-4B05-96B5-A485672416B9}" type="presParOf" srcId="{9CAE756F-21D4-44C8-AE22-DC9E7086E91C}" destId="{276D28E9-E384-48E2-9407-4C69E3A85D53}" srcOrd="2" destOrd="0" presId="urn:microsoft.com/office/officeart/2005/8/layout/hProcess4"/>
    <dgm:cxn modelId="{2450FB69-A21E-4160-838E-0DAD121795ED}" type="presParOf" srcId="{276D28E9-E384-48E2-9407-4C69E3A85D53}" destId="{9DF84B28-91DD-4DA3-B929-9C0055D5E07E}" srcOrd="0" destOrd="0" presId="urn:microsoft.com/office/officeart/2005/8/layout/hProcess4"/>
    <dgm:cxn modelId="{04C0A428-11B9-437C-BC26-320F77F6E8FF}" type="presParOf" srcId="{9DF84B28-91DD-4DA3-B929-9C0055D5E07E}" destId="{A2F9E8B4-2FAB-4B1D-A82A-CE3943450E95}" srcOrd="0" destOrd="0" presId="urn:microsoft.com/office/officeart/2005/8/layout/hProcess4"/>
    <dgm:cxn modelId="{A03CF2AD-2A4C-4003-AB36-23C0E438E5C6}" type="presParOf" srcId="{9DF84B28-91DD-4DA3-B929-9C0055D5E07E}" destId="{727D5F51-0EC8-4C86-BC05-67CAAF128A85}" srcOrd="1" destOrd="0" presId="urn:microsoft.com/office/officeart/2005/8/layout/hProcess4"/>
    <dgm:cxn modelId="{3382C8F3-0827-4DE3-9B20-4696EC72F162}" type="presParOf" srcId="{9DF84B28-91DD-4DA3-B929-9C0055D5E07E}" destId="{75416B23-37CA-4282-B255-FC7CAA89522D}" srcOrd="2" destOrd="0" presId="urn:microsoft.com/office/officeart/2005/8/layout/hProcess4"/>
    <dgm:cxn modelId="{74DDC61B-3849-4C54-A297-4E055E97EF4F}" type="presParOf" srcId="{9DF84B28-91DD-4DA3-B929-9C0055D5E07E}" destId="{D3279F3F-3944-474F-95DB-E8270BBA6E49}" srcOrd="3" destOrd="0" presId="urn:microsoft.com/office/officeart/2005/8/layout/hProcess4"/>
    <dgm:cxn modelId="{8AEDC9DC-9615-471A-9297-7573B27D7634}" type="presParOf" srcId="{9DF84B28-91DD-4DA3-B929-9C0055D5E07E}" destId="{37688E00-98EF-43F6-BF1E-A31B0CD09E7D}" srcOrd="4" destOrd="0" presId="urn:microsoft.com/office/officeart/2005/8/layout/hProcess4"/>
    <dgm:cxn modelId="{2EEE732A-2045-4014-B4C7-33B437118B98}" type="presParOf" srcId="{276D28E9-E384-48E2-9407-4C69E3A85D53}" destId="{BA878610-3AE0-4581-A755-11B5DC7CCE4A}" srcOrd="1" destOrd="0" presId="urn:microsoft.com/office/officeart/2005/8/layout/hProcess4"/>
    <dgm:cxn modelId="{7B9B160B-B4F5-43EE-9918-42739C91C261}" type="presParOf" srcId="{276D28E9-E384-48E2-9407-4C69E3A85D53}" destId="{39D21224-104E-405B-B8D1-C1F5B92B963D}" srcOrd="2" destOrd="0" presId="urn:microsoft.com/office/officeart/2005/8/layout/hProcess4"/>
    <dgm:cxn modelId="{027D814C-5100-471E-8730-EB23FF7860F1}" type="presParOf" srcId="{39D21224-104E-405B-B8D1-C1F5B92B963D}" destId="{CF5D87CA-8EEB-4BB6-A9ED-0843832262B5}" srcOrd="0" destOrd="0" presId="urn:microsoft.com/office/officeart/2005/8/layout/hProcess4"/>
    <dgm:cxn modelId="{504C6C36-36B0-4951-A10D-7FE863DB545C}" type="presParOf" srcId="{39D21224-104E-405B-B8D1-C1F5B92B963D}" destId="{78B2B767-5833-45FF-B9AB-0C41D766ABD0}" srcOrd="1" destOrd="0" presId="urn:microsoft.com/office/officeart/2005/8/layout/hProcess4"/>
    <dgm:cxn modelId="{064CCE8D-2C05-40AA-8E60-99452CA28DD8}" type="presParOf" srcId="{39D21224-104E-405B-B8D1-C1F5B92B963D}" destId="{79E01E87-87D3-49FA-B7E4-7EB3911CF101}" srcOrd="2" destOrd="0" presId="urn:microsoft.com/office/officeart/2005/8/layout/hProcess4"/>
    <dgm:cxn modelId="{D2404CED-C38B-42F9-8EF1-779803116BD0}" type="presParOf" srcId="{39D21224-104E-405B-B8D1-C1F5B92B963D}" destId="{BF156B5B-538F-4268-91FA-09ABE01CB2E1}" srcOrd="3" destOrd="0" presId="urn:microsoft.com/office/officeart/2005/8/layout/hProcess4"/>
    <dgm:cxn modelId="{1404F00B-B7BE-431E-960C-D9DC4EFB8228}" type="presParOf" srcId="{39D21224-104E-405B-B8D1-C1F5B92B963D}" destId="{E803FE95-3FD7-428B-9E36-44111C1D06A0}" srcOrd="4" destOrd="0" presId="urn:microsoft.com/office/officeart/2005/8/layout/hProcess4"/>
    <dgm:cxn modelId="{8159D0CE-C787-4A92-AD5C-92D56E06C3AA}" type="presParOf" srcId="{276D28E9-E384-48E2-9407-4C69E3A85D53}" destId="{A0C99E73-1326-4CCC-B271-29436BB3D4B7}" srcOrd="3" destOrd="0" presId="urn:microsoft.com/office/officeart/2005/8/layout/hProcess4"/>
    <dgm:cxn modelId="{2D885090-7EF0-4D7F-A777-FE7B430D7967}" type="presParOf" srcId="{276D28E9-E384-48E2-9407-4C69E3A85D53}" destId="{164F579B-E342-43EF-8730-09D5288F3FD2}" srcOrd="4" destOrd="0" presId="urn:microsoft.com/office/officeart/2005/8/layout/hProcess4"/>
    <dgm:cxn modelId="{91765EC8-18DC-4F88-9211-588E817D335A}" type="presParOf" srcId="{164F579B-E342-43EF-8730-09D5288F3FD2}" destId="{51EE0346-C304-448C-A3B4-8DF6A1BD113F}" srcOrd="0" destOrd="0" presId="urn:microsoft.com/office/officeart/2005/8/layout/hProcess4"/>
    <dgm:cxn modelId="{728D1D1A-6CA0-461E-AF18-8C22CD4DFF4E}" type="presParOf" srcId="{164F579B-E342-43EF-8730-09D5288F3FD2}" destId="{33ABCCD8-9835-4F77-A065-0A6A82C2237B}" srcOrd="1" destOrd="0" presId="urn:microsoft.com/office/officeart/2005/8/layout/hProcess4"/>
    <dgm:cxn modelId="{8BDDAB21-1A09-41F1-9523-09253D598C42}" type="presParOf" srcId="{164F579B-E342-43EF-8730-09D5288F3FD2}" destId="{3C59E9DB-6494-4A18-9DD4-425E3B71D5F8}" srcOrd="2" destOrd="0" presId="urn:microsoft.com/office/officeart/2005/8/layout/hProcess4"/>
    <dgm:cxn modelId="{0459FB4D-12C0-434C-9F31-31BC9095CB4B}" type="presParOf" srcId="{164F579B-E342-43EF-8730-09D5288F3FD2}" destId="{6184F5A0-A5E8-4CCF-AEBC-ECD4613E4FA0}" srcOrd="3" destOrd="0" presId="urn:microsoft.com/office/officeart/2005/8/layout/hProcess4"/>
    <dgm:cxn modelId="{5285473E-32D3-4C40-BC98-D9AFB4940B76}" type="presParOf" srcId="{164F579B-E342-43EF-8730-09D5288F3FD2}" destId="{05FA0BAA-25FA-4562-8D7A-697EDD17B31F}" srcOrd="4" destOrd="0" presId="urn:microsoft.com/office/officeart/2005/8/layout/hProcess4"/>
    <dgm:cxn modelId="{775EBA31-7456-4165-8C3E-EB57E507A4F1}" type="presParOf" srcId="{276D28E9-E384-48E2-9407-4C69E3A85D53}" destId="{A171EA49-D540-4080-A2B6-3D264C6A8054}" srcOrd="5" destOrd="0" presId="urn:microsoft.com/office/officeart/2005/8/layout/hProcess4"/>
    <dgm:cxn modelId="{EF4E6BA7-4F5A-441D-A189-B9A1EFF4CAC4}" type="presParOf" srcId="{276D28E9-E384-48E2-9407-4C69E3A85D53}" destId="{BADDE72E-DE54-4601-9A81-72BF05BC9353}" srcOrd="6" destOrd="0" presId="urn:microsoft.com/office/officeart/2005/8/layout/hProcess4"/>
    <dgm:cxn modelId="{C66AF996-8114-487D-9933-0964E7880256}" type="presParOf" srcId="{BADDE72E-DE54-4601-9A81-72BF05BC9353}" destId="{4E780B1E-9B3D-409E-AA58-1750F2A04251}" srcOrd="0" destOrd="0" presId="urn:microsoft.com/office/officeart/2005/8/layout/hProcess4"/>
    <dgm:cxn modelId="{5DC02C83-3D01-44A1-8D79-0F6FC8A5D270}" type="presParOf" srcId="{BADDE72E-DE54-4601-9A81-72BF05BC9353}" destId="{1827157E-170B-4B12-B5B1-83EF87385FDA}" srcOrd="1" destOrd="0" presId="urn:microsoft.com/office/officeart/2005/8/layout/hProcess4"/>
    <dgm:cxn modelId="{3AD92145-0C4E-4237-AA75-9092778A3798}" type="presParOf" srcId="{BADDE72E-DE54-4601-9A81-72BF05BC9353}" destId="{7B569723-52DD-45DA-AD64-EEDF5AB26F8F}" srcOrd="2" destOrd="0" presId="urn:microsoft.com/office/officeart/2005/8/layout/hProcess4"/>
    <dgm:cxn modelId="{4E85CD7F-2E43-48ED-9EAF-7BBE14F8C4D8}" type="presParOf" srcId="{BADDE72E-DE54-4601-9A81-72BF05BC9353}" destId="{96D82A14-EEEA-4FF9-B260-FC09CBD13752}" srcOrd="3" destOrd="0" presId="urn:microsoft.com/office/officeart/2005/8/layout/hProcess4"/>
    <dgm:cxn modelId="{FBE5BD6B-C02E-403C-B94B-2004F508170F}" type="presParOf" srcId="{BADDE72E-DE54-4601-9A81-72BF05BC9353}" destId="{7FC32E4E-9375-4414-963D-8B383320FCE4}" srcOrd="4" destOrd="0" presId="urn:microsoft.com/office/officeart/2005/8/layout/hProcess4"/>
    <dgm:cxn modelId="{F4946961-F106-417F-8B39-ADB2F4B4F282}" type="presParOf" srcId="{276D28E9-E384-48E2-9407-4C69E3A85D53}" destId="{F7C835D0-8491-48BE-B601-BCC08A74472C}" srcOrd="7" destOrd="0" presId="urn:microsoft.com/office/officeart/2005/8/layout/hProcess4"/>
    <dgm:cxn modelId="{08B9D348-9CF2-45C0-B95E-324D56EF05E6}" type="presParOf" srcId="{276D28E9-E384-48E2-9407-4C69E3A85D53}" destId="{6DB15EC3-8776-4322-8599-5B6EDCE07F72}" srcOrd="8" destOrd="0" presId="urn:microsoft.com/office/officeart/2005/8/layout/hProcess4"/>
    <dgm:cxn modelId="{A4096328-BFE3-4788-A1C4-4997862DD5A9}" type="presParOf" srcId="{6DB15EC3-8776-4322-8599-5B6EDCE07F72}" destId="{96413B9A-C80F-489E-A451-E3B958EAAB4C}" srcOrd="0" destOrd="0" presId="urn:microsoft.com/office/officeart/2005/8/layout/hProcess4"/>
    <dgm:cxn modelId="{8C48CACA-F787-4AD4-8850-EB19D0469EC7}" type="presParOf" srcId="{6DB15EC3-8776-4322-8599-5B6EDCE07F72}" destId="{8C059FFE-39FA-4775-B61D-96BACEF09FE5}" srcOrd="1" destOrd="0" presId="urn:microsoft.com/office/officeart/2005/8/layout/hProcess4"/>
    <dgm:cxn modelId="{893EA28C-326C-465E-BEAD-96FBEA05ADC7}" type="presParOf" srcId="{6DB15EC3-8776-4322-8599-5B6EDCE07F72}" destId="{98BC21C4-48D5-42A6-AA7A-75F5EE2BCF8B}" srcOrd="2" destOrd="0" presId="urn:microsoft.com/office/officeart/2005/8/layout/hProcess4"/>
    <dgm:cxn modelId="{3FC05BDC-9923-4F3D-BBB7-D4C8D4D22C12}" type="presParOf" srcId="{6DB15EC3-8776-4322-8599-5B6EDCE07F72}" destId="{80830206-4DD0-4269-87E7-2755A1B3A05C}" srcOrd="3" destOrd="0" presId="urn:microsoft.com/office/officeart/2005/8/layout/hProcess4"/>
    <dgm:cxn modelId="{876BE302-F0EB-4680-894A-CCA5652B8ADB}" type="presParOf" srcId="{6DB15EC3-8776-4322-8599-5B6EDCE07F72}" destId="{A9521372-05D8-43EE-BC2C-A31665A2CEF2}" srcOrd="4" destOrd="0" presId="urn:microsoft.com/office/officeart/2005/8/layout/hProcess4"/>
    <dgm:cxn modelId="{655F068B-5AD0-45A7-AD0E-4B6D7ECF9330}" type="presParOf" srcId="{276D28E9-E384-48E2-9407-4C69E3A85D53}" destId="{EDD527B7-C078-4230-B239-668F8800FB98}" srcOrd="9" destOrd="0" presId="urn:microsoft.com/office/officeart/2005/8/layout/hProcess4"/>
    <dgm:cxn modelId="{D43ECF24-210D-4240-8D94-C5AF03C2BDDF}" type="presParOf" srcId="{276D28E9-E384-48E2-9407-4C69E3A85D53}" destId="{85AFB861-9568-4704-B637-F10F3088E3C8}" srcOrd="10" destOrd="0" presId="urn:microsoft.com/office/officeart/2005/8/layout/hProcess4"/>
    <dgm:cxn modelId="{0BB0959D-2C1F-4E3B-AFDB-A8F634C80D3A}" type="presParOf" srcId="{85AFB861-9568-4704-B637-F10F3088E3C8}" destId="{F4515092-FAB8-4802-9087-F32BBD3DB867}" srcOrd="0" destOrd="0" presId="urn:microsoft.com/office/officeart/2005/8/layout/hProcess4"/>
    <dgm:cxn modelId="{9EFD95F6-F06E-46DE-A285-5C0DFEDE42B3}" type="presParOf" srcId="{85AFB861-9568-4704-B637-F10F3088E3C8}" destId="{089CE265-759C-4479-801F-92C8DE142B48}" srcOrd="1" destOrd="0" presId="urn:microsoft.com/office/officeart/2005/8/layout/hProcess4"/>
    <dgm:cxn modelId="{D7210672-1EAF-4638-868D-D4E4F190B6B5}" type="presParOf" srcId="{85AFB861-9568-4704-B637-F10F3088E3C8}" destId="{0C03952F-544A-44C8-8757-C9FF7DD269A1}" srcOrd="2" destOrd="0" presId="urn:microsoft.com/office/officeart/2005/8/layout/hProcess4"/>
    <dgm:cxn modelId="{D35329B0-257F-48D3-BF00-D2F8AEC827A4}" type="presParOf" srcId="{85AFB861-9568-4704-B637-F10F3088E3C8}" destId="{95753A3F-D4D8-48B2-9585-B69BE8B92449}" srcOrd="3" destOrd="0" presId="urn:microsoft.com/office/officeart/2005/8/layout/hProcess4"/>
    <dgm:cxn modelId="{C250B42A-D46B-4A49-9188-DB27424C2C9B}" type="presParOf" srcId="{85AFB861-9568-4704-B637-F10F3088E3C8}" destId="{852A27C6-3583-4D0C-A425-C2384BBBB66F}"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E5907E-CD2D-4F75-8169-CFD8C6F8005B}">
      <dsp:nvSpPr>
        <dsp:cNvPr id="0" name=""/>
        <dsp:cNvSpPr/>
      </dsp:nvSpPr>
      <dsp:spPr>
        <a:xfrm rot="5400000">
          <a:off x="-107250" y="1341601"/>
          <a:ext cx="839173" cy="428287"/>
        </a:xfrm>
        <a:prstGeom prst="bentUpArrow">
          <a:avLst>
            <a:gd name="adj1" fmla="val 32840"/>
            <a:gd name="adj2" fmla="val 25000"/>
            <a:gd name="adj3" fmla="val 35780"/>
          </a:avLst>
        </a:prstGeom>
        <a:solidFill>
          <a:schemeClr val="accent2">
            <a:lumMod val="60000"/>
            <a:lumOff val="40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2700" prstMaterial="flat">
          <a:bevelT w="177800" h="254000"/>
          <a:bevelB w="152400"/>
        </a:sp3d>
      </dsp:spPr>
      <dsp:style>
        <a:lnRef idx="0">
          <a:scrgbClr r="0" g="0" b="0"/>
        </a:lnRef>
        <a:fillRef idx="1">
          <a:scrgbClr r="0" g="0" b="0"/>
        </a:fillRef>
        <a:effectRef idx="1">
          <a:scrgbClr r="0" g="0" b="0"/>
        </a:effectRef>
        <a:fontRef idx="minor"/>
      </dsp:style>
    </dsp:sp>
    <dsp:sp modelId="{658D797B-A1ED-4D0C-B550-987984CD92AB}">
      <dsp:nvSpPr>
        <dsp:cNvPr id="0" name=""/>
        <dsp:cNvSpPr/>
      </dsp:nvSpPr>
      <dsp:spPr>
        <a:xfrm>
          <a:off x="0" y="334860"/>
          <a:ext cx="1708775" cy="781644"/>
        </a:xfrm>
        <a:prstGeom prst="roundRect">
          <a:avLst>
            <a:gd name="adj" fmla="val 16670"/>
          </a:avLst>
        </a:prstGeom>
        <a:solidFill>
          <a:schemeClr val="accent5">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CO" sz="1400" b="1" kern="1200" dirty="0" smtClean="0">
              <a:effectLst>
                <a:outerShdw blurRad="38100" dist="38100" dir="2700000" algn="tl">
                  <a:srgbClr val="000000">
                    <a:alpha val="43137"/>
                  </a:srgbClr>
                </a:outerShdw>
              </a:effectLst>
              <a:latin typeface="Century Gothic" panose="020B0502020202020204" pitchFamily="34" charset="0"/>
            </a:rPr>
            <a:t>POLÍTICAS DE DESARROLLO ADMINISTRATIVO</a:t>
          </a:r>
          <a:endParaRPr lang="es-CO" sz="1400" b="1" kern="1200" dirty="0">
            <a:effectLst>
              <a:outerShdw blurRad="38100" dist="38100" dir="2700000" algn="tl">
                <a:srgbClr val="000000">
                  <a:alpha val="43137"/>
                </a:srgbClr>
              </a:outerShdw>
            </a:effectLst>
            <a:latin typeface="Century Gothic" panose="020B0502020202020204" pitchFamily="34" charset="0"/>
          </a:endParaRPr>
        </a:p>
      </dsp:txBody>
      <dsp:txXfrm>
        <a:off x="38164" y="373024"/>
        <a:ext cx="1632447" cy="705316"/>
      </dsp:txXfrm>
    </dsp:sp>
    <dsp:sp modelId="{09892E50-48B1-433F-BFA1-3DF91CF7CFEB}">
      <dsp:nvSpPr>
        <dsp:cNvPr id="0" name=""/>
        <dsp:cNvSpPr/>
      </dsp:nvSpPr>
      <dsp:spPr>
        <a:xfrm>
          <a:off x="2795296" y="517360"/>
          <a:ext cx="1402635" cy="631759"/>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9B8BCA3-DB48-4A2C-83F6-B688A7C8D41F}">
      <dsp:nvSpPr>
        <dsp:cNvPr id="0" name=""/>
        <dsp:cNvSpPr/>
      </dsp:nvSpPr>
      <dsp:spPr>
        <a:xfrm rot="5400000">
          <a:off x="681974" y="2370789"/>
          <a:ext cx="663347" cy="427585"/>
        </a:xfrm>
        <a:prstGeom prst="bentUpArrow">
          <a:avLst>
            <a:gd name="adj1" fmla="val 32840"/>
            <a:gd name="adj2" fmla="val 25000"/>
            <a:gd name="adj3" fmla="val 35780"/>
          </a:avLst>
        </a:prstGeom>
        <a:solidFill>
          <a:schemeClr val="accent2">
            <a:lumMod val="60000"/>
            <a:lumOff val="40000"/>
          </a:schemeClr>
        </a:solidFill>
        <a:ln>
          <a:solidFill>
            <a:schemeClr val="accent1"/>
          </a:solid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2700" prstMaterial="flat">
          <a:bevelT w="177800" h="254000"/>
          <a:bevelB w="152400"/>
        </a:sp3d>
      </dsp:spPr>
      <dsp:style>
        <a:lnRef idx="0">
          <a:scrgbClr r="0" g="0" b="0"/>
        </a:lnRef>
        <a:fillRef idx="1">
          <a:scrgbClr r="0" g="0" b="0"/>
        </a:fillRef>
        <a:effectRef idx="1">
          <a:scrgbClr r="0" g="0" b="0"/>
        </a:effectRef>
        <a:fontRef idx="minor"/>
      </dsp:style>
    </dsp:sp>
    <dsp:sp modelId="{8E9A3737-1834-4F01-9FC3-7E898AAEF164}">
      <dsp:nvSpPr>
        <dsp:cNvPr id="0" name=""/>
        <dsp:cNvSpPr/>
      </dsp:nvSpPr>
      <dsp:spPr>
        <a:xfrm>
          <a:off x="582988" y="1472974"/>
          <a:ext cx="1776971" cy="781644"/>
        </a:xfrm>
        <a:prstGeom prst="roundRect">
          <a:avLst>
            <a:gd name="adj" fmla="val 16670"/>
          </a:avLst>
        </a:prstGeom>
        <a:solidFill>
          <a:schemeClr val="accent5">
            <a:hueOff val="-4966938"/>
            <a:satOff val="19906"/>
            <a:lumOff val="4314"/>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CO" sz="1400" b="1" kern="1200" dirty="0" smtClean="0">
              <a:effectLst>
                <a:outerShdw blurRad="38100" dist="38100" dir="2700000" algn="tl">
                  <a:srgbClr val="000000">
                    <a:alpha val="43137"/>
                  </a:srgbClr>
                </a:outerShdw>
              </a:effectLst>
              <a:latin typeface="Century Gothic" panose="020B0502020202020204" pitchFamily="34" charset="0"/>
            </a:rPr>
            <a:t>COMPONENTES</a:t>
          </a:r>
          <a:endParaRPr lang="es-CO" sz="1400" b="1" kern="1200" dirty="0">
            <a:effectLst>
              <a:outerShdw blurRad="38100" dist="38100" dir="2700000" algn="tl">
                <a:srgbClr val="000000">
                  <a:alpha val="43137"/>
                </a:srgbClr>
              </a:outerShdw>
            </a:effectLst>
            <a:latin typeface="Century Gothic" panose="020B0502020202020204" pitchFamily="34" charset="0"/>
          </a:endParaRPr>
        </a:p>
      </dsp:txBody>
      <dsp:txXfrm>
        <a:off x="621152" y="1511138"/>
        <a:ext cx="1700643" cy="705316"/>
      </dsp:txXfrm>
    </dsp:sp>
    <dsp:sp modelId="{7A8D7372-E52E-4DE4-8963-BE71E50957E9}">
      <dsp:nvSpPr>
        <dsp:cNvPr id="0" name=""/>
        <dsp:cNvSpPr/>
      </dsp:nvSpPr>
      <dsp:spPr>
        <a:xfrm>
          <a:off x="2658221" y="1483318"/>
          <a:ext cx="812171" cy="631759"/>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C61971F-5EF5-40FC-AA77-671575DE2B77}">
      <dsp:nvSpPr>
        <dsp:cNvPr id="0" name=""/>
        <dsp:cNvSpPr/>
      </dsp:nvSpPr>
      <dsp:spPr>
        <a:xfrm>
          <a:off x="1224807" y="2445668"/>
          <a:ext cx="1781527" cy="781644"/>
        </a:xfrm>
        <a:prstGeom prst="roundRect">
          <a:avLst>
            <a:gd name="adj" fmla="val 16670"/>
          </a:avLst>
        </a:prstGeom>
        <a:solidFill>
          <a:schemeClr val="accent5">
            <a:hueOff val="-9933876"/>
            <a:satOff val="39811"/>
            <a:lumOff val="8628"/>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CO" sz="1400" b="1" kern="1200" dirty="0" smtClean="0">
              <a:effectLst>
                <a:outerShdw blurRad="38100" dist="38100" dir="2700000" algn="tl">
                  <a:srgbClr val="000000">
                    <a:alpha val="43137"/>
                  </a:srgbClr>
                </a:outerShdw>
              </a:effectLst>
              <a:latin typeface="Century Gothic" panose="020B0502020202020204" pitchFamily="34" charset="0"/>
            </a:rPr>
            <a:t>REQUERIMIENTOS</a:t>
          </a:r>
          <a:endParaRPr lang="es-CO" sz="1400" b="1" kern="1200" dirty="0">
            <a:effectLst>
              <a:outerShdw blurRad="38100" dist="38100" dir="2700000" algn="tl">
                <a:srgbClr val="000000">
                  <a:alpha val="43137"/>
                </a:srgbClr>
              </a:outerShdw>
            </a:effectLst>
            <a:latin typeface="Century Gothic" panose="020B0502020202020204" pitchFamily="34" charset="0"/>
          </a:endParaRPr>
        </a:p>
      </dsp:txBody>
      <dsp:txXfrm>
        <a:off x="1262971" y="2483832"/>
        <a:ext cx="1705199" cy="70531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7D5F51-0EC8-4C86-BC05-67CAAF128A85}">
      <dsp:nvSpPr>
        <dsp:cNvPr id="0" name=""/>
        <dsp:cNvSpPr/>
      </dsp:nvSpPr>
      <dsp:spPr>
        <a:xfrm flipV="1">
          <a:off x="156023" y="1187104"/>
          <a:ext cx="797251" cy="382460"/>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BA878610-3AE0-4581-A755-11B5DC7CCE4A}">
      <dsp:nvSpPr>
        <dsp:cNvPr id="0" name=""/>
        <dsp:cNvSpPr/>
      </dsp:nvSpPr>
      <dsp:spPr>
        <a:xfrm>
          <a:off x="396804" y="315531"/>
          <a:ext cx="1689286" cy="1689286"/>
        </a:xfrm>
        <a:prstGeom prst="leftCircularArrow">
          <a:avLst>
            <a:gd name="adj1" fmla="val 3367"/>
            <a:gd name="adj2" fmla="val 416453"/>
            <a:gd name="adj3" fmla="val 1501356"/>
            <a:gd name="adj4" fmla="val 8333881"/>
            <a:gd name="adj5" fmla="val 3928"/>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D3279F3F-3944-474F-95DB-E8270BBA6E49}">
      <dsp:nvSpPr>
        <dsp:cNvPr id="0" name=""/>
        <dsp:cNvSpPr/>
      </dsp:nvSpPr>
      <dsp:spPr>
        <a:xfrm>
          <a:off x="3821" y="1117488"/>
          <a:ext cx="1215401" cy="517562"/>
        </a:xfrm>
        <a:prstGeom prst="roundRect">
          <a:avLst>
            <a:gd name="adj" fmla="val 10000"/>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5240" tIns="10160" rIns="15240" bIns="10160" numCol="1" spcCol="1270" anchor="ctr" anchorCtr="0">
          <a:noAutofit/>
        </a:bodyPr>
        <a:lstStyle/>
        <a:p>
          <a:pPr lvl="0" algn="ctr" defTabSz="355600">
            <a:lnSpc>
              <a:spcPct val="90000"/>
            </a:lnSpc>
            <a:spcBef>
              <a:spcPct val="0"/>
            </a:spcBef>
            <a:spcAft>
              <a:spcPct val="35000"/>
            </a:spcAft>
          </a:pPr>
          <a:r>
            <a:rPr lang="es-MX" sz="800" b="1" kern="1200" dirty="0" smtClean="0">
              <a:latin typeface="Century Gothic" panose="020B0502020202020204" pitchFamily="34" charset="0"/>
            </a:rPr>
            <a:t>Elaboración Formato Planeación y seguimiento 2016</a:t>
          </a:r>
          <a:endParaRPr lang="es-CO" sz="800" b="1" kern="1200" dirty="0">
            <a:latin typeface="Century Gothic" panose="020B0502020202020204" pitchFamily="34" charset="0"/>
          </a:endParaRPr>
        </a:p>
      </dsp:txBody>
      <dsp:txXfrm>
        <a:off x="18980" y="1132647"/>
        <a:ext cx="1185083" cy="487244"/>
      </dsp:txXfrm>
    </dsp:sp>
    <dsp:sp modelId="{78B2B767-5833-45FF-B9AB-0C41D766ABD0}">
      <dsp:nvSpPr>
        <dsp:cNvPr id="0" name=""/>
        <dsp:cNvSpPr/>
      </dsp:nvSpPr>
      <dsp:spPr>
        <a:xfrm flipV="1">
          <a:off x="1720029" y="874799"/>
          <a:ext cx="797251" cy="46391"/>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A0C99E73-1326-4CCC-B271-29436BB3D4B7}">
      <dsp:nvSpPr>
        <dsp:cNvPr id="0" name=""/>
        <dsp:cNvSpPr/>
      </dsp:nvSpPr>
      <dsp:spPr>
        <a:xfrm>
          <a:off x="1906692" y="182018"/>
          <a:ext cx="1689735" cy="1689735"/>
        </a:xfrm>
        <a:prstGeom prst="circularArrow">
          <a:avLst>
            <a:gd name="adj1" fmla="val 3366"/>
            <a:gd name="adj2" fmla="val 416333"/>
            <a:gd name="adj3" fmla="val 19870989"/>
            <a:gd name="adj4" fmla="val 13038344"/>
            <a:gd name="adj5" fmla="val 3927"/>
          </a:avLst>
        </a:prstGeom>
        <a:solidFill>
          <a:schemeClr val="accent3">
            <a:hueOff val="2812566"/>
            <a:satOff val="-4220"/>
            <a:lumOff val="-686"/>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BF156B5B-538F-4268-91FA-09ABE01CB2E1}">
      <dsp:nvSpPr>
        <dsp:cNvPr id="0" name=""/>
        <dsp:cNvSpPr/>
      </dsp:nvSpPr>
      <dsp:spPr>
        <a:xfrm>
          <a:off x="1490076" y="552184"/>
          <a:ext cx="1276956" cy="620013"/>
        </a:xfrm>
        <a:prstGeom prst="roundRect">
          <a:avLst>
            <a:gd name="adj" fmla="val 10000"/>
          </a:avLst>
        </a:prstGeom>
        <a:solidFill>
          <a:schemeClr val="accent3">
            <a:hueOff val="2250053"/>
            <a:satOff val="-3376"/>
            <a:lumOff val="-549"/>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5240" tIns="10160" rIns="15240" bIns="10160" numCol="1" spcCol="1270" anchor="ctr" anchorCtr="0">
          <a:noAutofit/>
        </a:bodyPr>
        <a:lstStyle/>
        <a:p>
          <a:pPr lvl="0" algn="ctr" defTabSz="355600">
            <a:lnSpc>
              <a:spcPct val="90000"/>
            </a:lnSpc>
            <a:spcBef>
              <a:spcPct val="0"/>
            </a:spcBef>
            <a:spcAft>
              <a:spcPct val="35000"/>
            </a:spcAft>
          </a:pPr>
          <a:r>
            <a:rPr lang="es-MX" sz="800" b="1" kern="1200" dirty="0" smtClean="0">
              <a:latin typeface="Century Gothic" panose="020B0502020202020204" pitchFamily="34" charset="0"/>
            </a:rPr>
            <a:t>Presentación del formato a las Dependencias Y Entidades Adscritas</a:t>
          </a:r>
          <a:endParaRPr lang="es-CO" sz="800" b="1" kern="1200" dirty="0">
            <a:latin typeface="Century Gothic" panose="020B0502020202020204" pitchFamily="34" charset="0"/>
          </a:endParaRPr>
        </a:p>
      </dsp:txBody>
      <dsp:txXfrm>
        <a:off x="1508236" y="570344"/>
        <a:ext cx="1240636" cy="583693"/>
      </dsp:txXfrm>
    </dsp:sp>
    <dsp:sp modelId="{33ABCCD8-9835-4F77-A065-0A6A82C2237B}">
      <dsp:nvSpPr>
        <dsp:cNvPr id="0" name=""/>
        <dsp:cNvSpPr/>
      </dsp:nvSpPr>
      <dsp:spPr>
        <a:xfrm flipV="1">
          <a:off x="3115964" y="1163109"/>
          <a:ext cx="893177" cy="74883"/>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A171EA49-D540-4080-A2B6-3D264C6A8054}">
      <dsp:nvSpPr>
        <dsp:cNvPr id="0" name=""/>
        <dsp:cNvSpPr/>
      </dsp:nvSpPr>
      <dsp:spPr>
        <a:xfrm>
          <a:off x="3442706" y="201178"/>
          <a:ext cx="1808559" cy="1808559"/>
        </a:xfrm>
        <a:prstGeom prst="leftCircularArrow">
          <a:avLst>
            <a:gd name="adj1" fmla="val 3145"/>
            <a:gd name="adj2" fmla="val 386948"/>
            <a:gd name="adj3" fmla="val 1534931"/>
            <a:gd name="adj4" fmla="val 8396962"/>
            <a:gd name="adj5" fmla="val 3669"/>
          </a:avLst>
        </a:prstGeom>
        <a:solidFill>
          <a:schemeClr val="accent3">
            <a:hueOff val="5625132"/>
            <a:satOff val="-8440"/>
            <a:lumOff val="-1373"/>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6184F5A0-A5E8-4CCF-AEBC-ECD4613E4FA0}">
      <dsp:nvSpPr>
        <dsp:cNvPr id="0" name=""/>
        <dsp:cNvSpPr/>
      </dsp:nvSpPr>
      <dsp:spPr>
        <a:xfrm>
          <a:off x="3037885" y="1079602"/>
          <a:ext cx="1328129" cy="568077"/>
        </a:xfrm>
        <a:prstGeom prst="roundRect">
          <a:avLst>
            <a:gd name="adj" fmla="val 10000"/>
          </a:avLst>
        </a:prstGeom>
        <a:solidFill>
          <a:schemeClr val="accent3">
            <a:hueOff val="4500106"/>
            <a:satOff val="-6752"/>
            <a:lumOff val="-1098"/>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5240" tIns="10160" rIns="15240" bIns="10160" numCol="1" spcCol="1270" anchor="ctr" anchorCtr="0">
          <a:noAutofit/>
        </a:bodyPr>
        <a:lstStyle/>
        <a:p>
          <a:pPr lvl="0" algn="ctr" defTabSz="355600">
            <a:lnSpc>
              <a:spcPct val="90000"/>
            </a:lnSpc>
            <a:spcBef>
              <a:spcPct val="0"/>
            </a:spcBef>
            <a:spcAft>
              <a:spcPct val="35000"/>
            </a:spcAft>
          </a:pPr>
          <a:r>
            <a:rPr lang="es-MX" sz="800" b="1" kern="1200" dirty="0" smtClean="0">
              <a:latin typeface="Century Gothic" panose="020B0502020202020204" pitchFamily="34" charset="0"/>
            </a:rPr>
            <a:t>Programación de Actividades y diligenciamiento del Formato</a:t>
          </a:r>
          <a:endParaRPr lang="es-CO" sz="800" b="1" kern="1200" dirty="0">
            <a:latin typeface="Century Gothic" panose="020B0502020202020204" pitchFamily="34" charset="0"/>
          </a:endParaRPr>
        </a:p>
      </dsp:txBody>
      <dsp:txXfrm>
        <a:off x="3054523" y="1096240"/>
        <a:ext cx="1294853" cy="534801"/>
      </dsp:txXfrm>
    </dsp:sp>
    <dsp:sp modelId="{1827157E-170B-4B12-B5B1-83EF87385FDA}">
      <dsp:nvSpPr>
        <dsp:cNvPr id="0" name=""/>
        <dsp:cNvSpPr/>
      </dsp:nvSpPr>
      <dsp:spPr>
        <a:xfrm flipV="1">
          <a:off x="4917210" y="846730"/>
          <a:ext cx="797251" cy="137885"/>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F7C835D0-8491-48BE-B601-BCC08A74472C}">
      <dsp:nvSpPr>
        <dsp:cNvPr id="0" name=""/>
        <dsp:cNvSpPr/>
      </dsp:nvSpPr>
      <dsp:spPr>
        <a:xfrm>
          <a:off x="4958837" y="247203"/>
          <a:ext cx="1713228" cy="1713228"/>
        </a:xfrm>
        <a:prstGeom prst="circularArrow">
          <a:avLst>
            <a:gd name="adj1" fmla="val 3320"/>
            <a:gd name="adj2" fmla="val 410174"/>
            <a:gd name="adj3" fmla="val 20233267"/>
            <a:gd name="adj4" fmla="val 13394463"/>
            <a:gd name="adj5" fmla="val 3873"/>
          </a:avLst>
        </a:prstGeom>
        <a:solidFill>
          <a:schemeClr val="accent3">
            <a:hueOff val="8437698"/>
            <a:satOff val="-12660"/>
            <a:lumOff val="-2059"/>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96D82A14-EEEA-4FF9-B260-FC09CBD13752}">
      <dsp:nvSpPr>
        <dsp:cNvPr id="0" name=""/>
        <dsp:cNvSpPr/>
      </dsp:nvSpPr>
      <dsp:spPr>
        <a:xfrm>
          <a:off x="4636867" y="559191"/>
          <a:ext cx="1198896" cy="591984"/>
        </a:xfrm>
        <a:prstGeom prst="roundRect">
          <a:avLst>
            <a:gd name="adj" fmla="val 10000"/>
          </a:avLst>
        </a:prstGeom>
        <a:solidFill>
          <a:schemeClr val="accent3">
            <a:hueOff val="6750158"/>
            <a:satOff val="-10128"/>
            <a:lumOff val="-1647"/>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5240" tIns="10160" rIns="15240" bIns="10160" numCol="1" spcCol="1270" anchor="ctr" anchorCtr="0">
          <a:noAutofit/>
        </a:bodyPr>
        <a:lstStyle/>
        <a:p>
          <a:pPr lvl="0" algn="ctr" defTabSz="355600">
            <a:lnSpc>
              <a:spcPct val="90000"/>
            </a:lnSpc>
            <a:spcBef>
              <a:spcPct val="0"/>
            </a:spcBef>
            <a:spcAft>
              <a:spcPct val="35000"/>
            </a:spcAft>
          </a:pPr>
          <a:r>
            <a:rPr lang="es-MX" sz="800" b="1" kern="1200" dirty="0" smtClean="0">
              <a:latin typeface="Century Gothic" panose="020B0502020202020204" pitchFamily="34" charset="0"/>
            </a:rPr>
            <a:t>Revisión, validación y ajuste de actividades</a:t>
          </a:r>
          <a:endParaRPr lang="es-CO" sz="800" b="1" kern="1200" dirty="0">
            <a:latin typeface="Century Gothic" panose="020B0502020202020204" pitchFamily="34" charset="0"/>
          </a:endParaRPr>
        </a:p>
      </dsp:txBody>
      <dsp:txXfrm>
        <a:off x="4654206" y="576530"/>
        <a:ext cx="1164218" cy="557306"/>
      </dsp:txXfrm>
    </dsp:sp>
    <dsp:sp modelId="{8C059FFE-39FA-4775-B61D-96BACEF09FE5}">
      <dsp:nvSpPr>
        <dsp:cNvPr id="0" name=""/>
        <dsp:cNvSpPr/>
      </dsp:nvSpPr>
      <dsp:spPr>
        <a:xfrm flipV="1">
          <a:off x="6265398" y="1170918"/>
          <a:ext cx="797251" cy="364258"/>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EDD527B7-C078-4230-B239-668F8800FB98}">
      <dsp:nvSpPr>
        <dsp:cNvPr id="0" name=""/>
        <dsp:cNvSpPr/>
      </dsp:nvSpPr>
      <dsp:spPr>
        <a:xfrm>
          <a:off x="6517826" y="357452"/>
          <a:ext cx="1648204" cy="1648204"/>
        </a:xfrm>
        <a:prstGeom prst="leftCircularArrow">
          <a:avLst>
            <a:gd name="adj1" fmla="val 3451"/>
            <a:gd name="adj2" fmla="val 427686"/>
            <a:gd name="adj3" fmla="val 1618620"/>
            <a:gd name="adj4" fmla="val 8439913"/>
            <a:gd name="adj5" fmla="val 4026"/>
          </a:avLst>
        </a:prstGeom>
        <a:solidFill>
          <a:schemeClr val="accent3">
            <a:hueOff val="11250264"/>
            <a:satOff val="-16880"/>
            <a:lumOff val="-2745"/>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80830206-4DD0-4269-87E7-2755A1B3A05C}">
      <dsp:nvSpPr>
        <dsp:cNvPr id="0" name=""/>
        <dsp:cNvSpPr/>
      </dsp:nvSpPr>
      <dsp:spPr>
        <a:xfrm>
          <a:off x="6106616" y="1028076"/>
          <a:ext cx="1291129" cy="636778"/>
        </a:xfrm>
        <a:prstGeom prst="roundRect">
          <a:avLst>
            <a:gd name="adj" fmla="val 10000"/>
          </a:avLst>
        </a:prstGeom>
        <a:solidFill>
          <a:schemeClr val="accent3">
            <a:hueOff val="9000211"/>
            <a:satOff val="-13504"/>
            <a:lumOff val="-2196"/>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5240" tIns="10160" rIns="15240" bIns="10160" numCol="1" spcCol="1270" anchor="ctr" anchorCtr="0">
          <a:noAutofit/>
        </a:bodyPr>
        <a:lstStyle/>
        <a:p>
          <a:pPr lvl="0" algn="ctr" defTabSz="355600">
            <a:lnSpc>
              <a:spcPct val="90000"/>
            </a:lnSpc>
            <a:spcBef>
              <a:spcPct val="0"/>
            </a:spcBef>
            <a:spcAft>
              <a:spcPct val="35000"/>
            </a:spcAft>
          </a:pPr>
          <a:r>
            <a:rPr lang="es-MX" sz="800" kern="1200" dirty="0" smtClean="0">
              <a:latin typeface="Century Gothic" panose="020B0502020202020204" pitchFamily="34" charset="0"/>
            </a:rPr>
            <a:t>Consolidación MIP MJD 2016</a:t>
          </a:r>
          <a:endParaRPr lang="es-CO" sz="800" kern="1200" dirty="0">
            <a:latin typeface="Century Gothic" panose="020B0502020202020204" pitchFamily="34" charset="0"/>
          </a:endParaRPr>
        </a:p>
      </dsp:txBody>
      <dsp:txXfrm>
        <a:off x="6125267" y="1046727"/>
        <a:ext cx="1253827" cy="599476"/>
      </dsp:txXfrm>
    </dsp:sp>
    <dsp:sp modelId="{089CE265-759C-4479-801F-92C8DE142B48}">
      <dsp:nvSpPr>
        <dsp:cNvPr id="0" name=""/>
        <dsp:cNvSpPr/>
      </dsp:nvSpPr>
      <dsp:spPr>
        <a:xfrm flipV="1">
          <a:off x="7833225" y="876872"/>
          <a:ext cx="797251" cy="194389"/>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95753A3F-D4D8-48B2-9585-B69BE8B92449}">
      <dsp:nvSpPr>
        <dsp:cNvPr id="0" name=""/>
        <dsp:cNvSpPr/>
      </dsp:nvSpPr>
      <dsp:spPr>
        <a:xfrm>
          <a:off x="7557515" y="526716"/>
          <a:ext cx="1260054" cy="677818"/>
        </a:xfrm>
        <a:prstGeom prst="roundRect">
          <a:avLst>
            <a:gd name="adj" fmla="val 10000"/>
          </a:avLst>
        </a:prstGeom>
        <a:solidFill>
          <a:schemeClr val="accent3">
            <a:hueOff val="11250264"/>
            <a:satOff val="-16880"/>
            <a:lumOff val="-2745"/>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s-CO" sz="1400" kern="1200" dirty="0" smtClean="0">
              <a:latin typeface="Century Gothic" panose="020B0502020202020204" pitchFamily="34" charset="0"/>
            </a:rPr>
            <a:t>Seguimiento MIPG - Trimestral:</a:t>
          </a:r>
          <a:endParaRPr lang="es-CO" sz="1400" kern="1200" dirty="0">
            <a:latin typeface="Century Gothic" panose="020B0502020202020204" pitchFamily="34" charset="0"/>
          </a:endParaRPr>
        </a:p>
      </dsp:txBody>
      <dsp:txXfrm>
        <a:off x="7577368" y="546569"/>
        <a:ext cx="1220348" cy="638112"/>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E96203-99F9-4EE1-841E-5519B867E6D3}" type="datetimeFigureOut">
              <a:rPr lang="es-CO" smtClean="0"/>
              <a:t>12/09/2016</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26E763-236A-4772-9160-EB064F9D2648}" type="slidenum">
              <a:rPr lang="es-CO" smtClean="0"/>
              <a:t>‹Nº›</a:t>
            </a:fld>
            <a:endParaRPr lang="es-CO"/>
          </a:p>
        </p:txBody>
      </p:sp>
    </p:spTree>
    <p:extLst>
      <p:ext uri="{BB962C8B-B14F-4D97-AF65-F5344CB8AC3E}">
        <p14:creationId xmlns:p14="http://schemas.microsoft.com/office/powerpoint/2010/main" val="32039903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1926E763-236A-4772-9160-EB064F9D2648}" type="slidenum">
              <a:rPr lang="es-CO" smtClean="0"/>
              <a:t>1</a:t>
            </a:fld>
            <a:endParaRPr lang="es-CO"/>
          </a:p>
        </p:txBody>
      </p:sp>
    </p:spTree>
    <p:extLst>
      <p:ext uri="{BB962C8B-B14F-4D97-AF65-F5344CB8AC3E}">
        <p14:creationId xmlns:p14="http://schemas.microsoft.com/office/powerpoint/2010/main" val="3797332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1926E763-236A-4772-9160-EB064F9D2648}" type="slidenum">
              <a:rPr lang="es-CO" smtClean="0"/>
              <a:t>2</a:t>
            </a:fld>
            <a:endParaRPr lang="es-CO"/>
          </a:p>
        </p:txBody>
      </p:sp>
    </p:spTree>
    <p:extLst>
      <p:ext uri="{BB962C8B-B14F-4D97-AF65-F5344CB8AC3E}">
        <p14:creationId xmlns:p14="http://schemas.microsoft.com/office/powerpoint/2010/main" val="3248883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1926E763-236A-4772-9160-EB064F9D2648}" type="slidenum">
              <a:rPr lang="es-CO" smtClean="0"/>
              <a:t>19</a:t>
            </a:fld>
            <a:endParaRPr lang="es-CO"/>
          </a:p>
        </p:txBody>
      </p:sp>
    </p:spTree>
    <p:extLst>
      <p:ext uri="{BB962C8B-B14F-4D97-AF65-F5344CB8AC3E}">
        <p14:creationId xmlns:p14="http://schemas.microsoft.com/office/powerpoint/2010/main" val="32108338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1926E763-236A-4772-9160-EB064F9D2648}" type="slidenum">
              <a:rPr lang="es-CO" smtClean="0"/>
              <a:t>27</a:t>
            </a:fld>
            <a:endParaRPr lang="es-CO"/>
          </a:p>
        </p:txBody>
      </p:sp>
    </p:spTree>
    <p:extLst>
      <p:ext uri="{BB962C8B-B14F-4D97-AF65-F5344CB8AC3E}">
        <p14:creationId xmlns:p14="http://schemas.microsoft.com/office/powerpoint/2010/main" val="15260045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7" name="6 Rectángulo"/>
          <p:cNvSpPr/>
          <p:nvPr userDrawn="1"/>
        </p:nvSpPr>
        <p:spPr>
          <a:xfrm>
            <a:off x="0" y="2429375"/>
            <a:ext cx="9144000" cy="125361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pic>
        <p:nvPicPr>
          <p:cNvPr id="10" name="Imagen 9" descr="Min + Lema.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916148" y="5805264"/>
            <a:ext cx="2976332" cy="576064"/>
          </a:xfrm>
          <a:prstGeom prst="rect">
            <a:avLst/>
          </a:prstGeom>
        </p:spPr>
      </p:pic>
      <p:sp>
        <p:nvSpPr>
          <p:cNvPr id="13" name="Marcador de texto 11"/>
          <p:cNvSpPr>
            <a:spLocks noGrp="1"/>
          </p:cNvSpPr>
          <p:nvPr>
            <p:ph type="body" sz="quarter" idx="10" hasCustomPrompt="1"/>
          </p:nvPr>
        </p:nvSpPr>
        <p:spPr>
          <a:xfrm>
            <a:off x="5432324" y="2700836"/>
            <a:ext cx="3246540" cy="768350"/>
          </a:xfrm>
          <a:prstGeom prst="rect">
            <a:avLst/>
          </a:prstGeom>
        </p:spPr>
        <p:txBody>
          <a:bodyPr vert="horz"/>
          <a:lstStyle>
            <a:lvl1pPr marL="0" indent="0" algn="r">
              <a:buNone/>
              <a:defRPr sz="4400" b="1" i="0">
                <a:solidFill>
                  <a:schemeClr val="bg1"/>
                </a:solidFill>
                <a:latin typeface="Arial"/>
                <a:cs typeface="Arial"/>
              </a:defRPr>
            </a:lvl1pPr>
          </a:lstStyle>
          <a:p>
            <a:pPr lvl="0"/>
            <a:r>
              <a:rPr lang="es-ES" dirty="0" smtClean="0"/>
              <a:t>Capítulo</a:t>
            </a:r>
            <a:endParaRPr lang="es-ES" dirty="0"/>
          </a:p>
        </p:txBody>
      </p:sp>
    </p:spTree>
    <p:extLst>
      <p:ext uri="{BB962C8B-B14F-4D97-AF65-F5344CB8AC3E}">
        <p14:creationId xmlns:p14="http://schemas.microsoft.com/office/powerpoint/2010/main" val="749004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pic>
        <p:nvPicPr>
          <p:cNvPr id="10" name="Imagen 9" descr="Min + Lema.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916148" y="5805264"/>
            <a:ext cx="2976332" cy="576064"/>
          </a:xfrm>
          <a:prstGeom prst="rect">
            <a:avLst/>
          </a:prstGeom>
        </p:spPr>
      </p:pic>
      <p:sp>
        <p:nvSpPr>
          <p:cNvPr id="6" name="6 Rectángulo"/>
          <p:cNvSpPr/>
          <p:nvPr userDrawn="1"/>
        </p:nvSpPr>
        <p:spPr>
          <a:xfrm>
            <a:off x="4555612" y="2429375"/>
            <a:ext cx="4588387" cy="125361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2" name="Título 1"/>
          <p:cNvSpPr>
            <a:spLocks noGrp="1"/>
          </p:cNvSpPr>
          <p:nvPr>
            <p:ph type="title" hasCustomPrompt="1"/>
          </p:nvPr>
        </p:nvSpPr>
        <p:spPr>
          <a:xfrm>
            <a:off x="4686710" y="2687626"/>
            <a:ext cx="4295058" cy="705125"/>
          </a:xfrm>
          <a:prstGeom prst="rect">
            <a:avLst/>
          </a:prstGeom>
        </p:spPr>
        <p:txBody>
          <a:bodyPr vert="horz"/>
          <a:lstStyle>
            <a:lvl1pPr algn="r">
              <a:defRPr>
                <a:solidFill>
                  <a:srgbClr val="FFFFFF"/>
                </a:solidFill>
              </a:defRPr>
            </a:lvl1pPr>
          </a:lstStyle>
          <a:p>
            <a:r>
              <a:rPr lang="es-ES_tradnl" dirty="0" smtClean="0"/>
              <a:t>Título</a:t>
            </a:r>
            <a:endParaRPr lang="es-ES" dirty="0"/>
          </a:p>
        </p:txBody>
      </p:sp>
    </p:spTree>
    <p:extLst>
      <p:ext uri="{BB962C8B-B14F-4D97-AF65-F5344CB8AC3E}">
        <p14:creationId xmlns:p14="http://schemas.microsoft.com/office/powerpoint/2010/main" val="2872176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ncabezado de sección">
    <p:spTree>
      <p:nvGrpSpPr>
        <p:cNvPr id="1" name=""/>
        <p:cNvGrpSpPr/>
        <p:nvPr/>
      </p:nvGrpSpPr>
      <p:grpSpPr>
        <a:xfrm>
          <a:off x="0" y="0"/>
          <a:ext cx="0" cy="0"/>
          <a:chOff x="0" y="0"/>
          <a:chExt cx="0" cy="0"/>
        </a:xfrm>
      </p:grpSpPr>
      <p:pic>
        <p:nvPicPr>
          <p:cNvPr id="10" name="Imagen 9" descr="Min + Lema.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916148" y="5805264"/>
            <a:ext cx="2976332" cy="576064"/>
          </a:xfrm>
          <a:prstGeom prst="rect">
            <a:avLst/>
          </a:prstGeom>
        </p:spPr>
      </p:pic>
      <p:sp>
        <p:nvSpPr>
          <p:cNvPr id="14" name="Marcador de contenido 13"/>
          <p:cNvSpPr>
            <a:spLocks noGrp="1"/>
          </p:cNvSpPr>
          <p:nvPr>
            <p:ph sz="quarter" idx="11"/>
          </p:nvPr>
        </p:nvSpPr>
        <p:spPr>
          <a:xfrm>
            <a:off x="4531585" y="1696766"/>
            <a:ext cx="4317436" cy="3629027"/>
          </a:xfrm>
          <a:prstGeom prst="rect">
            <a:avLst/>
          </a:prstGeom>
        </p:spPr>
        <p:txBody>
          <a:bodyPr vert="horz"/>
          <a:lstStyle/>
          <a:p>
            <a:pPr lvl="0"/>
            <a:r>
              <a:rPr lang="es-ES_tradnl" dirty="0" smtClean="0"/>
              <a:t>Haga clic para modificar el estilo de texto del patrón</a:t>
            </a:r>
          </a:p>
          <a:p>
            <a:pPr lvl="1"/>
            <a:r>
              <a:rPr lang="es-ES_tradnl" dirty="0" smtClean="0"/>
              <a:t>Segundo nivel</a:t>
            </a:r>
          </a:p>
          <a:p>
            <a:pPr lvl="2"/>
            <a:r>
              <a:rPr lang="es-ES_tradnl" dirty="0" smtClean="0"/>
              <a:t>Tercer nivel</a:t>
            </a:r>
          </a:p>
          <a:p>
            <a:pPr lvl="3"/>
            <a:r>
              <a:rPr lang="es-ES_tradnl" dirty="0" smtClean="0"/>
              <a:t>Cuarto nivel</a:t>
            </a:r>
          </a:p>
          <a:p>
            <a:pPr lvl="4"/>
            <a:r>
              <a:rPr lang="es-ES_tradnl" dirty="0" smtClean="0"/>
              <a:t>Quinto nivel</a:t>
            </a:r>
            <a:endParaRPr lang="es-ES" dirty="0"/>
          </a:p>
        </p:txBody>
      </p:sp>
      <p:sp>
        <p:nvSpPr>
          <p:cNvPr id="6" name="Marcador de posición de imagen 11"/>
          <p:cNvSpPr>
            <a:spLocks noGrp="1"/>
          </p:cNvSpPr>
          <p:nvPr>
            <p:ph type="pic" sz="quarter" idx="12"/>
          </p:nvPr>
        </p:nvSpPr>
        <p:spPr>
          <a:xfrm>
            <a:off x="308863" y="1697483"/>
            <a:ext cx="4082867" cy="3629027"/>
          </a:xfrm>
          <a:prstGeom prst="rect">
            <a:avLst/>
          </a:prstGeom>
        </p:spPr>
        <p:txBody>
          <a:bodyPr vert="horz"/>
          <a:lstStyle>
            <a:lvl1pPr marL="0" indent="0">
              <a:buNone/>
              <a:defRPr/>
            </a:lvl1pPr>
          </a:lstStyle>
          <a:p>
            <a:endParaRPr lang="es-ES" dirty="0"/>
          </a:p>
        </p:txBody>
      </p:sp>
      <p:sp>
        <p:nvSpPr>
          <p:cNvPr id="7" name="6 Rectángulo"/>
          <p:cNvSpPr/>
          <p:nvPr userDrawn="1"/>
        </p:nvSpPr>
        <p:spPr>
          <a:xfrm>
            <a:off x="0" y="704635"/>
            <a:ext cx="4391730" cy="614526"/>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2" name="Título 1"/>
          <p:cNvSpPr>
            <a:spLocks noGrp="1"/>
          </p:cNvSpPr>
          <p:nvPr>
            <p:ph type="title" hasCustomPrompt="1"/>
          </p:nvPr>
        </p:nvSpPr>
        <p:spPr>
          <a:xfrm>
            <a:off x="308863" y="794772"/>
            <a:ext cx="3853460" cy="442453"/>
          </a:xfrm>
          <a:prstGeom prst="rect">
            <a:avLst/>
          </a:prstGeom>
        </p:spPr>
        <p:txBody>
          <a:bodyPr vert="horz"/>
          <a:lstStyle>
            <a:lvl1pPr>
              <a:defRPr sz="2400">
                <a:solidFill>
                  <a:schemeClr val="bg1"/>
                </a:solidFill>
                <a:latin typeface="Arial"/>
                <a:cs typeface="Arial"/>
              </a:defRPr>
            </a:lvl1pPr>
          </a:lstStyle>
          <a:p>
            <a:r>
              <a:rPr lang="es-ES_tradnl" dirty="0" smtClean="0"/>
              <a:t>Título</a:t>
            </a:r>
            <a:endParaRPr lang="es-ES" dirty="0"/>
          </a:p>
        </p:txBody>
      </p:sp>
    </p:spTree>
    <p:extLst>
      <p:ext uri="{BB962C8B-B14F-4D97-AF65-F5344CB8AC3E}">
        <p14:creationId xmlns:p14="http://schemas.microsoft.com/office/powerpoint/2010/main" val="838249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os objetos">
    <p:spTree>
      <p:nvGrpSpPr>
        <p:cNvPr id="1" name=""/>
        <p:cNvGrpSpPr/>
        <p:nvPr/>
      </p:nvGrpSpPr>
      <p:grpSpPr>
        <a:xfrm>
          <a:off x="0" y="0"/>
          <a:ext cx="0" cy="0"/>
          <a:chOff x="0" y="0"/>
          <a:chExt cx="0" cy="0"/>
        </a:xfrm>
      </p:grpSpPr>
      <p:pic>
        <p:nvPicPr>
          <p:cNvPr id="10" name="Imagen 9" descr="Min + Lema.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916148" y="5805264"/>
            <a:ext cx="2976332" cy="576064"/>
          </a:xfrm>
          <a:prstGeom prst="rect">
            <a:avLst/>
          </a:prstGeom>
        </p:spPr>
      </p:pic>
      <p:sp>
        <p:nvSpPr>
          <p:cNvPr id="16" name="Marcador de contenido 15"/>
          <p:cNvSpPr>
            <a:spLocks noGrp="1"/>
          </p:cNvSpPr>
          <p:nvPr>
            <p:ph sz="quarter" idx="11"/>
          </p:nvPr>
        </p:nvSpPr>
        <p:spPr>
          <a:xfrm>
            <a:off x="2195870" y="736600"/>
            <a:ext cx="6696609" cy="4638368"/>
          </a:xfrm>
          <a:prstGeom prst="rect">
            <a:avLst/>
          </a:prstGeom>
        </p:spPr>
        <p:txBody>
          <a:bodyPr vert="horz"/>
          <a:lstStyle/>
          <a:p>
            <a:pPr lvl="0"/>
            <a:r>
              <a:rPr lang="es-ES_tradnl" dirty="0" smtClean="0"/>
              <a:t>Haga clic para modificar el estilo de texto del patrón</a:t>
            </a:r>
          </a:p>
          <a:p>
            <a:pPr lvl="1"/>
            <a:r>
              <a:rPr lang="es-ES_tradnl" dirty="0" smtClean="0"/>
              <a:t>Segundo nivel</a:t>
            </a:r>
          </a:p>
          <a:p>
            <a:pPr lvl="2"/>
            <a:r>
              <a:rPr lang="es-ES_tradnl" dirty="0" smtClean="0"/>
              <a:t>Tercer nivel</a:t>
            </a:r>
          </a:p>
          <a:p>
            <a:pPr lvl="3"/>
            <a:r>
              <a:rPr lang="es-ES_tradnl" dirty="0" smtClean="0"/>
              <a:t>Cuarto nivel</a:t>
            </a:r>
          </a:p>
          <a:p>
            <a:pPr lvl="4"/>
            <a:r>
              <a:rPr lang="es-ES_tradnl" dirty="0" smtClean="0"/>
              <a:t>Quinto nivel</a:t>
            </a:r>
            <a:endParaRPr lang="es-ES" dirty="0"/>
          </a:p>
        </p:txBody>
      </p:sp>
      <p:sp>
        <p:nvSpPr>
          <p:cNvPr id="5" name="6 Rectángulo"/>
          <p:cNvSpPr/>
          <p:nvPr userDrawn="1"/>
        </p:nvSpPr>
        <p:spPr>
          <a:xfrm>
            <a:off x="0" y="2429375"/>
            <a:ext cx="2072153" cy="125361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2" name="Título 1"/>
          <p:cNvSpPr>
            <a:spLocks noGrp="1"/>
          </p:cNvSpPr>
          <p:nvPr>
            <p:ph type="title" hasCustomPrompt="1"/>
          </p:nvPr>
        </p:nvSpPr>
        <p:spPr>
          <a:xfrm>
            <a:off x="96683" y="2725084"/>
            <a:ext cx="1836994" cy="551765"/>
          </a:xfrm>
          <a:prstGeom prst="rect">
            <a:avLst/>
          </a:prstGeom>
        </p:spPr>
        <p:txBody>
          <a:bodyPr vert="horz"/>
          <a:lstStyle>
            <a:lvl1pPr>
              <a:defRPr sz="3600">
                <a:solidFill>
                  <a:srgbClr val="FFFFFF"/>
                </a:solidFill>
              </a:defRPr>
            </a:lvl1pPr>
          </a:lstStyle>
          <a:p>
            <a:r>
              <a:rPr lang="es-ES_tradnl" dirty="0" smtClean="0"/>
              <a:t>Título</a:t>
            </a:r>
            <a:endParaRPr lang="es-ES" dirty="0"/>
          </a:p>
        </p:txBody>
      </p:sp>
    </p:spTree>
    <p:extLst>
      <p:ext uri="{BB962C8B-B14F-4D97-AF65-F5344CB8AC3E}">
        <p14:creationId xmlns:p14="http://schemas.microsoft.com/office/powerpoint/2010/main" val="1510010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ación">
    <p:spTree>
      <p:nvGrpSpPr>
        <p:cNvPr id="1" name=""/>
        <p:cNvGrpSpPr/>
        <p:nvPr/>
      </p:nvGrpSpPr>
      <p:grpSpPr>
        <a:xfrm>
          <a:off x="0" y="0"/>
          <a:ext cx="0" cy="0"/>
          <a:chOff x="0" y="0"/>
          <a:chExt cx="0" cy="0"/>
        </a:xfrm>
      </p:grpSpPr>
      <p:pic>
        <p:nvPicPr>
          <p:cNvPr id="11" name="Imagen 10" descr="Min + Lema.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916148" y="5805264"/>
            <a:ext cx="2976332" cy="576064"/>
          </a:xfrm>
          <a:prstGeom prst="rect">
            <a:avLst/>
          </a:prstGeom>
        </p:spPr>
      </p:pic>
      <p:sp>
        <p:nvSpPr>
          <p:cNvPr id="13" name="Marcador de posición de imagen 12"/>
          <p:cNvSpPr>
            <a:spLocks noGrp="1"/>
          </p:cNvSpPr>
          <p:nvPr>
            <p:ph type="pic" sz="quarter" idx="10"/>
          </p:nvPr>
        </p:nvSpPr>
        <p:spPr>
          <a:xfrm>
            <a:off x="0" y="2060677"/>
            <a:ext cx="9144000" cy="3232355"/>
          </a:xfrm>
          <a:prstGeom prst="rect">
            <a:avLst/>
          </a:prstGeom>
        </p:spPr>
        <p:txBody>
          <a:bodyPr vert="horz"/>
          <a:lstStyle>
            <a:lvl1pPr marL="0" indent="0">
              <a:buNone/>
              <a:defRPr/>
            </a:lvl1pPr>
          </a:lstStyle>
          <a:p>
            <a:endParaRPr lang="es-ES" dirty="0"/>
          </a:p>
        </p:txBody>
      </p:sp>
      <p:sp>
        <p:nvSpPr>
          <p:cNvPr id="4" name="6 Rectángulo"/>
          <p:cNvSpPr/>
          <p:nvPr userDrawn="1"/>
        </p:nvSpPr>
        <p:spPr>
          <a:xfrm>
            <a:off x="0" y="807064"/>
            <a:ext cx="9143999" cy="125361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2" name="Título 1"/>
          <p:cNvSpPr>
            <a:spLocks noGrp="1"/>
          </p:cNvSpPr>
          <p:nvPr>
            <p:ph type="title" hasCustomPrompt="1"/>
          </p:nvPr>
        </p:nvSpPr>
        <p:spPr>
          <a:xfrm>
            <a:off x="457200" y="1023891"/>
            <a:ext cx="8229600" cy="709714"/>
          </a:xfrm>
          <a:prstGeom prst="rect">
            <a:avLst/>
          </a:prstGeom>
        </p:spPr>
        <p:txBody>
          <a:bodyPr vert="horz"/>
          <a:lstStyle>
            <a:lvl1pPr>
              <a:defRPr b="1">
                <a:solidFill>
                  <a:srgbClr val="FFFFFF"/>
                </a:solidFill>
              </a:defRPr>
            </a:lvl1pPr>
          </a:lstStyle>
          <a:p>
            <a:r>
              <a:rPr lang="es-ES_tradnl" dirty="0" smtClean="0"/>
              <a:t>Título</a:t>
            </a:r>
            <a:endParaRPr lang="es-ES" dirty="0"/>
          </a:p>
        </p:txBody>
      </p:sp>
    </p:spTree>
    <p:extLst>
      <p:ext uri="{BB962C8B-B14F-4D97-AF65-F5344CB8AC3E}">
        <p14:creationId xmlns:p14="http://schemas.microsoft.com/office/powerpoint/2010/main" val="160513911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uadroTexto 1"/>
          <p:cNvSpPr txBox="1"/>
          <p:nvPr userDrawn="1"/>
        </p:nvSpPr>
        <p:spPr>
          <a:xfrm>
            <a:off x="385379" y="6271168"/>
            <a:ext cx="683172" cy="276999"/>
          </a:xfrm>
          <a:prstGeom prst="rect">
            <a:avLst/>
          </a:prstGeom>
          <a:noFill/>
        </p:spPr>
        <p:txBody>
          <a:bodyPr wrap="square" rtlCol="0">
            <a:spAutoFit/>
          </a:bodyPr>
          <a:lstStyle/>
          <a:p>
            <a:fld id="{CA46D8A0-80A8-5E4B-A220-0C6151ACA68E}" type="slidenum">
              <a:rPr lang="es-ES" sz="1200" smtClean="0">
                <a:solidFill>
                  <a:schemeClr val="tx1">
                    <a:lumMod val="65000"/>
                    <a:lumOff val="35000"/>
                  </a:schemeClr>
                </a:solidFill>
              </a:rPr>
              <a:t>‹Nº›</a:t>
            </a:fld>
            <a:endParaRPr lang="es-ES" sz="1200" dirty="0">
              <a:solidFill>
                <a:schemeClr val="tx1">
                  <a:lumMod val="65000"/>
                  <a:lumOff val="35000"/>
                </a:schemeClr>
              </a:solidFill>
            </a:endParaRPr>
          </a:p>
        </p:txBody>
      </p:sp>
    </p:spTree>
    <p:extLst>
      <p:ext uri="{BB962C8B-B14F-4D97-AF65-F5344CB8AC3E}">
        <p14:creationId xmlns:p14="http://schemas.microsoft.com/office/powerpoint/2010/main" val="35655426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hyperlink" Target="Decreto%202482%20MIPG.pdf" TargetMode="External"/><Relationship Id="rId4" Type="http://schemas.openxmlformats.org/officeDocument/2006/relationships/slide" Target="slide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hyperlink" Target="http://www.politicacriminal.gov.co/"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hyperlink" Target="http://www.minjusticia.gov.co/Ministerio/Informaci%C3%B3nFinancierayContable/PlanCompras.aspx" TargetMode="Externa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quarter" idx="10"/>
          </p:nvPr>
        </p:nvSpPr>
        <p:spPr>
          <a:xfrm>
            <a:off x="-721224" y="2829626"/>
            <a:ext cx="9143999" cy="768350"/>
          </a:xfrm>
        </p:spPr>
        <p:txBody>
          <a:bodyPr/>
          <a:lstStyle/>
          <a:p>
            <a:r>
              <a:rPr lang="es-ES" sz="2400" dirty="0">
                <a:effectLst>
                  <a:outerShdw blurRad="38100" dist="38100" dir="2700000" algn="tl">
                    <a:srgbClr val="000000">
                      <a:alpha val="43137"/>
                    </a:srgbClr>
                  </a:outerShdw>
                </a:effectLst>
                <a:latin typeface="Century Gothic" panose="020B0502020202020204" pitchFamily="34" charset="0"/>
                <a:cs typeface="Arial" panose="020B0604020202020204" pitchFamily="34" charset="0"/>
              </a:rPr>
              <a:t>MODELO INTEGRADO DE PLANEACIÓN Y GESTIÓN</a:t>
            </a:r>
          </a:p>
          <a:p>
            <a:endParaRPr lang="es-ES" dirty="0"/>
          </a:p>
        </p:txBody>
      </p:sp>
      <p:sp>
        <p:nvSpPr>
          <p:cNvPr id="8" name="7 CuadroTexto"/>
          <p:cNvSpPr txBox="1"/>
          <p:nvPr/>
        </p:nvSpPr>
        <p:spPr>
          <a:xfrm>
            <a:off x="755576" y="4429047"/>
            <a:ext cx="7704855" cy="646331"/>
          </a:xfrm>
          <a:prstGeom prst="rect">
            <a:avLst/>
          </a:prstGeom>
          <a:noFill/>
          <a:ln>
            <a:noFill/>
          </a:ln>
          <a:scene3d>
            <a:camera prst="orthographicFront"/>
            <a:lightRig rig="threePt" dir="t"/>
          </a:scene3d>
          <a:sp3d>
            <a:bevelT/>
          </a:sp3d>
        </p:spPr>
        <p:txBody>
          <a:bodyPr wrap="square" rtlCol="0">
            <a:spAutoFit/>
          </a:bodyPr>
          <a:lstStyle/>
          <a:p>
            <a:pPr algn="ctr" defTabSz="457200"/>
            <a:r>
              <a:rPr lang="es-ES" sz="3600" b="1" dirty="0" smtClean="0">
                <a:solidFill>
                  <a:srgbClr val="002060"/>
                </a:solidFill>
                <a:effectLst>
                  <a:outerShdw blurRad="38100" dist="38100" dir="2700000" algn="tl">
                    <a:srgbClr val="000000">
                      <a:alpha val="43137"/>
                    </a:srgbClr>
                  </a:outerShdw>
                </a:effectLst>
                <a:latin typeface="Century Gothic" panose="020B0502020202020204" pitchFamily="34" charset="0"/>
                <a:cs typeface="Arial" panose="020B0604020202020204" pitchFamily="34" charset="0"/>
              </a:rPr>
              <a:t>RESULTADOS</a:t>
            </a:r>
            <a:r>
              <a:rPr lang="es-ES" sz="3600" b="1" dirty="0" smtClean="0">
                <a:solidFill>
                  <a:srgbClr val="FF0000"/>
                </a:solidFill>
                <a:effectLst>
                  <a:outerShdw blurRad="38100" dist="38100" dir="2700000" algn="tl">
                    <a:srgbClr val="000000">
                      <a:alpha val="43137"/>
                    </a:srgbClr>
                  </a:outerShdw>
                </a:effectLst>
                <a:latin typeface="Century Gothic" panose="020B0502020202020204" pitchFamily="34" charset="0"/>
                <a:cs typeface="Arial" panose="020B0604020202020204" pitchFamily="34" charset="0"/>
              </a:rPr>
              <a:t> </a:t>
            </a:r>
          </a:p>
        </p:txBody>
      </p:sp>
      <p:sp>
        <p:nvSpPr>
          <p:cNvPr id="9" name="8 CuadroTexto"/>
          <p:cNvSpPr txBox="1"/>
          <p:nvPr/>
        </p:nvSpPr>
        <p:spPr>
          <a:xfrm>
            <a:off x="3034898" y="5246201"/>
            <a:ext cx="3358612" cy="477054"/>
          </a:xfrm>
          <a:prstGeom prst="rect">
            <a:avLst/>
          </a:prstGeom>
          <a:noFill/>
          <a:ln>
            <a:noFill/>
          </a:ln>
        </p:spPr>
        <p:txBody>
          <a:bodyPr wrap="none" rtlCol="0">
            <a:spAutoFit/>
          </a:bodyPr>
          <a:lstStyle/>
          <a:p>
            <a:pPr algn="ctr" defTabSz="457200"/>
            <a:r>
              <a:rPr lang="es-ES" sz="2500" b="1" dirty="0" smtClean="0">
                <a:solidFill>
                  <a:srgbClr val="002060"/>
                </a:solidFill>
                <a:effectLst>
                  <a:outerShdw blurRad="38100" dist="38100" dir="2700000" algn="tl">
                    <a:srgbClr val="000000">
                      <a:alpha val="43137"/>
                    </a:srgbClr>
                  </a:outerShdw>
                </a:effectLst>
                <a:latin typeface="Century Gothic" panose="020B0502020202020204" pitchFamily="34" charset="0"/>
                <a:cs typeface="Arial" pitchFamily="34" charset="0"/>
              </a:rPr>
              <a:t>2do</a:t>
            </a:r>
            <a:r>
              <a:rPr lang="es-ES" sz="2500" b="1" dirty="0" smtClean="0">
                <a:solidFill>
                  <a:srgbClr val="002060"/>
                </a:solidFill>
                <a:effectLst>
                  <a:outerShdw blurRad="38100" dist="38100" dir="2700000" algn="tl">
                    <a:srgbClr val="000000">
                      <a:alpha val="43137"/>
                    </a:srgbClr>
                  </a:outerShdw>
                </a:effectLst>
                <a:latin typeface="Century Gothic" panose="020B0502020202020204" pitchFamily="34" charset="0"/>
                <a:cs typeface="Arial" pitchFamily="34" charset="0"/>
              </a:rPr>
              <a:t>. </a:t>
            </a:r>
            <a:r>
              <a:rPr lang="es-ES" sz="2500" b="1" dirty="0" smtClean="0">
                <a:solidFill>
                  <a:srgbClr val="002060"/>
                </a:solidFill>
                <a:effectLst>
                  <a:outerShdw blurRad="38100" dist="38100" dir="2700000" algn="tl">
                    <a:srgbClr val="000000">
                      <a:alpha val="43137"/>
                    </a:srgbClr>
                  </a:outerShdw>
                </a:effectLst>
                <a:latin typeface="Century Gothic" panose="020B0502020202020204" pitchFamily="34" charset="0"/>
                <a:cs typeface="Arial" pitchFamily="34" charset="0"/>
              </a:rPr>
              <a:t>Trimestre - 2016</a:t>
            </a:r>
          </a:p>
        </p:txBody>
      </p:sp>
    </p:spTree>
    <p:extLst>
      <p:ext uri="{BB962C8B-B14F-4D97-AF65-F5344CB8AC3E}">
        <p14:creationId xmlns:p14="http://schemas.microsoft.com/office/powerpoint/2010/main" val="42176336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231246" y="761985"/>
            <a:ext cx="3955164" cy="442453"/>
          </a:xfrm>
        </p:spPr>
        <p:txBody>
          <a:bodyPr/>
          <a:lstStyle/>
          <a:p>
            <a:r>
              <a:rPr lang="es-CO" b="1" dirty="0" smtClean="0">
                <a:effectLst>
                  <a:outerShdw blurRad="38100" dist="38100" dir="2700000" algn="tl">
                    <a:srgbClr val="000000">
                      <a:alpha val="43137"/>
                    </a:srgbClr>
                  </a:outerShdw>
                </a:effectLst>
                <a:latin typeface="Century Gothic" panose="020B0502020202020204" pitchFamily="34" charset="0"/>
              </a:rPr>
              <a:t>SEGUNDO</a:t>
            </a:r>
            <a:r>
              <a:rPr lang="es-CO" b="1" dirty="0" smtClean="0">
                <a:effectLst>
                  <a:outerShdw blurRad="38100" dist="38100" dir="2700000" algn="tl">
                    <a:srgbClr val="000000">
                      <a:alpha val="43137"/>
                    </a:srgbClr>
                  </a:outerShdw>
                </a:effectLst>
                <a:latin typeface="Century Gothic" panose="020B0502020202020204" pitchFamily="34" charset="0"/>
              </a:rPr>
              <a:t> </a:t>
            </a:r>
            <a:r>
              <a:rPr lang="es-CO" b="1" dirty="0" smtClean="0">
                <a:effectLst>
                  <a:outerShdw blurRad="38100" dist="38100" dir="2700000" algn="tl">
                    <a:srgbClr val="000000">
                      <a:alpha val="43137"/>
                    </a:srgbClr>
                  </a:outerShdw>
                </a:effectLst>
                <a:latin typeface="Century Gothic" panose="020B0502020202020204" pitchFamily="34" charset="0"/>
              </a:rPr>
              <a:t>TRIMESTRE 2016</a:t>
            </a:r>
            <a:endParaRPr lang="es-CO" b="1" dirty="0">
              <a:effectLst>
                <a:outerShdw blurRad="38100" dist="38100" dir="2700000" algn="tl">
                  <a:srgbClr val="000000">
                    <a:alpha val="43137"/>
                  </a:srgbClr>
                </a:outerShdw>
              </a:effectLst>
              <a:latin typeface="Century Gothic" panose="020B0502020202020204" pitchFamily="34" charset="0"/>
            </a:endParaRPr>
          </a:p>
        </p:txBody>
      </p:sp>
      <p:graphicFrame>
        <p:nvGraphicFramePr>
          <p:cNvPr id="6" name="Gráfico 5"/>
          <p:cNvGraphicFramePr>
            <a:graphicFrameLocks/>
          </p:cNvGraphicFramePr>
          <p:nvPr>
            <p:extLst>
              <p:ext uri="{D42A27DB-BD31-4B8C-83A1-F6EECF244321}">
                <p14:modId xmlns:p14="http://schemas.microsoft.com/office/powerpoint/2010/main" val="2923228051"/>
              </p:ext>
            </p:extLst>
          </p:nvPr>
        </p:nvGraphicFramePr>
        <p:xfrm>
          <a:off x="1070471" y="1693843"/>
          <a:ext cx="6641337" cy="410102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611611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231245" y="761985"/>
            <a:ext cx="4076349" cy="442453"/>
          </a:xfrm>
        </p:spPr>
        <p:txBody>
          <a:bodyPr/>
          <a:lstStyle/>
          <a:p>
            <a:r>
              <a:rPr lang="es-CO" b="1" dirty="0" smtClean="0">
                <a:effectLst>
                  <a:outerShdw blurRad="38100" dist="38100" dir="2700000" algn="tl">
                    <a:srgbClr val="000000">
                      <a:alpha val="43137"/>
                    </a:srgbClr>
                  </a:outerShdw>
                </a:effectLst>
                <a:latin typeface="Century Gothic" panose="020B0502020202020204" pitchFamily="34" charset="0"/>
              </a:rPr>
              <a:t>SEGUNDO </a:t>
            </a:r>
            <a:r>
              <a:rPr lang="es-CO" b="1" dirty="0" smtClean="0">
                <a:effectLst>
                  <a:outerShdw blurRad="38100" dist="38100" dir="2700000" algn="tl">
                    <a:srgbClr val="000000">
                      <a:alpha val="43137"/>
                    </a:srgbClr>
                  </a:outerShdw>
                </a:effectLst>
                <a:latin typeface="Century Gothic" panose="020B0502020202020204" pitchFamily="34" charset="0"/>
              </a:rPr>
              <a:t>TRIMESTRE 2016</a:t>
            </a:r>
            <a:endParaRPr lang="es-CO" b="1" dirty="0">
              <a:effectLst>
                <a:outerShdw blurRad="38100" dist="38100" dir="2700000" algn="tl">
                  <a:srgbClr val="000000">
                    <a:alpha val="43137"/>
                  </a:srgbClr>
                </a:outerShdw>
              </a:effectLst>
              <a:latin typeface="Century Gothic" panose="020B0502020202020204" pitchFamily="34" charset="0"/>
            </a:endParaRPr>
          </a:p>
        </p:txBody>
      </p:sp>
      <p:graphicFrame>
        <p:nvGraphicFramePr>
          <p:cNvPr id="5" name="Gráfico 4"/>
          <p:cNvGraphicFramePr>
            <a:graphicFrameLocks/>
          </p:cNvGraphicFramePr>
          <p:nvPr>
            <p:extLst>
              <p:ext uri="{D42A27DB-BD31-4B8C-83A1-F6EECF244321}">
                <p14:modId xmlns:p14="http://schemas.microsoft.com/office/powerpoint/2010/main" val="2056248296"/>
              </p:ext>
            </p:extLst>
          </p:nvPr>
        </p:nvGraphicFramePr>
        <p:xfrm>
          <a:off x="960303" y="1539607"/>
          <a:ext cx="7236245" cy="461882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706095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CO" sz="2800" b="1" dirty="0" smtClean="0">
                <a:latin typeface="Century Gothic" panose="020B0502020202020204" pitchFamily="34" charset="0"/>
              </a:rPr>
              <a:t>Política 1</a:t>
            </a:r>
            <a:endParaRPr lang="es-CO" sz="2800" b="1" dirty="0">
              <a:latin typeface="Century Gothic" panose="020B0502020202020204" pitchFamily="34" charset="0"/>
            </a:endParaRPr>
          </a:p>
        </p:txBody>
      </p:sp>
      <p:sp>
        <p:nvSpPr>
          <p:cNvPr id="7" name="65 CuadroTexto"/>
          <p:cNvSpPr txBox="1"/>
          <p:nvPr/>
        </p:nvSpPr>
        <p:spPr>
          <a:xfrm>
            <a:off x="937225" y="2423989"/>
            <a:ext cx="5328592" cy="338554"/>
          </a:xfrm>
          <a:prstGeom prst="rect">
            <a:avLst/>
          </a:prstGeom>
          <a:noFill/>
        </p:spPr>
        <p:txBody>
          <a:bodyPr wrap="square" rtlCol="0">
            <a:spAutoFit/>
          </a:bodyPr>
          <a:lstStyle/>
          <a:p>
            <a:pPr algn="ctr"/>
            <a:r>
              <a:rPr lang="es-CO" sz="1600" b="1" dirty="0" smtClean="0">
                <a:effectLst>
                  <a:outerShdw blurRad="38100" dist="38100" dir="2700000" algn="tl">
                    <a:srgbClr val="000000">
                      <a:alpha val="43137"/>
                    </a:srgbClr>
                  </a:outerShdw>
                </a:effectLst>
                <a:latin typeface="Century Gothic" panose="020B0502020202020204" pitchFamily="34" charset="0"/>
              </a:rPr>
              <a:t>Componentes: Indicadores y Mestas de Gobierno </a:t>
            </a:r>
            <a:endParaRPr lang="es-CO" sz="1600" b="1" dirty="0">
              <a:effectLst>
                <a:outerShdw blurRad="38100" dist="38100" dir="2700000" algn="tl">
                  <a:srgbClr val="000000">
                    <a:alpha val="43137"/>
                  </a:srgbClr>
                </a:outerShdw>
              </a:effectLst>
              <a:latin typeface="Century Gothic" panose="020B0502020202020204" pitchFamily="34" charset="0"/>
            </a:endParaRPr>
          </a:p>
        </p:txBody>
      </p:sp>
      <p:sp>
        <p:nvSpPr>
          <p:cNvPr id="10" name="3 CuadroTexto"/>
          <p:cNvSpPr txBox="1"/>
          <p:nvPr/>
        </p:nvSpPr>
        <p:spPr>
          <a:xfrm>
            <a:off x="2176541" y="1477970"/>
            <a:ext cx="4540162" cy="338554"/>
          </a:xfrm>
          <a:prstGeom prst="rect">
            <a:avLst/>
          </a:prstGeom>
          <a:noFill/>
        </p:spPr>
        <p:txBody>
          <a:bodyPr wrap="square" rtlCol="0">
            <a:spAutoFit/>
          </a:bodyPr>
          <a:lstStyle/>
          <a:p>
            <a:pPr algn="ctr"/>
            <a:r>
              <a:rPr lang="es-CO" sz="1600" b="1" dirty="0">
                <a:solidFill>
                  <a:schemeClr val="tx2"/>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t>GESTIÓN MISIONAL Y DE GOBIERNO</a:t>
            </a:r>
          </a:p>
        </p:txBody>
      </p:sp>
      <p:graphicFrame>
        <p:nvGraphicFramePr>
          <p:cNvPr id="11" name="10 Tabla"/>
          <p:cNvGraphicFramePr>
            <a:graphicFrameLocks noGrp="1"/>
          </p:cNvGraphicFramePr>
          <p:nvPr>
            <p:extLst>
              <p:ext uri="{D42A27DB-BD31-4B8C-83A1-F6EECF244321}">
                <p14:modId xmlns:p14="http://schemas.microsoft.com/office/powerpoint/2010/main" val="2558258426"/>
              </p:ext>
            </p:extLst>
          </p:nvPr>
        </p:nvGraphicFramePr>
        <p:xfrm>
          <a:off x="755575" y="2883779"/>
          <a:ext cx="7632848" cy="3022487"/>
        </p:xfrm>
        <a:graphic>
          <a:graphicData uri="http://schemas.openxmlformats.org/drawingml/2006/table">
            <a:tbl>
              <a:tblPr firstRow="1" firstCol="1" bandRow="1">
                <a:tableStyleId>{5C22544A-7EE6-4342-B048-85BDC9FD1C3A}</a:tableStyleId>
              </a:tblPr>
              <a:tblGrid>
                <a:gridCol w="2304256"/>
                <a:gridCol w="3312368"/>
                <a:gridCol w="1008112"/>
                <a:gridCol w="1008112"/>
              </a:tblGrid>
              <a:tr h="462167">
                <a:tc>
                  <a:txBody>
                    <a:bodyPr/>
                    <a:lstStyle/>
                    <a:p>
                      <a:pPr>
                        <a:lnSpc>
                          <a:spcPct val="115000"/>
                        </a:lnSpc>
                        <a:spcAft>
                          <a:spcPts val="0"/>
                        </a:spcAft>
                      </a:pPr>
                      <a:r>
                        <a:rPr lang="es-CO" sz="1400" b="0" dirty="0">
                          <a:effectLst/>
                          <a:latin typeface="Century Gothic" panose="020B0502020202020204" pitchFamily="34" charset="0"/>
                        </a:rPr>
                        <a:t>Acciones Programadas</a:t>
                      </a:r>
                      <a:endParaRPr lang="es-CO" sz="1400" b="0" dirty="0">
                        <a:effectLst/>
                        <a:latin typeface="Century Gothic" panose="020B0502020202020204" pitchFamily="34" charset="0"/>
                        <a:ea typeface="Calibri"/>
                        <a:cs typeface="Times New Roman"/>
                      </a:endParaRPr>
                    </a:p>
                  </a:txBody>
                  <a:tcPr marL="68580" marR="68580" marT="0" marB="0"/>
                </a:tc>
                <a:tc>
                  <a:txBody>
                    <a:bodyPr/>
                    <a:lstStyle/>
                    <a:p>
                      <a:pPr>
                        <a:lnSpc>
                          <a:spcPct val="115000"/>
                        </a:lnSpc>
                        <a:spcAft>
                          <a:spcPts val="0"/>
                        </a:spcAft>
                      </a:pPr>
                      <a:r>
                        <a:rPr lang="es-CO" sz="1400" b="0" dirty="0" smtClean="0">
                          <a:effectLst/>
                          <a:latin typeface="Century Gothic" panose="020B0502020202020204" pitchFamily="34" charset="0"/>
                        </a:rPr>
                        <a:t>Actividades </a:t>
                      </a:r>
                      <a:endParaRPr lang="es-CO" sz="14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100" b="0" dirty="0" smtClean="0">
                          <a:effectLst/>
                          <a:latin typeface="Century Gothic" panose="020B0502020202020204" pitchFamily="34" charset="0"/>
                        </a:rPr>
                        <a:t>Programado  </a:t>
                      </a:r>
                      <a:r>
                        <a:rPr lang="es-CO" sz="1100" b="0" dirty="0">
                          <a:effectLst/>
                          <a:latin typeface="Century Gothic" panose="020B0502020202020204" pitchFamily="34" charset="0"/>
                        </a:rPr>
                        <a:t>%</a:t>
                      </a:r>
                      <a:endParaRPr lang="es-CO" sz="11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100" b="0" dirty="0" smtClean="0">
                          <a:effectLst/>
                          <a:latin typeface="Century Gothic" panose="020B0502020202020204" pitchFamily="34" charset="0"/>
                        </a:rPr>
                        <a:t> Ejecutado %</a:t>
                      </a:r>
                      <a:endParaRPr lang="es-CO" sz="1100" b="0" dirty="0">
                        <a:effectLst/>
                        <a:latin typeface="Century Gothic" panose="020B0502020202020204" pitchFamily="34" charset="0"/>
                        <a:ea typeface="Calibri"/>
                        <a:cs typeface="Times New Roman"/>
                      </a:endParaRPr>
                    </a:p>
                  </a:txBody>
                  <a:tcPr marL="68580" marR="68580" marT="0" marB="0"/>
                </a:tc>
              </a:tr>
              <a:tr h="1662847">
                <a:tc>
                  <a:txBody>
                    <a:bodyPr/>
                    <a:lstStyle/>
                    <a:p>
                      <a:pPr algn="l" fontAlgn="ctr"/>
                      <a:r>
                        <a:rPr lang="es-CO" sz="1200" b="0" i="0" u="none" strike="noStrike" dirty="0">
                          <a:solidFill>
                            <a:schemeClr val="bg1"/>
                          </a:solidFill>
                          <a:effectLst/>
                          <a:latin typeface="Century Gothic" panose="020B0502020202020204" pitchFamily="34" charset="0"/>
                        </a:rPr>
                        <a:t>Propiciar una Justicia eficaz y eficiente en el marco de una atención integral</a:t>
                      </a:r>
                    </a:p>
                  </a:txBody>
                  <a:tcPr marL="137160" marR="137160" marT="137160" marB="137160" anchor="ctr"/>
                </a:tc>
                <a:tc>
                  <a:txBody>
                    <a:bodyPr/>
                    <a:lstStyle/>
                    <a:p>
                      <a:pPr marL="228600" indent="-228600" algn="l" fontAlgn="ctr">
                        <a:buAutoNum type="arabicPeriod"/>
                      </a:pPr>
                      <a:r>
                        <a:rPr lang="es-CO" sz="1100" b="0" i="0" u="none" strike="noStrike" dirty="0" smtClean="0">
                          <a:solidFill>
                            <a:srgbClr val="222222"/>
                          </a:solidFill>
                          <a:effectLst/>
                          <a:latin typeface="Century Gothic" panose="020B0502020202020204" pitchFamily="34" charset="0"/>
                        </a:rPr>
                        <a:t>Casos tramitados por los ciudadanos ante conciliadores en derecho y en equidad.  </a:t>
                      </a:r>
                      <a:r>
                        <a:rPr lang="es-CO" sz="900" b="1" i="0" u="none" strike="noStrike" dirty="0" smtClean="0">
                          <a:solidFill>
                            <a:srgbClr val="FF0000"/>
                          </a:solidFill>
                          <a:effectLst/>
                          <a:latin typeface="Century Gothic" panose="020B0502020202020204" pitchFamily="34" charset="0"/>
                        </a:rPr>
                        <a:t>Programados 20.000</a:t>
                      </a:r>
                      <a:r>
                        <a:rPr lang="es-CO" sz="900" b="1" i="0" u="none" strike="noStrike" baseline="0" dirty="0" smtClean="0">
                          <a:solidFill>
                            <a:srgbClr val="FF0000"/>
                          </a:solidFill>
                          <a:effectLst/>
                          <a:latin typeface="Century Gothic" panose="020B0502020202020204" pitchFamily="34" charset="0"/>
                        </a:rPr>
                        <a:t> , ejecutados 19.440</a:t>
                      </a:r>
                      <a:r>
                        <a:rPr lang="es-CO" sz="900" b="1" i="0" u="none" strike="noStrike" dirty="0" smtClean="0">
                          <a:solidFill>
                            <a:srgbClr val="FF0000"/>
                          </a:solidFill>
                          <a:effectLst/>
                          <a:latin typeface="Century Gothic" panose="020B0502020202020204" pitchFamily="34" charset="0"/>
                        </a:rPr>
                        <a:t>                </a:t>
                      </a:r>
                    </a:p>
                    <a:p>
                      <a:pPr marL="228600" indent="-228600" algn="l" fontAlgn="ctr">
                        <a:buAutoNum type="arabicPeriod"/>
                      </a:pPr>
                      <a:r>
                        <a:rPr lang="es-CO" sz="1100" b="0" i="0" u="none" strike="noStrike" dirty="0" smtClean="0">
                          <a:solidFill>
                            <a:srgbClr val="222222"/>
                          </a:solidFill>
                          <a:effectLst/>
                          <a:latin typeface="Century Gothic" panose="020B0502020202020204" pitchFamily="34" charset="0"/>
                        </a:rPr>
                        <a:t>Ciudadanos orientados en el acceso a la justicia a través de Casas de Justicia y Centros de Convivencia Ciudadana. </a:t>
                      </a:r>
                      <a:r>
                        <a:rPr lang="es-CO" sz="900" b="1" i="0" u="none" strike="noStrike" dirty="0" smtClean="0">
                          <a:solidFill>
                            <a:srgbClr val="FF0000"/>
                          </a:solidFill>
                          <a:effectLst/>
                          <a:latin typeface="Century Gothic" panose="020B0502020202020204" pitchFamily="34" charset="0"/>
                        </a:rPr>
                        <a:t>Programados 92.500</a:t>
                      </a:r>
                      <a:r>
                        <a:rPr lang="es-CO" sz="900" b="1" i="0" u="none" strike="noStrike" baseline="0" dirty="0" smtClean="0">
                          <a:solidFill>
                            <a:srgbClr val="FF0000"/>
                          </a:solidFill>
                          <a:effectLst/>
                          <a:latin typeface="Century Gothic" panose="020B0502020202020204" pitchFamily="34" charset="0"/>
                        </a:rPr>
                        <a:t> , ejecutados 90.710</a:t>
                      </a:r>
                      <a:r>
                        <a:rPr lang="es-CO" sz="900" b="1" i="0" u="none" strike="noStrike" dirty="0" smtClean="0">
                          <a:solidFill>
                            <a:srgbClr val="FF0000"/>
                          </a:solidFill>
                          <a:effectLst/>
                          <a:latin typeface="Century Gothic" panose="020B0502020202020204" pitchFamily="34" charset="0"/>
                        </a:rPr>
                        <a:t> </a:t>
                      </a:r>
                      <a:r>
                        <a:rPr lang="es-CO" sz="900" b="0" i="0" u="none" strike="noStrike" dirty="0" smtClean="0">
                          <a:solidFill>
                            <a:srgbClr val="222222"/>
                          </a:solidFill>
                          <a:effectLst/>
                          <a:latin typeface="Century Gothic" panose="020B0502020202020204" pitchFamily="34" charset="0"/>
                        </a:rPr>
                        <a:t>                                 </a:t>
                      </a:r>
                    </a:p>
                    <a:p>
                      <a:pPr marL="228600" indent="-228600" algn="l" fontAlgn="ctr">
                        <a:buAutoNum type="arabicPeriod"/>
                      </a:pPr>
                      <a:endParaRPr lang="es-CO" sz="1100" b="0" i="0" u="none" strike="noStrike" dirty="0" smtClean="0">
                        <a:solidFill>
                          <a:srgbClr val="222222"/>
                        </a:solidFill>
                        <a:effectLst/>
                        <a:latin typeface="Century Gothic" panose="020B0502020202020204" pitchFamily="34" charset="0"/>
                      </a:endParaRPr>
                    </a:p>
                    <a:p>
                      <a:pPr marL="228600" indent="-228600" algn="l" fontAlgn="ctr">
                        <a:buAutoNum type="arabicPeriod"/>
                      </a:pPr>
                      <a:r>
                        <a:rPr lang="es-CO" sz="1100" b="0" i="0" u="none" strike="noStrike" dirty="0" smtClean="0">
                          <a:solidFill>
                            <a:srgbClr val="222222"/>
                          </a:solidFill>
                          <a:effectLst/>
                          <a:latin typeface="Century Gothic" panose="020B0502020202020204" pitchFamily="34" charset="0"/>
                        </a:rPr>
                        <a:t> Normas de carácter general y abstracto con análisis de vigencia y afectación jurisprudencial disponibles en el Sistema Único de Información Normativa SUIN- JURISCOL.</a:t>
                      </a:r>
                      <a:endParaRPr lang="es-CO" sz="1100" b="0" i="0" u="none" strike="noStrike" dirty="0">
                        <a:solidFill>
                          <a:srgbClr val="222222"/>
                        </a:solidFill>
                        <a:effectLst/>
                        <a:latin typeface="Century Gothic" panose="020B0502020202020204" pitchFamily="34" charset="0"/>
                      </a:endParaRPr>
                    </a:p>
                  </a:txBody>
                  <a:tcPr marL="137160" marR="137160" marT="137160" marB="137160" anchor="ctr">
                    <a:solidFill>
                      <a:schemeClr val="accent5">
                        <a:lumMod val="20000"/>
                        <a:lumOff val="80000"/>
                      </a:schemeClr>
                    </a:solidFill>
                  </a:tcPr>
                </a:tc>
                <a:tc>
                  <a:txBody>
                    <a:bodyPr/>
                    <a:lstStyle/>
                    <a:p>
                      <a:pPr algn="ctr" fontAlgn="ctr"/>
                      <a:r>
                        <a:rPr lang="es-CO" sz="1400" b="1" i="0" u="none" strike="noStrike" dirty="0">
                          <a:solidFill>
                            <a:srgbClr val="222222"/>
                          </a:solidFill>
                          <a:effectLst/>
                          <a:latin typeface="Century Gothic" panose="020B0502020202020204" pitchFamily="34" charset="0"/>
                        </a:rPr>
                        <a:t>22,1%</a:t>
                      </a:r>
                    </a:p>
                  </a:txBody>
                  <a:tcPr marL="0" marR="0" marT="0" marB="0" anchor="ctr">
                    <a:solidFill>
                      <a:schemeClr val="accent5">
                        <a:lumMod val="20000"/>
                        <a:lumOff val="80000"/>
                      </a:schemeClr>
                    </a:solidFill>
                  </a:tcPr>
                </a:tc>
                <a:tc>
                  <a:txBody>
                    <a:bodyPr/>
                    <a:lstStyle/>
                    <a:p>
                      <a:pPr algn="ctr" fontAlgn="ctr"/>
                      <a:r>
                        <a:rPr lang="es-CO" sz="1400" b="1" i="0" u="none" strike="noStrike" dirty="0">
                          <a:solidFill>
                            <a:srgbClr val="FF0000"/>
                          </a:solidFill>
                          <a:effectLst/>
                          <a:latin typeface="Century Gothic" panose="020B0502020202020204" pitchFamily="34" charset="0"/>
                        </a:rPr>
                        <a:t>21,7%</a:t>
                      </a:r>
                    </a:p>
                  </a:txBody>
                  <a:tcPr marL="0" marR="0" marT="0" marB="0" anchor="ctr">
                    <a:solidFill>
                      <a:schemeClr val="accent5">
                        <a:lumMod val="20000"/>
                        <a:lumOff val="80000"/>
                      </a:schemeClr>
                    </a:solidFill>
                  </a:tcPr>
                </a:tc>
              </a:tr>
            </a:tbl>
          </a:graphicData>
        </a:graphic>
      </p:graphicFrame>
      <p:sp>
        <p:nvSpPr>
          <p:cNvPr id="9" name="8 Rectángulo"/>
          <p:cNvSpPr/>
          <p:nvPr/>
        </p:nvSpPr>
        <p:spPr>
          <a:xfrm>
            <a:off x="5986502" y="737556"/>
            <a:ext cx="2458876" cy="503476"/>
          </a:xfrm>
          <a:prstGeom prst="rect">
            <a:avLst/>
          </a:prstGeom>
          <a:solidFill>
            <a:srgbClr val="FF0000"/>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s-CO" sz="1600" b="1" dirty="0" smtClean="0">
                <a:latin typeface="Century Gothic" panose="020B0502020202020204" pitchFamily="34" charset="0"/>
              </a:rPr>
              <a:t>Cumplimiento </a:t>
            </a:r>
            <a:r>
              <a:rPr lang="es-CO" sz="1600" b="1" dirty="0" smtClean="0">
                <a:latin typeface="Century Gothic" panose="020B0502020202020204" pitchFamily="34" charset="0"/>
              </a:rPr>
              <a:t>2do. </a:t>
            </a:r>
            <a:r>
              <a:rPr lang="es-CO" sz="1600" b="1" dirty="0" smtClean="0">
                <a:latin typeface="Century Gothic" panose="020B0502020202020204" pitchFamily="34" charset="0"/>
              </a:rPr>
              <a:t>trimestre 98,90%</a:t>
            </a:r>
            <a:endParaRPr lang="es-CO" sz="1600" b="1" dirty="0">
              <a:latin typeface="Century Gothic" panose="020B0502020202020204" pitchFamily="34" charset="0"/>
            </a:endParaRPr>
          </a:p>
        </p:txBody>
      </p:sp>
      <p:sp>
        <p:nvSpPr>
          <p:cNvPr id="8" name="67 CuadroTexto"/>
          <p:cNvSpPr txBox="1"/>
          <p:nvPr/>
        </p:nvSpPr>
        <p:spPr>
          <a:xfrm>
            <a:off x="619852" y="1816524"/>
            <a:ext cx="7904295" cy="523220"/>
          </a:xfrm>
          <a:prstGeom prst="rect">
            <a:avLst/>
          </a:prstGeom>
          <a:noFill/>
        </p:spPr>
        <p:txBody>
          <a:bodyPr wrap="square" rtlCol="0">
            <a:spAutoFit/>
          </a:bodyPr>
          <a:ls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just"/>
            <a:r>
              <a:rPr lang="es-CO" sz="1400" dirty="0" smtClean="0">
                <a:latin typeface="Century Gothic" panose="020B0502020202020204" pitchFamily="34" charset="0"/>
              </a:rPr>
              <a:t>Política orientada al logro de las metas establecidas por el Sector y por la entidad, para el cumplimiento de su misión y de las prioridades que el Gobierno define. </a:t>
            </a:r>
            <a:endParaRPr lang="es-CO" sz="1400" dirty="0">
              <a:latin typeface="Century Gothic" panose="020B0502020202020204" pitchFamily="34" charset="0"/>
            </a:endParaRPr>
          </a:p>
        </p:txBody>
      </p:sp>
    </p:spTree>
    <p:extLst>
      <p:ext uri="{BB962C8B-B14F-4D97-AF65-F5344CB8AC3E}">
        <p14:creationId xmlns:p14="http://schemas.microsoft.com/office/powerpoint/2010/main" val="42789376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CO" b="1" dirty="0">
                <a:latin typeface="Century Gothic" panose="020B0502020202020204" pitchFamily="34" charset="0"/>
              </a:rPr>
              <a:t>Política 1</a:t>
            </a:r>
          </a:p>
        </p:txBody>
      </p:sp>
      <p:sp>
        <p:nvSpPr>
          <p:cNvPr id="8" name="3 CuadroTexto"/>
          <p:cNvSpPr txBox="1"/>
          <p:nvPr/>
        </p:nvSpPr>
        <p:spPr>
          <a:xfrm>
            <a:off x="2217700" y="1501048"/>
            <a:ext cx="5542202" cy="338554"/>
          </a:xfrm>
          <a:prstGeom prst="rect">
            <a:avLst/>
          </a:prstGeom>
          <a:noFill/>
        </p:spPr>
        <p:txBody>
          <a:bodyPr wrap="square" rtlCol="0">
            <a:spAutoFit/>
          </a:bodyPr>
          <a:lstStyle/>
          <a:p>
            <a:pPr algn="ctr"/>
            <a:r>
              <a:rPr lang="es-CO" sz="1600" b="1" dirty="0">
                <a:solidFill>
                  <a:schemeClr val="tx2"/>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GESTIÓN MISIONAL Y DE GOBIERNO</a:t>
            </a:r>
          </a:p>
        </p:txBody>
      </p:sp>
      <p:graphicFrame>
        <p:nvGraphicFramePr>
          <p:cNvPr id="9" name="8 Tabla"/>
          <p:cNvGraphicFramePr>
            <a:graphicFrameLocks noGrp="1"/>
          </p:cNvGraphicFramePr>
          <p:nvPr>
            <p:extLst>
              <p:ext uri="{D42A27DB-BD31-4B8C-83A1-F6EECF244321}">
                <p14:modId xmlns:p14="http://schemas.microsoft.com/office/powerpoint/2010/main" val="696963098"/>
              </p:ext>
            </p:extLst>
          </p:nvPr>
        </p:nvGraphicFramePr>
        <p:xfrm>
          <a:off x="634399" y="2359634"/>
          <a:ext cx="7632848" cy="3397177"/>
        </p:xfrm>
        <a:graphic>
          <a:graphicData uri="http://schemas.openxmlformats.org/drawingml/2006/table">
            <a:tbl>
              <a:tblPr firstRow="1" firstCol="1" bandRow="1">
                <a:tableStyleId>{5C22544A-7EE6-4342-B048-85BDC9FD1C3A}</a:tableStyleId>
              </a:tblPr>
              <a:tblGrid>
                <a:gridCol w="1941374"/>
                <a:gridCol w="3531234"/>
                <a:gridCol w="1152128"/>
                <a:gridCol w="1008112"/>
              </a:tblGrid>
              <a:tr h="775897">
                <a:tc>
                  <a:txBody>
                    <a:bodyPr/>
                    <a:lstStyle/>
                    <a:p>
                      <a:pPr algn="ctr">
                        <a:lnSpc>
                          <a:spcPct val="115000"/>
                        </a:lnSpc>
                        <a:spcAft>
                          <a:spcPts val="0"/>
                        </a:spcAft>
                      </a:pPr>
                      <a:r>
                        <a:rPr lang="es-CO" sz="1400" b="0" dirty="0">
                          <a:effectLst/>
                          <a:latin typeface="Century Gothic" panose="020B0502020202020204" pitchFamily="34" charset="0"/>
                        </a:rPr>
                        <a:t>Acciones Programadas</a:t>
                      </a:r>
                      <a:endParaRPr lang="es-CO" sz="14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400" b="0" dirty="0" smtClean="0">
                          <a:effectLst/>
                          <a:latin typeface="Century Gothic" panose="020B0502020202020204" pitchFamily="34" charset="0"/>
                        </a:rPr>
                        <a:t>Actividades </a:t>
                      </a:r>
                      <a:endParaRPr lang="es-CO" sz="14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200" b="0" dirty="0" smtClean="0">
                          <a:effectLst/>
                          <a:latin typeface="Century Gothic" panose="020B0502020202020204" pitchFamily="34" charset="0"/>
                        </a:rPr>
                        <a:t>Programado  </a:t>
                      </a:r>
                      <a:r>
                        <a:rPr lang="es-CO" sz="1200" b="0" dirty="0">
                          <a:effectLst/>
                          <a:latin typeface="Century Gothic" panose="020B0502020202020204" pitchFamily="34" charset="0"/>
                        </a:rPr>
                        <a:t>%</a:t>
                      </a:r>
                      <a:endParaRPr lang="es-CO" sz="12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200" b="0" dirty="0" smtClean="0">
                          <a:effectLst/>
                          <a:latin typeface="Century Gothic" panose="020B0502020202020204" pitchFamily="34" charset="0"/>
                        </a:rPr>
                        <a:t>Ejecutado %</a:t>
                      </a:r>
                      <a:endParaRPr lang="es-CO" sz="1200" b="0" dirty="0">
                        <a:effectLst/>
                        <a:latin typeface="Century Gothic" panose="020B0502020202020204" pitchFamily="34" charset="0"/>
                        <a:ea typeface="Calibri"/>
                        <a:cs typeface="Times New Roman"/>
                      </a:endParaRPr>
                    </a:p>
                  </a:txBody>
                  <a:tcPr marL="68580" marR="68580" marT="0" marB="0"/>
                </a:tc>
              </a:tr>
              <a:tr h="376231">
                <a:tc>
                  <a:txBody>
                    <a:bodyPr/>
                    <a:lstStyle/>
                    <a:p>
                      <a:pPr algn="l" fontAlgn="ctr"/>
                      <a:r>
                        <a:rPr lang="es-CO" sz="1200" b="0" i="0" u="none" strike="noStrike" dirty="0">
                          <a:solidFill>
                            <a:schemeClr val="bg1"/>
                          </a:solidFill>
                          <a:effectLst/>
                          <a:latin typeface="Century Gothic" panose="020B0502020202020204" pitchFamily="34" charset="0"/>
                        </a:rPr>
                        <a:t>Focalizar los esfuerzos del Estado para la prevención, persecución del delito y resocialización del delincuente</a:t>
                      </a:r>
                    </a:p>
                  </a:txBody>
                  <a:tcPr marL="137160" marR="137160" marT="137160" marB="137160" anchor="ctr"/>
                </a:tc>
                <a:tc>
                  <a:txBody>
                    <a:bodyPr/>
                    <a:lstStyle/>
                    <a:p>
                      <a:pPr algn="l" fontAlgn="ctr"/>
                      <a:r>
                        <a:rPr lang="es-CO" sz="1100" b="0" i="0" u="none" strike="noStrike" dirty="0" smtClean="0">
                          <a:solidFill>
                            <a:srgbClr val="222222"/>
                          </a:solidFill>
                          <a:effectLst/>
                          <a:latin typeface="Century Gothic" panose="020B0502020202020204" pitchFamily="34" charset="0"/>
                        </a:rPr>
                        <a:t>1. Entes territoriales con capacidad técnica Instalada en materia de lineamientos de política de prevención del delito en Adolescentes y Jóvenes.                                                          2. Política criminal y penitenciaria articulada para su implementación.                                                                           3. Creación de un observatorio de política criminal.                                                                      4. Lineamientos sobre prevención del fenómeno de pandillas.                                        5. Documento de lineamientos de política pública en materia de prevención de delitos sexuales, en el marco del conflicto armado y del desplazamiento</a:t>
                      </a:r>
                      <a:endParaRPr lang="es-CO" sz="1100" b="0" i="0" u="none" strike="noStrike" dirty="0">
                        <a:solidFill>
                          <a:srgbClr val="222222"/>
                        </a:solidFill>
                        <a:effectLst/>
                        <a:latin typeface="Century Gothic" panose="020B0502020202020204" pitchFamily="34" charset="0"/>
                      </a:endParaRPr>
                    </a:p>
                  </a:txBody>
                  <a:tcPr marL="137160" marR="137160" marT="137160" marB="137160" anchor="ctr">
                    <a:solidFill>
                      <a:schemeClr val="accent5">
                        <a:lumMod val="20000"/>
                        <a:lumOff val="80000"/>
                      </a:schemeClr>
                    </a:solidFill>
                  </a:tcPr>
                </a:tc>
                <a:tc>
                  <a:txBody>
                    <a:bodyPr/>
                    <a:lstStyle/>
                    <a:p>
                      <a:pPr algn="ctr" fontAlgn="ctr"/>
                      <a:r>
                        <a:rPr lang="es-CO" sz="1400" b="1" i="0" u="none" strike="noStrike" dirty="0">
                          <a:solidFill>
                            <a:srgbClr val="222222"/>
                          </a:solidFill>
                          <a:effectLst/>
                          <a:latin typeface="Century Gothic" panose="020B0502020202020204" pitchFamily="34" charset="0"/>
                        </a:rPr>
                        <a:t>7,4%</a:t>
                      </a:r>
                    </a:p>
                  </a:txBody>
                  <a:tcPr marL="0" marR="0" marT="0" marB="0" anchor="ctr">
                    <a:solidFill>
                      <a:schemeClr val="accent5">
                        <a:lumMod val="20000"/>
                        <a:lumOff val="80000"/>
                      </a:schemeClr>
                    </a:solidFill>
                  </a:tcPr>
                </a:tc>
                <a:tc>
                  <a:txBody>
                    <a:bodyPr/>
                    <a:lstStyle/>
                    <a:p>
                      <a:pPr algn="ctr" fontAlgn="ctr"/>
                      <a:r>
                        <a:rPr lang="es-CO" sz="1400" b="1" i="0" u="none" strike="noStrike" dirty="0">
                          <a:solidFill>
                            <a:srgbClr val="222222"/>
                          </a:solidFill>
                          <a:effectLst/>
                          <a:latin typeface="Century Gothic" panose="020B0502020202020204" pitchFamily="34" charset="0"/>
                        </a:rPr>
                        <a:t>7,4%</a:t>
                      </a:r>
                    </a:p>
                  </a:txBody>
                  <a:tcPr marL="0" marR="0" marT="0" marB="0" anchor="ctr">
                    <a:solidFill>
                      <a:schemeClr val="accent5">
                        <a:lumMod val="20000"/>
                        <a:lumOff val="80000"/>
                      </a:schemeClr>
                    </a:solidFill>
                  </a:tcPr>
                </a:tc>
              </a:tr>
            </a:tbl>
          </a:graphicData>
        </a:graphic>
      </p:graphicFrame>
      <p:sp>
        <p:nvSpPr>
          <p:cNvPr id="18" name="65 CuadroTexto"/>
          <p:cNvSpPr txBox="1"/>
          <p:nvPr/>
        </p:nvSpPr>
        <p:spPr>
          <a:xfrm>
            <a:off x="418375" y="1930341"/>
            <a:ext cx="5328592" cy="338554"/>
          </a:xfrm>
          <a:prstGeom prst="rect">
            <a:avLst/>
          </a:prstGeom>
          <a:noFill/>
        </p:spPr>
        <p:txBody>
          <a:bodyPr wrap="square" rtlCol="0">
            <a:spAutoFit/>
          </a:bodyPr>
          <a:lstStyle/>
          <a:p>
            <a:pPr algn="ctr"/>
            <a:r>
              <a:rPr lang="es-CO" sz="1600" b="1" dirty="0" smtClean="0">
                <a:effectLst>
                  <a:outerShdw blurRad="38100" dist="38100" dir="2700000" algn="tl">
                    <a:srgbClr val="000000">
                      <a:alpha val="43137"/>
                    </a:srgbClr>
                  </a:outerShdw>
                </a:effectLst>
                <a:latin typeface="Century Gothic" panose="020B0502020202020204" pitchFamily="34" charset="0"/>
              </a:rPr>
              <a:t>Componentes: Indicadores y Mestas de Gobierno </a:t>
            </a:r>
            <a:endParaRPr lang="es-CO" sz="1600" b="1" dirty="0">
              <a:effectLst>
                <a:outerShdw blurRad="38100" dist="38100" dir="2700000" algn="tl">
                  <a:srgbClr val="000000">
                    <a:alpha val="43137"/>
                  </a:srgbClr>
                </a:outerShdw>
              </a:effectLst>
              <a:latin typeface="Century Gothic" panose="020B0502020202020204" pitchFamily="34" charset="0"/>
            </a:endParaRPr>
          </a:p>
        </p:txBody>
      </p:sp>
      <p:sp>
        <p:nvSpPr>
          <p:cNvPr id="10" name="9 Rectángulo"/>
          <p:cNvSpPr/>
          <p:nvPr/>
        </p:nvSpPr>
        <p:spPr>
          <a:xfrm>
            <a:off x="5986502" y="737556"/>
            <a:ext cx="2458876" cy="503476"/>
          </a:xfrm>
          <a:prstGeom prst="rect">
            <a:avLst/>
          </a:prstGeom>
          <a:solidFill>
            <a:srgbClr val="FF0000"/>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s-CO" sz="1600" b="1" dirty="0" smtClean="0">
                <a:latin typeface="Century Gothic" panose="020B0502020202020204" pitchFamily="34" charset="0"/>
              </a:rPr>
              <a:t>Cumplimiento </a:t>
            </a:r>
            <a:r>
              <a:rPr lang="es-CO" sz="1600" b="1" dirty="0">
                <a:latin typeface="Century Gothic" panose="020B0502020202020204" pitchFamily="34" charset="0"/>
              </a:rPr>
              <a:t>2do. </a:t>
            </a:r>
            <a:r>
              <a:rPr lang="es-CO" sz="1600" b="1" dirty="0" smtClean="0">
                <a:latin typeface="Century Gothic" panose="020B0502020202020204" pitchFamily="34" charset="0"/>
              </a:rPr>
              <a:t>trimestre 98,90%</a:t>
            </a:r>
            <a:endParaRPr lang="es-CO" sz="1600" b="1" dirty="0">
              <a:latin typeface="Century Gothic" panose="020B0502020202020204" pitchFamily="34" charset="0"/>
            </a:endParaRPr>
          </a:p>
        </p:txBody>
      </p:sp>
    </p:spTree>
    <p:extLst>
      <p:ext uri="{BB962C8B-B14F-4D97-AF65-F5344CB8AC3E}">
        <p14:creationId xmlns:p14="http://schemas.microsoft.com/office/powerpoint/2010/main" val="15132497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CO" b="1" dirty="0">
                <a:latin typeface="Century Gothic" panose="020B0502020202020204" pitchFamily="34" charset="0"/>
              </a:rPr>
              <a:t>Política 1</a:t>
            </a:r>
            <a:endParaRPr lang="es-CO" dirty="0"/>
          </a:p>
        </p:txBody>
      </p:sp>
      <p:graphicFrame>
        <p:nvGraphicFramePr>
          <p:cNvPr id="8" name="7 Tabla"/>
          <p:cNvGraphicFramePr>
            <a:graphicFrameLocks noGrp="1"/>
          </p:cNvGraphicFramePr>
          <p:nvPr>
            <p:extLst>
              <p:ext uri="{D42A27DB-BD31-4B8C-83A1-F6EECF244321}">
                <p14:modId xmlns:p14="http://schemas.microsoft.com/office/powerpoint/2010/main" val="2010054954"/>
              </p:ext>
            </p:extLst>
          </p:nvPr>
        </p:nvGraphicFramePr>
        <p:xfrm>
          <a:off x="706406" y="2885335"/>
          <a:ext cx="7898041" cy="2406577"/>
        </p:xfrm>
        <a:graphic>
          <a:graphicData uri="http://schemas.openxmlformats.org/drawingml/2006/table">
            <a:tbl>
              <a:tblPr firstRow="1" firstCol="1" bandRow="1">
                <a:tableStyleId>{5C22544A-7EE6-4342-B048-85BDC9FD1C3A}</a:tableStyleId>
              </a:tblPr>
              <a:tblGrid>
                <a:gridCol w="2384314"/>
                <a:gridCol w="3054903"/>
                <a:gridCol w="1341177"/>
                <a:gridCol w="1117647"/>
              </a:tblGrid>
              <a:tr h="775897">
                <a:tc>
                  <a:txBody>
                    <a:bodyPr/>
                    <a:lstStyle/>
                    <a:p>
                      <a:pPr algn="ctr">
                        <a:lnSpc>
                          <a:spcPct val="115000"/>
                        </a:lnSpc>
                        <a:spcAft>
                          <a:spcPts val="0"/>
                        </a:spcAft>
                      </a:pPr>
                      <a:r>
                        <a:rPr lang="es-CO" sz="1600" b="0" dirty="0">
                          <a:effectLst/>
                          <a:latin typeface="Century Gothic" panose="020B0502020202020204" pitchFamily="34" charset="0"/>
                        </a:rPr>
                        <a:t>Acciones Programadas</a:t>
                      </a:r>
                      <a:endParaRPr lang="es-CO" sz="16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600" b="0" dirty="0" smtClean="0">
                          <a:effectLst/>
                          <a:latin typeface="Century Gothic" panose="020B0502020202020204" pitchFamily="34" charset="0"/>
                        </a:rPr>
                        <a:t>Actividades</a:t>
                      </a:r>
                      <a:endParaRPr lang="es-CO" sz="16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400" b="0" dirty="0" smtClean="0">
                          <a:effectLst/>
                          <a:latin typeface="Century Gothic" panose="020B0502020202020204" pitchFamily="34" charset="0"/>
                        </a:rPr>
                        <a:t>Programado  </a:t>
                      </a:r>
                      <a:r>
                        <a:rPr lang="es-CO" sz="1400" b="0" dirty="0">
                          <a:effectLst/>
                          <a:latin typeface="Century Gothic" panose="020B0502020202020204" pitchFamily="34" charset="0"/>
                        </a:rPr>
                        <a:t>%</a:t>
                      </a:r>
                      <a:endParaRPr lang="es-CO" sz="14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400" b="0" dirty="0" smtClean="0">
                          <a:effectLst/>
                          <a:latin typeface="Century Gothic" panose="020B0502020202020204" pitchFamily="34" charset="0"/>
                        </a:rPr>
                        <a:t>Ejecutado %</a:t>
                      </a:r>
                      <a:endParaRPr lang="es-CO" sz="1400" b="0" dirty="0">
                        <a:effectLst/>
                        <a:latin typeface="Century Gothic" panose="020B0502020202020204" pitchFamily="34" charset="0"/>
                        <a:ea typeface="Calibri"/>
                        <a:cs typeface="Times New Roman"/>
                      </a:endParaRPr>
                    </a:p>
                  </a:txBody>
                  <a:tcPr marL="68580" marR="68580" marT="0" marB="0"/>
                </a:tc>
              </a:tr>
              <a:tr h="376231">
                <a:tc>
                  <a:txBody>
                    <a:bodyPr/>
                    <a:lstStyle/>
                    <a:p>
                      <a:pPr algn="just" fontAlgn="ctr"/>
                      <a:r>
                        <a:rPr lang="es-CO" sz="1200" b="0" i="0" u="none" strike="noStrike" dirty="0">
                          <a:solidFill>
                            <a:schemeClr val="bg1"/>
                          </a:solidFill>
                          <a:effectLst/>
                          <a:latin typeface="Century Gothic" panose="020B0502020202020204" pitchFamily="34" charset="0"/>
                        </a:rPr>
                        <a:t>Fortalecer la política integral de drogas y su implementación en todo el </a:t>
                      </a:r>
                      <a:r>
                        <a:rPr lang="es-CO" sz="1200" b="0" i="0" u="none" strike="noStrike" dirty="0" smtClean="0">
                          <a:solidFill>
                            <a:schemeClr val="bg1"/>
                          </a:solidFill>
                          <a:effectLst/>
                          <a:latin typeface="Century Gothic" panose="020B0502020202020204" pitchFamily="34" charset="0"/>
                        </a:rPr>
                        <a:t>país</a:t>
                      </a:r>
                      <a:r>
                        <a:rPr lang="es-CO" sz="1600" b="0" i="0" u="none" strike="noStrike" dirty="0" smtClean="0">
                          <a:solidFill>
                            <a:schemeClr val="bg1"/>
                          </a:solidFill>
                          <a:effectLst/>
                          <a:latin typeface="Century Gothic" panose="020B0502020202020204" pitchFamily="34" charset="0"/>
                        </a:rPr>
                        <a:t>.</a:t>
                      </a:r>
                      <a:endParaRPr lang="es-CO" sz="1600" b="0" i="0" u="none" strike="noStrike" dirty="0">
                        <a:solidFill>
                          <a:schemeClr val="bg1"/>
                        </a:solidFill>
                        <a:effectLst/>
                        <a:latin typeface="Century Gothic" panose="020B0502020202020204" pitchFamily="34" charset="0"/>
                      </a:endParaRPr>
                    </a:p>
                  </a:txBody>
                  <a:tcPr marL="137160" marR="137160" marT="137160" marB="137160" anchor="ctr"/>
                </a:tc>
                <a:tc>
                  <a:txBody>
                    <a:bodyPr/>
                    <a:lstStyle/>
                    <a:p>
                      <a:pPr algn="l" fontAlgn="ctr"/>
                      <a:r>
                        <a:rPr lang="es-CO" sz="1200" b="0" i="0" u="none" strike="noStrike" dirty="0" smtClean="0">
                          <a:solidFill>
                            <a:srgbClr val="222222"/>
                          </a:solidFill>
                          <a:effectLst/>
                          <a:latin typeface="Century Gothic" panose="020B0502020202020204" pitchFamily="34" charset="0"/>
                        </a:rPr>
                        <a:t>1</a:t>
                      </a:r>
                      <a:r>
                        <a:rPr lang="es-CO" sz="1100" b="0" i="0" u="none" strike="noStrike" dirty="0" smtClean="0">
                          <a:solidFill>
                            <a:srgbClr val="222222"/>
                          </a:solidFill>
                          <a:effectLst/>
                          <a:latin typeface="Century Gothic" panose="020B0502020202020204" pitchFamily="34" charset="0"/>
                        </a:rPr>
                        <a:t>. Incidencia en la reforma de la política mundial de drogas mediante el fortalecimiento del posicionamiento internacional de Colombia en escenarios claves en esta materia.                                 2. Asesoría a las entidades territoriales en la formulación y adopción de la política de drogas a nivel departamental.</a:t>
                      </a:r>
                      <a:endParaRPr lang="es-CO" sz="1100" b="0" i="0" u="none" strike="noStrike" dirty="0">
                        <a:solidFill>
                          <a:srgbClr val="222222"/>
                        </a:solidFill>
                        <a:effectLst/>
                        <a:latin typeface="Century Gothic" panose="020B0502020202020204" pitchFamily="34" charset="0"/>
                      </a:endParaRPr>
                    </a:p>
                  </a:txBody>
                  <a:tcPr marL="137160" marR="137160" marT="137160" marB="137160" anchor="ctr">
                    <a:solidFill>
                      <a:schemeClr val="accent5">
                        <a:lumMod val="20000"/>
                        <a:lumOff val="80000"/>
                      </a:schemeClr>
                    </a:solidFill>
                  </a:tcPr>
                </a:tc>
                <a:tc>
                  <a:txBody>
                    <a:bodyPr/>
                    <a:lstStyle/>
                    <a:p>
                      <a:pPr algn="ctr" fontAlgn="ctr"/>
                      <a:r>
                        <a:rPr lang="es-CO" sz="1600" b="1" i="0" u="none" strike="noStrike" dirty="0">
                          <a:solidFill>
                            <a:srgbClr val="222222"/>
                          </a:solidFill>
                          <a:effectLst/>
                          <a:latin typeface="Century Gothic" panose="020B0502020202020204" pitchFamily="34" charset="0"/>
                        </a:rPr>
                        <a:t>0,05%</a:t>
                      </a:r>
                    </a:p>
                  </a:txBody>
                  <a:tcPr marL="0" marR="0" marT="0" marB="0" anchor="ctr">
                    <a:solidFill>
                      <a:schemeClr val="accent5">
                        <a:lumMod val="20000"/>
                        <a:lumOff val="80000"/>
                      </a:schemeClr>
                    </a:solidFill>
                  </a:tcPr>
                </a:tc>
                <a:tc>
                  <a:txBody>
                    <a:bodyPr/>
                    <a:lstStyle/>
                    <a:p>
                      <a:pPr algn="ctr" fontAlgn="ctr"/>
                      <a:r>
                        <a:rPr lang="es-CO" sz="1600" b="1" i="0" u="none" strike="noStrike" dirty="0">
                          <a:solidFill>
                            <a:srgbClr val="222222"/>
                          </a:solidFill>
                          <a:effectLst/>
                          <a:latin typeface="Century Gothic" panose="020B0502020202020204" pitchFamily="34" charset="0"/>
                        </a:rPr>
                        <a:t>0,05%</a:t>
                      </a:r>
                    </a:p>
                  </a:txBody>
                  <a:tcPr marL="0" marR="0" marT="0" marB="0" anchor="ctr">
                    <a:solidFill>
                      <a:schemeClr val="accent5">
                        <a:lumMod val="20000"/>
                        <a:lumOff val="80000"/>
                      </a:schemeClr>
                    </a:solidFill>
                  </a:tcPr>
                </a:tc>
              </a:tr>
            </a:tbl>
          </a:graphicData>
        </a:graphic>
      </p:graphicFrame>
      <p:sp>
        <p:nvSpPr>
          <p:cNvPr id="12" name="47 Rectángulo"/>
          <p:cNvSpPr/>
          <p:nvPr/>
        </p:nvSpPr>
        <p:spPr>
          <a:xfrm>
            <a:off x="706406" y="1690848"/>
            <a:ext cx="3022589" cy="406841"/>
          </a:xfrm>
          <a:prstGeom prst="rect">
            <a:avLst/>
          </a:prstGeom>
          <a:scene3d>
            <a:camera prst="orthographicFront"/>
            <a:lightRig rig="flat" dir="t"/>
          </a:scene3d>
          <a:sp3d/>
        </p:spPr>
        <p:style>
          <a:lnRef idx="0">
            <a:scrgbClr r="0" g="0" b="0"/>
          </a:lnRef>
          <a:fillRef idx="0">
            <a:scrgbClr r="0" g="0" b="0"/>
          </a:fillRef>
          <a:effectRef idx="0">
            <a:scrgbClr r="0" g="0" b="0"/>
          </a:effectRef>
          <a:fontRef idx="minor">
            <a:schemeClr val="lt1"/>
          </a:fontRef>
        </p:style>
        <p:txBody>
          <a:bodyPr spcFirstLastPara="0" vert="horz" wrap="square" lIns="41910" tIns="20955" rIns="41910" bIns="20955" numCol="1" spcCol="1270" anchor="ctr" anchorCtr="0">
            <a:noAutofit/>
          </a:bodyPr>
          <a:lstStyle/>
          <a:p>
            <a:pPr lvl="0" algn="ctr" defTabSz="488950">
              <a:lnSpc>
                <a:spcPct val="90000"/>
              </a:lnSpc>
              <a:spcBef>
                <a:spcPct val="0"/>
              </a:spcBef>
              <a:spcAft>
                <a:spcPct val="35000"/>
              </a:spcAft>
            </a:pPr>
            <a:endParaRPr lang="es-CO" sz="1050" kern="1200" dirty="0">
              <a:latin typeface="Century Gothic" panose="020B0502020202020204" pitchFamily="34" charset="0"/>
            </a:endParaRPr>
          </a:p>
        </p:txBody>
      </p:sp>
      <p:sp>
        <p:nvSpPr>
          <p:cNvPr id="13" name="3 CuadroTexto"/>
          <p:cNvSpPr txBox="1"/>
          <p:nvPr/>
        </p:nvSpPr>
        <p:spPr>
          <a:xfrm>
            <a:off x="2217700" y="1505237"/>
            <a:ext cx="5542202" cy="338554"/>
          </a:xfrm>
          <a:prstGeom prst="rect">
            <a:avLst/>
          </a:prstGeom>
          <a:noFill/>
        </p:spPr>
        <p:txBody>
          <a:bodyPr wrap="square" rtlCol="0">
            <a:spAutoFit/>
          </a:bodyPr>
          <a:lstStyle/>
          <a:p>
            <a:pPr algn="ctr"/>
            <a:r>
              <a:rPr lang="es-CO" sz="1600" b="1" dirty="0">
                <a:solidFill>
                  <a:schemeClr val="tx2"/>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t>GESTIÓN MISIONAL Y DE GOBIERNO</a:t>
            </a:r>
          </a:p>
        </p:txBody>
      </p:sp>
      <p:sp>
        <p:nvSpPr>
          <p:cNvPr id="14" name="13 Rectángulo"/>
          <p:cNvSpPr/>
          <p:nvPr/>
        </p:nvSpPr>
        <p:spPr>
          <a:xfrm>
            <a:off x="5986502" y="820681"/>
            <a:ext cx="2458876" cy="503476"/>
          </a:xfrm>
          <a:prstGeom prst="rect">
            <a:avLst/>
          </a:prstGeom>
          <a:solidFill>
            <a:srgbClr val="FF0000"/>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s-CO" sz="1600" b="1" dirty="0" smtClean="0">
                <a:latin typeface="Century Gothic" panose="020B0502020202020204" pitchFamily="34" charset="0"/>
              </a:rPr>
              <a:t>Cumplimiento </a:t>
            </a:r>
            <a:r>
              <a:rPr lang="es-CO" sz="1600" b="1" dirty="0">
                <a:latin typeface="Century Gothic" panose="020B0502020202020204" pitchFamily="34" charset="0"/>
              </a:rPr>
              <a:t>2do</a:t>
            </a:r>
            <a:r>
              <a:rPr lang="es-CO" sz="1600" b="1" dirty="0" smtClean="0">
                <a:latin typeface="Century Gothic" panose="020B0502020202020204" pitchFamily="34" charset="0"/>
              </a:rPr>
              <a:t>. </a:t>
            </a:r>
            <a:r>
              <a:rPr lang="es-CO" sz="1600" b="1" dirty="0" smtClean="0">
                <a:latin typeface="Century Gothic" panose="020B0502020202020204" pitchFamily="34" charset="0"/>
              </a:rPr>
              <a:t>trimestre 98,90%</a:t>
            </a:r>
            <a:endParaRPr lang="es-CO" sz="1600" b="1" dirty="0">
              <a:latin typeface="Century Gothic" panose="020B0502020202020204" pitchFamily="34" charset="0"/>
            </a:endParaRPr>
          </a:p>
        </p:txBody>
      </p:sp>
      <p:sp>
        <p:nvSpPr>
          <p:cNvPr id="15" name="65 CuadroTexto"/>
          <p:cNvSpPr txBox="1"/>
          <p:nvPr/>
        </p:nvSpPr>
        <p:spPr>
          <a:xfrm>
            <a:off x="418375" y="2024871"/>
            <a:ext cx="5328592" cy="338554"/>
          </a:xfrm>
          <a:prstGeom prst="rect">
            <a:avLst/>
          </a:prstGeom>
          <a:noFill/>
        </p:spPr>
        <p:txBody>
          <a:bodyPr wrap="square" rtlCol="0">
            <a:spAutoFit/>
          </a:bodyPr>
          <a:lstStyle/>
          <a:p>
            <a:pPr algn="ctr"/>
            <a:r>
              <a:rPr lang="es-CO" sz="1600" b="1" dirty="0" smtClean="0">
                <a:effectLst>
                  <a:outerShdw blurRad="38100" dist="38100" dir="2700000" algn="tl">
                    <a:srgbClr val="000000">
                      <a:alpha val="43137"/>
                    </a:srgbClr>
                  </a:outerShdw>
                </a:effectLst>
                <a:latin typeface="Century Gothic" panose="020B0502020202020204" pitchFamily="34" charset="0"/>
              </a:rPr>
              <a:t>Componentes: Indicadores y Mestas de Gobierno </a:t>
            </a:r>
            <a:endParaRPr lang="es-CO" sz="1600" b="1" dirty="0">
              <a:effectLst>
                <a:outerShdw blurRad="38100" dist="38100" dir="2700000" algn="tl">
                  <a:srgbClr val="000000">
                    <a:alpha val="43137"/>
                  </a:srgbClr>
                </a:outerShdw>
              </a:effectLst>
              <a:latin typeface="Century Gothic" panose="020B0502020202020204" pitchFamily="34" charset="0"/>
            </a:endParaRPr>
          </a:p>
        </p:txBody>
      </p:sp>
    </p:spTree>
    <p:extLst>
      <p:ext uri="{BB962C8B-B14F-4D97-AF65-F5344CB8AC3E}">
        <p14:creationId xmlns:p14="http://schemas.microsoft.com/office/powerpoint/2010/main" val="4324795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CO" b="1" dirty="0">
                <a:latin typeface="Century Gothic" panose="020B0502020202020204" pitchFamily="34" charset="0"/>
              </a:rPr>
              <a:t>Política 1</a:t>
            </a:r>
            <a:endParaRPr lang="es-CO" dirty="0"/>
          </a:p>
        </p:txBody>
      </p:sp>
      <p:pic>
        <p:nvPicPr>
          <p:cNvPr id="5" name="Imagen 9" descr="Min + Lema.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6200000">
            <a:off x="-579397" y="5567936"/>
            <a:ext cx="1860910" cy="463358"/>
          </a:xfrm>
          <a:prstGeom prst="rect">
            <a:avLst/>
          </a:prstGeom>
        </p:spPr>
      </p:pic>
      <p:graphicFrame>
        <p:nvGraphicFramePr>
          <p:cNvPr id="9" name="8 Tabla"/>
          <p:cNvGraphicFramePr>
            <a:graphicFrameLocks noGrp="1"/>
          </p:cNvGraphicFramePr>
          <p:nvPr>
            <p:extLst>
              <p:ext uri="{D42A27DB-BD31-4B8C-83A1-F6EECF244321}">
                <p14:modId xmlns:p14="http://schemas.microsoft.com/office/powerpoint/2010/main" val="2843218666"/>
              </p:ext>
            </p:extLst>
          </p:nvPr>
        </p:nvGraphicFramePr>
        <p:xfrm>
          <a:off x="724552" y="3240767"/>
          <a:ext cx="7632848" cy="1736017"/>
        </p:xfrm>
        <a:graphic>
          <a:graphicData uri="http://schemas.openxmlformats.org/drawingml/2006/table">
            <a:tbl>
              <a:tblPr firstRow="1" firstCol="1" bandRow="1">
                <a:tableStyleId>{5C22544A-7EE6-4342-B048-85BDC9FD1C3A}</a:tableStyleId>
              </a:tblPr>
              <a:tblGrid>
                <a:gridCol w="2577325"/>
                <a:gridCol w="2895283"/>
                <a:gridCol w="1152128"/>
                <a:gridCol w="1008112"/>
              </a:tblGrid>
              <a:tr h="775897">
                <a:tc>
                  <a:txBody>
                    <a:bodyPr/>
                    <a:lstStyle/>
                    <a:p>
                      <a:pPr algn="ctr">
                        <a:lnSpc>
                          <a:spcPct val="115000"/>
                        </a:lnSpc>
                        <a:spcAft>
                          <a:spcPts val="0"/>
                        </a:spcAft>
                      </a:pPr>
                      <a:r>
                        <a:rPr lang="es-CO" sz="1600" b="0" dirty="0">
                          <a:effectLst/>
                          <a:latin typeface="Century Gothic" panose="020B0502020202020204" pitchFamily="34" charset="0"/>
                        </a:rPr>
                        <a:t>Acciones Programadas</a:t>
                      </a:r>
                      <a:endParaRPr lang="es-CO" sz="16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600" b="0" dirty="0" smtClean="0">
                          <a:effectLst/>
                          <a:latin typeface="Century Gothic" panose="020B0502020202020204" pitchFamily="34" charset="0"/>
                        </a:rPr>
                        <a:t>Actividades</a:t>
                      </a:r>
                      <a:endParaRPr lang="es-CO" sz="16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200" b="0" dirty="0" smtClean="0">
                          <a:effectLst/>
                          <a:latin typeface="Century Gothic" panose="020B0502020202020204" pitchFamily="34" charset="0"/>
                        </a:rPr>
                        <a:t>Programado  </a:t>
                      </a:r>
                      <a:r>
                        <a:rPr lang="es-CO" sz="1200" b="0" dirty="0">
                          <a:effectLst/>
                          <a:latin typeface="Century Gothic" panose="020B0502020202020204" pitchFamily="34" charset="0"/>
                        </a:rPr>
                        <a:t>%</a:t>
                      </a:r>
                      <a:endParaRPr lang="es-CO" sz="12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200" b="0" dirty="0" smtClean="0">
                          <a:effectLst/>
                          <a:latin typeface="Century Gothic" panose="020B0502020202020204" pitchFamily="34" charset="0"/>
                        </a:rPr>
                        <a:t>Ejecutado %</a:t>
                      </a:r>
                      <a:endParaRPr lang="es-CO" sz="1200" b="0" dirty="0">
                        <a:effectLst/>
                        <a:latin typeface="Century Gothic" panose="020B0502020202020204" pitchFamily="34" charset="0"/>
                        <a:ea typeface="Calibri"/>
                        <a:cs typeface="Times New Roman"/>
                      </a:endParaRPr>
                    </a:p>
                  </a:txBody>
                  <a:tcPr marL="68580" marR="68580" marT="0" marB="0"/>
                </a:tc>
              </a:tr>
              <a:tr h="376231">
                <a:tc>
                  <a:txBody>
                    <a:bodyPr/>
                    <a:lstStyle/>
                    <a:p>
                      <a:pPr algn="l" fontAlgn="ctr"/>
                      <a:r>
                        <a:rPr lang="es-CO" sz="1200" b="0" i="0" u="none" strike="noStrike" dirty="0" smtClean="0">
                          <a:solidFill>
                            <a:schemeClr val="bg1"/>
                          </a:solidFill>
                          <a:effectLst/>
                          <a:latin typeface="Century Gothic" panose="020B0502020202020204" pitchFamily="34" charset="0"/>
                        </a:rPr>
                        <a:t>Gerencia efectiva y desarrollo institucional</a:t>
                      </a:r>
                      <a:endParaRPr lang="es-CO" sz="1200" b="0" i="0" u="none" strike="noStrike" dirty="0">
                        <a:solidFill>
                          <a:schemeClr val="bg1"/>
                        </a:solidFill>
                        <a:effectLst/>
                        <a:latin typeface="Century Gothic" panose="020B0502020202020204" pitchFamily="34" charset="0"/>
                      </a:endParaRPr>
                    </a:p>
                  </a:txBody>
                  <a:tcPr marL="137160" marR="137160" marT="137160" marB="137160" anchor="ctr"/>
                </a:tc>
                <a:tc>
                  <a:txBody>
                    <a:bodyPr/>
                    <a:lstStyle/>
                    <a:p>
                      <a:pPr algn="l" fontAlgn="ctr"/>
                      <a:r>
                        <a:rPr lang="es-CO" sz="1200" b="0" i="0" u="none" strike="noStrike" dirty="0" smtClean="0">
                          <a:solidFill>
                            <a:srgbClr val="222222"/>
                          </a:solidFill>
                          <a:effectLst/>
                          <a:latin typeface="Century Gothic" panose="020B0502020202020204" pitchFamily="34" charset="0"/>
                        </a:rPr>
                        <a:t>1</a:t>
                      </a:r>
                      <a:r>
                        <a:rPr lang="es-CO" sz="1100" b="0" i="0" u="none" strike="noStrike" dirty="0" smtClean="0">
                          <a:solidFill>
                            <a:srgbClr val="222222"/>
                          </a:solidFill>
                          <a:effectLst/>
                          <a:latin typeface="Century Gothic" panose="020B0502020202020204" pitchFamily="34" charset="0"/>
                        </a:rPr>
                        <a:t>. Informes de seguimiento de actividades Elaborados.                                                                                                  2. Requerimientos de cooperación judicial internacional atendidos.</a:t>
                      </a:r>
                      <a:endParaRPr lang="es-CO" sz="1100" b="0" i="0" u="none" strike="noStrike" dirty="0">
                        <a:solidFill>
                          <a:srgbClr val="222222"/>
                        </a:solidFill>
                        <a:effectLst/>
                        <a:latin typeface="Century Gothic" panose="020B0502020202020204" pitchFamily="34" charset="0"/>
                      </a:endParaRPr>
                    </a:p>
                  </a:txBody>
                  <a:tcPr marL="137160" marR="137160" marT="137160" marB="137160" anchor="ctr">
                    <a:solidFill>
                      <a:schemeClr val="accent5">
                        <a:lumMod val="20000"/>
                        <a:lumOff val="80000"/>
                      </a:schemeClr>
                    </a:solidFill>
                  </a:tcPr>
                </a:tc>
                <a:tc>
                  <a:txBody>
                    <a:bodyPr/>
                    <a:lstStyle/>
                    <a:p>
                      <a:pPr algn="ctr" fontAlgn="ctr"/>
                      <a:r>
                        <a:rPr lang="es-CO" sz="1600" b="1" i="0" u="none" strike="noStrike" dirty="0" smtClean="0">
                          <a:solidFill>
                            <a:srgbClr val="222222"/>
                          </a:solidFill>
                          <a:effectLst/>
                          <a:latin typeface="Century Gothic" panose="020B0502020202020204" pitchFamily="34" charset="0"/>
                        </a:rPr>
                        <a:t>30,9%</a:t>
                      </a: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c>
                  <a:txBody>
                    <a:bodyPr/>
                    <a:lstStyle/>
                    <a:p>
                      <a:pPr algn="ctr" fontAlgn="ctr"/>
                      <a:r>
                        <a:rPr lang="es-CO" sz="1600" b="1" i="0" u="none" strike="noStrike" dirty="0" smtClean="0">
                          <a:solidFill>
                            <a:srgbClr val="222222"/>
                          </a:solidFill>
                          <a:effectLst/>
                          <a:latin typeface="Century Gothic" panose="020B0502020202020204" pitchFamily="34" charset="0"/>
                        </a:rPr>
                        <a:t>30,9%</a:t>
                      </a: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r>
            </a:tbl>
          </a:graphicData>
        </a:graphic>
      </p:graphicFrame>
      <p:sp>
        <p:nvSpPr>
          <p:cNvPr id="13" name="47 Rectángulo"/>
          <p:cNvSpPr/>
          <p:nvPr/>
        </p:nvSpPr>
        <p:spPr>
          <a:xfrm>
            <a:off x="706406" y="1690848"/>
            <a:ext cx="3022589" cy="406841"/>
          </a:xfrm>
          <a:prstGeom prst="rect">
            <a:avLst/>
          </a:prstGeom>
          <a:scene3d>
            <a:camera prst="orthographicFront"/>
            <a:lightRig rig="flat" dir="t"/>
          </a:scene3d>
          <a:sp3d/>
        </p:spPr>
        <p:style>
          <a:lnRef idx="0">
            <a:scrgbClr r="0" g="0" b="0"/>
          </a:lnRef>
          <a:fillRef idx="0">
            <a:scrgbClr r="0" g="0" b="0"/>
          </a:fillRef>
          <a:effectRef idx="0">
            <a:scrgbClr r="0" g="0" b="0"/>
          </a:effectRef>
          <a:fontRef idx="minor">
            <a:schemeClr val="lt1"/>
          </a:fontRef>
        </p:style>
        <p:txBody>
          <a:bodyPr spcFirstLastPara="0" vert="horz" wrap="square" lIns="41910" tIns="20955" rIns="41910" bIns="20955" numCol="1" spcCol="1270" anchor="ctr" anchorCtr="0">
            <a:noAutofit/>
          </a:bodyPr>
          <a:lstStyle/>
          <a:p>
            <a:pPr lvl="0" algn="ctr" defTabSz="488950">
              <a:lnSpc>
                <a:spcPct val="90000"/>
              </a:lnSpc>
              <a:spcBef>
                <a:spcPct val="0"/>
              </a:spcBef>
              <a:spcAft>
                <a:spcPct val="35000"/>
              </a:spcAft>
            </a:pPr>
            <a:endParaRPr lang="es-CO" sz="1050" kern="1200" dirty="0">
              <a:latin typeface="Century Gothic" panose="020B0502020202020204" pitchFamily="34" charset="0"/>
            </a:endParaRPr>
          </a:p>
        </p:txBody>
      </p:sp>
      <p:sp>
        <p:nvSpPr>
          <p:cNvPr id="14" name="3 CuadroTexto"/>
          <p:cNvSpPr txBox="1"/>
          <p:nvPr/>
        </p:nvSpPr>
        <p:spPr>
          <a:xfrm>
            <a:off x="2217700" y="1505237"/>
            <a:ext cx="5542202" cy="338554"/>
          </a:xfrm>
          <a:prstGeom prst="rect">
            <a:avLst/>
          </a:prstGeom>
          <a:noFill/>
        </p:spPr>
        <p:txBody>
          <a:bodyPr wrap="square" rtlCol="0">
            <a:spAutoFit/>
          </a:bodyPr>
          <a:lstStyle/>
          <a:p>
            <a:pPr algn="ctr"/>
            <a:r>
              <a:rPr lang="es-CO" sz="1600" b="1" dirty="0">
                <a:solidFill>
                  <a:schemeClr val="tx2"/>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GESTIÓN MISIONAL Y DE GOBIERNO</a:t>
            </a:r>
          </a:p>
        </p:txBody>
      </p:sp>
      <p:sp>
        <p:nvSpPr>
          <p:cNvPr id="16" name="65 CuadroTexto"/>
          <p:cNvSpPr txBox="1"/>
          <p:nvPr/>
        </p:nvSpPr>
        <p:spPr>
          <a:xfrm>
            <a:off x="418375" y="2382035"/>
            <a:ext cx="5328592" cy="338554"/>
          </a:xfrm>
          <a:prstGeom prst="rect">
            <a:avLst/>
          </a:prstGeom>
          <a:noFill/>
        </p:spPr>
        <p:txBody>
          <a:bodyPr wrap="square" rtlCol="0">
            <a:spAutoFit/>
          </a:bodyPr>
          <a:lstStyle/>
          <a:p>
            <a:pPr algn="ctr"/>
            <a:r>
              <a:rPr lang="es-CO" sz="1600" b="1" dirty="0" smtClean="0">
                <a:effectLst>
                  <a:outerShdw blurRad="38100" dist="38100" dir="2700000" algn="tl">
                    <a:srgbClr val="000000">
                      <a:alpha val="43137"/>
                    </a:srgbClr>
                  </a:outerShdw>
                </a:effectLst>
                <a:latin typeface="Century Gothic" panose="020B0502020202020204" pitchFamily="34" charset="0"/>
              </a:rPr>
              <a:t>Componentes: Indicadores y Mestas de Gobierno </a:t>
            </a:r>
            <a:endParaRPr lang="es-CO" sz="1600" b="1" dirty="0">
              <a:effectLst>
                <a:outerShdw blurRad="38100" dist="38100" dir="2700000" algn="tl">
                  <a:srgbClr val="000000">
                    <a:alpha val="43137"/>
                  </a:srgbClr>
                </a:outerShdw>
              </a:effectLst>
              <a:latin typeface="Century Gothic" panose="020B0502020202020204" pitchFamily="34" charset="0"/>
            </a:endParaRPr>
          </a:p>
        </p:txBody>
      </p:sp>
      <p:sp>
        <p:nvSpPr>
          <p:cNvPr id="10" name="9 Rectángulo"/>
          <p:cNvSpPr/>
          <p:nvPr/>
        </p:nvSpPr>
        <p:spPr>
          <a:xfrm>
            <a:off x="5986502" y="820681"/>
            <a:ext cx="2458876" cy="503476"/>
          </a:xfrm>
          <a:prstGeom prst="rect">
            <a:avLst/>
          </a:prstGeom>
          <a:solidFill>
            <a:srgbClr val="FF0000"/>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s-CO" sz="1600" b="1" dirty="0">
                <a:latin typeface="Century Gothic" panose="020B0502020202020204" pitchFamily="34" charset="0"/>
              </a:rPr>
              <a:t>Cumplimiento </a:t>
            </a:r>
            <a:r>
              <a:rPr lang="es-CO" sz="1600" b="1" dirty="0">
                <a:latin typeface="Century Gothic" panose="020B0502020202020204" pitchFamily="34" charset="0"/>
              </a:rPr>
              <a:t>2do. trimestre </a:t>
            </a:r>
            <a:r>
              <a:rPr lang="es-CO" sz="1600" b="1" dirty="0" smtClean="0">
                <a:latin typeface="Century Gothic" panose="020B0502020202020204" pitchFamily="34" charset="0"/>
              </a:rPr>
              <a:t>98,90%</a:t>
            </a:r>
            <a:endParaRPr lang="es-CO" sz="1600" b="1" dirty="0">
              <a:latin typeface="Century Gothic" panose="020B0502020202020204" pitchFamily="34" charset="0"/>
            </a:endParaRPr>
          </a:p>
        </p:txBody>
      </p:sp>
    </p:spTree>
    <p:extLst>
      <p:ext uri="{BB962C8B-B14F-4D97-AF65-F5344CB8AC3E}">
        <p14:creationId xmlns:p14="http://schemas.microsoft.com/office/powerpoint/2010/main" val="2491390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CO" b="1" dirty="0">
                <a:latin typeface="Century Gothic" panose="020B0502020202020204" pitchFamily="34" charset="0"/>
              </a:rPr>
              <a:t>Política 1</a:t>
            </a:r>
            <a:br>
              <a:rPr lang="es-CO" b="1" dirty="0">
                <a:latin typeface="Century Gothic" panose="020B0502020202020204" pitchFamily="34" charset="0"/>
              </a:rPr>
            </a:br>
            <a:endParaRPr lang="es-CO" dirty="0"/>
          </a:p>
        </p:txBody>
      </p:sp>
      <p:sp>
        <p:nvSpPr>
          <p:cNvPr id="5" name="4 Rectángulo"/>
          <p:cNvSpPr/>
          <p:nvPr/>
        </p:nvSpPr>
        <p:spPr>
          <a:xfrm>
            <a:off x="698794" y="1775677"/>
            <a:ext cx="7632848" cy="4308872"/>
          </a:xfrm>
          <a:prstGeom prst="rect">
            <a:avLst/>
          </a:prstGeom>
        </p:spPr>
        <p:txBody>
          <a:bodyPr wrap="square">
            <a:spAutoFit/>
          </a:bodyPr>
          <a:lstStyle/>
          <a:p>
            <a:pPr marL="285750" indent="-285750" algn="just">
              <a:buFont typeface="Arial" panose="020B0604020202020204" pitchFamily="34" charset="0"/>
              <a:buChar char="•"/>
            </a:pPr>
            <a:r>
              <a:rPr lang="es-CO" sz="1200" dirty="0" smtClean="0">
                <a:latin typeface="Century Gothic" panose="020B0502020202020204" pitchFamily="34" charset="0"/>
              </a:rPr>
              <a:t>Se tramitaron por los ciudadanos ante conciliadores en derecho y en equidad 19.440 casos, además se orientaron 90.710 ciudadanos  en el acceso a la justicia a través de Casas de Justicia y Centros de Convivencia Ciudadana. </a:t>
            </a:r>
          </a:p>
          <a:p>
            <a:pPr marL="285750" indent="-285750" algn="just">
              <a:buFont typeface="Arial" panose="020B0604020202020204" pitchFamily="34" charset="0"/>
              <a:buChar char="•"/>
            </a:pPr>
            <a:endParaRPr lang="es-CO" sz="1200" dirty="0" smtClean="0">
              <a:latin typeface="Century Gothic" panose="020B0502020202020204" pitchFamily="34" charset="0"/>
            </a:endParaRPr>
          </a:p>
          <a:p>
            <a:pPr marL="285750" indent="-285750" algn="just">
              <a:buFont typeface="Arial" panose="020B0604020202020204" pitchFamily="34" charset="0"/>
              <a:buChar char="•"/>
            </a:pPr>
            <a:r>
              <a:rPr lang="es-CO" sz="1200" dirty="0" smtClean="0">
                <a:latin typeface="Century Gothic" panose="020B0502020202020204" pitchFamily="34" charset="0"/>
              </a:rPr>
              <a:t>Se incluyeron 5 nuevos contenidos jurídicos de consulta en el sitio web Legal App y 143 Normas de carácter general y abstracto con análisis de vigencia y afectación jurisprudencial disponibles en el Sistema Único de Información Normativa SUIN- JURISCOL . </a:t>
            </a:r>
          </a:p>
          <a:p>
            <a:pPr marL="285750" indent="-285750" algn="just">
              <a:buFont typeface="Arial" panose="020B0604020202020204" pitchFamily="34" charset="0"/>
              <a:buChar char="•"/>
            </a:pPr>
            <a:endParaRPr lang="es-CO" sz="1200" dirty="0" smtClean="0">
              <a:latin typeface="Century Gothic" panose="020B0502020202020204" pitchFamily="34" charset="0"/>
            </a:endParaRPr>
          </a:p>
          <a:p>
            <a:pPr marL="285750" indent="-285750" algn="just">
              <a:buFont typeface="Arial" panose="020B0604020202020204" pitchFamily="34" charset="0"/>
              <a:buChar char="•"/>
            </a:pPr>
            <a:r>
              <a:rPr lang="es-CO" sz="1200" dirty="0" smtClean="0">
                <a:latin typeface="Century Gothic" panose="020B0502020202020204" pitchFamily="34" charset="0"/>
              </a:rPr>
              <a:t>Se atendieron dos </a:t>
            </a:r>
            <a:r>
              <a:rPr lang="es-CO" sz="1200" dirty="0">
                <a:latin typeface="Century Gothic" panose="020B0502020202020204" pitchFamily="34" charset="0"/>
              </a:rPr>
              <a:t>(2) </a:t>
            </a:r>
            <a:r>
              <a:rPr lang="es-CO" sz="1200" dirty="0" smtClean="0">
                <a:latin typeface="Century Gothic" panose="020B0502020202020204" pitchFamily="34" charset="0"/>
              </a:rPr>
              <a:t>entes </a:t>
            </a:r>
            <a:r>
              <a:rPr lang="es-CO" sz="1200" dirty="0">
                <a:latin typeface="Century Gothic" panose="020B0502020202020204" pitchFamily="34" charset="0"/>
              </a:rPr>
              <a:t>territoriales con capacidad técnica Instalada en materia de lineamientos de política de prevención del delito en Adolescentes y Jóvenes. </a:t>
            </a:r>
            <a:endParaRPr lang="es-CO" sz="1200" dirty="0" smtClean="0">
              <a:latin typeface="Century Gothic" panose="020B0502020202020204" pitchFamily="34" charset="0"/>
            </a:endParaRPr>
          </a:p>
          <a:p>
            <a:pPr marL="285750" indent="-285750" algn="just">
              <a:buFont typeface="Arial" panose="020B0604020202020204" pitchFamily="34" charset="0"/>
              <a:buChar char="•"/>
            </a:pPr>
            <a:endParaRPr lang="es-CO" sz="1200" dirty="0" smtClean="0">
              <a:latin typeface="Century Gothic" panose="020B0502020202020204" pitchFamily="34" charset="0"/>
            </a:endParaRPr>
          </a:p>
          <a:p>
            <a:pPr marL="285750" indent="-285750" algn="just">
              <a:buFont typeface="Arial" panose="020B0604020202020204" pitchFamily="34" charset="0"/>
              <a:buChar char="•"/>
            </a:pPr>
            <a:r>
              <a:rPr lang="es-CO" sz="1200" dirty="0" smtClean="0">
                <a:latin typeface="Century Gothic" panose="020B0502020202020204" pitchFamily="34" charset="0"/>
              </a:rPr>
              <a:t>Se </a:t>
            </a:r>
            <a:r>
              <a:rPr lang="es-CO" sz="1200" dirty="0">
                <a:latin typeface="Century Gothic" panose="020B0502020202020204" pitchFamily="34" charset="0"/>
              </a:rPr>
              <a:t>elaboró un (1) documento de incidencia en la reforma de la política mundial de drogas mediante el fortalecimiento del posicionamiento internacional de Colombia en escenarios claves en esta </a:t>
            </a:r>
            <a:r>
              <a:rPr lang="es-CO" sz="1200" dirty="0" smtClean="0">
                <a:latin typeface="Century Gothic" panose="020B0502020202020204" pitchFamily="34" charset="0"/>
              </a:rPr>
              <a:t>materia.</a:t>
            </a:r>
          </a:p>
          <a:p>
            <a:pPr marL="285750" indent="-285750" algn="just">
              <a:buFont typeface="Arial" panose="020B0604020202020204" pitchFamily="34" charset="0"/>
              <a:buChar char="•"/>
            </a:pPr>
            <a:endParaRPr lang="es-CO" sz="1200" dirty="0" smtClean="0">
              <a:latin typeface="Century Gothic" panose="020B0502020202020204" pitchFamily="34" charset="0"/>
            </a:endParaRPr>
          </a:p>
          <a:p>
            <a:pPr marL="285750" indent="-285750" algn="just">
              <a:buFont typeface="Arial" panose="020B0604020202020204" pitchFamily="34" charset="0"/>
              <a:buChar char="•"/>
            </a:pPr>
            <a:r>
              <a:rPr lang="es-CO" sz="1200" dirty="0" smtClean="0">
                <a:latin typeface="Century Gothic" panose="020B0502020202020204" pitchFamily="34" charset="0"/>
              </a:rPr>
              <a:t>Se </a:t>
            </a:r>
            <a:r>
              <a:rPr lang="es-CO" sz="1200" dirty="0">
                <a:latin typeface="Century Gothic" panose="020B0502020202020204" pitchFamily="34" charset="0"/>
              </a:rPr>
              <a:t>realizó una (1) asesoría a las entidades territoriales en la formulación y adopción de la política de drogas a nivel </a:t>
            </a:r>
            <a:r>
              <a:rPr lang="es-CO" sz="1200" dirty="0" smtClean="0">
                <a:latin typeface="Century Gothic" panose="020B0502020202020204" pitchFamily="34" charset="0"/>
              </a:rPr>
              <a:t>departamental. </a:t>
            </a:r>
          </a:p>
          <a:p>
            <a:pPr marL="285750" indent="-285750" algn="just">
              <a:buFont typeface="Arial" panose="020B0604020202020204" pitchFamily="34" charset="0"/>
              <a:buChar char="•"/>
            </a:pPr>
            <a:endParaRPr lang="es-CO" sz="1200" dirty="0" smtClean="0">
              <a:latin typeface="Century Gothic" panose="020B0502020202020204" pitchFamily="34" charset="0"/>
            </a:endParaRPr>
          </a:p>
          <a:p>
            <a:pPr marL="285750" indent="-285750" algn="just">
              <a:buFont typeface="Arial" panose="020B0604020202020204" pitchFamily="34" charset="0"/>
              <a:buChar char="•"/>
            </a:pPr>
            <a:r>
              <a:rPr lang="es-CO" sz="1200" dirty="0" smtClean="0">
                <a:latin typeface="Century Gothic" panose="020B0502020202020204" pitchFamily="34" charset="0"/>
              </a:rPr>
              <a:t>Se </a:t>
            </a:r>
            <a:r>
              <a:rPr lang="es-CO" sz="1200" dirty="0">
                <a:latin typeface="Century Gothic" panose="020B0502020202020204" pitchFamily="34" charset="0"/>
              </a:rPr>
              <a:t>atendieron  84 requerimientos de cooperación judicial internacional. </a:t>
            </a:r>
          </a:p>
          <a:p>
            <a:pPr marL="285750" indent="-285750" algn="just">
              <a:buFont typeface="Arial" panose="020B0604020202020204" pitchFamily="34" charset="0"/>
              <a:buChar char="•"/>
            </a:pPr>
            <a:endParaRPr lang="es-CO" sz="1400" dirty="0">
              <a:latin typeface="Century Gothic" panose="020B0502020202020204" pitchFamily="34" charset="0"/>
            </a:endParaRPr>
          </a:p>
          <a:p>
            <a:pPr marL="285750" indent="-285750" algn="just">
              <a:buFont typeface="Arial" panose="020B0604020202020204" pitchFamily="34" charset="0"/>
              <a:buChar char="•"/>
            </a:pPr>
            <a:endParaRPr lang="es-CO" sz="1600" dirty="0">
              <a:latin typeface="Century Gothic" panose="020B0502020202020204" pitchFamily="34" charset="0"/>
            </a:endParaRPr>
          </a:p>
          <a:p>
            <a:pPr marL="285750" indent="-285750" algn="just">
              <a:buFont typeface="Arial" panose="020B0604020202020204" pitchFamily="34" charset="0"/>
              <a:buChar char="•"/>
            </a:pPr>
            <a:endParaRPr lang="es-CO" sz="1600" dirty="0">
              <a:latin typeface="Century Gothic" panose="020B0502020202020204" pitchFamily="34" charset="0"/>
            </a:endParaRPr>
          </a:p>
        </p:txBody>
      </p:sp>
      <p:sp>
        <p:nvSpPr>
          <p:cNvPr id="8" name="7 CuadroTexto"/>
          <p:cNvSpPr txBox="1"/>
          <p:nvPr/>
        </p:nvSpPr>
        <p:spPr>
          <a:xfrm>
            <a:off x="811367" y="1350988"/>
            <a:ext cx="1648496" cy="400110"/>
          </a:xfrm>
          <a:prstGeom prst="rect">
            <a:avLst/>
          </a:prstGeom>
          <a:noFill/>
        </p:spPr>
        <p:txBody>
          <a:bodyPr wrap="square" rtlCol="0">
            <a:spAutoFit/>
          </a:bodyPr>
          <a:lstStyle/>
          <a:p>
            <a:r>
              <a:rPr lang="es-CO" sz="2000" b="1" dirty="0" smtClean="0">
                <a:latin typeface="Century Gothic" panose="020B0502020202020204" pitchFamily="34" charset="0"/>
              </a:rPr>
              <a:t>Avances</a:t>
            </a:r>
            <a:endParaRPr lang="es-CO" sz="2000" b="1" dirty="0">
              <a:latin typeface="Century Gothic" panose="020B0502020202020204" pitchFamily="34" charset="0"/>
            </a:endParaRPr>
          </a:p>
        </p:txBody>
      </p:sp>
      <p:sp>
        <p:nvSpPr>
          <p:cNvPr id="6" name="5 Rectángulo"/>
          <p:cNvSpPr/>
          <p:nvPr/>
        </p:nvSpPr>
        <p:spPr>
          <a:xfrm>
            <a:off x="5986502" y="820681"/>
            <a:ext cx="2458876" cy="503476"/>
          </a:xfrm>
          <a:prstGeom prst="rect">
            <a:avLst/>
          </a:prstGeom>
          <a:solidFill>
            <a:srgbClr val="FF0000"/>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s-CO" sz="1600" b="1" dirty="0">
                <a:latin typeface="Century Gothic" panose="020B0502020202020204" pitchFamily="34" charset="0"/>
              </a:rPr>
              <a:t>Cumplimiento </a:t>
            </a:r>
            <a:r>
              <a:rPr lang="es-CO" sz="1600" b="1" dirty="0">
                <a:latin typeface="Century Gothic" panose="020B0502020202020204" pitchFamily="34" charset="0"/>
              </a:rPr>
              <a:t>2do. trimestre </a:t>
            </a:r>
            <a:r>
              <a:rPr lang="es-CO" sz="1600" b="1" dirty="0" smtClean="0">
                <a:latin typeface="Century Gothic" panose="020B0502020202020204" pitchFamily="34" charset="0"/>
              </a:rPr>
              <a:t>98,90%</a:t>
            </a:r>
            <a:endParaRPr lang="es-CO" sz="1600" b="1" dirty="0">
              <a:latin typeface="Century Gothic" panose="020B0502020202020204" pitchFamily="34" charset="0"/>
            </a:endParaRPr>
          </a:p>
        </p:txBody>
      </p:sp>
    </p:spTree>
    <p:extLst>
      <p:ext uri="{BB962C8B-B14F-4D97-AF65-F5344CB8AC3E}">
        <p14:creationId xmlns:p14="http://schemas.microsoft.com/office/powerpoint/2010/main" val="4942247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CO" b="1" dirty="0">
                <a:latin typeface="Century Gothic" panose="020B0502020202020204" pitchFamily="34" charset="0"/>
              </a:rPr>
              <a:t>Política </a:t>
            </a:r>
            <a:r>
              <a:rPr lang="es-CO" b="1" dirty="0" smtClean="0">
                <a:latin typeface="Century Gothic" panose="020B0502020202020204" pitchFamily="34" charset="0"/>
              </a:rPr>
              <a:t>2</a:t>
            </a:r>
            <a:r>
              <a:rPr lang="es-CO" b="1" dirty="0">
                <a:latin typeface="Century Gothic" panose="020B0502020202020204" pitchFamily="34" charset="0"/>
              </a:rPr>
              <a:t/>
            </a:r>
            <a:br>
              <a:rPr lang="es-CO" b="1" dirty="0">
                <a:latin typeface="Century Gothic" panose="020B0502020202020204" pitchFamily="34" charset="0"/>
              </a:rPr>
            </a:br>
            <a:endParaRPr lang="es-CO" dirty="0"/>
          </a:p>
        </p:txBody>
      </p:sp>
      <p:sp>
        <p:nvSpPr>
          <p:cNvPr id="6" name="67 CuadroTexto"/>
          <p:cNvSpPr txBox="1"/>
          <p:nvPr/>
        </p:nvSpPr>
        <p:spPr>
          <a:xfrm>
            <a:off x="654854" y="1991272"/>
            <a:ext cx="7992888" cy="646331"/>
          </a:xfrm>
          <a:prstGeom prst="rect">
            <a:avLst/>
          </a:prstGeom>
          <a:noFill/>
        </p:spPr>
        <p:txBody>
          <a:bodyPr wrap="square" rtlCol="0">
            <a:spAutoFit/>
          </a:bodyPr>
          <a:lstStyle/>
          <a:p>
            <a:pPr algn="just"/>
            <a:r>
              <a:rPr lang="es-CO" sz="1200" dirty="0">
                <a:latin typeface="Century Gothic" panose="020B0502020202020204" pitchFamily="34" charset="0"/>
              </a:rPr>
              <a:t>Política orientada a acercar el Estado al ciudadano y hacer visible la gestión pública. Permite la participación activa de la ciudadanía en la toma de decisiones y su acceso a la información, a los trámites y servicios, para una atención oportuna y efectiva.</a:t>
            </a:r>
          </a:p>
        </p:txBody>
      </p:sp>
      <p:sp>
        <p:nvSpPr>
          <p:cNvPr id="7" name="65 CuadroTexto"/>
          <p:cNvSpPr txBox="1"/>
          <p:nvPr/>
        </p:nvSpPr>
        <p:spPr>
          <a:xfrm>
            <a:off x="437884" y="2782760"/>
            <a:ext cx="5988751" cy="307777"/>
          </a:xfrm>
          <a:prstGeom prst="rect">
            <a:avLst/>
          </a:prstGeom>
          <a:noFill/>
        </p:spPr>
        <p:txBody>
          <a:bodyPr wrap="square" rtlCol="0">
            <a:spAutoFit/>
          </a:bodyPr>
          <a:lstStyle/>
          <a:p>
            <a:pPr algn="ctr"/>
            <a:r>
              <a:rPr lang="es-CO" sz="1400" b="1" dirty="0" smtClean="0">
                <a:effectLst>
                  <a:outerShdw blurRad="38100" dist="38100" dir="2700000" algn="tl">
                    <a:srgbClr val="000000">
                      <a:alpha val="43137"/>
                    </a:srgbClr>
                  </a:outerShdw>
                </a:effectLst>
                <a:latin typeface="Century Gothic" panose="020B0502020202020204" pitchFamily="34" charset="0"/>
              </a:rPr>
              <a:t>Componente: 1.  Plan anticorrupción y atención al ciudadano</a:t>
            </a:r>
            <a:endParaRPr lang="es-CO" sz="1400" b="1" dirty="0">
              <a:effectLst>
                <a:outerShdw blurRad="38100" dist="38100" dir="2700000" algn="tl">
                  <a:srgbClr val="000000">
                    <a:alpha val="43137"/>
                  </a:srgbClr>
                </a:outerShdw>
              </a:effectLst>
              <a:latin typeface="Century Gothic" panose="020B0502020202020204" pitchFamily="34" charset="0"/>
            </a:endParaRPr>
          </a:p>
        </p:txBody>
      </p:sp>
      <p:grpSp>
        <p:nvGrpSpPr>
          <p:cNvPr id="8" name="7 Grupo"/>
          <p:cNvGrpSpPr/>
          <p:nvPr/>
        </p:nvGrpSpPr>
        <p:grpSpPr>
          <a:xfrm>
            <a:off x="1503761" y="1471374"/>
            <a:ext cx="6725838" cy="438582"/>
            <a:chOff x="1878830" y="3246933"/>
            <a:chExt cx="10295570" cy="862169"/>
          </a:xfrm>
        </p:grpSpPr>
        <p:sp>
          <p:nvSpPr>
            <p:cNvPr id="9" name="3 CuadroTexto"/>
            <p:cNvSpPr txBox="1"/>
            <p:nvPr/>
          </p:nvSpPr>
          <p:spPr>
            <a:xfrm>
              <a:off x="1878830" y="3283896"/>
              <a:ext cx="10295570" cy="665533"/>
            </a:xfrm>
            <a:prstGeom prst="rect">
              <a:avLst/>
            </a:prstGeom>
            <a:noFill/>
          </p:spPr>
          <p:txBody>
            <a:bodyPr wrap="square" rtlCol="0">
              <a:spAutoFit/>
            </a:bodyPr>
            <a:lstStyle/>
            <a:p>
              <a:pPr algn="ctr"/>
              <a:r>
                <a:rPr lang="es-CO" sz="1600" b="1" dirty="0" smtClean="0">
                  <a:solidFill>
                    <a:schemeClr val="tx2"/>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t>TRANSPARENCIA</a:t>
              </a:r>
              <a:r>
                <a:rPr lang="es-CO" sz="1600" b="1" dirty="0">
                  <a:solidFill>
                    <a:schemeClr val="tx2"/>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t>, PARTICIPACIÓN Y SERVICIO AL CIUDADANO</a:t>
              </a:r>
            </a:p>
          </p:txBody>
        </p:sp>
        <p:sp>
          <p:nvSpPr>
            <p:cNvPr id="10" name="9 Rectángulo"/>
            <p:cNvSpPr/>
            <p:nvPr/>
          </p:nvSpPr>
          <p:spPr>
            <a:xfrm>
              <a:off x="2995375" y="3246933"/>
              <a:ext cx="493829" cy="862169"/>
            </a:xfrm>
            <a:prstGeom prst="rect">
              <a:avLst/>
            </a:prstGeom>
            <a:noFill/>
          </p:spPr>
          <p:txBody>
            <a:bodyPr wrap="square" lIns="68580" tIns="34290" rIns="68580" bIns="34290">
              <a:spAutoFit/>
            </a:bodyPr>
            <a:lstStyle/>
            <a:p>
              <a:pPr algn="ctr"/>
              <a:endParaRPr lang="es-ES" sz="2400" b="1" dirty="0">
                <a:ln w="1905"/>
                <a:solidFill>
                  <a:srgbClr val="FF0000"/>
                </a:solidFill>
                <a:effectLst>
                  <a:innerShdw blurRad="69850" dist="43180" dir="5400000">
                    <a:srgbClr val="000000">
                      <a:alpha val="65000"/>
                    </a:srgbClr>
                  </a:innerShdw>
                </a:effectLst>
                <a:latin typeface="Century Gothic" panose="020B0502020202020204" pitchFamily="34" charset="0"/>
                <a:ea typeface="Verdana" panose="020B0604030504040204" pitchFamily="34" charset="0"/>
                <a:cs typeface="Verdana" panose="020B0604030504040204" pitchFamily="34" charset="0"/>
              </a:endParaRPr>
            </a:p>
          </p:txBody>
        </p:sp>
      </p:grpSp>
      <p:graphicFrame>
        <p:nvGraphicFramePr>
          <p:cNvPr id="11" name="10 Tabla"/>
          <p:cNvGraphicFramePr>
            <a:graphicFrameLocks noGrp="1"/>
          </p:cNvGraphicFramePr>
          <p:nvPr>
            <p:extLst>
              <p:ext uri="{D42A27DB-BD31-4B8C-83A1-F6EECF244321}">
                <p14:modId xmlns:p14="http://schemas.microsoft.com/office/powerpoint/2010/main" val="3256462125"/>
              </p:ext>
            </p:extLst>
          </p:nvPr>
        </p:nvGraphicFramePr>
        <p:xfrm>
          <a:off x="827584" y="3110110"/>
          <a:ext cx="7632848" cy="1631816"/>
        </p:xfrm>
        <a:graphic>
          <a:graphicData uri="http://schemas.openxmlformats.org/drawingml/2006/table">
            <a:tbl>
              <a:tblPr firstRow="1" firstCol="1" bandRow="1">
                <a:tableStyleId>{5C22544A-7EE6-4342-B048-85BDC9FD1C3A}</a:tableStyleId>
              </a:tblPr>
              <a:tblGrid>
                <a:gridCol w="2577325"/>
                <a:gridCol w="2895283"/>
                <a:gridCol w="1152128"/>
                <a:gridCol w="1008112"/>
              </a:tblGrid>
              <a:tr h="504056">
                <a:tc>
                  <a:txBody>
                    <a:bodyPr/>
                    <a:lstStyle/>
                    <a:p>
                      <a:pPr algn="ctr">
                        <a:lnSpc>
                          <a:spcPct val="115000"/>
                        </a:lnSpc>
                        <a:spcAft>
                          <a:spcPts val="0"/>
                        </a:spcAft>
                      </a:pPr>
                      <a:r>
                        <a:rPr lang="es-CO" sz="1600" b="0" dirty="0" smtClean="0">
                          <a:effectLst/>
                          <a:latin typeface="Century Gothic" panose="020B0502020202020204" pitchFamily="34" charset="0"/>
                        </a:rPr>
                        <a:t>Requerimientos</a:t>
                      </a:r>
                      <a:endParaRPr lang="es-CO" sz="16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600" b="0" dirty="0" smtClean="0">
                          <a:effectLst/>
                          <a:latin typeface="Century Gothic" panose="020B0502020202020204" pitchFamily="34" charset="0"/>
                        </a:rPr>
                        <a:t>Actividades</a:t>
                      </a:r>
                      <a:endParaRPr lang="es-CO" sz="16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200" b="0" dirty="0" smtClean="0">
                          <a:effectLst/>
                          <a:latin typeface="Century Gothic" panose="020B0502020202020204" pitchFamily="34" charset="0"/>
                        </a:rPr>
                        <a:t>Programado  </a:t>
                      </a:r>
                      <a:r>
                        <a:rPr lang="es-CO" sz="1200" b="0" dirty="0">
                          <a:effectLst/>
                          <a:latin typeface="Century Gothic" panose="020B0502020202020204" pitchFamily="34" charset="0"/>
                        </a:rPr>
                        <a:t>%</a:t>
                      </a:r>
                      <a:endParaRPr lang="es-CO" sz="12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200" b="0" dirty="0" smtClean="0">
                          <a:effectLst/>
                          <a:latin typeface="Century Gothic" panose="020B0502020202020204" pitchFamily="34" charset="0"/>
                        </a:rPr>
                        <a:t>Ejecutado %</a:t>
                      </a:r>
                      <a:endParaRPr lang="es-CO" sz="1200" b="0" dirty="0">
                        <a:effectLst/>
                        <a:latin typeface="Century Gothic" panose="020B0502020202020204" pitchFamily="34" charset="0"/>
                        <a:ea typeface="Calibri"/>
                        <a:cs typeface="Times New Roman"/>
                      </a:endParaRPr>
                    </a:p>
                  </a:txBody>
                  <a:tcPr marL="68580" marR="68580" marT="0" marB="0"/>
                </a:tc>
              </a:tr>
              <a:tr h="376231">
                <a:tc>
                  <a:txBody>
                    <a:bodyPr/>
                    <a:lstStyle/>
                    <a:p>
                      <a:pPr algn="l" fontAlgn="ctr"/>
                      <a:r>
                        <a:rPr lang="es-CO" sz="1600" b="0" i="0" u="none" strike="noStrike" dirty="0" smtClean="0">
                          <a:solidFill>
                            <a:schemeClr val="bg1"/>
                          </a:solidFill>
                          <a:effectLst/>
                          <a:latin typeface="Century Gothic" panose="020B0502020202020204" pitchFamily="34" charset="0"/>
                        </a:rPr>
                        <a:t>1</a:t>
                      </a:r>
                      <a:r>
                        <a:rPr lang="es-CO" sz="1200" b="0" i="0" u="none" strike="noStrike" dirty="0" smtClean="0">
                          <a:solidFill>
                            <a:schemeClr val="bg1"/>
                          </a:solidFill>
                          <a:effectLst/>
                          <a:latin typeface="Century Gothic" panose="020B0502020202020204" pitchFamily="34" charset="0"/>
                        </a:rPr>
                        <a:t>. Mapa de riesgos de corrupción y las medidas para mitigarlos,</a:t>
                      </a:r>
                      <a:endParaRPr lang="es-CO" sz="1200" b="0" i="0" u="none" strike="noStrike" dirty="0">
                        <a:solidFill>
                          <a:schemeClr val="bg1"/>
                        </a:solidFill>
                        <a:effectLst/>
                        <a:latin typeface="Century Gothic" panose="020B0502020202020204" pitchFamily="34" charset="0"/>
                      </a:endParaRPr>
                    </a:p>
                  </a:txBody>
                  <a:tcPr marL="137160" marR="137160" marT="137160" marB="137160" anchor="ctr"/>
                </a:tc>
                <a:tc>
                  <a:txBody>
                    <a:bodyPr/>
                    <a:lstStyle/>
                    <a:p>
                      <a:pPr algn="l" fontAlgn="ctr"/>
                      <a:r>
                        <a:rPr lang="es-CO" sz="1200" b="0" i="0" u="none" strike="noStrike" dirty="0" smtClean="0">
                          <a:solidFill>
                            <a:srgbClr val="222222"/>
                          </a:solidFill>
                          <a:effectLst/>
                          <a:latin typeface="Century Gothic" panose="020B0502020202020204" pitchFamily="34" charset="0"/>
                        </a:rPr>
                        <a:t>1</a:t>
                      </a:r>
                      <a:r>
                        <a:rPr lang="es-CO" sz="1100" b="0" i="0" u="none" strike="noStrike" dirty="0" smtClean="0">
                          <a:solidFill>
                            <a:srgbClr val="222222"/>
                          </a:solidFill>
                          <a:effectLst/>
                          <a:latin typeface="Century Gothic" panose="020B0502020202020204" pitchFamily="34" charset="0"/>
                        </a:rPr>
                        <a:t>. Formulación del Plan Anticorrupción      2.</a:t>
                      </a:r>
                      <a:r>
                        <a:rPr lang="es-CO" sz="1100" b="0" i="0" u="none" strike="noStrike" baseline="0" dirty="0" smtClean="0">
                          <a:solidFill>
                            <a:srgbClr val="222222"/>
                          </a:solidFill>
                          <a:effectLst/>
                          <a:latin typeface="Century Gothic" panose="020B0502020202020204" pitchFamily="34" charset="0"/>
                        </a:rPr>
                        <a:t> Revisión, actualización y seguimiento a los riesgos de corrupción</a:t>
                      </a:r>
                    </a:p>
                    <a:p>
                      <a:pPr algn="l" fontAlgn="ctr"/>
                      <a:r>
                        <a:rPr lang="es-CO" sz="1100" b="0" i="0" u="none" strike="noStrike" baseline="0" dirty="0" smtClean="0">
                          <a:solidFill>
                            <a:srgbClr val="222222"/>
                          </a:solidFill>
                          <a:effectLst/>
                          <a:latin typeface="Century Gothic" panose="020B0502020202020204" pitchFamily="34" charset="0"/>
                        </a:rPr>
                        <a:t>3. Publicación de matriz de riesgos.</a:t>
                      </a:r>
                      <a:endParaRPr lang="es-CO" sz="1100" b="0" i="0" u="none" strike="noStrike" dirty="0">
                        <a:solidFill>
                          <a:srgbClr val="222222"/>
                        </a:solidFill>
                        <a:effectLst/>
                        <a:latin typeface="Century Gothic" panose="020B0502020202020204" pitchFamily="34" charset="0"/>
                      </a:endParaRPr>
                    </a:p>
                  </a:txBody>
                  <a:tcPr marL="137160" marR="137160" marT="137160" marB="137160" anchor="ctr">
                    <a:solidFill>
                      <a:schemeClr val="accent5">
                        <a:lumMod val="20000"/>
                        <a:lumOff val="80000"/>
                      </a:schemeClr>
                    </a:solidFill>
                  </a:tcPr>
                </a:tc>
                <a:tc>
                  <a:txBody>
                    <a:bodyPr/>
                    <a:lstStyle/>
                    <a:p>
                      <a:pPr algn="ctr" fontAlgn="ctr"/>
                      <a:r>
                        <a:rPr lang="es-CO" sz="1600" b="1" i="0" u="none" strike="noStrike" dirty="0" smtClean="0">
                          <a:solidFill>
                            <a:srgbClr val="222222"/>
                          </a:solidFill>
                          <a:effectLst/>
                          <a:latin typeface="Century Gothic" panose="020B0502020202020204" pitchFamily="34" charset="0"/>
                        </a:rPr>
                        <a:t>40%</a:t>
                      </a: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c>
                  <a:txBody>
                    <a:bodyPr/>
                    <a:lstStyle/>
                    <a:p>
                      <a:pPr algn="ctr" fontAlgn="ctr"/>
                      <a:r>
                        <a:rPr lang="es-CO" sz="1600" b="1" i="0" u="none" strike="noStrike" dirty="0" smtClean="0">
                          <a:solidFill>
                            <a:srgbClr val="222222"/>
                          </a:solidFill>
                          <a:effectLst/>
                          <a:latin typeface="Century Gothic" panose="020B0502020202020204" pitchFamily="34" charset="0"/>
                        </a:rPr>
                        <a:t>40%</a:t>
                      </a: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r>
            </a:tbl>
          </a:graphicData>
        </a:graphic>
      </p:graphicFrame>
      <p:sp>
        <p:nvSpPr>
          <p:cNvPr id="12" name="11 Rectángulo"/>
          <p:cNvSpPr/>
          <p:nvPr/>
        </p:nvSpPr>
        <p:spPr>
          <a:xfrm>
            <a:off x="6070294" y="717319"/>
            <a:ext cx="2390660" cy="503476"/>
          </a:xfrm>
          <a:prstGeom prst="rect">
            <a:avLst/>
          </a:prstGeom>
          <a:solidFill>
            <a:srgbClr val="92D050"/>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s-CO" b="1" dirty="0">
                <a:latin typeface="Century Gothic" panose="020B0502020202020204" pitchFamily="34" charset="0"/>
              </a:rPr>
              <a:t>Cumplimiento</a:t>
            </a:r>
            <a:r>
              <a:rPr lang="es-CO" b="1" dirty="0" smtClean="0">
                <a:latin typeface="Century Gothic" panose="020B0502020202020204" pitchFamily="34" charset="0"/>
              </a:rPr>
              <a:t> </a:t>
            </a:r>
            <a:r>
              <a:rPr lang="es-CO" b="1" dirty="0">
                <a:latin typeface="Century Gothic" panose="020B0502020202020204" pitchFamily="34" charset="0"/>
              </a:rPr>
              <a:t>2do. trimestre </a:t>
            </a:r>
            <a:r>
              <a:rPr lang="es-CO" b="1" dirty="0" smtClean="0">
                <a:solidFill>
                  <a:schemeClr val="bg1"/>
                </a:solidFill>
                <a:latin typeface="Century Gothic" panose="020B0502020202020204" pitchFamily="34" charset="0"/>
              </a:rPr>
              <a:t>100%</a:t>
            </a:r>
            <a:endParaRPr lang="es-CO" b="1" dirty="0">
              <a:solidFill>
                <a:schemeClr val="bg1"/>
              </a:solidFill>
              <a:latin typeface="Century Gothic" panose="020B0502020202020204" pitchFamily="34" charset="0"/>
            </a:endParaRPr>
          </a:p>
        </p:txBody>
      </p:sp>
      <p:graphicFrame>
        <p:nvGraphicFramePr>
          <p:cNvPr id="13" name="12 Tabla"/>
          <p:cNvGraphicFramePr>
            <a:graphicFrameLocks noGrp="1"/>
          </p:cNvGraphicFramePr>
          <p:nvPr>
            <p:extLst>
              <p:ext uri="{D42A27DB-BD31-4B8C-83A1-F6EECF244321}">
                <p14:modId xmlns:p14="http://schemas.microsoft.com/office/powerpoint/2010/main" val="864840628"/>
              </p:ext>
            </p:extLst>
          </p:nvPr>
        </p:nvGraphicFramePr>
        <p:xfrm>
          <a:off x="827584" y="4828707"/>
          <a:ext cx="7632848" cy="1463040"/>
        </p:xfrm>
        <a:graphic>
          <a:graphicData uri="http://schemas.openxmlformats.org/drawingml/2006/table">
            <a:tbl>
              <a:tblPr firstRow="1" firstCol="1" bandRow="1">
                <a:tableStyleId>{5C22544A-7EE6-4342-B048-85BDC9FD1C3A}</a:tableStyleId>
              </a:tblPr>
              <a:tblGrid>
                <a:gridCol w="2577325"/>
                <a:gridCol w="2895283"/>
                <a:gridCol w="1152128"/>
                <a:gridCol w="1008112"/>
              </a:tblGrid>
              <a:tr h="1235147">
                <a:tc>
                  <a:txBody>
                    <a:bodyPr/>
                    <a:lstStyle/>
                    <a:p>
                      <a:pPr algn="l" fontAlgn="ctr"/>
                      <a:r>
                        <a:rPr lang="es-CO" sz="1200" b="0" i="0" u="none" strike="noStrike" dirty="0" smtClean="0">
                          <a:solidFill>
                            <a:schemeClr val="bg1"/>
                          </a:solidFill>
                          <a:effectLst/>
                          <a:latin typeface="Century Gothic" panose="020B0502020202020204" pitchFamily="34" charset="0"/>
                        </a:rPr>
                        <a:t>2, Racionalización de Trámites</a:t>
                      </a:r>
                      <a:endParaRPr lang="es-CO" sz="1200" b="0" i="0" u="none" strike="noStrike" dirty="0">
                        <a:solidFill>
                          <a:schemeClr val="bg1"/>
                        </a:solidFill>
                        <a:effectLst/>
                        <a:latin typeface="Century Gothic" panose="020B0502020202020204" pitchFamily="34" charset="0"/>
                      </a:endParaRPr>
                    </a:p>
                  </a:txBody>
                  <a:tcPr marL="137160" marR="137160" marT="137160" marB="137160" anchor="ctr"/>
                </a:tc>
                <a:tc>
                  <a:txBody>
                    <a:bodyPr/>
                    <a:lstStyle/>
                    <a:p>
                      <a:pPr algn="l" fontAlgn="ctr"/>
                      <a:r>
                        <a:rPr lang="es-CO" sz="1200" b="0" i="0" u="none" strike="noStrike" dirty="0" smtClean="0">
                          <a:solidFill>
                            <a:srgbClr val="222222"/>
                          </a:solidFill>
                          <a:effectLst/>
                          <a:latin typeface="Century Gothic" panose="020B0502020202020204" pitchFamily="34" charset="0"/>
                        </a:rPr>
                        <a:t>1</a:t>
                      </a:r>
                      <a:r>
                        <a:rPr lang="es-CO" sz="1100" b="0" i="0" u="none" strike="noStrike" dirty="0" smtClean="0">
                          <a:solidFill>
                            <a:srgbClr val="222222"/>
                          </a:solidFill>
                          <a:effectLst/>
                          <a:latin typeface="Century Gothic" panose="020B0502020202020204" pitchFamily="34" charset="0"/>
                        </a:rPr>
                        <a:t>, Inclusión de la Actividad en el Plan de Acción de la DMASC, correspondiente a la vigencia 2016</a:t>
                      </a:r>
                    </a:p>
                    <a:p>
                      <a:pPr algn="l" fontAlgn="ctr"/>
                      <a:r>
                        <a:rPr lang="es-CO" sz="1100" b="0" i="0" u="none" strike="noStrike" dirty="0" smtClean="0">
                          <a:solidFill>
                            <a:srgbClr val="222222"/>
                          </a:solidFill>
                          <a:effectLst/>
                          <a:latin typeface="Century Gothic" panose="020B0502020202020204" pitchFamily="34" charset="0"/>
                        </a:rPr>
                        <a:t>2, Presentación de la conexión por parte de la empresa desarrolladora del software y  recepción de propuestas.</a:t>
                      </a:r>
                      <a:endParaRPr lang="es-CO" sz="1100" b="0" i="0" u="none" strike="noStrike" dirty="0">
                        <a:solidFill>
                          <a:srgbClr val="222222"/>
                        </a:solidFill>
                        <a:effectLst/>
                        <a:latin typeface="Century Gothic" panose="020B0502020202020204" pitchFamily="34" charset="0"/>
                      </a:endParaRPr>
                    </a:p>
                  </a:txBody>
                  <a:tcPr marL="137160" marR="137160" marT="137160" marB="137160" anchor="ctr">
                    <a:solidFill>
                      <a:schemeClr val="accent5">
                        <a:lumMod val="20000"/>
                        <a:lumOff val="80000"/>
                      </a:schemeClr>
                    </a:solidFill>
                  </a:tcPr>
                </a:tc>
                <a:tc>
                  <a:txBody>
                    <a:bodyPr/>
                    <a:lstStyle/>
                    <a:p>
                      <a:pPr algn="ctr" fontAlgn="ctr"/>
                      <a:r>
                        <a:rPr lang="es-CO" sz="1600" b="1" i="0" u="none" strike="noStrike" dirty="0" smtClean="0">
                          <a:solidFill>
                            <a:srgbClr val="222222"/>
                          </a:solidFill>
                          <a:effectLst/>
                          <a:latin typeface="Century Gothic" panose="020B0502020202020204" pitchFamily="34" charset="0"/>
                        </a:rPr>
                        <a:t>15%</a:t>
                      </a: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c>
                  <a:txBody>
                    <a:bodyPr/>
                    <a:lstStyle/>
                    <a:p>
                      <a:pPr algn="ctr" fontAlgn="ctr"/>
                      <a:r>
                        <a:rPr lang="es-CO" sz="1600" b="1" i="0" u="none" strike="noStrike" dirty="0" smtClean="0">
                          <a:solidFill>
                            <a:srgbClr val="222222"/>
                          </a:solidFill>
                          <a:effectLst/>
                          <a:latin typeface="Century Gothic" panose="020B0502020202020204" pitchFamily="34" charset="0"/>
                        </a:rPr>
                        <a:t>15%</a:t>
                      </a: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r>
            </a:tbl>
          </a:graphicData>
        </a:graphic>
      </p:graphicFrame>
    </p:spTree>
    <p:extLst>
      <p:ext uri="{BB962C8B-B14F-4D97-AF65-F5344CB8AC3E}">
        <p14:creationId xmlns:p14="http://schemas.microsoft.com/office/powerpoint/2010/main" val="35394796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3 Título"/>
          <p:cNvSpPr txBox="1">
            <a:spLocks/>
          </p:cNvSpPr>
          <p:nvPr/>
        </p:nvSpPr>
        <p:spPr>
          <a:xfrm>
            <a:off x="461263" y="818382"/>
            <a:ext cx="3853460" cy="442453"/>
          </a:xfrm>
          <a:prstGeom prst="rect">
            <a:avLst/>
          </a:prstGeom>
        </p:spPr>
        <p:txBody>
          <a:bodyPr vert="horz"/>
          <a:lstStyle>
            <a:lvl1pPr algn="ctr" defTabSz="457200" rtl="0" eaLnBrk="1" latinLnBrk="0" hangingPunct="1">
              <a:spcBef>
                <a:spcPct val="0"/>
              </a:spcBef>
              <a:buNone/>
              <a:defRPr sz="2400" kern="1200">
                <a:solidFill>
                  <a:schemeClr val="bg1"/>
                </a:solidFill>
                <a:latin typeface="Arial"/>
                <a:ea typeface="+mj-ea"/>
                <a:cs typeface="Arial"/>
              </a:defRPr>
            </a:lvl1pPr>
          </a:lstStyle>
          <a:p>
            <a:r>
              <a:rPr lang="es-CO" b="1" dirty="0">
                <a:latin typeface="Century Gothic" panose="020B0502020202020204" pitchFamily="34" charset="0"/>
              </a:rPr>
              <a:t>Política 2</a:t>
            </a:r>
            <a:endParaRPr lang="es-CO" dirty="0"/>
          </a:p>
        </p:txBody>
      </p:sp>
      <p:sp>
        <p:nvSpPr>
          <p:cNvPr id="8" name="65 CuadroTexto"/>
          <p:cNvSpPr txBox="1"/>
          <p:nvPr/>
        </p:nvSpPr>
        <p:spPr>
          <a:xfrm>
            <a:off x="461263" y="2061606"/>
            <a:ext cx="5988751" cy="307777"/>
          </a:xfrm>
          <a:prstGeom prst="rect">
            <a:avLst/>
          </a:prstGeom>
          <a:noFill/>
        </p:spPr>
        <p:txBody>
          <a:bodyPr wrap="square" rtlCol="0">
            <a:spAutoFit/>
          </a:bodyPr>
          <a:lstStyle/>
          <a:p>
            <a:pPr algn="ctr"/>
            <a:r>
              <a:rPr lang="es-CO" sz="1400" b="1" dirty="0" smtClean="0">
                <a:effectLst>
                  <a:outerShdw blurRad="38100" dist="38100" dir="2700000" algn="tl">
                    <a:srgbClr val="000000">
                      <a:alpha val="43137"/>
                    </a:srgbClr>
                  </a:outerShdw>
                </a:effectLst>
                <a:latin typeface="Century Gothic" panose="020B0502020202020204" pitchFamily="34" charset="0"/>
              </a:rPr>
              <a:t>Componente: 1.  Plan anticorrupción y atención al ciudadano</a:t>
            </a:r>
            <a:endParaRPr lang="es-CO" sz="1400" b="1" dirty="0">
              <a:effectLst>
                <a:outerShdw blurRad="38100" dist="38100" dir="2700000" algn="tl">
                  <a:srgbClr val="000000">
                    <a:alpha val="43137"/>
                  </a:srgbClr>
                </a:outerShdw>
              </a:effectLst>
              <a:latin typeface="Century Gothic" panose="020B0502020202020204" pitchFamily="34" charset="0"/>
            </a:endParaRPr>
          </a:p>
        </p:txBody>
      </p:sp>
      <p:grpSp>
        <p:nvGrpSpPr>
          <p:cNvPr id="9" name="8 Grupo"/>
          <p:cNvGrpSpPr/>
          <p:nvPr/>
        </p:nvGrpSpPr>
        <p:grpSpPr>
          <a:xfrm>
            <a:off x="1361261" y="1518874"/>
            <a:ext cx="6725838" cy="440482"/>
            <a:chOff x="1660694" y="3246933"/>
            <a:chExt cx="10295570" cy="865904"/>
          </a:xfrm>
        </p:grpSpPr>
        <p:sp>
          <p:nvSpPr>
            <p:cNvPr id="10" name="3 CuadroTexto"/>
            <p:cNvSpPr txBox="1"/>
            <p:nvPr/>
          </p:nvSpPr>
          <p:spPr>
            <a:xfrm>
              <a:off x="1660694" y="3447304"/>
              <a:ext cx="10295570" cy="665533"/>
            </a:xfrm>
            <a:prstGeom prst="rect">
              <a:avLst/>
            </a:prstGeom>
            <a:noFill/>
          </p:spPr>
          <p:txBody>
            <a:bodyPr wrap="square" rtlCol="0">
              <a:spAutoFit/>
            </a:bodyPr>
            <a:lstStyle/>
            <a:p>
              <a:pPr algn="ctr"/>
              <a:r>
                <a:rPr lang="es-CO" sz="1600" b="1" dirty="0" smtClean="0">
                  <a:solidFill>
                    <a:schemeClr val="tx2"/>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t>TRANSPARENCIA</a:t>
              </a:r>
              <a:r>
                <a:rPr lang="es-CO" sz="1600" b="1" dirty="0">
                  <a:solidFill>
                    <a:schemeClr val="tx2"/>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t>, PARTICIPACIÓN Y SERVICIO AL CIUDADANO</a:t>
              </a:r>
            </a:p>
          </p:txBody>
        </p:sp>
        <p:sp>
          <p:nvSpPr>
            <p:cNvPr id="11" name="10 Rectángulo"/>
            <p:cNvSpPr/>
            <p:nvPr/>
          </p:nvSpPr>
          <p:spPr>
            <a:xfrm>
              <a:off x="2995375" y="3246933"/>
              <a:ext cx="493829" cy="862169"/>
            </a:xfrm>
            <a:prstGeom prst="rect">
              <a:avLst/>
            </a:prstGeom>
            <a:noFill/>
          </p:spPr>
          <p:txBody>
            <a:bodyPr wrap="square" lIns="68580" tIns="34290" rIns="68580" bIns="34290">
              <a:spAutoFit/>
            </a:bodyPr>
            <a:lstStyle/>
            <a:p>
              <a:pPr algn="ctr"/>
              <a:endParaRPr lang="es-ES" sz="2400" b="1" dirty="0">
                <a:ln w="1905"/>
                <a:solidFill>
                  <a:srgbClr val="FF0000"/>
                </a:solidFill>
                <a:effectLst>
                  <a:innerShdw blurRad="69850" dist="43180" dir="5400000">
                    <a:srgbClr val="000000">
                      <a:alpha val="65000"/>
                    </a:srgbClr>
                  </a:innerShdw>
                </a:effectLst>
                <a:latin typeface="Century Gothic" panose="020B0502020202020204" pitchFamily="34" charset="0"/>
                <a:ea typeface="Verdana" panose="020B0604030504040204" pitchFamily="34" charset="0"/>
                <a:cs typeface="Verdana" panose="020B0604030504040204" pitchFamily="34" charset="0"/>
              </a:endParaRPr>
            </a:p>
          </p:txBody>
        </p:sp>
      </p:grpSp>
      <p:graphicFrame>
        <p:nvGraphicFramePr>
          <p:cNvPr id="12" name="11 Tabla"/>
          <p:cNvGraphicFramePr>
            <a:graphicFrameLocks noGrp="1"/>
          </p:cNvGraphicFramePr>
          <p:nvPr>
            <p:extLst>
              <p:ext uri="{D42A27DB-BD31-4B8C-83A1-F6EECF244321}">
                <p14:modId xmlns:p14="http://schemas.microsoft.com/office/powerpoint/2010/main" val="3021195536"/>
              </p:ext>
            </p:extLst>
          </p:nvPr>
        </p:nvGraphicFramePr>
        <p:xfrm>
          <a:off x="827584" y="3904924"/>
          <a:ext cx="7632848" cy="1113656"/>
        </p:xfrm>
        <a:graphic>
          <a:graphicData uri="http://schemas.openxmlformats.org/drawingml/2006/table">
            <a:tbl>
              <a:tblPr firstRow="1" firstCol="1" bandRow="1">
                <a:tableStyleId>{5C22544A-7EE6-4342-B048-85BDC9FD1C3A}</a:tableStyleId>
              </a:tblPr>
              <a:tblGrid>
                <a:gridCol w="2577325"/>
                <a:gridCol w="2895283"/>
                <a:gridCol w="1152128"/>
                <a:gridCol w="1008112"/>
              </a:tblGrid>
              <a:tr h="504056">
                <a:tc>
                  <a:txBody>
                    <a:bodyPr/>
                    <a:lstStyle/>
                    <a:p>
                      <a:pPr algn="ctr">
                        <a:lnSpc>
                          <a:spcPct val="115000"/>
                        </a:lnSpc>
                        <a:spcAft>
                          <a:spcPts val="0"/>
                        </a:spcAft>
                      </a:pPr>
                      <a:r>
                        <a:rPr lang="es-CO" sz="1600" b="0" dirty="0" smtClean="0">
                          <a:effectLst/>
                          <a:latin typeface="Century Gothic" panose="020B0502020202020204" pitchFamily="34" charset="0"/>
                        </a:rPr>
                        <a:t>Requerimientos</a:t>
                      </a:r>
                      <a:endParaRPr lang="es-CO" sz="16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600" b="0" dirty="0" smtClean="0">
                          <a:effectLst/>
                          <a:latin typeface="Century Gothic" panose="020B0502020202020204" pitchFamily="34" charset="0"/>
                        </a:rPr>
                        <a:t>Actividades</a:t>
                      </a:r>
                      <a:endParaRPr lang="es-CO" sz="16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200" b="0" dirty="0" smtClean="0">
                          <a:effectLst/>
                          <a:latin typeface="Century Gothic" panose="020B0502020202020204" pitchFamily="34" charset="0"/>
                        </a:rPr>
                        <a:t>Programado  </a:t>
                      </a:r>
                      <a:r>
                        <a:rPr lang="es-CO" sz="1200" b="0" dirty="0">
                          <a:effectLst/>
                          <a:latin typeface="Century Gothic" panose="020B0502020202020204" pitchFamily="34" charset="0"/>
                        </a:rPr>
                        <a:t>%</a:t>
                      </a:r>
                      <a:endParaRPr lang="es-CO" sz="12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200" b="0" dirty="0" smtClean="0">
                          <a:effectLst/>
                          <a:latin typeface="Century Gothic" panose="020B0502020202020204" pitchFamily="34" charset="0"/>
                        </a:rPr>
                        <a:t>Ejecutado %</a:t>
                      </a:r>
                      <a:endParaRPr lang="es-CO" sz="1200" b="0" dirty="0">
                        <a:effectLst/>
                        <a:latin typeface="Century Gothic" panose="020B0502020202020204" pitchFamily="34" charset="0"/>
                        <a:ea typeface="Calibri"/>
                        <a:cs typeface="Times New Roman"/>
                      </a:endParaRPr>
                    </a:p>
                  </a:txBody>
                  <a:tcPr marL="68580" marR="68580" marT="0" marB="0"/>
                </a:tc>
              </a:tr>
              <a:tr h="376231">
                <a:tc>
                  <a:txBody>
                    <a:bodyPr/>
                    <a:lstStyle/>
                    <a:p>
                      <a:pPr algn="l" fontAlgn="ctr"/>
                      <a:r>
                        <a:rPr lang="es-CO" sz="1200" b="0" i="0" u="none" strike="noStrike" dirty="0" smtClean="0">
                          <a:solidFill>
                            <a:schemeClr val="bg1"/>
                          </a:solidFill>
                          <a:effectLst/>
                          <a:latin typeface="Century Gothic" panose="020B0502020202020204" pitchFamily="34" charset="0"/>
                        </a:rPr>
                        <a:t>3. Rendición de cuentas</a:t>
                      </a:r>
                      <a:endParaRPr lang="es-CO" sz="1200" b="0" i="0" u="none" strike="noStrike" dirty="0">
                        <a:solidFill>
                          <a:schemeClr val="bg1"/>
                        </a:solidFill>
                        <a:effectLst/>
                        <a:latin typeface="Century Gothic" panose="020B0502020202020204" pitchFamily="34" charset="0"/>
                      </a:endParaRPr>
                    </a:p>
                  </a:txBody>
                  <a:tcPr marL="137160" marR="137160" marT="137160" marB="137160" anchor="ctr"/>
                </a:tc>
                <a:tc>
                  <a:txBody>
                    <a:bodyPr/>
                    <a:lstStyle/>
                    <a:p>
                      <a:pPr algn="l" fontAlgn="t"/>
                      <a:r>
                        <a:rPr lang="es-CO" sz="1100" b="0" i="0" u="none" strike="noStrike" dirty="0">
                          <a:solidFill>
                            <a:srgbClr val="7030A0"/>
                          </a:solidFill>
                          <a:effectLst/>
                          <a:latin typeface="Calibri"/>
                        </a:rPr>
                        <a:t>Ver actividades planeadas componente 4 de la </a:t>
                      </a:r>
                      <a:r>
                        <a:rPr lang="es-CO" sz="1100" b="0" i="0" u="none" strike="noStrike" dirty="0" smtClean="0">
                          <a:solidFill>
                            <a:srgbClr val="7030A0"/>
                          </a:solidFill>
                          <a:effectLst/>
                          <a:latin typeface="Calibri"/>
                        </a:rPr>
                        <a:t>política </a:t>
                      </a:r>
                      <a:r>
                        <a:rPr lang="es-CO" sz="1100" b="0" i="0" u="none" strike="noStrike" dirty="0">
                          <a:solidFill>
                            <a:srgbClr val="7030A0"/>
                          </a:solidFill>
                          <a:effectLst/>
                          <a:latin typeface="Calibri"/>
                        </a:rPr>
                        <a:t>2, para el primer trimestre de 2016</a:t>
                      </a:r>
                    </a:p>
                  </a:txBody>
                  <a:tcPr marL="137160" marR="137160" marT="137160" marB="137160">
                    <a:solidFill>
                      <a:schemeClr val="accent5">
                        <a:lumMod val="20000"/>
                        <a:lumOff val="80000"/>
                      </a:schemeClr>
                    </a:solidFill>
                  </a:tcPr>
                </a:tc>
                <a:tc>
                  <a:txBody>
                    <a:bodyPr/>
                    <a:lstStyle/>
                    <a:p>
                      <a:pPr algn="ctr" fontAlgn="ctr"/>
                      <a:r>
                        <a:rPr lang="es-CO" sz="1100" b="0" i="0" u="none" strike="noStrike" dirty="0">
                          <a:solidFill>
                            <a:srgbClr val="7030A0"/>
                          </a:solidFill>
                          <a:effectLst/>
                          <a:latin typeface="Arial"/>
                        </a:rPr>
                        <a:t>6,67%</a:t>
                      </a:r>
                    </a:p>
                  </a:txBody>
                  <a:tcPr marL="0" marR="0" marT="0" marB="0" anchor="ctr">
                    <a:solidFill>
                      <a:schemeClr val="accent5">
                        <a:lumMod val="20000"/>
                        <a:lumOff val="80000"/>
                      </a:schemeClr>
                    </a:solidFill>
                  </a:tcPr>
                </a:tc>
                <a:tc>
                  <a:txBody>
                    <a:bodyPr/>
                    <a:lstStyle/>
                    <a:p>
                      <a:pPr algn="ctr" fontAlgn="ctr"/>
                      <a:r>
                        <a:rPr lang="es-CO" sz="1100" b="0" i="0" u="none" strike="noStrike" dirty="0">
                          <a:solidFill>
                            <a:srgbClr val="7030A0"/>
                          </a:solidFill>
                          <a:effectLst/>
                          <a:latin typeface="Arial"/>
                        </a:rPr>
                        <a:t>6,67%</a:t>
                      </a:r>
                    </a:p>
                  </a:txBody>
                  <a:tcPr marL="0" marR="0" marT="0" marB="0" anchor="ctr">
                    <a:solidFill>
                      <a:schemeClr val="accent5">
                        <a:lumMod val="20000"/>
                        <a:lumOff val="80000"/>
                      </a:schemeClr>
                    </a:solidFill>
                  </a:tcPr>
                </a:tc>
              </a:tr>
            </a:tbl>
          </a:graphicData>
        </a:graphic>
      </p:graphicFrame>
      <p:graphicFrame>
        <p:nvGraphicFramePr>
          <p:cNvPr id="14" name="13 Tabla"/>
          <p:cNvGraphicFramePr>
            <a:graphicFrameLocks noGrp="1"/>
          </p:cNvGraphicFramePr>
          <p:nvPr>
            <p:extLst>
              <p:ext uri="{D42A27DB-BD31-4B8C-83A1-F6EECF244321}">
                <p14:modId xmlns:p14="http://schemas.microsoft.com/office/powerpoint/2010/main" val="3121888416"/>
              </p:ext>
            </p:extLst>
          </p:nvPr>
        </p:nvGraphicFramePr>
        <p:xfrm>
          <a:off x="827584" y="5018580"/>
          <a:ext cx="7632848" cy="609600"/>
        </p:xfrm>
        <a:graphic>
          <a:graphicData uri="http://schemas.openxmlformats.org/drawingml/2006/table">
            <a:tbl>
              <a:tblPr firstRow="1" firstCol="1" bandRow="1">
                <a:tableStyleId>{5C22544A-7EE6-4342-B048-85BDC9FD1C3A}</a:tableStyleId>
              </a:tblPr>
              <a:tblGrid>
                <a:gridCol w="2577325"/>
                <a:gridCol w="2895283"/>
                <a:gridCol w="1152128"/>
                <a:gridCol w="1008112"/>
              </a:tblGrid>
              <a:tr h="602410">
                <a:tc>
                  <a:txBody>
                    <a:bodyPr/>
                    <a:lstStyle/>
                    <a:p>
                      <a:pPr algn="l" fontAlgn="ctr"/>
                      <a:r>
                        <a:rPr lang="es-CO" sz="1200" b="0" i="0" u="none" strike="noStrike" dirty="0" smtClean="0">
                          <a:solidFill>
                            <a:schemeClr val="bg1"/>
                          </a:solidFill>
                          <a:effectLst/>
                          <a:latin typeface="Century Gothic" panose="020B0502020202020204" pitchFamily="34" charset="0"/>
                        </a:rPr>
                        <a:t>4. Servicio al Ciudadano</a:t>
                      </a:r>
                      <a:endParaRPr lang="es-CO" sz="1200" b="0" i="0" u="none" strike="noStrike" dirty="0">
                        <a:solidFill>
                          <a:schemeClr val="bg1"/>
                        </a:solidFill>
                        <a:effectLst/>
                        <a:latin typeface="Century Gothic" panose="020B0502020202020204" pitchFamily="34" charset="0"/>
                      </a:endParaRPr>
                    </a:p>
                  </a:txBody>
                  <a:tcPr marL="137160" marR="137160" marT="137160" marB="137160" anchor="ctr"/>
                </a:tc>
                <a:tc>
                  <a:txBody>
                    <a:bodyPr/>
                    <a:lstStyle/>
                    <a:p>
                      <a:pPr algn="l" fontAlgn="t"/>
                      <a:r>
                        <a:rPr lang="es-CO" sz="1100" b="0" i="0" u="none" strike="noStrike" dirty="0">
                          <a:solidFill>
                            <a:srgbClr val="7030A0"/>
                          </a:solidFill>
                          <a:effectLst/>
                          <a:latin typeface="Calibri"/>
                        </a:rPr>
                        <a:t>Ver actividades planeadas componente 5 de la </a:t>
                      </a:r>
                      <a:r>
                        <a:rPr lang="es-CO" sz="1100" b="0" i="0" u="none" strike="noStrike" dirty="0" smtClean="0">
                          <a:solidFill>
                            <a:srgbClr val="7030A0"/>
                          </a:solidFill>
                          <a:effectLst/>
                          <a:latin typeface="Calibri"/>
                        </a:rPr>
                        <a:t>política </a:t>
                      </a:r>
                      <a:r>
                        <a:rPr lang="es-CO" sz="1100" b="0" i="0" u="none" strike="noStrike" dirty="0">
                          <a:solidFill>
                            <a:srgbClr val="7030A0"/>
                          </a:solidFill>
                          <a:effectLst/>
                          <a:latin typeface="Calibri"/>
                        </a:rPr>
                        <a:t>2, para el primer trimestre de 2016</a:t>
                      </a:r>
                    </a:p>
                  </a:txBody>
                  <a:tcPr marL="137160" marR="137160" marT="137160" marB="137160">
                    <a:solidFill>
                      <a:schemeClr val="accent5">
                        <a:lumMod val="20000"/>
                        <a:lumOff val="80000"/>
                      </a:schemeClr>
                    </a:solidFill>
                  </a:tcPr>
                </a:tc>
                <a:tc>
                  <a:txBody>
                    <a:bodyPr/>
                    <a:lstStyle/>
                    <a:p>
                      <a:pPr algn="ctr" fontAlgn="ctr"/>
                      <a:r>
                        <a:rPr lang="es-CO" sz="1100" b="0" i="0" u="none" strike="noStrike" dirty="0">
                          <a:solidFill>
                            <a:srgbClr val="7030A0"/>
                          </a:solidFill>
                          <a:effectLst/>
                          <a:latin typeface="Arial"/>
                        </a:rPr>
                        <a:t>15,00%</a:t>
                      </a:r>
                    </a:p>
                  </a:txBody>
                  <a:tcPr marL="0" marR="0" marT="0" marB="0" anchor="ctr">
                    <a:solidFill>
                      <a:schemeClr val="accent5">
                        <a:lumMod val="20000"/>
                        <a:lumOff val="80000"/>
                      </a:schemeClr>
                    </a:solidFill>
                  </a:tcPr>
                </a:tc>
                <a:tc>
                  <a:txBody>
                    <a:bodyPr/>
                    <a:lstStyle/>
                    <a:p>
                      <a:pPr algn="ctr" fontAlgn="ctr"/>
                      <a:r>
                        <a:rPr lang="es-CO" sz="1100" b="0" i="0" u="none" strike="noStrike" dirty="0">
                          <a:solidFill>
                            <a:srgbClr val="7030A0"/>
                          </a:solidFill>
                          <a:effectLst/>
                          <a:latin typeface="Arial"/>
                        </a:rPr>
                        <a:t>15,00%</a:t>
                      </a:r>
                    </a:p>
                  </a:txBody>
                  <a:tcPr marL="0" marR="0" marT="0" marB="0" anchor="ctr">
                    <a:solidFill>
                      <a:schemeClr val="accent5">
                        <a:lumMod val="20000"/>
                        <a:lumOff val="80000"/>
                      </a:schemeClr>
                    </a:solidFill>
                  </a:tcPr>
                </a:tc>
              </a:tr>
            </a:tbl>
          </a:graphicData>
        </a:graphic>
      </p:graphicFrame>
      <p:sp>
        <p:nvSpPr>
          <p:cNvPr id="15" name="14 Rectángulo"/>
          <p:cNvSpPr/>
          <p:nvPr/>
        </p:nvSpPr>
        <p:spPr>
          <a:xfrm>
            <a:off x="6158429" y="717319"/>
            <a:ext cx="2302003" cy="503476"/>
          </a:xfrm>
          <a:prstGeom prst="rect">
            <a:avLst/>
          </a:prstGeom>
          <a:solidFill>
            <a:srgbClr val="92D050"/>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s-CO" b="1" dirty="0" smtClean="0">
                <a:latin typeface="Century Gothic" panose="020B0502020202020204" pitchFamily="34" charset="0"/>
              </a:rPr>
              <a:t>Cumplimiento </a:t>
            </a:r>
            <a:r>
              <a:rPr lang="es-CO" b="1" dirty="0">
                <a:latin typeface="Century Gothic" panose="020B0502020202020204" pitchFamily="34" charset="0"/>
              </a:rPr>
              <a:t>2do.</a:t>
            </a:r>
            <a:r>
              <a:rPr lang="es-CO" dirty="0" smtClean="0">
                <a:latin typeface="Century Gothic" panose="020B0502020202020204" pitchFamily="34" charset="0"/>
              </a:rPr>
              <a:t> </a:t>
            </a:r>
            <a:r>
              <a:rPr lang="es-CO" b="1" dirty="0" smtClean="0">
                <a:latin typeface="Century Gothic" panose="020B0502020202020204" pitchFamily="34" charset="0"/>
              </a:rPr>
              <a:t>trimestre </a:t>
            </a:r>
            <a:r>
              <a:rPr lang="es-CO" b="1" dirty="0" smtClean="0">
                <a:solidFill>
                  <a:schemeClr val="bg1"/>
                </a:solidFill>
                <a:latin typeface="Century Gothic" panose="020B0502020202020204" pitchFamily="34" charset="0"/>
              </a:rPr>
              <a:t>100%</a:t>
            </a:r>
            <a:endParaRPr lang="es-CO" b="1" dirty="0">
              <a:solidFill>
                <a:schemeClr val="bg1"/>
              </a:solidFill>
              <a:latin typeface="Century Gothic" panose="020B0502020202020204" pitchFamily="34" charset="0"/>
            </a:endParaRPr>
          </a:p>
        </p:txBody>
      </p:sp>
      <p:graphicFrame>
        <p:nvGraphicFramePr>
          <p:cNvPr id="17" name="10 Tabla"/>
          <p:cNvGraphicFramePr>
            <a:graphicFrameLocks noGrp="1"/>
          </p:cNvGraphicFramePr>
          <p:nvPr>
            <p:extLst>
              <p:ext uri="{D42A27DB-BD31-4B8C-83A1-F6EECF244321}">
                <p14:modId xmlns:p14="http://schemas.microsoft.com/office/powerpoint/2010/main" val="2713070713"/>
              </p:ext>
            </p:extLst>
          </p:nvPr>
        </p:nvGraphicFramePr>
        <p:xfrm>
          <a:off x="827584" y="2372736"/>
          <a:ext cx="7632848" cy="2089016"/>
        </p:xfrm>
        <a:graphic>
          <a:graphicData uri="http://schemas.openxmlformats.org/drawingml/2006/table">
            <a:tbl>
              <a:tblPr firstRow="1" firstCol="1" bandRow="1">
                <a:tableStyleId>{5C22544A-7EE6-4342-B048-85BDC9FD1C3A}</a:tableStyleId>
              </a:tblPr>
              <a:tblGrid>
                <a:gridCol w="2577325"/>
                <a:gridCol w="2895283"/>
                <a:gridCol w="1152128"/>
                <a:gridCol w="1008112"/>
              </a:tblGrid>
              <a:tr h="504056">
                <a:tc>
                  <a:txBody>
                    <a:bodyPr/>
                    <a:lstStyle/>
                    <a:p>
                      <a:pPr algn="ctr">
                        <a:lnSpc>
                          <a:spcPct val="115000"/>
                        </a:lnSpc>
                        <a:spcAft>
                          <a:spcPts val="0"/>
                        </a:spcAft>
                      </a:pPr>
                      <a:r>
                        <a:rPr lang="es-CO" sz="1600" b="0" dirty="0" smtClean="0">
                          <a:effectLst/>
                          <a:latin typeface="Century Gothic" panose="020B0502020202020204" pitchFamily="34" charset="0"/>
                        </a:rPr>
                        <a:t>Requerimientos</a:t>
                      </a:r>
                      <a:endParaRPr lang="es-CO" sz="16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600" b="0" dirty="0" smtClean="0">
                          <a:effectLst/>
                          <a:latin typeface="Century Gothic" panose="020B0502020202020204" pitchFamily="34" charset="0"/>
                        </a:rPr>
                        <a:t>Actividades</a:t>
                      </a:r>
                      <a:endParaRPr lang="es-CO" sz="16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200" b="0" dirty="0" smtClean="0">
                          <a:effectLst/>
                          <a:latin typeface="Century Gothic" panose="020B0502020202020204" pitchFamily="34" charset="0"/>
                        </a:rPr>
                        <a:t>Programado  </a:t>
                      </a:r>
                      <a:r>
                        <a:rPr lang="es-CO" sz="1200" b="0" dirty="0">
                          <a:effectLst/>
                          <a:latin typeface="Century Gothic" panose="020B0502020202020204" pitchFamily="34" charset="0"/>
                        </a:rPr>
                        <a:t>%</a:t>
                      </a:r>
                      <a:endParaRPr lang="es-CO" sz="12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200" b="0" dirty="0" smtClean="0">
                          <a:effectLst/>
                          <a:latin typeface="Century Gothic" panose="020B0502020202020204" pitchFamily="34" charset="0"/>
                        </a:rPr>
                        <a:t>Ejecutado %</a:t>
                      </a:r>
                      <a:endParaRPr lang="es-CO" sz="1200" b="0" dirty="0">
                        <a:effectLst/>
                        <a:latin typeface="Century Gothic" panose="020B0502020202020204" pitchFamily="34" charset="0"/>
                        <a:ea typeface="Calibri"/>
                        <a:cs typeface="Times New Roman"/>
                      </a:endParaRPr>
                    </a:p>
                  </a:txBody>
                  <a:tcPr marL="68580" marR="68580" marT="0" marB="0"/>
                </a:tc>
              </a:tr>
              <a:tr h="376231">
                <a:tc>
                  <a:txBody>
                    <a:bodyPr/>
                    <a:lstStyle/>
                    <a:p>
                      <a:pPr algn="l" fontAlgn="ctr"/>
                      <a:r>
                        <a:rPr lang="es-CO" sz="1600" b="0" i="0" u="none" strike="noStrike" dirty="0" smtClean="0">
                          <a:solidFill>
                            <a:schemeClr val="bg1"/>
                          </a:solidFill>
                          <a:effectLst/>
                          <a:latin typeface="Century Gothic" panose="020B0502020202020204" pitchFamily="34" charset="0"/>
                        </a:rPr>
                        <a:t>2, Racionalización de Trámites</a:t>
                      </a:r>
                      <a:endParaRPr lang="es-CO" sz="1600" b="0" i="0" u="none" strike="noStrike" dirty="0">
                        <a:solidFill>
                          <a:schemeClr val="bg1"/>
                        </a:solidFill>
                        <a:effectLst/>
                        <a:latin typeface="Century Gothic" panose="020B0502020202020204" pitchFamily="34" charset="0"/>
                      </a:endParaRPr>
                    </a:p>
                  </a:txBody>
                  <a:tcPr marL="137160" marR="137160" marT="137160" marB="137160" anchor="ctr"/>
                </a:tc>
                <a:tc>
                  <a:txBody>
                    <a:bodyPr/>
                    <a:lstStyle/>
                    <a:p>
                      <a:pPr algn="l" fontAlgn="ctr"/>
                      <a:r>
                        <a:rPr lang="es-CO" sz="1400" b="0" i="0" u="none" strike="noStrike" dirty="0" smtClean="0">
                          <a:solidFill>
                            <a:srgbClr val="222222"/>
                          </a:solidFill>
                          <a:effectLst/>
                          <a:latin typeface="Century Gothic" panose="020B0502020202020204" pitchFamily="34" charset="0"/>
                        </a:rPr>
                        <a:t>1</a:t>
                      </a:r>
                      <a:r>
                        <a:rPr lang="es-CO" sz="1200" b="0" i="0" u="none" strike="noStrike" dirty="0" smtClean="0">
                          <a:solidFill>
                            <a:srgbClr val="222222"/>
                          </a:solidFill>
                          <a:effectLst/>
                          <a:latin typeface="Century Gothic" panose="020B0502020202020204" pitchFamily="34" charset="0"/>
                        </a:rPr>
                        <a:t>, Inclusión de la Actividad en el Plan de Acción de la DMASC, correspondiente a la vigencia 2016</a:t>
                      </a:r>
                    </a:p>
                    <a:p>
                      <a:pPr algn="l" fontAlgn="ctr"/>
                      <a:r>
                        <a:rPr lang="es-CO" sz="1200" b="0" i="0" u="none" strike="noStrike" dirty="0" smtClean="0">
                          <a:solidFill>
                            <a:srgbClr val="222222"/>
                          </a:solidFill>
                          <a:effectLst/>
                          <a:latin typeface="Century Gothic" panose="020B0502020202020204" pitchFamily="34" charset="0"/>
                        </a:rPr>
                        <a:t>2, Presentación de la conexión por parte de la empresa desarrolladora del software y  recepción de propuestas.</a:t>
                      </a:r>
                      <a:endParaRPr lang="es-CO" sz="1200" b="0" i="0" u="none" strike="noStrike" dirty="0">
                        <a:solidFill>
                          <a:srgbClr val="222222"/>
                        </a:solidFill>
                        <a:effectLst/>
                        <a:latin typeface="Century Gothic" panose="020B0502020202020204" pitchFamily="34" charset="0"/>
                      </a:endParaRPr>
                    </a:p>
                  </a:txBody>
                  <a:tcPr marL="137160" marR="137160" marT="137160" marB="137160" anchor="ctr">
                    <a:solidFill>
                      <a:schemeClr val="accent5">
                        <a:lumMod val="20000"/>
                        <a:lumOff val="80000"/>
                      </a:schemeClr>
                    </a:solidFill>
                  </a:tcPr>
                </a:tc>
                <a:tc>
                  <a:txBody>
                    <a:bodyPr/>
                    <a:lstStyle/>
                    <a:p>
                      <a:pPr algn="ctr" fontAlgn="ctr"/>
                      <a:r>
                        <a:rPr lang="es-CO" sz="1600" b="1" i="0" u="none" strike="noStrike" dirty="0" smtClean="0">
                          <a:solidFill>
                            <a:srgbClr val="222222"/>
                          </a:solidFill>
                          <a:effectLst/>
                          <a:latin typeface="Century Gothic" panose="020B0502020202020204" pitchFamily="34" charset="0"/>
                        </a:rPr>
                        <a:t>15%</a:t>
                      </a: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c>
                  <a:txBody>
                    <a:bodyPr/>
                    <a:lstStyle/>
                    <a:p>
                      <a:pPr algn="ctr" fontAlgn="ctr"/>
                      <a:r>
                        <a:rPr lang="es-CO" sz="1600" b="1" i="0" u="none" strike="noStrike" dirty="0" smtClean="0">
                          <a:solidFill>
                            <a:srgbClr val="222222"/>
                          </a:solidFill>
                          <a:effectLst/>
                          <a:latin typeface="Century Gothic" panose="020B0502020202020204" pitchFamily="34" charset="0"/>
                        </a:rPr>
                        <a:t>15%</a:t>
                      </a: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r>
            </a:tbl>
          </a:graphicData>
        </a:graphic>
      </p:graphicFrame>
    </p:spTree>
    <p:extLst>
      <p:ext uri="{BB962C8B-B14F-4D97-AF65-F5344CB8AC3E}">
        <p14:creationId xmlns:p14="http://schemas.microsoft.com/office/powerpoint/2010/main" val="42100756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CO" b="1" dirty="0">
                <a:latin typeface="Century Gothic" panose="020B0502020202020204" pitchFamily="34" charset="0"/>
              </a:rPr>
              <a:t>Política 2</a:t>
            </a:r>
            <a:endParaRPr lang="es-CO" dirty="0"/>
          </a:p>
        </p:txBody>
      </p:sp>
      <p:sp>
        <p:nvSpPr>
          <p:cNvPr id="6" name="65 CuadroTexto"/>
          <p:cNvSpPr txBox="1"/>
          <p:nvPr/>
        </p:nvSpPr>
        <p:spPr>
          <a:xfrm>
            <a:off x="827584" y="2209175"/>
            <a:ext cx="5496019" cy="523220"/>
          </a:xfrm>
          <a:prstGeom prst="rect">
            <a:avLst/>
          </a:prstGeom>
          <a:noFill/>
        </p:spPr>
        <p:txBody>
          <a:bodyPr wrap="square" rtlCol="0">
            <a:spAutoFit/>
          </a:bodyPr>
          <a:lstStyle/>
          <a:p>
            <a:pPr algn="ctr"/>
            <a:r>
              <a:rPr lang="es-CO" sz="1400" b="1" dirty="0" smtClean="0">
                <a:effectLst>
                  <a:outerShdw blurRad="38100" dist="38100" dir="2700000" algn="tl">
                    <a:srgbClr val="000000">
                      <a:alpha val="43137"/>
                    </a:srgbClr>
                  </a:outerShdw>
                </a:effectLst>
                <a:latin typeface="Century Gothic" panose="020B0502020202020204" pitchFamily="34" charset="0"/>
              </a:rPr>
              <a:t>Componente: </a:t>
            </a:r>
            <a:r>
              <a:rPr lang="es-CO" sz="1400" b="1" dirty="0">
                <a:effectLst>
                  <a:outerShdw blurRad="38100" dist="38100" dir="2700000" algn="tl">
                    <a:srgbClr val="000000">
                      <a:alpha val="43137"/>
                    </a:srgbClr>
                  </a:outerShdw>
                </a:effectLst>
                <a:latin typeface="Century Gothic" panose="020B0502020202020204" pitchFamily="34" charset="0"/>
              </a:rPr>
              <a:t>2. Transparencia y Acceso a la Información Pública</a:t>
            </a:r>
          </a:p>
        </p:txBody>
      </p:sp>
      <p:grpSp>
        <p:nvGrpSpPr>
          <p:cNvPr id="7" name="6 Grupo"/>
          <p:cNvGrpSpPr/>
          <p:nvPr/>
        </p:nvGrpSpPr>
        <p:grpSpPr>
          <a:xfrm>
            <a:off x="1503761" y="1293248"/>
            <a:ext cx="6725838" cy="591014"/>
            <a:chOff x="1878830" y="3246933"/>
            <a:chExt cx="10295570" cy="1161822"/>
          </a:xfrm>
        </p:grpSpPr>
        <p:sp>
          <p:nvSpPr>
            <p:cNvPr id="8" name="3 CuadroTexto"/>
            <p:cNvSpPr txBox="1"/>
            <p:nvPr/>
          </p:nvSpPr>
          <p:spPr>
            <a:xfrm>
              <a:off x="1878830" y="3743222"/>
              <a:ext cx="10295570" cy="665533"/>
            </a:xfrm>
            <a:prstGeom prst="rect">
              <a:avLst/>
            </a:prstGeom>
            <a:noFill/>
          </p:spPr>
          <p:txBody>
            <a:bodyPr wrap="square" rtlCol="0">
              <a:spAutoFit/>
            </a:bodyPr>
            <a:lstStyle/>
            <a:p>
              <a:pPr algn="ctr"/>
              <a:r>
                <a:rPr lang="es-CO" sz="1600" b="1" dirty="0" smtClean="0">
                  <a:solidFill>
                    <a:schemeClr val="tx2"/>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t>TRANSPARENCIA</a:t>
              </a:r>
              <a:r>
                <a:rPr lang="es-CO" sz="1600" b="1" dirty="0">
                  <a:solidFill>
                    <a:schemeClr val="tx2"/>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t>, PARTICIPACIÓN Y SERVICIO AL CIUDADANO</a:t>
              </a:r>
            </a:p>
          </p:txBody>
        </p:sp>
        <p:sp>
          <p:nvSpPr>
            <p:cNvPr id="9" name="8 Rectángulo"/>
            <p:cNvSpPr/>
            <p:nvPr/>
          </p:nvSpPr>
          <p:spPr>
            <a:xfrm>
              <a:off x="2995375" y="3246933"/>
              <a:ext cx="493829" cy="862169"/>
            </a:xfrm>
            <a:prstGeom prst="rect">
              <a:avLst/>
            </a:prstGeom>
            <a:noFill/>
          </p:spPr>
          <p:txBody>
            <a:bodyPr wrap="square" lIns="68580" tIns="34290" rIns="68580" bIns="34290">
              <a:spAutoFit/>
            </a:bodyPr>
            <a:lstStyle/>
            <a:p>
              <a:pPr algn="ctr"/>
              <a:endParaRPr lang="es-ES" sz="2400" b="1" dirty="0">
                <a:ln w="1905"/>
                <a:solidFill>
                  <a:srgbClr val="FF0000"/>
                </a:solidFill>
                <a:effectLst>
                  <a:innerShdw blurRad="69850" dist="43180" dir="5400000">
                    <a:srgbClr val="000000">
                      <a:alpha val="65000"/>
                    </a:srgbClr>
                  </a:innerShdw>
                </a:effectLst>
                <a:latin typeface="Century Gothic" panose="020B0502020202020204" pitchFamily="34" charset="0"/>
                <a:ea typeface="Verdana" panose="020B0604030504040204" pitchFamily="34" charset="0"/>
                <a:cs typeface="Verdana" panose="020B0604030504040204" pitchFamily="34" charset="0"/>
              </a:endParaRPr>
            </a:p>
          </p:txBody>
        </p:sp>
      </p:grpSp>
      <p:graphicFrame>
        <p:nvGraphicFramePr>
          <p:cNvPr id="10" name="9 Tabla"/>
          <p:cNvGraphicFramePr>
            <a:graphicFrameLocks noGrp="1"/>
          </p:cNvGraphicFramePr>
          <p:nvPr>
            <p:extLst>
              <p:ext uri="{D42A27DB-BD31-4B8C-83A1-F6EECF244321}">
                <p14:modId xmlns:p14="http://schemas.microsoft.com/office/powerpoint/2010/main" val="2550747446"/>
              </p:ext>
            </p:extLst>
          </p:nvPr>
        </p:nvGraphicFramePr>
        <p:xfrm>
          <a:off x="827584" y="3057308"/>
          <a:ext cx="7632848" cy="2302376"/>
        </p:xfrm>
        <a:graphic>
          <a:graphicData uri="http://schemas.openxmlformats.org/drawingml/2006/table">
            <a:tbl>
              <a:tblPr firstRow="1" firstCol="1" bandRow="1">
                <a:tableStyleId>{5C22544A-7EE6-4342-B048-85BDC9FD1C3A}</a:tableStyleId>
              </a:tblPr>
              <a:tblGrid>
                <a:gridCol w="2577325"/>
                <a:gridCol w="2895283"/>
                <a:gridCol w="1152128"/>
                <a:gridCol w="1008112"/>
              </a:tblGrid>
              <a:tr h="504056">
                <a:tc>
                  <a:txBody>
                    <a:bodyPr/>
                    <a:lstStyle/>
                    <a:p>
                      <a:pPr algn="ctr">
                        <a:lnSpc>
                          <a:spcPct val="115000"/>
                        </a:lnSpc>
                        <a:spcAft>
                          <a:spcPts val="0"/>
                        </a:spcAft>
                      </a:pPr>
                      <a:r>
                        <a:rPr lang="es-CO" sz="1600" b="0" dirty="0" smtClean="0">
                          <a:effectLst/>
                          <a:latin typeface="Century Gothic" panose="020B0502020202020204" pitchFamily="34" charset="0"/>
                        </a:rPr>
                        <a:t>Requerimientos</a:t>
                      </a:r>
                      <a:endParaRPr lang="es-CO" sz="16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600" b="0" dirty="0" smtClean="0">
                          <a:effectLst/>
                          <a:latin typeface="Century Gothic" panose="020B0502020202020204" pitchFamily="34" charset="0"/>
                        </a:rPr>
                        <a:t>Actividades</a:t>
                      </a:r>
                      <a:endParaRPr lang="es-CO" sz="16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200" b="0" dirty="0" smtClean="0">
                          <a:effectLst/>
                          <a:latin typeface="Century Gothic" panose="020B0502020202020204" pitchFamily="34" charset="0"/>
                        </a:rPr>
                        <a:t>Programado  </a:t>
                      </a:r>
                      <a:r>
                        <a:rPr lang="es-CO" sz="1200" b="0" dirty="0">
                          <a:effectLst/>
                          <a:latin typeface="Century Gothic" panose="020B0502020202020204" pitchFamily="34" charset="0"/>
                        </a:rPr>
                        <a:t>%</a:t>
                      </a:r>
                      <a:endParaRPr lang="es-CO" sz="12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200" b="0" dirty="0" smtClean="0">
                          <a:effectLst/>
                          <a:latin typeface="Century Gothic" panose="020B0502020202020204" pitchFamily="34" charset="0"/>
                        </a:rPr>
                        <a:t>Ejecutado1  %</a:t>
                      </a:r>
                      <a:endParaRPr lang="es-CO" sz="1200" b="0" dirty="0">
                        <a:effectLst/>
                        <a:latin typeface="Century Gothic" panose="020B0502020202020204" pitchFamily="34" charset="0"/>
                        <a:ea typeface="Calibri"/>
                        <a:cs typeface="Times New Roman"/>
                      </a:endParaRPr>
                    </a:p>
                  </a:txBody>
                  <a:tcPr marL="68580" marR="68580" marT="0" marB="0"/>
                </a:tc>
              </a:tr>
              <a:tr h="376231">
                <a:tc>
                  <a:txBody>
                    <a:bodyPr/>
                    <a:lstStyle/>
                    <a:p>
                      <a:pPr algn="l" fontAlgn="ctr"/>
                      <a:r>
                        <a:rPr lang="es-CO" sz="1200" b="0" i="0" u="none" strike="noStrike" dirty="0" smtClean="0">
                          <a:solidFill>
                            <a:schemeClr val="bg1"/>
                          </a:solidFill>
                          <a:effectLst/>
                          <a:latin typeface="Century Gothic" panose="020B0502020202020204" pitchFamily="34" charset="0"/>
                        </a:rPr>
                        <a:t>2, Transparencia y Acceso a la Información Pública</a:t>
                      </a:r>
                      <a:endParaRPr lang="es-CO" sz="1200" b="0" i="0" u="none" strike="noStrike" dirty="0">
                        <a:solidFill>
                          <a:schemeClr val="bg1"/>
                        </a:solidFill>
                        <a:effectLst/>
                        <a:latin typeface="Century Gothic" panose="020B0502020202020204" pitchFamily="34" charset="0"/>
                      </a:endParaRPr>
                    </a:p>
                  </a:txBody>
                  <a:tcPr marL="137160" marR="137160" marT="137160" marB="137160" anchor="ctr"/>
                </a:tc>
                <a:tc>
                  <a:txBody>
                    <a:bodyPr/>
                    <a:lstStyle/>
                    <a:p>
                      <a:pPr algn="l" fontAlgn="ctr"/>
                      <a:r>
                        <a:rPr lang="es-CO" sz="1200" b="0" i="0" u="none" strike="noStrike" dirty="0" smtClean="0">
                          <a:solidFill>
                            <a:srgbClr val="222222"/>
                          </a:solidFill>
                          <a:effectLst/>
                          <a:latin typeface="Century Gothic" panose="020B0502020202020204" pitchFamily="34" charset="0"/>
                        </a:rPr>
                        <a:t>1. </a:t>
                      </a:r>
                      <a:r>
                        <a:rPr lang="es-CO" sz="1100" b="0" i="0" u="none" strike="noStrike" dirty="0" smtClean="0">
                          <a:solidFill>
                            <a:srgbClr val="222222"/>
                          </a:solidFill>
                          <a:effectLst/>
                          <a:latin typeface="Century Gothic" panose="020B0502020202020204" pitchFamily="34" charset="0"/>
                        </a:rPr>
                        <a:t>Realizar 2 mesas de trabajo con las áreas para definir las actividades de transparencia a ejecutar en el 2016.</a:t>
                      </a:r>
                    </a:p>
                    <a:p>
                      <a:pPr algn="l" fontAlgn="ctr"/>
                      <a:r>
                        <a:rPr lang="es-CO" sz="1100" b="0" i="0" u="none" strike="noStrike" dirty="0" smtClean="0">
                          <a:solidFill>
                            <a:srgbClr val="222222"/>
                          </a:solidFill>
                          <a:effectLst/>
                          <a:latin typeface="Century Gothic" panose="020B0502020202020204" pitchFamily="34" charset="0"/>
                        </a:rPr>
                        <a:t>2. Realizar 2 mesas de trabajo con las áreas para definir las actividades de transparencia a ejecutar en el 2016.</a:t>
                      </a:r>
                    </a:p>
                    <a:p>
                      <a:pPr algn="l" fontAlgn="ctr"/>
                      <a:r>
                        <a:rPr lang="es-CO" sz="1100" b="0" i="0" u="none" strike="noStrike" dirty="0" smtClean="0">
                          <a:solidFill>
                            <a:srgbClr val="222222"/>
                          </a:solidFill>
                          <a:effectLst/>
                          <a:latin typeface="Century Gothic" panose="020B0502020202020204" pitchFamily="34" charset="0"/>
                        </a:rPr>
                        <a:t>3. Realizar 2 mesas de trabajo con las áreas para definir las actividades de transparencia a ejecutar en el 2016</a:t>
                      </a:r>
                      <a:endParaRPr lang="es-CO" sz="1100" b="0" i="0" u="none" strike="noStrike" dirty="0">
                        <a:solidFill>
                          <a:srgbClr val="222222"/>
                        </a:solidFill>
                        <a:effectLst/>
                        <a:latin typeface="Century Gothic" panose="020B0502020202020204" pitchFamily="34" charset="0"/>
                      </a:endParaRPr>
                    </a:p>
                  </a:txBody>
                  <a:tcPr marL="137160" marR="137160" marT="137160" marB="137160" anchor="ctr">
                    <a:solidFill>
                      <a:schemeClr val="accent5">
                        <a:lumMod val="20000"/>
                        <a:lumOff val="80000"/>
                      </a:schemeClr>
                    </a:solidFill>
                  </a:tcPr>
                </a:tc>
                <a:tc>
                  <a:txBody>
                    <a:bodyPr/>
                    <a:lstStyle/>
                    <a:p>
                      <a:pPr algn="ctr" fontAlgn="ctr"/>
                      <a:r>
                        <a:rPr lang="es-CO" sz="1600" b="1" i="0" u="none" strike="noStrike" dirty="0" smtClean="0">
                          <a:solidFill>
                            <a:srgbClr val="222222"/>
                          </a:solidFill>
                          <a:effectLst/>
                          <a:latin typeface="Century Gothic" panose="020B0502020202020204" pitchFamily="34" charset="0"/>
                        </a:rPr>
                        <a:t>25%</a:t>
                      </a: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c>
                  <a:txBody>
                    <a:bodyPr/>
                    <a:lstStyle/>
                    <a:p>
                      <a:pPr algn="ctr" fontAlgn="ctr"/>
                      <a:r>
                        <a:rPr lang="es-CO" sz="1600" b="1" i="0" u="none" strike="noStrike" dirty="0" smtClean="0">
                          <a:solidFill>
                            <a:srgbClr val="222222"/>
                          </a:solidFill>
                          <a:effectLst/>
                          <a:latin typeface="Century Gothic" panose="020B0502020202020204" pitchFamily="34" charset="0"/>
                        </a:rPr>
                        <a:t>25%</a:t>
                      </a: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r>
            </a:tbl>
          </a:graphicData>
        </a:graphic>
      </p:graphicFrame>
      <p:sp>
        <p:nvSpPr>
          <p:cNvPr id="12" name="11 Rectángulo"/>
          <p:cNvSpPr/>
          <p:nvPr/>
        </p:nvSpPr>
        <p:spPr>
          <a:xfrm>
            <a:off x="5993176" y="717319"/>
            <a:ext cx="2467256" cy="503476"/>
          </a:xfrm>
          <a:prstGeom prst="rect">
            <a:avLst/>
          </a:prstGeom>
          <a:solidFill>
            <a:srgbClr val="92D050"/>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s-CO" b="1" dirty="0" smtClean="0">
                <a:latin typeface="Century Gothic" panose="020B0502020202020204" pitchFamily="34" charset="0"/>
              </a:rPr>
              <a:t>Cumplimiento </a:t>
            </a:r>
            <a:r>
              <a:rPr lang="es-CO" b="1" dirty="0">
                <a:latin typeface="Century Gothic" panose="020B0502020202020204" pitchFamily="34" charset="0"/>
              </a:rPr>
              <a:t>2do. trimestre </a:t>
            </a:r>
            <a:r>
              <a:rPr lang="es-CO" b="1" dirty="0" smtClean="0">
                <a:solidFill>
                  <a:schemeClr val="bg1"/>
                </a:solidFill>
                <a:latin typeface="Century Gothic" panose="020B0502020202020204" pitchFamily="34" charset="0"/>
              </a:rPr>
              <a:t>100%</a:t>
            </a:r>
            <a:endParaRPr lang="es-CO" b="1"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34497967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es-ES" dirty="0">
                <a:latin typeface="Century Gothic" panose="020B0502020202020204" pitchFamily="34" charset="0"/>
              </a:rPr>
              <a:t>Presentación</a:t>
            </a:r>
            <a:endParaRPr lang="es-ES" dirty="0"/>
          </a:p>
        </p:txBody>
      </p:sp>
      <p:sp>
        <p:nvSpPr>
          <p:cNvPr id="5" name="21 CuadroTexto"/>
          <p:cNvSpPr txBox="1"/>
          <p:nvPr/>
        </p:nvSpPr>
        <p:spPr>
          <a:xfrm>
            <a:off x="489397" y="1585469"/>
            <a:ext cx="8259067" cy="2123658"/>
          </a:xfrm>
          <a:prstGeom prst="rect">
            <a:avLst/>
          </a:prstGeom>
          <a:noFill/>
        </p:spPr>
        <p:txBody>
          <a:bodyPr wrap="square" rtlCol="0">
            <a:spAutoFit/>
          </a:bodyPr>
          <a:lstStyle/>
          <a:p>
            <a:pPr algn="just"/>
            <a:r>
              <a:rPr lang="es-CO" sz="1200" dirty="0" smtClean="0">
                <a:latin typeface="Century Gothic" panose="020B0502020202020204" pitchFamily="34" charset="0"/>
              </a:rPr>
              <a:t>La </a:t>
            </a:r>
            <a:r>
              <a:rPr lang="es-CO" sz="1200" dirty="0">
                <a:latin typeface="Century Gothic" panose="020B0502020202020204" pitchFamily="34" charset="0"/>
              </a:rPr>
              <a:t>gerencia pública moderna y eficiente busca un Estado con capacidad permanente para mejorar su gestión, sus espacios de participación y su interlocución con la sociedad, en </a:t>
            </a:r>
            <a:r>
              <a:rPr lang="es-CO" sz="1200" dirty="0" smtClean="0">
                <a:latin typeface="Century Gothic" panose="020B0502020202020204" pitchFamily="34" charset="0"/>
              </a:rPr>
              <a:t>procura </a:t>
            </a:r>
            <a:r>
              <a:rPr lang="es-CO" sz="1200" dirty="0">
                <a:latin typeface="Century Gothic" panose="020B0502020202020204" pitchFamily="34" charset="0"/>
              </a:rPr>
              <a:t>de la prestación de mejores y más efectivos servicios. </a:t>
            </a:r>
            <a:endParaRPr lang="es-CO" sz="1200" dirty="0" smtClean="0">
              <a:latin typeface="Century Gothic" panose="020B0502020202020204" pitchFamily="34" charset="0"/>
            </a:endParaRPr>
          </a:p>
          <a:p>
            <a:pPr algn="just"/>
            <a:endParaRPr lang="es-CO" sz="1200" dirty="0">
              <a:latin typeface="Century Gothic" panose="020B0502020202020204" pitchFamily="34" charset="0"/>
            </a:endParaRPr>
          </a:p>
          <a:p>
            <a:pPr algn="just"/>
            <a:r>
              <a:rPr lang="es-CO" sz="1200" dirty="0">
                <a:latin typeface="Century Gothic" panose="020B0502020202020204" pitchFamily="34" charset="0"/>
              </a:rPr>
              <a:t>El Modelo Integrado de Planeación y Gestión articula el quehacer del Ministerio, mediante los lineamientos de cinco políticas de desarrollo administrativo y el monitoreo y evaluación de los avances en la gestión institucional. El talento humano y los recursos administrativos, tecnológicos y financieros se convierten en el soporte para el cumplimiento de las metas institucionales y de Gobierno. </a:t>
            </a:r>
          </a:p>
          <a:p>
            <a:pPr algn="just"/>
            <a:endParaRPr lang="es-CO" sz="1200" dirty="0" smtClean="0">
              <a:latin typeface="Century Gothic" panose="020B0502020202020204" pitchFamily="34" charset="0"/>
            </a:endParaRPr>
          </a:p>
          <a:p>
            <a:pPr algn="just"/>
            <a:r>
              <a:rPr lang="es-CO" sz="1200" dirty="0">
                <a:latin typeface="Century Gothic" panose="020B0502020202020204" pitchFamily="34" charset="0"/>
              </a:rPr>
              <a:t>Con el fin de facilitar la comprensión del Modelo Integrado de Planeación y Gestión – </a:t>
            </a:r>
            <a:r>
              <a:rPr lang="es-CO" sz="1200" dirty="0" err="1">
                <a:latin typeface="Century Gothic" panose="020B0502020202020204" pitchFamily="34" charset="0"/>
              </a:rPr>
              <a:t>MIPG</a:t>
            </a:r>
            <a:r>
              <a:rPr lang="es-CO" sz="1200" dirty="0">
                <a:latin typeface="Century Gothic" panose="020B0502020202020204" pitchFamily="34" charset="0"/>
              </a:rPr>
              <a:t>, se hace una representación gráfica de la estructura del modelo y las 5 políticas de desarrollo administrativo. </a:t>
            </a:r>
            <a:endParaRPr lang="es-CO" sz="1200" dirty="0" smtClean="0">
              <a:latin typeface="Century Gothic" panose="020B0502020202020204" pitchFamily="34" charset="0"/>
            </a:endParaRPr>
          </a:p>
        </p:txBody>
      </p:sp>
      <p:sp>
        <p:nvSpPr>
          <p:cNvPr id="6" name="5 Llamada de flecha hacia abajo">
            <a:hlinkClick r:id="rId3" action="ppaction://hlinksldjump"/>
          </p:cNvPr>
          <p:cNvSpPr/>
          <p:nvPr/>
        </p:nvSpPr>
        <p:spPr>
          <a:xfrm>
            <a:off x="2066812" y="4385703"/>
            <a:ext cx="2351843" cy="969867"/>
          </a:xfrm>
          <a:prstGeom prst="downArrowCallout">
            <a:avLst/>
          </a:prstGeom>
          <a:solidFill>
            <a:srgbClr val="00B050"/>
          </a:solidFill>
          <a:ln>
            <a:solidFill>
              <a:srgbClr val="00B05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600" b="1" dirty="0" smtClean="0">
                <a:effectLst>
                  <a:outerShdw blurRad="38100" dist="38100" dir="2700000" algn="tl">
                    <a:srgbClr val="000000">
                      <a:alpha val="43137"/>
                    </a:srgbClr>
                  </a:outerShdw>
                </a:effectLst>
                <a:latin typeface="Century Gothic" panose="020B0502020202020204" pitchFamily="34" charset="0"/>
              </a:rPr>
              <a:t>Estructura</a:t>
            </a:r>
            <a:r>
              <a:rPr lang="es-CO" b="1" dirty="0" smtClean="0">
                <a:effectLst>
                  <a:outerShdw blurRad="38100" dist="38100" dir="2700000" algn="tl">
                    <a:srgbClr val="000000">
                      <a:alpha val="43137"/>
                    </a:srgbClr>
                  </a:outerShdw>
                </a:effectLst>
                <a:latin typeface="Century Gothic" panose="020B0502020202020204" pitchFamily="34" charset="0"/>
              </a:rPr>
              <a:t> del MIPG</a:t>
            </a:r>
            <a:endParaRPr lang="es-CO" b="1" dirty="0">
              <a:effectLst>
                <a:outerShdw blurRad="38100" dist="38100" dir="2700000" algn="tl">
                  <a:srgbClr val="000000">
                    <a:alpha val="43137"/>
                  </a:srgbClr>
                </a:outerShdw>
              </a:effectLst>
              <a:latin typeface="Century Gothic" panose="020B0502020202020204" pitchFamily="34" charset="0"/>
            </a:endParaRPr>
          </a:p>
        </p:txBody>
      </p:sp>
      <p:sp>
        <p:nvSpPr>
          <p:cNvPr id="7" name="29 Llamada de flecha hacia abajo">
            <a:hlinkClick r:id="rId4" action="ppaction://hlinksldjump"/>
          </p:cNvPr>
          <p:cNvSpPr/>
          <p:nvPr/>
        </p:nvSpPr>
        <p:spPr>
          <a:xfrm>
            <a:off x="4778695" y="4385703"/>
            <a:ext cx="2376264" cy="969867"/>
          </a:xfrm>
          <a:prstGeom prst="downArrowCallout">
            <a:avLst/>
          </a:prstGeom>
          <a:solidFill>
            <a:srgbClr val="00B0F0"/>
          </a:solidFill>
          <a:ln>
            <a:solidFill>
              <a:srgbClr val="00B0F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600" b="1" dirty="0" smtClean="0">
                <a:effectLst>
                  <a:outerShdw blurRad="38100" dist="38100" dir="2700000" algn="tl">
                    <a:srgbClr val="000000">
                      <a:alpha val="43137"/>
                    </a:srgbClr>
                  </a:outerShdw>
                </a:effectLst>
                <a:latin typeface="Century Gothic" panose="020B0502020202020204" pitchFamily="34" charset="0"/>
              </a:rPr>
              <a:t>Políticas de Desarrollo Administrativo</a:t>
            </a:r>
            <a:endParaRPr lang="es-CO" sz="1600" b="1" dirty="0">
              <a:effectLst>
                <a:outerShdw blurRad="38100" dist="38100" dir="2700000" algn="tl">
                  <a:srgbClr val="000000">
                    <a:alpha val="43137"/>
                  </a:srgbClr>
                </a:outerShdw>
              </a:effectLst>
              <a:latin typeface="Century Gothic" panose="020B0502020202020204" pitchFamily="34" charset="0"/>
            </a:endParaRPr>
          </a:p>
        </p:txBody>
      </p:sp>
      <p:sp>
        <p:nvSpPr>
          <p:cNvPr id="8" name="17 Rectángulo">
            <a:hlinkClick r:id="rId5" action="ppaction://hlinkfile"/>
          </p:cNvPr>
          <p:cNvSpPr/>
          <p:nvPr/>
        </p:nvSpPr>
        <p:spPr>
          <a:xfrm>
            <a:off x="2078687" y="5499586"/>
            <a:ext cx="5148280" cy="369501"/>
          </a:xfrm>
          <a:prstGeom prst="rect">
            <a:avLst/>
          </a:prstGeom>
          <a:solidFill>
            <a:srgbClr val="FF0000"/>
          </a:solidFill>
          <a:ln>
            <a:solidFill>
              <a:schemeClr val="accent4">
                <a:lumMod val="7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b="1" dirty="0" smtClean="0">
                <a:effectLst>
                  <a:outerShdw blurRad="38100" dist="38100" dir="2700000" algn="tl">
                    <a:srgbClr val="000000">
                      <a:alpha val="43137"/>
                    </a:srgbClr>
                  </a:outerShdw>
                </a:effectLst>
                <a:latin typeface="Century Gothic" panose="020B0502020202020204" pitchFamily="34" charset="0"/>
              </a:rPr>
              <a:t>Decreto 2482 de 2012</a:t>
            </a:r>
            <a:endParaRPr lang="es-CO" b="1" dirty="0">
              <a:effectLst>
                <a:outerShdw blurRad="38100" dist="38100" dir="2700000" algn="tl">
                  <a:srgbClr val="000000">
                    <a:alpha val="43137"/>
                  </a:srgbClr>
                </a:outerShdw>
              </a:effectLst>
              <a:latin typeface="Century Gothic" panose="020B0502020202020204" pitchFamily="34" charset="0"/>
            </a:endParaRPr>
          </a:p>
        </p:txBody>
      </p:sp>
    </p:spTree>
    <p:extLst>
      <p:ext uri="{BB962C8B-B14F-4D97-AF65-F5344CB8AC3E}">
        <p14:creationId xmlns:p14="http://schemas.microsoft.com/office/powerpoint/2010/main" val="15925012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CO" b="1" dirty="0">
                <a:latin typeface="Century Gothic" panose="020B0502020202020204" pitchFamily="34" charset="0"/>
              </a:rPr>
              <a:t>Política 2</a:t>
            </a:r>
            <a:endParaRPr lang="es-CO" dirty="0"/>
          </a:p>
        </p:txBody>
      </p:sp>
      <p:sp>
        <p:nvSpPr>
          <p:cNvPr id="6" name="65 CuadroTexto"/>
          <p:cNvSpPr txBox="1"/>
          <p:nvPr/>
        </p:nvSpPr>
        <p:spPr>
          <a:xfrm>
            <a:off x="334852" y="2185425"/>
            <a:ext cx="5988751" cy="307777"/>
          </a:xfrm>
          <a:prstGeom prst="rect">
            <a:avLst/>
          </a:prstGeom>
          <a:noFill/>
        </p:spPr>
        <p:txBody>
          <a:bodyPr wrap="square" rtlCol="0">
            <a:spAutoFit/>
          </a:bodyPr>
          <a:lstStyle/>
          <a:p>
            <a:pPr algn="ctr"/>
            <a:r>
              <a:rPr lang="es-CO" sz="1400" b="1" dirty="0" smtClean="0">
                <a:effectLst>
                  <a:outerShdw blurRad="38100" dist="38100" dir="2700000" algn="tl">
                    <a:srgbClr val="000000">
                      <a:alpha val="43137"/>
                    </a:srgbClr>
                  </a:outerShdw>
                </a:effectLst>
                <a:latin typeface="Century Gothic" panose="020B0502020202020204" pitchFamily="34" charset="0"/>
              </a:rPr>
              <a:t>Componente: 3</a:t>
            </a:r>
            <a:r>
              <a:rPr lang="es-CO" sz="1400" b="1" dirty="0">
                <a:effectLst>
                  <a:outerShdw blurRad="38100" dist="38100" dir="2700000" algn="tl">
                    <a:srgbClr val="000000">
                      <a:alpha val="43137"/>
                    </a:srgbClr>
                  </a:outerShdw>
                </a:effectLst>
                <a:latin typeface="Century Gothic" panose="020B0502020202020204" pitchFamily="34" charset="0"/>
              </a:rPr>
              <a:t>. Participación Ciudadana en la Gestión</a:t>
            </a:r>
          </a:p>
        </p:txBody>
      </p:sp>
      <p:grpSp>
        <p:nvGrpSpPr>
          <p:cNvPr id="7" name="6 Grupo"/>
          <p:cNvGrpSpPr/>
          <p:nvPr/>
        </p:nvGrpSpPr>
        <p:grpSpPr>
          <a:xfrm>
            <a:off x="1242511" y="1293248"/>
            <a:ext cx="6725838" cy="579139"/>
            <a:chOff x="1478914" y="3246933"/>
            <a:chExt cx="10295570" cy="1138478"/>
          </a:xfrm>
        </p:grpSpPr>
        <p:sp>
          <p:nvSpPr>
            <p:cNvPr id="8" name="3 CuadroTexto"/>
            <p:cNvSpPr txBox="1"/>
            <p:nvPr/>
          </p:nvSpPr>
          <p:spPr>
            <a:xfrm>
              <a:off x="1478914" y="3719878"/>
              <a:ext cx="10295570" cy="665533"/>
            </a:xfrm>
            <a:prstGeom prst="rect">
              <a:avLst/>
            </a:prstGeom>
            <a:noFill/>
          </p:spPr>
          <p:txBody>
            <a:bodyPr wrap="square" rtlCol="0">
              <a:spAutoFit/>
            </a:bodyPr>
            <a:lstStyle/>
            <a:p>
              <a:pPr algn="ctr"/>
              <a:r>
                <a:rPr lang="es-CO" sz="1600" b="1" dirty="0" smtClean="0">
                  <a:solidFill>
                    <a:schemeClr val="tx2"/>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t>TRANSPARENCIA</a:t>
              </a:r>
              <a:r>
                <a:rPr lang="es-CO" sz="1600" b="1" dirty="0">
                  <a:solidFill>
                    <a:schemeClr val="tx2"/>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t>, PARTICIPACIÓN Y SERVICIO AL CIUDADANO</a:t>
              </a:r>
            </a:p>
          </p:txBody>
        </p:sp>
        <p:sp>
          <p:nvSpPr>
            <p:cNvPr id="9" name="8 Rectángulo"/>
            <p:cNvSpPr/>
            <p:nvPr/>
          </p:nvSpPr>
          <p:spPr>
            <a:xfrm>
              <a:off x="2995375" y="3246933"/>
              <a:ext cx="493829" cy="862169"/>
            </a:xfrm>
            <a:prstGeom prst="rect">
              <a:avLst/>
            </a:prstGeom>
            <a:noFill/>
          </p:spPr>
          <p:txBody>
            <a:bodyPr wrap="square" lIns="68580" tIns="34290" rIns="68580" bIns="34290">
              <a:spAutoFit/>
            </a:bodyPr>
            <a:lstStyle/>
            <a:p>
              <a:pPr algn="ctr"/>
              <a:endParaRPr lang="es-ES" sz="2400" b="1" dirty="0">
                <a:ln w="1905"/>
                <a:solidFill>
                  <a:srgbClr val="FF0000"/>
                </a:solidFill>
                <a:effectLst>
                  <a:innerShdw blurRad="69850" dist="43180" dir="5400000">
                    <a:srgbClr val="000000">
                      <a:alpha val="65000"/>
                    </a:srgbClr>
                  </a:innerShdw>
                </a:effectLst>
                <a:latin typeface="Century Gothic" panose="020B0502020202020204" pitchFamily="34" charset="0"/>
                <a:ea typeface="Verdana" panose="020B0604030504040204" pitchFamily="34" charset="0"/>
                <a:cs typeface="Verdana" panose="020B0604030504040204" pitchFamily="34" charset="0"/>
              </a:endParaRPr>
            </a:p>
          </p:txBody>
        </p:sp>
      </p:grpSp>
      <p:graphicFrame>
        <p:nvGraphicFramePr>
          <p:cNvPr id="10" name="9 Tabla"/>
          <p:cNvGraphicFramePr>
            <a:graphicFrameLocks noGrp="1"/>
          </p:cNvGraphicFramePr>
          <p:nvPr>
            <p:extLst>
              <p:ext uri="{D42A27DB-BD31-4B8C-83A1-F6EECF244321}">
                <p14:modId xmlns:p14="http://schemas.microsoft.com/office/powerpoint/2010/main" val="2450148339"/>
              </p:ext>
            </p:extLst>
          </p:nvPr>
        </p:nvGraphicFramePr>
        <p:xfrm>
          <a:off x="827584" y="2684169"/>
          <a:ext cx="7632848" cy="2990484"/>
        </p:xfrm>
        <a:graphic>
          <a:graphicData uri="http://schemas.openxmlformats.org/drawingml/2006/table">
            <a:tbl>
              <a:tblPr firstRow="1" firstCol="1" bandRow="1">
                <a:tableStyleId>{5C22544A-7EE6-4342-B048-85BDC9FD1C3A}</a:tableStyleId>
              </a:tblPr>
              <a:tblGrid>
                <a:gridCol w="2160315"/>
                <a:gridCol w="3312293"/>
                <a:gridCol w="1152128"/>
                <a:gridCol w="1008112"/>
              </a:tblGrid>
              <a:tr h="521604">
                <a:tc>
                  <a:txBody>
                    <a:bodyPr/>
                    <a:lstStyle/>
                    <a:p>
                      <a:pPr algn="ctr">
                        <a:lnSpc>
                          <a:spcPct val="115000"/>
                        </a:lnSpc>
                        <a:spcAft>
                          <a:spcPts val="0"/>
                        </a:spcAft>
                      </a:pPr>
                      <a:r>
                        <a:rPr lang="es-CO" sz="1600" b="0" dirty="0" smtClean="0">
                          <a:effectLst/>
                          <a:latin typeface="Century Gothic" panose="020B0502020202020204" pitchFamily="34" charset="0"/>
                        </a:rPr>
                        <a:t>Requerimientos</a:t>
                      </a:r>
                      <a:endParaRPr lang="es-CO" sz="16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600" b="0" dirty="0" smtClean="0">
                          <a:effectLst/>
                          <a:latin typeface="Century Gothic" panose="020B0502020202020204" pitchFamily="34" charset="0"/>
                        </a:rPr>
                        <a:t>Actividades</a:t>
                      </a:r>
                      <a:endParaRPr lang="es-CO" sz="16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200" b="0" dirty="0" smtClean="0">
                          <a:effectLst/>
                          <a:latin typeface="Century Gothic" panose="020B0502020202020204" pitchFamily="34" charset="0"/>
                        </a:rPr>
                        <a:t>Programado  </a:t>
                      </a:r>
                      <a:r>
                        <a:rPr lang="es-CO" sz="1200" b="0" dirty="0">
                          <a:effectLst/>
                          <a:latin typeface="Century Gothic" panose="020B0502020202020204" pitchFamily="34" charset="0"/>
                        </a:rPr>
                        <a:t>%</a:t>
                      </a:r>
                      <a:endParaRPr lang="es-CO" sz="12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200" b="0" dirty="0" smtClean="0">
                          <a:effectLst/>
                          <a:latin typeface="Century Gothic" panose="020B0502020202020204" pitchFamily="34" charset="0"/>
                        </a:rPr>
                        <a:t>Ejecutado1  %1. </a:t>
                      </a:r>
                      <a:endParaRPr lang="es-CO" sz="1200" b="0" dirty="0">
                        <a:effectLst/>
                        <a:latin typeface="Century Gothic" panose="020B0502020202020204" pitchFamily="34" charset="0"/>
                        <a:ea typeface="Calibri"/>
                        <a:cs typeface="Times New Roman"/>
                      </a:endParaRPr>
                    </a:p>
                  </a:txBody>
                  <a:tcPr marL="68580" marR="68580" marT="0" marB="0"/>
                </a:tc>
              </a:tr>
              <a:tr h="376231">
                <a:tc>
                  <a:txBody>
                    <a:bodyPr/>
                    <a:lstStyle/>
                    <a:p>
                      <a:pPr algn="l" fontAlgn="ctr"/>
                      <a:r>
                        <a:rPr lang="es-CO" sz="1200" b="0" i="0" u="none" strike="noStrike" dirty="0" smtClean="0">
                          <a:solidFill>
                            <a:schemeClr val="bg1"/>
                          </a:solidFill>
                          <a:effectLst/>
                          <a:latin typeface="Century Gothic" panose="020B0502020202020204" pitchFamily="34" charset="0"/>
                        </a:rPr>
                        <a:t>3. Uso de medios electrónicos y presenciales en el proceso de elaboración de normatividad</a:t>
                      </a:r>
                      <a:endParaRPr lang="es-CO" sz="1200" b="0" i="0" u="none" strike="noStrike" dirty="0">
                        <a:solidFill>
                          <a:schemeClr val="bg1"/>
                        </a:solidFill>
                        <a:effectLst/>
                        <a:latin typeface="Century Gothic" panose="020B0502020202020204" pitchFamily="34" charset="0"/>
                      </a:endParaRPr>
                    </a:p>
                  </a:txBody>
                  <a:tcPr marL="137160" marR="137160" marT="137160" marB="137160" anchor="ctr"/>
                </a:tc>
                <a:tc>
                  <a:txBody>
                    <a:bodyPr/>
                    <a:lstStyle/>
                    <a:p>
                      <a:pPr marL="171450" indent="-171450" algn="l" fontAlgn="ctr">
                        <a:buFont typeface="Arial" panose="020B0604020202020204" pitchFamily="34" charset="0"/>
                        <a:buChar char="•"/>
                      </a:pPr>
                      <a:r>
                        <a:rPr lang="es-CO" sz="1100" b="0" i="0" u="none" strike="noStrike" dirty="0" smtClean="0">
                          <a:solidFill>
                            <a:srgbClr val="222222"/>
                          </a:solidFill>
                          <a:effectLst/>
                          <a:latin typeface="Century Gothic" panose="020B0502020202020204" pitchFamily="34" charset="0"/>
                        </a:rPr>
                        <a:t>Realizar 1 mesa de trabajo sobre temas relacionados con política criminal. </a:t>
                      </a:r>
                    </a:p>
                    <a:p>
                      <a:pPr marL="171450" indent="-171450" algn="l" fontAlgn="ctr">
                        <a:buFont typeface="Arial" panose="020B0604020202020204" pitchFamily="34" charset="0"/>
                        <a:buChar char="•"/>
                      </a:pPr>
                      <a:r>
                        <a:rPr lang="es-CO" sz="1100" b="0" i="0" u="none" strike="noStrike" dirty="0" smtClean="0">
                          <a:solidFill>
                            <a:srgbClr val="222222"/>
                          </a:solidFill>
                          <a:effectLst/>
                          <a:latin typeface="Century Gothic" panose="020B0502020202020204" pitchFamily="34" charset="0"/>
                        </a:rPr>
                        <a:t>Capacitar</a:t>
                      </a:r>
                      <a:r>
                        <a:rPr lang="es-CO" sz="1100" b="0" i="0" u="none" strike="noStrike" baseline="0" dirty="0" smtClean="0">
                          <a:solidFill>
                            <a:srgbClr val="222222"/>
                          </a:solidFill>
                          <a:effectLst/>
                          <a:latin typeface="Century Gothic" panose="020B0502020202020204" pitchFamily="34" charset="0"/>
                        </a:rPr>
                        <a:t> </a:t>
                      </a:r>
                      <a:r>
                        <a:rPr lang="es-CO" sz="1100" b="0" i="0" u="none" strike="noStrike" dirty="0" smtClean="0">
                          <a:solidFill>
                            <a:srgbClr val="222222"/>
                          </a:solidFill>
                          <a:effectLst/>
                          <a:latin typeface="Century Gothic" panose="020B0502020202020204" pitchFamily="34" charset="0"/>
                        </a:rPr>
                        <a:t>a los usuarios del Certificado de Carencia de informes por Tráfico de Estupefacientes.</a:t>
                      </a:r>
                    </a:p>
                    <a:p>
                      <a:pPr marL="171450" indent="-171450" algn="l" fontAlgn="ctr">
                        <a:buFont typeface="Arial" panose="020B0604020202020204" pitchFamily="34" charset="0"/>
                        <a:buChar char="•"/>
                      </a:pPr>
                      <a:r>
                        <a:rPr lang="es-CO" sz="1100" b="0" i="0" u="none" strike="noStrike" dirty="0" smtClean="0">
                          <a:solidFill>
                            <a:srgbClr val="222222"/>
                          </a:solidFill>
                          <a:effectLst/>
                          <a:latin typeface="Century Gothic" panose="020B0502020202020204" pitchFamily="34" charset="0"/>
                        </a:rPr>
                        <a:t>Elaboración y presentación del cronograma de Ferias de Servicio de Atención al Ciudadano en las que hará presencia el MJD</a:t>
                      </a:r>
                    </a:p>
                    <a:p>
                      <a:pPr marL="171450" indent="-171450" algn="l" fontAlgn="ctr">
                        <a:buFont typeface="Arial" panose="020B0604020202020204" pitchFamily="34" charset="0"/>
                        <a:buChar char="•"/>
                      </a:pPr>
                      <a:r>
                        <a:rPr lang="es-CO" sz="1100" b="0" i="0" u="none" strike="noStrike" dirty="0" smtClean="0">
                          <a:solidFill>
                            <a:srgbClr val="222222"/>
                          </a:solidFill>
                          <a:effectLst/>
                          <a:latin typeface="Century Gothic" panose="020B0502020202020204" pitchFamily="34" charset="0"/>
                        </a:rPr>
                        <a:t>Realizar mesa de trabajo para socializar el calendario de Ferias de Servicio al Ciudadano 2016.</a:t>
                      </a:r>
                    </a:p>
                    <a:p>
                      <a:pPr algn="l" fontAlgn="ctr"/>
                      <a:endParaRPr lang="es-CO" sz="1200" b="0" i="0" u="none" strike="noStrike" dirty="0">
                        <a:solidFill>
                          <a:srgbClr val="222222"/>
                        </a:solidFill>
                        <a:effectLst/>
                        <a:latin typeface="Century Gothic" panose="020B0502020202020204" pitchFamily="34" charset="0"/>
                      </a:endParaRPr>
                    </a:p>
                  </a:txBody>
                  <a:tcPr marL="137160" marR="137160" marT="137160" marB="137160" anchor="ctr">
                    <a:solidFill>
                      <a:schemeClr val="accent5">
                        <a:lumMod val="20000"/>
                        <a:lumOff val="80000"/>
                      </a:schemeClr>
                    </a:solidFill>
                  </a:tcPr>
                </a:tc>
                <a:tc>
                  <a:txBody>
                    <a:bodyPr/>
                    <a:lstStyle/>
                    <a:p>
                      <a:pPr algn="ctr" fontAlgn="ctr"/>
                      <a:r>
                        <a:rPr lang="es-CO" sz="1600" b="1" i="0" u="none" strike="noStrike" dirty="0" smtClean="0">
                          <a:solidFill>
                            <a:srgbClr val="222222"/>
                          </a:solidFill>
                          <a:effectLst/>
                          <a:latin typeface="Century Gothic" panose="020B0502020202020204" pitchFamily="34" charset="0"/>
                        </a:rPr>
                        <a:t>22.50%</a:t>
                      </a: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c>
                  <a:txBody>
                    <a:bodyPr/>
                    <a:lstStyle/>
                    <a:p>
                      <a:pPr algn="ctr" fontAlgn="ctr"/>
                      <a:r>
                        <a:rPr lang="es-CO" sz="1600" b="1" i="0" u="none" strike="noStrike" dirty="0" smtClean="0">
                          <a:solidFill>
                            <a:schemeClr val="tx1"/>
                          </a:solidFill>
                          <a:effectLst/>
                          <a:latin typeface="Century Gothic" panose="020B0502020202020204" pitchFamily="34" charset="0"/>
                        </a:rPr>
                        <a:t>22.50%</a:t>
                      </a:r>
                      <a:endParaRPr lang="es-CO" sz="1600" b="1" i="0" u="none" strike="noStrike" dirty="0">
                        <a:solidFill>
                          <a:schemeClr val="tx1"/>
                        </a:solidFill>
                        <a:effectLst/>
                        <a:latin typeface="Century Gothic" panose="020B0502020202020204" pitchFamily="34" charset="0"/>
                      </a:endParaRPr>
                    </a:p>
                  </a:txBody>
                  <a:tcPr marL="0" marR="0" marT="0" marB="0" anchor="ctr">
                    <a:solidFill>
                      <a:schemeClr val="accent5">
                        <a:lumMod val="20000"/>
                        <a:lumOff val="80000"/>
                      </a:schemeClr>
                    </a:solidFill>
                  </a:tcPr>
                </a:tc>
              </a:tr>
            </a:tbl>
          </a:graphicData>
        </a:graphic>
      </p:graphicFrame>
      <p:sp>
        <p:nvSpPr>
          <p:cNvPr id="12" name="11 Rectángulo"/>
          <p:cNvSpPr/>
          <p:nvPr/>
        </p:nvSpPr>
        <p:spPr>
          <a:xfrm>
            <a:off x="6114361" y="717319"/>
            <a:ext cx="2346071" cy="503476"/>
          </a:xfrm>
          <a:prstGeom prst="rect">
            <a:avLst/>
          </a:prstGeom>
          <a:solidFill>
            <a:srgbClr val="92D050"/>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s-CO" b="1" dirty="0">
                <a:latin typeface="Century Gothic" panose="020B0502020202020204" pitchFamily="34" charset="0"/>
              </a:rPr>
              <a:t>Cumplimiento </a:t>
            </a:r>
            <a:r>
              <a:rPr lang="es-CO" b="1" dirty="0">
                <a:latin typeface="Century Gothic" panose="020B0502020202020204" pitchFamily="34" charset="0"/>
              </a:rPr>
              <a:t>2do. trimestre </a:t>
            </a:r>
            <a:r>
              <a:rPr lang="es-CO" b="1" dirty="0" smtClean="0">
                <a:solidFill>
                  <a:schemeClr val="bg1"/>
                </a:solidFill>
                <a:latin typeface="Century Gothic" panose="020B0502020202020204" pitchFamily="34" charset="0"/>
              </a:rPr>
              <a:t>100</a:t>
            </a:r>
            <a:r>
              <a:rPr lang="es-CO" dirty="0" smtClean="0">
                <a:solidFill>
                  <a:schemeClr val="bg1"/>
                </a:solidFill>
                <a:latin typeface="Century Gothic" panose="020B0502020202020204" pitchFamily="34" charset="0"/>
              </a:rPr>
              <a:t>%</a:t>
            </a:r>
            <a:endParaRPr lang="es-CO"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31563261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CO" b="1" dirty="0">
                <a:latin typeface="Century Gothic" panose="020B0502020202020204" pitchFamily="34" charset="0"/>
              </a:rPr>
              <a:t>Política 2</a:t>
            </a:r>
            <a:endParaRPr lang="es-CO" dirty="0"/>
          </a:p>
        </p:txBody>
      </p:sp>
      <p:sp>
        <p:nvSpPr>
          <p:cNvPr id="6" name="65 CuadroTexto"/>
          <p:cNvSpPr txBox="1"/>
          <p:nvPr/>
        </p:nvSpPr>
        <p:spPr>
          <a:xfrm>
            <a:off x="422987" y="1896356"/>
            <a:ext cx="5988751" cy="307777"/>
          </a:xfrm>
          <a:prstGeom prst="rect">
            <a:avLst/>
          </a:prstGeom>
          <a:noFill/>
        </p:spPr>
        <p:txBody>
          <a:bodyPr wrap="square" rtlCol="0">
            <a:spAutoFit/>
          </a:bodyPr>
          <a:lstStyle/>
          <a:p>
            <a:pPr algn="ctr"/>
            <a:r>
              <a:rPr lang="es-CO" sz="1400" b="1" dirty="0" smtClean="0">
                <a:effectLst>
                  <a:outerShdw blurRad="38100" dist="38100" dir="2700000" algn="tl">
                    <a:srgbClr val="000000">
                      <a:alpha val="43137"/>
                    </a:srgbClr>
                  </a:outerShdw>
                </a:effectLst>
                <a:latin typeface="Century Gothic" panose="020B0502020202020204" pitchFamily="34" charset="0"/>
              </a:rPr>
              <a:t>Componente: 3</a:t>
            </a:r>
            <a:r>
              <a:rPr lang="es-CO" sz="1400" b="1" dirty="0">
                <a:effectLst>
                  <a:outerShdw blurRad="38100" dist="38100" dir="2700000" algn="tl">
                    <a:srgbClr val="000000">
                      <a:alpha val="43137"/>
                    </a:srgbClr>
                  </a:outerShdw>
                </a:effectLst>
                <a:latin typeface="Century Gothic" panose="020B0502020202020204" pitchFamily="34" charset="0"/>
              </a:rPr>
              <a:t>. Participación Ciudadana en la Gestión</a:t>
            </a:r>
          </a:p>
        </p:txBody>
      </p:sp>
      <p:grpSp>
        <p:nvGrpSpPr>
          <p:cNvPr id="7" name="6 Grupo"/>
          <p:cNvGrpSpPr/>
          <p:nvPr/>
        </p:nvGrpSpPr>
        <p:grpSpPr>
          <a:xfrm>
            <a:off x="1503761" y="1293248"/>
            <a:ext cx="6725838" cy="519764"/>
            <a:chOff x="1878830" y="3246933"/>
            <a:chExt cx="10295570" cy="1021758"/>
          </a:xfrm>
        </p:grpSpPr>
        <p:sp>
          <p:nvSpPr>
            <p:cNvPr id="8" name="3 CuadroTexto"/>
            <p:cNvSpPr txBox="1"/>
            <p:nvPr/>
          </p:nvSpPr>
          <p:spPr>
            <a:xfrm>
              <a:off x="1878830" y="3603158"/>
              <a:ext cx="10295570" cy="665533"/>
            </a:xfrm>
            <a:prstGeom prst="rect">
              <a:avLst/>
            </a:prstGeom>
            <a:noFill/>
          </p:spPr>
          <p:txBody>
            <a:bodyPr wrap="square" rtlCol="0">
              <a:spAutoFit/>
            </a:bodyPr>
            <a:lstStyle/>
            <a:p>
              <a:pPr algn="ctr"/>
              <a:r>
                <a:rPr lang="es-CO" sz="1600" b="1" dirty="0" smtClean="0">
                  <a:solidFill>
                    <a:schemeClr val="tx2"/>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t>TRANSPARENCIA</a:t>
              </a:r>
              <a:r>
                <a:rPr lang="es-CO" sz="1600" b="1" dirty="0">
                  <a:solidFill>
                    <a:schemeClr val="tx2"/>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t>, PARTICIPACIÓN Y SERVICIO AL CIUDADANO</a:t>
              </a:r>
            </a:p>
          </p:txBody>
        </p:sp>
        <p:sp>
          <p:nvSpPr>
            <p:cNvPr id="9" name="8 Rectángulo"/>
            <p:cNvSpPr/>
            <p:nvPr/>
          </p:nvSpPr>
          <p:spPr>
            <a:xfrm>
              <a:off x="2995375" y="3246933"/>
              <a:ext cx="493829" cy="862169"/>
            </a:xfrm>
            <a:prstGeom prst="rect">
              <a:avLst/>
            </a:prstGeom>
            <a:noFill/>
          </p:spPr>
          <p:txBody>
            <a:bodyPr wrap="square" lIns="68580" tIns="34290" rIns="68580" bIns="34290">
              <a:spAutoFit/>
            </a:bodyPr>
            <a:lstStyle/>
            <a:p>
              <a:pPr algn="ctr"/>
              <a:endParaRPr lang="es-ES" sz="2400" b="1" dirty="0">
                <a:ln w="1905"/>
                <a:solidFill>
                  <a:srgbClr val="FF0000"/>
                </a:solidFill>
                <a:effectLst>
                  <a:innerShdw blurRad="69850" dist="43180" dir="5400000">
                    <a:srgbClr val="000000">
                      <a:alpha val="65000"/>
                    </a:srgbClr>
                  </a:innerShdw>
                </a:effectLst>
                <a:latin typeface="Century Gothic" panose="020B0502020202020204" pitchFamily="34" charset="0"/>
                <a:ea typeface="Verdana" panose="020B0604030504040204" pitchFamily="34" charset="0"/>
                <a:cs typeface="Verdana" panose="020B0604030504040204" pitchFamily="34" charset="0"/>
              </a:endParaRPr>
            </a:p>
          </p:txBody>
        </p:sp>
      </p:grpSp>
      <p:graphicFrame>
        <p:nvGraphicFramePr>
          <p:cNvPr id="10" name="9 Tabla"/>
          <p:cNvGraphicFramePr>
            <a:graphicFrameLocks noGrp="1"/>
          </p:cNvGraphicFramePr>
          <p:nvPr>
            <p:extLst>
              <p:ext uri="{D42A27DB-BD31-4B8C-83A1-F6EECF244321}">
                <p14:modId xmlns:p14="http://schemas.microsoft.com/office/powerpoint/2010/main" val="1374344027"/>
              </p:ext>
            </p:extLst>
          </p:nvPr>
        </p:nvGraphicFramePr>
        <p:xfrm>
          <a:off x="844068" y="2287477"/>
          <a:ext cx="7632848" cy="2058536"/>
        </p:xfrm>
        <a:graphic>
          <a:graphicData uri="http://schemas.openxmlformats.org/drawingml/2006/table">
            <a:tbl>
              <a:tblPr firstRow="1" firstCol="1" bandRow="1">
                <a:tableStyleId>{5C22544A-7EE6-4342-B048-85BDC9FD1C3A}</a:tableStyleId>
              </a:tblPr>
              <a:tblGrid>
                <a:gridCol w="2160315"/>
                <a:gridCol w="3312293"/>
                <a:gridCol w="1152128"/>
                <a:gridCol w="1008112"/>
              </a:tblGrid>
              <a:tr h="504056">
                <a:tc>
                  <a:txBody>
                    <a:bodyPr/>
                    <a:lstStyle/>
                    <a:p>
                      <a:pPr algn="ctr">
                        <a:lnSpc>
                          <a:spcPct val="115000"/>
                        </a:lnSpc>
                        <a:spcAft>
                          <a:spcPts val="0"/>
                        </a:spcAft>
                      </a:pPr>
                      <a:r>
                        <a:rPr lang="es-CO" sz="1600" b="0" dirty="0" smtClean="0">
                          <a:effectLst/>
                          <a:latin typeface="Century Gothic" panose="020B0502020202020204" pitchFamily="34" charset="0"/>
                        </a:rPr>
                        <a:t>Requerimientos</a:t>
                      </a:r>
                      <a:endParaRPr lang="es-CO" sz="16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600" b="0" dirty="0" smtClean="0">
                          <a:effectLst/>
                          <a:latin typeface="Century Gothic" panose="020B0502020202020204" pitchFamily="34" charset="0"/>
                        </a:rPr>
                        <a:t>Actividades</a:t>
                      </a:r>
                      <a:endParaRPr lang="es-CO" sz="16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200" b="0" dirty="0" smtClean="0">
                          <a:effectLst/>
                          <a:latin typeface="Century Gothic" panose="020B0502020202020204" pitchFamily="34" charset="0"/>
                        </a:rPr>
                        <a:t>Programado  </a:t>
                      </a:r>
                      <a:r>
                        <a:rPr lang="es-CO" sz="1200" b="0" dirty="0">
                          <a:effectLst/>
                          <a:latin typeface="Century Gothic" panose="020B0502020202020204" pitchFamily="34" charset="0"/>
                        </a:rPr>
                        <a:t>%</a:t>
                      </a:r>
                      <a:endParaRPr lang="es-CO" sz="12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200" b="0" dirty="0" smtClean="0">
                          <a:effectLst/>
                          <a:latin typeface="Century Gothic" panose="020B0502020202020204" pitchFamily="34" charset="0"/>
                        </a:rPr>
                        <a:t>Ejecutado1  %1. </a:t>
                      </a:r>
                      <a:endParaRPr lang="es-CO" sz="1200" b="0" dirty="0">
                        <a:effectLst/>
                        <a:latin typeface="Century Gothic" panose="020B0502020202020204" pitchFamily="34" charset="0"/>
                        <a:ea typeface="Calibri"/>
                        <a:cs typeface="Times New Roman"/>
                      </a:endParaRPr>
                    </a:p>
                  </a:txBody>
                  <a:tcPr marL="68580" marR="68580" marT="0" marB="0"/>
                </a:tc>
              </a:tr>
              <a:tr h="376231">
                <a:tc>
                  <a:txBody>
                    <a:bodyPr/>
                    <a:lstStyle/>
                    <a:p>
                      <a:pPr algn="l" fontAlgn="ctr"/>
                      <a:r>
                        <a:rPr lang="es-CO" sz="1200" b="0" i="0" u="none" strike="noStrike" dirty="0" smtClean="0">
                          <a:solidFill>
                            <a:schemeClr val="bg1"/>
                          </a:solidFill>
                          <a:effectLst/>
                          <a:latin typeface="Century Gothic" panose="020B0502020202020204" pitchFamily="34" charset="0"/>
                        </a:rPr>
                        <a:t>4. Uso de medios electrónicos y presenciales en el proceso de planeación y formulación de políticas de la entidad</a:t>
                      </a:r>
                      <a:endParaRPr lang="es-CO" sz="1200" b="0" i="0" u="none" strike="noStrike" dirty="0">
                        <a:solidFill>
                          <a:schemeClr val="bg1"/>
                        </a:solidFill>
                        <a:effectLst/>
                        <a:latin typeface="Century Gothic" panose="020B0502020202020204" pitchFamily="34" charset="0"/>
                      </a:endParaRPr>
                    </a:p>
                  </a:txBody>
                  <a:tcPr marL="137160" marR="137160" marT="137160" marB="137160" anchor="ctr"/>
                </a:tc>
                <a:tc>
                  <a:txBody>
                    <a:bodyPr/>
                    <a:lstStyle/>
                    <a:p>
                      <a:pPr algn="l" fontAlgn="ctr"/>
                      <a:r>
                        <a:rPr lang="es-CO" sz="1200" b="0" i="0" u="none" strike="noStrike" dirty="0" smtClean="0">
                          <a:solidFill>
                            <a:srgbClr val="222222"/>
                          </a:solidFill>
                          <a:effectLst/>
                          <a:latin typeface="Century Gothic" panose="020B0502020202020204" pitchFamily="34" charset="0"/>
                        </a:rPr>
                        <a:t>Seleccionar entre los conceptos emitidos dentro del periodo, por la Dirección de Desarrollo del Derecho y Ordenamiento Jurídico,   aquellos de mayor relevancia y publicarlos para consulta y retroalimentación de los ciudadanos.</a:t>
                      </a:r>
                      <a:endParaRPr lang="es-CO" sz="1200" b="0" i="0" u="none" strike="noStrike" dirty="0">
                        <a:solidFill>
                          <a:srgbClr val="222222"/>
                        </a:solidFill>
                        <a:effectLst/>
                        <a:latin typeface="Century Gothic" panose="020B0502020202020204" pitchFamily="34" charset="0"/>
                      </a:endParaRPr>
                    </a:p>
                  </a:txBody>
                  <a:tcPr marL="137160" marR="137160" marT="137160" marB="137160" anchor="ctr">
                    <a:solidFill>
                      <a:schemeClr val="accent5">
                        <a:lumMod val="20000"/>
                        <a:lumOff val="80000"/>
                      </a:schemeClr>
                    </a:solidFill>
                  </a:tcPr>
                </a:tc>
                <a:tc>
                  <a:txBody>
                    <a:bodyPr/>
                    <a:lstStyle/>
                    <a:p>
                      <a:pPr algn="ctr" fontAlgn="ctr"/>
                      <a:r>
                        <a:rPr lang="es-CO" sz="1600" b="1" i="0" u="none" strike="noStrike" dirty="0" smtClean="0">
                          <a:solidFill>
                            <a:srgbClr val="222222"/>
                          </a:solidFill>
                          <a:effectLst/>
                          <a:latin typeface="Century Gothic" panose="020B0502020202020204" pitchFamily="34" charset="0"/>
                        </a:rPr>
                        <a:t>25%</a:t>
                      </a: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c>
                  <a:txBody>
                    <a:bodyPr/>
                    <a:lstStyle/>
                    <a:p>
                      <a:pPr algn="ctr" fontAlgn="ctr"/>
                      <a:r>
                        <a:rPr lang="es-CO" sz="1600" b="1" i="0" u="none" strike="noStrike" dirty="0" smtClean="0">
                          <a:solidFill>
                            <a:srgbClr val="222222"/>
                          </a:solidFill>
                          <a:effectLst/>
                          <a:latin typeface="Century Gothic" panose="020B0502020202020204" pitchFamily="34" charset="0"/>
                        </a:rPr>
                        <a:t>25%</a:t>
                      </a: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r>
            </a:tbl>
          </a:graphicData>
        </a:graphic>
      </p:graphicFrame>
      <p:graphicFrame>
        <p:nvGraphicFramePr>
          <p:cNvPr id="12" name="11 Tabla"/>
          <p:cNvGraphicFramePr>
            <a:graphicFrameLocks noGrp="1"/>
          </p:cNvGraphicFramePr>
          <p:nvPr>
            <p:extLst>
              <p:ext uri="{D42A27DB-BD31-4B8C-83A1-F6EECF244321}">
                <p14:modId xmlns:p14="http://schemas.microsoft.com/office/powerpoint/2010/main" val="3656744580"/>
              </p:ext>
            </p:extLst>
          </p:nvPr>
        </p:nvGraphicFramePr>
        <p:xfrm>
          <a:off x="844068" y="4346013"/>
          <a:ext cx="7632848" cy="1554480"/>
        </p:xfrm>
        <a:graphic>
          <a:graphicData uri="http://schemas.openxmlformats.org/drawingml/2006/table">
            <a:tbl>
              <a:tblPr firstRow="1" firstCol="1" bandRow="1">
                <a:tableStyleId>{5C22544A-7EE6-4342-B048-85BDC9FD1C3A}</a:tableStyleId>
              </a:tblPr>
              <a:tblGrid>
                <a:gridCol w="2160315"/>
                <a:gridCol w="3312293"/>
                <a:gridCol w="1152128"/>
                <a:gridCol w="1008112"/>
              </a:tblGrid>
              <a:tr h="376231">
                <a:tc>
                  <a:txBody>
                    <a:bodyPr/>
                    <a:lstStyle/>
                    <a:p>
                      <a:pPr algn="l" fontAlgn="ctr"/>
                      <a:r>
                        <a:rPr lang="es-CO" sz="1200" b="0" i="0" u="none" strike="noStrike" dirty="0" smtClean="0">
                          <a:solidFill>
                            <a:schemeClr val="bg1"/>
                          </a:solidFill>
                          <a:effectLst/>
                          <a:latin typeface="Century Gothic" panose="020B0502020202020204" pitchFamily="34" charset="0"/>
                        </a:rPr>
                        <a:t>5. Consulta en línea para la solución de problemas</a:t>
                      </a:r>
                      <a:endParaRPr lang="es-CO" sz="1200" b="0" i="0" u="none" strike="noStrike" dirty="0">
                        <a:solidFill>
                          <a:schemeClr val="bg1"/>
                        </a:solidFill>
                        <a:effectLst/>
                        <a:latin typeface="Century Gothic" panose="020B0502020202020204" pitchFamily="34" charset="0"/>
                      </a:endParaRPr>
                    </a:p>
                  </a:txBody>
                  <a:tcPr marL="137160" marR="137160" marT="137160" marB="137160" anchor="ctr"/>
                </a:tc>
                <a:tc>
                  <a:txBody>
                    <a:bodyPr/>
                    <a:lstStyle/>
                    <a:p>
                      <a:pPr algn="l" fontAlgn="ctr"/>
                      <a:r>
                        <a:rPr lang="es-CO" sz="1200" b="0" i="0" u="none" strike="noStrike" dirty="0" smtClean="0">
                          <a:solidFill>
                            <a:srgbClr val="222222"/>
                          </a:solidFill>
                          <a:effectLst/>
                          <a:latin typeface="Century Gothic" panose="020B0502020202020204" pitchFamily="34" charset="0"/>
                        </a:rPr>
                        <a:t>Habilitar  un espacio virtual para la participación de  la ciudadanía en el portal http://www.politicacriminal.gov.co </a:t>
                      </a:r>
                    </a:p>
                    <a:p>
                      <a:pPr algn="l" fontAlgn="ctr"/>
                      <a:r>
                        <a:rPr lang="es-CO" sz="1200" b="0" i="0" u="none" strike="noStrike" dirty="0" smtClean="0">
                          <a:solidFill>
                            <a:srgbClr val="222222"/>
                          </a:solidFill>
                          <a:effectLst/>
                          <a:latin typeface="Century Gothic" panose="020B0502020202020204" pitchFamily="34" charset="0"/>
                        </a:rPr>
                        <a:t>Generar un espacio de interacción con los conciliadores en equidad a través de un link en la página web.</a:t>
                      </a:r>
                      <a:endParaRPr lang="es-CO" sz="1200" b="0" i="0" u="none" strike="noStrike" dirty="0">
                        <a:solidFill>
                          <a:srgbClr val="222222"/>
                        </a:solidFill>
                        <a:effectLst/>
                        <a:latin typeface="Century Gothic" panose="020B0502020202020204" pitchFamily="34" charset="0"/>
                      </a:endParaRPr>
                    </a:p>
                  </a:txBody>
                  <a:tcPr marL="137160" marR="137160" marT="137160" marB="137160" anchor="ctr">
                    <a:solidFill>
                      <a:schemeClr val="accent5">
                        <a:lumMod val="20000"/>
                        <a:lumOff val="80000"/>
                      </a:schemeClr>
                    </a:solidFill>
                  </a:tcPr>
                </a:tc>
                <a:tc>
                  <a:txBody>
                    <a:bodyPr/>
                    <a:lstStyle/>
                    <a:p>
                      <a:pPr algn="ctr" fontAlgn="ctr"/>
                      <a:r>
                        <a:rPr lang="es-CO" sz="1600" b="1" i="0" u="none" strike="noStrike" dirty="0" smtClean="0">
                          <a:solidFill>
                            <a:srgbClr val="222222"/>
                          </a:solidFill>
                          <a:effectLst/>
                          <a:latin typeface="Century Gothic" panose="020B0502020202020204" pitchFamily="34" charset="0"/>
                        </a:rPr>
                        <a:t>25%</a:t>
                      </a: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c>
                  <a:txBody>
                    <a:bodyPr/>
                    <a:lstStyle/>
                    <a:p>
                      <a:pPr algn="ctr" fontAlgn="ctr"/>
                      <a:r>
                        <a:rPr lang="es-CO" sz="1600" b="1" i="0" u="none" strike="noStrike" dirty="0" smtClean="0">
                          <a:solidFill>
                            <a:srgbClr val="222222"/>
                          </a:solidFill>
                          <a:effectLst/>
                          <a:latin typeface="Century Gothic" panose="020B0502020202020204" pitchFamily="34" charset="0"/>
                        </a:rPr>
                        <a:t>25%</a:t>
                      </a: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r>
            </a:tbl>
          </a:graphicData>
        </a:graphic>
      </p:graphicFrame>
      <p:sp>
        <p:nvSpPr>
          <p:cNvPr id="13" name="12 Rectángulo"/>
          <p:cNvSpPr/>
          <p:nvPr/>
        </p:nvSpPr>
        <p:spPr>
          <a:xfrm>
            <a:off x="6092328" y="717319"/>
            <a:ext cx="2368104" cy="503476"/>
          </a:xfrm>
          <a:prstGeom prst="rect">
            <a:avLst/>
          </a:prstGeom>
          <a:solidFill>
            <a:srgbClr val="92D050"/>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s-CO" b="1" dirty="0">
                <a:latin typeface="Century Gothic" panose="020B0502020202020204" pitchFamily="34" charset="0"/>
              </a:rPr>
              <a:t>Cumplimiento </a:t>
            </a:r>
            <a:r>
              <a:rPr lang="es-CO" b="1" dirty="0">
                <a:latin typeface="Century Gothic" panose="020B0502020202020204" pitchFamily="34" charset="0"/>
              </a:rPr>
              <a:t>2do. trimestre </a:t>
            </a:r>
            <a:r>
              <a:rPr lang="es-CO" b="1" dirty="0" smtClean="0">
                <a:solidFill>
                  <a:schemeClr val="bg1"/>
                </a:solidFill>
                <a:latin typeface="Century Gothic" panose="020B0502020202020204" pitchFamily="34" charset="0"/>
              </a:rPr>
              <a:t>100</a:t>
            </a:r>
            <a:r>
              <a:rPr lang="es-CO" dirty="0" smtClean="0">
                <a:solidFill>
                  <a:schemeClr val="bg1"/>
                </a:solidFill>
                <a:latin typeface="Century Gothic" panose="020B0502020202020204" pitchFamily="34" charset="0"/>
              </a:rPr>
              <a:t>%</a:t>
            </a:r>
            <a:endParaRPr lang="es-CO"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4022128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CO" b="1" dirty="0">
                <a:latin typeface="Century Gothic" panose="020B0502020202020204" pitchFamily="34" charset="0"/>
              </a:rPr>
              <a:t>Política 2</a:t>
            </a:r>
            <a:endParaRPr lang="es-CO" dirty="0"/>
          </a:p>
        </p:txBody>
      </p:sp>
      <p:sp>
        <p:nvSpPr>
          <p:cNvPr id="6" name="65 CuadroTexto"/>
          <p:cNvSpPr txBox="1"/>
          <p:nvPr/>
        </p:nvSpPr>
        <p:spPr>
          <a:xfrm>
            <a:off x="334852" y="2340286"/>
            <a:ext cx="5988751" cy="307777"/>
          </a:xfrm>
          <a:prstGeom prst="rect">
            <a:avLst/>
          </a:prstGeom>
          <a:noFill/>
        </p:spPr>
        <p:txBody>
          <a:bodyPr wrap="square" rtlCol="0">
            <a:spAutoFit/>
          </a:bodyPr>
          <a:lstStyle/>
          <a:p>
            <a:pPr algn="ctr"/>
            <a:r>
              <a:rPr lang="es-CO" sz="1400" b="1" dirty="0">
                <a:effectLst>
                  <a:outerShdw blurRad="38100" dist="38100" dir="2700000" algn="tl">
                    <a:srgbClr val="000000">
                      <a:alpha val="43137"/>
                    </a:srgbClr>
                  </a:outerShdw>
                </a:effectLst>
                <a:latin typeface="Century Gothic" panose="020B0502020202020204" pitchFamily="34" charset="0"/>
              </a:rPr>
              <a:t>Componente: 4. Rendición de cuentas a la ciudadanía</a:t>
            </a:r>
          </a:p>
        </p:txBody>
      </p:sp>
      <p:grpSp>
        <p:nvGrpSpPr>
          <p:cNvPr id="7" name="6 Grupo"/>
          <p:cNvGrpSpPr/>
          <p:nvPr/>
        </p:nvGrpSpPr>
        <p:grpSpPr>
          <a:xfrm>
            <a:off x="1503761" y="1566373"/>
            <a:ext cx="6725838" cy="460389"/>
            <a:chOff x="1878830" y="3246933"/>
            <a:chExt cx="10295570" cy="905038"/>
          </a:xfrm>
        </p:grpSpPr>
        <p:sp>
          <p:nvSpPr>
            <p:cNvPr id="8" name="3 CuadroTexto"/>
            <p:cNvSpPr txBox="1"/>
            <p:nvPr/>
          </p:nvSpPr>
          <p:spPr>
            <a:xfrm>
              <a:off x="1878830" y="3486438"/>
              <a:ext cx="10295570" cy="665533"/>
            </a:xfrm>
            <a:prstGeom prst="rect">
              <a:avLst/>
            </a:prstGeom>
            <a:noFill/>
          </p:spPr>
          <p:txBody>
            <a:bodyPr wrap="square" rtlCol="0">
              <a:spAutoFit/>
            </a:bodyPr>
            <a:lstStyle/>
            <a:p>
              <a:pPr algn="ctr"/>
              <a:r>
                <a:rPr lang="es-CO" sz="1600" b="1" dirty="0" smtClean="0">
                  <a:solidFill>
                    <a:schemeClr val="tx2"/>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t>TRANSPARENCIA</a:t>
              </a:r>
              <a:r>
                <a:rPr lang="es-CO" sz="1600" b="1" dirty="0">
                  <a:solidFill>
                    <a:schemeClr val="tx2"/>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t>, PARTICIPACIÓN Y SERVICIO AL CIUDADANO</a:t>
              </a:r>
            </a:p>
          </p:txBody>
        </p:sp>
        <p:sp>
          <p:nvSpPr>
            <p:cNvPr id="9" name="8 Rectángulo"/>
            <p:cNvSpPr/>
            <p:nvPr/>
          </p:nvSpPr>
          <p:spPr>
            <a:xfrm>
              <a:off x="2995375" y="3246933"/>
              <a:ext cx="493829" cy="862169"/>
            </a:xfrm>
            <a:prstGeom prst="rect">
              <a:avLst/>
            </a:prstGeom>
            <a:noFill/>
          </p:spPr>
          <p:txBody>
            <a:bodyPr wrap="square" lIns="68580" tIns="34290" rIns="68580" bIns="34290">
              <a:spAutoFit/>
            </a:bodyPr>
            <a:lstStyle/>
            <a:p>
              <a:pPr algn="ctr"/>
              <a:endParaRPr lang="es-ES" sz="2400" b="1" dirty="0">
                <a:ln w="1905"/>
                <a:solidFill>
                  <a:srgbClr val="FF0000"/>
                </a:solidFill>
                <a:effectLst>
                  <a:innerShdw blurRad="69850" dist="43180" dir="5400000">
                    <a:srgbClr val="000000">
                      <a:alpha val="65000"/>
                    </a:srgbClr>
                  </a:innerShdw>
                </a:effectLst>
                <a:latin typeface="Century Gothic" panose="020B0502020202020204" pitchFamily="34" charset="0"/>
                <a:ea typeface="Verdana" panose="020B0604030504040204" pitchFamily="34" charset="0"/>
                <a:cs typeface="Verdana" panose="020B0604030504040204" pitchFamily="34" charset="0"/>
              </a:endParaRPr>
            </a:p>
          </p:txBody>
        </p:sp>
      </p:grpSp>
      <p:graphicFrame>
        <p:nvGraphicFramePr>
          <p:cNvPr id="10" name="9 Tabla"/>
          <p:cNvGraphicFramePr>
            <a:graphicFrameLocks noGrp="1"/>
          </p:cNvGraphicFramePr>
          <p:nvPr>
            <p:extLst>
              <p:ext uri="{D42A27DB-BD31-4B8C-83A1-F6EECF244321}">
                <p14:modId xmlns:p14="http://schemas.microsoft.com/office/powerpoint/2010/main" val="3605869776"/>
              </p:ext>
            </p:extLst>
          </p:nvPr>
        </p:nvGraphicFramePr>
        <p:xfrm>
          <a:off x="827584" y="2960403"/>
          <a:ext cx="7632848" cy="2454776"/>
        </p:xfrm>
        <a:graphic>
          <a:graphicData uri="http://schemas.openxmlformats.org/drawingml/2006/table">
            <a:tbl>
              <a:tblPr firstRow="1" firstCol="1" bandRow="1">
                <a:tableStyleId>{5C22544A-7EE6-4342-B048-85BDC9FD1C3A}</a:tableStyleId>
              </a:tblPr>
              <a:tblGrid>
                <a:gridCol w="2160315"/>
                <a:gridCol w="3312293"/>
                <a:gridCol w="1152128"/>
                <a:gridCol w="1008112"/>
              </a:tblGrid>
              <a:tr h="504056">
                <a:tc>
                  <a:txBody>
                    <a:bodyPr/>
                    <a:lstStyle/>
                    <a:p>
                      <a:pPr algn="ctr">
                        <a:lnSpc>
                          <a:spcPct val="115000"/>
                        </a:lnSpc>
                        <a:spcAft>
                          <a:spcPts val="0"/>
                        </a:spcAft>
                      </a:pPr>
                      <a:r>
                        <a:rPr lang="es-CO" sz="1600" b="0" dirty="0" smtClean="0">
                          <a:effectLst/>
                          <a:latin typeface="Century Gothic" panose="020B0502020202020204" pitchFamily="34" charset="0"/>
                        </a:rPr>
                        <a:t>Requerimientos</a:t>
                      </a:r>
                      <a:endParaRPr lang="es-CO" sz="16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600" b="0" dirty="0" smtClean="0">
                          <a:effectLst/>
                          <a:latin typeface="Century Gothic" panose="020B0502020202020204" pitchFamily="34" charset="0"/>
                        </a:rPr>
                        <a:t>Actividades</a:t>
                      </a:r>
                      <a:endParaRPr lang="es-CO" sz="16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200" b="0" dirty="0" smtClean="0">
                          <a:effectLst/>
                          <a:latin typeface="Century Gothic" panose="020B0502020202020204" pitchFamily="34" charset="0"/>
                        </a:rPr>
                        <a:t>Programado  </a:t>
                      </a:r>
                      <a:r>
                        <a:rPr lang="es-CO" sz="1200" b="0" dirty="0">
                          <a:effectLst/>
                          <a:latin typeface="Century Gothic" panose="020B0502020202020204" pitchFamily="34" charset="0"/>
                        </a:rPr>
                        <a:t>%</a:t>
                      </a:r>
                      <a:endParaRPr lang="es-CO" sz="12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200" b="0" dirty="0" smtClean="0">
                          <a:effectLst/>
                          <a:latin typeface="Century Gothic" panose="020B0502020202020204" pitchFamily="34" charset="0"/>
                        </a:rPr>
                        <a:t>Ejecutado1  %1. </a:t>
                      </a:r>
                      <a:endParaRPr lang="es-CO" sz="1200" b="0" dirty="0">
                        <a:effectLst/>
                        <a:latin typeface="Century Gothic" panose="020B0502020202020204" pitchFamily="34" charset="0"/>
                        <a:ea typeface="Calibri"/>
                        <a:cs typeface="Times New Roman"/>
                      </a:endParaRPr>
                    </a:p>
                  </a:txBody>
                  <a:tcPr marL="68580" marR="68580" marT="0" marB="0"/>
                </a:tc>
              </a:tr>
              <a:tr h="376231">
                <a:tc>
                  <a:txBody>
                    <a:bodyPr/>
                    <a:lstStyle/>
                    <a:p>
                      <a:pPr algn="l" fontAlgn="ctr"/>
                      <a:r>
                        <a:rPr lang="es-CO" sz="1200" b="0" i="0" u="none" strike="noStrike" dirty="0" smtClean="0">
                          <a:solidFill>
                            <a:schemeClr val="bg1"/>
                          </a:solidFill>
                          <a:effectLst/>
                          <a:latin typeface="Century Gothic" panose="020B0502020202020204" pitchFamily="34" charset="0"/>
                        </a:rPr>
                        <a:t>1. Identificación de las necesidades de información de la población objetivo de la entidad.</a:t>
                      </a:r>
                      <a:endParaRPr lang="es-CO" sz="1200" b="0" i="0" u="none" strike="noStrike" dirty="0">
                        <a:solidFill>
                          <a:schemeClr val="bg1"/>
                        </a:solidFill>
                        <a:effectLst/>
                        <a:latin typeface="Century Gothic" panose="020B0502020202020204" pitchFamily="34" charset="0"/>
                      </a:endParaRPr>
                    </a:p>
                  </a:txBody>
                  <a:tcPr marL="137160" marR="137160" marT="137160" marB="137160" anchor="ctr"/>
                </a:tc>
                <a:tc>
                  <a:txBody>
                    <a:bodyPr/>
                    <a:lstStyle/>
                    <a:p>
                      <a:pPr algn="l" fontAlgn="ctr"/>
                      <a:r>
                        <a:rPr lang="es-CO" sz="1100" b="0" i="0" u="none" strike="noStrike" dirty="0" smtClean="0">
                          <a:solidFill>
                            <a:srgbClr val="222222"/>
                          </a:solidFill>
                          <a:effectLst/>
                          <a:latin typeface="Century Gothic" panose="020B0502020202020204" pitchFamily="34" charset="0"/>
                        </a:rPr>
                        <a:t>Publicar información relacionada con la gestión de la Dirección de Política Criminal y Penitenciaria</a:t>
                      </a:r>
                    </a:p>
                    <a:p>
                      <a:pPr algn="l" fontAlgn="ctr"/>
                      <a:endParaRPr lang="es-CO" sz="1100" b="0" i="0" u="none" strike="noStrike" dirty="0" smtClean="0">
                        <a:solidFill>
                          <a:srgbClr val="222222"/>
                        </a:solidFill>
                        <a:effectLst/>
                        <a:latin typeface="Century Gothic" panose="020B0502020202020204" pitchFamily="34" charset="0"/>
                      </a:endParaRPr>
                    </a:p>
                    <a:p>
                      <a:pPr algn="l" fontAlgn="ctr"/>
                      <a:r>
                        <a:rPr lang="es-CO" sz="1100" b="0" i="0" u="none" strike="noStrike" dirty="0" smtClean="0">
                          <a:solidFill>
                            <a:srgbClr val="222222"/>
                          </a:solidFill>
                          <a:effectLst/>
                          <a:latin typeface="Century Gothic" panose="020B0502020202020204" pitchFamily="34" charset="0"/>
                        </a:rPr>
                        <a:t>Generar un boletín con información del Programa Nacional de Justicia en Equidad </a:t>
                      </a:r>
                    </a:p>
                    <a:p>
                      <a:pPr algn="l" fontAlgn="ctr"/>
                      <a:r>
                        <a:rPr lang="es-CO" sz="1100" b="0" i="0" u="none" strike="noStrike" dirty="0" smtClean="0">
                          <a:solidFill>
                            <a:srgbClr val="222222"/>
                          </a:solidFill>
                          <a:effectLst/>
                          <a:latin typeface="Century Gothic" panose="020B0502020202020204" pitchFamily="34" charset="0"/>
                        </a:rPr>
                        <a:t>Seleccionar y preparar información oficial para difundir los planes y programas que el Ministerio de Justicia y del Derecho desarrolla en el país</a:t>
                      </a:r>
                      <a:endParaRPr lang="es-CO" sz="1100" b="0" i="0" u="none" strike="noStrike" dirty="0">
                        <a:solidFill>
                          <a:srgbClr val="222222"/>
                        </a:solidFill>
                        <a:effectLst/>
                        <a:latin typeface="Century Gothic" panose="020B0502020202020204" pitchFamily="34" charset="0"/>
                      </a:endParaRPr>
                    </a:p>
                  </a:txBody>
                  <a:tcPr marL="137160" marR="137160" marT="137160" marB="137160" anchor="ctr">
                    <a:solidFill>
                      <a:schemeClr val="accent5">
                        <a:lumMod val="20000"/>
                        <a:lumOff val="80000"/>
                      </a:schemeClr>
                    </a:solidFill>
                  </a:tcPr>
                </a:tc>
                <a:tc>
                  <a:txBody>
                    <a:bodyPr/>
                    <a:lstStyle/>
                    <a:p>
                      <a:pPr algn="ctr" fontAlgn="ctr"/>
                      <a:r>
                        <a:rPr lang="es-CO" sz="1600" b="1" i="0" u="none" strike="noStrike" dirty="0" smtClean="0">
                          <a:solidFill>
                            <a:srgbClr val="222222"/>
                          </a:solidFill>
                          <a:effectLst/>
                          <a:latin typeface="Century Gothic" panose="020B0502020202020204" pitchFamily="34" charset="0"/>
                        </a:rPr>
                        <a:t>25%</a:t>
                      </a: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c>
                  <a:txBody>
                    <a:bodyPr/>
                    <a:lstStyle/>
                    <a:p>
                      <a:pPr algn="ctr" fontAlgn="ctr"/>
                      <a:r>
                        <a:rPr lang="es-CO" sz="1600" b="1" i="0" u="none" strike="noStrike" dirty="0" smtClean="0">
                          <a:solidFill>
                            <a:srgbClr val="222222"/>
                          </a:solidFill>
                          <a:effectLst/>
                          <a:latin typeface="Century Gothic" panose="020B0502020202020204" pitchFamily="34" charset="0"/>
                        </a:rPr>
                        <a:t>25%</a:t>
                      </a: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r>
            </a:tbl>
          </a:graphicData>
        </a:graphic>
      </p:graphicFrame>
      <p:sp>
        <p:nvSpPr>
          <p:cNvPr id="12" name="11 Rectángulo"/>
          <p:cNvSpPr/>
          <p:nvPr/>
        </p:nvSpPr>
        <p:spPr>
          <a:xfrm>
            <a:off x="6059277" y="717319"/>
            <a:ext cx="2401155" cy="503476"/>
          </a:xfrm>
          <a:prstGeom prst="rect">
            <a:avLst/>
          </a:prstGeom>
          <a:solidFill>
            <a:srgbClr val="92D050"/>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s-CO" b="1" dirty="0">
                <a:latin typeface="Century Gothic" panose="020B0502020202020204" pitchFamily="34" charset="0"/>
              </a:rPr>
              <a:t>Cumplimiento </a:t>
            </a:r>
            <a:r>
              <a:rPr lang="es-CO" b="1" dirty="0">
                <a:latin typeface="Century Gothic" panose="020B0502020202020204" pitchFamily="34" charset="0"/>
              </a:rPr>
              <a:t>2do.</a:t>
            </a:r>
            <a:r>
              <a:rPr lang="es-CO" dirty="0" smtClean="0">
                <a:latin typeface="Century Gothic" panose="020B0502020202020204" pitchFamily="34" charset="0"/>
              </a:rPr>
              <a:t> </a:t>
            </a:r>
            <a:r>
              <a:rPr lang="es-CO" b="1" dirty="0" smtClean="0">
                <a:latin typeface="Century Gothic" panose="020B0502020202020204" pitchFamily="34" charset="0"/>
              </a:rPr>
              <a:t>trimestre </a:t>
            </a:r>
            <a:r>
              <a:rPr lang="es-CO" b="1" dirty="0" smtClean="0">
                <a:solidFill>
                  <a:schemeClr val="bg1"/>
                </a:solidFill>
                <a:latin typeface="Century Gothic" panose="020B0502020202020204" pitchFamily="34" charset="0"/>
              </a:rPr>
              <a:t>100%</a:t>
            </a:r>
            <a:endParaRPr lang="es-CO" b="1"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7365696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CO" b="1" dirty="0">
                <a:latin typeface="Century Gothic" panose="020B0502020202020204" pitchFamily="34" charset="0"/>
              </a:rPr>
              <a:t>Política 2</a:t>
            </a:r>
            <a:endParaRPr lang="es-CO" dirty="0"/>
          </a:p>
        </p:txBody>
      </p:sp>
      <p:sp>
        <p:nvSpPr>
          <p:cNvPr id="7" name="65 CuadroTexto"/>
          <p:cNvSpPr txBox="1"/>
          <p:nvPr/>
        </p:nvSpPr>
        <p:spPr>
          <a:xfrm>
            <a:off x="334852" y="2198044"/>
            <a:ext cx="5988751" cy="307777"/>
          </a:xfrm>
          <a:prstGeom prst="rect">
            <a:avLst/>
          </a:prstGeom>
          <a:noFill/>
        </p:spPr>
        <p:txBody>
          <a:bodyPr wrap="square" rtlCol="0">
            <a:spAutoFit/>
          </a:bodyPr>
          <a:lstStyle/>
          <a:p>
            <a:pPr algn="ctr"/>
            <a:r>
              <a:rPr lang="es-CO" sz="1400" b="1" dirty="0">
                <a:effectLst>
                  <a:outerShdw blurRad="38100" dist="38100" dir="2700000" algn="tl">
                    <a:srgbClr val="000000">
                      <a:alpha val="43137"/>
                    </a:srgbClr>
                  </a:outerShdw>
                </a:effectLst>
                <a:latin typeface="Century Gothic" panose="020B0502020202020204" pitchFamily="34" charset="0"/>
              </a:rPr>
              <a:t>Componente: 4. Rendición de cuentas a la ciudadanía</a:t>
            </a:r>
          </a:p>
        </p:txBody>
      </p:sp>
      <p:grpSp>
        <p:nvGrpSpPr>
          <p:cNvPr id="8" name="7 Grupo"/>
          <p:cNvGrpSpPr/>
          <p:nvPr/>
        </p:nvGrpSpPr>
        <p:grpSpPr>
          <a:xfrm>
            <a:off x="1171261" y="1447623"/>
            <a:ext cx="6725838" cy="555389"/>
            <a:chOff x="1878830" y="3246933"/>
            <a:chExt cx="10295570" cy="1091790"/>
          </a:xfrm>
        </p:grpSpPr>
        <p:sp>
          <p:nvSpPr>
            <p:cNvPr id="9" name="3 CuadroTexto"/>
            <p:cNvSpPr txBox="1"/>
            <p:nvPr/>
          </p:nvSpPr>
          <p:spPr>
            <a:xfrm>
              <a:off x="1878830" y="3673190"/>
              <a:ext cx="10295570" cy="665533"/>
            </a:xfrm>
            <a:prstGeom prst="rect">
              <a:avLst/>
            </a:prstGeom>
            <a:noFill/>
          </p:spPr>
          <p:txBody>
            <a:bodyPr wrap="square" rtlCol="0">
              <a:spAutoFit/>
            </a:bodyPr>
            <a:lstStyle/>
            <a:p>
              <a:pPr algn="ctr"/>
              <a:r>
                <a:rPr lang="es-CO" sz="1600" b="1" dirty="0" smtClean="0">
                  <a:solidFill>
                    <a:schemeClr val="tx2"/>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t>TRANSPARENCIA</a:t>
              </a:r>
              <a:r>
                <a:rPr lang="es-CO" sz="1600" b="1" dirty="0">
                  <a:solidFill>
                    <a:schemeClr val="tx2"/>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t>, PARTICIPACIÓN Y SERVICIO AL CIUDADANO</a:t>
              </a:r>
            </a:p>
          </p:txBody>
        </p:sp>
        <p:sp>
          <p:nvSpPr>
            <p:cNvPr id="10" name="9 Rectángulo"/>
            <p:cNvSpPr/>
            <p:nvPr/>
          </p:nvSpPr>
          <p:spPr>
            <a:xfrm>
              <a:off x="2995375" y="3246933"/>
              <a:ext cx="493829" cy="862169"/>
            </a:xfrm>
            <a:prstGeom prst="rect">
              <a:avLst/>
            </a:prstGeom>
            <a:noFill/>
          </p:spPr>
          <p:txBody>
            <a:bodyPr wrap="square" lIns="68580" tIns="34290" rIns="68580" bIns="34290">
              <a:spAutoFit/>
            </a:bodyPr>
            <a:lstStyle/>
            <a:p>
              <a:pPr algn="ctr"/>
              <a:endParaRPr lang="es-ES" sz="2400" b="1" dirty="0">
                <a:ln w="1905"/>
                <a:solidFill>
                  <a:srgbClr val="FF0000"/>
                </a:solidFill>
                <a:effectLst>
                  <a:innerShdw blurRad="69850" dist="43180" dir="5400000">
                    <a:srgbClr val="000000">
                      <a:alpha val="65000"/>
                    </a:srgbClr>
                  </a:innerShdw>
                </a:effectLst>
                <a:latin typeface="Century Gothic" panose="020B0502020202020204" pitchFamily="34" charset="0"/>
                <a:ea typeface="Verdana" panose="020B0604030504040204" pitchFamily="34" charset="0"/>
                <a:cs typeface="Verdana" panose="020B0604030504040204" pitchFamily="34" charset="0"/>
              </a:endParaRPr>
            </a:p>
          </p:txBody>
        </p:sp>
      </p:grpSp>
      <p:graphicFrame>
        <p:nvGraphicFramePr>
          <p:cNvPr id="11" name="10 Tabla"/>
          <p:cNvGraphicFramePr>
            <a:graphicFrameLocks noGrp="1"/>
          </p:cNvGraphicFramePr>
          <p:nvPr>
            <p:extLst>
              <p:ext uri="{D42A27DB-BD31-4B8C-83A1-F6EECF244321}">
                <p14:modId xmlns:p14="http://schemas.microsoft.com/office/powerpoint/2010/main" val="1140592599"/>
              </p:ext>
            </p:extLst>
          </p:nvPr>
        </p:nvGraphicFramePr>
        <p:xfrm>
          <a:off x="827584" y="2847024"/>
          <a:ext cx="7632848" cy="2287136"/>
        </p:xfrm>
        <a:graphic>
          <a:graphicData uri="http://schemas.openxmlformats.org/drawingml/2006/table">
            <a:tbl>
              <a:tblPr firstRow="1" firstCol="1" bandRow="1">
                <a:tableStyleId>{5C22544A-7EE6-4342-B048-85BDC9FD1C3A}</a:tableStyleId>
              </a:tblPr>
              <a:tblGrid>
                <a:gridCol w="2160315"/>
                <a:gridCol w="3312293"/>
                <a:gridCol w="1152128"/>
                <a:gridCol w="1008112"/>
              </a:tblGrid>
              <a:tr h="504056">
                <a:tc>
                  <a:txBody>
                    <a:bodyPr/>
                    <a:lstStyle/>
                    <a:p>
                      <a:pPr algn="ctr">
                        <a:lnSpc>
                          <a:spcPct val="115000"/>
                        </a:lnSpc>
                        <a:spcAft>
                          <a:spcPts val="0"/>
                        </a:spcAft>
                      </a:pPr>
                      <a:r>
                        <a:rPr lang="es-CO" sz="1600" b="0" dirty="0" smtClean="0">
                          <a:effectLst/>
                          <a:latin typeface="Century Gothic" panose="020B0502020202020204" pitchFamily="34" charset="0"/>
                        </a:rPr>
                        <a:t>Requerimientos</a:t>
                      </a:r>
                      <a:endParaRPr lang="es-CO" sz="16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600" b="0" dirty="0" smtClean="0">
                          <a:effectLst/>
                          <a:latin typeface="Century Gothic" panose="020B0502020202020204" pitchFamily="34" charset="0"/>
                        </a:rPr>
                        <a:t>Actividades</a:t>
                      </a:r>
                      <a:endParaRPr lang="es-CO" sz="16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200" b="0" dirty="0" smtClean="0">
                          <a:effectLst/>
                          <a:latin typeface="Century Gothic" panose="020B0502020202020204" pitchFamily="34" charset="0"/>
                        </a:rPr>
                        <a:t>Programado  </a:t>
                      </a:r>
                      <a:r>
                        <a:rPr lang="es-CO" sz="1200" b="0" dirty="0">
                          <a:effectLst/>
                          <a:latin typeface="Century Gothic" panose="020B0502020202020204" pitchFamily="34" charset="0"/>
                        </a:rPr>
                        <a:t>%</a:t>
                      </a:r>
                      <a:endParaRPr lang="es-CO" sz="12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200" b="0" dirty="0" smtClean="0">
                          <a:effectLst/>
                          <a:latin typeface="Century Gothic" panose="020B0502020202020204" pitchFamily="34" charset="0"/>
                        </a:rPr>
                        <a:t>Ejecutado1  %1. </a:t>
                      </a:r>
                      <a:endParaRPr lang="es-CO" sz="1200" b="0" dirty="0">
                        <a:effectLst/>
                        <a:latin typeface="Century Gothic" panose="020B0502020202020204" pitchFamily="34" charset="0"/>
                        <a:ea typeface="Calibri"/>
                        <a:cs typeface="Times New Roman"/>
                      </a:endParaRPr>
                    </a:p>
                  </a:txBody>
                  <a:tcPr marL="68580" marR="68580" marT="0" marB="0"/>
                </a:tc>
              </a:tr>
              <a:tr h="376231">
                <a:tc>
                  <a:txBody>
                    <a:bodyPr/>
                    <a:lstStyle/>
                    <a:p>
                      <a:pPr algn="l" fontAlgn="ctr"/>
                      <a:r>
                        <a:rPr lang="es-CO" sz="1200" b="0" i="0" u="none" strike="noStrike" dirty="0" smtClean="0">
                          <a:solidFill>
                            <a:schemeClr val="bg1"/>
                          </a:solidFill>
                          <a:effectLst/>
                          <a:latin typeface="Century Gothic" panose="020B0502020202020204" pitchFamily="34" charset="0"/>
                        </a:rPr>
                        <a:t>2. Acciones de Información a través de la utilización de medios de comunicación masivos, regionales y locales o comunitarios para facilitar el acceso a la misma</a:t>
                      </a:r>
                      <a:endParaRPr lang="es-CO" sz="1200" b="0" i="0" u="none" strike="noStrike" dirty="0">
                        <a:solidFill>
                          <a:schemeClr val="bg1"/>
                        </a:solidFill>
                        <a:effectLst/>
                        <a:latin typeface="Century Gothic" panose="020B0502020202020204" pitchFamily="34" charset="0"/>
                      </a:endParaRPr>
                    </a:p>
                  </a:txBody>
                  <a:tcPr marL="137160" marR="137160" marT="137160" marB="137160" anchor="ctr"/>
                </a:tc>
                <a:tc>
                  <a:txBody>
                    <a:bodyPr/>
                    <a:lstStyle/>
                    <a:p>
                      <a:pPr algn="l" fontAlgn="ctr"/>
                      <a:r>
                        <a:rPr lang="es-CO" sz="1100" b="0" i="0" u="none" strike="noStrike" dirty="0" smtClean="0">
                          <a:solidFill>
                            <a:srgbClr val="222222"/>
                          </a:solidFill>
                          <a:effectLst/>
                          <a:latin typeface="Century Gothic" panose="020B0502020202020204" pitchFamily="34" charset="0"/>
                        </a:rPr>
                        <a:t>Calificación trimestral de la relación entre los boletines de prensa y comunicados producidos y los boletines de prensa y comunicados requeridos (Indicadores)</a:t>
                      </a:r>
                    </a:p>
                    <a:p>
                      <a:pPr algn="l" fontAlgn="ctr"/>
                      <a:r>
                        <a:rPr lang="es-CO" sz="1100" b="0" i="0" u="none" strike="noStrike" dirty="0" smtClean="0">
                          <a:solidFill>
                            <a:srgbClr val="222222"/>
                          </a:solidFill>
                          <a:effectLst/>
                          <a:latin typeface="Century Gothic" panose="020B0502020202020204" pitchFamily="34" charset="0"/>
                        </a:rPr>
                        <a:t>Solicitud asignación presupuestal</a:t>
                      </a:r>
                    </a:p>
                    <a:p>
                      <a:pPr algn="l" fontAlgn="ctr"/>
                      <a:r>
                        <a:rPr lang="es-CO" sz="1100" b="0" i="0" u="none" strike="noStrike" dirty="0" smtClean="0">
                          <a:solidFill>
                            <a:srgbClr val="222222"/>
                          </a:solidFill>
                          <a:effectLst/>
                          <a:latin typeface="Century Gothic" panose="020B0502020202020204" pitchFamily="34" charset="0"/>
                        </a:rPr>
                        <a:t>Solicitud Certificado de Disponibilidad Presupuestal</a:t>
                      </a:r>
                    </a:p>
                    <a:p>
                      <a:pPr algn="l" fontAlgn="ctr"/>
                      <a:r>
                        <a:rPr lang="es-CO" sz="1100" b="0" i="0" u="none" strike="noStrike" dirty="0" smtClean="0">
                          <a:solidFill>
                            <a:srgbClr val="222222"/>
                          </a:solidFill>
                          <a:effectLst/>
                          <a:latin typeface="Century Gothic" panose="020B0502020202020204" pitchFamily="34" charset="0"/>
                        </a:rPr>
                        <a:t>Realización del proceso contractual con RTVC (Canal institucional)</a:t>
                      </a:r>
                      <a:endParaRPr lang="es-CO" sz="1100" b="0" i="0" u="none" strike="noStrike" dirty="0">
                        <a:solidFill>
                          <a:srgbClr val="222222"/>
                        </a:solidFill>
                        <a:effectLst/>
                        <a:latin typeface="Century Gothic" panose="020B0502020202020204" pitchFamily="34" charset="0"/>
                      </a:endParaRPr>
                    </a:p>
                  </a:txBody>
                  <a:tcPr marL="137160" marR="137160" marT="137160" marB="137160" anchor="ctr">
                    <a:solidFill>
                      <a:schemeClr val="accent5">
                        <a:lumMod val="20000"/>
                        <a:lumOff val="80000"/>
                      </a:schemeClr>
                    </a:solidFill>
                  </a:tcPr>
                </a:tc>
                <a:tc>
                  <a:txBody>
                    <a:bodyPr/>
                    <a:lstStyle/>
                    <a:p>
                      <a:pPr algn="ctr" fontAlgn="ctr"/>
                      <a:r>
                        <a:rPr lang="es-CO" sz="1600" b="1" i="0" u="none" strike="noStrike" dirty="0" smtClean="0">
                          <a:solidFill>
                            <a:srgbClr val="222222"/>
                          </a:solidFill>
                          <a:effectLst/>
                          <a:latin typeface="Century Gothic" panose="020B0502020202020204" pitchFamily="34" charset="0"/>
                        </a:rPr>
                        <a:t>42.50%</a:t>
                      </a: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c>
                  <a:txBody>
                    <a:bodyPr/>
                    <a:lstStyle/>
                    <a:p>
                      <a:pPr algn="ctr" fontAlgn="ctr"/>
                      <a:r>
                        <a:rPr lang="es-CO" sz="1600" b="1" i="0" u="none" strike="noStrike" dirty="0" smtClean="0">
                          <a:solidFill>
                            <a:srgbClr val="222222"/>
                          </a:solidFill>
                          <a:effectLst/>
                          <a:latin typeface="Century Gothic" panose="020B0502020202020204" pitchFamily="34" charset="0"/>
                        </a:rPr>
                        <a:t>42.50%</a:t>
                      </a: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r>
            </a:tbl>
          </a:graphicData>
        </a:graphic>
      </p:graphicFrame>
      <p:sp>
        <p:nvSpPr>
          <p:cNvPr id="13" name="12 Rectángulo"/>
          <p:cNvSpPr/>
          <p:nvPr/>
        </p:nvSpPr>
        <p:spPr>
          <a:xfrm>
            <a:off x="6081311" y="717319"/>
            <a:ext cx="2379121" cy="503476"/>
          </a:xfrm>
          <a:prstGeom prst="rect">
            <a:avLst/>
          </a:prstGeom>
          <a:solidFill>
            <a:srgbClr val="92D050"/>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s-CO" b="1" dirty="0">
                <a:latin typeface="Century Gothic" panose="020B0502020202020204" pitchFamily="34" charset="0"/>
              </a:rPr>
              <a:t>Cumplimiento </a:t>
            </a:r>
            <a:r>
              <a:rPr lang="es-CO" b="1" dirty="0">
                <a:latin typeface="Century Gothic" panose="020B0502020202020204" pitchFamily="34" charset="0"/>
              </a:rPr>
              <a:t>2do. trimestre </a:t>
            </a:r>
            <a:r>
              <a:rPr lang="es-CO" b="1" dirty="0" smtClean="0">
                <a:solidFill>
                  <a:schemeClr val="bg1"/>
                </a:solidFill>
                <a:latin typeface="Century Gothic" panose="020B0502020202020204" pitchFamily="34" charset="0"/>
              </a:rPr>
              <a:t>100%</a:t>
            </a:r>
            <a:endParaRPr lang="es-CO" b="1"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35818249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CO" b="1" dirty="0">
                <a:latin typeface="Century Gothic" panose="020B0502020202020204" pitchFamily="34" charset="0"/>
              </a:rPr>
              <a:t>Política 2</a:t>
            </a:r>
            <a:endParaRPr lang="es-CO" dirty="0"/>
          </a:p>
        </p:txBody>
      </p:sp>
      <p:sp>
        <p:nvSpPr>
          <p:cNvPr id="6" name="65 CuadroTexto"/>
          <p:cNvSpPr txBox="1"/>
          <p:nvPr/>
        </p:nvSpPr>
        <p:spPr>
          <a:xfrm>
            <a:off x="334852" y="2313438"/>
            <a:ext cx="5988751" cy="276999"/>
          </a:xfrm>
          <a:prstGeom prst="rect">
            <a:avLst/>
          </a:prstGeom>
          <a:noFill/>
        </p:spPr>
        <p:txBody>
          <a:bodyPr wrap="square" rtlCol="0">
            <a:spAutoFit/>
          </a:bodyPr>
          <a:lstStyle/>
          <a:p>
            <a:pPr algn="ctr"/>
            <a:r>
              <a:rPr lang="es-CO" sz="1200" b="1" dirty="0">
                <a:effectLst>
                  <a:outerShdw blurRad="38100" dist="38100" dir="2700000" algn="tl">
                    <a:srgbClr val="000000">
                      <a:alpha val="43137"/>
                    </a:srgbClr>
                  </a:outerShdw>
                </a:effectLst>
                <a:latin typeface="Century Gothic" panose="020B0502020202020204" pitchFamily="34" charset="0"/>
              </a:rPr>
              <a:t>Componente: 4. Rendición de cuentas a la ciudadanía</a:t>
            </a:r>
          </a:p>
        </p:txBody>
      </p:sp>
      <p:grpSp>
        <p:nvGrpSpPr>
          <p:cNvPr id="7" name="6 Grupo"/>
          <p:cNvGrpSpPr/>
          <p:nvPr/>
        </p:nvGrpSpPr>
        <p:grpSpPr>
          <a:xfrm>
            <a:off x="1503761" y="1495123"/>
            <a:ext cx="6725838" cy="460389"/>
            <a:chOff x="1878830" y="3246933"/>
            <a:chExt cx="10295570" cy="905038"/>
          </a:xfrm>
        </p:grpSpPr>
        <p:sp>
          <p:nvSpPr>
            <p:cNvPr id="8" name="3 CuadroTexto"/>
            <p:cNvSpPr txBox="1"/>
            <p:nvPr/>
          </p:nvSpPr>
          <p:spPr>
            <a:xfrm>
              <a:off x="1878830" y="3486438"/>
              <a:ext cx="10295570" cy="665533"/>
            </a:xfrm>
            <a:prstGeom prst="rect">
              <a:avLst/>
            </a:prstGeom>
            <a:noFill/>
          </p:spPr>
          <p:txBody>
            <a:bodyPr wrap="square" rtlCol="0">
              <a:spAutoFit/>
            </a:bodyPr>
            <a:lstStyle/>
            <a:p>
              <a:pPr algn="ctr"/>
              <a:r>
                <a:rPr lang="es-CO" sz="1600" b="1" dirty="0" smtClean="0">
                  <a:solidFill>
                    <a:schemeClr val="tx2"/>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t>TRANSPARENCIA</a:t>
              </a:r>
              <a:r>
                <a:rPr lang="es-CO" sz="1600" b="1" dirty="0">
                  <a:solidFill>
                    <a:schemeClr val="tx2"/>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t>, PARTICIPACIÓN Y SERVICIO AL CIUDADANO</a:t>
              </a:r>
            </a:p>
          </p:txBody>
        </p:sp>
        <p:sp>
          <p:nvSpPr>
            <p:cNvPr id="9" name="8 Rectángulo"/>
            <p:cNvSpPr/>
            <p:nvPr/>
          </p:nvSpPr>
          <p:spPr>
            <a:xfrm>
              <a:off x="2995375" y="3246933"/>
              <a:ext cx="493829" cy="862169"/>
            </a:xfrm>
            <a:prstGeom prst="rect">
              <a:avLst/>
            </a:prstGeom>
            <a:noFill/>
          </p:spPr>
          <p:txBody>
            <a:bodyPr wrap="square" lIns="68580" tIns="34290" rIns="68580" bIns="34290">
              <a:spAutoFit/>
            </a:bodyPr>
            <a:lstStyle/>
            <a:p>
              <a:pPr algn="ctr"/>
              <a:endParaRPr lang="es-ES" sz="2400" b="1" dirty="0">
                <a:ln w="1905"/>
                <a:solidFill>
                  <a:srgbClr val="FF0000"/>
                </a:solidFill>
                <a:effectLst>
                  <a:innerShdw blurRad="69850" dist="43180" dir="5400000">
                    <a:srgbClr val="000000">
                      <a:alpha val="65000"/>
                    </a:srgbClr>
                  </a:innerShdw>
                </a:effectLst>
                <a:latin typeface="Century Gothic" panose="020B0502020202020204" pitchFamily="34" charset="0"/>
                <a:ea typeface="Verdana" panose="020B0604030504040204" pitchFamily="34" charset="0"/>
                <a:cs typeface="Verdana" panose="020B0604030504040204" pitchFamily="34" charset="0"/>
              </a:endParaRPr>
            </a:p>
          </p:txBody>
        </p:sp>
      </p:grpSp>
      <p:graphicFrame>
        <p:nvGraphicFramePr>
          <p:cNvPr id="10" name="9 Tabla"/>
          <p:cNvGraphicFramePr>
            <a:graphicFrameLocks noGrp="1"/>
          </p:cNvGraphicFramePr>
          <p:nvPr>
            <p:extLst>
              <p:ext uri="{D42A27DB-BD31-4B8C-83A1-F6EECF244321}">
                <p14:modId xmlns:p14="http://schemas.microsoft.com/office/powerpoint/2010/main" val="317453133"/>
              </p:ext>
            </p:extLst>
          </p:nvPr>
        </p:nvGraphicFramePr>
        <p:xfrm>
          <a:off x="827584" y="2948363"/>
          <a:ext cx="7632848" cy="2119496"/>
        </p:xfrm>
        <a:graphic>
          <a:graphicData uri="http://schemas.openxmlformats.org/drawingml/2006/table">
            <a:tbl>
              <a:tblPr firstRow="1" firstCol="1" bandRow="1">
                <a:tableStyleId>{5C22544A-7EE6-4342-B048-85BDC9FD1C3A}</a:tableStyleId>
              </a:tblPr>
              <a:tblGrid>
                <a:gridCol w="2160315"/>
                <a:gridCol w="3312293"/>
                <a:gridCol w="1152128"/>
                <a:gridCol w="1008112"/>
              </a:tblGrid>
              <a:tr h="504056">
                <a:tc>
                  <a:txBody>
                    <a:bodyPr/>
                    <a:lstStyle/>
                    <a:p>
                      <a:pPr algn="ctr">
                        <a:lnSpc>
                          <a:spcPct val="115000"/>
                        </a:lnSpc>
                        <a:spcAft>
                          <a:spcPts val="0"/>
                        </a:spcAft>
                      </a:pPr>
                      <a:r>
                        <a:rPr lang="es-CO" sz="1600" b="0" dirty="0" smtClean="0">
                          <a:effectLst/>
                          <a:latin typeface="Century Gothic" panose="020B0502020202020204" pitchFamily="34" charset="0"/>
                        </a:rPr>
                        <a:t>Requerimientos</a:t>
                      </a:r>
                      <a:endParaRPr lang="es-CO" sz="16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600" b="0" dirty="0" smtClean="0">
                          <a:effectLst/>
                          <a:latin typeface="Century Gothic" panose="020B0502020202020204" pitchFamily="34" charset="0"/>
                        </a:rPr>
                        <a:t>Actividades</a:t>
                      </a:r>
                      <a:endParaRPr lang="es-CO" sz="16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200" b="0" dirty="0" smtClean="0">
                          <a:effectLst/>
                          <a:latin typeface="Century Gothic" panose="020B0502020202020204" pitchFamily="34" charset="0"/>
                        </a:rPr>
                        <a:t>Programado  </a:t>
                      </a:r>
                      <a:r>
                        <a:rPr lang="es-CO" sz="1200" b="0" dirty="0">
                          <a:effectLst/>
                          <a:latin typeface="Century Gothic" panose="020B0502020202020204" pitchFamily="34" charset="0"/>
                        </a:rPr>
                        <a:t>%</a:t>
                      </a:r>
                      <a:endParaRPr lang="es-CO" sz="12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200" b="0" dirty="0" smtClean="0">
                          <a:effectLst/>
                          <a:latin typeface="Century Gothic" panose="020B0502020202020204" pitchFamily="34" charset="0"/>
                        </a:rPr>
                        <a:t>Ejecutado1  %1. </a:t>
                      </a:r>
                      <a:endParaRPr lang="es-CO" sz="1200" b="0" dirty="0">
                        <a:effectLst/>
                        <a:latin typeface="Century Gothic" panose="020B0502020202020204" pitchFamily="34" charset="0"/>
                        <a:ea typeface="Calibri"/>
                        <a:cs typeface="Times New Roman"/>
                      </a:endParaRPr>
                    </a:p>
                  </a:txBody>
                  <a:tcPr marL="68580" marR="68580" marT="0" marB="0"/>
                </a:tc>
              </a:tr>
              <a:tr h="376231">
                <a:tc>
                  <a:txBody>
                    <a:bodyPr/>
                    <a:lstStyle/>
                    <a:p>
                      <a:pPr algn="l" fontAlgn="ctr"/>
                      <a:r>
                        <a:rPr lang="es-CO" sz="1200" b="0" i="0" u="none" strike="noStrike" dirty="0" smtClean="0">
                          <a:solidFill>
                            <a:schemeClr val="bg1"/>
                          </a:solidFill>
                          <a:effectLst/>
                          <a:latin typeface="Century Gothic" panose="020B0502020202020204" pitchFamily="34" charset="0"/>
                        </a:rPr>
                        <a:t>3. Acciones de Información por medio de la utilización de tecnologías de la información y comunicación para facilitar el acceso a ésta</a:t>
                      </a:r>
                      <a:endParaRPr lang="es-CO" sz="1200" b="0" i="0" u="none" strike="noStrike" dirty="0">
                        <a:solidFill>
                          <a:schemeClr val="bg1"/>
                        </a:solidFill>
                        <a:effectLst/>
                        <a:latin typeface="Century Gothic" panose="020B0502020202020204" pitchFamily="34" charset="0"/>
                      </a:endParaRPr>
                    </a:p>
                  </a:txBody>
                  <a:tcPr marL="137160" marR="137160" marT="137160" marB="137160" anchor="ctr"/>
                </a:tc>
                <a:tc>
                  <a:txBody>
                    <a:bodyPr/>
                    <a:lstStyle/>
                    <a:p>
                      <a:pPr algn="l" fontAlgn="ctr"/>
                      <a:r>
                        <a:rPr lang="es-CO" sz="1100" b="0" i="0" u="none" strike="noStrike" dirty="0" smtClean="0">
                          <a:solidFill>
                            <a:srgbClr val="222222"/>
                          </a:solidFill>
                          <a:effectLst/>
                          <a:latin typeface="Century Gothic" panose="020B0502020202020204" pitchFamily="34" charset="0"/>
                        </a:rPr>
                        <a:t>Publicación diaria de mensajes en redes sociales.</a:t>
                      </a:r>
                    </a:p>
                    <a:p>
                      <a:pPr algn="l" fontAlgn="ctr"/>
                      <a:r>
                        <a:rPr lang="es-CO" sz="1100" b="0" i="0" u="none" strike="noStrike" dirty="0" smtClean="0">
                          <a:solidFill>
                            <a:srgbClr val="222222"/>
                          </a:solidFill>
                          <a:effectLst/>
                          <a:latin typeface="Century Gothic" panose="020B0502020202020204" pitchFamily="34" charset="0"/>
                        </a:rPr>
                        <a:t>Actualización permanente de la información publicada en la página web en los espacios: noticias; carrusel de fotografías; redes sociales; Videos, audios y publicaciones; El Informativo; Agenda del Ministerio y El Ministerio en los Medios. </a:t>
                      </a:r>
                      <a:endParaRPr lang="es-CO" sz="1100" b="0" i="0" u="none" strike="noStrike" dirty="0">
                        <a:solidFill>
                          <a:srgbClr val="222222"/>
                        </a:solidFill>
                        <a:effectLst/>
                        <a:latin typeface="Century Gothic" panose="020B0502020202020204" pitchFamily="34" charset="0"/>
                      </a:endParaRPr>
                    </a:p>
                  </a:txBody>
                  <a:tcPr marL="137160" marR="137160" marT="137160" marB="137160" anchor="ctr">
                    <a:solidFill>
                      <a:schemeClr val="accent5">
                        <a:lumMod val="20000"/>
                        <a:lumOff val="80000"/>
                      </a:schemeClr>
                    </a:solidFill>
                  </a:tcPr>
                </a:tc>
                <a:tc>
                  <a:txBody>
                    <a:bodyPr/>
                    <a:lstStyle/>
                    <a:p>
                      <a:pPr algn="ctr" fontAlgn="ctr"/>
                      <a:r>
                        <a:rPr lang="es-CO" sz="1600" b="1" i="0" u="none" strike="noStrike" dirty="0" smtClean="0">
                          <a:solidFill>
                            <a:srgbClr val="222222"/>
                          </a:solidFill>
                          <a:effectLst/>
                          <a:latin typeface="Century Gothic" panose="020B0502020202020204" pitchFamily="34" charset="0"/>
                        </a:rPr>
                        <a:t>25.00%</a:t>
                      </a: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c>
                  <a:txBody>
                    <a:bodyPr/>
                    <a:lstStyle/>
                    <a:p>
                      <a:pPr algn="ctr" fontAlgn="ctr"/>
                      <a:r>
                        <a:rPr lang="es-CO" sz="1600" b="1" i="0" u="none" strike="noStrike" dirty="0" smtClean="0">
                          <a:solidFill>
                            <a:srgbClr val="222222"/>
                          </a:solidFill>
                          <a:effectLst/>
                          <a:latin typeface="Century Gothic" panose="020B0502020202020204" pitchFamily="34" charset="0"/>
                        </a:rPr>
                        <a:t>25.00%</a:t>
                      </a: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r>
            </a:tbl>
          </a:graphicData>
        </a:graphic>
      </p:graphicFrame>
      <p:sp>
        <p:nvSpPr>
          <p:cNvPr id="12" name="11 Rectángulo"/>
          <p:cNvSpPr/>
          <p:nvPr/>
        </p:nvSpPr>
        <p:spPr>
          <a:xfrm>
            <a:off x="6103345" y="717319"/>
            <a:ext cx="2357087" cy="503476"/>
          </a:xfrm>
          <a:prstGeom prst="rect">
            <a:avLst/>
          </a:prstGeom>
          <a:solidFill>
            <a:srgbClr val="92D050"/>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s-CO" b="1" dirty="0">
                <a:latin typeface="Century Gothic" panose="020B0502020202020204" pitchFamily="34" charset="0"/>
              </a:rPr>
              <a:t>Cumplimiento </a:t>
            </a:r>
            <a:r>
              <a:rPr lang="es-CO" b="1" dirty="0">
                <a:latin typeface="Century Gothic" panose="020B0502020202020204" pitchFamily="34" charset="0"/>
              </a:rPr>
              <a:t>2do. trimestre </a:t>
            </a:r>
            <a:r>
              <a:rPr lang="es-CO" b="1" dirty="0" smtClean="0">
                <a:solidFill>
                  <a:schemeClr val="bg1"/>
                </a:solidFill>
                <a:latin typeface="Century Gothic" panose="020B0502020202020204" pitchFamily="34" charset="0"/>
              </a:rPr>
              <a:t>100%</a:t>
            </a:r>
            <a:endParaRPr lang="es-CO" b="1"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7897901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CO" b="1" dirty="0">
                <a:latin typeface="Century Gothic" panose="020B0502020202020204" pitchFamily="34" charset="0"/>
              </a:rPr>
              <a:t>Política 2</a:t>
            </a:r>
            <a:endParaRPr lang="es-CO" dirty="0"/>
          </a:p>
        </p:txBody>
      </p:sp>
      <p:sp>
        <p:nvSpPr>
          <p:cNvPr id="6" name="65 CuadroTexto"/>
          <p:cNvSpPr txBox="1"/>
          <p:nvPr/>
        </p:nvSpPr>
        <p:spPr>
          <a:xfrm>
            <a:off x="224683" y="1954369"/>
            <a:ext cx="5988751" cy="523220"/>
          </a:xfrm>
          <a:prstGeom prst="rect">
            <a:avLst/>
          </a:prstGeom>
          <a:noFill/>
        </p:spPr>
        <p:txBody>
          <a:bodyPr wrap="square" rtlCol="0">
            <a:spAutoFit/>
          </a:bodyPr>
          <a:lstStyle/>
          <a:p>
            <a:pPr algn="ctr"/>
            <a:r>
              <a:rPr lang="es-CO" sz="1400" b="1" dirty="0">
                <a:latin typeface="Century Gothic" panose="020B0502020202020204" pitchFamily="34" charset="0"/>
              </a:rPr>
              <a:t>Componente</a:t>
            </a:r>
            <a:r>
              <a:rPr lang="es-CO" sz="1400" b="1" dirty="0" smtClean="0">
                <a:latin typeface="Century Gothic" panose="020B0502020202020204" pitchFamily="34" charset="0"/>
              </a:rPr>
              <a:t>: </a:t>
            </a:r>
            <a:r>
              <a:rPr lang="es-CO" sz="1400" b="1" dirty="0">
                <a:solidFill>
                  <a:srgbClr val="222222"/>
                </a:solidFill>
                <a:latin typeface="Century Gothic" panose="020B0502020202020204" pitchFamily="34" charset="0"/>
              </a:rPr>
              <a:t>5. Servicio al Ciudadano</a:t>
            </a:r>
          </a:p>
          <a:p>
            <a:pPr algn="ctr"/>
            <a:endParaRPr lang="es-CO" sz="1400" b="1" dirty="0">
              <a:latin typeface="Century Gothic" panose="020B0502020202020204" pitchFamily="34" charset="0"/>
            </a:endParaRPr>
          </a:p>
        </p:txBody>
      </p:sp>
      <p:graphicFrame>
        <p:nvGraphicFramePr>
          <p:cNvPr id="7" name="6 Tabla"/>
          <p:cNvGraphicFramePr>
            <a:graphicFrameLocks noGrp="1"/>
          </p:cNvGraphicFramePr>
          <p:nvPr>
            <p:extLst>
              <p:ext uri="{D42A27DB-BD31-4B8C-83A1-F6EECF244321}">
                <p14:modId xmlns:p14="http://schemas.microsoft.com/office/powerpoint/2010/main" val="2552337178"/>
              </p:ext>
            </p:extLst>
          </p:nvPr>
        </p:nvGraphicFramePr>
        <p:xfrm>
          <a:off x="834874" y="2423665"/>
          <a:ext cx="7632848" cy="1327016"/>
        </p:xfrm>
        <a:graphic>
          <a:graphicData uri="http://schemas.openxmlformats.org/drawingml/2006/table">
            <a:tbl>
              <a:tblPr firstRow="1" firstCol="1" bandRow="1">
                <a:tableStyleId>{5C22544A-7EE6-4342-B048-85BDC9FD1C3A}</a:tableStyleId>
              </a:tblPr>
              <a:tblGrid>
                <a:gridCol w="2160315"/>
                <a:gridCol w="3312293"/>
                <a:gridCol w="1152128"/>
                <a:gridCol w="1008112"/>
              </a:tblGrid>
              <a:tr h="504056">
                <a:tc>
                  <a:txBody>
                    <a:bodyPr/>
                    <a:lstStyle/>
                    <a:p>
                      <a:pPr algn="ctr">
                        <a:lnSpc>
                          <a:spcPct val="115000"/>
                        </a:lnSpc>
                        <a:spcAft>
                          <a:spcPts val="0"/>
                        </a:spcAft>
                      </a:pPr>
                      <a:r>
                        <a:rPr lang="es-CO" sz="1600" b="0" dirty="0" smtClean="0">
                          <a:effectLst/>
                          <a:latin typeface="Century Gothic" panose="020B0502020202020204" pitchFamily="34" charset="0"/>
                        </a:rPr>
                        <a:t>Requerimientos</a:t>
                      </a:r>
                      <a:endParaRPr lang="es-CO" sz="16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600" b="0" dirty="0" smtClean="0">
                          <a:effectLst/>
                          <a:latin typeface="Century Gothic" panose="020B0502020202020204" pitchFamily="34" charset="0"/>
                        </a:rPr>
                        <a:t>Actividades</a:t>
                      </a:r>
                      <a:endParaRPr lang="es-CO" sz="16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200" b="0" dirty="0" smtClean="0">
                          <a:effectLst/>
                          <a:latin typeface="Century Gothic" panose="020B0502020202020204" pitchFamily="34" charset="0"/>
                        </a:rPr>
                        <a:t>Programado  </a:t>
                      </a:r>
                      <a:r>
                        <a:rPr lang="es-CO" sz="1200" b="0" dirty="0">
                          <a:effectLst/>
                          <a:latin typeface="Century Gothic" panose="020B0502020202020204" pitchFamily="34" charset="0"/>
                        </a:rPr>
                        <a:t>%</a:t>
                      </a:r>
                      <a:endParaRPr lang="es-CO" sz="12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200" b="0" dirty="0" smtClean="0">
                          <a:effectLst/>
                          <a:latin typeface="Century Gothic" panose="020B0502020202020204" pitchFamily="34" charset="0"/>
                        </a:rPr>
                        <a:t>Ejecutado1  %1. </a:t>
                      </a:r>
                      <a:endParaRPr lang="es-CO" sz="1200" b="0" dirty="0">
                        <a:effectLst/>
                        <a:latin typeface="Century Gothic" panose="020B0502020202020204" pitchFamily="34" charset="0"/>
                        <a:ea typeface="Calibri"/>
                        <a:cs typeface="Times New Roman"/>
                      </a:endParaRPr>
                    </a:p>
                  </a:txBody>
                  <a:tcPr marL="68580" marR="68580" marT="0" marB="0"/>
                </a:tc>
              </a:tr>
              <a:tr h="376231">
                <a:tc>
                  <a:txBody>
                    <a:bodyPr/>
                    <a:lstStyle/>
                    <a:p>
                      <a:pPr algn="l" fontAlgn="ctr"/>
                      <a:r>
                        <a:rPr lang="es-CO" sz="1200" b="0" i="0" u="none" strike="noStrike" dirty="0" smtClean="0">
                          <a:solidFill>
                            <a:schemeClr val="bg1"/>
                          </a:solidFill>
                          <a:effectLst/>
                          <a:latin typeface="Century Gothic" panose="020B0502020202020204" pitchFamily="34" charset="0"/>
                        </a:rPr>
                        <a:t>2. Esquemas de atención por múltiples canales electrónicos</a:t>
                      </a:r>
                      <a:endParaRPr lang="es-CO" sz="1200" b="0" i="0" u="none" strike="noStrike" dirty="0">
                        <a:solidFill>
                          <a:schemeClr val="bg1"/>
                        </a:solidFill>
                        <a:effectLst/>
                        <a:latin typeface="Century Gothic" panose="020B0502020202020204" pitchFamily="34" charset="0"/>
                      </a:endParaRPr>
                    </a:p>
                  </a:txBody>
                  <a:tcPr marL="137160" marR="137160" marT="137160" marB="137160" anchor="ctr"/>
                </a:tc>
                <a:tc>
                  <a:txBody>
                    <a:bodyPr/>
                    <a:lstStyle/>
                    <a:p>
                      <a:pPr algn="l" fontAlgn="ctr"/>
                      <a:r>
                        <a:rPr lang="es-CO" sz="1100" b="0" i="0" u="none" strike="noStrike" dirty="0" smtClean="0">
                          <a:solidFill>
                            <a:srgbClr val="222222"/>
                          </a:solidFill>
                          <a:effectLst/>
                          <a:latin typeface="Century Gothic" panose="020B0502020202020204" pitchFamily="34" charset="0"/>
                        </a:rPr>
                        <a:t>Verificar la funcionalidad de la herramienta interna de gestión de PQRS en el marco de la garantía del Contrato 573 de 2015.</a:t>
                      </a:r>
                    </a:p>
                  </a:txBody>
                  <a:tcPr marL="137160" marR="137160" marT="137160" marB="137160" anchor="ctr">
                    <a:solidFill>
                      <a:schemeClr val="accent5">
                        <a:lumMod val="20000"/>
                        <a:lumOff val="80000"/>
                      </a:schemeClr>
                    </a:solidFill>
                  </a:tcPr>
                </a:tc>
                <a:tc>
                  <a:txBody>
                    <a:bodyPr/>
                    <a:lstStyle/>
                    <a:p>
                      <a:pPr algn="ctr" fontAlgn="ctr"/>
                      <a:r>
                        <a:rPr lang="es-CO" sz="1600" b="1" i="0" u="none" strike="noStrike" dirty="0" smtClean="0">
                          <a:solidFill>
                            <a:srgbClr val="222222"/>
                          </a:solidFill>
                          <a:effectLst/>
                          <a:latin typeface="Century Gothic" panose="020B0502020202020204" pitchFamily="34" charset="0"/>
                        </a:rPr>
                        <a:t>25.00%</a:t>
                      </a: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endParaRPr lang="es-CO" sz="1600" b="1" i="0" u="none" strike="noStrike" dirty="0" smtClean="0">
                        <a:solidFill>
                          <a:srgbClr val="222222"/>
                        </a:solidFill>
                        <a:effectLst/>
                        <a:latin typeface="Century Gothic" panose="020B0502020202020204" pitchFamily="34" charset="0"/>
                      </a:endParaRPr>
                    </a:p>
                    <a:p>
                      <a:pPr marL="0" marR="0" indent="0" algn="ctr" defTabSz="457200" rtl="0" eaLnBrk="1" fontAlgn="ctr" latinLnBrk="0" hangingPunct="1">
                        <a:lnSpc>
                          <a:spcPct val="100000"/>
                        </a:lnSpc>
                        <a:spcBef>
                          <a:spcPts val="0"/>
                        </a:spcBef>
                        <a:spcAft>
                          <a:spcPts val="0"/>
                        </a:spcAft>
                        <a:buClrTx/>
                        <a:buSzTx/>
                        <a:buFontTx/>
                        <a:buNone/>
                        <a:tabLst/>
                        <a:defRPr/>
                      </a:pPr>
                      <a:r>
                        <a:rPr lang="es-CO" sz="1600" b="1" i="0" u="none" strike="noStrike" dirty="0" smtClean="0">
                          <a:solidFill>
                            <a:srgbClr val="222222"/>
                          </a:solidFill>
                          <a:effectLst/>
                          <a:latin typeface="Century Gothic" panose="020B0502020202020204" pitchFamily="34" charset="0"/>
                        </a:rPr>
                        <a:t>25.00%</a:t>
                      </a:r>
                    </a:p>
                    <a:p>
                      <a:pPr algn="ctr" fontAlgn="ct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r>
            </a:tbl>
          </a:graphicData>
        </a:graphic>
      </p:graphicFrame>
      <p:graphicFrame>
        <p:nvGraphicFramePr>
          <p:cNvPr id="9" name="8 Tabla"/>
          <p:cNvGraphicFramePr>
            <a:graphicFrameLocks noGrp="1"/>
          </p:cNvGraphicFramePr>
          <p:nvPr>
            <p:extLst>
              <p:ext uri="{D42A27DB-BD31-4B8C-83A1-F6EECF244321}">
                <p14:modId xmlns:p14="http://schemas.microsoft.com/office/powerpoint/2010/main" val="2026540125"/>
              </p:ext>
            </p:extLst>
          </p:nvPr>
        </p:nvGraphicFramePr>
        <p:xfrm>
          <a:off x="834874" y="3750681"/>
          <a:ext cx="7632848" cy="1447800"/>
        </p:xfrm>
        <a:graphic>
          <a:graphicData uri="http://schemas.openxmlformats.org/drawingml/2006/table">
            <a:tbl>
              <a:tblPr firstRow="1" firstCol="1" bandRow="1">
                <a:tableStyleId>{5C22544A-7EE6-4342-B048-85BDC9FD1C3A}</a:tableStyleId>
              </a:tblPr>
              <a:tblGrid>
                <a:gridCol w="2160315"/>
                <a:gridCol w="3312293"/>
                <a:gridCol w="1152128"/>
                <a:gridCol w="1008112"/>
              </a:tblGrid>
              <a:tr h="376231">
                <a:tc>
                  <a:txBody>
                    <a:bodyPr/>
                    <a:lstStyle/>
                    <a:p>
                      <a:pPr algn="l"/>
                      <a:r>
                        <a:rPr lang="es-CO" sz="1200" b="0" dirty="0" smtClean="0">
                          <a:solidFill>
                            <a:schemeClr val="bg1"/>
                          </a:solidFill>
                          <a:latin typeface="Century Gothic" panose="020B0502020202020204" pitchFamily="34" charset="0"/>
                        </a:rPr>
                        <a:t>3</a:t>
                      </a:r>
                      <a:r>
                        <a:rPr lang="es-CO" sz="1200" b="0" dirty="0" smtClean="0">
                          <a:solidFill>
                            <a:schemeClr val="bg1"/>
                          </a:solidFill>
                          <a:effectLst/>
                          <a:latin typeface="Century Gothic" panose="020B0502020202020204" pitchFamily="34" charset="0"/>
                        </a:rPr>
                        <a:t>. Gestión de peticiones, quejas, reclamos, sugerencias y denuncias</a:t>
                      </a:r>
                      <a:endParaRPr lang="es-CO" sz="1200" b="0" dirty="0">
                        <a:solidFill>
                          <a:schemeClr val="bg1"/>
                        </a:solidFill>
                        <a:effectLst/>
                        <a:latin typeface="Century Gothic" panose="020B0502020202020204" pitchFamily="34" charset="0"/>
                      </a:endParaRPr>
                    </a:p>
                  </a:txBody>
                  <a:tcPr marL="137160" marR="137160" marT="137160" marB="137160" anchor="ctr"/>
                </a:tc>
                <a:tc>
                  <a:txBody>
                    <a:bodyPr/>
                    <a:lstStyle/>
                    <a:p>
                      <a:pPr algn="l"/>
                      <a:r>
                        <a:rPr lang="es-CO" sz="1100" b="0" dirty="0" smtClean="0">
                          <a:solidFill>
                            <a:schemeClr val="tx1"/>
                          </a:solidFill>
                          <a:latin typeface="Century Gothic" panose="020B0502020202020204" pitchFamily="34" charset="0"/>
                        </a:rPr>
                        <a:t>Realizar una jornada de capacitación con los delegados de cada dependencia del Ministerio, relacionada con conceptos, el deber de cumplir con los términos legales y correcto diligenciamiento del formato de registro de PQRS en el cual se consolida la información. </a:t>
                      </a:r>
                      <a:endParaRPr lang="es-CO" sz="1100" b="0" dirty="0">
                        <a:solidFill>
                          <a:schemeClr val="tx1"/>
                        </a:solidFill>
                        <a:latin typeface="Century Gothic" panose="020B0502020202020204" pitchFamily="34" charset="0"/>
                      </a:endParaRPr>
                    </a:p>
                  </a:txBody>
                  <a:tcPr marL="137160" marR="137160" marT="137160" marB="137160" anchor="ctr">
                    <a:solidFill>
                      <a:schemeClr val="accent5">
                        <a:lumMod val="20000"/>
                        <a:lumOff val="80000"/>
                      </a:schemeClr>
                    </a:solidFill>
                  </a:tcPr>
                </a:tc>
                <a:tc>
                  <a:txBody>
                    <a:bodyPr/>
                    <a:lstStyle/>
                    <a:p>
                      <a:pPr algn="ctr"/>
                      <a:r>
                        <a:rPr lang="es-CO" sz="1600" dirty="0" smtClean="0">
                          <a:solidFill>
                            <a:schemeClr val="tx1"/>
                          </a:solidFill>
                          <a:latin typeface="Century Gothic" panose="020B0502020202020204" pitchFamily="34" charset="0"/>
                        </a:rPr>
                        <a:t>20.00%</a:t>
                      </a:r>
                      <a:endParaRPr lang="es-CO" sz="1600" dirty="0">
                        <a:solidFill>
                          <a:schemeClr val="tx1"/>
                        </a:solidFill>
                        <a:latin typeface="Century Gothic" panose="020B0502020202020204" pitchFamily="34" charset="0"/>
                      </a:endParaRPr>
                    </a:p>
                  </a:txBody>
                  <a:tcPr marL="0" marR="0" marT="0" marB="0" anchor="ctr">
                    <a:solidFill>
                      <a:schemeClr val="accent5">
                        <a:lumMod val="20000"/>
                        <a:lumOff val="8000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s-CO" sz="1600" dirty="0" smtClean="0">
                        <a:solidFill>
                          <a:schemeClr val="tx1"/>
                        </a:solidFill>
                        <a:latin typeface="Century Gothic" panose="020B0502020202020204" pitchFamily="34" charset="0"/>
                      </a:endParaRPr>
                    </a:p>
                    <a:p>
                      <a:pPr marL="0" marR="0" indent="0" algn="ctr" defTabSz="457200" rtl="0" eaLnBrk="1" fontAlgn="auto" latinLnBrk="0" hangingPunct="1">
                        <a:lnSpc>
                          <a:spcPct val="100000"/>
                        </a:lnSpc>
                        <a:spcBef>
                          <a:spcPts val="0"/>
                        </a:spcBef>
                        <a:spcAft>
                          <a:spcPts val="0"/>
                        </a:spcAft>
                        <a:buClrTx/>
                        <a:buSzTx/>
                        <a:buFontTx/>
                        <a:buNone/>
                        <a:tabLst/>
                        <a:defRPr/>
                      </a:pPr>
                      <a:r>
                        <a:rPr lang="es-CO" sz="1600" dirty="0" smtClean="0">
                          <a:solidFill>
                            <a:schemeClr val="tx1"/>
                          </a:solidFill>
                          <a:latin typeface="Century Gothic" panose="020B0502020202020204" pitchFamily="34" charset="0"/>
                        </a:rPr>
                        <a:t>20.00%</a:t>
                      </a:r>
                    </a:p>
                    <a:p>
                      <a:pPr algn="ctr"/>
                      <a:endParaRPr lang="es-CO" sz="1600" dirty="0">
                        <a:latin typeface="Century Gothic" panose="020B0502020202020204" pitchFamily="34" charset="0"/>
                      </a:endParaRPr>
                    </a:p>
                  </a:txBody>
                  <a:tcPr marL="0" marR="0" marT="0" marB="0" anchor="ctr">
                    <a:solidFill>
                      <a:schemeClr val="accent5">
                        <a:lumMod val="20000"/>
                        <a:lumOff val="80000"/>
                      </a:schemeClr>
                    </a:solidFill>
                  </a:tcPr>
                </a:tc>
              </a:tr>
            </a:tbl>
          </a:graphicData>
        </a:graphic>
      </p:graphicFrame>
      <p:sp>
        <p:nvSpPr>
          <p:cNvPr id="10" name="3 CuadroTexto"/>
          <p:cNvSpPr txBox="1"/>
          <p:nvPr/>
        </p:nvSpPr>
        <p:spPr>
          <a:xfrm>
            <a:off x="1503761" y="1498208"/>
            <a:ext cx="6725838" cy="338554"/>
          </a:xfrm>
          <a:prstGeom prst="rect">
            <a:avLst/>
          </a:prstGeom>
          <a:noFill/>
        </p:spPr>
        <p:txBody>
          <a:bodyPr wrap="square" rtlCol="0">
            <a:spAutoFit/>
          </a:bodyPr>
          <a:lstStyle/>
          <a:p>
            <a:pPr algn="ctr"/>
            <a:r>
              <a:rPr lang="es-CO" sz="1600" b="1" dirty="0" smtClean="0">
                <a:solidFill>
                  <a:schemeClr val="tx2"/>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t>TRANSPARENCIA</a:t>
            </a:r>
            <a:r>
              <a:rPr lang="es-CO" sz="1600" b="1" dirty="0">
                <a:solidFill>
                  <a:schemeClr val="tx2"/>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t>, PARTICIPACIÓN Y SERVICIO AL CIUDADANO</a:t>
            </a:r>
          </a:p>
        </p:txBody>
      </p:sp>
      <p:sp>
        <p:nvSpPr>
          <p:cNvPr id="11" name="10 Rectángulo"/>
          <p:cNvSpPr/>
          <p:nvPr/>
        </p:nvSpPr>
        <p:spPr>
          <a:xfrm>
            <a:off x="6114361" y="717319"/>
            <a:ext cx="2346071" cy="503476"/>
          </a:xfrm>
          <a:prstGeom prst="rect">
            <a:avLst/>
          </a:prstGeom>
          <a:solidFill>
            <a:srgbClr val="92D050"/>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s-CO" b="1" dirty="0">
                <a:latin typeface="Century Gothic" panose="020B0502020202020204" pitchFamily="34" charset="0"/>
              </a:rPr>
              <a:t>Cumplimiento </a:t>
            </a:r>
            <a:r>
              <a:rPr lang="es-CO" b="1" dirty="0">
                <a:latin typeface="Century Gothic" panose="020B0502020202020204" pitchFamily="34" charset="0"/>
              </a:rPr>
              <a:t>2do. trimestre </a:t>
            </a:r>
            <a:r>
              <a:rPr lang="es-CO" b="1" dirty="0" smtClean="0">
                <a:solidFill>
                  <a:schemeClr val="bg1"/>
                </a:solidFill>
                <a:latin typeface="Century Gothic" panose="020B0502020202020204" pitchFamily="34" charset="0"/>
              </a:rPr>
              <a:t>100%</a:t>
            </a:r>
            <a:endParaRPr lang="es-CO" b="1"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17934496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CO" b="1" dirty="0">
                <a:latin typeface="Century Gothic" panose="020B0502020202020204" pitchFamily="34" charset="0"/>
              </a:rPr>
              <a:t>Política 2</a:t>
            </a:r>
            <a:endParaRPr lang="es-CO" dirty="0"/>
          </a:p>
        </p:txBody>
      </p:sp>
      <p:sp>
        <p:nvSpPr>
          <p:cNvPr id="5" name="4 Rectángulo"/>
          <p:cNvSpPr/>
          <p:nvPr/>
        </p:nvSpPr>
        <p:spPr>
          <a:xfrm>
            <a:off x="653738" y="1544306"/>
            <a:ext cx="1172116" cy="369332"/>
          </a:xfrm>
          <a:prstGeom prst="rect">
            <a:avLst/>
          </a:prstGeom>
        </p:spPr>
        <p:txBody>
          <a:bodyPr wrap="none">
            <a:spAutoFit/>
          </a:bodyPr>
          <a:lstStyle/>
          <a:p>
            <a:r>
              <a:rPr lang="es-CO" b="1" dirty="0" smtClean="0">
                <a:effectLst>
                  <a:outerShdw blurRad="38100" dist="38100" dir="2700000" algn="tl">
                    <a:srgbClr val="000000">
                      <a:alpha val="43137"/>
                    </a:srgbClr>
                  </a:outerShdw>
                </a:effectLst>
                <a:latin typeface="Century Gothic" panose="020B0502020202020204" pitchFamily="34" charset="0"/>
              </a:rPr>
              <a:t>Avances</a:t>
            </a:r>
            <a:endParaRPr lang="es-CO" b="1" dirty="0">
              <a:effectLst>
                <a:outerShdw blurRad="38100" dist="38100" dir="2700000" algn="tl">
                  <a:srgbClr val="000000">
                    <a:alpha val="43137"/>
                  </a:srgbClr>
                </a:outerShdw>
              </a:effectLst>
              <a:latin typeface="Century Gothic" panose="020B0502020202020204" pitchFamily="34" charset="0"/>
            </a:endParaRPr>
          </a:p>
        </p:txBody>
      </p:sp>
      <p:sp>
        <p:nvSpPr>
          <p:cNvPr id="6" name="5 Rectángulo"/>
          <p:cNvSpPr/>
          <p:nvPr/>
        </p:nvSpPr>
        <p:spPr>
          <a:xfrm>
            <a:off x="653738" y="1898378"/>
            <a:ext cx="7910714" cy="4154984"/>
          </a:xfrm>
          <a:prstGeom prst="rect">
            <a:avLst/>
          </a:prstGeom>
        </p:spPr>
        <p:txBody>
          <a:bodyPr wrap="square">
            <a:spAutoFit/>
          </a:bodyPr>
          <a:lstStyle/>
          <a:p>
            <a:pPr marL="171450" indent="-171450">
              <a:buFont typeface="Arial" panose="020B0604020202020204" pitchFamily="34" charset="0"/>
              <a:buChar char="•"/>
            </a:pPr>
            <a:r>
              <a:rPr lang="es-CO" sz="1200" dirty="0">
                <a:latin typeface="Century Gothic" panose="020B0502020202020204" pitchFamily="34" charset="0"/>
              </a:rPr>
              <a:t>Se formuló el Plan Anticorrupción y se publicó en la página web, previa revisión del la Oficina de Control </a:t>
            </a:r>
            <a:r>
              <a:rPr lang="es-CO" sz="1200" dirty="0" smtClean="0">
                <a:latin typeface="Century Gothic" panose="020B0502020202020204" pitchFamily="34" charset="0"/>
              </a:rPr>
              <a:t>Interno.</a:t>
            </a:r>
          </a:p>
          <a:p>
            <a:endParaRPr lang="es-CO" sz="1200" dirty="0" smtClean="0">
              <a:latin typeface="Century Gothic" panose="020B0502020202020204" pitchFamily="34" charset="0"/>
            </a:endParaRPr>
          </a:p>
          <a:p>
            <a:pPr marL="171450" indent="-171450">
              <a:buFont typeface="Arial" panose="020B0604020202020204" pitchFamily="34" charset="0"/>
              <a:buChar char="•"/>
            </a:pPr>
            <a:r>
              <a:rPr lang="es-CO" sz="1200" dirty="0">
                <a:latin typeface="Century Gothic" panose="020B0502020202020204" pitchFamily="34" charset="0"/>
              </a:rPr>
              <a:t>Se actualizaron los riesgos de corrupción, de acuerdo con la nueva metodología de administración de riesgos y se publicó el consolidado en la pagina </a:t>
            </a:r>
            <a:r>
              <a:rPr lang="es-CO" sz="1200" dirty="0" smtClean="0">
                <a:latin typeface="Century Gothic" panose="020B0502020202020204" pitchFamily="34" charset="0"/>
              </a:rPr>
              <a:t>web.</a:t>
            </a:r>
          </a:p>
          <a:p>
            <a:endParaRPr lang="es-CO" sz="1200" dirty="0" smtClean="0">
              <a:latin typeface="Century Gothic" panose="020B0502020202020204" pitchFamily="34" charset="0"/>
            </a:endParaRPr>
          </a:p>
          <a:p>
            <a:pPr marL="171450" indent="-171450">
              <a:buFont typeface="Arial" panose="020B0604020202020204" pitchFamily="34" charset="0"/>
              <a:buChar char="•"/>
            </a:pPr>
            <a:r>
              <a:rPr lang="es-CO" sz="1200" dirty="0" smtClean="0">
                <a:latin typeface="Century Gothic" panose="020B0502020202020204" pitchFamily="34" charset="0"/>
              </a:rPr>
              <a:t>Se </a:t>
            </a:r>
            <a:r>
              <a:rPr lang="es-CO" sz="1200" dirty="0">
                <a:latin typeface="Century Gothic" panose="020B0502020202020204" pitchFamily="34" charset="0"/>
              </a:rPr>
              <a:t>realizaron 2 mesas de trabajo, el 8 y 9 de marzo  en coordinación con la OAP y Grupo de Servicio al Ciudadano,  para la definición de las actividades de transparencia a incluir en los planes de acción 2016</a:t>
            </a:r>
            <a:r>
              <a:rPr lang="es-CO" sz="1200" dirty="0" smtClean="0">
                <a:latin typeface="Century Gothic" panose="020B0502020202020204" pitchFamily="34" charset="0"/>
              </a:rPr>
              <a:t>,.</a:t>
            </a:r>
          </a:p>
          <a:p>
            <a:pPr marL="171450" indent="-171450">
              <a:buFont typeface="Arial" panose="020B0604020202020204" pitchFamily="34" charset="0"/>
              <a:buChar char="•"/>
            </a:pPr>
            <a:endParaRPr lang="es-CO" sz="1200" dirty="0" smtClean="0">
              <a:latin typeface="Century Gothic" panose="020B0502020202020204" pitchFamily="34" charset="0"/>
            </a:endParaRPr>
          </a:p>
          <a:p>
            <a:pPr marL="171450" indent="-171450">
              <a:buFont typeface="Arial" panose="020B0604020202020204" pitchFamily="34" charset="0"/>
              <a:buChar char="•"/>
            </a:pPr>
            <a:r>
              <a:rPr lang="es-CO" sz="1200" dirty="0" smtClean="0">
                <a:latin typeface="Century Gothic" panose="020B0502020202020204" pitchFamily="34" charset="0"/>
              </a:rPr>
              <a:t>Se </a:t>
            </a:r>
            <a:r>
              <a:rPr lang="es-CO" sz="1200" dirty="0">
                <a:latin typeface="Century Gothic" panose="020B0502020202020204" pitchFamily="34" charset="0"/>
              </a:rPr>
              <a:t>realizó mesa de trabajo del observatorio de política criminal denominada política criminal con enfoque de género en la </a:t>
            </a:r>
            <a:r>
              <a:rPr lang="es-CO" sz="1200" dirty="0" smtClean="0">
                <a:latin typeface="Century Gothic" panose="020B0502020202020204" pitchFamily="34" charset="0"/>
              </a:rPr>
              <a:t>Universidad </a:t>
            </a:r>
            <a:r>
              <a:rPr lang="es-CO" sz="1200" dirty="0">
                <a:latin typeface="Century Gothic" panose="020B0502020202020204" pitchFamily="34" charset="0"/>
              </a:rPr>
              <a:t>de los </a:t>
            </a:r>
            <a:r>
              <a:rPr lang="es-CO" sz="1200" dirty="0" smtClean="0">
                <a:latin typeface="Century Gothic" panose="020B0502020202020204" pitchFamily="34" charset="0"/>
              </a:rPr>
              <a:t>.</a:t>
            </a:r>
          </a:p>
          <a:p>
            <a:pPr marL="171450" indent="-171450">
              <a:buFont typeface="Arial" panose="020B0604020202020204" pitchFamily="34" charset="0"/>
              <a:buChar char="•"/>
            </a:pPr>
            <a:endParaRPr lang="es-CO" sz="1200" dirty="0" smtClean="0">
              <a:latin typeface="Century Gothic" panose="020B0502020202020204" pitchFamily="34" charset="0"/>
            </a:endParaRPr>
          </a:p>
          <a:p>
            <a:pPr marL="171450" indent="-171450">
              <a:buFont typeface="Arial" panose="020B0604020202020204" pitchFamily="34" charset="0"/>
              <a:buChar char="•"/>
            </a:pPr>
            <a:r>
              <a:rPr lang="es-CO" sz="1200" dirty="0" smtClean="0">
                <a:latin typeface="Century Gothic" panose="020B0502020202020204" pitchFamily="34" charset="0"/>
              </a:rPr>
              <a:t>Se </a:t>
            </a:r>
            <a:r>
              <a:rPr lang="es-CO" sz="1200" dirty="0">
                <a:latin typeface="Century Gothic" panose="020B0502020202020204" pitchFamily="34" charset="0"/>
              </a:rPr>
              <a:t>realizaron en total 37 mesas de trabajo presencial y 17 mesas de trabajo virtual en las cuales el tema principal fue control de sustancias químicas y estupefacientes</a:t>
            </a:r>
            <a:r>
              <a:rPr lang="es-CO" sz="1200" dirty="0" smtClean="0">
                <a:latin typeface="Century Gothic" panose="020B0502020202020204" pitchFamily="34" charset="0"/>
              </a:rPr>
              <a:t>.</a:t>
            </a:r>
          </a:p>
          <a:p>
            <a:pPr marL="171450" indent="-171450">
              <a:buFont typeface="Arial" panose="020B0604020202020204" pitchFamily="34" charset="0"/>
              <a:buChar char="•"/>
            </a:pPr>
            <a:endParaRPr lang="es-CO" sz="1200" dirty="0" smtClean="0">
              <a:latin typeface="Century Gothic" panose="020B0502020202020204" pitchFamily="34" charset="0"/>
            </a:endParaRPr>
          </a:p>
          <a:p>
            <a:pPr marL="171450" indent="-171450">
              <a:buFont typeface="Arial" panose="020B0604020202020204" pitchFamily="34" charset="0"/>
              <a:buChar char="•"/>
            </a:pPr>
            <a:r>
              <a:rPr lang="es-CO" sz="1200" dirty="0" smtClean="0">
                <a:latin typeface="Century Gothic" panose="020B0502020202020204" pitchFamily="34" charset="0"/>
              </a:rPr>
              <a:t>Se </a:t>
            </a:r>
            <a:r>
              <a:rPr lang="es-CO" sz="1200" dirty="0">
                <a:latin typeface="Century Gothic" panose="020B0502020202020204" pitchFamily="34" charset="0"/>
              </a:rPr>
              <a:t>publicaron en la página web del MJD  tres (3) conceptos de los más relevantes emitidos por la DDDOJ y escogidos por el Director.  1. Concepto Estatuto Raizal. 2. Concepto Responsabilidad de las personas jurídicas. 3. Concepto proyecto de ley de iniciativa gubernamental. </a:t>
            </a:r>
            <a:endParaRPr lang="es-CO" sz="1200" dirty="0" smtClean="0">
              <a:latin typeface="Century Gothic" panose="020B0502020202020204" pitchFamily="34" charset="0"/>
            </a:endParaRPr>
          </a:p>
          <a:p>
            <a:pPr marL="171450" indent="-171450">
              <a:buFont typeface="Arial" panose="020B0604020202020204" pitchFamily="34" charset="0"/>
              <a:buChar char="•"/>
            </a:pPr>
            <a:endParaRPr lang="es-CO" sz="1200" dirty="0" smtClean="0">
              <a:latin typeface="Century Gothic" panose="020B0502020202020204" pitchFamily="34" charset="0"/>
            </a:endParaRPr>
          </a:p>
          <a:p>
            <a:pPr marL="171450" indent="-171450">
              <a:buFont typeface="Arial" panose="020B0604020202020204" pitchFamily="34" charset="0"/>
              <a:buChar char="•"/>
            </a:pPr>
            <a:r>
              <a:rPr lang="es-CO" sz="1200" dirty="0" smtClean="0">
                <a:latin typeface="Century Gothic" panose="020B0502020202020204" pitchFamily="34" charset="0"/>
              </a:rPr>
              <a:t>Se </a:t>
            </a:r>
            <a:r>
              <a:rPr lang="es-CO" sz="1200" dirty="0">
                <a:latin typeface="Century Gothic" panose="020B0502020202020204" pitchFamily="34" charset="0"/>
              </a:rPr>
              <a:t>habilitó en el portal web un espacio electrónico de participación ciudadana sobre las fases de política criminal  para la consolidación de problemas y posibles </a:t>
            </a:r>
            <a:r>
              <a:rPr lang="es-CO" sz="1200" dirty="0" smtClean="0">
                <a:latin typeface="Century Gothic" panose="020B0502020202020204" pitchFamily="34" charset="0"/>
              </a:rPr>
              <a:t>soluciones</a:t>
            </a:r>
            <a:endParaRPr lang="es-CO" sz="1200" dirty="0">
              <a:latin typeface="Century Gothic" panose="020B0502020202020204" pitchFamily="34" charset="0"/>
            </a:endParaRPr>
          </a:p>
        </p:txBody>
      </p:sp>
      <p:sp>
        <p:nvSpPr>
          <p:cNvPr id="2" name="1 Rectángulo"/>
          <p:cNvSpPr/>
          <p:nvPr/>
        </p:nvSpPr>
        <p:spPr>
          <a:xfrm>
            <a:off x="4114818" y="684583"/>
            <a:ext cx="4572000" cy="646331"/>
          </a:xfrm>
          <a:prstGeom prst="rect">
            <a:avLst/>
          </a:prstGeom>
        </p:spPr>
        <p:txBody>
          <a:bodyPr>
            <a:spAutoFit/>
          </a:bodyPr>
          <a:lstStyle/>
          <a:p>
            <a:pPr algn="ctr"/>
            <a:r>
              <a:rPr lang="es-CO" b="1" dirty="0">
                <a:solidFill>
                  <a:schemeClr val="tx2"/>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t>TRANSPARENCIA, PARTICIPACIÓN Y SERVICIO AL CIUDADANO</a:t>
            </a:r>
          </a:p>
        </p:txBody>
      </p:sp>
    </p:spTree>
    <p:extLst>
      <p:ext uri="{BB962C8B-B14F-4D97-AF65-F5344CB8AC3E}">
        <p14:creationId xmlns:p14="http://schemas.microsoft.com/office/powerpoint/2010/main" val="266219788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CO" b="1" dirty="0">
                <a:latin typeface="Century Gothic" panose="020B0502020202020204" pitchFamily="34" charset="0"/>
              </a:rPr>
              <a:t>Política 2</a:t>
            </a:r>
            <a:endParaRPr lang="es-CO" dirty="0"/>
          </a:p>
        </p:txBody>
      </p:sp>
      <p:sp>
        <p:nvSpPr>
          <p:cNvPr id="5" name="4 Rectángulo"/>
          <p:cNvSpPr/>
          <p:nvPr/>
        </p:nvSpPr>
        <p:spPr>
          <a:xfrm>
            <a:off x="653738" y="1544306"/>
            <a:ext cx="1172116" cy="369332"/>
          </a:xfrm>
          <a:prstGeom prst="rect">
            <a:avLst/>
          </a:prstGeom>
        </p:spPr>
        <p:txBody>
          <a:bodyPr wrap="none">
            <a:spAutoFit/>
          </a:bodyPr>
          <a:lstStyle/>
          <a:p>
            <a:r>
              <a:rPr lang="es-CO" b="1" dirty="0" smtClean="0">
                <a:effectLst>
                  <a:outerShdw blurRad="38100" dist="38100" dir="2700000" algn="tl">
                    <a:srgbClr val="000000">
                      <a:alpha val="43137"/>
                    </a:srgbClr>
                  </a:outerShdw>
                </a:effectLst>
                <a:latin typeface="Century Gothic" panose="020B0502020202020204" pitchFamily="34" charset="0"/>
              </a:rPr>
              <a:t>Avances</a:t>
            </a:r>
            <a:endParaRPr lang="es-CO" b="1" dirty="0">
              <a:effectLst>
                <a:outerShdw blurRad="38100" dist="38100" dir="2700000" algn="tl">
                  <a:srgbClr val="000000">
                    <a:alpha val="43137"/>
                  </a:srgbClr>
                </a:outerShdw>
              </a:effectLst>
              <a:latin typeface="Century Gothic" panose="020B0502020202020204" pitchFamily="34" charset="0"/>
            </a:endParaRPr>
          </a:p>
        </p:txBody>
      </p:sp>
      <p:sp>
        <p:nvSpPr>
          <p:cNvPr id="6" name="5 Rectángulo"/>
          <p:cNvSpPr/>
          <p:nvPr/>
        </p:nvSpPr>
        <p:spPr>
          <a:xfrm>
            <a:off x="653737" y="1975652"/>
            <a:ext cx="8148739" cy="3970318"/>
          </a:xfrm>
          <a:prstGeom prst="rect">
            <a:avLst/>
          </a:prstGeom>
        </p:spPr>
        <p:txBody>
          <a:bodyPr wrap="square">
            <a:spAutoFit/>
          </a:bodyPr>
          <a:lstStyle/>
          <a:p>
            <a:pPr marL="171450" indent="-171450">
              <a:buFont typeface="Arial" panose="020B0604020202020204" pitchFamily="34" charset="0"/>
              <a:buChar char="•"/>
            </a:pPr>
            <a:r>
              <a:rPr lang="es-CO" sz="1200" dirty="0">
                <a:latin typeface="Century Gothic" panose="020B0502020202020204" pitchFamily="34" charset="0"/>
              </a:rPr>
              <a:t>Se interactúo con 76 conciliadores de equidad.</a:t>
            </a:r>
          </a:p>
          <a:p>
            <a:pPr marL="171450" indent="-171450">
              <a:buFont typeface="Arial" panose="020B0604020202020204" pitchFamily="34" charset="0"/>
              <a:buChar char="•"/>
            </a:pPr>
            <a:endParaRPr lang="es-CO" sz="1200" dirty="0" smtClean="0">
              <a:latin typeface="Century Gothic" panose="020B0502020202020204" pitchFamily="34" charset="0"/>
            </a:endParaRPr>
          </a:p>
          <a:p>
            <a:pPr marL="171450" indent="-171450">
              <a:buFont typeface="Arial" panose="020B0604020202020204" pitchFamily="34" charset="0"/>
              <a:buChar char="•"/>
            </a:pPr>
            <a:r>
              <a:rPr lang="es-CO" sz="1200" dirty="0" smtClean="0">
                <a:latin typeface="Century Gothic" panose="020B0502020202020204" pitchFamily="34" charset="0"/>
              </a:rPr>
              <a:t>Se </a:t>
            </a:r>
            <a:r>
              <a:rPr lang="es-CO" sz="1200" dirty="0">
                <a:latin typeface="Century Gothic" panose="020B0502020202020204" pitchFamily="34" charset="0"/>
              </a:rPr>
              <a:t>publicaron el día 3 de febrero los conceptos emitidos por el consejo superior de Política Criminal en la página web de Política Criminal, en el link </a:t>
            </a:r>
            <a:r>
              <a:rPr lang="es-CO" sz="1200" dirty="0">
                <a:latin typeface="Century Gothic" panose="020B0502020202020204" pitchFamily="34" charset="0"/>
                <a:hlinkClick r:id="rId3"/>
              </a:rPr>
              <a:t>www.politicacriminal.gov.co</a:t>
            </a:r>
            <a:r>
              <a:rPr lang="es-CO" sz="1200" dirty="0">
                <a:latin typeface="Century Gothic" panose="020B0502020202020204" pitchFamily="34" charset="0"/>
              </a:rPr>
              <a:t>.</a:t>
            </a:r>
          </a:p>
          <a:p>
            <a:pPr marL="171450" indent="-171450">
              <a:buFont typeface="Arial" panose="020B0604020202020204" pitchFamily="34" charset="0"/>
              <a:buChar char="•"/>
            </a:pPr>
            <a:endParaRPr lang="es-CO" sz="1200" dirty="0" smtClean="0">
              <a:latin typeface="Century Gothic" panose="020B0502020202020204" pitchFamily="34" charset="0"/>
            </a:endParaRPr>
          </a:p>
          <a:p>
            <a:pPr marL="171450" indent="-171450">
              <a:buFont typeface="Arial" panose="020B0604020202020204" pitchFamily="34" charset="0"/>
              <a:buChar char="•"/>
            </a:pPr>
            <a:r>
              <a:rPr lang="es-CO" sz="1200" dirty="0" smtClean="0">
                <a:latin typeface="Century Gothic" panose="020B0502020202020204" pitchFamily="34" charset="0"/>
              </a:rPr>
              <a:t>Se </a:t>
            </a:r>
            <a:r>
              <a:rPr lang="es-CO" sz="1200" dirty="0">
                <a:latin typeface="Century Gothic" panose="020B0502020202020204" pitchFamily="34" charset="0"/>
              </a:rPr>
              <a:t>firma el contrato con RTVC (Canal Institucional) para asegurar las jornadas de rendición de cuentas del año.</a:t>
            </a:r>
          </a:p>
          <a:p>
            <a:pPr marL="171450" indent="-171450">
              <a:buFont typeface="Arial" panose="020B0604020202020204" pitchFamily="34" charset="0"/>
              <a:buChar char="•"/>
            </a:pPr>
            <a:endParaRPr lang="es-CO" sz="1200" dirty="0" smtClean="0">
              <a:latin typeface="Century Gothic" panose="020B0502020202020204" pitchFamily="34" charset="0"/>
            </a:endParaRPr>
          </a:p>
          <a:p>
            <a:pPr marL="171450" indent="-171450">
              <a:buFont typeface="Arial" panose="020B0604020202020204" pitchFamily="34" charset="0"/>
              <a:buChar char="•"/>
            </a:pPr>
            <a:r>
              <a:rPr lang="es-CO" sz="1200" dirty="0" smtClean="0">
                <a:latin typeface="Century Gothic" panose="020B0502020202020204" pitchFamily="34" charset="0"/>
              </a:rPr>
              <a:t>De </a:t>
            </a:r>
            <a:r>
              <a:rPr lang="es-CO" sz="1200" dirty="0">
                <a:latin typeface="Century Gothic" panose="020B0502020202020204" pitchFamily="34" charset="0"/>
              </a:rPr>
              <a:t>domingo a lunes, durante todo el día, se mueven las redes sociales con los temas del </a:t>
            </a:r>
            <a:r>
              <a:rPr lang="es-CO" sz="1200" dirty="0" smtClean="0">
                <a:latin typeface="Century Gothic" panose="020B0502020202020204" pitchFamily="34" charset="0"/>
              </a:rPr>
              <a:t>MJD Y se </a:t>
            </a:r>
            <a:r>
              <a:rPr lang="es-CO" sz="1200" dirty="0">
                <a:latin typeface="Century Gothic" panose="020B0502020202020204" pitchFamily="34" charset="0"/>
              </a:rPr>
              <a:t>alimenta la página web del </a:t>
            </a:r>
            <a:r>
              <a:rPr lang="es-CO" sz="1200" dirty="0" smtClean="0">
                <a:latin typeface="Century Gothic" panose="020B0502020202020204" pitchFamily="34" charset="0"/>
              </a:rPr>
              <a:t>MJD.</a:t>
            </a:r>
          </a:p>
          <a:p>
            <a:pPr marL="171450" indent="-171450">
              <a:buFont typeface="Arial" panose="020B0604020202020204" pitchFamily="34" charset="0"/>
              <a:buChar char="•"/>
            </a:pPr>
            <a:endParaRPr lang="es-CO" sz="1200" dirty="0" smtClean="0">
              <a:latin typeface="Century Gothic" panose="020B0502020202020204" pitchFamily="34" charset="0"/>
            </a:endParaRPr>
          </a:p>
          <a:p>
            <a:pPr marL="171450" indent="-171450">
              <a:buFont typeface="Arial" panose="020B0604020202020204" pitchFamily="34" charset="0"/>
              <a:buChar char="•"/>
            </a:pPr>
            <a:r>
              <a:rPr lang="es-CO" sz="1200" dirty="0" smtClean="0">
                <a:latin typeface="Century Gothic" panose="020B0502020202020204" pitchFamily="34" charset="0"/>
              </a:rPr>
              <a:t>Se </a:t>
            </a:r>
            <a:r>
              <a:rPr lang="es-CO" sz="1200" dirty="0">
                <a:latin typeface="Century Gothic" panose="020B0502020202020204" pitchFamily="34" charset="0"/>
              </a:rPr>
              <a:t>realizaron pruebas del funcionamiento de la </a:t>
            </a:r>
            <a:r>
              <a:rPr lang="es-CO" sz="1200" dirty="0" smtClean="0">
                <a:latin typeface="Century Gothic" panose="020B0502020202020204" pitchFamily="34" charset="0"/>
              </a:rPr>
              <a:t>herramienta de Gestión de PQRS </a:t>
            </a:r>
            <a:r>
              <a:rPr lang="es-CO" sz="1200" dirty="0">
                <a:latin typeface="Century Gothic" panose="020B0502020202020204" pitchFamily="34" charset="0"/>
              </a:rPr>
              <a:t>y ajustes según las observaciones realizadas por los usuarios prueba. </a:t>
            </a:r>
            <a:r>
              <a:rPr lang="es-CO" sz="1200" dirty="0" smtClean="0">
                <a:latin typeface="Century Gothic" panose="020B0502020202020204" pitchFamily="34" charset="0"/>
              </a:rPr>
              <a:t>Se </a:t>
            </a:r>
            <a:r>
              <a:rPr lang="es-CO" sz="1200" dirty="0">
                <a:latin typeface="Century Gothic" panose="020B0502020202020204" pitchFamily="34" charset="0"/>
              </a:rPr>
              <a:t>llevaron a cabo reuniones con la Secretaría General y Subdirección de Sistemas para socializar aspectos tanto administrativos como técnicos a tener en cuenta durante la </a:t>
            </a:r>
            <a:r>
              <a:rPr lang="es-CO" sz="1200" dirty="0" smtClean="0">
                <a:latin typeface="Century Gothic" panose="020B0502020202020204" pitchFamily="34" charset="0"/>
              </a:rPr>
              <a:t>implementación, se </a:t>
            </a:r>
            <a:r>
              <a:rPr lang="es-CO" sz="1200" dirty="0">
                <a:latin typeface="Century Gothic" panose="020B0502020202020204" pitchFamily="34" charset="0"/>
              </a:rPr>
              <a:t>realizan actualizaciones a la herramienta en ambiente de </a:t>
            </a:r>
            <a:r>
              <a:rPr lang="es-CO" sz="1200" dirty="0" smtClean="0">
                <a:latin typeface="Century Gothic" panose="020B0502020202020204" pitchFamily="34" charset="0"/>
              </a:rPr>
              <a:t>prueba.</a:t>
            </a:r>
          </a:p>
          <a:p>
            <a:pPr marL="171450" indent="-171450">
              <a:buFont typeface="Arial" panose="020B0604020202020204" pitchFamily="34" charset="0"/>
              <a:buChar char="•"/>
            </a:pPr>
            <a:endParaRPr lang="es-CO" sz="1200" dirty="0" smtClean="0">
              <a:latin typeface="Century Gothic" panose="020B0502020202020204" pitchFamily="34" charset="0"/>
            </a:endParaRPr>
          </a:p>
          <a:p>
            <a:pPr marL="171450" indent="-171450">
              <a:buFont typeface="Arial" panose="020B0604020202020204" pitchFamily="34" charset="0"/>
              <a:buChar char="•"/>
            </a:pPr>
            <a:r>
              <a:rPr lang="es-CO" sz="1200" dirty="0" smtClean="0">
                <a:latin typeface="Century Gothic" panose="020B0502020202020204" pitchFamily="34" charset="0"/>
              </a:rPr>
              <a:t>El </a:t>
            </a:r>
            <a:r>
              <a:rPr lang="es-CO" sz="1200" dirty="0">
                <a:latin typeface="Century Gothic" panose="020B0502020202020204" pitchFamily="34" charset="0"/>
              </a:rPr>
              <a:t>día 30 de marzo se llevó a cabo una reunión con </a:t>
            </a:r>
            <a:r>
              <a:rPr lang="es-CO" sz="1200" dirty="0" smtClean="0">
                <a:latin typeface="Century Gothic" panose="020B0502020202020204" pitchFamily="34" charset="0"/>
              </a:rPr>
              <a:t>los delegados designados </a:t>
            </a:r>
            <a:r>
              <a:rPr lang="es-CO" sz="1200" dirty="0">
                <a:latin typeface="Century Gothic" panose="020B0502020202020204" pitchFamily="34" charset="0"/>
              </a:rPr>
              <a:t>por las áreas de la entidad para la gestión de PQRS: repaso de conceptos, diligenciamiento del reporte trimestral de PQRS y deber de contestar las solicitudes dentro de los términos legales.</a:t>
            </a:r>
          </a:p>
          <a:p>
            <a:pPr marL="171450" indent="-171450">
              <a:buFont typeface="Arial" panose="020B0604020202020204" pitchFamily="34" charset="0"/>
              <a:buChar char="•"/>
            </a:pPr>
            <a:endParaRPr lang="es-CO" sz="1200" dirty="0">
              <a:latin typeface="Century Gothic" panose="020B0502020202020204" pitchFamily="34" charset="0"/>
            </a:endParaRPr>
          </a:p>
        </p:txBody>
      </p:sp>
      <p:sp>
        <p:nvSpPr>
          <p:cNvPr id="7" name="6 Rectángulo"/>
          <p:cNvSpPr/>
          <p:nvPr/>
        </p:nvSpPr>
        <p:spPr>
          <a:xfrm>
            <a:off x="4114818" y="684583"/>
            <a:ext cx="4572000" cy="646331"/>
          </a:xfrm>
          <a:prstGeom prst="rect">
            <a:avLst/>
          </a:prstGeom>
        </p:spPr>
        <p:txBody>
          <a:bodyPr>
            <a:spAutoFit/>
          </a:bodyPr>
          <a:lstStyle/>
          <a:p>
            <a:pPr algn="ctr"/>
            <a:r>
              <a:rPr lang="es-CO" b="1" dirty="0">
                <a:solidFill>
                  <a:schemeClr val="tx2"/>
                </a:solidFill>
                <a:effectLst>
                  <a:outerShdw blurRad="38100" dist="38100" dir="2700000" algn="tl">
                    <a:srgbClr val="000000">
                      <a:alpha val="43137"/>
                    </a:srgbClr>
                  </a:outerShdw>
                </a:effectLst>
                <a:latin typeface="Century Gothic" panose="020B0502020202020204" pitchFamily="34" charset="0"/>
                <a:ea typeface="Verdana" panose="020B0604030504040204" pitchFamily="34" charset="0"/>
                <a:cs typeface="Verdana" panose="020B0604030504040204" pitchFamily="34" charset="0"/>
              </a:rPr>
              <a:t>TRANSPARENCIA, PARTICIPACIÓN Y SERVICIO AL CIUDADANO</a:t>
            </a:r>
          </a:p>
        </p:txBody>
      </p:sp>
    </p:spTree>
    <p:extLst>
      <p:ext uri="{BB962C8B-B14F-4D97-AF65-F5344CB8AC3E}">
        <p14:creationId xmlns:p14="http://schemas.microsoft.com/office/powerpoint/2010/main" val="129154807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CO" b="1" dirty="0">
                <a:latin typeface="Century Gothic" panose="020B0502020202020204" pitchFamily="34" charset="0"/>
              </a:rPr>
              <a:t>Política </a:t>
            </a:r>
            <a:r>
              <a:rPr lang="es-CO" b="1" dirty="0" smtClean="0">
                <a:latin typeface="Century Gothic" panose="020B0502020202020204" pitchFamily="34" charset="0"/>
              </a:rPr>
              <a:t>3</a:t>
            </a:r>
            <a:endParaRPr lang="es-CO" dirty="0"/>
          </a:p>
        </p:txBody>
      </p:sp>
      <p:sp>
        <p:nvSpPr>
          <p:cNvPr id="5" name="4 Rectángulo"/>
          <p:cNvSpPr/>
          <p:nvPr/>
        </p:nvSpPr>
        <p:spPr>
          <a:xfrm>
            <a:off x="2440249" y="1487078"/>
            <a:ext cx="3720890" cy="369332"/>
          </a:xfrm>
          <a:prstGeom prst="rect">
            <a:avLst/>
          </a:prstGeom>
        </p:spPr>
        <p:txBody>
          <a:bodyPr wrap="none">
            <a:spAutoFit/>
          </a:bodyPr>
          <a:lstStyle/>
          <a:p>
            <a:r>
              <a:rPr lang="es-CO" b="1" dirty="0" smtClean="0">
                <a:effectLst>
                  <a:outerShdw blurRad="38100" dist="38100" dir="2700000" algn="tl">
                    <a:srgbClr val="000000">
                      <a:alpha val="43137"/>
                    </a:srgbClr>
                  </a:outerShdw>
                </a:effectLst>
                <a:latin typeface="Century Gothic" panose="020B0502020202020204" pitchFamily="34" charset="0"/>
              </a:rPr>
              <a:t>GESTIÓN </a:t>
            </a:r>
            <a:r>
              <a:rPr lang="es-CO" b="1" dirty="0">
                <a:effectLst>
                  <a:outerShdw blurRad="38100" dist="38100" dir="2700000" algn="tl">
                    <a:srgbClr val="000000">
                      <a:alpha val="43137"/>
                    </a:srgbClr>
                  </a:outerShdw>
                </a:effectLst>
                <a:latin typeface="Century Gothic" panose="020B0502020202020204" pitchFamily="34" charset="0"/>
              </a:rPr>
              <a:t>DEL TALENTO HUMANO</a:t>
            </a:r>
          </a:p>
        </p:txBody>
      </p:sp>
      <p:sp>
        <p:nvSpPr>
          <p:cNvPr id="6" name="65 CuadroTexto"/>
          <p:cNvSpPr txBox="1"/>
          <p:nvPr/>
        </p:nvSpPr>
        <p:spPr>
          <a:xfrm>
            <a:off x="334852" y="2707321"/>
            <a:ext cx="5988751" cy="523220"/>
          </a:xfrm>
          <a:prstGeom prst="rect">
            <a:avLst/>
          </a:prstGeom>
          <a:noFill/>
        </p:spPr>
        <p:txBody>
          <a:bodyPr wrap="square" rtlCol="0">
            <a:spAutoFit/>
          </a:bodyPr>
          <a:lstStyle/>
          <a:p>
            <a:pPr algn="ctr"/>
            <a:r>
              <a:rPr lang="es-CO" sz="1400" b="1" dirty="0">
                <a:latin typeface="Century Gothic" panose="020B0502020202020204" pitchFamily="34" charset="0"/>
              </a:rPr>
              <a:t>Componente: 1. Plan Estratégico de Recursos Humanos</a:t>
            </a:r>
            <a:endParaRPr lang="es-CO" sz="1400" b="1" dirty="0">
              <a:solidFill>
                <a:srgbClr val="222222"/>
              </a:solidFill>
              <a:latin typeface="Century Gothic" panose="020B0502020202020204" pitchFamily="34" charset="0"/>
            </a:endParaRPr>
          </a:p>
          <a:p>
            <a:pPr algn="ctr"/>
            <a:endParaRPr lang="es-CO" sz="1400" b="1" dirty="0">
              <a:latin typeface="Century Gothic" panose="020B0502020202020204" pitchFamily="34" charset="0"/>
            </a:endParaRPr>
          </a:p>
        </p:txBody>
      </p:sp>
      <p:graphicFrame>
        <p:nvGraphicFramePr>
          <p:cNvPr id="7" name="6 Tabla"/>
          <p:cNvGraphicFramePr>
            <a:graphicFrameLocks noGrp="1"/>
          </p:cNvGraphicFramePr>
          <p:nvPr>
            <p:extLst>
              <p:ext uri="{D42A27DB-BD31-4B8C-83A1-F6EECF244321}">
                <p14:modId xmlns:p14="http://schemas.microsoft.com/office/powerpoint/2010/main" val="4255501247"/>
              </p:ext>
            </p:extLst>
          </p:nvPr>
        </p:nvGraphicFramePr>
        <p:xfrm>
          <a:off x="334852" y="3135318"/>
          <a:ext cx="8125580" cy="2790056"/>
        </p:xfrm>
        <a:graphic>
          <a:graphicData uri="http://schemas.openxmlformats.org/drawingml/2006/table">
            <a:tbl>
              <a:tblPr firstRow="1" firstCol="1" bandRow="1">
                <a:tableStyleId>{5C22544A-7EE6-4342-B048-85BDC9FD1C3A}</a:tableStyleId>
              </a:tblPr>
              <a:tblGrid>
                <a:gridCol w="1130391"/>
                <a:gridCol w="4843731"/>
                <a:gridCol w="1151661"/>
                <a:gridCol w="999797"/>
              </a:tblGrid>
              <a:tr h="504056">
                <a:tc>
                  <a:txBody>
                    <a:bodyPr/>
                    <a:lstStyle/>
                    <a:p>
                      <a:pPr algn="ctr">
                        <a:lnSpc>
                          <a:spcPct val="115000"/>
                        </a:lnSpc>
                        <a:spcAft>
                          <a:spcPts val="0"/>
                        </a:spcAft>
                      </a:pPr>
                      <a:r>
                        <a:rPr lang="es-CO" sz="1000" b="0" dirty="0" smtClean="0">
                          <a:effectLst/>
                          <a:latin typeface="Century Gothic" panose="020B0502020202020204" pitchFamily="34" charset="0"/>
                        </a:rPr>
                        <a:t>Requerimiento</a:t>
                      </a:r>
                      <a:endParaRPr lang="es-CO" sz="10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400" b="0" dirty="0" smtClean="0">
                          <a:effectLst/>
                          <a:latin typeface="Century Gothic" panose="020B0502020202020204" pitchFamily="34" charset="0"/>
                        </a:rPr>
                        <a:t>Actividades</a:t>
                      </a:r>
                      <a:endParaRPr lang="es-CO" sz="14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200" b="0" dirty="0" smtClean="0">
                          <a:effectLst/>
                          <a:latin typeface="Century Gothic" panose="020B0502020202020204" pitchFamily="34" charset="0"/>
                        </a:rPr>
                        <a:t>Programado  </a:t>
                      </a:r>
                      <a:r>
                        <a:rPr lang="es-CO" sz="1200" b="0" dirty="0">
                          <a:effectLst/>
                          <a:latin typeface="Century Gothic" panose="020B0502020202020204" pitchFamily="34" charset="0"/>
                        </a:rPr>
                        <a:t>%</a:t>
                      </a:r>
                      <a:endParaRPr lang="es-CO" sz="12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200" b="0" dirty="0" smtClean="0">
                          <a:effectLst/>
                          <a:latin typeface="Century Gothic" panose="020B0502020202020204" pitchFamily="34" charset="0"/>
                        </a:rPr>
                        <a:t>Ejecutado  %. </a:t>
                      </a:r>
                      <a:endParaRPr lang="es-CO" sz="1200" b="0" dirty="0">
                        <a:effectLst/>
                        <a:latin typeface="Century Gothic" panose="020B0502020202020204" pitchFamily="34" charset="0"/>
                        <a:ea typeface="Calibri"/>
                        <a:cs typeface="Times New Roman"/>
                      </a:endParaRPr>
                    </a:p>
                  </a:txBody>
                  <a:tcPr marL="68580" marR="68580" marT="0" marB="0"/>
                </a:tc>
              </a:tr>
              <a:tr h="376231">
                <a:tc>
                  <a:txBody>
                    <a:bodyPr/>
                    <a:lstStyle/>
                    <a:p>
                      <a:pPr algn="l" fontAlgn="ctr"/>
                      <a:r>
                        <a:rPr lang="es-CO" sz="1200" b="0" i="0" u="none" strike="noStrike" dirty="0" smtClean="0">
                          <a:solidFill>
                            <a:schemeClr val="bg1"/>
                          </a:solidFill>
                          <a:effectLst/>
                          <a:latin typeface="Century Gothic" panose="020B0502020202020204" pitchFamily="34" charset="0"/>
                        </a:rPr>
                        <a:t>1. Plan Estratégico de Recursos Humanos</a:t>
                      </a:r>
                      <a:endParaRPr lang="es-CO" sz="1200" b="0" i="0" u="none" strike="noStrike" dirty="0">
                        <a:solidFill>
                          <a:schemeClr val="bg1"/>
                        </a:solidFill>
                        <a:effectLst/>
                        <a:latin typeface="Century Gothic" panose="020B0502020202020204" pitchFamily="34" charset="0"/>
                      </a:endParaRPr>
                    </a:p>
                  </a:txBody>
                  <a:tcPr marL="137160" marR="137160" marT="137160" marB="137160" anchor="ctr"/>
                </a:tc>
                <a:tc>
                  <a:txBody>
                    <a:bodyPr/>
                    <a:lstStyle/>
                    <a:p>
                      <a:pPr algn="l" fontAlgn="ctr"/>
                      <a:r>
                        <a:rPr lang="es-CO" sz="1100" b="0" i="0" u="none" strike="noStrike" dirty="0" smtClean="0">
                          <a:solidFill>
                            <a:srgbClr val="222222"/>
                          </a:solidFill>
                          <a:effectLst/>
                          <a:latin typeface="Century Gothic" panose="020B0502020202020204" pitchFamily="34" charset="0"/>
                        </a:rPr>
                        <a:t>Elaborar el documento del plan de capacitación 2016.</a:t>
                      </a:r>
                    </a:p>
                    <a:p>
                      <a:pPr algn="l" fontAlgn="ctr"/>
                      <a:r>
                        <a:rPr lang="es-CO" sz="1100" b="0" i="0" u="none" strike="noStrike" dirty="0" smtClean="0">
                          <a:solidFill>
                            <a:srgbClr val="222222"/>
                          </a:solidFill>
                          <a:effectLst/>
                          <a:latin typeface="Century Gothic" panose="020B0502020202020204" pitchFamily="34" charset="0"/>
                        </a:rPr>
                        <a:t>Elaborar el documento del plan de bienestar y estímulos</a:t>
                      </a:r>
                    </a:p>
                    <a:p>
                      <a:pPr algn="l" fontAlgn="ctr"/>
                      <a:r>
                        <a:rPr lang="es-CO" sz="1100" b="0" i="0" u="none" strike="noStrike" dirty="0" smtClean="0">
                          <a:solidFill>
                            <a:srgbClr val="222222"/>
                          </a:solidFill>
                          <a:effectLst/>
                          <a:latin typeface="Century Gothic" panose="020B0502020202020204" pitchFamily="34" charset="0"/>
                        </a:rPr>
                        <a:t>Elaborar el documento del plan de seguridad y salud en el trabajo.</a:t>
                      </a:r>
                    </a:p>
                    <a:p>
                      <a:pPr algn="l" fontAlgn="ctr"/>
                      <a:r>
                        <a:rPr lang="es-CO" sz="1100" b="0" i="0" u="none" strike="noStrike" dirty="0" smtClean="0">
                          <a:solidFill>
                            <a:srgbClr val="222222"/>
                          </a:solidFill>
                          <a:effectLst/>
                          <a:latin typeface="Century Gothic" panose="020B0502020202020204" pitchFamily="34" charset="0"/>
                        </a:rPr>
                        <a:t>Realizar la capacitación a los nuevos gerentes públicos sobre la suscripción, seguimiento y evaluación de los acuerdos de gestión.</a:t>
                      </a:r>
                    </a:p>
                    <a:p>
                      <a:pPr algn="l" fontAlgn="ctr"/>
                      <a:r>
                        <a:rPr lang="es-CO" sz="1100" b="0" i="0" u="none" strike="noStrike" dirty="0" smtClean="0">
                          <a:solidFill>
                            <a:srgbClr val="222222"/>
                          </a:solidFill>
                          <a:effectLst/>
                          <a:latin typeface="Century Gothic" panose="020B0502020202020204" pitchFamily="34" charset="0"/>
                        </a:rPr>
                        <a:t>Verificar la concertación y formalización(suscripción) de los acuerdos de gestión en el periodo correspondiente.</a:t>
                      </a:r>
                    </a:p>
                    <a:p>
                      <a:pPr algn="l" fontAlgn="ctr"/>
                      <a:r>
                        <a:rPr lang="es-CO" sz="1100" b="0" i="0" u="none" strike="noStrike" dirty="0" smtClean="0">
                          <a:solidFill>
                            <a:srgbClr val="222222"/>
                          </a:solidFill>
                          <a:effectLst/>
                          <a:latin typeface="Century Gothic" panose="020B0502020202020204" pitchFamily="34" charset="0"/>
                        </a:rPr>
                        <a:t>Enviar  mediante correo institucional formatos para la suscripción y seguimiento de la evaluación del desempeño laboral.</a:t>
                      </a:r>
                    </a:p>
                    <a:p>
                      <a:pPr algn="l" fontAlgn="ctr"/>
                      <a:r>
                        <a:rPr lang="es-CO" sz="1100" b="0" i="0" u="none" strike="noStrike" dirty="0" smtClean="0">
                          <a:solidFill>
                            <a:srgbClr val="222222"/>
                          </a:solidFill>
                          <a:effectLst/>
                          <a:latin typeface="Century Gothic" panose="020B0502020202020204" pitchFamily="34" charset="0"/>
                        </a:rPr>
                        <a:t>Acompañamiento en el proceso de evaluación del desempeño.</a:t>
                      </a:r>
                    </a:p>
                    <a:p>
                      <a:pPr algn="l" fontAlgn="ctr"/>
                      <a:r>
                        <a:rPr lang="es-CO" sz="1100" b="0" i="0" u="none" strike="noStrike" dirty="0" smtClean="0">
                          <a:solidFill>
                            <a:srgbClr val="222222"/>
                          </a:solidFill>
                          <a:effectLst/>
                          <a:latin typeface="Century Gothic" panose="020B0502020202020204" pitchFamily="34" charset="0"/>
                        </a:rPr>
                        <a:t>Recibir los formatos de suscripción y seguimiento de la evaluación del desempeño laboral.</a:t>
                      </a:r>
                    </a:p>
                  </a:txBody>
                  <a:tcPr marL="137160" marR="137160" marT="137160" marB="137160" anchor="ctr">
                    <a:solidFill>
                      <a:schemeClr val="accent5">
                        <a:lumMod val="20000"/>
                        <a:lumOff val="80000"/>
                      </a:schemeClr>
                    </a:solidFill>
                  </a:tcPr>
                </a:tc>
                <a:tc>
                  <a:txBody>
                    <a:bodyPr/>
                    <a:lstStyle/>
                    <a:p>
                      <a:pPr algn="ctr" fontAlgn="ctr"/>
                      <a:r>
                        <a:rPr lang="es-CO" sz="1600" b="1" i="0" u="none" strike="noStrike" dirty="0" smtClean="0">
                          <a:solidFill>
                            <a:srgbClr val="222222"/>
                          </a:solidFill>
                          <a:effectLst/>
                          <a:latin typeface="Century Gothic" panose="020B0502020202020204" pitchFamily="34" charset="0"/>
                        </a:rPr>
                        <a:t>100%</a:t>
                      </a: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c>
                  <a:txBody>
                    <a:bodyPr/>
                    <a:lstStyle/>
                    <a:p>
                      <a:pPr algn="ctr" fontAlgn="ctr"/>
                      <a:r>
                        <a:rPr lang="es-CO" sz="1600" b="1" i="0" u="none" strike="noStrike" dirty="0" smtClean="0">
                          <a:solidFill>
                            <a:srgbClr val="222222"/>
                          </a:solidFill>
                          <a:effectLst/>
                          <a:latin typeface="Century Gothic" panose="020B0502020202020204" pitchFamily="34" charset="0"/>
                        </a:rPr>
                        <a:t>100%</a:t>
                      </a: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r>
            </a:tbl>
          </a:graphicData>
        </a:graphic>
      </p:graphicFrame>
      <p:sp>
        <p:nvSpPr>
          <p:cNvPr id="8" name="7 Rectángulo"/>
          <p:cNvSpPr/>
          <p:nvPr/>
        </p:nvSpPr>
        <p:spPr>
          <a:xfrm>
            <a:off x="6026227" y="677505"/>
            <a:ext cx="2434205" cy="503476"/>
          </a:xfrm>
          <a:prstGeom prst="rect">
            <a:avLst/>
          </a:prstGeom>
          <a:solidFill>
            <a:srgbClr val="92D050"/>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s-CO" b="1" dirty="0">
                <a:latin typeface="Century Gothic" panose="020B0502020202020204" pitchFamily="34" charset="0"/>
              </a:rPr>
              <a:t>Cumplimiento </a:t>
            </a:r>
            <a:r>
              <a:rPr lang="es-CO" b="1" dirty="0">
                <a:latin typeface="Century Gothic" panose="020B0502020202020204" pitchFamily="34" charset="0"/>
              </a:rPr>
              <a:t>2do. trimestre </a:t>
            </a:r>
            <a:r>
              <a:rPr lang="es-CO" b="1" dirty="0" smtClean="0">
                <a:solidFill>
                  <a:schemeClr val="bg1"/>
                </a:solidFill>
                <a:latin typeface="Century Gothic" panose="020B0502020202020204" pitchFamily="34" charset="0"/>
              </a:rPr>
              <a:t>100%</a:t>
            </a:r>
            <a:endParaRPr lang="es-CO" b="1" dirty="0">
              <a:solidFill>
                <a:schemeClr val="bg1"/>
              </a:solidFill>
              <a:latin typeface="Century Gothic" panose="020B0502020202020204" pitchFamily="34" charset="0"/>
            </a:endParaRPr>
          </a:p>
        </p:txBody>
      </p:sp>
      <p:sp>
        <p:nvSpPr>
          <p:cNvPr id="10" name="9 Rectángulo"/>
          <p:cNvSpPr/>
          <p:nvPr/>
        </p:nvSpPr>
        <p:spPr>
          <a:xfrm>
            <a:off x="605306" y="1986119"/>
            <a:ext cx="7933386" cy="646331"/>
          </a:xfrm>
          <a:prstGeom prst="rect">
            <a:avLst/>
          </a:prstGeom>
        </p:spPr>
        <p:txBody>
          <a:bodyPr wrap="square">
            <a:spAutoFit/>
          </a:bodyPr>
          <a:lstStyle/>
          <a:p>
            <a:pPr algn="just"/>
            <a:r>
              <a:rPr lang="es-CO" sz="1200" dirty="0">
                <a:latin typeface="Century Gothic" pitchFamily="34" charset="0"/>
              </a:rPr>
              <a:t>Política orientada Al desarrollo y cualificación de los servidores públicos buscando la observancia del principio de mérito para la provisión de los empleos, el desarrollo de competencias, vocación del servicio, la aplicación de estímulos y una gerencia pública enfocada a la consecución de resultados.</a:t>
            </a:r>
          </a:p>
        </p:txBody>
      </p:sp>
    </p:spTree>
    <p:extLst>
      <p:ext uri="{BB962C8B-B14F-4D97-AF65-F5344CB8AC3E}">
        <p14:creationId xmlns:p14="http://schemas.microsoft.com/office/powerpoint/2010/main" val="202649561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CO" b="1" dirty="0">
                <a:latin typeface="Century Gothic" panose="020B0502020202020204" pitchFamily="34" charset="0"/>
              </a:rPr>
              <a:t>Política 3</a:t>
            </a:r>
            <a:endParaRPr lang="es-CO" dirty="0"/>
          </a:p>
        </p:txBody>
      </p:sp>
      <p:sp>
        <p:nvSpPr>
          <p:cNvPr id="5" name="3 Título"/>
          <p:cNvSpPr txBox="1">
            <a:spLocks/>
          </p:cNvSpPr>
          <p:nvPr/>
        </p:nvSpPr>
        <p:spPr>
          <a:xfrm>
            <a:off x="308863" y="794772"/>
            <a:ext cx="3853460" cy="442453"/>
          </a:xfrm>
          <a:prstGeom prst="rect">
            <a:avLst/>
          </a:prstGeom>
        </p:spPr>
        <p:txBody>
          <a:bodyPr vert="horz"/>
          <a:lstStyle>
            <a:lvl1pPr algn="ctr" defTabSz="457200" rtl="0" eaLnBrk="1" latinLnBrk="0" hangingPunct="1">
              <a:spcBef>
                <a:spcPct val="0"/>
              </a:spcBef>
              <a:buNone/>
              <a:defRPr sz="2400" kern="1200">
                <a:solidFill>
                  <a:schemeClr val="bg1"/>
                </a:solidFill>
                <a:latin typeface="Arial"/>
                <a:ea typeface="+mj-ea"/>
                <a:cs typeface="Arial"/>
              </a:defRPr>
            </a:lvl1pPr>
          </a:lstStyle>
          <a:p>
            <a:r>
              <a:rPr lang="es-CO" b="1" dirty="0" smtClean="0">
                <a:latin typeface="Century Gothic" panose="020B0502020202020204" pitchFamily="34" charset="0"/>
              </a:rPr>
              <a:t>Política 3</a:t>
            </a:r>
            <a:endParaRPr lang="es-CO" dirty="0"/>
          </a:p>
        </p:txBody>
      </p:sp>
      <p:sp>
        <p:nvSpPr>
          <p:cNvPr id="6" name="5 Rectángulo"/>
          <p:cNvSpPr/>
          <p:nvPr/>
        </p:nvSpPr>
        <p:spPr>
          <a:xfrm>
            <a:off x="2273999" y="1546453"/>
            <a:ext cx="3720890" cy="369332"/>
          </a:xfrm>
          <a:prstGeom prst="rect">
            <a:avLst/>
          </a:prstGeom>
        </p:spPr>
        <p:txBody>
          <a:bodyPr wrap="none">
            <a:spAutoFit/>
          </a:bodyPr>
          <a:lstStyle/>
          <a:p>
            <a:r>
              <a:rPr lang="es-CO" b="1" dirty="0" smtClean="0">
                <a:effectLst>
                  <a:outerShdw blurRad="38100" dist="38100" dir="2700000" algn="tl">
                    <a:srgbClr val="000000">
                      <a:alpha val="43137"/>
                    </a:srgbClr>
                  </a:outerShdw>
                </a:effectLst>
                <a:latin typeface="Century Gothic" panose="020B0502020202020204" pitchFamily="34" charset="0"/>
              </a:rPr>
              <a:t>GESTIÓN </a:t>
            </a:r>
            <a:r>
              <a:rPr lang="es-CO" b="1" dirty="0">
                <a:effectLst>
                  <a:outerShdw blurRad="38100" dist="38100" dir="2700000" algn="tl">
                    <a:srgbClr val="000000">
                      <a:alpha val="43137"/>
                    </a:srgbClr>
                  </a:outerShdw>
                </a:effectLst>
                <a:latin typeface="Century Gothic" panose="020B0502020202020204" pitchFamily="34" charset="0"/>
              </a:rPr>
              <a:t>DEL TALENTO HUMANO</a:t>
            </a:r>
          </a:p>
        </p:txBody>
      </p:sp>
      <p:sp>
        <p:nvSpPr>
          <p:cNvPr id="7" name="65 CuadroTexto"/>
          <p:cNvSpPr txBox="1"/>
          <p:nvPr/>
        </p:nvSpPr>
        <p:spPr>
          <a:xfrm>
            <a:off x="413112" y="1972147"/>
            <a:ext cx="5988751" cy="523220"/>
          </a:xfrm>
          <a:prstGeom prst="rect">
            <a:avLst/>
          </a:prstGeom>
          <a:noFill/>
        </p:spPr>
        <p:txBody>
          <a:bodyPr wrap="square" rtlCol="0">
            <a:spAutoFit/>
          </a:bodyPr>
          <a:lstStyle/>
          <a:p>
            <a:pPr algn="ctr"/>
            <a:r>
              <a:rPr lang="es-CO" sz="1400" b="1" dirty="0">
                <a:latin typeface="Century Gothic" panose="020B0502020202020204" pitchFamily="34" charset="0"/>
              </a:rPr>
              <a:t>Componente: 2. Plan Anual de Vacantes </a:t>
            </a:r>
            <a:endParaRPr lang="es-CO" sz="1400" b="1" dirty="0">
              <a:solidFill>
                <a:srgbClr val="222222"/>
              </a:solidFill>
              <a:latin typeface="Century Gothic" panose="020B0502020202020204" pitchFamily="34" charset="0"/>
            </a:endParaRPr>
          </a:p>
          <a:p>
            <a:pPr algn="ctr"/>
            <a:endParaRPr lang="es-CO" sz="1400" b="1" dirty="0">
              <a:latin typeface="Century Gothic" panose="020B0502020202020204" pitchFamily="34" charset="0"/>
            </a:endParaRPr>
          </a:p>
        </p:txBody>
      </p:sp>
      <p:graphicFrame>
        <p:nvGraphicFramePr>
          <p:cNvPr id="8" name="7 Tabla"/>
          <p:cNvGraphicFramePr>
            <a:graphicFrameLocks noGrp="1"/>
          </p:cNvGraphicFramePr>
          <p:nvPr>
            <p:extLst>
              <p:ext uri="{D42A27DB-BD31-4B8C-83A1-F6EECF244321}">
                <p14:modId xmlns:p14="http://schemas.microsoft.com/office/powerpoint/2010/main" val="4247368654"/>
              </p:ext>
            </p:extLst>
          </p:nvPr>
        </p:nvGraphicFramePr>
        <p:xfrm>
          <a:off x="413112" y="2645313"/>
          <a:ext cx="8125580" cy="2790056"/>
        </p:xfrm>
        <a:graphic>
          <a:graphicData uri="http://schemas.openxmlformats.org/drawingml/2006/table">
            <a:tbl>
              <a:tblPr firstRow="1" firstCol="1" bandRow="1">
                <a:tableStyleId>{5C22544A-7EE6-4342-B048-85BDC9FD1C3A}</a:tableStyleId>
              </a:tblPr>
              <a:tblGrid>
                <a:gridCol w="1738647"/>
                <a:gridCol w="4235475"/>
                <a:gridCol w="1151661"/>
                <a:gridCol w="999797"/>
              </a:tblGrid>
              <a:tr h="504056">
                <a:tc>
                  <a:txBody>
                    <a:bodyPr/>
                    <a:lstStyle/>
                    <a:p>
                      <a:pPr algn="ctr">
                        <a:lnSpc>
                          <a:spcPct val="115000"/>
                        </a:lnSpc>
                        <a:spcAft>
                          <a:spcPts val="0"/>
                        </a:spcAft>
                      </a:pPr>
                      <a:r>
                        <a:rPr lang="es-CO" sz="1400" b="0" dirty="0" smtClean="0">
                          <a:effectLst/>
                          <a:latin typeface="Century Gothic" panose="020B0502020202020204" pitchFamily="34" charset="0"/>
                        </a:rPr>
                        <a:t>Requerimientos</a:t>
                      </a:r>
                      <a:endParaRPr lang="es-CO" sz="14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400" b="0" dirty="0" smtClean="0">
                          <a:effectLst/>
                          <a:latin typeface="Century Gothic" panose="020B0502020202020204" pitchFamily="34" charset="0"/>
                        </a:rPr>
                        <a:t>Actividades</a:t>
                      </a:r>
                      <a:endParaRPr lang="es-CO" sz="14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200" b="0" dirty="0" smtClean="0">
                          <a:effectLst/>
                          <a:latin typeface="Century Gothic" panose="020B0502020202020204" pitchFamily="34" charset="0"/>
                        </a:rPr>
                        <a:t>Programado  </a:t>
                      </a:r>
                      <a:r>
                        <a:rPr lang="es-CO" sz="1200" b="0" dirty="0">
                          <a:effectLst/>
                          <a:latin typeface="Century Gothic" panose="020B0502020202020204" pitchFamily="34" charset="0"/>
                        </a:rPr>
                        <a:t>%</a:t>
                      </a:r>
                      <a:endParaRPr lang="es-CO" sz="12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200" b="0" dirty="0" smtClean="0">
                          <a:effectLst/>
                          <a:latin typeface="Century Gothic" panose="020B0502020202020204" pitchFamily="34" charset="0"/>
                        </a:rPr>
                        <a:t>Ejecutado  %. </a:t>
                      </a:r>
                      <a:endParaRPr lang="es-CO" sz="1200" b="0" dirty="0">
                        <a:effectLst/>
                        <a:latin typeface="Century Gothic" panose="020B0502020202020204" pitchFamily="34" charset="0"/>
                        <a:ea typeface="Calibri"/>
                        <a:cs typeface="Times New Roman"/>
                      </a:endParaRPr>
                    </a:p>
                  </a:txBody>
                  <a:tcPr marL="68580" marR="68580" marT="0" marB="0"/>
                </a:tc>
              </a:tr>
              <a:tr h="376231">
                <a:tc>
                  <a:txBody>
                    <a:bodyPr/>
                    <a:lstStyle/>
                    <a:p>
                      <a:pPr algn="l" fontAlgn="ctr"/>
                      <a:r>
                        <a:rPr lang="es-CO" sz="1200" b="0" i="0" u="none" strike="noStrike" dirty="0" smtClean="0">
                          <a:solidFill>
                            <a:schemeClr val="bg1"/>
                          </a:solidFill>
                          <a:effectLst/>
                          <a:latin typeface="Century Gothic" panose="020B0502020202020204" pitchFamily="34" charset="0"/>
                        </a:rPr>
                        <a:t>2. Plan Anual de Vacantes </a:t>
                      </a:r>
                      <a:endParaRPr lang="es-CO" sz="1200" b="0" i="0" u="none" strike="noStrike" dirty="0">
                        <a:solidFill>
                          <a:schemeClr val="bg1"/>
                        </a:solidFill>
                        <a:effectLst/>
                        <a:latin typeface="Century Gothic" panose="020B0502020202020204" pitchFamily="34" charset="0"/>
                      </a:endParaRPr>
                    </a:p>
                  </a:txBody>
                  <a:tcPr marL="137160" marR="137160" marT="137160" marB="137160" anchor="ctr"/>
                </a:tc>
                <a:tc>
                  <a:txBody>
                    <a:bodyPr/>
                    <a:lstStyle/>
                    <a:p>
                      <a:pPr algn="l" fontAlgn="ctr"/>
                      <a:r>
                        <a:rPr lang="es-CO" sz="1100" b="0" i="0" u="none" strike="noStrike" dirty="0" smtClean="0">
                          <a:solidFill>
                            <a:srgbClr val="222222"/>
                          </a:solidFill>
                          <a:effectLst/>
                          <a:latin typeface="Century Gothic" panose="020B0502020202020204" pitchFamily="34" charset="0"/>
                        </a:rPr>
                        <a:t>Solicitar mediante oficio a la CNSC, nos indique el aporte que debe realizar el Ministerio de Justicia y del Derecho, para adelantar el proceso de selección para proveer 146 empleos vacantes</a:t>
                      </a:r>
                    </a:p>
                    <a:p>
                      <a:pPr algn="l" fontAlgn="ctr"/>
                      <a:r>
                        <a:rPr lang="es-CO" sz="1100" b="0" i="0" u="none" strike="noStrike" dirty="0" smtClean="0">
                          <a:solidFill>
                            <a:srgbClr val="222222"/>
                          </a:solidFill>
                          <a:effectLst/>
                          <a:latin typeface="Century Gothic" panose="020B0502020202020204" pitchFamily="34" charset="0"/>
                        </a:rPr>
                        <a:t>Incluir en el anteproyecto de presupuesto 2017, los recursos necesarios para realizar el concurso de méritos.</a:t>
                      </a:r>
                    </a:p>
                    <a:p>
                      <a:pPr algn="l" fontAlgn="ctr"/>
                      <a:r>
                        <a:rPr lang="es-CO" sz="1100" b="0" i="0" u="none" strike="noStrike" dirty="0" smtClean="0">
                          <a:solidFill>
                            <a:srgbClr val="222222"/>
                          </a:solidFill>
                          <a:effectLst/>
                          <a:latin typeface="Century Gothic" panose="020B0502020202020204" pitchFamily="34" charset="0"/>
                        </a:rPr>
                        <a:t>Generar los reportes solicitados por la administración  de la situación de la planta de personal para la toma de decisiones.</a:t>
                      </a:r>
                    </a:p>
                    <a:p>
                      <a:pPr algn="l" fontAlgn="ctr"/>
                      <a:r>
                        <a:rPr lang="es-CO" sz="1100" b="0" i="0" u="none" strike="noStrike" dirty="0" smtClean="0">
                          <a:solidFill>
                            <a:srgbClr val="222222"/>
                          </a:solidFill>
                          <a:effectLst/>
                          <a:latin typeface="Century Gothic" panose="020B0502020202020204" pitchFamily="34" charset="0"/>
                        </a:rPr>
                        <a:t>Nota: permanentemente se registran  todas las novedades de ingreso y retiro de funcionarios en el sistema SIGEP.</a:t>
                      </a:r>
                    </a:p>
                  </a:txBody>
                  <a:tcPr marL="137160" marR="137160" marT="137160" marB="137160" anchor="ctr">
                    <a:solidFill>
                      <a:schemeClr val="accent5">
                        <a:lumMod val="20000"/>
                        <a:lumOff val="80000"/>
                      </a:schemeClr>
                    </a:solidFill>
                  </a:tcPr>
                </a:tc>
                <a:tc>
                  <a:txBody>
                    <a:bodyPr/>
                    <a:lstStyle/>
                    <a:p>
                      <a:pPr algn="ctr" fontAlgn="ctr"/>
                      <a:r>
                        <a:rPr lang="es-CO" sz="1600" b="1" i="0" u="none" strike="noStrike" dirty="0" smtClean="0">
                          <a:solidFill>
                            <a:srgbClr val="222222"/>
                          </a:solidFill>
                          <a:effectLst/>
                          <a:latin typeface="Century Gothic" panose="020B0502020202020204" pitchFamily="34" charset="0"/>
                        </a:rPr>
                        <a:t>62.50%</a:t>
                      </a: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endParaRPr lang="es-CO" sz="1600" b="1" i="0" u="none" strike="noStrike" dirty="0" smtClean="0">
                        <a:solidFill>
                          <a:srgbClr val="222222"/>
                        </a:solidFill>
                        <a:effectLst/>
                        <a:latin typeface="Century Gothic" panose="020B0502020202020204" pitchFamily="34" charset="0"/>
                      </a:endParaRPr>
                    </a:p>
                    <a:p>
                      <a:pPr marL="0" marR="0" indent="0" algn="ctr" defTabSz="457200" rtl="0" eaLnBrk="1" fontAlgn="ctr" latinLnBrk="0" hangingPunct="1">
                        <a:lnSpc>
                          <a:spcPct val="100000"/>
                        </a:lnSpc>
                        <a:spcBef>
                          <a:spcPts val="0"/>
                        </a:spcBef>
                        <a:spcAft>
                          <a:spcPts val="0"/>
                        </a:spcAft>
                        <a:buClrTx/>
                        <a:buSzTx/>
                        <a:buFontTx/>
                        <a:buNone/>
                        <a:tabLst/>
                        <a:defRPr/>
                      </a:pPr>
                      <a:r>
                        <a:rPr lang="es-CO" sz="1600" b="1" i="0" u="none" strike="noStrike" dirty="0" smtClean="0">
                          <a:solidFill>
                            <a:srgbClr val="222222"/>
                          </a:solidFill>
                          <a:effectLst/>
                          <a:latin typeface="Century Gothic" panose="020B0502020202020204" pitchFamily="34" charset="0"/>
                        </a:rPr>
                        <a:t>62.50%</a:t>
                      </a:r>
                    </a:p>
                    <a:p>
                      <a:pPr algn="ctr" fontAlgn="ct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r>
            </a:tbl>
          </a:graphicData>
        </a:graphic>
      </p:graphicFrame>
      <p:sp>
        <p:nvSpPr>
          <p:cNvPr id="9" name="8 Rectángulo"/>
          <p:cNvSpPr/>
          <p:nvPr/>
        </p:nvSpPr>
        <p:spPr>
          <a:xfrm>
            <a:off x="5994889" y="725005"/>
            <a:ext cx="2465543" cy="503476"/>
          </a:xfrm>
          <a:prstGeom prst="rect">
            <a:avLst/>
          </a:prstGeom>
          <a:solidFill>
            <a:srgbClr val="92D050"/>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s-CO" b="1" dirty="0">
                <a:latin typeface="Century Gothic" panose="020B0502020202020204" pitchFamily="34" charset="0"/>
              </a:rPr>
              <a:t>Cumplimiento </a:t>
            </a:r>
            <a:r>
              <a:rPr lang="es-CO" b="1" dirty="0">
                <a:latin typeface="Century Gothic" panose="020B0502020202020204" pitchFamily="34" charset="0"/>
              </a:rPr>
              <a:t>2do.</a:t>
            </a:r>
            <a:r>
              <a:rPr lang="es-CO" dirty="0" smtClean="0">
                <a:latin typeface="Century Gothic" panose="020B0502020202020204" pitchFamily="34" charset="0"/>
              </a:rPr>
              <a:t> </a:t>
            </a:r>
            <a:r>
              <a:rPr lang="es-CO" b="1" dirty="0" smtClean="0">
                <a:latin typeface="Century Gothic" panose="020B0502020202020204" pitchFamily="34" charset="0"/>
              </a:rPr>
              <a:t>trimestre </a:t>
            </a:r>
            <a:r>
              <a:rPr lang="es-CO" b="1" dirty="0" smtClean="0">
                <a:solidFill>
                  <a:schemeClr val="bg1"/>
                </a:solidFill>
                <a:latin typeface="Century Gothic" panose="020B0502020202020204" pitchFamily="34" charset="0"/>
              </a:rPr>
              <a:t>100%</a:t>
            </a:r>
            <a:endParaRPr lang="es-CO" b="1"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20415830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ES" dirty="0">
                <a:latin typeface="Century Gothic" panose="020B0502020202020204" pitchFamily="34" charset="0"/>
              </a:rPr>
              <a:t>Estructura del MIPG </a:t>
            </a:r>
          </a:p>
        </p:txBody>
      </p:sp>
      <p:grpSp>
        <p:nvGrpSpPr>
          <p:cNvPr id="5" name="49 Grupo"/>
          <p:cNvGrpSpPr/>
          <p:nvPr/>
        </p:nvGrpSpPr>
        <p:grpSpPr>
          <a:xfrm>
            <a:off x="940158" y="1594040"/>
            <a:ext cx="7221267" cy="4214331"/>
            <a:chOff x="2735417" y="1083399"/>
            <a:chExt cx="6187464" cy="4978988"/>
          </a:xfrm>
        </p:grpSpPr>
        <p:sp>
          <p:nvSpPr>
            <p:cNvPr id="6" name="6 Pentágono"/>
            <p:cNvSpPr/>
            <p:nvPr/>
          </p:nvSpPr>
          <p:spPr>
            <a:xfrm>
              <a:off x="2736464" y="1083399"/>
              <a:ext cx="1944000" cy="288000"/>
            </a:xfrm>
            <a:prstGeom prst="homePlate">
              <a:avLst/>
            </a:prstGeom>
            <a:solidFill>
              <a:schemeClr val="accent3">
                <a:lumMod val="75000"/>
              </a:schemeClr>
            </a:solidFill>
            <a:ln>
              <a:solidFill>
                <a:schemeClr val="accent3">
                  <a:lumMod val="7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000" b="1" dirty="0" smtClean="0">
                  <a:solidFill>
                    <a:schemeClr val="bg1"/>
                  </a:solidFill>
                  <a:effectLst>
                    <a:outerShdw blurRad="38100" dist="38100" dir="2700000" algn="tl">
                      <a:srgbClr val="000000">
                        <a:alpha val="43137"/>
                      </a:srgbClr>
                    </a:outerShdw>
                  </a:effectLst>
                  <a:latin typeface="Century Gothic" panose="020B0502020202020204" pitchFamily="34" charset="0"/>
                </a:rPr>
                <a:t>INSUMOS/REFERENTES</a:t>
              </a:r>
              <a:endParaRPr lang="es-CO" sz="1000" b="1" dirty="0">
                <a:solidFill>
                  <a:schemeClr val="bg1"/>
                </a:solidFill>
                <a:effectLst>
                  <a:outerShdw blurRad="38100" dist="38100" dir="2700000" algn="tl">
                    <a:srgbClr val="000000">
                      <a:alpha val="43137"/>
                    </a:srgbClr>
                  </a:outerShdw>
                </a:effectLst>
                <a:latin typeface="Century Gothic" panose="020B0502020202020204" pitchFamily="34" charset="0"/>
              </a:endParaRPr>
            </a:p>
          </p:txBody>
        </p:sp>
        <p:sp>
          <p:nvSpPr>
            <p:cNvPr id="7" name="6 Pentágono"/>
            <p:cNvSpPr/>
            <p:nvPr/>
          </p:nvSpPr>
          <p:spPr>
            <a:xfrm>
              <a:off x="4788990" y="1091783"/>
              <a:ext cx="1944000" cy="288032"/>
            </a:xfrm>
            <a:prstGeom prst="homePlate">
              <a:avLst/>
            </a:prstGeom>
            <a:solidFill>
              <a:schemeClr val="accent3">
                <a:lumMod val="75000"/>
              </a:schemeClr>
            </a:solidFill>
            <a:ln>
              <a:solidFill>
                <a:schemeClr val="accent3">
                  <a:lumMod val="7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000" b="1" dirty="0" smtClean="0">
                  <a:solidFill>
                    <a:schemeClr val="bg1"/>
                  </a:solidFill>
                  <a:effectLst>
                    <a:outerShdw blurRad="38100" dist="38100" dir="2700000" algn="tl">
                      <a:srgbClr val="000000">
                        <a:alpha val="43137"/>
                      </a:srgbClr>
                    </a:outerShdw>
                  </a:effectLst>
                  <a:latin typeface="Century Gothic" panose="020B0502020202020204" pitchFamily="34" charset="0"/>
                </a:rPr>
                <a:t>GESTIÓN</a:t>
              </a:r>
              <a:endParaRPr lang="es-CO" sz="1000" b="1" dirty="0">
                <a:solidFill>
                  <a:schemeClr val="bg1"/>
                </a:solidFill>
                <a:effectLst>
                  <a:outerShdw blurRad="38100" dist="38100" dir="2700000" algn="tl">
                    <a:srgbClr val="000000">
                      <a:alpha val="43137"/>
                    </a:srgbClr>
                  </a:outerShdw>
                </a:effectLst>
                <a:latin typeface="Century Gothic" panose="020B0502020202020204" pitchFamily="34" charset="0"/>
              </a:endParaRPr>
            </a:p>
          </p:txBody>
        </p:sp>
        <p:sp>
          <p:nvSpPr>
            <p:cNvPr id="8" name="7 Pentágono"/>
            <p:cNvSpPr/>
            <p:nvPr/>
          </p:nvSpPr>
          <p:spPr>
            <a:xfrm>
              <a:off x="6852506" y="1100167"/>
              <a:ext cx="1944000" cy="288032"/>
            </a:xfrm>
            <a:prstGeom prst="homePlate">
              <a:avLst/>
            </a:prstGeom>
            <a:solidFill>
              <a:schemeClr val="accent3">
                <a:lumMod val="75000"/>
              </a:schemeClr>
            </a:solidFill>
            <a:ln>
              <a:solidFill>
                <a:schemeClr val="accent3">
                  <a:lumMod val="7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000" b="1" dirty="0" smtClean="0">
                  <a:solidFill>
                    <a:schemeClr val="bg1"/>
                  </a:solidFill>
                  <a:effectLst>
                    <a:outerShdw blurRad="38100" dist="38100" dir="2700000" algn="tl">
                      <a:srgbClr val="000000">
                        <a:alpha val="43137"/>
                      </a:srgbClr>
                    </a:outerShdw>
                  </a:effectLst>
                  <a:latin typeface="Century Gothic" panose="020B0502020202020204" pitchFamily="34" charset="0"/>
                </a:rPr>
                <a:t>RESULTADOS</a:t>
              </a:r>
              <a:endParaRPr lang="es-CO" sz="1000" b="1" dirty="0">
                <a:solidFill>
                  <a:schemeClr val="bg1"/>
                </a:solidFill>
                <a:effectLst>
                  <a:outerShdw blurRad="38100" dist="38100" dir="2700000" algn="tl">
                    <a:srgbClr val="000000">
                      <a:alpha val="43137"/>
                    </a:srgbClr>
                  </a:outerShdw>
                </a:effectLst>
                <a:latin typeface="Century Gothic" panose="020B0502020202020204" pitchFamily="34" charset="0"/>
              </a:endParaRPr>
            </a:p>
          </p:txBody>
        </p:sp>
        <p:sp>
          <p:nvSpPr>
            <p:cNvPr id="9" name="17 Rectángulo redondeado"/>
            <p:cNvSpPr/>
            <p:nvPr/>
          </p:nvSpPr>
          <p:spPr>
            <a:xfrm>
              <a:off x="2735417" y="1880306"/>
              <a:ext cx="1296144" cy="622577"/>
            </a:xfrm>
            <a:prstGeom prst="roundRect">
              <a:avLst/>
            </a:prstGeom>
            <a:solidFill>
              <a:schemeClr val="accent5">
                <a:lumMod val="75000"/>
              </a:schemeClr>
            </a:solidFill>
            <a:ln>
              <a:solidFill>
                <a:schemeClr val="accent5">
                  <a:lumMod val="7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s-CO" sz="1000" b="1" dirty="0" smtClean="0">
                  <a:solidFill>
                    <a:schemeClr val="bg1"/>
                  </a:solidFill>
                  <a:effectLst>
                    <a:outerShdw blurRad="38100" dist="38100" dir="2700000" algn="tl">
                      <a:srgbClr val="000000">
                        <a:alpha val="43137"/>
                      </a:srgbClr>
                    </a:outerShdw>
                  </a:effectLst>
                  <a:latin typeface="Century Gothic" panose="020B0502020202020204" pitchFamily="34" charset="0"/>
                </a:rPr>
                <a:t>COMPETENCIAS LEGALES</a:t>
              </a:r>
              <a:endParaRPr lang="es-CO" sz="1000" b="1" dirty="0">
                <a:solidFill>
                  <a:schemeClr val="bg1"/>
                </a:solidFill>
                <a:effectLst>
                  <a:outerShdw blurRad="38100" dist="38100" dir="2700000" algn="tl">
                    <a:srgbClr val="000000">
                      <a:alpha val="43137"/>
                    </a:srgbClr>
                  </a:outerShdw>
                </a:effectLst>
                <a:latin typeface="Century Gothic" panose="020B0502020202020204" pitchFamily="34" charset="0"/>
              </a:endParaRPr>
            </a:p>
          </p:txBody>
        </p:sp>
        <p:sp>
          <p:nvSpPr>
            <p:cNvPr id="10" name="9 Rectángulo redondeado"/>
            <p:cNvSpPr/>
            <p:nvPr/>
          </p:nvSpPr>
          <p:spPr>
            <a:xfrm>
              <a:off x="2735417" y="3091969"/>
              <a:ext cx="1296144" cy="622577"/>
            </a:xfrm>
            <a:prstGeom prst="roundRect">
              <a:avLst/>
            </a:prstGeom>
            <a:solidFill>
              <a:schemeClr val="accent5">
                <a:lumMod val="75000"/>
              </a:schemeClr>
            </a:solidFill>
            <a:ln>
              <a:solidFill>
                <a:schemeClr val="accent5">
                  <a:lumMod val="7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s-CO" sz="1000" b="1" dirty="0" smtClean="0">
                  <a:solidFill>
                    <a:schemeClr val="bg1"/>
                  </a:solidFill>
                  <a:effectLst>
                    <a:outerShdw blurRad="38100" dist="38100" dir="2700000" algn="tl">
                      <a:srgbClr val="000000">
                        <a:alpha val="43137"/>
                      </a:srgbClr>
                    </a:outerShdw>
                  </a:effectLst>
                  <a:latin typeface="Century Gothic" panose="020B0502020202020204" pitchFamily="34" charset="0"/>
                </a:rPr>
                <a:t>PLAN NACIONAL DE DESARROLLO</a:t>
              </a:r>
            </a:p>
            <a:p>
              <a:pPr algn="ctr"/>
              <a:r>
                <a:rPr lang="es-CO" sz="1000" b="1" dirty="0" smtClean="0">
                  <a:solidFill>
                    <a:schemeClr val="bg1"/>
                  </a:solidFill>
                  <a:effectLst>
                    <a:outerShdw blurRad="38100" dist="38100" dir="2700000" algn="tl">
                      <a:srgbClr val="000000">
                        <a:alpha val="43137"/>
                      </a:srgbClr>
                    </a:outerShdw>
                  </a:effectLst>
                  <a:latin typeface="Century Gothic" panose="020B0502020202020204" pitchFamily="34" charset="0"/>
                </a:rPr>
                <a:t>Metas de Gobierno</a:t>
              </a:r>
              <a:endParaRPr lang="es-CO" sz="1000" b="1" dirty="0">
                <a:solidFill>
                  <a:schemeClr val="bg1"/>
                </a:solidFill>
                <a:effectLst>
                  <a:outerShdw blurRad="38100" dist="38100" dir="2700000" algn="tl">
                    <a:srgbClr val="000000">
                      <a:alpha val="43137"/>
                    </a:srgbClr>
                  </a:outerShdw>
                </a:effectLst>
                <a:latin typeface="Century Gothic" panose="020B0502020202020204" pitchFamily="34" charset="0"/>
              </a:endParaRPr>
            </a:p>
          </p:txBody>
        </p:sp>
        <p:sp>
          <p:nvSpPr>
            <p:cNvPr id="11" name="27 Rectángulo redondeado"/>
            <p:cNvSpPr/>
            <p:nvPr/>
          </p:nvSpPr>
          <p:spPr>
            <a:xfrm>
              <a:off x="2735417" y="4360617"/>
              <a:ext cx="1296144" cy="622577"/>
            </a:xfrm>
            <a:prstGeom prst="roundRect">
              <a:avLst/>
            </a:prstGeom>
            <a:solidFill>
              <a:schemeClr val="accent5">
                <a:lumMod val="75000"/>
              </a:schemeClr>
            </a:solidFill>
            <a:ln>
              <a:solidFill>
                <a:schemeClr val="accent5">
                  <a:lumMod val="7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s-CO" sz="1000" b="1" dirty="0" smtClean="0">
                  <a:solidFill>
                    <a:schemeClr val="bg1"/>
                  </a:solidFill>
                  <a:effectLst>
                    <a:outerShdw blurRad="38100" dist="38100" dir="2700000" algn="tl">
                      <a:srgbClr val="000000">
                        <a:alpha val="43137"/>
                      </a:srgbClr>
                    </a:outerShdw>
                  </a:effectLst>
                  <a:latin typeface="Century Gothic" panose="020B0502020202020204" pitchFamily="34" charset="0"/>
                </a:rPr>
                <a:t>PRESUPUESTO</a:t>
              </a:r>
              <a:endParaRPr lang="es-CO" sz="1000" b="1" dirty="0">
                <a:solidFill>
                  <a:schemeClr val="bg1"/>
                </a:solidFill>
                <a:effectLst>
                  <a:outerShdw blurRad="38100" dist="38100" dir="2700000" algn="tl">
                    <a:srgbClr val="000000">
                      <a:alpha val="43137"/>
                    </a:srgbClr>
                  </a:outerShdw>
                </a:effectLst>
                <a:latin typeface="Century Gothic" panose="020B0502020202020204" pitchFamily="34" charset="0"/>
              </a:endParaRPr>
            </a:p>
          </p:txBody>
        </p:sp>
        <p:sp>
          <p:nvSpPr>
            <p:cNvPr id="12" name="20 Rectángulo redondeado"/>
            <p:cNvSpPr/>
            <p:nvPr/>
          </p:nvSpPr>
          <p:spPr>
            <a:xfrm>
              <a:off x="4248383" y="1628800"/>
              <a:ext cx="324000" cy="3600400"/>
            </a:xfrm>
            <a:prstGeom prst="roundRect">
              <a:avLst/>
            </a:prstGeom>
            <a:no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lIns="36000" tIns="36000" rIns="36000" bIns="36000" rtlCol="0" anchor="ctr"/>
            <a:lstStyle/>
            <a:p>
              <a:pPr algn="ctr"/>
              <a:r>
                <a:rPr lang="es-CO" sz="1200" dirty="0" smtClean="0">
                  <a:solidFill>
                    <a:sysClr val="windowText" lastClr="000000"/>
                  </a:solidFill>
                  <a:effectLst>
                    <a:outerShdw blurRad="38100" dist="38100" dir="2700000" algn="tl">
                      <a:srgbClr val="000000">
                        <a:alpha val="43137"/>
                      </a:srgbClr>
                    </a:outerShdw>
                  </a:effectLst>
                  <a:latin typeface="Century Gothic" panose="020B0502020202020204" pitchFamily="34" charset="0"/>
                </a:rPr>
                <a:t>Políticas de Desarrollo Administrativo</a:t>
              </a:r>
              <a:endParaRPr lang="es-CO" sz="1200" dirty="0">
                <a:solidFill>
                  <a:sysClr val="windowText" lastClr="000000"/>
                </a:solidFill>
                <a:effectLst>
                  <a:outerShdw blurRad="38100" dist="38100" dir="2700000" algn="tl">
                    <a:srgbClr val="000000">
                      <a:alpha val="43137"/>
                    </a:srgbClr>
                  </a:outerShdw>
                </a:effectLst>
                <a:latin typeface="Century Gothic" panose="020B0502020202020204" pitchFamily="34" charset="0"/>
              </a:endParaRPr>
            </a:p>
          </p:txBody>
        </p:sp>
        <p:cxnSp>
          <p:nvCxnSpPr>
            <p:cNvPr id="13" name="12 Conector recto de flecha"/>
            <p:cNvCxnSpPr/>
            <p:nvPr/>
          </p:nvCxnSpPr>
          <p:spPr>
            <a:xfrm>
              <a:off x="4044218" y="2191594"/>
              <a:ext cx="1800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30 Conector recto de flecha"/>
            <p:cNvCxnSpPr/>
            <p:nvPr/>
          </p:nvCxnSpPr>
          <p:spPr>
            <a:xfrm>
              <a:off x="4044218" y="3403259"/>
              <a:ext cx="1800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31 Conector recto de flecha"/>
            <p:cNvCxnSpPr/>
            <p:nvPr/>
          </p:nvCxnSpPr>
          <p:spPr>
            <a:xfrm>
              <a:off x="4044218" y="4671905"/>
              <a:ext cx="1800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29 Redondear rectángulo de esquina diagonal"/>
            <p:cNvSpPr/>
            <p:nvPr/>
          </p:nvSpPr>
          <p:spPr>
            <a:xfrm>
              <a:off x="4932040" y="1695815"/>
              <a:ext cx="1656184" cy="509049"/>
            </a:xfrm>
            <a:prstGeom prst="round2DiagRect">
              <a:avLst/>
            </a:prstGeom>
            <a:solidFill>
              <a:srgbClr val="28328A"/>
            </a:solidFill>
            <a:ln>
              <a:solidFill>
                <a:srgbClr val="28328A"/>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s-CO" sz="1100" b="1" dirty="0" smtClean="0">
                  <a:effectLst>
                    <a:outerShdw blurRad="38100" dist="38100" dir="2700000" algn="tl">
                      <a:srgbClr val="000000">
                        <a:alpha val="43137"/>
                      </a:srgbClr>
                    </a:outerShdw>
                  </a:effectLst>
                  <a:latin typeface="Century Gothic" panose="020B0502020202020204" pitchFamily="34" charset="0"/>
                </a:rPr>
                <a:t>Gestión Misional y de Gobierno</a:t>
              </a:r>
              <a:endParaRPr lang="es-CO" sz="1100" b="1" dirty="0">
                <a:effectLst>
                  <a:outerShdw blurRad="38100" dist="38100" dir="2700000" algn="tl">
                    <a:srgbClr val="000000">
                      <a:alpha val="43137"/>
                    </a:srgbClr>
                  </a:outerShdw>
                </a:effectLst>
                <a:latin typeface="Century Gothic" panose="020B0502020202020204" pitchFamily="34" charset="0"/>
              </a:endParaRPr>
            </a:p>
          </p:txBody>
        </p:sp>
        <p:sp>
          <p:nvSpPr>
            <p:cNvPr id="17" name="33 Rectángulo redondeado"/>
            <p:cNvSpPr/>
            <p:nvPr/>
          </p:nvSpPr>
          <p:spPr>
            <a:xfrm>
              <a:off x="4572000" y="1628800"/>
              <a:ext cx="324000" cy="131076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vert270" lIns="36000" tIns="36000" rIns="36000" bIns="36000" rtlCol="0" anchor="ctr"/>
            <a:lstStyle/>
            <a:p>
              <a:pPr algn="ctr"/>
              <a:r>
                <a:rPr lang="es-CO" sz="1200" b="1" dirty="0" smtClean="0">
                  <a:solidFill>
                    <a:sysClr val="windowText" lastClr="000000"/>
                  </a:solidFill>
                  <a:effectLst>
                    <a:outerShdw blurRad="38100" dist="38100" dir="2700000" algn="tl">
                      <a:srgbClr val="000000">
                        <a:alpha val="43137"/>
                      </a:srgbClr>
                    </a:outerShdw>
                  </a:effectLst>
                  <a:latin typeface="Century Gothic" panose="020B0502020202020204" pitchFamily="34" charset="0"/>
                </a:rPr>
                <a:t>Front-Office</a:t>
              </a:r>
              <a:endParaRPr lang="es-CO" sz="1200" b="1" dirty="0">
                <a:solidFill>
                  <a:sysClr val="windowText" lastClr="000000"/>
                </a:solidFill>
                <a:effectLst>
                  <a:outerShdw blurRad="38100" dist="38100" dir="2700000" algn="tl">
                    <a:srgbClr val="000000">
                      <a:alpha val="43137"/>
                    </a:srgbClr>
                  </a:outerShdw>
                </a:effectLst>
                <a:latin typeface="Century Gothic" panose="020B0502020202020204" pitchFamily="34" charset="0"/>
              </a:endParaRPr>
            </a:p>
          </p:txBody>
        </p:sp>
        <p:sp>
          <p:nvSpPr>
            <p:cNvPr id="18" name="34 Rectángulo redondeado"/>
            <p:cNvSpPr/>
            <p:nvPr/>
          </p:nvSpPr>
          <p:spPr>
            <a:xfrm>
              <a:off x="4572000" y="3501008"/>
              <a:ext cx="324000" cy="131076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vert270" lIns="36000" tIns="36000" rIns="36000" bIns="36000" rtlCol="0" anchor="ctr"/>
            <a:lstStyle/>
            <a:p>
              <a:pPr algn="ctr"/>
              <a:r>
                <a:rPr lang="es-CO" sz="1200" b="1" dirty="0" smtClean="0">
                  <a:solidFill>
                    <a:sysClr val="windowText" lastClr="000000"/>
                  </a:solidFill>
                  <a:effectLst>
                    <a:outerShdw blurRad="38100" dist="38100" dir="2700000" algn="tl">
                      <a:srgbClr val="000000">
                        <a:alpha val="43137"/>
                      </a:srgbClr>
                    </a:outerShdw>
                  </a:effectLst>
                  <a:latin typeface="Century Gothic" panose="020B0502020202020204" pitchFamily="34" charset="0"/>
                </a:rPr>
                <a:t>Back-Office</a:t>
              </a:r>
              <a:endParaRPr lang="es-CO" sz="1200" b="1" dirty="0">
                <a:solidFill>
                  <a:sysClr val="windowText" lastClr="000000"/>
                </a:solidFill>
                <a:effectLst>
                  <a:outerShdw blurRad="38100" dist="38100" dir="2700000" algn="tl">
                    <a:srgbClr val="000000">
                      <a:alpha val="43137"/>
                    </a:srgbClr>
                  </a:outerShdw>
                </a:effectLst>
                <a:latin typeface="Century Gothic" panose="020B0502020202020204" pitchFamily="34" charset="0"/>
              </a:endParaRPr>
            </a:p>
          </p:txBody>
        </p:sp>
        <p:sp>
          <p:nvSpPr>
            <p:cNvPr id="19" name="35 Redondear rectángulo de esquina diagonal"/>
            <p:cNvSpPr/>
            <p:nvPr/>
          </p:nvSpPr>
          <p:spPr>
            <a:xfrm>
              <a:off x="4932040" y="2420888"/>
              <a:ext cx="1656184" cy="509049"/>
            </a:xfrm>
            <a:prstGeom prst="round2DiagRect">
              <a:avLst/>
            </a:prstGeom>
            <a:solidFill>
              <a:srgbClr val="28328A"/>
            </a:solidFill>
            <a:ln>
              <a:solidFill>
                <a:srgbClr val="28328A"/>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s-CO" sz="1100" b="1" dirty="0" smtClean="0">
                  <a:effectLst>
                    <a:outerShdw blurRad="38100" dist="38100" dir="2700000" algn="tl">
                      <a:srgbClr val="000000">
                        <a:alpha val="43137"/>
                      </a:srgbClr>
                    </a:outerShdw>
                  </a:effectLst>
                  <a:latin typeface="Century Gothic" panose="020B0502020202020204" pitchFamily="34" charset="0"/>
                </a:rPr>
                <a:t>Transparencia, Participación y Servicio al Ciudadano</a:t>
              </a:r>
              <a:endParaRPr lang="es-CO" sz="1100" b="1" dirty="0">
                <a:effectLst>
                  <a:outerShdw blurRad="38100" dist="38100" dir="2700000" algn="tl">
                    <a:srgbClr val="000000">
                      <a:alpha val="43137"/>
                    </a:srgbClr>
                  </a:outerShdw>
                </a:effectLst>
                <a:latin typeface="Century Gothic" panose="020B0502020202020204" pitchFamily="34" charset="0"/>
              </a:endParaRPr>
            </a:p>
          </p:txBody>
        </p:sp>
        <p:sp>
          <p:nvSpPr>
            <p:cNvPr id="20" name="36 Redondear rectángulo de esquina diagonal"/>
            <p:cNvSpPr/>
            <p:nvPr/>
          </p:nvSpPr>
          <p:spPr>
            <a:xfrm>
              <a:off x="4932040" y="3135975"/>
              <a:ext cx="1656184" cy="509049"/>
            </a:xfrm>
            <a:prstGeom prst="round2DiagRect">
              <a:avLst/>
            </a:prstGeom>
            <a:solidFill>
              <a:srgbClr val="28328A"/>
            </a:solidFill>
            <a:ln>
              <a:solidFill>
                <a:srgbClr val="28328A"/>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s-CO" sz="1100" b="1" dirty="0" smtClean="0">
                  <a:effectLst>
                    <a:outerShdw blurRad="38100" dist="38100" dir="2700000" algn="tl">
                      <a:srgbClr val="000000">
                        <a:alpha val="43137"/>
                      </a:srgbClr>
                    </a:outerShdw>
                  </a:effectLst>
                  <a:latin typeface="Century Gothic" panose="020B0502020202020204" pitchFamily="34" charset="0"/>
                </a:rPr>
                <a:t>Gestión del Talento Humano</a:t>
              </a:r>
              <a:endParaRPr lang="es-CO" sz="1100" b="1" dirty="0">
                <a:effectLst>
                  <a:outerShdw blurRad="38100" dist="38100" dir="2700000" algn="tl">
                    <a:srgbClr val="000000">
                      <a:alpha val="43137"/>
                    </a:srgbClr>
                  </a:outerShdw>
                </a:effectLst>
                <a:latin typeface="Century Gothic" panose="020B0502020202020204" pitchFamily="34" charset="0"/>
              </a:endParaRPr>
            </a:p>
          </p:txBody>
        </p:sp>
        <p:sp>
          <p:nvSpPr>
            <p:cNvPr id="21" name="38 Redondear rectángulo de esquina diagonal"/>
            <p:cNvSpPr/>
            <p:nvPr/>
          </p:nvSpPr>
          <p:spPr>
            <a:xfrm>
              <a:off x="4932040" y="3856055"/>
              <a:ext cx="1656184" cy="509049"/>
            </a:xfrm>
            <a:prstGeom prst="round2DiagRect">
              <a:avLst/>
            </a:prstGeom>
            <a:solidFill>
              <a:srgbClr val="28328A"/>
            </a:solidFill>
            <a:ln>
              <a:solidFill>
                <a:srgbClr val="28328A"/>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s-CO" sz="1100" b="1" dirty="0" smtClean="0">
                  <a:effectLst>
                    <a:outerShdw blurRad="38100" dist="38100" dir="2700000" algn="tl">
                      <a:srgbClr val="000000">
                        <a:alpha val="43137"/>
                      </a:srgbClr>
                    </a:outerShdw>
                  </a:effectLst>
                  <a:latin typeface="Century Gothic" panose="020B0502020202020204" pitchFamily="34" charset="0"/>
                </a:rPr>
                <a:t>Eficiencia Administrativa</a:t>
              </a:r>
              <a:endParaRPr lang="es-CO" sz="1100" b="1" dirty="0">
                <a:effectLst>
                  <a:outerShdw blurRad="38100" dist="38100" dir="2700000" algn="tl">
                    <a:srgbClr val="000000">
                      <a:alpha val="43137"/>
                    </a:srgbClr>
                  </a:outerShdw>
                </a:effectLst>
                <a:latin typeface="Century Gothic" panose="020B0502020202020204" pitchFamily="34" charset="0"/>
              </a:endParaRPr>
            </a:p>
          </p:txBody>
        </p:sp>
        <p:sp>
          <p:nvSpPr>
            <p:cNvPr id="22" name="39 Redondear rectángulo de esquina diagonal"/>
            <p:cNvSpPr/>
            <p:nvPr/>
          </p:nvSpPr>
          <p:spPr>
            <a:xfrm>
              <a:off x="4932040" y="4576135"/>
              <a:ext cx="1656184" cy="509049"/>
            </a:xfrm>
            <a:prstGeom prst="round2DiagRect">
              <a:avLst/>
            </a:prstGeom>
            <a:solidFill>
              <a:srgbClr val="28328A"/>
            </a:solidFill>
            <a:ln>
              <a:solidFill>
                <a:srgbClr val="28328A"/>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s-CO" sz="1100" b="1" dirty="0" smtClean="0">
                  <a:effectLst>
                    <a:outerShdw blurRad="38100" dist="38100" dir="2700000" algn="tl">
                      <a:srgbClr val="000000">
                        <a:alpha val="43137"/>
                      </a:srgbClr>
                    </a:outerShdw>
                  </a:effectLst>
                  <a:latin typeface="Century Gothic" panose="020B0502020202020204" pitchFamily="34" charset="0"/>
                </a:rPr>
                <a:t>Gestión</a:t>
              </a:r>
            </a:p>
            <a:p>
              <a:pPr algn="ctr"/>
              <a:r>
                <a:rPr lang="es-CO" sz="1100" b="1" dirty="0" smtClean="0">
                  <a:effectLst>
                    <a:outerShdw blurRad="38100" dist="38100" dir="2700000" algn="tl">
                      <a:srgbClr val="000000">
                        <a:alpha val="43137"/>
                      </a:srgbClr>
                    </a:outerShdw>
                  </a:effectLst>
                  <a:latin typeface="Century Gothic" panose="020B0502020202020204" pitchFamily="34" charset="0"/>
                </a:rPr>
                <a:t>Financiera</a:t>
              </a:r>
              <a:endParaRPr lang="es-CO" sz="1100" b="1" dirty="0">
                <a:effectLst>
                  <a:outerShdw blurRad="38100" dist="38100" dir="2700000" algn="tl">
                    <a:srgbClr val="000000">
                      <a:alpha val="43137"/>
                    </a:srgbClr>
                  </a:outerShdw>
                </a:effectLst>
                <a:latin typeface="Century Gothic" panose="020B0502020202020204" pitchFamily="34" charset="0"/>
              </a:endParaRPr>
            </a:p>
          </p:txBody>
        </p:sp>
        <p:sp>
          <p:nvSpPr>
            <p:cNvPr id="23" name="32 Llamada de flecha hacia arriba"/>
            <p:cNvSpPr/>
            <p:nvPr/>
          </p:nvSpPr>
          <p:spPr>
            <a:xfrm>
              <a:off x="4860032" y="5373216"/>
              <a:ext cx="1728000" cy="689171"/>
            </a:xfrm>
            <a:prstGeom prst="upArrowCallout">
              <a:avLst/>
            </a:prstGeom>
            <a:solidFill>
              <a:srgbClr val="FF0000"/>
            </a:solidFill>
            <a:ln>
              <a:solidFill>
                <a:schemeClr val="bg1">
                  <a:lumMod val="5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s-CO" sz="1100" b="1" dirty="0" smtClean="0">
                  <a:effectLst>
                    <a:outerShdw blurRad="38100" dist="38100" dir="2700000" algn="tl">
                      <a:srgbClr val="000000">
                        <a:alpha val="43137"/>
                      </a:srgbClr>
                    </a:outerShdw>
                  </a:effectLst>
                  <a:latin typeface="Century Gothic" panose="020B0502020202020204" pitchFamily="34" charset="0"/>
                </a:rPr>
                <a:t>Gobierno en Línea </a:t>
              </a:r>
              <a:endParaRPr lang="es-CO" sz="1100" b="1" dirty="0">
                <a:effectLst>
                  <a:outerShdw blurRad="38100" dist="38100" dir="2700000" algn="tl">
                    <a:srgbClr val="000000">
                      <a:alpha val="43137"/>
                    </a:srgbClr>
                  </a:outerShdw>
                </a:effectLst>
                <a:latin typeface="Century Gothic" panose="020B0502020202020204" pitchFamily="34" charset="0"/>
              </a:endParaRPr>
            </a:p>
          </p:txBody>
        </p:sp>
        <p:sp>
          <p:nvSpPr>
            <p:cNvPr id="24" name="40 Rectángulo"/>
            <p:cNvSpPr/>
            <p:nvPr/>
          </p:nvSpPr>
          <p:spPr>
            <a:xfrm>
              <a:off x="6948264" y="2132856"/>
              <a:ext cx="1524801" cy="2467041"/>
            </a:xfrm>
            <a:prstGeom prst="rect">
              <a:avLst/>
            </a:prstGeom>
            <a:solidFill>
              <a:schemeClr val="tx2">
                <a:lumMod val="60000"/>
                <a:lumOff val="40000"/>
              </a:schemeClr>
            </a:solidFill>
            <a:ln>
              <a:solidFill>
                <a:schemeClr val="tx2">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2550" indent="-82550">
                <a:buFont typeface="Arial" panose="020B0604020202020204" pitchFamily="34" charset="0"/>
                <a:buChar char="•"/>
              </a:pPr>
              <a:r>
                <a:rPr lang="es-CO" sz="1000" b="1" dirty="0" smtClean="0">
                  <a:latin typeface="Century Gothic" panose="020B0502020202020204" pitchFamily="34" charset="0"/>
                </a:rPr>
                <a:t>Ejecución Plan Estratégico Sectorial</a:t>
              </a:r>
            </a:p>
            <a:p>
              <a:pPr marL="82550" indent="-82550">
                <a:buFont typeface="Arial" panose="020B0604020202020204" pitchFamily="34" charset="0"/>
                <a:buChar char="•"/>
              </a:pPr>
              <a:endParaRPr lang="es-CO" sz="1000" b="1" dirty="0">
                <a:latin typeface="Century Gothic" panose="020B0502020202020204" pitchFamily="34" charset="0"/>
              </a:endParaRPr>
            </a:p>
            <a:p>
              <a:pPr marL="82550" indent="-82550">
                <a:buFont typeface="Arial" panose="020B0604020202020204" pitchFamily="34" charset="0"/>
                <a:buChar char="•"/>
              </a:pPr>
              <a:r>
                <a:rPr lang="es-CO" sz="1000" b="1" dirty="0" smtClean="0">
                  <a:latin typeface="Century Gothic" panose="020B0502020202020204" pitchFamily="34" charset="0"/>
                </a:rPr>
                <a:t>Ejecución Plan Estratégico Institucional</a:t>
              </a:r>
            </a:p>
            <a:p>
              <a:pPr marL="82550" indent="-82550">
                <a:buFont typeface="Arial" panose="020B0604020202020204" pitchFamily="34" charset="0"/>
                <a:buChar char="•"/>
              </a:pPr>
              <a:endParaRPr lang="es-CO" sz="1000" b="1" dirty="0">
                <a:latin typeface="Century Gothic" panose="020B0502020202020204" pitchFamily="34" charset="0"/>
              </a:endParaRPr>
            </a:p>
            <a:p>
              <a:pPr marL="82550" indent="-82550">
                <a:buFont typeface="Arial" panose="020B0604020202020204" pitchFamily="34" charset="0"/>
                <a:buChar char="•"/>
              </a:pPr>
              <a:r>
                <a:rPr lang="es-CO" sz="1000" b="1" dirty="0" smtClean="0">
                  <a:latin typeface="Century Gothic" panose="020B0502020202020204" pitchFamily="34" charset="0"/>
                </a:rPr>
                <a:t>Ejecución Plan de Acción Anual</a:t>
              </a:r>
            </a:p>
            <a:p>
              <a:pPr marL="82550" indent="-82550">
                <a:buFont typeface="Arial" panose="020B0604020202020204" pitchFamily="34" charset="0"/>
                <a:buChar char="•"/>
              </a:pPr>
              <a:endParaRPr lang="es-CO" sz="1000" b="1" dirty="0">
                <a:latin typeface="Century Gothic" panose="020B0502020202020204" pitchFamily="34" charset="0"/>
              </a:endParaRPr>
            </a:p>
            <a:p>
              <a:pPr marL="82550" indent="-82550">
                <a:buFont typeface="Arial" panose="020B0604020202020204" pitchFamily="34" charset="0"/>
                <a:buChar char="•"/>
              </a:pPr>
              <a:r>
                <a:rPr lang="es-CO" sz="1000" b="1" dirty="0" smtClean="0">
                  <a:latin typeface="Century Gothic" panose="020B0502020202020204" pitchFamily="34" charset="0"/>
                </a:rPr>
                <a:t>Ejecución Presupuestal</a:t>
              </a:r>
              <a:endParaRPr lang="es-CO" sz="1000" b="1" dirty="0">
                <a:latin typeface="Century Gothic" panose="020B0502020202020204" pitchFamily="34" charset="0"/>
              </a:endParaRPr>
            </a:p>
          </p:txBody>
        </p:sp>
        <p:sp>
          <p:nvSpPr>
            <p:cNvPr id="25" name="41 Llamada de flecha hacia arriba"/>
            <p:cNvSpPr/>
            <p:nvPr/>
          </p:nvSpPr>
          <p:spPr>
            <a:xfrm>
              <a:off x="6804248" y="5373215"/>
              <a:ext cx="1836000" cy="689171"/>
            </a:xfrm>
            <a:prstGeom prst="upArrowCallout">
              <a:avLst/>
            </a:prstGeom>
            <a:solidFill>
              <a:srgbClr val="FF0000"/>
            </a:solidFill>
            <a:ln>
              <a:solidFill>
                <a:schemeClr val="bg1">
                  <a:lumMod val="5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s-CO" sz="1100" b="1" dirty="0" smtClean="0">
                  <a:effectLst>
                    <a:outerShdw blurRad="38100" dist="38100" dir="2700000" algn="tl">
                      <a:srgbClr val="000000">
                        <a:alpha val="43137"/>
                      </a:srgbClr>
                    </a:outerShdw>
                  </a:effectLst>
                  <a:latin typeface="Century Gothic" panose="020B0502020202020204" pitchFamily="34" charset="0"/>
                </a:rPr>
                <a:t>MECI-Sinergia Seguimiento</a:t>
              </a:r>
            </a:p>
            <a:p>
              <a:pPr algn="ctr"/>
              <a:r>
                <a:rPr lang="es-CO" sz="900" b="1" dirty="0" smtClean="0">
                  <a:effectLst>
                    <a:outerShdw blurRad="38100" dist="38100" dir="2700000" algn="tl">
                      <a:srgbClr val="000000">
                        <a:alpha val="43137"/>
                      </a:srgbClr>
                    </a:outerShdw>
                  </a:effectLst>
                  <a:latin typeface="Century Gothic" panose="020B0502020202020204" pitchFamily="34" charset="0"/>
                </a:rPr>
                <a:t>Monitoreo, Control y Evaluación</a:t>
              </a:r>
              <a:endParaRPr lang="es-CO" sz="900" b="1" dirty="0">
                <a:effectLst>
                  <a:outerShdw blurRad="38100" dist="38100" dir="2700000" algn="tl">
                    <a:srgbClr val="000000">
                      <a:alpha val="43137"/>
                    </a:srgbClr>
                  </a:outerShdw>
                </a:effectLst>
                <a:latin typeface="Century Gothic" panose="020B0502020202020204" pitchFamily="34" charset="0"/>
              </a:endParaRPr>
            </a:p>
          </p:txBody>
        </p:sp>
        <p:sp>
          <p:nvSpPr>
            <p:cNvPr id="26" name="42 Rectángulo redondeado"/>
            <p:cNvSpPr/>
            <p:nvPr/>
          </p:nvSpPr>
          <p:spPr>
            <a:xfrm>
              <a:off x="8598881" y="1556792"/>
              <a:ext cx="324000" cy="3636000"/>
            </a:xfrm>
            <a:prstGeom prst="round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lIns="36000" tIns="36000" rIns="36000" bIns="36000" rtlCol="0" anchor="ctr"/>
            <a:lstStyle/>
            <a:p>
              <a:pPr algn="ctr"/>
              <a:r>
                <a:rPr lang="es-CO" sz="1100" dirty="0" smtClean="0">
                  <a:solidFill>
                    <a:sysClr val="windowText" lastClr="000000"/>
                  </a:solidFill>
                  <a:effectLst>
                    <a:outerShdw blurRad="38100" dist="38100" dir="2700000" algn="tl">
                      <a:srgbClr val="000000">
                        <a:alpha val="43137"/>
                      </a:srgbClr>
                    </a:outerShdw>
                  </a:effectLst>
                  <a:latin typeface="Century Gothic" panose="020B0502020202020204" pitchFamily="34" charset="0"/>
                </a:rPr>
                <a:t>Formulario Único Reporte de Avances de la Gestión</a:t>
              </a:r>
              <a:endParaRPr lang="es-CO" sz="1100" dirty="0">
                <a:solidFill>
                  <a:sysClr val="windowText" lastClr="000000"/>
                </a:solidFill>
                <a:effectLst>
                  <a:outerShdw blurRad="38100" dist="38100" dir="2700000" algn="tl">
                    <a:srgbClr val="000000">
                      <a:alpha val="43137"/>
                    </a:srgbClr>
                  </a:outerShdw>
                </a:effectLst>
                <a:latin typeface="Century Gothic" panose="020B0502020202020204" pitchFamily="34" charset="0"/>
              </a:endParaRPr>
            </a:p>
          </p:txBody>
        </p:sp>
      </p:grpSp>
    </p:spTree>
    <p:extLst>
      <p:ext uri="{BB962C8B-B14F-4D97-AF65-F5344CB8AC3E}">
        <p14:creationId xmlns:p14="http://schemas.microsoft.com/office/powerpoint/2010/main" val="302422038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CO" b="1" dirty="0">
                <a:latin typeface="Century Gothic" panose="020B0502020202020204" pitchFamily="34" charset="0"/>
              </a:rPr>
              <a:t>Política 3</a:t>
            </a:r>
            <a:endParaRPr lang="es-CO" dirty="0"/>
          </a:p>
        </p:txBody>
      </p:sp>
      <p:sp>
        <p:nvSpPr>
          <p:cNvPr id="5" name="3 Título"/>
          <p:cNvSpPr txBox="1">
            <a:spLocks/>
          </p:cNvSpPr>
          <p:nvPr/>
        </p:nvSpPr>
        <p:spPr>
          <a:xfrm>
            <a:off x="308863" y="794772"/>
            <a:ext cx="3853460" cy="442453"/>
          </a:xfrm>
          <a:prstGeom prst="rect">
            <a:avLst/>
          </a:prstGeom>
        </p:spPr>
        <p:txBody>
          <a:bodyPr vert="horz"/>
          <a:lstStyle>
            <a:lvl1pPr algn="ctr" defTabSz="457200" rtl="0" eaLnBrk="1" latinLnBrk="0" hangingPunct="1">
              <a:spcBef>
                <a:spcPct val="0"/>
              </a:spcBef>
              <a:buNone/>
              <a:defRPr sz="2400" kern="1200">
                <a:solidFill>
                  <a:schemeClr val="bg1"/>
                </a:solidFill>
                <a:latin typeface="Arial"/>
                <a:ea typeface="+mj-ea"/>
                <a:cs typeface="Arial"/>
              </a:defRPr>
            </a:lvl1pPr>
          </a:lstStyle>
          <a:p>
            <a:r>
              <a:rPr lang="es-CO" b="1" smtClean="0">
                <a:latin typeface="Century Gothic" panose="020B0502020202020204" pitchFamily="34" charset="0"/>
              </a:rPr>
              <a:t>Política 3</a:t>
            </a:r>
            <a:endParaRPr lang="es-CO" dirty="0"/>
          </a:p>
        </p:txBody>
      </p:sp>
      <p:sp>
        <p:nvSpPr>
          <p:cNvPr id="6" name="3 Título"/>
          <p:cNvSpPr txBox="1">
            <a:spLocks/>
          </p:cNvSpPr>
          <p:nvPr/>
        </p:nvSpPr>
        <p:spPr>
          <a:xfrm>
            <a:off x="308863" y="794772"/>
            <a:ext cx="3853460" cy="442453"/>
          </a:xfrm>
          <a:prstGeom prst="rect">
            <a:avLst/>
          </a:prstGeom>
        </p:spPr>
        <p:txBody>
          <a:bodyPr vert="horz"/>
          <a:lstStyle>
            <a:lvl1pPr algn="ctr" defTabSz="457200" rtl="0" eaLnBrk="1" latinLnBrk="0" hangingPunct="1">
              <a:spcBef>
                <a:spcPct val="0"/>
              </a:spcBef>
              <a:buNone/>
              <a:defRPr sz="2400" kern="1200">
                <a:solidFill>
                  <a:schemeClr val="bg1"/>
                </a:solidFill>
                <a:latin typeface="Arial"/>
                <a:ea typeface="+mj-ea"/>
                <a:cs typeface="Arial"/>
              </a:defRPr>
            </a:lvl1pPr>
          </a:lstStyle>
          <a:p>
            <a:r>
              <a:rPr lang="es-CO" b="1" smtClean="0">
                <a:latin typeface="Century Gothic" panose="020B0502020202020204" pitchFamily="34" charset="0"/>
              </a:rPr>
              <a:t>Política 3</a:t>
            </a:r>
            <a:endParaRPr lang="es-CO" dirty="0"/>
          </a:p>
        </p:txBody>
      </p:sp>
      <p:sp>
        <p:nvSpPr>
          <p:cNvPr id="7" name="6 Rectángulo"/>
          <p:cNvSpPr/>
          <p:nvPr/>
        </p:nvSpPr>
        <p:spPr>
          <a:xfrm>
            <a:off x="2155249" y="1487078"/>
            <a:ext cx="3720890" cy="369332"/>
          </a:xfrm>
          <a:prstGeom prst="rect">
            <a:avLst/>
          </a:prstGeom>
        </p:spPr>
        <p:txBody>
          <a:bodyPr wrap="none">
            <a:spAutoFit/>
          </a:bodyPr>
          <a:lstStyle/>
          <a:p>
            <a:r>
              <a:rPr lang="es-CO" b="1" dirty="0" smtClean="0">
                <a:effectLst>
                  <a:outerShdw blurRad="38100" dist="38100" dir="2700000" algn="tl">
                    <a:srgbClr val="000000">
                      <a:alpha val="43137"/>
                    </a:srgbClr>
                  </a:outerShdw>
                </a:effectLst>
                <a:latin typeface="Century Gothic" panose="020B0502020202020204" pitchFamily="34" charset="0"/>
              </a:rPr>
              <a:t>GESTIÓN </a:t>
            </a:r>
            <a:r>
              <a:rPr lang="es-CO" b="1" dirty="0">
                <a:effectLst>
                  <a:outerShdw blurRad="38100" dist="38100" dir="2700000" algn="tl">
                    <a:srgbClr val="000000">
                      <a:alpha val="43137"/>
                    </a:srgbClr>
                  </a:outerShdw>
                </a:effectLst>
                <a:latin typeface="Century Gothic" panose="020B0502020202020204" pitchFamily="34" charset="0"/>
              </a:rPr>
              <a:t>DEL TALENTO HUMANO</a:t>
            </a:r>
          </a:p>
        </p:txBody>
      </p:sp>
      <p:sp>
        <p:nvSpPr>
          <p:cNvPr id="8" name="65 CuadroTexto"/>
          <p:cNvSpPr txBox="1"/>
          <p:nvPr/>
        </p:nvSpPr>
        <p:spPr>
          <a:xfrm>
            <a:off x="688774" y="1952374"/>
            <a:ext cx="4710657" cy="307777"/>
          </a:xfrm>
          <a:prstGeom prst="rect">
            <a:avLst/>
          </a:prstGeom>
          <a:noFill/>
        </p:spPr>
        <p:txBody>
          <a:bodyPr wrap="square" rtlCol="0">
            <a:spAutoFit/>
          </a:bodyPr>
          <a:lstStyle/>
          <a:p>
            <a:pPr algn="ctr"/>
            <a:r>
              <a:rPr lang="es-CO" sz="1400" b="1" dirty="0">
                <a:latin typeface="Century Gothic" panose="020B0502020202020204" pitchFamily="34" charset="0"/>
              </a:rPr>
              <a:t>Componente: 3. </a:t>
            </a:r>
            <a:r>
              <a:rPr lang="es-CO" sz="1400" b="1" dirty="0" smtClean="0">
                <a:latin typeface="Century Gothic" panose="020B0502020202020204" pitchFamily="34" charset="0"/>
              </a:rPr>
              <a:t>Capacitación</a:t>
            </a:r>
            <a:endParaRPr lang="es-CO" sz="1400" b="1" dirty="0">
              <a:latin typeface="Century Gothic" panose="020B0502020202020204" pitchFamily="34" charset="0"/>
            </a:endParaRPr>
          </a:p>
        </p:txBody>
      </p:sp>
      <p:graphicFrame>
        <p:nvGraphicFramePr>
          <p:cNvPr id="9" name="8 Tabla"/>
          <p:cNvGraphicFramePr>
            <a:graphicFrameLocks noGrp="1"/>
          </p:cNvGraphicFramePr>
          <p:nvPr>
            <p:extLst>
              <p:ext uri="{D42A27DB-BD31-4B8C-83A1-F6EECF244321}">
                <p14:modId xmlns:p14="http://schemas.microsoft.com/office/powerpoint/2010/main" val="1575254164"/>
              </p:ext>
            </p:extLst>
          </p:nvPr>
        </p:nvGraphicFramePr>
        <p:xfrm>
          <a:off x="341862" y="2351733"/>
          <a:ext cx="8125580" cy="1784216"/>
        </p:xfrm>
        <a:graphic>
          <a:graphicData uri="http://schemas.openxmlformats.org/drawingml/2006/table">
            <a:tbl>
              <a:tblPr firstRow="1" firstCol="1" bandRow="1">
                <a:tableStyleId>{5C22544A-7EE6-4342-B048-85BDC9FD1C3A}</a:tableStyleId>
              </a:tblPr>
              <a:tblGrid>
                <a:gridCol w="1931830"/>
                <a:gridCol w="4042292"/>
                <a:gridCol w="1151661"/>
                <a:gridCol w="999797"/>
              </a:tblGrid>
              <a:tr h="504056">
                <a:tc>
                  <a:txBody>
                    <a:bodyPr/>
                    <a:lstStyle/>
                    <a:p>
                      <a:pPr algn="ctr">
                        <a:lnSpc>
                          <a:spcPct val="115000"/>
                        </a:lnSpc>
                        <a:spcAft>
                          <a:spcPts val="0"/>
                        </a:spcAft>
                      </a:pPr>
                      <a:r>
                        <a:rPr lang="es-CO" sz="1400" b="0" dirty="0" smtClean="0">
                          <a:effectLst/>
                          <a:latin typeface="Century Gothic" panose="020B0502020202020204" pitchFamily="34" charset="0"/>
                        </a:rPr>
                        <a:t>Requerimientos</a:t>
                      </a:r>
                      <a:endParaRPr lang="es-CO" sz="14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400" b="0" dirty="0" smtClean="0">
                          <a:effectLst/>
                          <a:latin typeface="Century Gothic" panose="020B0502020202020204" pitchFamily="34" charset="0"/>
                        </a:rPr>
                        <a:t>Actividades</a:t>
                      </a:r>
                      <a:endParaRPr lang="es-CO" sz="14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200" b="0" dirty="0" smtClean="0">
                          <a:effectLst/>
                          <a:latin typeface="Century Gothic" panose="020B0502020202020204" pitchFamily="34" charset="0"/>
                        </a:rPr>
                        <a:t>Programado  </a:t>
                      </a:r>
                      <a:r>
                        <a:rPr lang="es-CO" sz="1200" b="0" dirty="0">
                          <a:effectLst/>
                          <a:latin typeface="Century Gothic" panose="020B0502020202020204" pitchFamily="34" charset="0"/>
                        </a:rPr>
                        <a:t>%</a:t>
                      </a:r>
                      <a:endParaRPr lang="es-CO" sz="12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200" b="0" dirty="0" smtClean="0">
                          <a:effectLst/>
                          <a:latin typeface="Century Gothic" panose="020B0502020202020204" pitchFamily="34" charset="0"/>
                        </a:rPr>
                        <a:t>Ejecutado  %. </a:t>
                      </a:r>
                      <a:endParaRPr lang="es-CO" sz="1200" b="0" dirty="0">
                        <a:effectLst/>
                        <a:latin typeface="Century Gothic" panose="020B0502020202020204" pitchFamily="34" charset="0"/>
                        <a:ea typeface="Calibri"/>
                        <a:cs typeface="Times New Roman"/>
                      </a:endParaRPr>
                    </a:p>
                  </a:txBody>
                  <a:tcPr marL="68580" marR="68580" marT="0" marB="0"/>
                </a:tc>
              </a:tr>
              <a:tr h="376231">
                <a:tc>
                  <a:txBody>
                    <a:bodyPr/>
                    <a:lstStyle/>
                    <a:p>
                      <a:pPr algn="l" fontAlgn="ctr"/>
                      <a:r>
                        <a:rPr lang="es-CO" sz="1200" b="0" i="0" u="none" strike="noStrike" dirty="0" smtClean="0">
                          <a:solidFill>
                            <a:schemeClr val="bg1"/>
                          </a:solidFill>
                          <a:effectLst/>
                          <a:latin typeface="Century Gothic" panose="020B0502020202020204" pitchFamily="34" charset="0"/>
                        </a:rPr>
                        <a:t>3. Capacitación</a:t>
                      </a:r>
                      <a:endParaRPr lang="es-CO" sz="1200" b="0" i="0" u="none" strike="noStrike" dirty="0">
                        <a:solidFill>
                          <a:schemeClr val="bg1"/>
                        </a:solidFill>
                        <a:effectLst/>
                        <a:latin typeface="Century Gothic" panose="020B0502020202020204" pitchFamily="34" charset="0"/>
                      </a:endParaRPr>
                    </a:p>
                  </a:txBody>
                  <a:tcPr marL="137160" marR="137160" marT="137160" marB="137160" anchor="ctr"/>
                </a:tc>
                <a:tc>
                  <a:txBody>
                    <a:bodyPr/>
                    <a:lstStyle/>
                    <a:p>
                      <a:pPr algn="l" fontAlgn="ctr"/>
                      <a:r>
                        <a:rPr lang="es-CO" sz="1100" b="0" i="0" u="none" strike="noStrike" dirty="0" smtClean="0">
                          <a:solidFill>
                            <a:srgbClr val="222222"/>
                          </a:solidFill>
                          <a:effectLst/>
                          <a:latin typeface="Century Gothic" panose="020B0502020202020204" pitchFamily="34" charset="0"/>
                        </a:rPr>
                        <a:t>Realizar las actividades de capacitación programadas de acuerdo con el Plan de Desarrollo de Talento Humano</a:t>
                      </a:r>
                    </a:p>
                    <a:p>
                      <a:pPr algn="l" fontAlgn="ctr"/>
                      <a:r>
                        <a:rPr lang="es-CO" sz="1100" b="0" i="0" u="none" strike="noStrike" dirty="0" smtClean="0">
                          <a:solidFill>
                            <a:srgbClr val="222222"/>
                          </a:solidFill>
                          <a:effectLst/>
                          <a:latin typeface="Century Gothic" panose="020B0502020202020204" pitchFamily="34" charset="0"/>
                        </a:rPr>
                        <a:t>Realizar las actividades de capacitación adicionales requeridas. </a:t>
                      </a:r>
                    </a:p>
                    <a:p>
                      <a:pPr algn="l" fontAlgn="ctr"/>
                      <a:endParaRPr lang="es-CO" sz="1100" b="0" i="0" u="none" strike="noStrike" dirty="0" smtClean="0">
                        <a:solidFill>
                          <a:srgbClr val="222222"/>
                        </a:solidFill>
                        <a:effectLst/>
                        <a:latin typeface="Century Gothic" panose="020B0502020202020204" pitchFamily="34" charset="0"/>
                      </a:endParaRPr>
                    </a:p>
                  </a:txBody>
                  <a:tcPr marL="137160" marR="137160" marT="137160" marB="137160" anchor="ctr">
                    <a:solidFill>
                      <a:schemeClr val="accent5">
                        <a:lumMod val="20000"/>
                        <a:lumOff val="80000"/>
                      </a:schemeClr>
                    </a:solidFill>
                  </a:tcPr>
                </a:tc>
                <a:tc>
                  <a:txBody>
                    <a:bodyPr/>
                    <a:lstStyle/>
                    <a:p>
                      <a:pPr algn="ctr" fontAlgn="ctr"/>
                      <a:r>
                        <a:rPr lang="es-CO" sz="1600" b="1" i="0" u="none" strike="noStrike" dirty="0" smtClean="0">
                          <a:solidFill>
                            <a:srgbClr val="222222"/>
                          </a:solidFill>
                          <a:effectLst/>
                          <a:latin typeface="Century Gothic" panose="020B0502020202020204" pitchFamily="34" charset="0"/>
                        </a:rPr>
                        <a:t>9.00%</a:t>
                      </a: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c>
                  <a:txBody>
                    <a:bodyPr/>
                    <a:lstStyle/>
                    <a:p>
                      <a:pPr algn="ctr" fontAlgn="ctr"/>
                      <a:r>
                        <a:rPr lang="es-CO" sz="1600" b="1" i="0" u="none" strike="noStrike" dirty="0" smtClean="0">
                          <a:solidFill>
                            <a:srgbClr val="222222"/>
                          </a:solidFill>
                          <a:effectLst/>
                          <a:latin typeface="Century Gothic" panose="020B0502020202020204" pitchFamily="34" charset="0"/>
                        </a:rPr>
                        <a:t>9.00%</a:t>
                      </a: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r>
            </a:tbl>
          </a:graphicData>
        </a:graphic>
      </p:graphicFrame>
      <p:graphicFrame>
        <p:nvGraphicFramePr>
          <p:cNvPr id="12" name="11 Tabla"/>
          <p:cNvGraphicFramePr>
            <a:graphicFrameLocks noGrp="1"/>
          </p:cNvGraphicFramePr>
          <p:nvPr>
            <p:extLst>
              <p:ext uri="{D42A27DB-BD31-4B8C-83A1-F6EECF244321}">
                <p14:modId xmlns:p14="http://schemas.microsoft.com/office/powerpoint/2010/main" val="2520163895"/>
              </p:ext>
            </p:extLst>
          </p:nvPr>
        </p:nvGraphicFramePr>
        <p:xfrm>
          <a:off x="341862" y="4644385"/>
          <a:ext cx="8125580" cy="944880"/>
        </p:xfrm>
        <a:graphic>
          <a:graphicData uri="http://schemas.openxmlformats.org/drawingml/2006/table">
            <a:tbl>
              <a:tblPr firstRow="1" firstCol="1" bandRow="1">
                <a:tableStyleId>{5C22544A-7EE6-4342-B048-85BDC9FD1C3A}</a:tableStyleId>
              </a:tblPr>
              <a:tblGrid>
                <a:gridCol w="1925393"/>
                <a:gridCol w="4048729"/>
                <a:gridCol w="1151661"/>
                <a:gridCol w="999797"/>
              </a:tblGrid>
              <a:tr h="376231">
                <a:tc>
                  <a:txBody>
                    <a:bodyPr/>
                    <a:lstStyle/>
                    <a:p>
                      <a:pPr algn="l" fontAlgn="ctr"/>
                      <a:r>
                        <a:rPr lang="es-CO" sz="1200" b="0" i="0" u="none" strike="noStrike" dirty="0" smtClean="0">
                          <a:solidFill>
                            <a:schemeClr val="bg1"/>
                          </a:solidFill>
                          <a:effectLst/>
                          <a:latin typeface="Century Gothic" panose="020B0502020202020204" pitchFamily="34" charset="0"/>
                        </a:rPr>
                        <a:t>4. Bienestar e Incentivos</a:t>
                      </a:r>
                      <a:endParaRPr lang="es-CO" sz="1200" b="0" i="0" u="none" strike="noStrike" dirty="0">
                        <a:solidFill>
                          <a:schemeClr val="bg1"/>
                        </a:solidFill>
                        <a:effectLst/>
                        <a:latin typeface="Century Gothic" panose="020B0502020202020204" pitchFamily="34" charset="0"/>
                      </a:endParaRPr>
                    </a:p>
                  </a:txBody>
                  <a:tcPr marL="137160" marR="137160" marT="137160" marB="137160" anchor="ctr"/>
                </a:tc>
                <a:tc>
                  <a:txBody>
                    <a:bodyPr/>
                    <a:lstStyle/>
                    <a:p>
                      <a:pPr algn="l" fontAlgn="ctr"/>
                      <a:r>
                        <a:rPr lang="es-CO" sz="1100" b="0" i="0" u="none" strike="noStrike" dirty="0" smtClean="0">
                          <a:solidFill>
                            <a:srgbClr val="222222"/>
                          </a:solidFill>
                          <a:effectLst/>
                          <a:latin typeface="Century Gothic" panose="020B0502020202020204" pitchFamily="34" charset="0"/>
                        </a:rPr>
                        <a:t>Realizar las actividades de bienestar programadas de acuerdo con el Plan de Desarrollo de Talento Humano</a:t>
                      </a:r>
                    </a:p>
                    <a:p>
                      <a:pPr algn="l" fontAlgn="ctr"/>
                      <a:r>
                        <a:rPr lang="es-CO" sz="1100" b="0" i="0" u="none" strike="noStrike" dirty="0" smtClean="0">
                          <a:solidFill>
                            <a:srgbClr val="222222"/>
                          </a:solidFill>
                          <a:effectLst/>
                          <a:latin typeface="Century Gothic" panose="020B0502020202020204" pitchFamily="34" charset="0"/>
                        </a:rPr>
                        <a:t>Realizar las actividades de bienestar adicionales requeridas. </a:t>
                      </a:r>
                    </a:p>
                  </a:txBody>
                  <a:tcPr marL="137160" marR="137160" marT="137160" marB="137160" anchor="ctr">
                    <a:solidFill>
                      <a:schemeClr val="accent5">
                        <a:lumMod val="20000"/>
                        <a:lumOff val="80000"/>
                      </a:schemeClr>
                    </a:solidFill>
                  </a:tcPr>
                </a:tc>
                <a:tc>
                  <a:txBody>
                    <a:bodyPr/>
                    <a:lstStyle/>
                    <a:p>
                      <a:pPr algn="ctr" fontAlgn="ctr"/>
                      <a:r>
                        <a:rPr lang="es-CO" sz="1600" b="1" i="0" u="none" strike="noStrike" dirty="0" smtClean="0">
                          <a:solidFill>
                            <a:srgbClr val="222222"/>
                          </a:solidFill>
                          <a:effectLst/>
                          <a:latin typeface="Century Gothic" panose="020B0502020202020204" pitchFamily="34" charset="0"/>
                        </a:rPr>
                        <a:t>14.00%</a:t>
                      </a: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c>
                  <a:txBody>
                    <a:bodyPr/>
                    <a:lstStyle/>
                    <a:p>
                      <a:pPr algn="ctr" fontAlgn="ctr"/>
                      <a:r>
                        <a:rPr lang="es-CO" sz="1600" b="1" i="0" u="none" strike="noStrike" dirty="0" smtClean="0">
                          <a:solidFill>
                            <a:srgbClr val="222222"/>
                          </a:solidFill>
                          <a:effectLst/>
                          <a:latin typeface="Century Gothic" panose="020B0502020202020204" pitchFamily="34" charset="0"/>
                        </a:rPr>
                        <a:t>14.00%</a:t>
                      </a: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r>
            </a:tbl>
          </a:graphicData>
        </a:graphic>
      </p:graphicFrame>
      <p:sp>
        <p:nvSpPr>
          <p:cNvPr id="13" name="65 CuadroTexto"/>
          <p:cNvSpPr txBox="1"/>
          <p:nvPr/>
        </p:nvSpPr>
        <p:spPr>
          <a:xfrm>
            <a:off x="448303" y="4214562"/>
            <a:ext cx="5988751" cy="307777"/>
          </a:xfrm>
          <a:prstGeom prst="rect">
            <a:avLst/>
          </a:prstGeom>
          <a:noFill/>
        </p:spPr>
        <p:txBody>
          <a:bodyPr wrap="square" rtlCol="0">
            <a:spAutoFit/>
          </a:bodyPr>
          <a:lstStyle/>
          <a:p>
            <a:pPr algn="ctr"/>
            <a:r>
              <a:rPr lang="es-CO" sz="1400" b="1" dirty="0">
                <a:latin typeface="Century Gothic" panose="020B0502020202020204" pitchFamily="34" charset="0"/>
              </a:rPr>
              <a:t>Componente: 4. Bienestar e Incentivos</a:t>
            </a:r>
          </a:p>
        </p:txBody>
      </p:sp>
      <p:sp>
        <p:nvSpPr>
          <p:cNvPr id="14" name="13 Rectángulo"/>
          <p:cNvSpPr/>
          <p:nvPr/>
        </p:nvSpPr>
        <p:spPr>
          <a:xfrm>
            <a:off x="6048260" y="725005"/>
            <a:ext cx="2412172" cy="503476"/>
          </a:xfrm>
          <a:prstGeom prst="rect">
            <a:avLst/>
          </a:prstGeom>
          <a:solidFill>
            <a:srgbClr val="92D050"/>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s-CO" b="1" dirty="0">
                <a:latin typeface="Century Gothic" panose="020B0502020202020204" pitchFamily="34" charset="0"/>
              </a:rPr>
              <a:t>Cumplimiento </a:t>
            </a:r>
            <a:r>
              <a:rPr lang="es-CO" b="1" dirty="0">
                <a:latin typeface="Century Gothic" panose="020B0502020202020204" pitchFamily="34" charset="0"/>
              </a:rPr>
              <a:t>2do. trimestre </a:t>
            </a:r>
            <a:r>
              <a:rPr lang="es-CO" b="1" dirty="0">
                <a:solidFill>
                  <a:schemeClr val="bg1"/>
                </a:solidFill>
                <a:latin typeface="Century Gothic" panose="020B0502020202020204" pitchFamily="34" charset="0"/>
              </a:rPr>
              <a:t>100%</a:t>
            </a:r>
          </a:p>
        </p:txBody>
      </p:sp>
    </p:spTree>
    <p:extLst>
      <p:ext uri="{BB962C8B-B14F-4D97-AF65-F5344CB8AC3E}">
        <p14:creationId xmlns:p14="http://schemas.microsoft.com/office/powerpoint/2010/main" val="6433450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CO" b="1" dirty="0">
                <a:latin typeface="Century Gothic" panose="020B0502020202020204" pitchFamily="34" charset="0"/>
              </a:rPr>
              <a:t>Política 3</a:t>
            </a:r>
            <a:endParaRPr lang="es-CO" dirty="0"/>
          </a:p>
        </p:txBody>
      </p:sp>
      <p:sp>
        <p:nvSpPr>
          <p:cNvPr id="5" name="4 Rectángulo"/>
          <p:cNvSpPr/>
          <p:nvPr/>
        </p:nvSpPr>
        <p:spPr>
          <a:xfrm>
            <a:off x="653738" y="1544306"/>
            <a:ext cx="1172116" cy="369332"/>
          </a:xfrm>
          <a:prstGeom prst="rect">
            <a:avLst/>
          </a:prstGeom>
        </p:spPr>
        <p:txBody>
          <a:bodyPr wrap="none">
            <a:spAutoFit/>
          </a:bodyPr>
          <a:lstStyle/>
          <a:p>
            <a:r>
              <a:rPr lang="es-CO" b="1" dirty="0" smtClean="0">
                <a:effectLst>
                  <a:outerShdw blurRad="38100" dist="38100" dir="2700000" algn="tl">
                    <a:srgbClr val="000000">
                      <a:alpha val="43137"/>
                    </a:srgbClr>
                  </a:outerShdw>
                </a:effectLst>
                <a:latin typeface="Century Gothic" panose="020B0502020202020204" pitchFamily="34" charset="0"/>
              </a:rPr>
              <a:t>Avances</a:t>
            </a:r>
            <a:endParaRPr lang="es-CO" b="1" dirty="0">
              <a:effectLst>
                <a:outerShdw blurRad="38100" dist="38100" dir="2700000" algn="tl">
                  <a:srgbClr val="000000">
                    <a:alpha val="43137"/>
                  </a:srgbClr>
                </a:outerShdw>
              </a:effectLst>
              <a:latin typeface="Century Gothic" panose="020B0502020202020204" pitchFamily="34" charset="0"/>
            </a:endParaRPr>
          </a:p>
        </p:txBody>
      </p:sp>
      <p:sp>
        <p:nvSpPr>
          <p:cNvPr id="6" name="5 Rectángulo"/>
          <p:cNvSpPr/>
          <p:nvPr/>
        </p:nvSpPr>
        <p:spPr>
          <a:xfrm>
            <a:off x="463639" y="1898378"/>
            <a:ext cx="8281116" cy="4154984"/>
          </a:xfrm>
          <a:prstGeom prst="rect">
            <a:avLst/>
          </a:prstGeom>
        </p:spPr>
        <p:txBody>
          <a:bodyPr wrap="square">
            <a:spAutoFit/>
          </a:bodyPr>
          <a:lstStyle/>
          <a:p>
            <a:pPr marL="171450" indent="-171450">
              <a:buFont typeface="Arial" panose="020B0604020202020204" pitchFamily="34" charset="0"/>
              <a:buChar char="•"/>
            </a:pPr>
            <a:r>
              <a:rPr lang="es-CO" sz="1200" dirty="0">
                <a:latin typeface="Century Gothic" panose="020B0502020202020204" pitchFamily="34" charset="0"/>
              </a:rPr>
              <a:t>Se elaboro el documento del plan de capacitación 2016, el cual fue aprobado en el comité de bienestar en el mes de enero de 2016.</a:t>
            </a:r>
          </a:p>
          <a:p>
            <a:pPr marL="171450" indent="-171450">
              <a:buFont typeface="Arial" panose="020B0604020202020204" pitchFamily="34" charset="0"/>
              <a:buChar char="•"/>
            </a:pPr>
            <a:endParaRPr lang="es-CO" sz="1200" dirty="0" smtClean="0">
              <a:latin typeface="Century Gothic" panose="020B0502020202020204" pitchFamily="34" charset="0"/>
            </a:endParaRPr>
          </a:p>
          <a:p>
            <a:pPr marL="171450" indent="-171450">
              <a:buFont typeface="Arial" panose="020B0604020202020204" pitchFamily="34" charset="0"/>
              <a:buChar char="•"/>
            </a:pPr>
            <a:r>
              <a:rPr lang="es-CO" sz="1200" dirty="0" smtClean="0">
                <a:latin typeface="Century Gothic" panose="020B0502020202020204" pitchFamily="34" charset="0"/>
              </a:rPr>
              <a:t>Se </a:t>
            </a:r>
            <a:r>
              <a:rPr lang="es-CO" sz="1200" dirty="0">
                <a:latin typeface="Century Gothic" panose="020B0502020202020204" pitchFamily="34" charset="0"/>
              </a:rPr>
              <a:t>elaboro el documento del plan de bienestar y </a:t>
            </a:r>
            <a:r>
              <a:rPr lang="es-CO" sz="1200" dirty="0" smtClean="0">
                <a:latin typeface="Century Gothic" panose="020B0502020202020204" pitchFamily="34" charset="0"/>
              </a:rPr>
              <a:t>estímulos </a:t>
            </a:r>
            <a:r>
              <a:rPr lang="es-CO" sz="1200" dirty="0">
                <a:latin typeface="Century Gothic" panose="020B0502020202020204" pitchFamily="34" charset="0"/>
              </a:rPr>
              <a:t>2016, el cual fue aprobado en el comité de bienestar en el mes de enero de 2016.</a:t>
            </a:r>
          </a:p>
          <a:p>
            <a:pPr marL="171450" indent="-171450">
              <a:buFont typeface="Arial" panose="020B0604020202020204" pitchFamily="34" charset="0"/>
              <a:buChar char="•"/>
            </a:pPr>
            <a:endParaRPr lang="es-CO" sz="1200" dirty="0" smtClean="0">
              <a:latin typeface="Century Gothic" panose="020B0502020202020204" pitchFamily="34" charset="0"/>
            </a:endParaRPr>
          </a:p>
          <a:p>
            <a:pPr marL="171450" indent="-171450">
              <a:buFont typeface="Arial" panose="020B0604020202020204" pitchFamily="34" charset="0"/>
              <a:buChar char="•"/>
            </a:pPr>
            <a:r>
              <a:rPr lang="es-CO" sz="1200" dirty="0" smtClean="0">
                <a:latin typeface="Century Gothic" panose="020B0502020202020204" pitchFamily="34" charset="0"/>
              </a:rPr>
              <a:t>Se </a:t>
            </a:r>
            <a:r>
              <a:rPr lang="es-CO" sz="1200" dirty="0">
                <a:latin typeface="Century Gothic" panose="020B0502020202020204" pitchFamily="34" charset="0"/>
              </a:rPr>
              <a:t>elaboro el documento del plan de </a:t>
            </a:r>
            <a:r>
              <a:rPr lang="es-CO" sz="1200" dirty="0" err="1">
                <a:latin typeface="Century Gothic" panose="020B0502020202020204" pitchFamily="34" charset="0"/>
              </a:rPr>
              <a:t>de</a:t>
            </a:r>
            <a:r>
              <a:rPr lang="es-CO" sz="1200" dirty="0">
                <a:latin typeface="Century Gothic" panose="020B0502020202020204" pitchFamily="34" charset="0"/>
              </a:rPr>
              <a:t> seguridad y salud en el trabajo 2016, el cual fue aprobado en el comité de bienestar, por el Secretario General y Ministro en el mes de febrero de 2016</a:t>
            </a:r>
            <a:r>
              <a:rPr lang="es-CO" sz="1200" dirty="0" smtClean="0">
                <a:latin typeface="Century Gothic" panose="020B0502020202020204" pitchFamily="34" charset="0"/>
              </a:rPr>
              <a:t>.</a:t>
            </a:r>
          </a:p>
          <a:p>
            <a:pPr marL="171450" indent="-171450">
              <a:buFont typeface="Arial" panose="020B0604020202020204" pitchFamily="34" charset="0"/>
              <a:buChar char="•"/>
            </a:pPr>
            <a:endParaRPr lang="es-CO" sz="1200" dirty="0" smtClean="0">
              <a:latin typeface="Century Gothic" panose="020B0502020202020204" pitchFamily="34" charset="0"/>
            </a:endParaRPr>
          </a:p>
          <a:p>
            <a:pPr marL="171450" indent="-171450">
              <a:buFont typeface="Arial" panose="020B0604020202020204" pitchFamily="34" charset="0"/>
              <a:buChar char="•"/>
            </a:pPr>
            <a:r>
              <a:rPr lang="es-CO" sz="1200" dirty="0" smtClean="0">
                <a:latin typeface="Century Gothic" panose="020B0502020202020204" pitchFamily="34" charset="0"/>
              </a:rPr>
              <a:t>En </a:t>
            </a:r>
            <a:r>
              <a:rPr lang="es-CO" sz="1200" dirty="0">
                <a:latin typeface="Century Gothic" panose="020B0502020202020204" pitchFamily="34" charset="0"/>
              </a:rPr>
              <a:t>el mes de diciembre se cito a los dos nuevos gerentes públicos (Jorge </a:t>
            </a:r>
            <a:r>
              <a:rPr lang="es-CO" sz="1200" dirty="0" err="1">
                <a:latin typeface="Century Gothic" panose="020B0502020202020204" pitchFamily="34" charset="0"/>
              </a:rPr>
              <a:t>Sanin</a:t>
            </a:r>
            <a:r>
              <a:rPr lang="es-CO" sz="1200" dirty="0">
                <a:latin typeface="Century Gothic" panose="020B0502020202020204" pitchFamily="34" charset="0"/>
              </a:rPr>
              <a:t> Pombo - Jefe de la Oficina de Asuntos Internacionales y Adela Parra - Directora de la DMASC) para realizar la capacitación en la suscripción, formalización, seguimiento y evaluación de los acuerdos de gestión 2016, los cuales no asistieron a la capacitación, por lo cual fue necesario enviarles todo el material de la capacitación por correo electrónico y memorando.</a:t>
            </a:r>
          </a:p>
          <a:p>
            <a:pPr marL="171450" indent="-171450">
              <a:buFont typeface="Arial" panose="020B0604020202020204" pitchFamily="34" charset="0"/>
              <a:buChar char="•"/>
            </a:pPr>
            <a:endParaRPr lang="es-CO" sz="1200" dirty="0" smtClean="0">
              <a:latin typeface="Century Gothic" panose="020B0502020202020204" pitchFamily="34" charset="0"/>
            </a:endParaRPr>
          </a:p>
          <a:p>
            <a:pPr marL="171450" indent="-171450">
              <a:buFont typeface="Arial" panose="020B0604020202020204" pitchFamily="34" charset="0"/>
              <a:buChar char="•"/>
            </a:pPr>
            <a:r>
              <a:rPr lang="es-CO" sz="1200" dirty="0" smtClean="0">
                <a:latin typeface="Century Gothic" panose="020B0502020202020204" pitchFamily="34" charset="0"/>
              </a:rPr>
              <a:t>Adicionalmente </a:t>
            </a:r>
            <a:r>
              <a:rPr lang="es-CO" sz="1200" dirty="0">
                <a:latin typeface="Century Gothic" panose="020B0502020202020204" pitchFamily="34" charset="0"/>
              </a:rPr>
              <a:t>en el mes de enero mediante memorando y </a:t>
            </a:r>
            <a:r>
              <a:rPr lang="es-CO" sz="1200" dirty="0" smtClean="0">
                <a:latin typeface="Century Gothic" panose="020B0502020202020204" pitchFamily="34" charset="0"/>
              </a:rPr>
              <a:t>correos electrónicos </a:t>
            </a:r>
            <a:r>
              <a:rPr lang="es-CO" sz="1200" dirty="0">
                <a:latin typeface="Century Gothic" panose="020B0502020202020204" pitchFamily="34" charset="0"/>
              </a:rPr>
              <a:t>se les </a:t>
            </a:r>
            <a:r>
              <a:rPr lang="es-CO" sz="1200" dirty="0" smtClean="0">
                <a:latin typeface="Century Gothic" panose="020B0502020202020204" pitchFamily="34" charset="0"/>
              </a:rPr>
              <a:t>recordó </a:t>
            </a:r>
            <a:r>
              <a:rPr lang="es-CO" sz="1200" dirty="0">
                <a:latin typeface="Century Gothic" panose="020B0502020202020204" pitchFamily="34" charset="0"/>
              </a:rPr>
              <a:t>a todos los gerentes </a:t>
            </a:r>
            <a:r>
              <a:rPr lang="es-CO" sz="1200" dirty="0" smtClean="0">
                <a:latin typeface="Century Gothic" panose="020B0502020202020204" pitchFamily="34" charset="0"/>
              </a:rPr>
              <a:t>públicos </a:t>
            </a:r>
            <a:r>
              <a:rPr lang="es-CO" sz="1200" dirty="0">
                <a:latin typeface="Century Gothic" panose="020B0502020202020204" pitchFamily="34" charset="0"/>
              </a:rPr>
              <a:t>del MJD que deber suscribir y entregar los acuerdos de gestión al Grupo de Gestión Humana.</a:t>
            </a:r>
          </a:p>
          <a:p>
            <a:pPr marL="171450" indent="-171450">
              <a:buFont typeface="Arial" panose="020B0604020202020204" pitchFamily="34" charset="0"/>
              <a:buChar char="•"/>
            </a:pPr>
            <a:endParaRPr lang="es-CO" sz="1200" dirty="0" smtClean="0">
              <a:latin typeface="Century Gothic" panose="020B0502020202020204" pitchFamily="34" charset="0"/>
            </a:endParaRPr>
          </a:p>
          <a:p>
            <a:pPr marL="171450" indent="-171450">
              <a:buFont typeface="Arial" panose="020B0604020202020204" pitchFamily="34" charset="0"/>
              <a:buChar char="•"/>
            </a:pPr>
            <a:r>
              <a:rPr lang="es-CO" sz="1200" dirty="0" smtClean="0">
                <a:latin typeface="Century Gothic" panose="020B0502020202020204" pitchFamily="34" charset="0"/>
              </a:rPr>
              <a:t>Se </a:t>
            </a:r>
            <a:r>
              <a:rPr lang="es-CO" sz="1200" dirty="0">
                <a:latin typeface="Century Gothic" panose="020B0502020202020204" pitchFamily="34" charset="0"/>
              </a:rPr>
              <a:t>suscribieron 11 de 11 acuerdos de gestión en el periodo correspondiente, dando cumplimiento a la actividad</a:t>
            </a:r>
            <a:r>
              <a:rPr lang="es-CO" sz="1200" dirty="0" smtClean="0">
                <a:latin typeface="Century Gothic" panose="020B0502020202020204" pitchFamily="34" charset="0"/>
              </a:rPr>
              <a:t>.</a:t>
            </a:r>
          </a:p>
          <a:p>
            <a:pPr marL="171450" indent="-171450">
              <a:buFont typeface="Arial" panose="020B0604020202020204" pitchFamily="34" charset="0"/>
              <a:buChar char="•"/>
            </a:pPr>
            <a:endParaRPr lang="es-CO" sz="1200" dirty="0">
              <a:latin typeface="Century Gothic" panose="020B0502020202020204" pitchFamily="34" charset="0"/>
            </a:endParaRPr>
          </a:p>
        </p:txBody>
      </p:sp>
      <p:sp>
        <p:nvSpPr>
          <p:cNvPr id="7" name="6 Rectángulo"/>
          <p:cNvSpPr/>
          <p:nvPr/>
        </p:nvSpPr>
        <p:spPr>
          <a:xfrm>
            <a:off x="4672749" y="810203"/>
            <a:ext cx="3720890" cy="369332"/>
          </a:xfrm>
          <a:prstGeom prst="rect">
            <a:avLst/>
          </a:prstGeom>
        </p:spPr>
        <p:txBody>
          <a:bodyPr wrap="none">
            <a:spAutoFit/>
          </a:bodyPr>
          <a:lstStyle/>
          <a:p>
            <a:r>
              <a:rPr lang="es-CO" b="1" dirty="0" smtClean="0">
                <a:effectLst>
                  <a:outerShdw blurRad="38100" dist="38100" dir="2700000" algn="tl">
                    <a:srgbClr val="000000">
                      <a:alpha val="43137"/>
                    </a:srgbClr>
                  </a:outerShdw>
                </a:effectLst>
                <a:latin typeface="Century Gothic" panose="020B0502020202020204" pitchFamily="34" charset="0"/>
              </a:rPr>
              <a:t>GESTIÓN </a:t>
            </a:r>
            <a:r>
              <a:rPr lang="es-CO" b="1" dirty="0">
                <a:effectLst>
                  <a:outerShdw blurRad="38100" dist="38100" dir="2700000" algn="tl">
                    <a:srgbClr val="000000">
                      <a:alpha val="43137"/>
                    </a:srgbClr>
                  </a:outerShdw>
                </a:effectLst>
                <a:latin typeface="Century Gothic" panose="020B0502020202020204" pitchFamily="34" charset="0"/>
              </a:rPr>
              <a:t>DEL TALENTO HUMANO</a:t>
            </a:r>
          </a:p>
        </p:txBody>
      </p:sp>
    </p:spTree>
    <p:extLst>
      <p:ext uri="{BB962C8B-B14F-4D97-AF65-F5344CB8AC3E}">
        <p14:creationId xmlns:p14="http://schemas.microsoft.com/office/powerpoint/2010/main" val="210719393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Título"/>
          <p:cNvSpPr txBox="1">
            <a:spLocks/>
          </p:cNvSpPr>
          <p:nvPr/>
        </p:nvSpPr>
        <p:spPr>
          <a:xfrm>
            <a:off x="308863" y="1258416"/>
            <a:ext cx="3853460" cy="442453"/>
          </a:xfrm>
          <a:prstGeom prst="rect">
            <a:avLst/>
          </a:prstGeom>
        </p:spPr>
        <p:txBody>
          <a:bodyPr vert="horz"/>
          <a:lstStyle>
            <a:lvl1pPr algn="ctr" defTabSz="457200" rtl="0" eaLnBrk="1" latinLnBrk="0" hangingPunct="1">
              <a:spcBef>
                <a:spcPct val="0"/>
              </a:spcBef>
              <a:buNone/>
              <a:defRPr sz="2400" kern="1200">
                <a:solidFill>
                  <a:schemeClr val="bg1"/>
                </a:solidFill>
                <a:latin typeface="Arial"/>
                <a:ea typeface="+mj-ea"/>
                <a:cs typeface="Arial"/>
              </a:defRPr>
            </a:lvl1pPr>
          </a:lstStyle>
          <a:p>
            <a:r>
              <a:rPr lang="es-CO" b="1" dirty="0">
                <a:latin typeface="Century Gothic" panose="020B0502020202020204" pitchFamily="34" charset="0"/>
              </a:rPr>
              <a:t>Política 3</a:t>
            </a:r>
            <a:endParaRPr lang="es-CO" dirty="0"/>
          </a:p>
        </p:txBody>
      </p:sp>
      <p:sp>
        <p:nvSpPr>
          <p:cNvPr id="6" name="5 Rectángulo"/>
          <p:cNvSpPr/>
          <p:nvPr/>
        </p:nvSpPr>
        <p:spPr>
          <a:xfrm>
            <a:off x="653738" y="1544306"/>
            <a:ext cx="1172116" cy="369332"/>
          </a:xfrm>
          <a:prstGeom prst="rect">
            <a:avLst/>
          </a:prstGeom>
        </p:spPr>
        <p:txBody>
          <a:bodyPr wrap="none">
            <a:spAutoFit/>
          </a:bodyPr>
          <a:lstStyle/>
          <a:p>
            <a:r>
              <a:rPr lang="es-CO" b="1" dirty="0" smtClean="0">
                <a:effectLst>
                  <a:outerShdw blurRad="38100" dist="38100" dir="2700000" algn="tl">
                    <a:srgbClr val="000000">
                      <a:alpha val="43137"/>
                    </a:srgbClr>
                  </a:outerShdw>
                </a:effectLst>
                <a:latin typeface="Century Gothic" panose="020B0502020202020204" pitchFamily="34" charset="0"/>
              </a:rPr>
              <a:t>Avances</a:t>
            </a:r>
            <a:endParaRPr lang="es-CO" b="1" dirty="0">
              <a:effectLst>
                <a:outerShdw blurRad="38100" dist="38100" dir="2700000" algn="tl">
                  <a:srgbClr val="000000">
                    <a:alpha val="43137"/>
                  </a:srgbClr>
                </a:outerShdw>
              </a:effectLst>
              <a:latin typeface="Century Gothic" panose="020B0502020202020204" pitchFamily="34" charset="0"/>
            </a:endParaRPr>
          </a:p>
        </p:txBody>
      </p:sp>
      <p:sp>
        <p:nvSpPr>
          <p:cNvPr id="7" name="6 Rectángulo"/>
          <p:cNvSpPr/>
          <p:nvPr/>
        </p:nvSpPr>
        <p:spPr>
          <a:xfrm>
            <a:off x="653738" y="2066120"/>
            <a:ext cx="7807682" cy="3785652"/>
          </a:xfrm>
          <a:prstGeom prst="rect">
            <a:avLst/>
          </a:prstGeom>
        </p:spPr>
        <p:txBody>
          <a:bodyPr wrap="square">
            <a:spAutoFit/>
          </a:bodyPr>
          <a:lstStyle/>
          <a:p>
            <a:pPr marL="171450" indent="-171450">
              <a:buFont typeface="Arial" panose="020B0604020202020204" pitchFamily="34" charset="0"/>
              <a:buChar char="•"/>
            </a:pPr>
            <a:r>
              <a:rPr lang="es-CO" sz="1200" dirty="0">
                <a:latin typeface="Century Gothic" panose="020B0502020202020204" pitchFamily="34" charset="0"/>
              </a:rPr>
              <a:t>En el mes de diciembre de 2015 se envió a los funcionarios de carrera los formatos para la suscripción y seguimiento de la evaluación del desempeño laboral.</a:t>
            </a:r>
          </a:p>
          <a:p>
            <a:pPr marL="171450" indent="-171450">
              <a:buFont typeface="Arial" panose="020B0604020202020204" pitchFamily="34" charset="0"/>
              <a:buChar char="•"/>
            </a:pPr>
            <a:endParaRPr lang="es-CO" sz="1200" dirty="0" smtClean="0">
              <a:latin typeface="Century Gothic" panose="020B0502020202020204" pitchFamily="34" charset="0"/>
            </a:endParaRPr>
          </a:p>
          <a:p>
            <a:pPr marL="171450" indent="-171450">
              <a:buFont typeface="Arial" panose="020B0604020202020204" pitchFamily="34" charset="0"/>
              <a:buChar char="•"/>
            </a:pPr>
            <a:r>
              <a:rPr lang="es-CO" sz="1200" dirty="0" smtClean="0">
                <a:latin typeface="Century Gothic" panose="020B0502020202020204" pitchFamily="34" charset="0"/>
              </a:rPr>
              <a:t>En </a:t>
            </a:r>
            <a:r>
              <a:rPr lang="es-CO" sz="1200" dirty="0">
                <a:latin typeface="Century Gothic" panose="020B0502020202020204" pitchFamily="34" charset="0"/>
              </a:rPr>
              <a:t>el mes de enero se reitero mediante correo electrónico y protectores de pantalla la suscripción y seguimiento de la evaluación del desempeño laboral.</a:t>
            </a:r>
          </a:p>
          <a:p>
            <a:endParaRPr lang="es-CO" sz="1200" dirty="0" smtClean="0">
              <a:latin typeface="Century Gothic" panose="020B0502020202020204" pitchFamily="34" charset="0"/>
            </a:endParaRPr>
          </a:p>
          <a:p>
            <a:pPr marL="171450" indent="-171450">
              <a:buFont typeface="Arial" panose="020B0604020202020204" pitchFamily="34" charset="0"/>
              <a:buChar char="•"/>
            </a:pPr>
            <a:r>
              <a:rPr lang="es-CO" sz="1200" dirty="0" smtClean="0">
                <a:latin typeface="Century Gothic" panose="020B0502020202020204" pitchFamily="34" charset="0"/>
              </a:rPr>
              <a:t>En </a:t>
            </a:r>
            <a:r>
              <a:rPr lang="es-CO" sz="1200" dirty="0">
                <a:latin typeface="Century Gothic" panose="020B0502020202020204" pitchFamily="34" charset="0"/>
              </a:rPr>
              <a:t>el primer trimestre se realizaron 21 asesorías a evaluadores y evaluados en el proceso de evaluación del desempeño ordinaria o eventual que lo soliciten. Adicionalmente se realizaron asesorías telefónicamente y correo electrónico.</a:t>
            </a:r>
          </a:p>
          <a:p>
            <a:pPr marL="171450" indent="-171450">
              <a:buFont typeface="Arial" panose="020B0604020202020204" pitchFamily="34" charset="0"/>
              <a:buChar char="•"/>
            </a:pPr>
            <a:endParaRPr lang="es-CO" sz="1200" dirty="0" smtClean="0">
              <a:latin typeface="Century Gothic" panose="020B0502020202020204" pitchFamily="34" charset="0"/>
            </a:endParaRPr>
          </a:p>
          <a:p>
            <a:pPr marL="171450" indent="-171450">
              <a:buFont typeface="Arial" panose="020B0604020202020204" pitchFamily="34" charset="0"/>
              <a:buChar char="•"/>
            </a:pPr>
            <a:r>
              <a:rPr lang="es-CO" sz="1200" dirty="0" smtClean="0">
                <a:latin typeface="Century Gothic" panose="020B0502020202020204" pitchFamily="34" charset="0"/>
              </a:rPr>
              <a:t>En </a:t>
            </a:r>
            <a:r>
              <a:rPr lang="es-CO" sz="1200" dirty="0">
                <a:latin typeface="Century Gothic" panose="020B0502020202020204" pitchFamily="34" charset="0"/>
              </a:rPr>
              <a:t>la planta de personal del Ministerio de Justicia y del Derecho a la fecha se registran ciento diecinueve (119) funcionarios </a:t>
            </a:r>
            <a:r>
              <a:rPr lang="es-CO" sz="1200" dirty="0" err="1">
                <a:latin typeface="Century Gothic" panose="020B0502020202020204" pitchFamily="34" charset="0"/>
              </a:rPr>
              <a:t>escalafonados</a:t>
            </a:r>
            <a:r>
              <a:rPr lang="es-CO" sz="1200" dirty="0">
                <a:latin typeface="Century Gothic" panose="020B0502020202020204" pitchFamily="34" charset="0"/>
              </a:rPr>
              <a:t> en carrera administrativa, de los cuales se presentaron al Grupo de Gestión Humana ciento catorce (114) evaluaciones de desempeño laboral, correspondientes al período entre el primero de (1) de febrero de 2015 al treinta y uno (31) de enero de 2016. </a:t>
            </a:r>
          </a:p>
          <a:p>
            <a:pPr marL="171450" indent="-171450">
              <a:buFont typeface="Arial" panose="020B0604020202020204" pitchFamily="34" charset="0"/>
              <a:buChar char="•"/>
            </a:pPr>
            <a:endParaRPr lang="es-CO" sz="1200" dirty="0" smtClean="0">
              <a:latin typeface="Century Gothic" panose="020B0502020202020204" pitchFamily="34" charset="0"/>
            </a:endParaRPr>
          </a:p>
          <a:p>
            <a:pPr marL="171450" indent="-171450">
              <a:buFont typeface="Arial" panose="020B0604020202020204" pitchFamily="34" charset="0"/>
              <a:buChar char="•"/>
            </a:pPr>
            <a:r>
              <a:rPr lang="es-CO" sz="1200" dirty="0" smtClean="0">
                <a:latin typeface="Century Gothic" panose="020B0502020202020204" pitchFamily="34" charset="0"/>
              </a:rPr>
              <a:t>Los </a:t>
            </a:r>
            <a:r>
              <a:rPr lang="es-CO" sz="1200" dirty="0">
                <a:latin typeface="Century Gothic" panose="020B0502020202020204" pitchFamily="34" charset="0"/>
              </a:rPr>
              <a:t>cinco funcionarios faltantes corresponden a:</a:t>
            </a:r>
          </a:p>
          <a:p>
            <a:pPr marL="171450" indent="-171450">
              <a:buFont typeface="Arial" panose="020B0604020202020204" pitchFamily="34" charset="0"/>
              <a:buChar char="•"/>
            </a:pPr>
            <a:endParaRPr lang="es-CO" sz="1200" dirty="0" smtClean="0">
              <a:latin typeface="Century Gothic" panose="020B0502020202020204" pitchFamily="34" charset="0"/>
            </a:endParaRPr>
          </a:p>
          <a:p>
            <a:r>
              <a:rPr lang="es-CO" sz="1200" dirty="0" smtClean="0">
                <a:latin typeface="Century Gothic" panose="020B0502020202020204" pitchFamily="34" charset="0"/>
              </a:rPr>
              <a:t>John </a:t>
            </a:r>
            <a:r>
              <a:rPr lang="es-CO" sz="1200" dirty="0">
                <a:latin typeface="Century Gothic" panose="020B0502020202020204" pitchFamily="34" charset="0"/>
              </a:rPr>
              <a:t>Ángel González: Se  encuentra en comisión desempeñando un cargo  de libre nombramiento y remoción en otra entidad (Gobernación de Boyacá</a:t>
            </a:r>
            <a:r>
              <a:rPr lang="es-CO" sz="1200" dirty="0" smtClean="0">
                <a:latin typeface="Century Gothic" panose="020B0502020202020204" pitchFamily="34" charset="0"/>
              </a:rPr>
              <a:t>).</a:t>
            </a:r>
            <a:endParaRPr lang="es-CO" sz="1200" dirty="0">
              <a:latin typeface="Century Gothic" panose="020B0502020202020204" pitchFamily="34" charset="0"/>
            </a:endParaRPr>
          </a:p>
        </p:txBody>
      </p:sp>
      <p:sp>
        <p:nvSpPr>
          <p:cNvPr id="11" name="3 Título"/>
          <p:cNvSpPr>
            <a:spLocks noGrp="1"/>
          </p:cNvSpPr>
          <p:nvPr>
            <p:ph type="title"/>
          </p:nvPr>
        </p:nvSpPr>
        <p:spPr>
          <a:xfrm>
            <a:off x="308863" y="794772"/>
            <a:ext cx="3853460" cy="442453"/>
          </a:xfrm>
        </p:spPr>
        <p:txBody>
          <a:bodyPr/>
          <a:lstStyle/>
          <a:p>
            <a:r>
              <a:rPr lang="es-CO" b="1" dirty="0">
                <a:latin typeface="Century Gothic" panose="020B0502020202020204" pitchFamily="34" charset="0"/>
              </a:rPr>
              <a:t>Política 3</a:t>
            </a:r>
            <a:endParaRPr lang="es-CO" dirty="0"/>
          </a:p>
        </p:txBody>
      </p:sp>
      <p:sp>
        <p:nvSpPr>
          <p:cNvPr id="8" name="7 Rectángulo"/>
          <p:cNvSpPr/>
          <p:nvPr/>
        </p:nvSpPr>
        <p:spPr>
          <a:xfrm>
            <a:off x="4672749" y="810203"/>
            <a:ext cx="3720890" cy="369332"/>
          </a:xfrm>
          <a:prstGeom prst="rect">
            <a:avLst/>
          </a:prstGeom>
        </p:spPr>
        <p:txBody>
          <a:bodyPr wrap="none">
            <a:spAutoFit/>
          </a:bodyPr>
          <a:lstStyle/>
          <a:p>
            <a:r>
              <a:rPr lang="es-CO" b="1" dirty="0" smtClean="0">
                <a:effectLst>
                  <a:outerShdw blurRad="38100" dist="38100" dir="2700000" algn="tl">
                    <a:srgbClr val="000000">
                      <a:alpha val="43137"/>
                    </a:srgbClr>
                  </a:outerShdw>
                </a:effectLst>
                <a:latin typeface="Century Gothic" panose="020B0502020202020204" pitchFamily="34" charset="0"/>
              </a:rPr>
              <a:t>GESTIÓN </a:t>
            </a:r>
            <a:r>
              <a:rPr lang="es-CO" b="1" dirty="0">
                <a:effectLst>
                  <a:outerShdw blurRad="38100" dist="38100" dir="2700000" algn="tl">
                    <a:srgbClr val="000000">
                      <a:alpha val="43137"/>
                    </a:srgbClr>
                  </a:outerShdw>
                </a:effectLst>
                <a:latin typeface="Century Gothic" panose="020B0502020202020204" pitchFamily="34" charset="0"/>
              </a:rPr>
              <a:t>DEL TALENTO HUMANO</a:t>
            </a:r>
          </a:p>
        </p:txBody>
      </p:sp>
    </p:spTree>
    <p:extLst>
      <p:ext uri="{BB962C8B-B14F-4D97-AF65-F5344CB8AC3E}">
        <p14:creationId xmlns:p14="http://schemas.microsoft.com/office/powerpoint/2010/main" val="361932744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653738" y="1544306"/>
            <a:ext cx="1172116" cy="369332"/>
          </a:xfrm>
          <a:prstGeom prst="rect">
            <a:avLst/>
          </a:prstGeom>
        </p:spPr>
        <p:txBody>
          <a:bodyPr wrap="none">
            <a:spAutoFit/>
          </a:bodyPr>
          <a:lstStyle/>
          <a:p>
            <a:r>
              <a:rPr lang="es-CO" b="1" dirty="0" smtClean="0">
                <a:effectLst>
                  <a:outerShdw blurRad="38100" dist="38100" dir="2700000" algn="tl">
                    <a:srgbClr val="000000">
                      <a:alpha val="43137"/>
                    </a:srgbClr>
                  </a:outerShdw>
                </a:effectLst>
                <a:latin typeface="Century Gothic" panose="020B0502020202020204" pitchFamily="34" charset="0"/>
              </a:rPr>
              <a:t>Avances</a:t>
            </a:r>
            <a:endParaRPr lang="es-CO" b="1" dirty="0">
              <a:effectLst>
                <a:outerShdw blurRad="38100" dist="38100" dir="2700000" algn="tl">
                  <a:srgbClr val="000000">
                    <a:alpha val="43137"/>
                  </a:srgbClr>
                </a:outerShdw>
              </a:effectLst>
              <a:latin typeface="Century Gothic" panose="020B0502020202020204" pitchFamily="34" charset="0"/>
            </a:endParaRPr>
          </a:p>
        </p:txBody>
      </p:sp>
      <p:sp>
        <p:nvSpPr>
          <p:cNvPr id="7" name="6 Rectángulo"/>
          <p:cNvSpPr/>
          <p:nvPr/>
        </p:nvSpPr>
        <p:spPr>
          <a:xfrm>
            <a:off x="824248" y="2042571"/>
            <a:ext cx="7569391" cy="3970318"/>
          </a:xfrm>
          <a:prstGeom prst="rect">
            <a:avLst/>
          </a:prstGeom>
        </p:spPr>
        <p:txBody>
          <a:bodyPr wrap="square">
            <a:spAutoFit/>
          </a:bodyPr>
          <a:lstStyle/>
          <a:p>
            <a:r>
              <a:rPr lang="es-CO" sz="1200" dirty="0">
                <a:latin typeface="Century Gothic" panose="020B0502020202020204" pitchFamily="34" charset="0"/>
              </a:rPr>
              <a:t>Ricardo Castillo: Se  encuentra en comisión desempeñando un cargo  de libre nombramiento y remoción en otra entidad (Superintendencia de Sociedades).</a:t>
            </a:r>
          </a:p>
          <a:p>
            <a:pPr marL="171450" indent="-171450">
              <a:buFont typeface="Arial" panose="020B0604020202020204" pitchFamily="34" charset="0"/>
              <a:buChar char="•"/>
            </a:pPr>
            <a:endParaRPr lang="es-CO" sz="1200" dirty="0" smtClean="0">
              <a:latin typeface="Century Gothic" panose="020B0502020202020204" pitchFamily="34" charset="0"/>
            </a:endParaRPr>
          </a:p>
          <a:p>
            <a:r>
              <a:rPr lang="es-CO" sz="1200" dirty="0" smtClean="0">
                <a:latin typeface="Century Gothic" panose="020B0502020202020204" pitchFamily="34" charset="0"/>
              </a:rPr>
              <a:t>Carolina </a:t>
            </a:r>
            <a:r>
              <a:rPr lang="es-CO" sz="1200" dirty="0" err="1">
                <a:latin typeface="Century Gothic" panose="020B0502020202020204" pitchFamily="34" charset="0"/>
              </a:rPr>
              <a:t>Roncancio</a:t>
            </a:r>
            <a:r>
              <a:rPr lang="es-CO" sz="1200" dirty="0">
                <a:latin typeface="Century Gothic" panose="020B0502020202020204" pitchFamily="34" charset="0"/>
              </a:rPr>
              <a:t> Giraldo: Se encentra en Comisión desempeñando un cargo de libre  Nombramiento y Remoción. (Nivel Asistencial).</a:t>
            </a:r>
          </a:p>
          <a:p>
            <a:pPr marL="171450" indent="-171450">
              <a:buFont typeface="Arial" panose="020B0604020202020204" pitchFamily="34" charset="0"/>
              <a:buChar char="•"/>
            </a:pPr>
            <a:endParaRPr lang="es-CO" sz="1200" dirty="0" smtClean="0">
              <a:latin typeface="Century Gothic" panose="020B0502020202020204" pitchFamily="34" charset="0"/>
            </a:endParaRPr>
          </a:p>
          <a:p>
            <a:r>
              <a:rPr lang="es-CO" sz="1200" dirty="0" smtClean="0">
                <a:latin typeface="Century Gothic" panose="020B0502020202020204" pitchFamily="34" charset="0"/>
              </a:rPr>
              <a:t>Luz </a:t>
            </a:r>
            <a:r>
              <a:rPr lang="es-CO" sz="1200" dirty="0">
                <a:latin typeface="Century Gothic" panose="020B0502020202020204" pitchFamily="34" charset="0"/>
              </a:rPr>
              <a:t>Stella Castiblanco de </a:t>
            </a:r>
            <a:r>
              <a:rPr lang="es-CO" sz="1200" dirty="0" err="1">
                <a:latin typeface="Century Gothic" panose="020B0502020202020204" pitchFamily="34" charset="0"/>
              </a:rPr>
              <a:t>Samudio</a:t>
            </a:r>
            <a:r>
              <a:rPr lang="es-CO" sz="1200" dirty="0">
                <a:latin typeface="Century Gothic" panose="020B0502020202020204" pitchFamily="34" charset="0"/>
              </a:rPr>
              <a:t>: Quien por razones de salud, tiene una incapacidad de más de 180 días. (Profesional Especializado).</a:t>
            </a:r>
          </a:p>
          <a:p>
            <a:pPr marL="171450" indent="-171450">
              <a:buFont typeface="Arial" panose="020B0604020202020204" pitchFamily="34" charset="0"/>
              <a:buChar char="•"/>
            </a:pPr>
            <a:endParaRPr lang="es-CO" sz="1200" dirty="0" smtClean="0">
              <a:latin typeface="Century Gothic" panose="020B0502020202020204" pitchFamily="34" charset="0"/>
            </a:endParaRPr>
          </a:p>
          <a:p>
            <a:r>
              <a:rPr lang="es-CO" sz="1200" dirty="0" smtClean="0">
                <a:latin typeface="Century Gothic" panose="020B0502020202020204" pitchFamily="34" charset="0"/>
              </a:rPr>
              <a:t>María </a:t>
            </a:r>
            <a:r>
              <a:rPr lang="es-CO" sz="1200" dirty="0">
                <a:latin typeface="Century Gothic" panose="020B0502020202020204" pitchFamily="34" charset="0"/>
              </a:rPr>
              <a:t>Inés Mora Criollo: No se realizó debido a que la funcionaria abandono su cargo y su caso se  encuentra en proceso de estudio (Nivel Asistencial).</a:t>
            </a:r>
          </a:p>
          <a:p>
            <a:pPr marL="171450" indent="-171450">
              <a:buFont typeface="Arial" panose="020B0604020202020204" pitchFamily="34" charset="0"/>
              <a:buChar char="•"/>
            </a:pPr>
            <a:endParaRPr lang="es-CO" sz="1200" dirty="0" smtClean="0">
              <a:latin typeface="Century Gothic" panose="020B0502020202020204" pitchFamily="34" charset="0"/>
            </a:endParaRPr>
          </a:p>
          <a:p>
            <a:pPr marL="171450" indent="-171450">
              <a:buFont typeface="Arial" panose="020B0604020202020204" pitchFamily="34" charset="0"/>
              <a:buChar char="•"/>
            </a:pPr>
            <a:r>
              <a:rPr lang="es-CO" sz="1200" dirty="0" smtClean="0">
                <a:latin typeface="Century Gothic" panose="020B0502020202020204" pitchFamily="34" charset="0"/>
              </a:rPr>
              <a:t>Mediante </a:t>
            </a:r>
            <a:r>
              <a:rPr lang="es-CO" sz="1200" dirty="0">
                <a:latin typeface="Century Gothic" panose="020B0502020202020204" pitchFamily="34" charset="0"/>
              </a:rPr>
              <a:t>oficio OFI16-0002935-SGH-4005 del 8 de febrero de 2016, radicado en la Comisión Nacional del Servicio Civil el 12 de febrero de 2016, se formuló “Solicitud estimativo de costos concurso público de méritos para proveer los empleos de carrera administrativa vacantes en el Ministerio de Justicia y del Derecho”,</a:t>
            </a:r>
          </a:p>
          <a:p>
            <a:pPr marL="171450" indent="-171450">
              <a:buFont typeface="Arial" panose="020B0604020202020204" pitchFamily="34" charset="0"/>
              <a:buChar char="•"/>
            </a:pPr>
            <a:endParaRPr lang="es-CO" sz="1200" dirty="0" smtClean="0">
              <a:latin typeface="Century Gothic" panose="020B0502020202020204" pitchFamily="34" charset="0"/>
            </a:endParaRPr>
          </a:p>
          <a:p>
            <a:pPr marL="171450" indent="-171450">
              <a:buFont typeface="Arial" panose="020B0604020202020204" pitchFamily="34" charset="0"/>
              <a:buChar char="•"/>
            </a:pPr>
            <a:r>
              <a:rPr lang="es-CO" sz="1200" dirty="0" smtClean="0">
                <a:latin typeface="Century Gothic" panose="020B0502020202020204" pitchFamily="34" charset="0"/>
              </a:rPr>
              <a:t>En </a:t>
            </a:r>
            <a:r>
              <a:rPr lang="es-CO" sz="1200" dirty="0">
                <a:latin typeface="Century Gothic" panose="020B0502020202020204" pitchFamily="34" charset="0"/>
              </a:rPr>
              <a:t>el anteproyecto de presupuesto 2017 presentado por el GGH, se solicitaron los recursos para realizar el concurso de méritos.</a:t>
            </a:r>
          </a:p>
          <a:p>
            <a:pPr marL="171450" indent="-171450">
              <a:buFont typeface="Arial" panose="020B0604020202020204" pitchFamily="34" charset="0"/>
              <a:buChar char="•"/>
            </a:pPr>
            <a:endParaRPr lang="es-CO" sz="1200" dirty="0" smtClean="0">
              <a:latin typeface="Century Gothic" panose="020B0502020202020204" pitchFamily="34" charset="0"/>
            </a:endParaRPr>
          </a:p>
          <a:p>
            <a:pPr marL="171450" indent="-171450">
              <a:buFont typeface="Arial" panose="020B0604020202020204" pitchFamily="34" charset="0"/>
              <a:buChar char="•"/>
            </a:pPr>
            <a:r>
              <a:rPr lang="es-CO" sz="1200" dirty="0" smtClean="0">
                <a:latin typeface="Century Gothic" panose="020B0502020202020204" pitchFamily="34" charset="0"/>
              </a:rPr>
              <a:t>Se </a:t>
            </a:r>
            <a:r>
              <a:rPr lang="es-CO" sz="1200" dirty="0">
                <a:latin typeface="Century Gothic" panose="020B0502020202020204" pitchFamily="34" charset="0"/>
              </a:rPr>
              <a:t>registro el ingreso de 17 nuevos funcionarios y 8 retiros en el sistema SIGEP</a:t>
            </a:r>
            <a:r>
              <a:rPr lang="es-CO" sz="1200" dirty="0" smtClean="0">
                <a:latin typeface="Century Gothic" panose="020B0502020202020204" pitchFamily="34" charset="0"/>
              </a:rPr>
              <a:t>.</a:t>
            </a:r>
            <a:endParaRPr lang="es-CO" sz="1200" dirty="0">
              <a:latin typeface="Century Gothic" panose="020B0502020202020204" pitchFamily="34" charset="0"/>
            </a:endParaRPr>
          </a:p>
        </p:txBody>
      </p:sp>
      <p:sp>
        <p:nvSpPr>
          <p:cNvPr id="8" name="3 Título"/>
          <p:cNvSpPr>
            <a:spLocks noGrp="1"/>
          </p:cNvSpPr>
          <p:nvPr>
            <p:ph type="title"/>
          </p:nvPr>
        </p:nvSpPr>
        <p:spPr/>
        <p:txBody>
          <a:bodyPr/>
          <a:lstStyle/>
          <a:p>
            <a:r>
              <a:rPr lang="es-CO" b="1" dirty="0">
                <a:latin typeface="Century Gothic" panose="020B0502020202020204" pitchFamily="34" charset="0"/>
              </a:rPr>
              <a:t>Política 3</a:t>
            </a:r>
            <a:endParaRPr lang="es-CO" dirty="0"/>
          </a:p>
        </p:txBody>
      </p:sp>
      <p:sp>
        <p:nvSpPr>
          <p:cNvPr id="5" name="4 Rectángulo"/>
          <p:cNvSpPr/>
          <p:nvPr/>
        </p:nvSpPr>
        <p:spPr>
          <a:xfrm>
            <a:off x="4672749" y="810203"/>
            <a:ext cx="3720890" cy="369332"/>
          </a:xfrm>
          <a:prstGeom prst="rect">
            <a:avLst/>
          </a:prstGeom>
        </p:spPr>
        <p:txBody>
          <a:bodyPr wrap="none">
            <a:spAutoFit/>
          </a:bodyPr>
          <a:lstStyle/>
          <a:p>
            <a:r>
              <a:rPr lang="es-CO" b="1" dirty="0" smtClean="0">
                <a:effectLst>
                  <a:outerShdw blurRad="38100" dist="38100" dir="2700000" algn="tl">
                    <a:srgbClr val="000000">
                      <a:alpha val="43137"/>
                    </a:srgbClr>
                  </a:outerShdw>
                </a:effectLst>
                <a:latin typeface="Century Gothic" panose="020B0502020202020204" pitchFamily="34" charset="0"/>
              </a:rPr>
              <a:t>GESTIÓN </a:t>
            </a:r>
            <a:r>
              <a:rPr lang="es-CO" b="1" dirty="0">
                <a:effectLst>
                  <a:outerShdw blurRad="38100" dist="38100" dir="2700000" algn="tl">
                    <a:srgbClr val="000000">
                      <a:alpha val="43137"/>
                    </a:srgbClr>
                  </a:outerShdw>
                </a:effectLst>
                <a:latin typeface="Century Gothic" panose="020B0502020202020204" pitchFamily="34" charset="0"/>
              </a:rPr>
              <a:t>DEL TALENTO HUMANO</a:t>
            </a:r>
          </a:p>
        </p:txBody>
      </p:sp>
    </p:spTree>
    <p:extLst>
      <p:ext uri="{BB962C8B-B14F-4D97-AF65-F5344CB8AC3E}">
        <p14:creationId xmlns:p14="http://schemas.microsoft.com/office/powerpoint/2010/main" val="106011653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653738" y="1359640"/>
            <a:ext cx="1172116" cy="369332"/>
          </a:xfrm>
          <a:prstGeom prst="rect">
            <a:avLst/>
          </a:prstGeom>
        </p:spPr>
        <p:txBody>
          <a:bodyPr wrap="none">
            <a:spAutoFit/>
          </a:bodyPr>
          <a:lstStyle/>
          <a:p>
            <a:r>
              <a:rPr lang="es-CO" b="1" dirty="0" smtClean="0">
                <a:effectLst>
                  <a:outerShdw blurRad="38100" dist="38100" dir="2700000" algn="tl">
                    <a:srgbClr val="000000">
                      <a:alpha val="43137"/>
                    </a:srgbClr>
                  </a:outerShdw>
                </a:effectLst>
                <a:latin typeface="Century Gothic" panose="020B0502020202020204" pitchFamily="34" charset="0"/>
              </a:rPr>
              <a:t>Avances</a:t>
            </a:r>
            <a:endParaRPr lang="es-CO" b="1" dirty="0">
              <a:effectLst>
                <a:outerShdw blurRad="38100" dist="38100" dir="2700000" algn="tl">
                  <a:srgbClr val="000000">
                    <a:alpha val="43137"/>
                  </a:srgbClr>
                </a:outerShdw>
              </a:effectLst>
              <a:latin typeface="Century Gothic" panose="020B0502020202020204" pitchFamily="34" charset="0"/>
            </a:endParaRPr>
          </a:p>
        </p:txBody>
      </p:sp>
      <p:sp>
        <p:nvSpPr>
          <p:cNvPr id="7" name="6 Rectángulo"/>
          <p:cNvSpPr/>
          <p:nvPr/>
        </p:nvSpPr>
        <p:spPr>
          <a:xfrm>
            <a:off x="850006" y="1722406"/>
            <a:ext cx="7543633" cy="4339650"/>
          </a:xfrm>
          <a:prstGeom prst="rect">
            <a:avLst/>
          </a:prstGeom>
        </p:spPr>
        <p:txBody>
          <a:bodyPr wrap="square">
            <a:spAutoFit/>
          </a:bodyPr>
          <a:lstStyle/>
          <a:p>
            <a:pPr marL="171450" indent="-171450">
              <a:buFont typeface="Arial" panose="020B0604020202020204" pitchFamily="34" charset="0"/>
              <a:buChar char="•"/>
            </a:pPr>
            <a:r>
              <a:rPr lang="es-CO" sz="1200" dirty="0">
                <a:latin typeface="Century Gothic" panose="020B0502020202020204" pitchFamily="34" charset="0"/>
              </a:rPr>
              <a:t>En el presente trimestre se realizaron 5 actividades de capacitación sobre las 2 que se habían programado inicialmente, así:  </a:t>
            </a:r>
          </a:p>
          <a:p>
            <a:pPr marL="171450" indent="-171450">
              <a:buFont typeface="Arial" panose="020B0604020202020204" pitchFamily="34" charset="0"/>
              <a:buChar char="•"/>
            </a:pPr>
            <a:endParaRPr lang="es-CO" sz="1200" dirty="0" smtClean="0">
              <a:latin typeface="Century Gothic" panose="020B0502020202020204" pitchFamily="34" charset="0"/>
            </a:endParaRPr>
          </a:p>
          <a:p>
            <a:pPr marL="171450" indent="-171450">
              <a:buFont typeface="Arial" panose="020B0604020202020204" pitchFamily="34" charset="0"/>
              <a:buChar char="•"/>
            </a:pPr>
            <a:r>
              <a:rPr lang="es-CO" sz="1200" dirty="0" smtClean="0">
                <a:latin typeface="Century Gothic" panose="020B0502020202020204" pitchFamily="34" charset="0"/>
              </a:rPr>
              <a:t>ENERO</a:t>
            </a:r>
            <a:r>
              <a:rPr lang="es-CO" sz="1200" dirty="0">
                <a:latin typeface="Century Gothic" panose="020B0502020202020204" pitchFamily="34" charset="0"/>
              </a:rPr>
              <a:t>: En este mes no se realizan actividades, debido a que el PDTH se estaba elaborando.</a:t>
            </a:r>
          </a:p>
          <a:p>
            <a:pPr marL="171450" indent="-171450">
              <a:buFont typeface="Arial" panose="020B0604020202020204" pitchFamily="34" charset="0"/>
              <a:buChar char="•"/>
            </a:pPr>
            <a:endParaRPr lang="es-CO" sz="1200" dirty="0" smtClean="0">
              <a:latin typeface="Century Gothic" panose="020B0502020202020204" pitchFamily="34" charset="0"/>
            </a:endParaRPr>
          </a:p>
          <a:p>
            <a:pPr marL="171450" indent="-171450">
              <a:buFont typeface="Arial" panose="020B0604020202020204" pitchFamily="34" charset="0"/>
              <a:buChar char="•"/>
            </a:pPr>
            <a:r>
              <a:rPr lang="es-CO" sz="1200" dirty="0" smtClean="0">
                <a:latin typeface="Century Gothic" panose="020B0502020202020204" pitchFamily="34" charset="0"/>
              </a:rPr>
              <a:t>FEBRERO</a:t>
            </a:r>
            <a:r>
              <a:rPr lang="es-CO" sz="1200" dirty="0">
                <a:latin typeface="Century Gothic" panose="020B0502020202020204" pitchFamily="34" charset="0"/>
              </a:rPr>
              <a:t>: Charla programación Neurolingüística, Charla sobre Caja de Compensación Familiar Colsubsidio y Charla sobre Coaching.</a:t>
            </a:r>
          </a:p>
          <a:p>
            <a:pPr marL="171450" indent="-171450">
              <a:buFont typeface="Arial" panose="020B0604020202020204" pitchFamily="34" charset="0"/>
              <a:buChar char="•"/>
            </a:pPr>
            <a:endParaRPr lang="es-CO" sz="1200" dirty="0" smtClean="0">
              <a:latin typeface="Century Gothic" panose="020B0502020202020204" pitchFamily="34" charset="0"/>
            </a:endParaRPr>
          </a:p>
          <a:p>
            <a:pPr marL="171450" indent="-171450">
              <a:buFont typeface="Arial" panose="020B0604020202020204" pitchFamily="34" charset="0"/>
              <a:buChar char="•"/>
            </a:pPr>
            <a:r>
              <a:rPr lang="es-CO" sz="1200" dirty="0" smtClean="0">
                <a:latin typeface="Century Gothic" panose="020B0502020202020204" pitchFamily="34" charset="0"/>
              </a:rPr>
              <a:t>MARZO</a:t>
            </a:r>
            <a:r>
              <a:rPr lang="es-CO" sz="1200" dirty="0">
                <a:latin typeface="Century Gothic" panose="020B0502020202020204" pitchFamily="34" charset="0"/>
              </a:rPr>
              <a:t>:  Jornada de Inducción, Derecho Disciplinario y Acoso Laboral.</a:t>
            </a:r>
          </a:p>
          <a:p>
            <a:pPr marL="171450" indent="-171450">
              <a:buFont typeface="Arial" panose="020B0604020202020204" pitchFamily="34" charset="0"/>
              <a:buChar char="•"/>
            </a:pPr>
            <a:endParaRPr lang="es-CO" sz="1200" dirty="0" smtClean="0">
              <a:latin typeface="Century Gothic" panose="020B0502020202020204" pitchFamily="34" charset="0"/>
            </a:endParaRPr>
          </a:p>
          <a:p>
            <a:pPr marL="171450" indent="-171450">
              <a:buFont typeface="Arial" panose="020B0604020202020204" pitchFamily="34" charset="0"/>
              <a:buChar char="•"/>
            </a:pPr>
            <a:r>
              <a:rPr lang="es-CO" sz="1200" dirty="0" smtClean="0">
                <a:latin typeface="Century Gothic" panose="020B0502020202020204" pitchFamily="34" charset="0"/>
              </a:rPr>
              <a:t>En </a:t>
            </a:r>
            <a:r>
              <a:rPr lang="es-CO" sz="1200" dirty="0">
                <a:latin typeface="Century Gothic" panose="020B0502020202020204" pitchFamily="34" charset="0"/>
              </a:rPr>
              <a:t>el presente trimestre se realizaron 5 actividades de capacitación sobre las 2 que se habían programado inicialmente, así:  </a:t>
            </a:r>
          </a:p>
          <a:p>
            <a:pPr marL="171450" indent="-171450">
              <a:buFont typeface="Arial" panose="020B0604020202020204" pitchFamily="34" charset="0"/>
              <a:buChar char="•"/>
            </a:pPr>
            <a:endParaRPr lang="es-CO" sz="1200" dirty="0" smtClean="0">
              <a:latin typeface="Century Gothic" panose="020B0502020202020204" pitchFamily="34" charset="0"/>
            </a:endParaRPr>
          </a:p>
          <a:p>
            <a:pPr marL="171450" indent="-171450">
              <a:buFont typeface="Arial" panose="020B0604020202020204" pitchFamily="34" charset="0"/>
              <a:buChar char="•"/>
            </a:pPr>
            <a:r>
              <a:rPr lang="es-CO" sz="1200" dirty="0" smtClean="0">
                <a:latin typeface="Century Gothic" panose="020B0502020202020204" pitchFamily="34" charset="0"/>
              </a:rPr>
              <a:t>ENERO</a:t>
            </a:r>
            <a:r>
              <a:rPr lang="es-CO" sz="1200" dirty="0">
                <a:latin typeface="Century Gothic" panose="020B0502020202020204" pitchFamily="34" charset="0"/>
              </a:rPr>
              <a:t>: En este mes no se realizan actividades, debido a que el PDTH se estaba elaborando.</a:t>
            </a:r>
          </a:p>
          <a:p>
            <a:pPr marL="171450" indent="-171450">
              <a:buFont typeface="Arial" panose="020B0604020202020204" pitchFamily="34" charset="0"/>
              <a:buChar char="•"/>
            </a:pPr>
            <a:endParaRPr lang="es-CO" sz="1200" dirty="0" smtClean="0">
              <a:latin typeface="Century Gothic" panose="020B0502020202020204" pitchFamily="34" charset="0"/>
            </a:endParaRPr>
          </a:p>
          <a:p>
            <a:pPr marL="171450" indent="-171450">
              <a:buFont typeface="Arial" panose="020B0604020202020204" pitchFamily="34" charset="0"/>
              <a:buChar char="•"/>
            </a:pPr>
            <a:r>
              <a:rPr lang="es-CO" sz="1200" dirty="0" smtClean="0">
                <a:latin typeface="Century Gothic" panose="020B0502020202020204" pitchFamily="34" charset="0"/>
              </a:rPr>
              <a:t>FEBRERO</a:t>
            </a:r>
            <a:r>
              <a:rPr lang="es-CO" sz="1200" dirty="0">
                <a:latin typeface="Century Gothic" panose="020B0502020202020204" pitchFamily="34" charset="0"/>
              </a:rPr>
              <a:t>: Charla programación Neurolingüística, Charla sobre Caja de Compensación Familiar Colsubsidio y Charla sobre Coaching.</a:t>
            </a:r>
          </a:p>
          <a:p>
            <a:pPr marL="171450" indent="-171450">
              <a:buFont typeface="Arial" panose="020B0604020202020204" pitchFamily="34" charset="0"/>
              <a:buChar char="•"/>
            </a:pPr>
            <a:endParaRPr lang="es-CO" sz="1200" dirty="0" smtClean="0">
              <a:latin typeface="Century Gothic" panose="020B0502020202020204" pitchFamily="34" charset="0"/>
            </a:endParaRPr>
          </a:p>
          <a:p>
            <a:pPr marL="171450" indent="-171450">
              <a:buFont typeface="Arial" panose="020B0604020202020204" pitchFamily="34" charset="0"/>
              <a:buChar char="•"/>
            </a:pPr>
            <a:r>
              <a:rPr lang="es-CO" sz="1200" dirty="0" smtClean="0">
                <a:latin typeface="Century Gothic" panose="020B0502020202020204" pitchFamily="34" charset="0"/>
              </a:rPr>
              <a:t>MARZO</a:t>
            </a:r>
            <a:r>
              <a:rPr lang="es-CO" sz="1200" dirty="0">
                <a:latin typeface="Century Gothic" panose="020B0502020202020204" pitchFamily="34" charset="0"/>
              </a:rPr>
              <a:t>:  Jornada de Inducción, Derecho Disciplinario y Acoso Laboral</a:t>
            </a:r>
            <a:r>
              <a:rPr lang="es-CO" sz="1200" dirty="0" smtClean="0">
                <a:latin typeface="Century Gothic" panose="020B0502020202020204" pitchFamily="34" charset="0"/>
              </a:rPr>
              <a:t>.</a:t>
            </a:r>
          </a:p>
          <a:p>
            <a:pPr marL="171450" indent="-171450">
              <a:buFont typeface="Arial" panose="020B0604020202020204" pitchFamily="34" charset="0"/>
              <a:buChar char="•"/>
            </a:pPr>
            <a:endParaRPr lang="es-CO" sz="1200" dirty="0" smtClean="0">
              <a:latin typeface="Century Gothic" panose="020B0502020202020204" pitchFamily="34" charset="0"/>
            </a:endParaRPr>
          </a:p>
          <a:p>
            <a:pPr marL="171450" indent="-171450">
              <a:buFont typeface="Arial" panose="020B0604020202020204" pitchFamily="34" charset="0"/>
              <a:buChar char="•"/>
            </a:pPr>
            <a:r>
              <a:rPr lang="es-CO" sz="1200" dirty="0" smtClean="0">
                <a:latin typeface="Century Gothic" panose="020B0502020202020204" pitchFamily="34" charset="0"/>
              </a:rPr>
              <a:t>Se </a:t>
            </a:r>
            <a:r>
              <a:rPr lang="es-CO" sz="1200" dirty="0">
                <a:latin typeface="Century Gothic" panose="020B0502020202020204" pitchFamily="34" charset="0"/>
              </a:rPr>
              <a:t>enviaron correos electrónicos a los funcionarios del MJD invitándolos a participar en las siguientes actividades:</a:t>
            </a:r>
          </a:p>
          <a:p>
            <a:pPr marL="171450" indent="-171450">
              <a:buFont typeface="Arial" panose="020B0604020202020204" pitchFamily="34" charset="0"/>
              <a:buChar char="•"/>
            </a:pPr>
            <a:endParaRPr lang="es-CO" sz="1200" dirty="0">
              <a:latin typeface="Century Gothic" panose="020B0502020202020204" pitchFamily="34" charset="0"/>
            </a:endParaRPr>
          </a:p>
        </p:txBody>
      </p:sp>
      <p:sp>
        <p:nvSpPr>
          <p:cNvPr id="8" name="3 Título"/>
          <p:cNvSpPr>
            <a:spLocks noGrp="1"/>
          </p:cNvSpPr>
          <p:nvPr>
            <p:ph type="title"/>
          </p:nvPr>
        </p:nvSpPr>
        <p:spPr/>
        <p:txBody>
          <a:bodyPr/>
          <a:lstStyle/>
          <a:p>
            <a:r>
              <a:rPr lang="es-CO" b="1" dirty="0">
                <a:latin typeface="Century Gothic" panose="020B0502020202020204" pitchFamily="34" charset="0"/>
              </a:rPr>
              <a:t>Política 3</a:t>
            </a:r>
            <a:endParaRPr lang="es-CO" dirty="0"/>
          </a:p>
        </p:txBody>
      </p:sp>
      <p:sp>
        <p:nvSpPr>
          <p:cNvPr id="5" name="4 Rectángulo"/>
          <p:cNvSpPr/>
          <p:nvPr/>
        </p:nvSpPr>
        <p:spPr>
          <a:xfrm>
            <a:off x="4672749" y="810203"/>
            <a:ext cx="3720890" cy="369332"/>
          </a:xfrm>
          <a:prstGeom prst="rect">
            <a:avLst/>
          </a:prstGeom>
        </p:spPr>
        <p:txBody>
          <a:bodyPr wrap="none">
            <a:spAutoFit/>
          </a:bodyPr>
          <a:lstStyle/>
          <a:p>
            <a:r>
              <a:rPr lang="es-CO" b="1" dirty="0" smtClean="0">
                <a:effectLst>
                  <a:outerShdw blurRad="38100" dist="38100" dir="2700000" algn="tl">
                    <a:srgbClr val="000000">
                      <a:alpha val="43137"/>
                    </a:srgbClr>
                  </a:outerShdw>
                </a:effectLst>
                <a:latin typeface="Century Gothic" panose="020B0502020202020204" pitchFamily="34" charset="0"/>
              </a:rPr>
              <a:t>GESTIÓN </a:t>
            </a:r>
            <a:r>
              <a:rPr lang="es-CO" b="1" dirty="0">
                <a:effectLst>
                  <a:outerShdw blurRad="38100" dist="38100" dir="2700000" algn="tl">
                    <a:srgbClr val="000000">
                      <a:alpha val="43137"/>
                    </a:srgbClr>
                  </a:outerShdw>
                </a:effectLst>
                <a:latin typeface="Century Gothic" panose="020B0502020202020204" pitchFamily="34" charset="0"/>
              </a:rPr>
              <a:t>DEL TALENTO HUMANO</a:t>
            </a:r>
          </a:p>
        </p:txBody>
      </p:sp>
    </p:spTree>
    <p:extLst>
      <p:ext uri="{BB962C8B-B14F-4D97-AF65-F5344CB8AC3E}">
        <p14:creationId xmlns:p14="http://schemas.microsoft.com/office/powerpoint/2010/main" val="209615599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653738" y="1406298"/>
            <a:ext cx="1172116" cy="369332"/>
          </a:xfrm>
          <a:prstGeom prst="rect">
            <a:avLst/>
          </a:prstGeom>
        </p:spPr>
        <p:txBody>
          <a:bodyPr wrap="none">
            <a:spAutoFit/>
          </a:bodyPr>
          <a:lstStyle/>
          <a:p>
            <a:r>
              <a:rPr lang="es-CO" b="1" dirty="0" smtClean="0">
                <a:effectLst>
                  <a:outerShdw blurRad="38100" dist="38100" dir="2700000" algn="tl">
                    <a:srgbClr val="000000">
                      <a:alpha val="43137"/>
                    </a:srgbClr>
                  </a:outerShdw>
                </a:effectLst>
                <a:latin typeface="Century Gothic" panose="020B0502020202020204" pitchFamily="34" charset="0"/>
              </a:rPr>
              <a:t>Avances</a:t>
            </a:r>
            <a:endParaRPr lang="es-CO" b="1" dirty="0">
              <a:effectLst>
                <a:outerShdw blurRad="38100" dist="38100" dir="2700000" algn="tl">
                  <a:srgbClr val="000000">
                    <a:alpha val="43137"/>
                  </a:srgbClr>
                </a:outerShdw>
              </a:effectLst>
              <a:latin typeface="Century Gothic" panose="020B0502020202020204" pitchFamily="34" charset="0"/>
            </a:endParaRPr>
          </a:p>
        </p:txBody>
      </p:sp>
      <p:sp>
        <p:nvSpPr>
          <p:cNvPr id="7" name="6 Rectángulo"/>
          <p:cNvSpPr/>
          <p:nvPr/>
        </p:nvSpPr>
        <p:spPr>
          <a:xfrm>
            <a:off x="850006" y="1780081"/>
            <a:ext cx="7543633" cy="4154984"/>
          </a:xfrm>
          <a:prstGeom prst="rect">
            <a:avLst/>
          </a:prstGeom>
        </p:spPr>
        <p:txBody>
          <a:bodyPr wrap="square">
            <a:spAutoFit/>
          </a:bodyPr>
          <a:lstStyle/>
          <a:p>
            <a:endParaRPr lang="es-CO" sz="1200" dirty="0" smtClean="0">
              <a:latin typeface="Century Gothic" panose="020B0502020202020204" pitchFamily="34" charset="0"/>
            </a:endParaRPr>
          </a:p>
          <a:p>
            <a:pPr marL="171450" indent="-171450">
              <a:buFont typeface="Arial" panose="020B0604020202020204" pitchFamily="34" charset="0"/>
              <a:buChar char="•"/>
            </a:pPr>
            <a:r>
              <a:rPr lang="es-CO" sz="1200" dirty="0" smtClean="0">
                <a:latin typeface="Century Gothic" panose="020B0502020202020204" pitchFamily="34" charset="0"/>
              </a:rPr>
              <a:t>Enero</a:t>
            </a:r>
            <a:r>
              <a:rPr lang="es-CO" sz="1200" dirty="0">
                <a:latin typeface="Century Gothic" panose="020B0502020202020204" pitchFamily="34" charset="0"/>
              </a:rPr>
              <a:t>: Entrega de Kits Escolares.</a:t>
            </a:r>
          </a:p>
          <a:p>
            <a:pPr marL="171450" indent="-171450">
              <a:buFont typeface="Arial" panose="020B0604020202020204" pitchFamily="34" charset="0"/>
              <a:buChar char="•"/>
            </a:pPr>
            <a:endParaRPr lang="es-CO" sz="1200" dirty="0" smtClean="0">
              <a:latin typeface="Century Gothic" panose="020B0502020202020204" pitchFamily="34" charset="0"/>
            </a:endParaRPr>
          </a:p>
          <a:p>
            <a:pPr marL="171450" indent="-171450">
              <a:buFont typeface="Arial" panose="020B0604020202020204" pitchFamily="34" charset="0"/>
              <a:buChar char="•"/>
            </a:pPr>
            <a:r>
              <a:rPr lang="es-CO" sz="1200" dirty="0" smtClean="0">
                <a:latin typeface="Century Gothic" panose="020B0502020202020204" pitchFamily="34" charset="0"/>
              </a:rPr>
              <a:t>Febrero</a:t>
            </a:r>
            <a:r>
              <a:rPr lang="es-CO" sz="1200" dirty="0">
                <a:latin typeface="Century Gothic" panose="020B0502020202020204" pitchFamily="34" charset="0"/>
              </a:rPr>
              <a:t>: Eucaristía, Imposición de Ceniza, Feria de Servicios (Financieros , educativos y salud), Acondicionamiento Físico y Cine Muro.</a:t>
            </a:r>
          </a:p>
          <a:p>
            <a:pPr marL="171450" indent="-171450">
              <a:buFont typeface="Arial" panose="020B0604020202020204" pitchFamily="34" charset="0"/>
              <a:buChar char="•"/>
            </a:pPr>
            <a:endParaRPr lang="es-CO" sz="1200" dirty="0" smtClean="0">
              <a:latin typeface="Century Gothic" panose="020B0502020202020204" pitchFamily="34" charset="0"/>
            </a:endParaRPr>
          </a:p>
          <a:p>
            <a:pPr marL="171450" indent="-171450">
              <a:buFont typeface="Arial" panose="020B0604020202020204" pitchFamily="34" charset="0"/>
              <a:buChar char="•"/>
            </a:pPr>
            <a:r>
              <a:rPr lang="es-CO" sz="1200" dirty="0" smtClean="0">
                <a:latin typeface="Century Gothic" panose="020B0502020202020204" pitchFamily="34" charset="0"/>
              </a:rPr>
              <a:t>Marzo</a:t>
            </a:r>
            <a:r>
              <a:rPr lang="es-CO" sz="1200" dirty="0">
                <a:latin typeface="Century Gothic" panose="020B0502020202020204" pitchFamily="34" charset="0"/>
              </a:rPr>
              <a:t>: Reunión Torneo Ping-Pong, Eucaristía, Acondicionamiento Físico y Día Internacional de la Mujer y  Feria de Servicios (Financieros , educativos y salud)</a:t>
            </a:r>
          </a:p>
          <a:p>
            <a:pPr marL="171450" indent="-171450">
              <a:buFont typeface="Arial" panose="020B0604020202020204" pitchFamily="34" charset="0"/>
              <a:buChar char="•"/>
            </a:pPr>
            <a:endParaRPr lang="es-CO" sz="1200" dirty="0" smtClean="0">
              <a:latin typeface="Century Gothic" panose="020B0502020202020204" pitchFamily="34" charset="0"/>
            </a:endParaRPr>
          </a:p>
          <a:p>
            <a:pPr marL="171450" indent="-171450">
              <a:buFont typeface="Arial" panose="020B0604020202020204" pitchFamily="34" charset="0"/>
              <a:buChar char="•"/>
            </a:pPr>
            <a:r>
              <a:rPr lang="es-CO" sz="1200" dirty="0" smtClean="0">
                <a:latin typeface="Century Gothic" panose="020B0502020202020204" pitchFamily="34" charset="0"/>
              </a:rPr>
              <a:t>Nota</a:t>
            </a:r>
            <a:r>
              <a:rPr lang="es-CO" sz="1200" dirty="0">
                <a:latin typeface="Century Gothic" panose="020B0502020202020204" pitchFamily="34" charset="0"/>
              </a:rPr>
              <a:t>: En el presente trimestre se realizaron 10 actividades de bienestar sobre las 2 que se habían programado inicialmente, así:  </a:t>
            </a:r>
          </a:p>
          <a:p>
            <a:pPr marL="171450" indent="-171450">
              <a:buFont typeface="Arial" panose="020B0604020202020204" pitchFamily="34" charset="0"/>
              <a:buChar char="•"/>
            </a:pPr>
            <a:endParaRPr lang="es-CO" sz="1200" dirty="0" smtClean="0">
              <a:latin typeface="Century Gothic" panose="020B0502020202020204" pitchFamily="34" charset="0"/>
            </a:endParaRPr>
          </a:p>
          <a:p>
            <a:pPr marL="171450" indent="-171450">
              <a:buFont typeface="Arial" panose="020B0604020202020204" pitchFamily="34" charset="0"/>
              <a:buChar char="•"/>
            </a:pPr>
            <a:r>
              <a:rPr lang="es-CO" sz="1200" dirty="0" smtClean="0">
                <a:latin typeface="Century Gothic" panose="020B0502020202020204" pitchFamily="34" charset="0"/>
              </a:rPr>
              <a:t>En </a:t>
            </a:r>
            <a:r>
              <a:rPr lang="es-CO" sz="1200" dirty="0">
                <a:latin typeface="Century Gothic" panose="020B0502020202020204" pitchFamily="34" charset="0"/>
              </a:rPr>
              <a:t>el presente trimestre se realizaron 10 actividades de bienestar sobre las 2 que se habían programado inicialmente, así:  </a:t>
            </a:r>
          </a:p>
          <a:p>
            <a:pPr marL="171450" indent="-171450">
              <a:buFont typeface="Arial" panose="020B0604020202020204" pitchFamily="34" charset="0"/>
              <a:buChar char="•"/>
            </a:pPr>
            <a:endParaRPr lang="es-CO" sz="1200" dirty="0" smtClean="0">
              <a:latin typeface="Century Gothic" panose="020B0502020202020204" pitchFamily="34" charset="0"/>
            </a:endParaRPr>
          </a:p>
          <a:p>
            <a:pPr marL="171450" indent="-171450">
              <a:buFont typeface="Arial" panose="020B0604020202020204" pitchFamily="34" charset="0"/>
              <a:buChar char="•"/>
            </a:pPr>
            <a:r>
              <a:rPr lang="es-CO" sz="1200" dirty="0" smtClean="0">
                <a:latin typeface="Century Gothic" panose="020B0502020202020204" pitchFamily="34" charset="0"/>
              </a:rPr>
              <a:t>Enero</a:t>
            </a:r>
            <a:r>
              <a:rPr lang="es-CO" sz="1200" dirty="0">
                <a:latin typeface="Century Gothic" panose="020B0502020202020204" pitchFamily="34" charset="0"/>
              </a:rPr>
              <a:t>: Entrega de Kits Escolares.</a:t>
            </a:r>
          </a:p>
          <a:p>
            <a:pPr marL="171450" indent="-171450">
              <a:buFont typeface="Arial" panose="020B0604020202020204" pitchFamily="34" charset="0"/>
              <a:buChar char="•"/>
            </a:pPr>
            <a:endParaRPr lang="es-CO" sz="1200" dirty="0" smtClean="0">
              <a:latin typeface="Century Gothic" panose="020B0502020202020204" pitchFamily="34" charset="0"/>
            </a:endParaRPr>
          </a:p>
          <a:p>
            <a:pPr marL="171450" indent="-171450">
              <a:buFont typeface="Arial" panose="020B0604020202020204" pitchFamily="34" charset="0"/>
              <a:buChar char="•"/>
            </a:pPr>
            <a:r>
              <a:rPr lang="es-CO" sz="1200" dirty="0" smtClean="0">
                <a:latin typeface="Century Gothic" panose="020B0502020202020204" pitchFamily="34" charset="0"/>
              </a:rPr>
              <a:t>Febrero</a:t>
            </a:r>
            <a:r>
              <a:rPr lang="es-CO" sz="1200" dirty="0">
                <a:latin typeface="Century Gothic" panose="020B0502020202020204" pitchFamily="34" charset="0"/>
              </a:rPr>
              <a:t>: Eucaristía, Imposición de Ceniza, Feria de Servicios (Financieros , educativos y salud), Acondicionamiento Físico y Cine Muro.</a:t>
            </a:r>
          </a:p>
          <a:p>
            <a:pPr marL="171450" indent="-171450">
              <a:buFont typeface="Arial" panose="020B0604020202020204" pitchFamily="34" charset="0"/>
              <a:buChar char="•"/>
            </a:pPr>
            <a:endParaRPr lang="es-CO" sz="1200" dirty="0" smtClean="0">
              <a:latin typeface="Century Gothic" panose="020B0502020202020204" pitchFamily="34" charset="0"/>
            </a:endParaRPr>
          </a:p>
          <a:p>
            <a:pPr marL="171450" indent="-171450">
              <a:buFont typeface="Arial" panose="020B0604020202020204" pitchFamily="34" charset="0"/>
              <a:buChar char="•"/>
            </a:pPr>
            <a:r>
              <a:rPr lang="es-CO" sz="1200" dirty="0" smtClean="0">
                <a:latin typeface="Century Gothic" panose="020B0502020202020204" pitchFamily="34" charset="0"/>
              </a:rPr>
              <a:t>Marzo</a:t>
            </a:r>
            <a:r>
              <a:rPr lang="es-CO" sz="1200" dirty="0">
                <a:latin typeface="Century Gothic" panose="020B0502020202020204" pitchFamily="34" charset="0"/>
              </a:rPr>
              <a:t>: Reunión Torneo Ping-Pong, Eucaristía, Acondicionamiento Físico y Día Internacional de la Mujer y  Feria de Servicios (Financieros , educativos y salud)</a:t>
            </a:r>
            <a:endParaRPr lang="es-CO" sz="1200" dirty="0"/>
          </a:p>
        </p:txBody>
      </p:sp>
      <p:sp>
        <p:nvSpPr>
          <p:cNvPr id="8" name="3 Título"/>
          <p:cNvSpPr>
            <a:spLocks noGrp="1"/>
          </p:cNvSpPr>
          <p:nvPr>
            <p:ph type="title"/>
          </p:nvPr>
        </p:nvSpPr>
        <p:spPr/>
        <p:txBody>
          <a:bodyPr/>
          <a:lstStyle/>
          <a:p>
            <a:r>
              <a:rPr lang="es-CO" b="1" dirty="0">
                <a:latin typeface="Century Gothic" panose="020B0502020202020204" pitchFamily="34" charset="0"/>
              </a:rPr>
              <a:t>Política 3</a:t>
            </a:r>
            <a:endParaRPr lang="es-CO" dirty="0"/>
          </a:p>
        </p:txBody>
      </p:sp>
      <p:sp>
        <p:nvSpPr>
          <p:cNvPr id="5" name="4 Rectángulo"/>
          <p:cNvSpPr/>
          <p:nvPr/>
        </p:nvSpPr>
        <p:spPr>
          <a:xfrm>
            <a:off x="4672749" y="810203"/>
            <a:ext cx="3720890" cy="369332"/>
          </a:xfrm>
          <a:prstGeom prst="rect">
            <a:avLst/>
          </a:prstGeom>
        </p:spPr>
        <p:txBody>
          <a:bodyPr wrap="none">
            <a:spAutoFit/>
          </a:bodyPr>
          <a:lstStyle/>
          <a:p>
            <a:r>
              <a:rPr lang="es-CO" b="1" dirty="0" smtClean="0">
                <a:effectLst>
                  <a:outerShdw blurRad="38100" dist="38100" dir="2700000" algn="tl">
                    <a:srgbClr val="000000">
                      <a:alpha val="43137"/>
                    </a:srgbClr>
                  </a:outerShdw>
                </a:effectLst>
                <a:latin typeface="Century Gothic" panose="020B0502020202020204" pitchFamily="34" charset="0"/>
              </a:rPr>
              <a:t>GESTIÓN </a:t>
            </a:r>
            <a:r>
              <a:rPr lang="es-CO" b="1" dirty="0">
                <a:effectLst>
                  <a:outerShdw blurRad="38100" dist="38100" dir="2700000" algn="tl">
                    <a:srgbClr val="000000">
                      <a:alpha val="43137"/>
                    </a:srgbClr>
                  </a:outerShdw>
                </a:effectLst>
                <a:latin typeface="Century Gothic" panose="020B0502020202020204" pitchFamily="34" charset="0"/>
              </a:rPr>
              <a:t>DEL TALENTO HUMANO</a:t>
            </a:r>
          </a:p>
        </p:txBody>
      </p:sp>
    </p:spTree>
    <p:extLst>
      <p:ext uri="{BB962C8B-B14F-4D97-AF65-F5344CB8AC3E}">
        <p14:creationId xmlns:p14="http://schemas.microsoft.com/office/powerpoint/2010/main" val="358120342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Título"/>
          <p:cNvSpPr>
            <a:spLocks noGrp="1"/>
          </p:cNvSpPr>
          <p:nvPr>
            <p:ph type="title"/>
          </p:nvPr>
        </p:nvSpPr>
        <p:spPr/>
        <p:txBody>
          <a:bodyPr/>
          <a:lstStyle/>
          <a:p>
            <a:r>
              <a:rPr lang="es-CO" b="1" dirty="0">
                <a:latin typeface="Century Gothic" panose="020B0502020202020204" pitchFamily="34" charset="0"/>
              </a:rPr>
              <a:t>Política </a:t>
            </a:r>
            <a:r>
              <a:rPr lang="es-CO" b="1" dirty="0" smtClean="0">
                <a:latin typeface="Century Gothic" panose="020B0502020202020204" pitchFamily="34" charset="0"/>
              </a:rPr>
              <a:t>4</a:t>
            </a:r>
            <a:endParaRPr lang="es-CO" dirty="0"/>
          </a:p>
        </p:txBody>
      </p:sp>
      <p:sp>
        <p:nvSpPr>
          <p:cNvPr id="4" name="3 Rectángulo"/>
          <p:cNvSpPr/>
          <p:nvPr/>
        </p:nvSpPr>
        <p:spPr>
          <a:xfrm>
            <a:off x="2582749" y="1510828"/>
            <a:ext cx="3352200" cy="369332"/>
          </a:xfrm>
          <a:prstGeom prst="rect">
            <a:avLst/>
          </a:prstGeom>
        </p:spPr>
        <p:txBody>
          <a:bodyPr wrap="none">
            <a:spAutoFit/>
          </a:bodyPr>
          <a:lstStyle/>
          <a:p>
            <a:r>
              <a:rPr lang="es-CO" b="1" dirty="0" smtClean="0">
                <a:effectLst>
                  <a:outerShdw blurRad="38100" dist="38100" dir="2700000" algn="tl">
                    <a:srgbClr val="000000">
                      <a:alpha val="43137"/>
                    </a:srgbClr>
                  </a:outerShdw>
                </a:effectLst>
                <a:latin typeface="Century Gothic" panose="020B0502020202020204" pitchFamily="34" charset="0"/>
              </a:rPr>
              <a:t>EFICIENCIA ADMINISTRATIVA</a:t>
            </a:r>
            <a:endParaRPr lang="es-CO" b="1" dirty="0">
              <a:effectLst>
                <a:outerShdw blurRad="38100" dist="38100" dir="2700000" algn="tl">
                  <a:srgbClr val="000000">
                    <a:alpha val="43137"/>
                  </a:srgbClr>
                </a:outerShdw>
              </a:effectLst>
              <a:latin typeface="Century Gothic" panose="020B0502020202020204" pitchFamily="34" charset="0"/>
            </a:endParaRPr>
          </a:p>
        </p:txBody>
      </p:sp>
      <p:sp>
        <p:nvSpPr>
          <p:cNvPr id="6" name="65 CuadroTexto"/>
          <p:cNvSpPr txBox="1"/>
          <p:nvPr/>
        </p:nvSpPr>
        <p:spPr>
          <a:xfrm>
            <a:off x="862884" y="3239861"/>
            <a:ext cx="5112913" cy="307777"/>
          </a:xfrm>
          <a:prstGeom prst="rect">
            <a:avLst/>
          </a:prstGeom>
          <a:noFill/>
        </p:spPr>
        <p:txBody>
          <a:bodyPr wrap="square" rtlCol="0">
            <a:spAutoFit/>
          </a:bodyPr>
          <a:lstStyle/>
          <a:p>
            <a:pPr algn="ctr"/>
            <a:r>
              <a:rPr lang="es-CO" sz="1400" b="1" dirty="0">
                <a:latin typeface="Century Gothic" panose="020B0502020202020204" pitchFamily="34" charset="0"/>
              </a:rPr>
              <a:t>Componente: 1. Gestión de la </a:t>
            </a:r>
            <a:r>
              <a:rPr lang="es-CO" sz="1400" b="1" dirty="0" smtClean="0">
                <a:latin typeface="Century Gothic" panose="020B0502020202020204" pitchFamily="34" charset="0"/>
              </a:rPr>
              <a:t>Calidad</a:t>
            </a:r>
            <a:endParaRPr lang="es-CO" sz="1400" b="1" dirty="0">
              <a:latin typeface="Century Gothic" panose="020B0502020202020204" pitchFamily="34" charset="0"/>
            </a:endParaRPr>
          </a:p>
        </p:txBody>
      </p:sp>
      <p:graphicFrame>
        <p:nvGraphicFramePr>
          <p:cNvPr id="7" name="6 Tabla"/>
          <p:cNvGraphicFramePr>
            <a:graphicFrameLocks noGrp="1"/>
          </p:cNvGraphicFramePr>
          <p:nvPr>
            <p:extLst>
              <p:ext uri="{D42A27DB-BD31-4B8C-83A1-F6EECF244321}">
                <p14:modId xmlns:p14="http://schemas.microsoft.com/office/powerpoint/2010/main" val="3886520209"/>
              </p:ext>
            </p:extLst>
          </p:nvPr>
        </p:nvGraphicFramePr>
        <p:xfrm>
          <a:off x="862884" y="3560901"/>
          <a:ext cx="7597548" cy="2287136"/>
        </p:xfrm>
        <a:graphic>
          <a:graphicData uri="http://schemas.openxmlformats.org/drawingml/2006/table">
            <a:tbl>
              <a:tblPr firstRow="1" firstCol="1" bandRow="1">
                <a:tableStyleId>{5C22544A-7EE6-4342-B048-85BDC9FD1C3A}</a:tableStyleId>
              </a:tblPr>
              <a:tblGrid>
                <a:gridCol w="1541368"/>
                <a:gridCol w="3893517"/>
                <a:gridCol w="1159099"/>
                <a:gridCol w="1003564"/>
              </a:tblGrid>
              <a:tr h="504056">
                <a:tc>
                  <a:txBody>
                    <a:bodyPr/>
                    <a:lstStyle/>
                    <a:p>
                      <a:pPr algn="ctr">
                        <a:lnSpc>
                          <a:spcPct val="115000"/>
                        </a:lnSpc>
                        <a:spcAft>
                          <a:spcPts val="0"/>
                        </a:spcAft>
                      </a:pPr>
                      <a:r>
                        <a:rPr lang="es-CO" sz="1400" b="0" dirty="0" smtClean="0">
                          <a:effectLst/>
                          <a:latin typeface="Century Gothic" panose="020B0502020202020204" pitchFamily="34" charset="0"/>
                        </a:rPr>
                        <a:t>Requerimientos</a:t>
                      </a:r>
                      <a:endParaRPr lang="es-CO" sz="14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400" b="0" dirty="0" smtClean="0">
                          <a:effectLst/>
                          <a:latin typeface="Century Gothic" panose="020B0502020202020204" pitchFamily="34" charset="0"/>
                        </a:rPr>
                        <a:t>Actividades</a:t>
                      </a:r>
                      <a:endParaRPr lang="es-CO" sz="14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200" b="0" dirty="0" smtClean="0">
                          <a:effectLst/>
                          <a:latin typeface="Century Gothic" panose="020B0502020202020204" pitchFamily="34" charset="0"/>
                        </a:rPr>
                        <a:t>Programado  </a:t>
                      </a:r>
                      <a:r>
                        <a:rPr lang="es-CO" sz="1200" b="0" dirty="0">
                          <a:effectLst/>
                          <a:latin typeface="Century Gothic" panose="020B0502020202020204" pitchFamily="34" charset="0"/>
                        </a:rPr>
                        <a:t>%</a:t>
                      </a:r>
                      <a:endParaRPr lang="es-CO" sz="12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200" b="0" dirty="0" smtClean="0">
                          <a:effectLst/>
                          <a:latin typeface="Century Gothic" panose="020B0502020202020204" pitchFamily="34" charset="0"/>
                        </a:rPr>
                        <a:t>Ejecutado  %. </a:t>
                      </a:r>
                      <a:endParaRPr lang="es-CO" sz="1200" b="0" dirty="0">
                        <a:effectLst/>
                        <a:latin typeface="Century Gothic" panose="020B0502020202020204" pitchFamily="34" charset="0"/>
                        <a:ea typeface="Calibri"/>
                        <a:cs typeface="Times New Roman"/>
                      </a:endParaRPr>
                    </a:p>
                  </a:txBody>
                  <a:tcPr marL="68580" marR="68580" marT="0" marB="0"/>
                </a:tc>
              </a:tr>
              <a:tr h="376231">
                <a:tc>
                  <a:txBody>
                    <a:bodyPr/>
                    <a:lstStyle/>
                    <a:p>
                      <a:pPr algn="l" fontAlgn="ctr"/>
                      <a:r>
                        <a:rPr lang="es-CO" sz="1200" b="0" i="0" u="none" strike="noStrike" dirty="0" smtClean="0">
                          <a:solidFill>
                            <a:schemeClr val="bg1"/>
                          </a:solidFill>
                          <a:effectLst/>
                          <a:latin typeface="Century Gothic" panose="020B0502020202020204" pitchFamily="34" charset="0"/>
                        </a:rPr>
                        <a:t>1. Implementación y Mantenimiento del Sistema de Gestión de la Calidad</a:t>
                      </a:r>
                      <a:endParaRPr lang="es-CO" sz="1200" b="0" i="0" u="none" strike="noStrike" dirty="0">
                        <a:solidFill>
                          <a:schemeClr val="bg1"/>
                        </a:solidFill>
                        <a:effectLst/>
                        <a:latin typeface="Century Gothic" panose="020B0502020202020204" pitchFamily="34" charset="0"/>
                      </a:endParaRPr>
                    </a:p>
                  </a:txBody>
                  <a:tcPr marL="137160" marR="137160" marT="137160" marB="137160" anchor="ctr"/>
                </a:tc>
                <a:tc>
                  <a:txBody>
                    <a:bodyPr/>
                    <a:lstStyle/>
                    <a:p>
                      <a:pPr algn="l" fontAlgn="ctr"/>
                      <a:r>
                        <a:rPr lang="es-CO" sz="1100" b="0" i="0" u="none" strike="noStrike" dirty="0" smtClean="0">
                          <a:solidFill>
                            <a:srgbClr val="222222"/>
                          </a:solidFill>
                          <a:effectLst/>
                          <a:latin typeface="Century Gothic" panose="020B0502020202020204" pitchFamily="34" charset="0"/>
                        </a:rPr>
                        <a:t>Realizar las actividades de bienestar programadas de acuerdo con el Plan de Desarrollo de Talento Humano</a:t>
                      </a:r>
                    </a:p>
                    <a:p>
                      <a:pPr algn="l" fontAlgn="ctr"/>
                      <a:r>
                        <a:rPr lang="es-CO" sz="1100" b="0" i="0" u="none" strike="noStrike" dirty="0" smtClean="0">
                          <a:solidFill>
                            <a:srgbClr val="222222"/>
                          </a:solidFill>
                          <a:effectLst/>
                          <a:latin typeface="Century Gothic" panose="020B0502020202020204" pitchFamily="34" charset="0"/>
                        </a:rPr>
                        <a:t>Realizar las actividades de bienestar adicionales requeridas. </a:t>
                      </a:r>
                    </a:p>
                    <a:p>
                      <a:pPr algn="l" fontAlgn="ctr"/>
                      <a:r>
                        <a:rPr lang="es-CO" sz="1100" b="0" i="0" u="none" strike="noStrike" dirty="0" smtClean="0">
                          <a:solidFill>
                            <a:srgbClr val="222222"/>
                          </a:solidFill>
                          <a:effectLst/>
                          <a:latin typeface="Century Gothic" panose="020B0502020202020204" pitchFamily="34" charset="0"/>
                        </a:rPr>
                        <a:t>Seguimiento a indicadores, mapa de riesgos, producto no conforme.</a:t>
                      </a:r>
                    </a:p>
                    <a:p>
                      <a:pPr algn="l" fontAlgn="ctr"/>
                      <a:r>
                        <a:rPr lang="es-CO" sz="1100" b="0" i="0" u="none" strike="noStrike" dirty="0" smtClean="0">
                          <a:solidFill>
                            <a:srgbClr val="222222"/>
                          </a:solidFill>
                          <a:effectLst/>
                          <a:latin typeface="Century Gothic" panose="020B0502020202020204" pitchFamily="34" charset="0"/>
                        </a:rPr>
                        <a:t>Seguimiento a acciones de mejoramiento (Acciones correctivas, preventivas y de mejora)</a:t>
                      </a:r>
                    </a:p>
                  </a:txBody>
                  <a:tcPr marL="137160" marR="137160" marT="137160" marB="137160" anchor="ctr">
                    <a:solidFill>
                      <a:schemeClr val="accent5">
                        <a:lumMod val="20000"/>
                        <a:lumOff val="80000"/>
                      </a:schemeClr>
                    </a:solidFill>
                  </a:tcPr>
                </a:tc>
                <a:tc>
                  <a:txBody>
                    <a:bodyPr/>
                    <a:lstStyle/>
                    <a:p>
                      <a:pPr algn="ctr" fontAlgn="ctr"/>
                      <a:r>
                        <a:rPr lang="es-CO" sz="1600" b="1" i="0" u="none" strike="noStrike" dirty="0" smtClean="0">
                          <a:solidFill>
                            <a:srgbClr val="222222"/>
                          </a:solidFill>
                          <a:effectLst/>
                          <a:latin typeface="Century Gothic" panose="020B0502020202020204" pitchFamily="34" charset="0"/>
                        </a:rPr>
                        <a:t>25.00%</a:t>
                      </a: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endParaRPr lang="es-CO" sz="1600" b="1" i="0" u="none" strike="noStrike" dirty="0" smtClean="0">
                        <a:solidFill>
                          <a:srgbClr val="222222"/>
                        </a:solidFill>
                        <a:effectLst/>
                        <a:latin typeface="Century Gothic" panose="020B0502020202020204" pitchFamily="34" charset="0"/>
                      </a:endParaRPr>
                    </a:p>
                    <a:p>
                      <a:pPr marL="0" marR="0" indent="0" algn="ctr" defTabSz="457200" rtl="0" eaLnBrk="1" fontAlgn="ctr" latinLnBrk="0" hangingPunct="1">
                        <a:lnSpc>
                          <a:spcPct val="100000"/>
                        </a:lnSpc>
                        <a:spcBef>
                          <a:spcPts val="0"/>
                        </a:spcBef>
                        <a:spcAft>
                          <a:spcPts val="0"/>
                        </a:spcAft>
                        <a:buClrTx/>
                        <a:buSzTx/>
                        <a:buFontTx/>
                        <a:buNone/>
                        <a:tabLst/>
                        <a:defRPr/>
                      </a:pPr>
                      <a:r>
                        <a:rPr lang="es-CO" sz="1600" b="1" i="0" u="none" strike="noStrike" dirty="0" smtClean="0">
                          <a:solidFill>
                            <a:srgbClr val="222222"/>
                          </a:solidFill>
                          <a:effectLst/>
                          <a:latin typeface="Century Gothic" panose="020B0502020202020204" pitchFamily="34" charset="0"/>
                        </a:rPr>
                        <a:t>25.00%</a:t>
                      </a:r>
                    </a:p>
                    <a:p>
                      <a:pPr algn="ctr" fontAlgn="ct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r>
            </a:tbl>
          </a:graphicData>
        </a:graphic>
      </p:graphicFrame>
      <p:sp>
        <p:nvSpPr>
          <p:cNvPr id="8" name="7 Rectángulo"/>
          <p:cNvSpPr/>
          <p:nvPr/>
        </p:nvSpPr>
        <p:spPr>
          <a:xfrm>
            <a:off x="5975797" y="746920"/>
            <a:ext cx="2484635" cy="503476"/>
          </a:xfrm>
          <a:prstGeom prst="rect">
            <a:avLst/>
          </a:prstGeom>
          <a:solidFill>
            <a:srgbClr val="FF0000"/>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s-CO" b="1" dirty="0">
                <a:latin typeface="Century Gothic" panose="020B0502020202020204" pitchFamily="34" charset="0"/>
              </a:rPr>
              <a:t>Cumplimiento </a:t>
            </a:r>
            <a:r>
              <a:rPr lang="es-CO" b="1" dirty="0">
                <a:latin typeface="Century Gothic" panose="020B0502020202020204" pitchFamily="34" charset="0"/>
              </a:rPr>
              <a:t>2do. trimestre </a:t>
            </a:r>
            <a:r>
              <a:rPr lang="es-CO" b="1" dirty="0" smtClean="0">
                <a:solidFill>
                  <a:schemeClr val="bg1"/>
                </a:solidFill>
                <a:latin typeface="Century Gothic" panose="020B0502020202020204" pitchFamily="34" charset="0"/>
              </a:rPr>
              <a:t>99.35%</a:t>
            </a:r>
            <a:endParaRPr lang="es-CO" b="1" dirty="0">
              <a:solidFill>
                <a:schemeClr val="bg1"/>
              </a:solidFill>
              <a:latin typeface="Century Gothic" panose="020B0502020202020204" pitchFamily="34" charset="0"/>
            </a:endParaRPr>
          </a:p>
        </p:txBody>
      </p:sp>
      <p:sp>
        <p:nvSpPr>
          <p:cNvPr id="9" name="8 Rectángulo"/>
          <p:cNvSpPr/>
          <p:nvPr/>
        </p:nvSpPr>
        <p:spPr>
          <a:xfrm>
            <a:off x="605306" y="2031611"/>
            <a:ext cx="7743047" cy="1015663"/>
          </a:xfrm>
          <a:prstGeom prst="rect">
            <a:avLst/>
          </a:prstGeom>
        </p:spPr>
        <p:txBody>
          <a:bodyPr wrap="square">
            <a:spAutoFit/>
          </a:bodyPr>
          <a:lstStyle/>
          <a:p>
            <a:r>
              <a:rPr lang="es-CO" sz="1200" dirty="0">
                <a:latin typeface="Century Gothic" panose="020B0502020202020204" pitchFamily="34" charset="0"/>
              </a:rPr>
              <a:t>Política dirigida a identificar, racionalizar, simplificar y automatizar trámites, procesos, procedimientos y servicios, así como optimizar el uso de recursos, con el propósito de contar con organizaciones modernas, innovadoras, flexibles y abiertas al entorno, con capacidad de transformarse, adaptarse y responder en forma ágil y oportuna a las demandas y necesidades de la comunidad, para el logro de los objetivos del Estado. </a:t>
            </a:r>
          </a:p>
        </p:txBody>
      </p:sp>
    </p:spTree>
    <p:extLst>
      <p:ext uri="{BB962C8B-B14F-4D97-AF65-F5344CB8AC3E}">
        <p14:creationId xmlns:p14="http://schemas.microsoft.com/office/powerpoint/2010/main" val="102751905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Título"/>
          <p:cNvSpPr txBox="1">
            <a:spLocks/>
          </p:cNvSpPr>
          <p:nvPr/>
        </p:nvSpPr>
        <p:spPr>
          <a:xfrm>
            <a:off x="308863" y="846288"/>
            <a:ext cx="3853460" cy="442453"/>
          </a:xfrm>
          <a:prstGeom prst="rect">
            <a:avLst/>
          </a:prstGeom>
        </p:spPr>
        <p:txBody>
          <a:bodyPr vert="horz"/>
          <a:lstStyle>
            <a:lvl1pPr algn="ctr" defTabSz="457200" rtl="0" eaLnBrk="1" latinLnBrk="0" hangingPunct="1">
              <a:spcBef>
                <a:spcPct val="0"/>
              </a:spcBef>
              <a:buNone/>
              <a:defRPr sz="2400" kern="1200">
                <a:solidFill>
                  <a:schemeClr val="bg1"/>
                </a:solidFill>
                <a:latin typeface="Arial"/>
                <a:ea typeface="+mj-ea"/>
                <a:cs typeface="Arial"/>
              </a:defRPr>
            </a:lvl1pPr>
          </a:lstStyle>
          <a:p>
            <a:r>
              <a:rPr lang="es-CO" b="1" dirty="0" smtClean="0">
                <a:latin typeface="Century Gothic" panose="020B0502020202020204" pitchFamily="34" charset="0"/>
              </a:rPr>
              <a:t>Política 4</a:t>
            </a:r>
            <a:endParaRPr lang="es-CO" dirty="0"/>
          </a:p>
        </p:txBody>
      </p:sp>
      <p:sp>
        <p:nvSpPr>
          <p:cNvPr id="6" name="5 Rectángulo"/>
          <p:cNvSpPr/>
          <p:nvPr/>
        </p:nvSpPr>
        <p:spPr>
          <a:xfrm>
            <a:off x="2547124" y="1498953"/>
            <a:ext cx="3352200" cy="369332"/>
          </a:xfrm>
          <a:prstGeom prst="rect">
            <a:avLst/>
          </a:prstGeom>
        </p:spPr>
        <p:txBody>
          <a:bodyPr wrap="none">
            <a:spAutoFit/>
          </a:bodyPr>
          <a:lstStyle/>
          <a:p>
            <a:r>
              <a:rPr lang="es-CO" b="1" dirty="0" smtClean="0">
                <a:effectLst>
                  <a:outerShdw blurRad="38100" dist="38100" dir="2700000" algn="tl">
                    <a:srgbClr val="000000">
                      <a:alpha val="43137"/>
                    </a:srgbClr>
                  </a:outerShdw>
                </a:effectLst>
                <a:latin typeface="Century Gothic" panose="020B0502020202020204" pitchFamily="34" charset="0"/>
              </a:rPr>
              <a:t>EFICIENCIA ADMINISTRATIVA</a:t>
            </a:r>
            <a:endParaRPr lang="es-CO" b="1" dirty="0">
              <a:effectLst>
                <a:outerShdw blurRad="38100" dist="38100" dir="2700000" algn="tl">
                  <a:srgbClr val="000000">
                    <a:alpha val="43137"/>
                  </a:srgbClr>
                </a:outerShdw>
              </a:effectLst>
              <a:latin typeface="Century Gothic" panose="020B0502020202020204" pitchFamily="34" charset="0"/>
            </a:endParaRPr>
          </a:p>
        </p:txBody>
      </p:sp>
      <p:sp>
        <p:nvSpPr>
          <p:cNvPr id="7" name="65 CuadroTexto"/>
          <p:cNvSpPr txBox="1"/>
          <p:nvPr/>
        </p:nvSpPr>
        <p:spPr>
          <a:xfrm>
            <a:off x="1182373" y="2078497"/>
            <a:ext cx="5112913" cy="307777"/>
          </a:xfrm>
          <a:prstGeom prst="rect">
            <a:avLst/>
          </a:prstGeom>
          <a:noFill/>
        </p:spPr>
        <p:txBody>
          <a:bodyPr wrap="square" rtlCol="0">
            <a:spAutoFit/>
          </a:bodyPr>
          <a:lstStyle/>
          <a:p>
            <a:pPr algn="ctr"/>
            <a:r>
              <a:rPr lang="es-CO" sz="1400" b="1" dirty="0">
                <a:latin typeface="Century Gothic" panose="020B0502020202020204" pitchFamily="34" charset="0"/>
              </a:rPr>
              <a:t>Componente: 2. Eficiencia Administrativa y Cero Papel</a:t>
            </a:r>
          </a:p>
        </p:txBody>
      </p:sp>
      <p:graphicFrame>
        <p:nvGraphicFramePr>
          <p:cNvPr id="8" name="7 Tabla"/>
          <p:cNvGraphicFramePr>
            <a:graphicFrameLocks noGrp="1"/>
          </p:cNvGraphicFramePr>
          <p:nvPr>
            <p:extLst>
              <p:ext uri="{D42A27DB-BD31-4B8C-83A1-F6EECF244321}">
                <p14:modId xmlns:p14="http://schemas.microsoft.com/office/powerpoint/2010/main" val="3054258452"/>
              </p:ext>
            </p:extLst>
          </p:nvPr>
        </p:nvGraphicFramePr>
        <p:xfrm>
          <a:off x="862882" y="2616499"/>
          <a:ext cx="7597548" cy="1509896"/>
        </p:xfrm>
        <a:graphic>
          <a:graphicData uri="http://schemas.openxmlformats.org/drawingml/2006/table">
            <a:tbl>
              <a:tblPr firstRow="1" firstCol="1" bandRow="1">
                <a:tableStyleId>{5C22544A-7EE6-4342-B048-85BDC9FD1C3A}</a:tableStyleId>
              </a:tblPr>
              <a:tblGrid>
                <a:gridCol w="2034552"/>
                <a:gridCol w="3400333"/>
                <a:gridCol w="1159099"/>
                <a:gridCol w="1003564"/>
              </a:tblGrid>
              <a:tr h="504056">
                <a:tc>
                  <a:txBody>
                    <a:bodyPr/>
                    <a:lstStyle/>
                    <a:p>
                      <a:pPr algn="ctr">
                        <a:lnSpc>
                          <a:spcPct val="115000"/>
                        </a:lnSpc>
                        <a:spcAft>
                          <a:spcPts val="0"/>
                        </a:spcAft>
                      </a:pPr>
                      <a:r>
                        <a:rPr lang="es-CO" sz="1400" b="0" dirty="0" smtClean="0">
                          <a:effectLst/>
                          <a:latin typeface="Century Gothic" panose="020B0502020202020204" pitchFamily="34" charset="0"/>
                        </a:rPr>
                        <a:t>Requerimientos</a:t>
                      </a:r>
                      <a:endParaRPr lang="es-CO" sz="14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400" b="0" dirty="0" smtClean="0">
                          <a:effectLst/>
                          <a:latin typeface="Century Gothic" panose="020B0502020202020204" pitchFamily="34" charset="0"/>
                        </a:rPr>
                        <a:t>Actividades</a:t>
                      </a:r>
                      <a:endParaRPr lang="es-CO" sz="14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200" b="0" dirty="0" smtClean="0">
                          <a:effectLst/>
                          <a:latin typeface="Century Gothic" panose="020B0502020202020204" pitchFamily="34" charset="0"/>
                        </a:rPr>
                        <a:t>Programado  </a:t>
                      </a:r>
                      <a:r>
                        <a:rPr lang="es-CO" sz="1200" b="0" dirty="0">
                          <a:effectLst/>
                          <a:latin typeface="Century Gothic" panose="020B0502020202020204" pitchFamily="34" charset="0"/>
                        </a:rPr>
                        <a:t>%</a:t>
                      </a:r>
                      <a:endParaRPr lang="es-CO" sz="12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200" b="0" dirty="0" smtClean="0">
                          <a:effectLst/>
                          <a:latin typeface="Century Gothic" panose="020B0502020202020204" pitchFamily="34" charset="0"/>
                        </a:rPr>
                        <a:t>Ejecutado  %. </a:t>
                      </a:r>
                      <a:endParaRPr lang="es-CO" sz="1200" b="0" dirty="0">
                        <a:effectLst/>
                        <a:latin typeface="Century Gothic" panose="020B0502020202020204" pitchFamily="34" charset="0"/>
                        <a:ea typeface="Calibri"/>
                        <a:cs typeface="Times New Roman"/>
                      </a:endParaRPr>
                    </a:p>
                  </a:txBody>
                  <a:tcPr marL="68580" marR="68580" marT="0" marB="0"/>
                </a:tc>
              </a:tr>
              <a:tr h="376231">
                <a:tc>
                  <a:txBody>
                    <a:bodyPr/>
                    <a:lstStyle/>
                    <a:p>
                      <a:pPr algn="l" fontAlgn="ctr"/>
                      <a:r>
                        <a:rPr lang="es-CO" sz="1200" b="0" i="0" u="none" strike="noStrike" dirty="0" smtClean="0">
                          <a:solidFill>
                            <a:schemeClr val="bg1"/>
                          </a:solidFill>
                          <a:effectLst/>
                          <a:latin typeface="Century Gothic" panose="020B0502020202020204" pitchFamily="34" charset="0"/>
                        </a:rPr>
                        <a:t>1. Implementación de buenas prácticas para reducir consumo de papel</a:t>
                      </a:r>
                      <a:endParaRPr lang="es-CO" sz="1200" b="0" i="0" u="none" strike="noStrike" dirty="0">
                        <a:solidFill>
                          <a:schemeClr val="bg1"/>
                        </a:solidFill>
                        <a:effectLst/>
                        <a:latin typeface="Century Gothic" panose="020B0502020202020204" pitchFamily="34" charset="0"/>
                      </a:endParaRPr>
                    </a:p>
                  </a:txBody>
                  <a:tcPr marL="137160" marR="137160" marT="137160" marB="137160" anchor="ctr"/>
                </a:tc>
                <a:tc>
                  <a:txBody>
                    <a:bodyPr/>
                    <a:lstStyle/>
                    <a:p>
                      <a:pPr algn="l" fontAlgn="ctr"/>
                      <a:r>
                        <a:rPr lang="es-CO" sz="1100" b="0" i="0" u="none" strike="noStrike" dirty="0" smtClean="0">
                          <a:solidFill>
                            <a:srgbClr val="222222"/>
                          </a:solidFill>
                          <a:effectLst/>
                          <a:latin typeface="Century Gothic" panose="020B0502020202020204" pitchFamily="34" charset="0"/>
                        </a:rPr>
                        <a:t>a</a:t>
                      </a:r>
                      <a:r>
                        <a:rPr lang="es-CO" sz="1200" b="0" i="0" u="none" strike="noStrike" dirty="0" smtClean="0">
                          <a:solidFill>
                            <a:srgbClr val="222222"/>
                          </a:solidFill>
                          <a:effectLst/>
                          <a:latin typeface="Century Gothic" panose="020B0502020202020204" pitchFamily="34" charset="0"/>
                        </a:rPr>
                        <a:t>. Estructuración de estudios previos para realizar convenio con PNUD - SIGOB.</a:t>
                      </a:r>
                    </a:p>
                  </a:txBody>
                  <a:tcPr marL="137160" marR="137160" marT="137160" marB="137160" anchor="ctr">
                    <a:solidFill>
                      <a:schemeClr val="accent5">
                        <a:lumMod val="20000"/>
                        <a:lumOff val="80000"/>
                      </a:schemeClr>
                    </a:solidFill>
                  </a:tcPr>
                </a:tc>
                <a:tc>
                  <a:txBody>
                    <a:bodyPr/>
                    <a:lstStyle/>
                    <a:p>
                      <a:pPr algn="ctr" fontAlgn="ctr"/>
                      <a:r>
                        <a:rPr lang="es-CO" sz="1600" b="1" i="0" u="none" strike="noStrike" dirty="0" smtClean="0">
                          <a:solidFill>
                            <a:srgbClr val="222222"/>
                          </a:solidFill>
                          <a:effectLst/>
                          <a:latin typeface="Century Gothic" panose="020B0502020202020204" pitchFamily="34" charset="0"/>
                        </a:rPr>
                        <a:t>10.00%</a:t>
                      </a: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c>
                  <a:txBody>
                    <a:bodyPr/>
                    <a:lstStyle/>
                    <a:p>
                      <a:pPr algn="ctr" fontAlgn="ctr"/>
                      <a:r>
                        <a:rPr lang="es-CO" sz="1600" b="1" i="0" u="none" strike="noStrike" dirty="0" smtClean="0">
                          <a:solidFill>
                            <a:srgbClr val="222222"/>
                          </a:solidFill>
                          <a:effectLst/>
                          <a:latin typeface="Century Gothic" panose="020B0502020202020204" pitchFamily="34" charset="0"/>
                        </a:rPr>
                        <a:t>10.00%</a:t>
                      </a: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r>
            </a:tbl>
          </a:graphicData>
        </a:graphic>
      </p:graphicFrame>
      <p:graphicFrame>
        <p:nvGraphicFramePr>
          <p:cNvPr id="12" name="11 Tabla"/>
          <p:cNvGraphicFramePr>
            <a:graphicFrameLocks noGrp="1"/>
          </p:cNvGraphicFramePr>
          <p:nvPr>
            <p:extLst>
              <p:ext uri="{D42A27DB-BD31-4B8C-83A1-F6EECF244321}">
                <p14:modId xmlns:p14="http://schemas.microsoft.com/office/powerpoint/2010/main" val="1029300933"/>
              </p:ext>
            </p:extLst>
          </p:nvPr>
        </p:nvGraphicFramePr>
        <p:xfrm>
          <a:off x="862882" y="4146993"/>
          <a:ext cx="7597546" cy="822960"/>
        </p:xfrm>
        <a:graphic>
          <a:graphicData uri="http://schemas.openxmlformats.org/drawingml/2006/table">
            <a:tbl>
              <a:tblPr firstRow="1" firstCol="1" bandRow="1">
                <a:tableStyleId>{5C22544A-7EE6-4342-B048-85BDC9FD1C3A}</a:tableStyleId>
              </a:tblPr>
              <a:tblGrid>
                <a:gridCol w="2034551"/>
                <a:gridCol w="3404213"/>
                <a:gridCol w="1156771"/>
                <a:gridCol w="1002011"/>
              </a:tblGrid>
              <a:tr h="376231">
                <a:tc>
                  <a:txBody>
                    <a:bodyPr/>
                    <a:lstStyle/>
                    <a:p>
                      <a:pPr algn="l" fontAlgn="ctr"/>
                      <a:r>
                        <a:rPr lang="es-CO" sz="1200" b="0" i="0" u="none" strike="noStrike" dirty="0" smtClean="0">
                          <a:solidFill>
                            <a:schemeClr val="bg1"/>
                          </a:solidFill>
                          <a:effectLst/>
                          <a:latin typeface="Century Gothic" panose="020B0502020202020204" pitchFamily="34" charset="0"/>
                        </a:rPr>
                        <a:t>3. Procesos y procedimientos internos electrónicos</a:t>
                      </a:r>
                      <a:endParaRPr lang="es-CO" sz="1200" b="0" i="0" u="none" strike="noStrike" dirty="0">
                        <a:solidFill>
                          <a:schemeClr val="bg1"/>
                        </a:solidFill>
                        <a:effectLst/>
                        <a:latin typeface="Century Gothic" panose="020B0502020202020204" pitchFamily="34" charset="0"/>
                      </a:endParaRPr>
                    </a:p>
                  </a:txBody>
                  <a:tcPr marL="137160" marR="137160" marT="137160" marB="137160" anchor="ctr"/>
                </a:tc>
                <a:tc>
                  <a:txBody>
                    <a:bodyPr/>
                    <a:lstStyle/>
                    <a:p>
                      <a:pPr algn="l" fontAlgn="ctr"/>
                      <a:r>
                        <a:rPr lang="es-CO" sz="1100" b="0" i="0" u="none" strike="noStrike" dirty="0" smtClean="0">
                          <a:solidFill>
                            <a:srgbClr val="222222"/>
                          </a:solidFill>
                          <a:effectLst/>
                          <a:latin typeface="Century Gothic" panose="020B0502020202020204" pitchFamily="34" charset="0"/>
                        </a:rPr>
                        <a:t>a. Definir Plan de Trabajo con Ministerio de  Cultura.  </a:t>
                      </a:r>
                      <a:r>
                        <a:rPr lang="es-CO" sz="1100" b="1" i="0" u="none" strike="noStrike" dirty="0" smtClean="0">
                          <a:solidFill>
                            <a:srgbClr val="FF0000"/>
                          </a:solidFill>
                          <a:effectLst/>
                          <a:latin typeface="Century Gothic" panose="020B0502020202020204" pitchFamily="34" charset="0"/>
                        </a:rPr>
                        <a:t>Pendiente firma de cronograma</a:t>
                      </a:r>
                    </a:p>
                  </a:txBody>
                  <a:tcPr marL="137160" marR="137160" marT="137160" marB="137160" anchor="ctr">
                    <a:solidFill>
                      <a:schemeClr val="accent5">
                        <a:lumMod val="20000"/>
                        <a:lumOff val="80000"/>
                      </a:schemeClr>
                    </a:solidFill>
                  </a:tcPr>
                </a:tc>
                <a:tc>
                  <a:txBody>
                    <a:bodyPr/>
                    <a:lstStyle/>
                    <a:p>
                      <a:pPr algn="ctr" fontAlgn="ctr"/>
                      <a:r>
                        <a:rPr lang="es-CO" sz="1600" b="1" i="0" u="none" strike="noStrike" dirty="0" smtClean="0">
                          <a:solidFill>
                            <a:srgbClr val="222222"/>
                          </a:solidFill>
                          <a:effectLst/>
                          <a:latin typeface="Century Gothic" panose="020B0502020202020204" pitchFamily="34" charset="0"/>
                        </a:rPr>
                        <a:t>5.00%</a:t>
                      </a: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c>
                  <a:txBody>
                    <a:bodyPr/>
                    <a:lstStyle/>
                    <a:p>
                      <a:pPr algn="ctr" fontAlgn="ctr"/>
                      <a:r>
                        <a:rPr lang="es-CO" sz="1600" b="1" i="0" u="none" strike="noStrike" dirty="0" smtClean="0">
                          <a:solidFill>
                            <a:srgbClr val="FF0000"/>
                          </a:solidFill>
                          <a:effectLst/>
                          <a:latin typeface="Century Gothic" panose="020B0502020202020204" pitchFamily="34" charset="0"/>
                        </a:rPr>
                        <a:t>3.00%</a:t>
                      </a:r>
                      <a:endParaRPr lang="es-CO" sz="1600" b="1" i="0" u="none" strike="noStrike" dirty="0">
                        <a:solidFill>
                          <a:srgbClr val="FF0000"/>
                        </a:solidFill>
                        <a:effectLst/>
                        <a:latin typeface="Century Gothic" panose="020B0502020202020204" pitchFamily="34" charset="0"/>
                      </a:endParaRPr>
                    </a:p>
                  </a:txBody>
                  <a:tcPr marL="0" marR="0" marT="0" marB="0" anchor="ctr">
                    <a:solidFill>
                      <a:schemeClr val="accent5">
                        <a:lumMod val="20000"/>
                        <a:lumOff val="80000"/>
                      </a:schemeClr>
                    </a:solidFill>
                  </a:tcPr>
                </a:tc>
              </a:tr>
            </a:tbl>
          </a:graphicData>
        </a:graphic>
      </p:graphicFrame>
      <p:sp>
        <p:nvSpPr>
          <p:cNvPr id="13" name="12 Rectángulo"/>
          <p:cNvSpPr/>
          <p:nvPr/>
        </p:nvSpPr>
        <p:spPr>
          <a:xfrm>
            <a:off x="6059277" y="746920"/>
            <a:ext cx="2401155" cy="503476"/>
          </a:xfrm>
          <a:prstGeom prst="rect">
            <a:avLst/>
          </a:prstGeom>
          <a:solidFill>
            <a:srgbClr val="FF0000"/>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s-CO" b="1" dirty="0">
                <a:latin typeface="Century Gothic" panose="020B0502020202020204" pitchFamily="34" charset="0"/>
              </a:rPr>
              <a:t>Cumplimiento </a:t>
            </a:r>
            <a:r>
              <a:rPr lang="es-CO" b="1" dirty="0">
                <a:latin typeface="Century Gothic" panose="020B0502020202020204" pitchFamily="34" charset="0"/>
              </a:rPr>
              <a:t>2do. trimestre </a:t>
            </a:r>
            <a:r>
              <a:rPr lang="es-CO" b="1" dirty="0">
                <a:solidFill>
                  <a:schemeClr val="bg1"/>
                </a:solidFill>
                <a:latin typeface="Century Gothic" panose="020B0502020202020204" pitchFamily="34" charset="0"/>
              </a:rPr>
              <a:t>99.35</a:t>
            </a:r>
            <a:r>
              <a:rPr lang="es-CO" dirty="0">
                <a:solidFill>
                  <a:schemeClr val="bg1"/>
                </a:solidFill>
                <a:latin typeface="Century Gothic" panose="020B0502020202020204" pitchFamily="34" charset="0"/>
              </a:rPr>
              <a:t>%</a:t>
            </a:r>
          </a:p>
        </p:txBody>
      </p:sp>
    </p:spTree>
    <p:extLst>
      <p:ext uri="{BB962C8B-B14F-4D97-AF65-F5344CB8AC3E}">
        <p14:creationId xmlns:p14="http://schemas.microsoft.com/office/powerpoint/2010/main" val="255897491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CO" b="1" dirty="0">
                <a:latin typeface="Century Gothic" panose="020B0502020202020204" pitchFamily="34" charset="0"/>
              </a:rPr>
              <a:t>Política 4</a:t>
            </a:r>
            <a:endParaRPr lang="es-CO" dirty="0"/>
          </a:p>
        </p:txBody>
      </p:sp>
      <p:sp>
        <p:nvSpPr>
          <p:cNvPr id="5" name="3 Título"/>
          <p:cNvSpPr txBox="1">
            <a:spLocks/>
          </p:cNvSpPr>
          <p:nvPr/>
        </p:nvSpPr>
        <p:spPr>
          <a:xfrm>
            <a:off x="308863" y="1322811"/>
            <a:ext cx="3853460" cy="442453"/>
          </a:xfrm>
          <a:prstGeom prst="rect">
            <a:avLst/>
          </a:prstGeom>
        </p:spPr>
        <p:txBody>
          <a:bodyPr vert="horz"/>
          <a:lstStyle>
            <a:lvl1pPr algn="ctr" defTabSz="457200" rtl="0" eaLnBrk="1" latinLnBrk="0" hangingPunct="1">
              <a:spcBef>
                <a:spcPct val="0"/>
              </a:spcBef>
              <a:buNone/>
              <a:defRPr sz="2400" kern="1200">
                <a:solidFill>
                  <a:schemeClr val="bg1"/>
                </a:solidFill>
                <a:latin typeface="Arial"/>
                <a:ea typeface="+mj-ea"/>
                <a:cs typeface="Arial"/>
              </a:defRPr>
            </a:lvl1pPr>
          </a:lstStyle>
          <a:p>
            <a:r>
              <a:rPr lang="es-CO" b="1" dirty="0" smtClean="0">
                <a:latin typeface="Century Gothic" panose="020B0502020202020204" pitchFamily="34" charset="0"/>
              </a:rPr>
              <a:t>Política 4</a:t>
            </a:r>
            <a:endParaRPr lang="es-CO" dirty="0"/>
          </a:p>
        </p:txBody>
      </p:sp>
      <p:sp>
        <p:nvSpPr>
          <p:cNvPr id="6" name="5 Rectángulo"/>
          <p:cNvSpPr/>
          <p:nvPr/>
        </p:nvSpPr>
        <p:spPr>
          <a:xfrm>
            <a:off x="2582749" y="1439578"/>
            <a:ext cx="3352200" cy="369332"/>
          </a:xfrm>
          <a:prstGeom prst="rect">
            <a:avLst/>
          </a:prstGeom>
        </p:spPr>
        <p:txBody>
          <a:bodyPr wrap="none">
            <a:spAutoFit/>
          </a:bodyPr>
          <a:lstStyle/>
          <a:p>
            <a:r>
              <a:rPr lang="es-CO" b="1" dirty="0" smtClean="0">
                <a:effectLst>
                  <a:outerShdw blurRad="38100" dist="38100" dir="2700000" algn="tl">
                    <a:srgbClr val="000000">
                      <a:alpha val="43137"/>
                    </a:srgbClr>
                  </a:outerShdw>
                </a:effectLst>
                <a:latin typeface="Century Gothic" panose="020B0502020202020204" pitchFamily="34" charset="0"/>
              </a:rPr>
              <a:t>EFICIENCIA ADMINISTRATIVA</a:t>
            </a:r>
            <a:endParaRPr lang="es-CO" b="1" dirty="0">
              <a:effectLst>
                <a:outerShdw blurRad="38100" dist="38100" dir="2700000" algn="tl">
                  <a:srgbClr val="000000">
                    <a:alpha val="43137"/>
                  </a:srgbClr>
                </a:outerShdw>
              </a:effectLst>
              <a:latin typeface="Century Gothic" panose="020B0502020202020204" pitchFamily="34" charset="0"/>
            </a:endParaRPr>
          </a:p>
        </p:txBody>
      </p:sp>
      <p:sp>
        <p:nvSpPr>
          <p:cNvPr id="7" name="65 CuadroTexto"/>
          <p:cNvSpPr txBox="1"/>
          <p:nvPr/>
        </p:nvSpPr>
        <p:spPr>
          <a:xfrm>
            <a:off x="862885" y="1925677"/>
            <a:ext cx="5112913" cy="307777"/>
          </a:xfrm>
          <a:prstGeom prst="rect">
            <a:avLst/>
          </a:prstGeom>
          <a:noFill/>
        </p:spPr>
        <p:txBody>
          <a:bodyPr wrap="square" rtlCol="0">
            <a:spAutoFit/>
          </a:bodyPr>
          <a:lstStyle/>
          <a:p>
            <a:pPr algn="ctr"/>
            <a:r>
              <a:rPr lang="es-CO" sz="1400" b="1" dirty="0">
                <a:latin typeface="Century Gothic" panose="020B0502020202020204" pitchFamily="34" charset="0"/>
              </a:rPr>
              <a:t>Componente: 3. Racionalización de Trámites</a:t>
            </a:r>
          </a:p>
        </p:txBody>
      </p:sp>
      <p:graphicFrame>
        <p:nvGraphicFramePr>
          <p:cNvPr id="8" name="7 Tabla"/>
          <p:cNvGraphicFramePr>
            <a:graphicFrameLocks noGrp="1"/>
          </p:cNvGraphicFramePr>
          <p:nvPr>
            <p:extLst>
              <p:ext uri="{D42A27DB-BD31-4B8C-83A1-F6EECF244321}">
                <p14:modId xmlns:p14="http://schemas.microsoft.com/office/powerpoint/2010/main" val="3157237669"/>
              </p:ext>
            </p:extLst>
          </p:nvPr>
        </p:nvGraphicFramePr>
        <p:xfrm>
          <a:off x="862883" y="2312779"/>
          <a:ext cx="7597548" cy="1616576"/>
        </p:xfrm>
        <a:graphic>
          <a:graphicData uri="http://schemas.openxmlformats.org/drawingml/2006/table">
            <a:tbl>
              <a:tblPr firstRow="1" firstCol="1" bandRow="1">
                <a:tableStyleId>{5C22544A-7EE6-4342-B048-85BDC9FD1C3A}</a:tableStyleId>
              </a:tblPr>
              <a:tblGrid>
                <a:gridCol w="1770146"/>
                <a:gridCol w="3778786"/>
                <a:gridCol w="1045052"/>
                <a:gridCol w="1003564"/>
              </a:tblGrid>
              <a:tr h="504056">
                <a:tc>
                  <a:txBody>
                    <a:bodyPr/>
                    <a:lstStyle/>
                    <a:p>
                      <a:pPr algn="ctr">
                        <a:lnSpc>
                          <a:spcPct val="115000"/>
                        </a:lnSpc>
                        <a:spcAft>
                          <a:spcPts val="0"/>
                        </a:spcAft>
                      </a:pPr>
                      <a:r>
                        <a:rPr lang="es-CO" sz="1400" b="0" dirty="0" smtClean="0">
                          <a:effectLst/>
                          <a:latin typeface="Century Gothic" panose="020B0502020202020204" pitchFamily="34" charset="0"/>
                        </a:rPr>
                        <a:t>Requerimientos</a:t>
                      </a:r>
                      <a:endParaRPr lang="es-CO" sz="14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400" b="0" dirty="0" smtClean="0">
                          <a:effectLst/>
                          <a:latin typeface="Century Gothic" panose="020B0502020202020204" pitchFamily="34" charset="0"/>
                        </a:rPr>
                        <a:t>Actividades</a:t>
                      </a:r>
                      <a:endParaRPr lang="es-CO" sz="14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200" b="0" dirty="0" smtClean="0">
                          <a:effectLst/>
                          <a:latin typeface="Century Gothic" panose="020B0502020202020204" pitchFamily="34" charset="0"/>
                        </a:rPr>
                        <a:t>Programado  </a:t>
                      </a:r>
                      <a:r>
                        <a:rPr lang="es-CO" sz="1200" b="0" dirty="0">
                          <a:effectLst/>
                          <a:latin typeface="Century Gothic" panose="020B0502020202020204" pitchFamily="34" charset="0"/>
                        </a:rPr>
                        <a:t>%</a:t>
                      </a:r>
                      <a:endParaRPr lang="es-CO" sz="12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200" b="0" dirty="0" smtClean="0">
                          <a:effectLst/>
                          <a:latin typeface="Century Gothic" panose="020B0502020202020204" pitchFamily="34" charset="0"/>
                        </a:rPr>
                        <a:t>Ejecutado  %. </a:t>
                      </a:r>
                      <a:endParaRPr lang="es-CO" sz="1200" b="0" dirty="0">
                        <a:effectLst/>
                        <a:latin typeface="Century Gothic" panose="020B0502020202020204" pitchFamily="34" charset="0"/>
                        <a:ea typeface="Calibri"/>
                        <a:cs typeface="Times New Roman"/>
                      </a:endParaRPr>
                    </a:p>
                  </a:txBody>
                  <a:tcPr marL="68580" marR="68580" marT="0" marB="0"/>
                </a:tc>
              </a:tr>
              <a:tr h="376231">
                <a:tc>
                  <a:txBody>
                    <a:bodyPr/>
                    <a:lstStyle/>
                    <a:p>
                      <a:pPr algn="l" fontAlgn="ctr"/>
                      <a:r>
                        <a:rPr lang="es-CO" sz="1200" b="0" i="0" u="none" strike="noStrike" dirty="0" smtClean="0">
                          <a:solidFill>
                            <a:schemeClr val="bg1"/>
                          </a:solidFill>
                          <a:effectLst/>
                          <a:latin typeface="Century Gothic" panose="020B0502020202020204" pitchFamily="34" charset="0"/>
                        </a:rPr>
                        <a:t>3.  Racionalización de Trámites</a:t>
                      </a:r>
                      <a:endParaRPr lang="es-CO" sz="1200" b="0" i="0" u="none" strike="noStrike" dirty="0">
                        <a:solidFill>
                          <a:schemeClr val="bg1"/>
                        </a:solidFill>
                        <a:effectLst/>
                        <a:latin typeface="Century Gothic" panose="020B0502020202020204" pitchFamily="34" charset="0"/>
                      </a:endParaRPr>
                    </a:p>
                  </a:txBody>
                  <a:tcPr marL="137160" marR="137160" marT="137160" marB="137160" anchor="ctr"/>
                </a:tc>
                <a:tc>
                  <a:txBody>
                    <a:bodyPr/>
                    <a:lstStyle/>
                    <a:p>
                      <a:pPr algn="l" fontAlgn="ctr"/>
                      <a:r>
                        <a:rPr lang="es-CO" sz="1100" b="0" i="0" u="none" strike="noStrike" dirty="0" smtClean="0">
                          <a:solidFill>
                            <a:srgbClr val="222222"/>
                          </a:solidFill>
                          <a:effectLst/>
                          <a:latin typeface="Century Gothic" panose="020B0502020202020204" pitchFamily="34" charset="0"/>
                        </a:rPr>
                        <a:t>Inclusión de la Actividad en el Plan de Acción de la DMASC, correspondiente a la vigencia 2016.</a:t>
                      </a:r>
                    </a:p>
                    <a:p>
                      <a:pPr algn="l" fontAlgn="ctr"/>
                      <a:r>
                        <a:rPr lang="es-CO" sz="1100" b="0" i="0" u="none" strike="noStrike" dirty="0" smtClean="0">
                          <a:solidFill>
                            <a:srgbClr val="222222"/>
                          </a:solidFill>
                          <a:effectLst/>
                          <a:latin typeface="Century Gothic" panose="020B0502020202020204" pitchFamily="34" charset="0"/>
                        </a:rPr>
                        <a:t>Presentación de la conexión por parte de la empresa desarrolladora del software y  recepción de propuestas.</a:t>
                      </a:r>
                    </a:p>
                  </a:txBody>
                  <a:tcPr marL="137160" marR="137160" marT="137160" marB="137160" anchor="ctr">
                    <a:solidFill>
                      <a:schemeClr val="accent5">
                        <a:lumMod val="20000"/>
                        <a:lumOff val="80000"/>
                      </a:schemeClr>
                    </a:solidFill>
                  </a:tcPr>
                </a:tc>
                <a:tc>
                  <a:txBody>
                    <a:bodyPr/>
                    <a:lstStyle/>
                    <a:p>
                      <a:pPr algn="ctr" fontAlgn="ctr"/>
                      <a:r>
                        <a:rPr lang="es-CO" sz="1600" b="1" i="0" u="none" strike="noStrike" dirty="0" smtClean="0">
                          <a:solidFill>
                            <a:srgbClr val="222222"/>
                          </a:solidFill>
                          <a:effectLst/>
                          <a:latin typeface="Century Gothic" panose="020B0502020202020204" pitchFamily="34" charset="0"/>
                        </a:rPr>
                        <a:t>15.00%</a:t>
                      </a: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endParaRPr lang="es-CO" sz="1600" b="1" i="0" u="none" strike="noStrike" dirty="0" smtClean="0">
                        <a:solidFill>
                          <a:srgbClr val="222222"/>
                        </a:solidFill>
                        <a:effectLst/>
                        <a:latin typeface="Century Gothic" panose="020B0502020202020204" pitchFamily="34" charset="0"/>
                      </a:endParaRPr>
                    </a:p>
                    <a:p>
                      <a:pPr marL="0" marR="0" indent="0" algn="ctr" defTabSz="457200" rtl="0" eaLnBrk="1" fontAlgn="ctr" latinLnBrk="0" hangingPunct="1">
                        <a:lnSpc>
                          <a:spcPct val="100000"/>
                        </a:lnSpc>
                        <a:spcBef>
                          <a:spcPts val="0"/>
                        </a:spcBef>
                        <a:spcAft>
                          <a:spcPts val="0"/>
                        </a:spcAft>
                        <a:buClrTx/>
                        <a:buSzTx/>
                        <a:buFontTx/>
                        <a:buNone/>
                        <a:tabLst/>
                        <a:defRPr/>
                      </a:pPr>
                      <a:r>
                        <a:rPr lang="es-CO" sz="1600" b="1" i="0" u="none" strike="noStrike" dirty="0" smtClean="0">
                          <a:solidFill>
                            <a:srgbClr val="222222"/>
                          </a:solidFill>
                          <a:effectLst/>
                          <a:latin typeface="Century Gothic" panose="020B0502020202020204" pitchFamily="34" charset="0"/>
                        </a:rPr>
                        <a:t>15.00%</a:t>
                      </a:r>
                    </a:p>
                    <a:p>
                      <a:pPr algn="ctr" fontAlgn="ct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r>
            </a:tbl>
          </a:graphicData>
        </a:graphic>
      </p:graphicFrame>
      <p:graphicFrame>
        <p:nvGraphicFramePr>
          <p:cNvPr id="11" name="10 Tabla"/>
          <p:cNvGraphicFramePr>
            <a:graphicFrameLocks noGrp="1"/>
          </p:cNvGraphicFramePr>
          <p:nvPr>
            <p:extLst>
              <p:ext uri="{D42A27DB-BD31-4B8C-83A1-F6EECF244321}">
                <p14:modId xmlns:p14="http://schemas.microsoft.com/office/powerpoint/2010/main" val="1304105395"/>
              </p:ext>
            </p:extLst>
          </p:nvPr>
        </p:nvGraphicFramePr>
        <p:xfrm>
          <a:off x="862886" y="4587503"/>
          <a:ext cx="7597546" cy="822960"/>
        </p:xfrm>
        <a:graphic>
          <a:graphicData uri="http://schemas.openxmlformats.org/drawingml/2006/table">
            <a:tbl>
              <a:tblPr firstRow="1" firstCol="1" bandRow="1">
                <a:tableStyleId>{5C22544A-7EE6-4342-B048-85BDC9FD1C3A}</a:tableStyleId>
              </a:tblPr>
              <a:tblGrid>
                <a:gridCol w="1781163"/>
                <a:gridCol w="3767769"/>
                <a:gridCol w="978570"/>
                <a:gridCol w="1070044"/>
              </a:tblGrid>
              <a:tr h="376231">
                <a:tc>
                  <a:txBody>
                    <a:bodyPr/>
                    <a:lstStyle/>
                    <a:p>
                      <a:pPr algn="l" fontAlgn="ctr"/>
                      <a:r>
                        <a:rPr lang="es-CO" sz="1200" b="0" i="0" u="none" strike="noStrike" dirty="0" smtClean="0">
                          <a:solidFill>
                            <a:schemeClr val="bg1"/>
                          </a:solidFill>
                          <a:effectLst/>
                          <a:latin typeface="Century Gothic" panose="020B0502020202020204" pitchFamily="34" charset="0"/>
                        </a:rPr>
                        <a:t>1. Revisión del plan de ajuste tecnológico</a:t>
                      </a:r>
                      <a:endParaRPr lang="es-CO" sz="1200" b="0" i="0" u="none" strike="noStrike" dirty="0">
                        <a:solidFill>
                          <a:schemeClr val="bg1"/>
                        </a:solidFill>
                        <a:effectLst/>
                        <a:latin typeface="Century Gothic" panose="020B0502020202020204" pitchFamily="34" charset="0"/>
                      </a:endParaRPr>
                    </a:p>
                  </a:txBody>
                  <a:tcPr marL="137160" marR="137160" marT="137160" marB="137160" anchor="ctr"/>
                </a:tc>
                <a:tc>
                  <a:txBody>
                    <a:bodyPr/>
                    <a:lstStyle/>
                    <a:p>
                      <a:pPr algn="l" fontAlgn="ctr"/>
                      <a:r>
                        <a:rPr lang="es-CO" sz="1100" b="0" i="0" u="none" strike="noStrike" dirty="0" smtClean="0">
                          <a:solidFill>
                            <a:srgbClr val="222222"/>
                          </a:solidFill>
                          <a:effectLst/>
                          <a:latin typeface="Century Gothic" panose="020B0502020202020204" pitchFamily="34" charset="0"/>
                        </a:rPr>
                        <a:t>Definir especificaciones de los equipos requeridos y elaborar los estudios previos para su contratación. Adelantar el proceso de contratación</a:t>
                      </a:r>
                    </a:p>
                  </a:txBody>
                  <a:tcPr marL="137160" marR="137160" marT="137160" marB="137160" anchor="ctr">
                    <a:solidFill>
                      <a:schemeClr val="accent5">
                        <a:lumMod val="20000"/>
                        <a:lumOff val="80000"/>
                      </a:schemeClr>
                    </a:solidFill>
                  </a:tcPr>
                </a:tc>
                <a:tc>
                  <a:txBody>
                    <a:bodyPr/>
                    <a:lstStyle/>
                    <a:p>
                      <a:pPr algn="ctr" fontAlgn="ctr"/>
                      <a:r>
                        <a:rPr lang="es-CO" sz="1600" b="1" i="0" u="none" strike="noStrike" dirty="0" smtClean="0">
                          <a:solidFill>
                            <a:srgbClr val="222222"/>
                          </a:solidFill>
                          <a:effectLst/>
                          <a:latin typeface="Century Gothic" panose="020B0502020202020204" pitchFamily="34" charset="0"/>
                        </a:rPr>
                        <a:t>20.00%</a:t>
                      </a: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endParaRPr lang="es-CO" sz="1600" b="1" i="0" u="none" strike="noStrike" dirty="0" smtClean="0">
                        <a:solidFill>
                          <a:srgbClr val="222222"/>
                        </a:solidFill>
                        <a:effectLst/>
                        <a:latin typeface="Century Gothic" panose="020B0502020202020204" pitchFamily="34" charset="0"/>
                      </a:endParaRPr>
                    </a:p>
                    <a:p>
                      <a:pPr marL="0" marR="0" indent="0" algn="ctr" defTabSz="457200" rtl="0" eaLnBrk="1" fontAlgn="ctr" latinLnBrk="0" hangingPunct="1">
                        <a:lnSpc>
                          <a:spcPct val="100000"/>
                        </a:lnSpc>
                        <a:spcBef>
                          <a:spcPts val="0"/>
                        </a:spcBef>
                        <a:spcAft>
                          <a:spcPts val="0"/>
                        </a:spcAft>
                        <a:buClrTx/>
                        <a:buSzTx/>
                        <a:buFontTx/>
                        <a:buNone/>
                        <a:tabLst/>
                        <a:defRPr/>
                      </a:pPr>
                      <a:r>
                        <a:rPr lang="es-CO" sz="1600" b="1" i="0" u="none" strike="noStrike" dirty="0" smtClean="0">
                          <a:solidFill>
                            <a:srgbClr val="222222"/>
                          </a:solidFill>
                          <a:effectLst/>
                          <a:latin typeface="Century Gothic" panose="020B0502020202020204" pitchFamily="34" charset="0"/>
                        </a:rPr>
                        <a:t>20.00%</a:t>
                      </a:r>
                    </a:p>
                    <a:p>
                      <a:pPr algn="ctr" fontAlgn="ct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r>
            </a:tbl>
          </a:graphicData>
        </a:graphic>
      </p:graphicFrame>
      <p:sp>
        <p:nvSpPr>
          <p:cNvPr id="12" name="11 Rectángulo"/>
          <p:cNvSpPr/>
          <p:nvPr/>
        </p:nvSpPr>
        <p:spPr>
          <a:xfrm>
            <a:off x="1424346" y="4180575"/>
            <a:ext cx="5132242" cy="307777"/>
          </a:xfrm>
          <a:prstGeom prst="rect">
            <a:avLst/>
          </a:prstGeom>
        </p:spPr>
        <p:txBody>
          <a:bodyPr wrap="square">
            <a:spAutoFit/>
          </a:bodyPr>
          <a:lstStyle/>
          <a:p>
            <a:pPr algn="ctr"/>
            <a:r>
              <a:rPr lang="es-CO" sz="1400" b="1" dirty="0">
                <a:latin typeface="Century Gothic" panose="020B0502020202020204" pitchFamily="34" charset="0"/>
              </a:rPr>
              <a:t>Componente: 5. Gestión de Tecnologías de información</a:t>
            </a:r>
          </a:p>
        </p:txBody>
      </p:sp>
      <p:sp>
        <p:nvSpPr>
          <p:cNvPr id="13" name="12 Rectángulo"/>
          <p:cNvSpPr/>
          <p:nvPr/>
        </p:nvSpPr>
        <p:spPr>
          <a:xfrm>
            <a:off x="5975797" y="746920"/>
            <a:ext cx="2484635" cy="503476"/>
          </a:xfrm>
          <a:prstGeom prst="rect">
            <a:avLst/>
          </a:prstGeom>
          <a:solidFill>
            <a:srgbClr val="FF0000"/>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s-CO" b="1" dirty="0">
                <a:latin typeface="Century Gothic" panose="020B0502020202020204" pitchFamily="34" charset="0"/>
              </a:rPr>
              <a:t>Cumplimiento </a:t>
            </a:r>
            <a:r>
              <a:rPr lang="es-CO" b="1" dirty="0">
                <a:latin typeface="Century Gothic" panose="020B0502020202020204" pitchFamily="34" charset="0"/>
              </a:rPr>
              <a:t>2do. trimestre </a:t>
            </a:r>
            <a:r>
              <a:rPr lang="es-CO" b="1" dirty="0">
                <a:solidFill>
                  <a:schemeClr val="bg1"/>
                </a:solidFill>
                <a:latin typeface="Century Gothic" panose="020B0502020202020204" pitchFamily="34" charset="0"/>
              </a:rPr>
              <a:t>99.35%</a:t>
            </a:r>
          </a:p>
        </p:txBody>
      </p:sp>
    </p:spTree>
    <p:extLst>
      <p:ext uri="{BB962C8B-B14F-4D97-AF65-F5344CB8AC3E}">
        <p14:creationId xmlns:p14="http://schemas.microsoft.com/office/powerpoint/2010/main" val="119443769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CO" b="1" dirty="0">
                <a:latin typeface="Century Gothic" panose="020B0502020202020204" pitchFamily="34" charset="0"/>
              </a:rPr>
              <a:t>Política 4</a:t>
            </a:r>
            <a:endParaRPr lang="es-CO" dirty="0"/>
          </a:p>
        </p:txBody>
      </p:sp>
      <p:sp>
        <p:nvSpPr>
          <p:cNvPr id="5" name="3 Título"/>
          <p:cNvSpPr txBox="1">
            <a:spLocks/>
          </p:cNvSpPr>
          <p:nvPr/>
        </p:nvSpPr>
        <p:spPr>
          <a:xfrm>
            <a:off x="308863" y="1322811"/>
            <a:ext cx="3853460" cy="442453"/>
          </a:xfrm>
          <a:prstGeom prst="rect">
            <a:avLst/>
          </a:prstGeom>
        </p:spPr>
        <p:txBody>
          <a:bodyPr vert="horz"/>
          <a:lstStyle>
            <a:lvl1pPr algn="ctr" defTabSz="457200" rtl="0" eaLnBrk="1" latinLnBrk="0" hangingPunct="1">
              <a:spcBef>
                <a:spcPct val="0"/>
              </a:spcBef>
              <a:buNone/>
              <a:defRPr sz="2400" kern="1200">
                <a:solidFill>
                  <a:schemeClr val="bg1"/>
                </a:solidFill>
                <a:latin typeface="Arial"/>
                <a:ea typeface="+mj-ea"/>
                <a:cs typeface="Arial"/>
              </a:defRPr>
            </a:lvl1pPr>
          </a:lstStyle>
          <a:p>
            <a:r>
              <a:rPr lang="es-CO" b="1" dirty="0" smtClean="0">
                <a:latin typeface="Century Gothic" panose="020B0502020202020204" pitchFamily="34" charset="0"/>
              </a:rPr>
              <a:t>Política 4</a:t>
            </a:r>
            <a:endParaRPr lang="es-CO" dirty="0"/>
          </a:p>
        </p:txBody>
      </p:sp>
      <p:sp>
        <p:nvSpPr>
          <p:cNvPr id="6" name="5 Rectángulo"/>
          <p:cNvSpPr/>
          <p:nvPr/>
        </p:nvSpPr>
        <p:spPr>
          <a:xfrm>
            <a:off x="2570874" y="1546453"/>
            <a:ext cx="3352200" cy="369332"/>
          </a:xfrm>
          <a:prstGeom prst="rect">
            <a:avLst/>
          </a:prstGeom>
        </p:spPr>
        <p:txBody>
          <a:bodyPr wrap="none">
            <a:spAutoFit/>
          </a:bodyPr>
          <a:lstStyle/>
          <a:p>
            <a:r>
              <a:rPr lang="es-CO" b="1" dirty="0" smtClean="0">
                <a:effectLst>
                  <a:outerShdw blurRad="38100" dist="38100" dir="2700000" algn="tl">
                    <a:srgbClr val="000000">
                      <a:alpha val="43137"/>
                    </a:srgbClr>
                  </a:outerShdw>
                </a:effectLst>
                <a:latin typeface="Century Gothic" panose="020B0502020202020204" pitchFamily="34" charset="0"/>
              </a:rPr>
              <a:t>EFICIENCIA ADMINISTRATIVA</a:t>
            </a:r>
            <a:endParaRPr lang="es-CO" b="1" dirty="0">
              <a:effectLst>
                <a:outerShdw blurRad="38100" dist="38100" dir="2700000" algn="tl">
                  <a:srgbClr val="000000">
                    <a:alpha val="43137"/>
                  </a:srgbClr>
                </a:outerShdw>
              </a:effectLst>
              <a:latin typeface="Century Gothic" panose="020B0502020202020204" pitchFamily="34" charset="0"/>
            </a:endParaRPr>
          </a:p>
        </p:txBody>
      </p:sp>
      <p:sp>
        <p:nvSpPr>
          <p:cNvPr id="7" name="65 CuadroTexto"/>
          <p:cNvSpPr txBox="1"/>
          <p:nvPr/>
        </p:nvSpPr>
        <p:spPr>
          <a:xfrm>
            <a:off x="862885" y="2139427"/>
            <a:ext cx="5112913" cy="307777"/>
          </a:xfrm>
          <a:prstGeom prst="rect">
            <a:avLst/>
          </a:prstGeom>
          <a:noFill/>
        </p:spPr>
        <p:txBody>
          <a:bodyPr wrap="square" rtlCol="0">
            <a:spAutoFit/>
          </a:bodyPr>
          <a:lstStyle/>
          <a:p>
            <a:pPr algn="ctr"/>
            <a:r>
              <a:rPr lang="es-CO" sz="1400" b="1" dirty="0">
                <a:latin typeface="Century Gothic" panose="020B0502020202020204" pitchFamily="34" charset="0"/>
              </a:rPr>
              <a:t>Componente: 5. Gestión de Tecnologías de información</a:t>
            </a:r>
          </a:p>
        </p:txBody>
      </p:sp>
      <p:graphicFrame>
        <p:nvGraphicFramePr>
          <p:cNvPr id="8" name="7 Tabla"/>
          <p:cNvGraphicFramePr>
            <a:graphicFrameLocks noGrp="1"/>
          </p:cNvGraphicFramePr>
          <p:nvPr>
            <p:extLst>
              <p:ext uri="{D42A27DB-BD31-4B8C-83A1-F6EECF244321}">
                <p14:modId xmlns:p14="http://schemas.microsoft.com/office/powerpoint/2010/main" val="2768076618"/>
              </p:ext>
            </p:extLst>
          </p:nvPr>
        </p:nvGraphicFramePr>
        <p:xfrm>
          <a:off x="862885" y="2580752"/>
          <a:ext cx="7597548" cy="1692776"/>
        </p:xfrm>
        <a:graphic>
          <a:graphicData uri="http://schemas.openxmlformats.org/drawingml/2006/table">
            <a:tbl>
              <a:tblPr firstRow="1" firstCol="1" bandRow="1">
                <a:tableStyleId>{5C22544A-7EE6-4342-B048-85BDC9FD1C3A}</a:tableStyleId>
              </a:tblPr>
              <a:tblGrid>
                <a:gridCol w="1781164"/>
                <a:gridCol w="3653721"/>
                <a:gridCol w="1159099"/>
                <a:gridCol w="1003564"/>
              </a:tblGrid>
              <a:tr h="504056">
                <a:tc>
                  <a:txBody>
                    <a:bodyPr/>
                    <a:lstStyle/>
                    <a:p>
                      <a:pPr algn="ctr">
                        <a:lnSpc>
                          <a:spcPct val="115000"/>
                        </a:lnSpc>
                        <a:spcAft>
                          <a:spcPts val="0"/>
                        </a:spcAft>
                      </a:pPr>
                      <a:r>
                        <a:rPr lang="es-CO" sz="1400" b="0" dirty="0" smtClean="0">
                          <a:effectLst/>
                          <a:latin typeface="Century Gothic" panose="020B0502020202020204" pitchFamily="34" charset="0"/>
                        </a:rPr>
                        <a:t>Requerimientos</a:t>
                      </a:r>
                      <a:endParaRPr lang="es-CO" sz="14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400" b="0" dirty="0" smtClean="0">
                          <a:effectLst/>
                          <a:latin typeface="Century Gothic" panose="020B0502020202020204" pitchFamily="34" charset="0"/>
                        </a:rPr>
                        <a:t>Actividades</a:t>
                      </a:r>
                      <a:endParaRPr lang="es-CO" sz="14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200" b="0" dirty="0" smtClean="0">
                          <a:effectLst/>
                          <a:latin typeface="Century Gothic" panose="020B0502020202020204" pitchFamily="34" charset="0"/>
                        </a:rPr>
                        <a:t>Programado  </a:t>
                      </a:r>
                      <a:r>
                        <a:rPr lang="es-CO" sz="1200" b="0" dirty="0">
                          <a:effectLst/>
                          <a:latin typeface="Century Gothic" panose="020B0502020202020204" pitchFamily="34" charset="0"/>
                        </a:rPr>
                        <a:t>%</a:t>
                      </a:r>
                      <a:endParaRPr lang="es-CO" sz="12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200" b="0" dirty="0" smtClean="0">
                          <a:effectLst/>
                          <a:latin typeface="Century Gothic" panose="020B0502020202020204" pitchFamily="34" charset="0"/>
                        </a:rPr>
                        <a:t>Ejecutado  %. </a:t>
                      </a:r>
                      <a:endParaRPr lang="es-CO" sz="1200" b="0" dirty="0">
                        <a:effectLst/>
                        <a:latin typeface="Century Gothic" panose="020B0502020202020204" pitchFamily="34" charset="0"/>
                        <a:ea typeface="Calibri"/>
                        <a:cs typeface="Times New Roman"/>
                      </a:endParaRPr>
                    </a:p>
                  </a:txBody>
                  <a:tcPr marL="68580" marR="68580" marT="0" marB="0"/>
                </a:tc>
              </a:tr>
              <a:tr h="376231">
                <a:tc>
                  <a:txBody>
                    <a:bodyPr/>
                    <a:lstStyle/>
                    <a:p>
                      <a:pPr algn="l" fontAlgn="ctr"/>
                      <a:r>
                        <a:rPr lang="es-CO" sz="1200" b="0" i="0" u="none" strike="noStrike" dirty="0" smtClean="0">
                          <a:solidFill>
                            <a:schemeClr val="bg1"/>
                          </a:solidFill>
                          <a:effectLst/>
                          <a:latin typeface="Century Gothic" panose="020B0502020202020204" pitchFamily="34" charset="0"/>
                        </a:rPr>
                        <a:t>3. Implementación de un sistema de gestión de seguridad de la información</a:t>
                      </a:r>
                      <a:endParaRPr lang="es-CO" sz="1200" b="0" i="0" u="none" strike="noStrike" dirty="0">
                        <a:solidFill>
                          <a:schemeClr val="bg1"/>
                        </a:solidFill>
                        <a:effectLst/>
                        <a:latin typeface="Century Gothic" panose="020B0502020202020204" pitchFamily="34" charset="0"/>
                      </a:endParaRPr>
                    </a:p>
                  </a:txBody>
                  <a:tcPr marL="137160" marR="137160" marT="137160" marB="137160" anchor="ctr"/>
                </a:tc>
                <a:tc>
                  <a:txBody>
                    <a:bodyPr/>
                    <a:lstStyle/>
                    <a:p>
                      <a:pPr algn="l" fontAlgn="ctr"/>
                      <a:r>
                        <a:rPr lang="es-CO" sz="1200" b="0" i="0" u="none" strike="noStrike" dirty="0" smtClean="0">
                          <a:solidFill>
                            <a:srgbClr val="222222"/>
                          </a:solidFill>
                          <a:effectLst/>
                          <a:latin typeface="Century Gothic" panose="020B0502020202020204" pitchFamily="34" charset="0"/>
                        </a:rPr>
                        <a:t>Definir el alcance detallado de la consultoría requerida</a:t>
                      </a:r>
                    </a:p>
                  </a:txBody>
                  <a:tcPr marL="137160" marR="137160" marT="137160" marB="137160" anchor="ctr">
                    <a:solidFill>
                      <a:schemeClr val="accent5">
                        <a:lumMod val="20000"/>
                        <a:lumOff val="80000"/>
                      </a:schemeClr>
                    </a:solidFill>
                  </a:tcPr>
                </a:tc>
                <a:tc>
                  <a:txBody>
                    <a:bodyPr/>
                    <a:lstStyle/>
                    <a:p>
                      <a:pPr algn="ctr" fontAlgn="ctr"/>
                      <a:r>
                        <a:rPr lang="es-CO" sz="1600" b="1" i="0" u="none" strike="noStrike" dirty="0" smtClean="0">
                          <a:solidFill>
                            <a:srgbClr val="222222"/>
                          </a:solidFill>
                          <a:effectLst/>
                          <a:latin typeface="Century Gothic" panose="020B0502020202020204" pitchFamily="34" charset="0"/>
                        </a:rPr>
                        <a:t>10.00%</a:t>
                      </a: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endParaRPr lang="es-CO" sz="1600" b="1" i="0" u="none" strike="noStrike" dirty="0" smtClean="0">
                        <a:solidFill>
                          <a:srgbClr val="222222"/>
                        </a:solidFill>
                        <a:effectLst/>
                        <a:latin typeface="Century Gothic" panose="020B0502020202020204" pitchFamily="34" charset="0"/>
                      </a:endParaRPr>
                    </a:p>
                    <a:p>
                      <a:pPr marL="0" marR="0" indent="0" algn="ctr" defTabSz="457200" rtl="0" eaLnBrk="1" fontAlgn="ctr" latinLnBrk="0" hangingPunct="1">
                        <a:lnSpc>
                          <a:spcPct val="100000"/>
                        </a:lnSpc>
                        <a:spcBef>
                          <a:spcPts val="0"/>
                        </a:spcBef>
                        <a:spcAft>
                          <a:spcPts val="0"/>
                        </a:spcAft>
                        <a:buClrTx/>
                        <a:buSzTx/>
                        <a:buFontTx/>
                        <a:buNone/>
                        <a:tabLst/>
                        <a:defRPr/>
                      </a:pPr>
                      <a:r>
                        <a:rPr lang="es-CO" sz="1600" b="1" i="0" u="none" strike="noStrike" dirty="0" smtClean="0">
                          <a:solidFill>
                            <a:srgbClr val="222222"/>
                          </a:solidFill>
                          <a:effectLst/>
                          <a:latin typeface="Century Gothic" panose="020B0502020202020204" pitchFamily="34" charset="0"/>
                        </a:rPr>
                        <a:t>10.00%</a:t>
                      </a:r>
                    </a:p>
                    <a:p>
                      <a:pPr algn="ctr" fontAlgn="ct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r>
            </a:tbl>
          </a:graphicData>
        </a:graphic>
      </p:graphicFrame>
      <p:graphicFrame>
        <p:nvGraphicFramePr>
          <p:cNvPr id="11" name="10 Tabla"/>
          <p:cNvGraphicFramePr>
            <a:graphicFrameLocks noGrp="1"/>
          </p:cNvGraphicFramePr>
          <p:nvPr>
            <p:extLst>
              <p:ext uri="{D42A27DB-BD31-4B8C-83A1-F6EECF244321}">
                <p14:modId xmlns:p14="http://schemas.microsoft.com/office/powerpoint/2010/main" val="2410099621"/>
              </p:ext>
            </p:extLst>
          </p:nvPr>
        </p:nvGraphicFramePr>
        <p:xfrm>
          <a:off x="862887" y="4321421"/>
          <a:ext cx="7597546" cy="1188720"/>
        </p:xfrm>
        <a:graphic>
          <a:graphicData uri="http://schemas.openxmlformats.org/drawingml/2006/table">
            <a:tbl>
              <a:tblPr firstRow="1" firstCol="1" bandRow="1">
                <a:tableStyleId>{5C22544A-7EE6-4342-B048-85BDC9FD1C3A}</a:tableStyleId>
              </a:tblPr>
              <a:tblGrid>
                <a:gridCol w="1770146"/>
                <a:gridCol w="3668617"/>
                <a:gridCol w="1156771"/>
                <a:gridCol w="1002012"/>
              </a:tblGrid>
              <a:tr h="376231">
                <a:tc>
                  <a:txBody>
                    <a:bodyPr/>
                    <a:lstStyle/>
                    <a:p>
                      <a:pPr algn="l" fontAlgn="ctr"/>
                      <a:r>
                        <a:rPr lang="es-CO" sz="1200" b="0" i="0" u="none" strike="noStrike" dirty="0" smtClean="0">
                          <a:solidFill>
                            <a:schemeClr val="bg1"/>
                          </a:solidFill>
                          <a:effectLst/>
                          <a:latin typeface="Century Gothic" panose="020B0502020202020204" pitchFamily="34" charset="0"/>
                        </a:rPr>
                        <a:t>4. Implementación de servicios de intercambio de información – RAVEC-</a:t>
                      </a:r>
                      <a:endParaRPr lang="es-CO" sz="1200" b="0" i="0" u="none" strike="noStrike" dirty="0">
                        <a:solidFill>
                          <a:schemeClr val="bg1"/>
                        </a:solidFill>
                        <a:effectLst/>
                        <a:latin typeface="Century Gothic" panose="020B0502020202020204" pitchFamily="34" charset="0"/>
                      </a:endParaRPr>
                    </a:p>
                  </a:txBody>
                  <a:tcPr marL="137160" marR="137160" marT="137160" marB="137160" anchor="ctr"/>
                </a:tc>
                <a:tc>
                  <a:txBody>
                    <a:bodyPr/>
                    <a:lstStyle/>
                    <a:p>
                      <a:pPr algn="l" fontAlgn="ctr"/>
                      <a:r>
                        <a:rPr lang="es-CO" sz="1100" b="0" i="0" u="none" strike="noStrike" dirty="0" smtClean="0">
                          <a:solidFill>
                            <a:srgbClr val="222222"/>
                          </a:solidFill>
                          <a:effectLst/>
                          <a:latin typeface="Century Gothic" panose="020B0502020202020204" pitchFamily="34" charset="0"/>
                        </a:rPr>
                        <a:t>Hacer seguimiento a la conexión.</a:t>
                      </a:r>
                    </a:p>
                    <a:p>
                      <a:pPr algn="l" fontAlgn="ctr"/>
                      <a:r>
                        <a:rPr lang="es-CO" sz="1100" b="0" i="0" u="none" strike="noStrike" dirty="0" smtClean="0">
                          <a:solidFill>
                            <a:srgbClr val="222222"/>
                          </a:solidFill>
                          <a:effectLst/>
                          <a:latin typeface="Century Gothic" panose="020B0502020202020204" pitchFamily="34" charset="0"/>
                        </a:rPr>
                        <a:t>Hacer pruebas para interface con Cámaras de Comercio.</a:t>
                      </a:r>
                    </a:p>
                    <a:p>
                      <a:pPr algn="l" fontAlgn="ctr"/>
                      <a:r>
                        <a:rPr lang="es-CO" sz="1100" b="0" i="0" u="none" strike="noStrike" dirty="0" smtClean="0">
                          <a:solidFill>
                            <a:srgbClr val="222222"/>
                          </a:solidFill>
                          <a:effectLst/>
                          <a:latin typeface="Century Gothic" panose="020B0502020202020204" pitchFamily="34" charset="0"/>
                        </a:rPr>
                        <a:t>Elaborar los Estudios previos para desarrollar otras interfaces requeridas</a:t>
                      </a:r>
                    </a:p>
                  </a:txBody>
                  <a:tcPr marL="137160" marR="137160" marT="137160" marB="137160" anchor="ctr">
                    <a:solidFill>
                      <a:schemeClr val="accent5">
                        <a:lumMod val="20000"/>
                        <a:lumOff val="80000"/>
                      </a:schemeClr>
                    </a:solidFill>
                  </a:tcPr>
                </a:tc>
                <a:tc>
                  <a:txBody>
                    <a:bodyPr/>
                    <a:lstStyle/>
                    <a:p>
                      <a:pPr algn="ctr" fontAlgn="ctr"/>
                      <a:r>
                        <a:rPr lang="es-CO" sz="1600" b="1" i="0" u="none" strike="noStrike" dirty="0" smtClean="0">
                          <a:solidFill>
                            <a:srgbClr val="222222"/>
                          </a:solidFill>
                          <a:effectLst/>
                          <a:latin typeface="Century Gothic" panose="020B0502020202020204" pitchFamily="34" charset="0"/>
                        </a:rPr>
                        <a:t>27.50%</a:t>
                      </a: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endParaRPr lang="es-CO" sz="1600" b="1" i="0" u="none" strike="noStrike" dirty="0" smtClean="0">
                        <a:solidFill>
                          <a:srgbClr val="222222"/>
                        </a:solidFill>
                        <a:effectLst/>
                        <a:latin typeface="Century Gothic" panose="020B0502020202020204" pitchFamily="34" charset="0"/>
                      </a:endParaRPr>
                    </a:p>
                    <a:p>
                      <a:pPr marL="0" marR="0" indent="0" algn="ctr" defTabSz="457200" rtl="0" eaLnBrk="1" fontAlgn="ctr" latinLnBrk="0" hangingPunct="1">
                        <a:lnSpc>
                          <a:spcPct val="100000"/>
                        </a:lnSpc>
                        <a:spcBef>
                          <a:spcPts val="0"/>
                        </a:spcBef>
                        <a:spcAft>
                          <a:spcPts val="0"/>
                        </a:spcAft>
                        <a:buClrTx/>
                        <a:buSzTx/>
                        <a:buFontTx/>
                        <a:buNone/>
                        <a:tabLst/>
                        <a:defRPr/>
                      </a:pPr>
                      <a:r>
                        <a:rPr lang="es-CO" sz="1600" b="1" i="0" u="none" strike="noStrike" dirty="0" smtClean="0">
                          <a:solidFill>
                            <a:srgbClr val="222222"/>
                          </a:solidFill>
                          <a:effectLst/>
                          <a:latin typeface="Century Gothic" panose="020B0502020202020204" pitchFamily="34" charset="0"/>
                        </a:rPr>
                        <a:t>27.50%</a:t>
                      </a:r>
                    </a:p>
                    <a:p>
                      <a:pPr algn="ctr" fontAlgn="ct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r>
            </a:tbl>
          </a:graphicData>
        </a:graphic>
      </p:graphicFrame>
      <p:sp>
        <p:nvSpPr>
          <p:cNvPr id="12" name="11 Rectángulo"/>
          <p:cNvSpPr/>
          <p:nvPr/>
        </p:nvSpPr>
        <p:spPr>
          <a:xfrm>
            <a:off x="6070294" y="746920"/>
            <a:ext cx="2390138" cy="503476"/>
          </a:xfrm>
          <a:prstGeom prst="rect">
            <a:avLst/>
          </a:prstGeom>
          <a:solidFill>
            <a:srgbClr val="FF0000"/>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s-CO" b="1" dirty="0">
                <a:latin typeface="Century Gothic" panose="020B0502020202020204" pitchFamily="34" charset="0"/>
              </a:rPr>
              <a:t>Cumplimiento </a:t>
            </a:r>
            <a:r>
              <a:rPr lang="es-CO" b="1" dirty="0">
                <a:latin typeface="Century Gothic" panose="020B0502020202020204" pitchFamily="34" charset="0"/>
              </a:rPr>
              <a:t>2do. trimestre </a:t>
            </a:r>
            <a:r>
              <a:rPr lang="es-CO" b="1" dirty="0">
                <a:solidFill>
                  <a:schemeClr val="bg1"/>
                </a:solidFill>
                <a:latin typeface="Century Gothic" panose="020B0502020202020204" pitchFamily="34" charset="0"/>
              </a:rPr>
              <a:t>99.35%</a:t>
            </a:r>
          </a:p>
        </p:txBody>
      </p:sp>
    </p:spTree>
    <p:extLst>
      <p:ext uri="{BB962C8B-B14F-4D97-AF65-F5344CB8AC3E}">
        <p14:creationId xmlns:p14="http://schemas.microsoft.com/office/powerpoint/2010/main" val="1353028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ES" dirty="0">
                <a:latin typeface="Century Gothic" panose="020B0502020202020204" pitchFamily="34" charset="0"/>
              </a:rPr>
              <a:t>Políticas de Desarrollo</a:t>
            </a:r>
          </a:p>
        </p:txBody>
      </p:sp>
      <p:sp>
        <p:nvSpPr>
          <p:cNvPr id="5" name="50 CuadroTexto"/>
          <p:cNvSpPr txBox="1"/>
          <p:nvPr/>
        </p:nvSpPr>
        <p:spPr>
          <a:xfrm>
            <a:off x="1301642" y="1484784"/>
            <a:ext cx="5898995" cy="707886"/>
          </a:xfrm>
          <a:prstGeom prst="rect">
            <a:avLst/>
          </a:prstGeom>
          <a:noFill/>
        </p:spPr>
        <p:txBody>
          <a:bodyPr wrap="square" rtlCol="0">
            <a:spAutoFit/>
          </a:bodyPr>
          <a:lstStyle/>
          <a:p>
            <a:pPr algn="ctr"/>
            <a:r>
              <a:rPr lang="es-CO" sz="2000" b="1" dirty="0" smtClean="0">
                <a:latin typeface="Century Gothic" panose="020B0502020202020204" pitchFamily="34" charset="0"/>
              </a:rPr>
              <a:t>Alineación de los elementos del Modelo Integrado de Planeación y Gestión</a:t>
            </a:r>
            <a:endParaRPr lang="es-CO" sz="2000" b="1" dirty="0">
              <a:latin typeface="Century Gothic" panose="020B0502020202020204" pitchFamily="34" charset="0"/>
            </a:endParaRPr>
          </a:p>
        </p:txBody>
      </p:sp>
      <p:graphicFrame>
        <p:nvGraphicFramePr>
          <p:cNvPr id="6" name="3 Diagrama"/>
          <p:cNvGraphicFramePr/>
          <p:nvPr>
            <p:extLst>
              <p:ext uri="{D42A27DB-BD31-4B8C-83A1-F6EECF244321}">
                <p14:modId xmlns:p14="http://schemas.microsoft.com/office/powerpoint/2010/main" val="3014068878"/>
              </p:ext>
            </p:extLst>
          </p:nvPr>
        </p:nvGraphicFramePr>
        <p:xfrm>
          <a:off x="1223973" y="2519976"/>
          <a:ext cx="4204313" cy="35112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44 CuadroTexto"/>
          <p:cNvSpPr txBox="1"/>
          <p:nvPr/>
        </p:nvSpPr>
        <p:spPr>
          <a:xfrm>
            <a:off x="3312204" y="2668587"/>
            <a:ext cx="4569665" cy="1107996"/>
          </a:xfrm>
          <a:prstGeom prst="rect">
            <a:avLst/>
          </a:prstGeom>
          <a:noFill/>
        </p:spPr>
        <p:txBody>
          <a:bodyPr wrap="square" rtlCol="0">
            <a:spAutoFit/>
          </a:bodyPr>
          <a:lstStyle/>
          <a:p>
            <a:pPr lvl="0" algn="just"/>
            <a:r>
              <a:rPr lang="es-CO" sz="1100" dirty="0">
                <a:solidFill>
                  <a:sysClr val="windowText" lastClr="000000"/>
                </a:solidFill>
                <a:latin typeface="Century Gothic" panose="020B0502020202020204" pitchFamily="34" charset="0"/>
              </a:rPr>
              <a:t>Conjunto de lineamientos que orientan a las entidades en el mejoramiento de su gestión para el cumplimiento de las metas institucionales y de Gobierno, a través de la simplificación de procesos y procedimientos internos, el aprovechamiento del talento humano y el uso eficiente de los recursos administrativos, financieros y tecnológicos.</a:t>
            </a:r>
          </a:p>
        </p:txBody>
      </p:sp>
      <p:sp>
        <p:nvSpPr>
          <p:cNvPr id="8" name="54 CuadroTexto"/>
          <p:cNvSpPr txBox="1"/>
          <p:nvPr/>
        </p:nvSpPr>
        <p:spPr>
          <a:xfrm>
            <a:off x="4417454" y="4951128"/>
            <a:ext cx="3464414" cy="769441"/>
          </a:xfrm>
          <a:prstGeom prst="rect">
            <a:avLst/>
          </a:prstGeom>
          <a:noFill/>
        </p:spPr>
        <p:txBody>
          <a:bodyPr wrap="square" rtlCol="0">
            <a:spAutoFit/>
          </a:bodyPr>
          <a:lstStyle/>
          <a:p>
            <a:pPr lvl="0" algn="just"/>
            <a:r>
              <a:rPr lang="es-CO" sz="1100" dirty="0" smtClean="0">
                <a:solidFill>
                  <a:sysClr val="windowText" lastClr="000000"/>
                </a:solidFill>
                <a:latin typeface="Century Gothic" panose="020B0502020202020204" pitchFamily="34" charset="0"/>
              </a:rPr>
              <a:t>Toda actividad , tarea, informe, obligación, plan o reporte que deben hacer y presentar las entidades a diferentes actores, relacionados con su ejercicio de planeación.</a:t>
            </a:r>
            <a:endParaRPr lang="es-CO" sz="1100" dirty="0">
              <a:solidFill>
                <a:sysClr val="windowText" lastClr="000000"/>
              </a:solidFill>
              <a:latin typeface="Century Gothic" panose="020B0502020202020204" pitchFamily="34" charset="0"/>
            </a:endParaRPr>
          </a:p>
        </p:txBody>
      </p:sp>
      <p:sp>
        <p:nvSpPr>
          <p:cNvPr id="9" name="55 CuadroTexto"/>
          <p:cNvSpPr txBox="1"/>
          <p:nvPr/>
        </p:nvSpPr>
        <p:spPr>
          <a:xfrm>
            <a:off x="3812147" y="4037671"/>
            <a:ext cx="4082601" cy="769441"/>
          </a:xfrm>
          <a:prstGeom prst="rect">
            <a:avLst/>
          </a:prstGeom>
          <a:noFill/>
        </p:spPr>
        <p:txBody>
          <a:bodyPr wrap="square" rtlCol="0">
            <a:spAutoFit/>
          </a:bodyPr>
          <a:lstStyle/>
          <a:p>
            <a:pPr lvl="0" algn="just"/>
            <a:r>
              <a:rPr lang="es-CO" sz="1100" dirty="0" smtClean="0">
                <a:solidFill>
                  <a:sysClr val="windowText" lastClr="000000"/>
                </a:solidFill>
                <a:latin typeface="Century Gothic" panose="020B0502020202020204" pitchFamily="34" charset="0"/>
              </a:rPr>
              <a:t>Subtemas los cuales deben ser desarrollados a través de la planeación integrada y teniendo en cuenta los lineamientos que los rectores de cada política han definido para su implementación.</a:t>
            </a:r>
            <a:endParaRPr lang="es-CO" sz="1100" dirty="0">
              <a:solidFill>
                <a:sysClr val="windowText" lastClr="000000"/>
              </a:solidFill>
              <a:latin typeface="Century Gothic" panose="020B0502020202020204" pitchFamily="34" charset="0"/>
            </a:endParaRPr>
          </a:p>
        </p:txBody>
      </p:sp>
    </p:spTree>
    <p:extLst>
      <p:ext uri="{BB962C8B-B14F-4D97-AF65-F5344CB8AC3E}">
        <p14:creationId xmlns:p14="http://schemas.microsoft.com/office/powerpoint/2010/main" val="266024720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CO" b="1" dirty="0">
                <a:latin typeface="Century Gothic" panose="020B0502020202020204" pitchFamily="34" charset="0"/>
              </a:rPr>
              <a:t>Política 4</a:t>
            </a:r>
            <a:endParaRPr lang="es-CO" dirty="0"/>
          </a:p>
        </p:txBody>
      </p:sp>
      <p:sp>
        <p:nvSpPr>
          <p:cNvPr id="5" name="3 Título"/>
          <p:cNvSpPr txBox="1">
            <a:spLocks/>
          </p:cNvSpPr>
          <p:nvPr/>
        </p:nvSpPr>
        <p:spPr>
          <a:xfrm>
            <a:off x="308863" y="1322811"/>
            <a:ext cx="3853460" cy="442453"/>
          </a:xfrm>
          <a:prstGeom prst="rect">
            <a:avLst/>
          </a:prstGeom>
        </p:spPr>
        <p:txBody>
          <a:bodyPr vert="horz"/>
          <a:lstStyle>
            <a:lvl1pPr algn="ctr" defTabSz="457200" rtl="0" eaLnBrk="1" latinLnBrk="0" hangingPunct="1">
              <a:spcBef>
                <a:spcPct val="0"/>
              </a:spcBef>
              <a:buNone/>
              <a:defRPr sz="2400" kern="1200">
                <a:solidFill>
                  <a:schemeClr val="bg1"/>
                </a:solidFill>
                <a:latin typeface="Arial"/>
                <a:ea typeface="+mj-ea"/>
                <a:cs typeface="Arial"/>
              </a:defRPr>
            </a:lvl1pPr>
          </a:lstStyle>
          <a:p>
            <a:r>
              <a:rPr lang="es-CO" b="1" dirty="0" smtClean="0">
                <a:latin typeface="Century Gothic" panose="020B0502020202020204" pitchFamily="34" charset="0"/>
              </a:rPr>
              <a:t>Política 4</a:t>
            </a:r>
            <a:endParaRPr lang="es-CO" dirty="0"/>
          </a:p>
        </p:txBody>
      </p:sp>
      <p:sp>
        <p:nvSpPr>
          <p:cNvPr id="6" name="5 Rectángulo"/>
          <p:cNvSpPr/>
          <p:nvPr/>
        </p:nvSpPr>
        <p:spPr>
          <a:xfrm>
            <a:off x="2594624" y="1498953"/>
            <a:ext cx="3352200" cy="369332"/>
          </a:xfrm>
          <a:prstGeom prst="rect">
            <a:avLst/>
          </a:prstGeom>
        </p:spPr>
        <p:txBody>
          <a:bodyPr wrap="none">
            <a:spAutoFit/>
          </a:bodyPr>
          <a:lstStyle/>
          <a:p>
            <a:r>
              <a:rPr lang="es-CO" b="1" dirty="0" smtClean="0">
                <a:effectLst>
                  <a:outerShdw blurRad="38100" dist="38100" dir="2700000" algn="tl">
                    <a:srgbClr val="000000">
                      <a:alpha val="43137"/>
                    </a:srgbClr>
                  </a:outerShdw>
                </a:effectLst>
                <a:latin typeface="Century Gothic" panose="020B0502020202020204" pitchFamily="34" charset="0"/>
              </a:rPr>
              <a:t>EFICIENCIA ADMINISTRATIVA</a:t>
            </a:r>
            <a:endParaRPr lang="es-CO" b="1" dirty="0">
              <a:effectLst>
                <a:outerShdw blurRad="38100" dist="38100" dir="2700000" algn="tl">
                  <a:srgbClr val="000000">
                    <a:alpha val="43137"/>
                  </a:srgbClr>
                </a:outerShdw>
              </a:effectLst>
              <a:latin typeface="Century Gothic" panose="020B0502020202020204" pitchFamily="34" charset="0"/>
            </a:endParaRPr>
          </a:p>
        </p:txBody>
      </p:sp>
      <p:sp>
        <p:nvSpPr>
          <p:cNvPr id="7" name="65 CuadroTexto"/>
          <p:cNvSpPr txBox="1"/>
          <p:nvPr/>
        </p:nvSpPr>
        <p:spPr>
          <a:xfrm>
            <a:off x="833911" y="1941406"/>
            <a:ext cx="5112913" cy="307777"/>
          </a:xfrm>
          <a:prstGeom prst="rect">
            <a:avLst/>
          </a:prstGeom>
          <a:noFill/>
        </p:spPr>
        <p:txBody>
          <a:bodyPr wrap="square" rtlCol="0">
            <a:spAutoFit/>
          </a:bodyPr>
          <a:lstStyle/>
          <a:p>
            <a:pPr algn="ctr"/>
            <a:r>
              <a:rPr lang="es-CO" sz="1400" b="1" dirty="0">
                <a:latin typeface="Century Gothic" panose="020B0502020202020204" pitchFamily="34" charset="0"/>
              </a:rPr>
              <a:t>Componente: 6. Gestión Documental</a:t>
            </a:r>
          </a:p>
        </p:txBody>
      </p:sp>
      <p:graphicFrame>
        <p:nvGraphicFramePr>
          <p:cNvPr id="8" name="7 Tabla"/>
          <p:cNvGraphicFramePr>
            <a:graphicFrameLocks noGrp="1"/>
          </p:cNvGraphicFramePr>
          <p:nvPr>
            <p:extLst>
              <p:ext uri="{D42A27DB-BD31-4B8C-83A1-F6EECF244321}">
                <p14:modId xmlns:p14="http://schemas.microsoft.com/office/powerpoint/2010/main" val="329216960"/>
              </p:ext>
            </p:extLst>
          </p:nvPr>
        </p:nvGraphicFramePr>
        <p:xfrm>
          <a:off x="888120" y="2425325"/>
          <a:ext cx="7597548" cy="1327016"/>
        </p:xfrm>
        <a:graphic>
          <a:graphicData uri="http://schemas.openxmlformats.org/drawingml/2006/table">
            <a:tbl>
              <a:tblPr firstRow="1" firstCol="1" bandRow="1">
                <a:tableStyleId>{5C22544A-7EE6-4342-B048-85BDC9FD1C3A}</a:tableStyleId>
              </a:tblPr>
              <a:tblGrid>
                <a:gridCol w="1458473"/>
                <a:gridCol w="3976412"/>
                <a:gridCol w="1159099"/>
                <a:gridCol w="1003564"/>
              </a:tblGrid>
              <a:tr h="504056">
                <a:tc>
                  <a:txBody>
                    <a:bodyPr/>
                    <a:lstStyle/>
                    <a:p>
                      <a:pPr algn="ctr">
                        <a:lnSpc>
                          <a:spcPct val="115000"/>
                        </a:lnSpc>
                        <a:spcAft>
                          <a:spcPts val="0"/>
                        </a:spcAft>
                      </a:pPr>
                      <a:r>
                        <a:rPr lang="es-CO" sz="1400" b="0" dirty="0" smtClean="0">
                          <a:effectLst/>
                          <a:latin typeface="Century Gothic" panose="020B0502020202020204" pitchFamily="34" charset="0"/>
                        </a:rPr>
                        <a:t>Requerimiento</a:t>
                      </a:r>
                      <a:endParaRPr lang="es-CO" sz="14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400" b="0" dirty="0" smtClean="0">
                          <a:effectLst/>
                          <a:latin typeface="Century Gothic" panose="020B0502020202020204" pitchFamily="34" charset="0"/>
                        </a:rPr>
                        <a:t>Actividades</a:t>
                      </a:r>
                      <a:endParaRPr lang="es-CO" sz="14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200" b="0" dirty="0" smtClean="0">
                          <a:effectLst/>
                          <a:latin typeface="Century Gothic" panose="020B0502020202020204" pitchFamily="34" charset="0"/>
                        </a:rPr>
                        <a:t>Programado  </a:t>
                      </a:r>
                      <a:r>
                        <a:rPr lang="es-CO" sz="1200" b="0" dirty="0">
                          <a:effectLst/>
                          <a:latin typeface="Century Gothic" panose="020B0502020202020204" pitchFamily="34" charset="0"/>
                        </a:rPr>
                        <a:t>%</a:t>
                      </a:r>
                      <a:endParaRPr lang="es-CO" sz="12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200" b="0" dirty="0" smtClean="0">
                          <a:effectLst/>
                          <a:latin typeface="Century Gothic" panose="020B0502020202020204" pitchFamily="34" charset="0"/>
                        </a:rPr>
                        <a:t>Ejecutado  %. </a:t>
                      </a:r>
                      <a:endParaRPr lang="es-CO" sz="1200" b="0" dirty="0">
                        <a:effectLst/>
                        <a:latin typeface="Century Gothic" panose="020B0502020202020204" pitchFamily="34" charset="0"/>
                        <a:ea typeface="Calibri"/>
                        <a:cs typeface="Times New Roman"/>
                      </a:endParaRPr>
                    </a:p>
                  </a:txBody>
                  <a:tcPr marL="68580" marR="68580" marT="0" marB="0"/>
                </a:tc>
              </a:tr>
              <a:tr h="376231">
                <a:tc>
                  <a:txBody>
                    <a:bodyPr/>
                    <a:lstStyle/>
                    <a:p>
                      <a:pPr algn="l" fontAlgn="ctr"/>
                      <a:r>
                        <a:rPr lang="es-CO" sz="1200" b="0" i="0" u="none" strike="noStrike" dirty="0" smtClean="0">
                          <a:solidFill>
                            <a:schemeClr val="bg1"/>
                          </a:solidFill>
                          <a:effectLst/>
                          <a:latin typeface="Century Gothic" panose="020B0502020202020204" pitchFamily="34" charset="0"/>
                        </a:rPr>
                        <a:t>1. Planeación documental</a:t>
                      </a:r>
                      <a:endParaRPr lang="es-CO" sz="1200" b="0" i="0" u="none" strike="noStrike" dirty="0">
                        <a:solidFill>
                          <a:schemeClr val="bg1"/>
                        </a:solidFill>
                        <a:effectLst/>
                        <a:latin typeface="Century Gothic" panose="020B0502020202020204" pitchFamily="34" charset="0"/>
                      </a:endParaRPr>
                    </a:p>
                  </a:txBody>
                  <a:tcPr anchor="ctr"/>
                </a:tc>
                <a:tc>
                  <a:txBody>
                    <a:bodyPr/>
                    <a:lstStyle/>
                    <a:p>
                      <a:pPr algn="l" fontAlgn="ctr"/>
                      <a:r>
                        <a:rPr lang="es-CO" sz="1200" b="0" i="0" u="none" strike="noStrike" dirty="0" smtClean="0">
                          <a:solidFill>
                            <a:srgbClr val="222222"/>
                          </a:solidFill>
                          <a:effectLst/>
                          <a:latin typeface="Century Gothic" panose="020B0502020202020204" pitchFamily="34" charset="0"/>
                        </a:rPr>
                        <a:t>TRD - Elaborar diseño de TRD</a:t>
                      </a:r>
                    </a:p>
                    <a:p>
                      <a:pPr algn="l" fontAlgn="ctr"/>
                      <a:r>
                        <a:rPr lang="es-CO" sz="1200" b="0" i="0" u="none" strike="noStrike" dirty="0" smtClean="0">
                          <a:solidFill>
                            <a:srgbClr val="222222"/>
                          </a:solidFill>
                          <a:effectLst/>
                          <a:latin typeface="Century Gothic" panose="020B0502020202020204" pitchFamily="34" charset="0"/>
                        </a:rPr>
                        <a:t>TVD - Elaborar Historia Institucional</a:t>
                      </a:r>
                    </a:p>
                    <a:p>
                      <a:pPr algn="l" fontAlgn="ctr"/>
                      <a:r>
                        <a:rPr lang="es-CO" sz="1200" b="0" i="0" u="none" strike="noStrike" dirty="0" smtClean="0">
                          <a:solidFill>
                            <a:srgbClr val="222222"/>
                          </a:solidFill>
                          <a:effectLst/>
                          <a:latin typeface="Century Gothic" panose="020B0502020202020204" pitchFamily="34" charset="0"/>
                        </a:rPr>
                        <a:t>Inventarios - Diseño de Sistematización de Inventario</a:t>
                      </a:r>
                    </a:p>
                  </a:txBody>
                  <a:tcPr anchor="ctr">
                    <a:solidFill>
                      <a:schemeClr val="accent5">
                        <a:lumMod val="20000"/>
                        <a:lumOff val="80000"/>
                      </a:schemeClr>
                    </a:solidFill>
                  </a:tcPr>
                </a:tc>
                <a:tc>
                  <a:txBody>
                    <a:bodyPr/>
                    <a:lstStyle/>
                    <a:p>
                      <a:pPr algn="ctr" fontAlgn="ctr"/>
                      <a:r>
                        <a:rPr lang="es-CO" sz="1600" b="1" i="0" u="none" strike="noStrike" dirty="0" smtClean="0">
                          <a:solidFill>
                            <a:srgbClr val="222222"/>
                          </a:solidFill>
                          <a:effectLst/>
                          <a:latin typeface="Century Gothic" panose="020B0502020202020204" pitchFamily="34" charset="0"/>
                        </a:rPr>
                        <a:t>18.00%</a:t>
                      </a: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c>
                  <a:txBody>
                    <a:bodyPr/>
                    <a:lstStyle/>
                    <a:p>
                      <a:pPr algn="ctr" fontAlgn="ctr"/>
                      <a:r>
                        <a:rPr lang="es-CO" sz="1600" b="1" i="0" u="none" strike="noStrike" dirty="0" smtClean="0">
                          <a:solidFill>
                            <a:srgbClr val="222222"/>
                          </a:solidFill>
                          <a:effectLst/>
                          <a:latin typeface="Century Gothic" panose="020B0502020202020204" pitchFamily="34" charset="0"/>
                        </a:rPr>
                        <a:t>18.00%</a:t>
                      </a: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r>
            </a:tbl>
          </a:graphicData>
        </a:graphic>
      </p:graphicFrame>
      <p:graphicFrame>
        <p:nvGraphicFramePr>
          <p:cNvPr id="11" name="10 Tabla"/>
          <p:cNvGraphicFramePr>
            <a:graphicFrameLocks noGrp="1"/>
          </p:cNvGraphicFramePr>
          <p:nvPr>
            <p:extLst>
              <p:ext uri="{D42A27DB-BD31-4B8C-83A1-F6EECF244321}">
                <p14:modId xmlns:p14="http://schemas.microsoft.com/office/powerpoint/2010/main" val="2181218315"/>
              </p:ext>
            </p:extLst>
          </p:nvPr>
        </p:nvGraphicFramePr>
        <p:xfrm>
          <a:off x="888120" y="3752341"/>
          <a:ext cx="7585191" cy="457200"/>
        </p:xfrm>
        <a:graphic>
          <a:graphicData uri="http://schemas.openxmlformats.org/drawingml/2006/table">
            <a:tbl>
              <a:tblPr firstRow="1" firstCol="1" bandRow="1">
                <a:tableStyleId>{5C22544A-7EE6-4342-B048-85BDC9FD1C3A}</a:tableStyleId>
              </a:tblPr>
              <a:tblGrid>
                <a:gridCol w="1436439"/>
                <a:gridCol w="3989446"/>
                <a:gridCol w="1178805"/>
                <a:gridCol w="980501"/>
              </a:tblGrid>
              <a:tr h="376231">
                <a:tc>
                  <a:txBody>
                    <a:bodyPr/>
                    <a:lstStyle/>
                    <a:p>
                      <a:pPr algn="l" fontAlgn="ctr"/>
                      <a:r>
                        <a:rPr lang="es-CO" sz="1200" b="0" i="0" u="none" strike="noStrike" dirty="0" smtClean="0">
                          <a:solidFill>
                            <a:schemeClr val="bg1"/>
                          </a:solidFill>
                          <a:effectLst/>
                          <a:latin typeface="Century Gothic" panose="020B0502020202020204" pitchFamily="34" charset="0"/>
                        </a:rPr>
                        <a:t>3. Gestión y trámite</a:t>
                      </a:r>
                      <a:endParaRPr lang="es-CO" sz="1200" b="0" i="0" u="none" strike="noStrike" dirty="0">
                        <a:solidFill>
                          <a:schemeClr val="bg1"/>
                        </a:solidFill>
                        <a:effectLst/>
                        <a:latin typeface="Century Gothic" panose="020B0502020202020204" pitchFamily="34" charset="0"/>
                      </a:endParaRPr>
                    </a:p>
                  </a:txBody>
                  <a:tcPr anchor="ctr"/>
                </a:tc>
                <a:tc>
                  <a:txBody>
                    <a:bodyPr/>
                    <a:lstStyle/>
                    <a:p>
                      <a:pPr algn="l" fontAlgn="ctr"/>
                      <a:r>
                        <a:rPr lang="es-CO" sz="1100" b="0" i="0" u="none" strike="noStrike" dirty="0" smtClean="0">
                          <a:solidFill>
                            <a:srgbClr val="222222"/>
                          </a:solidFill>
                          <a:effectLst/>
                          <a:latin typeface="Century Gothic" panose="020B0502020202020204" pitchFamily="34" charset="0"/>
                        </a:rPr>
                        <a:t>1, Elaboración informe de supervisión convenio No. 0637 de 2015</a:t>
                      </a:r>
                    </a:p>
                  </a:txBody>
                  <a:tcPr anchor="ctr">
                    <a:solidFill>
                      <a:schemeClr val="accent5">
                        <a:lumMod val="20000"/>
                        <a:lumOff val="80000"/>
                      </a:schemeClr>
                    </a:solidFill>
                  </a:tcPr>
                </a:tc>
                <a:tc>
                  <a:txBody>
                    <a:bodyPr/>
                    <a:lstStyle/>
                    <a:p>
                      <a:pPr algn="ctr" fontAlgn="ctr"/>
                      <a:r>
                        <a:rPr lang="es-CO" sz="1600" b="1" i="0" u="none" strike="noStrike" dirty="0" smtClean="0">
                          <a:solidFill>
                            <a:srgbClr val="222222"/>
                          </a:solidFill>
                          <a:effectLst/>
                          <a:latin typeface="Century Gothic" panose="020B0502020202020204" pitchFamily="34" charset="0"/>
                        </a:rPr>
                        <a:t>10.00%</a:t>
                      </a: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c>
                  <a:txBody>
                    <a:bodyPr/>
                    <a:lstStyle/>
                    <a:p>
                      <a:pPr algn="ctr" fontAlgn="ctr"/>
                      <a:r>
                        <a:rPr lang="es-CO" sz="1600" b="1" i="0" u="none" strike="noStrike" dirty="0" smtClean="0">
                          <a:solidFill>
                            <a:srgbClr val="222222"/>
                          </a:solidFill>
                          <a:effectLst/>
                          <a:latin typeface="Century Gothic" panose="020B0502020202020204" pitchFamily="34" charset="0"/>
                        </a:rPr>
                        <a:t>10.00%</a:t>
                      </a: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r>
            </a:tbl>
          </a:graphicData>
        </a:graphic>
      </p:graphicFrame>
      <p:graphicFrame>
        <p:nvGraphicFramePr>
          <p:cNvPr id="12" name="11 Tabla"/>
          <p:cNvGraphicFramePr>
            <a:graphicFrameLocks noGrp="1"/>
          </p:cNvGraphicFramePr>
          <p:nvPr>
            <p:extLst>
              <p:ext uri="{D42A27DB-BD31-4B8C-83A1-F6EECF244321}">
                <p14:modId xmlns:p14="http://schemas.microsoft.com/office/powerpoint/2010/main" val="3382944763"/>
              </p:ext>
            </p:extLst>
          </p:nvPr>
        </p:nvGraphicFramePr>
        <p:xfrm>
          <a:off x="888120" y="4195592"/>
          <a:ext cx="7597547" cy="457200"/>
        </p:xfrm>
        <a:graphic>
          <a:graphicData uri="http://schemas.openxmlformats.org/drawingml/2006/table">
            <a:tbl>
              <a:tblPr firstRow="1" firstCol="1" bandRow="1">
                <a:tableStyleId>{5C22544A-7EE6-4342-B048-85BDC9FD1C3A}</a:tableStyleId>
              </a:tblPr>
              <a:tblGrid>
                <a:gridCol w="1447456"/>
                <a:gridCol w="4003101"/>
                <a:gridCol w="1173098"/>
                <a:gridCol w="973892"/>
              </a:tblGrid>
              <a:tr h="376231">
                <a:tc>
                  <a:txBody>
                    <a:bodyPr/>
                    <a:lstStyle/>
                    <a:p>
                      <a:pPr algn="l" fontAlgn="ctr"/>
                      <a:r>
                        <a:rPr lang="es-CO" sz="1200" b="0" i="0" u="none" strike="noStrike" dirty="0" smtClean="0">
                          <a:solidFill>
                            <a:schemeClr val="bg1"/>
                          </a:solidFill>
                          <a:effectLst/>
                          <a:latin typeface="Century Gothic" panose="020B0502020202020204" pitchFamily="34" charset="0"/>
                        </a:rPr>
                        <a:t>4. Organización documental</a:t>
                      </a:r>
                      <a:endParaRPr lang="es-CO" sz="1200" b="0" i="0" u="none" strike="noStrike" dirty="0">
                        <a:solidFill>
                          <a:schemeClr val="bg1"/>
                        </a:solidFill>
                        <a:effectLst/>
                        <a:latin typeface="Century Gothic" panose="020B0502020202020204" pitchFamily="34" charset="0"/>
                      </a:endParaRPr>
                    </a:p>
                  </a:txBody>
                  <a:tcPr anchor="ctr"/>
                </a:tc>
                <a:tc>
                  <a:txBody>
                    <a:bodyPr/>
                    <a:lstStyle/>
                    <a:p>
                      <a:pPr algn="l" fontAlgn="ctr"/>
                      <a:r>
                        <a:rPr lang="es-CO" sz="1100" b="0" i="0" u="none" strike="noStrike" dirty="0" smtClean="0">
                          <a:solidFill>
                            <a:srgbClr val="222222"/>
                          </a:solidFill>
                          <a:effectLst/>
                          <a:latin typeface="Century Gothic" panose="020B0502020202020204" pitchFamily="34" charset="0"/>
                        </a:rPr>
                        <a:t>Atender mediante  Asistencia Técnica y o Asesoría  los requerimientos de las dependencias</a:t>
                      </a:r>
                    </a:p>
                  </a:txBody>
                  <a:tcPr anchor="ctr">
                    <a:solidFill>
                      <a:schemeClr val="accent5">
                        <a:lumMod val="20000"/>
                        <a:lumOff val="80000"/>
                      </a:schemeClr>
                    </a:solidFill>
                  </a:tcPr>
                </a:tc>
                <a:tc>
                  <a:txBody>
                    <a:bodyPr/>
                    <a:lstStyle/>
                    <a:p>
                      <a:pPr algn="ctr" fontAlgn="ctr"/>
                      <a:r>
                        <a:rPr lang="es-CO" sz="1600" b="1" i="0" u="none" strike="noStrike" dirty="0" smtClean="0">
                          <a:solidFill>
                            <a:srgbClr val="222222"/>
                          </a:solidFill>
                          <a:effectLst/>
                          <a:latin typeface="Century Gothic" panose="020B0502020202020204" pitchFamily="34" charset="0"/>
                        </a:rPr>
                        <a:t>25.00%</a:t>
                      </a:r>
                      <a:endParaRPr lang="es-CO" sz="1600" b="1" i="0" u="none" strike="noStrike" dirty="0">
                        <a:solidFill>
                          <a:srgbClr val="222222"/>
                        </a:solidFill>
                        <a:effectLst/>
                        <a:latin typeface="Century Gothic" panose="020B0502020202020204" pitchFamily="34" charset="0"/>
                      </a:endParaRPr>
                    </a:p>
                  </a:txBody>
                  <a:tcPr anchor="ctr">
                    <a:solidFill>
                      <a:schemeClr val="accent5">
                        <a:lumMod val="20000"/>
                        <a:lumOff val="80000"/>
                      </a:schemeClr>
                    </a:solidFill>
                  </a:tcPr>
                </a:tc>
                <a:tc>
                  <a:txBody>
                    <a:bodyPr/>
                    <a:lstStyle/>
                    <a:p>
                      <a:pPr algn="ctr" fontAlgn="ctr"/>
                      <a:r>
                        <a:rPr lang="es-CO" sz="1600" b="1" i="0" u="none" strike="noStrike" dirty="0" smtClean="0">
                          <a:solidFill>
                            <a:srgbClr val="222222"/>
                          </a:solidFill>
                          <a:effectLst/>
                          <a:latin typeface="Century Gothic" panose="020B0502020202020204" pitchFamily="34" charset="0"/>
                        </a:rPr>
                        <a:t>25.00%</a:t>
                      </a:r>
                      <a:endParaRPr lang="es-CO" sz="1600" b="1" i="0" u="none" strike="noStrike" dirty="0">
                        <a:solidFill>
                          <a:srgbClr val="222222"/>
                        </a:solidFill>
                        <a:effectLst/>
                        <a:latin typeface="Century Gothic" panose="020B0502020202020204" pitchFamily="34" charset="0"/>
                      </a:endParaRPr>
                    </a:p>
                  </a:txBody>
                  <a:tcPr anchor="ctr">
                    <a:solidFill>
                      <a:schemeClr val="accent5">
                        <a:lumMod val="20000"/>
                        <a:lumOff val="80000"/>
                      </a:schemeClr>
                    </a:solidFill>
                  </a:tcPr>
                </a:tc>
              </a:tr>
            </a:tbl>
          </a:graphicData>
        </a:graphic>
      </p:graphicFrame>
      <p:graphicFrame>
        <p:nvGraphicFramePr>
          <p:cNvPr id="13" name="12 Tabla"/>
          <p:cNvGraphicFramePr>
            <a:graphicFrameLocks noGrp="1"/>
          </p:cNvGraphicFramePr>
          <p:nvPr>
            <p:extLst>
              <p:ext uri="{D42A27DB-BD31-4B8C-83A1-F6EECF244321}">
                <p14:modId xmlns:p14="http://schemas.microsoft.com/office/powerpoint/2010/main" val="7303078"/>
              </p:ext>
            </p:extLst>
          </p:nvPr>
        </p:nvGraphicFramePr>
        <p:xfrm>
          <a:off x="888120" y="4652792"/>
          <a:ext cx="7597548" cy="640080"/>
        </p:xfrm>
        <a:graphic>
          <a:graphicData uri="http://schemas.openxmlformats.org/drawingml/2006/table">
            <a:tbl>
              <a:tblPr firstRow="1" firstCol="1" bandRow="1">
                <a:tableStyleId>{5C22544A-7EE6-4342-B048-85BDC9FD1C3A}</a:tableStyleId>
              </a:tblPr>
              <a:tblGrid>
                <a:gridCol w="1447456"/>
                <a:gridCol w="3955168"/>
                <a:gridCol w="1205249"/>
                <a:gridCol w="989675"/>
              </a:tblGrid>
              <a:tr h="376231">
                <a:tc>
                  <a:txBody>
                    <a:bodyPr/>
                    <a:lstStyle/>
                    <a:p>
                      <a:pPr algn="l" fontAlgn="ctr"/>
                      <a:r>
                        <a:rPr lang="es-CO" sz="1200" b="0" i="0" u="none" strike="noStrike" dirty="0" smtClean="0">
                          <a:solidFill>
                            <a:schemeClr val="bg1"/>
                          </a:solidFill>
                          <a:effectLst/>
                          <a:latin typeface="Century Gothic" panose="020B0502020202020204" pitchFamily="34" charset="0"/>
                        </a:rPr>
                        <a:t>7. Preservación documental a largo plazo</a:t>
                      </a:r>
                      <a:endParaRPr lang="es-CO" sz="1200" b="0" i="0" u="none" strike="noStrike" dirty="0">
                        <a:solidFill>
                          <a:schemeClr val="bg1"/>
                        </a:solidFill>
                        <a:effectLst/>
                        <a:latin typeface="Century Gothic" panose="020B0502020202020204" pitchFamily="34" charset="0"/>
                      </a:endParaRPr>
                    </a:p>
                  </a:txBody>
                  <a:tcPr anchor="ctr"/>
                </a:tc>
                <a:tc>
                  <a:txBody>
                    <a:bodyPr/>
                    <a:lstStyle/>
                    <a:p>
                      <a:pPr algn="l" fontAlgn="ctr"/>
                      <a:r>
                        <a:rPr lang="es-CO" sz="1100" b="0" i="0" u="none" strike="noStrike" dirty="0" smtClean="0">
                          <a:solidFill>
                            <a:srgbClr val="222222"/>
                          </a:solidFill>
                          <a:effectLst/>
                          <a:latin typeface="Century Gothic" panose="020B0502020202020204" pitchFamily="34" charset="0"/>
                        </a:rPr>
                        <a:t>Adecuación de Espacios Físico</a:t>
                      </a:r>
                    </a:p>
                  </a:txBody>
                  <a:tcPr anchor="ctr">
                    <a:solidFill>
                      <a:schemeClr val="accent5">
                        <a:lumMod val="20000"/>
                        <a:lumOff val="80000"/>
                      </a:schemeClr>
                    </a:solidFill>
                  </a:tcPr>
                </a:tc>
                <a:tc>
                  <a:txBody>
                    <a:bodyPr/>
                    <a:lstStyle/>
                    <a:p>
                      <a:pPr algn="ctr" fontAlgn="ctr"/>
                      <a:r>
                        <a:rPr lang="es-CO" sz="1600" b="1" i="0" u="none" strike="noStrike" dirty="0" smtClean="0">
                          <a:solidFill>
                            <a:srgbClr val="222222"/>
                          </a:solidFill>
                          <a:effectLst/>
                          <a:latin typeface="Century Gothic" panose="020B0502020202020204" pitchFamily="34" charset="0"/>
                        </a:rPr>
                        <a:t>35.00%</a:t>
                      </a: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c>
                  <a:txBody>
                    <a:bodyPr/>
                    <a:lstStyle/>
                    <a:p>
                      <a:pPr algn="ctr" fontAlgn="ctr"/>
                      <a:r>
                        <a:rPr lang="es-CO" sz="1600" b="1" i="0" u="none" strike="noStrike" dirty="0" smtClean="0">
                          <a:solidFill>
                            <a:srgbClr val="222222"/>
                          </a:solidFill>
                          <a:effectLst/>
                          <a:latin typeface="Century Gothic" panose="020B0502020202020204" pitchFamily="34" charset="0"/>
                        </a:rPr>
                        <a:t>35.00%</a:t>
                      </a: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r>
            </a:tbl>
          </a:graphicData>
        </a:graphic>
      </p:graphicFrame>
      <p:sp>
        <p:nvSpPr>
          <p:cNvPr id="14" name="13 Rectángulo"/>
          <p:cNvSpPr/>
          <p:nvPr/>
        </p:nvSpPr>
        <p:spPr>
          <a:xfrm>
            <a:off x="5975797" y="746920"/>
            <a:ext cx="2484635" cy="503476"/>
          </a:xfrm>
          <a:prstGeom prst="rect">
            <a:avLst/>
          </a:prstGeom>
          <a:solidFill>
            <a:srgbClr val="FF0000"/>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s-CO" b="1" dirty="0">
                <a:latin typeface="Century Gothic" panose="020B0502020202020204" pitchFamily="34" charset="0"/>
              </a:rPr>
              <a:t>Cumplimiento </a:t>
            </a:r>
            <a:r>
              <a:rPr lang="es-CO" b="1" dirty="0">
                <a:latin typeface="Century Gothic" panose="020B0502020202020204" pitchFamily="34" charset="0"/>
              </a:rPr>
              <a:t>2do. </a:t>
            </a:r>
            <a:r>
              <a:rPr lang="es-CO" b="1" dirty="0" smtClean="0">
                <a:latin typeface="Century Gothic" panose="020B0502020202020204" pitchFamily="34" charset="0"/>
              </a:rPr>
              <a:t>trimestre </a:t>
            </a:r>
            <a:r>
              <a:rPr lang="es-CO" b="1" dirty="0">
                <a:solidFill>
                  <a:schemeClr val="bg1"/>
                </a:solidFill>
                <a:latin typeface="Century Gothic" panose="020B0502020202020204" pitchFamily="34" charset="0"/>
              </a:rPr>
              <a:t>99.35%</a:t>
            </a:r>
          </a:p>
        </p:txBody>
      </p:sp>
    </p:spTree>
    <p:extLst>
      <p:ext uri="{BB962C8B-B14F-4D97-AF65-F5344CB8AC3E}">
        <p14:creationId xmlns:p14="http://schemas.microsoft.com/office/powerpoint/2010/main" val="39635232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CO" b="1" dirty="0">
                <a:latin typeface="Century Gothic" panose="020B0502020202020204" pitchFamily="34" charset="0"/>
              </a:rPr>
              <a:t>Política 4</a:t>
            </a:r>
            <a:endParaRPr lang="es-CO" dirty="0"/>
          </a:p>
        </p:txBody>
      </p:sp>
      <p:sp>
        <p:nvSpPr>
          <p:cNvPr id="5" name="3 Título"/>
          <p:cNvSpPr txBox="1">
            <a:spLocks/>
          </p:cNvSpPr>
          <p:nvPr/>
        </p:nvSpPr>
        <p:spPr>
          <a:xfrm>
            <a:off x="308863" y="1322811"/>
            <a:ext cx="3853460" cy="442453"/>
          </a:xfrm>
          <a:prstGeom prst="rect">
            <a:avLst/>
          </a:prstGeom>
        </p:spPr>
        <p:txBody>
          <a:bodyPr vert="horz"/>
          <a:lstStyle>
            <a:lvl1pPr algn="ctr" defTabSz="457200" rtl="0" eaLnBrk="1" latinLnBrk="0" hangingPunct="1">
              <a:spcBef>
                <a:spcPct val="0"/>
              </a:spcBef>
              <a:buNone/>
              <a:defRPr sz="2400" kern="1200">
                <a:solidFill>
                  <a:schemeClr val="bg1"/>
                </a:solidFill>
                <a:latin typeface="Arial"/>
                <a:ea typeface="+mj-ea"/>
                <a:cs typeface="Arial"/>
              </a:defRPr>
            </a:lvl1pPr>
          </a:lstStyle>
          <a:p>
            <a:r>
              <a:rPr lang="es-CO" b="1" dirty="0" smtClean="0">
                <a:latin typeface="Century Gothic" panose="020B0502020202020204" pitchFamily="34" charset="0"/>
              </a:rPr>
              <a:t>Política 4</a:t>
            </a:r>
            <a:endParaRPr lang="es-CO" dirty="0"/>
          </a:p>
        </p:txBody>
      </p:sp>
      <p:sp>
        <p:nvSpPr>
          <p:cNvPr id="6" name="5 Rectángulo"/>
          <p:cNvSpPr/>
          <p:nvPr/>
        </p:nvSpPr>
        <p:spPr>
          <a:xfrm>
            <a:off x="4672749" y="810203"/>
            <a:ext cx="3352200" cy="369332"/>
          </a:xfrm>
          <a:prstGeom prst="rect">
            <a:avLst/>
          </a:prstGeom>
        </p:spPr>
        <p:txBody>
          <a:bodyPr wrap="none">
            <a:spAutoFit/>
          </a:bodyPr>
          <a:lstStyle/>
          <a:p>
            <a:r>
              <a:rPr lang="es-CO" b="1" dirty="0" smtClean="0">
                <a:effectLst>
                  <a:outerShdw blurRad="38100" dist="38100" dir="2700000" algn="tl">
                    <a:srgbClr val="000000">
                      <a:alpha val="43137"/>
                    </a:srgbClr>
                  </a:outerShdw>
                </a:effectLst>
                <a:latin typeface="Century Gothic" panose="020B0502020202020204" pitchFamily="34" charset="0"/>
              </a:rPr>
              <a:t>EFICIENCIA ADMINISTRATIVA</a:t>
            </a:r>
            <a:endParaRPr lang="es-CO" b="1" dirty="0">
              <a:effectLst>
                <a:outerShdw blurRad="38100" dist="38100" dir="2700000" algn="tl">
                  <a:srgbClr val="000000">
                    <a:alpha val="43137"/>
                  </a:srgbClr>
                </a:outerShdw>
              </a:effectLst>
              <a:latin typeface="Century Gothic" panose="020B0502020202020204" pitchFamily="34" charset="0"/>
            </a:endParaRPr>
          </a:p>
        </p:txBody>
      </p:sp>
      <p:sp>
        <p:nvSpPr>
          <p:cNvPr id="2" name="1 Rectángulo"/>
          <p:cNvSpPr/>
          <p:nvPr/>
        </p:nvSpPr>
        <p:spPr>
          <a:xfrm>
            <a:off x="653737" y="1734121"/>
            <a:ext cx="7769045" cy="4154984"/>
          </a:xfrm>
          <a:prstGeom prst="rect">
            <a:avLst/>
          </a:prstGeom>
        </p:spPr>
        <p:txBody>
          <a:bodyPr wrap="square">
            <a:spAutoFit/>
          </a:bodyPr>
          <a:lstStyle/>
          <a:p>
            <a:pPr marL="171450" indent="-171450">
              <a:buFont typeface="Arial" panose="020B0604020202020204" pitchFamily="34" charset="0"/>
              <a:buChar char="•"/>
            </a:pPr>
            <a:r>
              <a:rPr lang="es-CO" sz="1200" dirty="0">
                <a:latin typeface="Century Gothic" panose="020B0502020202020204" pitchFamily="34" charset="0"/>
              </a:rPr>
              <a:t>Se actualizaron documentos asociados a los procesos </a:t>
            </a:r>
            <a:r>
              <a:rPr lang="es-CO" sz="1200" dirty="0" smtClean="0">
                <a:latin typeface="Century Gothic" panose="020B0502020202020204" pitchFamily="34" charset="0"/>
              </a:rPr>
              <a:t>mejoramiento </a:t>
            </a:r>
            <a:r>
              <a:rPr lang="es-CO" sz="1200" dirty="0">
                <a:latin typeface="Century Gothic" panose="020B0502020202020204" pitchFamily="34" charset="0"/>
              </a:rPr>
              <a:t>continuo, gestión del talento humano, gestión </a:t>
            </a:r>
            <a:r>
              <a:rPr lang="es-CO" sz="1200" dirty="0" smtClean="0">
                <a:latin typeface="Century Gothic" panose="020B0502020202020204" pitchFamily="34" charset="0"/>
              </a:rPr>
              <a:t>administrativa.</a:t>
            </a:r>
          </a:p>
          <a:p>
            <a:pPr marL="171450" indent="-171450">
              <a:buFont typeface="Arial" panose="020B0604020202020204" pitchFamily="34" charset="0"/>
              <a:buChar char="•"/>
            </a:pPr>
            <a:endParaRPr lang="es-CO" sz="1200" dirty="0" smtClean="0">
              <a:latin typeface="Century Gothic" panose="020B0502020202020204" pitchFamily="34" charset="0"/>
            </a:endParaRPr>
          </a:p>
          <a:p>
            <a:pPr marL="171450" indent="-171450">
              <a:buFont typeface="Arial" panose="020B0604020202020204" pitchFamily="34" charset="0"/>
              <a:buChar char="•"/>
            </a:pPr>
            <a:r>
              <a:rPr lang="es-CO" sz="1200" dirty="0">
                <a:latin typeface="Century Gothic" panose="020B0502020202020204" pitchFamily="34" charset="0"/>
              </a:rPr>
              <a:t>Se realizó seguimiento indicadores, mapa de riesgos, producto no </a:t>
            </a:r>
            <a:r>
              <a:rPr lang="es-CO" sz="1200" dirty="0" smtClean="0">
                <a:latin typeface="Century Gothic" panose="020B0502020202020204" pitchFamily="34" charset="0"/>
              </a:rPr>
              <a:t>conforme.</a:t>
            </a:r>
          </a:p>
          <a:p>
            <a:pPr marL="171450" indent="-171450">
              <a:buFont typeface="Arial" panose="020B0604020202020204" pitchFamily="34" charset="0"/>
              <a:buChar char="•"/>
            </a:pPr>
            <a:endParaRPr lang="es-CO" sz="1200" dirty="0" smtClean="0">
              <a:latin typeface="Century Gothic" panose="020B0502020202020204" pitchFamily="34" charset="0"/>
            </a:endParaRPr>
          </a:p>
          <a:p>
            <a:pPr marL="171450" indent="-171450">
              <a:buFont typeface="Arial" panose="020B0604020202020204" pitchFamily="34" charset="0"/>
              <a:buChar char="•"/>
            </a:pPr>
            <a:r>
              <a:rPr lang="es-CO" sz="1200" dirty="0">
                <a:latin typeface="Century Gothic" panose="020B0502020202020204" pitchFamily="34" charset="0"/>
              </a:rPr>
              <a:t>Se realizó </a:t>
            </a:r>
            <a:r>
              <a:rPr lang="es-CO" sz="1200" dirty="0" smtClean="0">
                <a:latin typeface="Century Gothic" panose="020B0502020202020204" pitchFamily="34" charset="0"/>
              </a:rPr>
              <a:t>seguimiento </a:t>
            </a:r>
            <a:r>
              <a:rPr lang="es-CO" sz="1200" dirty="0">
                <a:latin typeface="Century Gothic" panose="020B0502020202020204" pitchFamily="34" charset="0"/>
              </a:rPr>
              <a:t>a acciones de mejoramiento </a:t>
            </a:r>
            <a:r>
              <a:rPr lang="es-CO" sz="1200" dirty="0" smtClean="0">
                <a:latin typeface="Century Gothic" panose="020B0502020202020204" pitchFamily="34" charset="0"/>
              </a:rPr>
              <a:t>(Acciones </a:t>
            </a:r>
            <a:r>
              <a:rPr lang="es-CO" sz="1200" dirty="0">
                <a:latin typeface="Century Gothic" panose="020B0502020202020204" pitchFamily="34" charset="0"/>
              </a:rPr>
              <a:t>correctivas, preventivas y de mejora</a:t>
            </a:r>
            <a:r>
              <a:rPr lang="es-CO" sz="1200" dirty="0" smtClean="0">
                <a:latin typeface="Century Gothic" panose="020B0502020202020204" pitchFamily="34" charset="0"/>
              </a:rPr>
              <a:t>).</a:t>
            </a:r>
          </a:p>
          <a:p>
            <a:pPr marL="171450" indent="-171450">
              <a:buFont typeface="Arial" panose="020B0604020202020204" pitchFamily="34" charset="0"/>
              <a:buChar char="•"/>
            </a:pPr>
            <a:endParaRPr lang="es-CO" sz="1200" dirty="0" smtClean="0">
              <a:latin typeface="Century Gothic" panose="020B0502020202020204" pitchFamily="34" charset="0"/>
            </a:endParaRPr>
          </a:p>
          <a:p>
            <a:pPr marL="171450" indent="-171450">
              <a:buFont typeface="Arial" panose="020B0604020202020204" pitchFamily="34" charset="0"/>
              <a:buChar char="•"/>
            </a:pPr>
            <a:r>
              <a:rPr lang="es-CO" sz="1200" dirty="0">
                <a:latin typeface="Century Gothic" panose="020B0502020202020204" pitchFamily="34" charset="0"/>
              </a:rPr>
              <a:t>Se definieron los requerimientos funcionales e informáticos que sirvieron como insumo para la estructuración de los estudios previos del convenio con el </a:t>
            </a:r>
            <a:r>
              <a:rPr lang="es-CO" sz="1200" dirty="0" smtClean="0">
                <a:latin typeface="Century Gothic" panose="020B0502020202020204" pitchFamily="34" charset="0"/>
              </a:rPr>
              <a:t>PNUD.</a:t>
            </a:r>
          </a:p>
          <a:p>
            <a:pPr marL="171450" indent="-171450">
              <a:buFont typeface="Arial" panose="020B0604020202020204" pitchFamily="34" charset="0"/>
              <a:buChar char="•"/>
            </a:pPr>
            <a:endParaRPr lang="es-CO" sz="1200" dirty="0" smtClean="0">
              <a:latin typeface="Century Gothic" panose="020B0502020202020204" pitchFamily="34" charset="0"/>
            </a:endParaRPr>
          </a:p>
          <a:p>
            <a:pPr marL="171450" indent="-171450">
              <a:buFont typeface="Arial" panose="020B0604020202020204" pitchFamily="34" charset="0"/>
              <a:buChar char="•"/>
            </a:pPr>
            <a:r>
              <a:rPr lang="es-CO" sz="1200" dirty="0">
                <a:latin typeface="Century Gothic" panose="020B0502020202020204" pitchFamily="34" charset="0"/>
              </a:rPr>
              <a:t>Se llevo a cabo </a:t>
            </a:r>
            <a:r>
              <a:rPr lang="es-CO" sz="1200" dirty="0" smtClean="0">
                <a:latin typeface="Century Gothic" panose="020B0502020202020204" pitchFamily="34" charset="0"/>
              </a:rPr>
              <a:t>reunión </a:t>
            </a:r>
            <a:r>
              <a:rPr lang="es-CO" sz="1200" dirty="0">
                <a:latin typeface="Century Gothic" panose="020B0502020202020204" pitchFamily="34" charset="0"/>
              </a:rPr>
              <a:t>con MINCULTURA, se encuentra pendiente que MINCULTURA remita el Plan de </a:t>
            </a:r>
            <a:r>
              <a:rPr lang="es-CO" sz="1200" dirty="0" smtClean="0">
                <a:latin typeface="Century Gothic" panose="020B0502020202020204" pitchFamily="34" charset="0"/>
              </a:rPr>
              <a:t>Trabajo.</a:t>
            </a:r>
          </a:p>
          <a:p>
            <a:pPr marL="171450" indent="-171450">
              <a:buFont typeface="Arial" panose="020B0604020202020204" pitchFamily="34" charset="0"/>
              <a:buChar char="•"/>
            </a:pPr>
            <a:endParaRPr lang="es-CO" sz="1200" dirty="0" smtClean="0">
              <a:latin typeface="Century Gothic" panose="020B0502020202020204" pitchFamily="34" charset="0"/>
            </a:endParaRPr>
          </a:p>
          <a:p>
            <a:pPr marL="171450" indent="-171450">
              <a:buFont typeface="Arial" panose="020B0604020202020204" pitchFamily="34" charset="0"/>
              <a:buChar char="•"/>
            </a:pPr>
            <a:r>
              <a:rPr lang="es-CO" sz="1200" dirty="0">
                <a:latin typeface="Century Gothic" panose="020B0502020202020204" pitchFamily="34" charset="0"/>
              </a:rPr>
              <a:t>I trimestre de 2016. Se incluyó y programó esta actividad en el plan de acción de la Dependencia, con el fin de realizar el seguimiento respectivo</a:t>
            </a:r>
            <a:r>
              <a:rPr lang="es-CO" sz="1200" dirty="0" smtClean="0">
                <a:latin typeface="Century Gothic" panose="020B0502020202020204" pitchFamily="34" charset="0"/>
              </a:rPr>
              <a:t>.</a:t>
            </a:r>
          </a:p>
          <a:p>
            <a:pPr marL="171450" indent="-171450">
              <a:buFont typeface="Arial" panose="020B0604020202020204" pitchFamily="34" charset="0"/>
              <a:buChar char="•"/>
            </a:pPr>
            <a:endParaRPr lang="es-CO" sz="1200" dirty="0" smtClean="0">
              <a:latin typeface="Century Gothic" panose="020B0502020202020204" pitchFamily="34" charset="0"/>
            </a:endParaRPr>
          </a:p>
          <a:p>
            <a:pPr marL="171450" indent="-171450">
              <a:buFont typeface="Arial" panose="020B0604020202020204" pitchFamily="34" charset="0"/>
              <a:buChar char="•"/>
            </a:pPr>
            <a:r>
              <a:rPr lang="es-CO" sz="1200" dirty="0">
                <a:latin typeface="Century Gothic" panose="020B0502020202020204" pitchFamily="34" charset="0"/>
              </a:rPr>
              <a:t>Se recibieron dos propuestas por parte  del Banco de Occidente y Davivienda y se aprobó la conexión a la plataforma SICOQ</a:t>
            </a:r>
            <a:r>
              <a:rPr lang="es-CO" sz="1200" dirty="0" smtClean="0">
                <a:latin typeface="Century Gothic" panose="020B0502020202020204" pitchFamily="34" charset="0"/>
              </a:rPr>
              <a:t>.</a:t>
            </a:r>
          </a:p>
          <a:p>
            <a:pPr marL="171450" indent="-171450">
              <a:buFont typeface="Arial" panose="020B0604020202020204" pitchFamily="34" charset="0"/>
              <a:buChar char="•"/>
            </a:pPr>
            <a:endParaRPr lang="es-CO" sz="1200" dirty="0" smtClean="0">
              <a:latin typeface="Century Gothic" panose="020B0502020202020204" pitchFamily="34" charset="0"/>
            </a:endParaRPr>
          </a:p>
          <a:p>
            <a:pPr marL="171450" indent="-171450">
              <a:buFont typeface="Arial" panose="020B0604020202020204" pitchFamily="34" charset="0"/>
              <a:buChar char="•"/>
            </a:pPr>
            <a:r>
              <a:rPr lang="es-CO" sz="1200" dirty="0">
                <a:latin typeface="Century Gothic" panose="020B0502020202020204" pitchFamily="34" charset="0"/>
              </a:rPr>
              <a:t>Se definieron las especificaciones, se elaboraron los </a:t>
            </a:r>
            <a:r>
              <a:rPr lang="es-CO" sz="1200" dirty="0" smtClean="0">
                <a:latin typeface="Century Gothic" panose="020B0502020202020204" pitchFamily="34" charset="0"/>
              </a:rPr>
              <a:t>estudios previos </a:t>
            </a:r>
            <a:r>
              <a:rPr lang="es-CO" sz="1200" dirty="0">
                <a:latin typeface="Century Gothic" panose="020B0502020202020204" pitchFamily="34" charset="0"/>
              </a:rPr>
              <a:t>y se </a:t>
            </a:r>
            <a:r>
              <a:rPr lang="es-CO" sz="1200" dirty="0" smtClean="0">
                <a:latin typeface="Century Gothic" panose="020B0502020202020204" pitchFamily="34" charset="0"/>
              </a:rPr>
              <a:t>radicación </a:t>
            </a:r>
            <a:r>
              <a:rPr lang="es-CO" sz="1200" dirty="0">
                <a:latin typeface="Century Gothic" panose="020B0502020202020204" pitchFamily="34" charset="0"/>
              </a:rPr>
              <a:t>en </a:t>
            </a:r>
            <a:r>
              <a:rPr lang="es-CO" sz="1200" dirty="0" smtClean="0">
                <a:latin typeface="Century Gothic" panose="020B0502020202020204" pitchFamily="34" charset="0"/>
              </a:rPr>
              <a:t>el Grupo </a:t>
            </a:r>
            <a:r>
              <a:rPr lang="es-CO" sz="1200" dirty="0">
                <a:latin typeface="Century Gothic" panose="020B0502020202020204" pitchFamily="34" charset="0"/>
              </a:rPr>
              <a:t>de </a:t>
            </a:r>
            <a:r>
              <a:rPr lang="es-CO" sz="1200" dirty="0" smtClean="0">
                <a:latin typeface="Century Gothic" panose="020B0502020202020204" pitchFamily="34" charset="0"/>
              </a:rPr>
              <a:t>Contratación.</a:t>
            </a:r>
          </a:p>
        </p:txBody>
      </p:sp>
      <p:sp>
        <p:nvSpPr>
          <p:cNvPr id="13" name="12 CuadroTexto"/>
          <p:cNvSpPr txBox="1"/>
          <p:nvPr/>
        </p:nvSpPr>
        <p:spPr>
          <a:xfrm>
            <a:off x="811367" y="1350988"/>
            <a:ext cx="1648496" cy="400110"/>
          </a:xfrm>
          <a:prstGeom prst="rect">
            <a:avLst/>
          </a:prstGeom>
          <a:noFill/>
        </p:spPr>
        <p:txBody>
          <a:bodyPr wrap="square" rtlCol="0">
            <a:spAutoFit/>
          </a:bodyPr>
          <a:lstStyle/>
          <a:p>
            <a:r>
              <a:rPr lang="es-CO" sz="2000" b="1" dirty="0" smtClean="0">
                <a:latin typeface="Century Gothic" panose="020B0502020202020204" pitchFamily="34" charset="0"/>
              </a:rPr>
              <a:t>Avances</a:t>
            </a:r>
            <a:endParaRPr lang="es-CO" sz="2000" b="1" dirty="0">
              <a:latin typeface="Century Gothic" panose="020B0502020202020204" pitchFamily="34" charset="0"/>
            </a:endParaRPr>
          </a:p>
        </p:txBody>
      </p:sp>
    </p:spTree>
    <p:extLst>
      <p:ext uri="{BB962C8B-B14F-4D97-AF65-F5344CB8AC3E}">
        <p14:creationId xmlns:p14="http://schemas.microsoft.com/office/powerpoint/2010/main" val="264318711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CO" b="1" dirty="0">
                <a:latin typeface="Century Gothic" panose="020B0502020202020204" pitchFamily="34" charset="0"/>
              </a:rPr>
              <a:t>Política 4</a:t>
            </a:r>
            <a:endParaRPr lang="es-CO" dirty="0"/>
          </a:p>
        </p:txBody>
      </p:sp>
      <p:sp>
        <p:nvSpPr>
          <p:cNvPr id="5" name="3 Título"/>
          <p:cNvSpPr txBox="1">
            <a:spLocks/>
          </p:cNvSpPr>
          <p:nvPr/>
        </p:nvSpPr>
        <p:spPr>
          <a:xfrm>
            <a:off x="308863" y="1322811"/>
            <a:ext cx="3853460" cy="442453"/>
          </a:xfrm>
          <a:prstGeom prst="rect">
            <a:avLst/>
          </a:prstGeom>
        </p:spPr>
        <p:txBody>
          <a:bodyPr vert="horz"/>
          <a:lstStyle>
            <a:lvl1pPr algn="ctr" defTabSz="457200" rtl="0" eaLnBrk="1" latinLnBrk="0" hangingPunct="1">
              <a:spcBef>
                <a:spcPct val="0"/>
              </a:spcBef>
              <a:buNone/>
              <a:defRPr sz="2400" kern="1200">
                <a:solidFill>
                  <a:schemeClr val="bg1"/>
                </a:solidFill>
                <a:latin typeface="Arial"/>
                <a:ea typeface="+mj-ea"/>
                <a:cs typeface="Arial"/>
              </a:defRPr>
            </a:lvl1pPr>
          </a:lstStyle>
          <a:p>
            <a:r>
              <a:rPr lang="es-CO" b="1" dirty="0" smtClean="0">
                <a:latin typeface="Century Gothic" panose="020B0502020202020204" pitchFamily="34" charset="0"/>
              </a:rPr>
              <a:t>Política 4</a:t>
            </a:r>
            <a:endParaRPr lang="es-CO" dirty="0"/>
          </a:p>
        </p:txBody>
      </p:sp>
      <p:sp>
        <p:nvSpPr>
          <p:cNvPr id="6" name="5 Rectángulo"/>
          <p:cNvSpPr/>
          <p:nvPr/>
        </p:nvSpPr>
        <p:spPr>
          <a:xfrm>
            <a:off x="4672749" y="810203"/>
            <a:ext cx="3352200" cy="369332"/>
          </a:xfrm>
          <a:prstGeom prst="rect">
            <a:avLst/>
          </a:prstGeom>
        </p:spPr>
        <p:txBody>
          <a:bodyPr wrap="none">
            <a:spAutoFit/>
          </a:bodyPr>
          <a:lstStyle/>
          <a:p>
            <a:r>
              <a:rPr lang="es-CO" b="1" dirty="0" smtClean="0">
                <a:effectLst>
                  <a:outerShdw blurRad="38100" dist="38100" dir="2700000" algn="tl">
                    <a:srgbClr val="000000">
                      <a:alpha val="43137"/>
                    </a:srgbClr>
                  </a:outerShdw>
                </a:effectLst>
                <a:latin typeface="Century Gothic" panose="020B0502020202020204" pitchFamily="34" charset="0"/>
              </a:rPr>
              <a:t>EFICIENCIA ADMINISTRATIVA</a:t>
            </a:r>
            <a:endParaRPr lang="es-CO" b="1" dirty="0">
              <a:effectLst>
                <a:outerShdw blurRad="38100" dist="38100" dir="2700000" algn="tl">
                  <a:srgbClr val="000000">
                    <a:alpha val="43137"/>
                  </a:srgbClr>
                </a:outerShdw>
              </a:effectLst>
              <a:latin typeface="Century Gothic" panose="020B0502020202020204" pitchFamily="34" charset="0"/>
            </a:endParaRPr>
          </a:p>
        </p:txBody>
      </p:sp>
      <p:sp>
        <p:nvSpPr>
          <p:cNvPr id="2" name="1 Rectángulo"/>
          <p:cNvSpPr/>
          <p:nvPr/>
        </p:nvSpPr>
        <p:spPr>
          <a:xfrm>
            <a:off x="653738" y="1934970"/>
            <a:ext cx="7528361" cy="3785652"/>
          </a:xfrm>
          <a:prstGeom prst="rect">
            <a:avLst/>
          </a:prstGeom>
        </p:spPr>
        <p:txBody>
          <a:bodyPr wrap="square">
            <a:spAutoFit/>
          </a:bodyPr>
          <a:lstStyle/>
          <a:p>
            <a:pPr marL="171450" indent="-171450">
              <a:buFont typeface="Arial" panose="020B0604020202020204" pitchFamily="34" charset="0"/>
              <a:buChar char="•"/>
            </a:pPr>
            <a:r>
              <a:rPr lang="es-CO" sz="1200" dirty="0" smtClean="0">
                <a:latin typeface="Century Gothic" panose="020B0502020202020204" pitchFamily="34" charset="0"/>
              </a:rPr>
              <a:t>Se </a:t>
            </a:r>
            <a:r>
              <a:rPr lang="es-CO" sz="1200" dirty="0">
                <a:latin typeface="Century Gothic" panose="020B0502020202020204" pitchFamily="34" charset="0"/>
              </a:rPr>
              <a:t>desarrollo el proceso contractual y se firmó el respectivo contrato.</a:t>
            </a:r>
          </a:p>
          <a:p>
            <a:pPr marL="171450" indent="-171450">
              <a:buFont typeface="Arial" panose="020B0604020202020204" pitchFamily="34" charset="0"/>
              <a:buChar char="•"/>
            </a:pPr>
            <a:endParaRPr lang="es-CO" sz="1200" dirty="0" smtClean="0">
              <a:latin typeface="Century Gothic" panose="020B0502020202020204" pitchFamily="34" charset="0"/>
            </a:endParaRPr>
          </a:p>
          <a:p>
            <a:pPr marL="171450" indent="-171450">
              <a:buFont typeface="Arial" panose="020B0604020202020204" pitchFamily="34" charset="0"/>
              <a:buChar char="•"/>
            </a:pPr>
            <a:r>
              <a:rPr lang="es-CO" sz="1200" dirty="0" smtClean="0">
                <a:latin typeface="Century Gothic" panose="020B0502020202020204" pitchFamily="34" charset="0"/>
              </a:rPr>
              <a:t>Se </a:t>
            </a:r>
            <a:r>
              <a:rPr lang="es-CO" sz="1200" dirty="0">
                <a:latin typeface="Century Gothic" panose="020B0502020202020204" pitchFamily="34" charset="0"/>
              </a:rPr>
              <a:t>definió en detalle el alcance de la consultoría.</a:t>
            </a:r>
          </a:p>
          <a:p>
            <a:pPr marL="171450" indent="-171450">
              <a:buFont typeface="Arial" panose="020B0604020202020204" pitchFamily="34" charset="0"/>
              <a:buChar char="•"/>
            </a:pPr>
            <a:endParaRPr lang="es-CO" sz="1200" dirty="0">
              <a:latin typeface="Century Gothic" panose="020B0502020202020204" pitchFamily="34" charset="0"/>
            </a:endParaRPr>
          </a:p>
          <a:p>
            <a:pPr marL="171450" indent="-171450">
              <a:buFont typeface="Arial" panose="020B0604020202020204" pitchFamily="34" charset="0"/>
              <a:buChar char="•"/>
            </a:pPr>
            <a:r>
              <a:rPr lang="es-CO" sz="1200" dirty="0" smtClean="0">
                <a:latin typeface="Century Gothic" panose="020B0502020202020204" pitchFamily="34" charset="0"/>
              </a:rPr>
              <a:t>Se </a:t>
            </a:r>
            <a:r>
              <a:rPr lang="es-CO" sz="1200" dirty="0">
                <a:latin typeface="Century Gothic" panose="020B0502020202020204" pitchFamily="34" charset="0"/>
              </a:rPr>
              <a:t>hizo seguimiento y se garantizó la disponibilidad del canal</a:t>
            </a:r>
            <a:r>
              <a:rPr lang="es-CO" sz="1200" dirty="0" smtClean="0">
                <a:latin typeface="Century Gothic" panose="020B0502020202020204" pitchFamily="34" charset="0"/>
              </a:rPr>
              <a:t>.</a:t>
            </a:r>
          </a:p>
          <a:p>
            <a:pPr marL="171450" indent="-171450">
              <a:buFont typeface="Arial" panose="020B0604020202020204" pitchFamily="34" charset="0"/>
              <a:buChar char="•"/>
            </a:pPr>
            <a:endParaRPr lang="es-CO" sz="1200" dirty="0">
              <a:latin typeface="Century Gothic" panose="020B0502020202020204" pitchFamily="34" charset="0"/>
            </a:endParaRPr>
          </a:p>
          <a:p>
            <a:pPr marL="171450" indent="-171450">
              <a:buFont typeface="Arial" panose="020B0604020202020204" pitchFamily="34" charset="0"/>
              <a:buChar char="•"/>
            </a:pPr>
            <a:r>
              <a:rPr lang="es-CO" sz="1200" dirty="0">
                <a:latin typeface="Century Gothic" panose="020B0502020202020204" pitchFamily="34" charset="0"/>
              </a:rPr>
              <a:t>Se realizaron pruebas para interface con Cámaras de </a:t>
            </a:r>
            <a:r>
              <a:rPr lang="es-CO" sz="1200" dirty="0" smtClean="0">
                <a:latin typeface="Century Gothic" panose="020B0502020202020204" pitchFamily="34" charset="0"/>
              </a:rPr>
              <a:t>Comercio</a:t>
            </a:r>
          </a:p>
          <a:p>
            <a:pPr marL="171450" indent="-171450">
              <a:buFont typeface="Arial" panose="020B0604020202020204" pitchFamily="34" charset="0"/>
              <a:buChar char="•"/>
            </a:pPr>
            <a:endParaRPr lang="es-CO" sz="1200" dirty="0">
              <a:latin typeface="Century Gothic" panose="020B0502020202020204" pitchFamily="34" charset="0"/>
            </a:endParaRPr>
          </a:p>
          <a:p>
            <a:pPr marL="171450" indent="-171450">
              <a:buFont typeface="Arial" panose="020B0604020202020204" pitchFamily="34" charset="0"/>
              <a:buChar char="•"/>
            </a:pPr>
            <a:r>
              <a:rPr lang="es-CO" sz="1200" dirty="0">
                <a:latin typeface="Century Gothic" panose="020B0502020202020204" pitchFamily="34" charset="0"/>
              </a:rPr>
              <a:t>Se hicieron los Estudios previos para desarrollar otras interfaces requeridas</a:t>
            </a:r>
            <a:r>
              <a:rPr lang="es-CO" sz="1200" dirty="0" smtClean="0">
                <a:latin typeface="Century Gothic" panose="020B0502020202020204" pitchFamily="34" charset="0"/>
              </a:rPr>
              <a:t>.</a:t>
            </a:r>
          </a:p>
          <a:p>
            <a:pPr marL="171450" indent="-171450">
              <a:buFont typeface="Arial" panose="020B0604020202020204" pitchFamily="34" charset="0"/>
              <a:buChar char="•"/>
            </a:pPr>
            <a:endParaRPr lang="es-CO" sz="1200" dirty="0">
              <a:latin typeface="Century Gothic" panose="020B0502020202020204" pitchFamily="34" charset="0"/>
            </a:endParaRPr>
          </a:p>
          <a:p>
            <a:pPr marL="171450" indent="-171450">
              <a:buFont typeface="Arial" panose="020B0604020202020204" pitchFamily="34" charset="0"/>
              <a:buChar char="•"/>
            </a:pPr>
            <a:r>
              <a:rPr lang="es-CO" sz="1200" dirty="0">
                <a:latin typeface="Century Gothic" panose="020B0502020202020204" pitchFamily="34" charset="0"/>
              </a:rPr>
              <a:t>Se realizó el diseño de las TRD de 32 Dependencias y el CCD propuesto. Construcción de la Historia Institucional de los Fondos DNE y Fondo de Vigilancia de la Rama Judicial. Se elaboró el diseño de la herramienta de sistematización de Archivo</a:t>
            </a:r>
            <a:r>
              <a:rPr lang="es-CO" sz="1200" dirty="0" smtClean="0">
                <a:latin typeface="Century Gothic" panose="020B0502020202020204" pitchFamily="34" charset="0"/>
              </a:rPr>
              <a:t>.</a:t>
            </a:r>
          </a:p>
          <a:p>
            <a:pPr marL="171450" indent="-171450">
              <a:buFont typeface="Arial" panose="020B0604020202020204" pitchFamily="34" charset="0"/>
              <a:buChar char="•"/>
            </a:pPr>
            <a:endParaRPr lang="es-CO" sz="1200" dirty="0">
              <a:latin typeface="Century Gothic" panose="020B0502020202020204" pitchFamily="34" charset="0"/>
            </a:endParaRPr>
          </a:p>
          <a:p>
            <a:pPr marL="171450" indent="-171450">
              <a:buFont typeface="Arial" panose="020B0604020202020204" pitchFamily="34" charset="0"/>
              <a:buChar char="•"/>
            </a:pPr>
            <a:r>
              <a:rPr lang="es-CO" sz="1200" dirty="0">
                <a:latin typeface="Century Gothic" panose="020B0502020202020204" pitchFamily="34" charset="0"/>
              </a:rPr>
              <a:t>Se realizó el informe de supervisión del convenio 0637 de 2016 y se presento a Secretaría General</a:t>
            </a:r>
            <a:r>
              <a:rPr lang="es-CO" sz="1200" dirty="0" smtClean="0">
                <a:latin typeface="Century Gothic" panose="020B0502020202020204" pitchFamily="34" charset="0"/>
              </a:rPr>
              <a:t>.</a:t>
            </a:r>
          </a:p>
          <a:p>
            <a:pPr marL="171450" indent="-171450">
              <a:buFont typeface="Arial" panose="020B0604020202020204" pitchFamily="34" charset="0"/>
              <a:buChar char="•"/>
            </a:pPr>
            <a:endParaRPr lang="es-CO" sz="1200" dirty="0">
              <a:latin typeface="Century Gothic" panose="020B0502020202020204" pitchFamily="34" charset="0"/>
            </a:endParaRPr>
          </a:p>
          <a:p>
            <a:pPr marL="171450" indent="-171450">
              <a:buFont typeface="Arial" panose="020B0604020202020204" pitchFamily="34" charset="0"/>
              <a:buChar char="•"/>
            </a:pPr>
            <a:r>
              <a:rPr lang="es-CO" sz="1200" dirty="0">
                <a:latin typeface="Century Gothic" panose="020B0502020202020204" pitchFamily="34" charset="0"/>
              </a:rPr>
              <a:t>Se realizó Asistencia Técnica y Asesoría a las Dependencias Solicitantes</a:t>
            </a:r>
            <a:r>
              <a:rPr lang="es-CO" sz="1200" dirty="0" smtClean="0">
                <a:latin typeface="Century Gothic" panose="020B0502020202020204" pitchFamily="34" charset="0"/>
              </a:rPr>
              <a:t>.</a:t>
            </a:r>
          </a:p>
          <a:p>
            <a:pPr marL="171450" indent="-171450">
              <a:buFont typeface="Arial" panose="020B0604020202020204" pitchFamily="34" charset="0"/>
              <a:buChar char="•"/>
            </a:pPr>
            <a:endParaRPr lang="es-CO" sz="1200" dirty="0">
              <a:latin typeface="Century Gothic" panose="020B0502020202020204" pitchFamily="34" charset="0"/>
            </a:endParaRPr>
          </a:p>
          <a:p>
            <a:pPr marL="171450" indent="-171450">
              <a:buFont typeface="Arial" panose="020B0604020202020204" pitchFamily="34" charset="0"/>
              <a:buChar char="•"/>
            </a:pPr>
            <a:r>
              <a:rPr lang="es-CO" sz="1200" dirty="0">
                <a:latin typeface="Century Gothic" panose="020B0502020202020204" pitchFamily="34" charset="0"/>
              </a:rPr>
              <a:t>Se realizó adecuación física de las instalaciones de la Bodega </a:t>
            </a:r>
            <a:r>
              <a:rPr lang="es-CO" sz="1200" dirty="0" err="1">
                <a:latin typeface="Century Gothic" panose="020B0502020202020204" pitchFamily="34" charset="0"/>
              </a:rPr>
              <a:t>Paloquemao</a:t>
            </a:r>
            <a:r>
              <a:rPr lang="es-CO" sz="1200" dirty="0">
                <a:latin typeface="Century Gothic" panose="020B0502020202020204" pitchFamily="34" charset="0"/>
              </a:rPr>
              <a:t>.</a:t>
            </a:r>
          </a:p>
        </p:txBody>
      </p:sp>
      <p:sp>
        <p:nvSpPr>
          <p:cNvPr id="7" name="6 CuadroTexto"/>
          <p:cNvSpPr txBox="1"/>
          <p:nvPr/>
        </p:nvSpPr>
        <p:spPr>
          <a:xfrm>
            <a:off x="716367" y="1410363"/>
            <a:ext cx="1648496" cy="400110"/>
          </a:xfrm>
          <a:prstGeom prst="rect">
            <a:avLst/>
          </a:prstGeom>
          <a:noFill/>
        </p:spPr>
        <p:txBody>
          <a:bodyPr wrap="square" rtlCol="0">
            <a:spAutoFit/>
          </a:bodyPr>
          <a:lstStyle/>
          <a:p>
            <a:r>
              <a:rPr lang="es-CO" sz="2000" b="1" dirty="0" smtClean="0">
                <a:latin typeface="Century Gothic" panose="020B0502020202020204" pitchFamily="34" charset="0"/>
              </a:rPr>
              <a:t>Avances</a:t>
            </a:r>
            <a:endParaRPr lang="es-CO" sz="2000" b="1" dirty="0">
              <a:latin typeface="Century Gothic" panose="020B0502020202020204" pitchFamily="34" charset="0"/>
            </a:endParaRPr>
          </a:p>
        </p:txBody>
      </p:sp>
    </p:spTree>
    <p:extLst>
      <p:ext uri="{BB962C8B-B14F-4D97-AF65-F5344CB8AC3E}">
        <p14:creationId xmlns:p14="http://schemas.microsoft.com/office/powerpoint/2010/main" val="11632453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CO" b="1" dirty="0">
                <a:latin typeface="Century Gothic" panose="020B0502020202020204" pitchFamily="34" charset="0"/>
              </a:rPr>
              <a:t>Política </a:t>
            </a:r>
            <a:r>
              <a:rPr lang="es-CO" b="1" dirty="0" smtClean="0">
                <a:latin typeface="Century Gothic" panose="020B0502020202020204" pitchFamily="34" charset="0"/>
              </a:rPr>
              <a:t>5</a:t>
            </a:r>
            <a:endParaRPr lang="es-CO" dirty="0"/>
          </a:p>
        </p:txBody>
      </p:sp>
      <p:sp>
        <p:nvSpPr>
          <p:cNvPr id="5" name="3 Título"/>
          <p:cNvSpPr txBox="1">
            <a:spLocks/>
          </p:cNvSpPr>
          <p:nvPr/>
        </p:nvSpPr>
        <p:spPr>
          <a:xfrm>
            <a:off x="308863" y="1322811"/>
            <a:ext cx="3853460" cy="442453"/>
          </a:xfrm>
          <a:prstGeom prst="rect">
            <a:avLst/>
          </a:prstGeom>
        </p:spPr>
        <p:txBody>
          <a:bodyPr vert="horz"/>
          <a:lstStyle>
            <a:lvl1pPr algn="ctr" defTabSz="457200" rtl="0" eaLnBrk="1" latinLnBrk="0" hangingPunct="1">
              <a:spcBef>
                <a:spcPct val="0"/>
              </a:spcBef>
              <a:buNone/>
              <a:defRPr sz="2400" kern="1200">
                <a:solidFill>
                  <a:schemeClr val="bg1"/>
                </a:solidFill>
                <a:latin typeface="Arial"/>
                <a:ea typeface="+mj-ea"/>
                <a:cs typeface="Arial"/>
              </a:defRPr>
            </a:lvl1pPr>
          </a:lstStyle>
          <a:p>
            <a:r>
              <a:rPr lang="es-CO" b="1" dirty="0" smtClean="0">
                <a:latin typeface="Century Gothic" panose="020B0502020202020204" pitchFamily="34" charset="0"/>
              </a:rPr>
              <a:t>Política 4</a:t>
            </a:r>
            <a:endParaRPr lang="es-CO" dirty="0"/>
          </a:p>
        </p:txBody>
      </p:sp>
      <p:sp>
        <p:nvSpPr>
          <p:cNvPr id="6" name="5 Rectángulo"/>
          <p:cNvSpPr/>
          <p:nvPr/>
        </p:nvSpPr>
        <p:spPr>
          <a:xfrm>
            <a:off x="2986499" y="1439578"/>
            <a:ext cx="2568332" cy="369332"/>
          </a:xfrm>
          <a:prstGeom prst="rect">
            <a:avLst/>
          </a:prstGeom>
        </p:spPr>
        <p:txBody>
          <a:bodyPr wrap="none">
            <a:spAutoFit/>
          </a:bodyPr>
          <a:lstStyle/>
          <a:p>
            <a:r>
              <a:rPr lang="es-CO" b="1" dirty="0" smtClean="0">
                <a:effectLst>
                  <a:outerShdw blurRad="38100" dist="38100" dir="2700000" algn="tl">
                    <a:srgbClr val="000000">
                      <a:alpha val="43137"/>
                    </a:srgbClr>
                  </a:outerShdw>
                </a:effectLst>
                <a:latin typeface="Century Gothic" panose="020B0502020202020204" pitchFamily="34" charset="0"/>
              </a:rPr>
              <a:t>GESTIÓN FINANCIERA</a:t>
            </a:r>
            <a:endParaRPr lang="es-CO" b="1" dirty="0">
              <a:effectLst>
                <a:outerShdw blurRad="38100" dist="38100" dir="2700000" algn="tl">
                  <a:srgbClr val="000000">
                    <a:alpha val="43137"/>
                  </a:srgbClr>
                </a:outerShdw>
              </a:effectLst>
              <a:latin typeface="Century Gothic" panose="020B0502020202020204" pitchFamily="34" charset="0"/>
            </a:endParaRPr>
          </a:p>
        </p:txBody>
      </p:sp>
      <p:sp>
        <p:nvSpPr>
          <p:cNvPr id="7" name="65 CuadroTexto"/>
          <p:cNvSpPr txBox="1"/>
          <p:nvPr/>
        </p:nvSpPr>
        <p:spPr>
          <a:xfrm>
            <a:off x="862884" y="2760014"/>
            <a:ext cx="5112913" cy="307777"/>
          </a:xfrm>
          <a:prstGeom prst="rect">
            <a:avLst/>
          </a:prstGeom>
          <a:noFill/>
        </p:spPr>
        <p:txBody>
          <a:bodyPr wrap="square" rtlCol="0">
            <a:spAutoFit/>
          </a:bodyPr>
          <a:lstStyle/>
          <a:p>
            <a:pPr algn="ctr"/>
            <a:r>
              <a:rPr lang="es-CO" sz="1400" b="1" dirty="0">
                <a:latin typeface="Century Gothic" panose="020B0502020202020204" pitchFamily="34" charset="0"/>
              </a:rPr>
              <a:t>Componente: 1. Programación y Ejecución Presupuestal</a:t>
            </a:r>
          </a:p>
        </p:txBody>
      </p:sp>
      <p:graphicFrame>
        <p:nvGraphicFramePr>
          <p:cNvPr id="8" name="7 Tabla"/>
          <p:cNvGraphicFramePr>
            <a:graphicFrameLocks noGrp="1"/>
          </p:cNvGraphicFramePr>
          <p:nvPr>
            <p:extLst>
              <p:ext uri="{D42A27DB-BD31-4B8C-83A1-F6EECF244321}">
                <p14:modId xmlns:p14="http://schemas.microsoft.com/office/powerpoint/2010/main" val="1595596375"/>
              </p:ext>
            </p:extLst>
          </p:nvPr>
        </p:nvGraphicFramePr>
        <p:xfrm>
          <a:off x="862884" y="3178144"/>
          <a:ext cx="7597548" cy="2119496"/>
        </p:xfrm>
        <a:graphic>
          <a:graphicData uri="http://schemas.openxmlformats.org/drawingml/2006/table">
            <a:tbl>
              <a:tblPr firstRow="1" firstCol="1" bandRow="1">
                <a:tableStyleId>{5C22544A-7EE6-4342-B048-85BDC9FD1C3A}</a:tableStyleId>
              </a:tblPr>
              <a:tblGrid>
                <a:gridCol w="1541368"/>
                <a:gridCol w="3893517"/>
                <a:gridCol w="1159099"/>
                <a:gridCol w="1003564"/>
              </a:tblGrid>
              <a:tr h="504056">
                <a:tc>
                  <a:txBody>
                    <a:bodyPr/>
                    <a:lstStyle/>
                    <a:p>
                      <a:pPr algn="ctr">
                        <a:lnSpc>
                          <a:spcPct val="115000"/>
                        </a:lnSpc>
                        <a:spcAft>
                          <a:spcPts val="0"/>
                        </a:spcAft>
                      </a:pPr>
                      <a:r>
                        <a:rPr lang="es-CO" sz="1400" b="0" dirty="0" smtClean="0">
                          <a:effectLst/>
                          <a:latin typeface="Century Gothic" panose="020B0502020202020204" pitchFamily="34" charset="0"/>
                        </a:rPr>
                        <a:t>Requerimientos</a:t>
                      </a:r>
                      <a:endParaRPr lang="es-CO" sz="14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400" b="0" dirty="0" smtClean="0">
                          <a:effectLst/>
                          <a:latin typeface="Century Gothic" panose="020B0502020202020204" pitchFamily="34" charset="0"/>
                        </a:rPr>
                        <a:t>Actividades</a:t>
                      </a:r>
                      <a:endParaRPr lang="es-CO" sz="14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200" b="0" dirty="0" smtClean="0">
                          <a:effectLst/>
                          <a:latin typeface="Century Gothic" panose="020B0502020202020204" pitchFamily="34" charset="0"/>
                        </a:rPr>
                        <a:t>Programado  </a:t>
                      </a:r>
                      <a:r>
                        <a:rPr lang="es-CO" sz="1200" b="0" dirty="0">
                          <a:effectLst/>
                          <a:latin typeface="Century Gothic" panose="020B0502020202020204" pitchFamily="34" charset="0"/>
                        </a:rPr>
                        <a:t>%</a:t>
                      </a:r>
                      <a:endParaRPr lang="es-CO" sz="12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200" b="0" dirty="0" smtClean="0">
                          <a:effectLst/>
                          <a:latin typeface="Century Gothic" panose="020B0502020202020204" pitchFamily="34" charset="0"/>
                        </a:rPr>
                        <a:t>Ejecutado  %. </a:t>
                      </a:r>
                      <a:endParaRPr lang="es-CO" sz="1200" b="0" dirty="0">
                        <a:effectLst/>
                        <a:latin typeface="Century Gothic" panose="020B0502020202020204" pitchFamily="34" charset="0"/>
                        <a:ea typeface="Calibri"/>
                        <a:cs typeface="Times New Roman"/>
                      </a:endParaRPr>
                    </a:p>
                  </a:txBody>
                  <a:tcPr marL="68580" marR="68580" marT="0" marB="0"/>
                </a:tc>
              </a:tr>
              <a:tr h="376231">
                <a:tc>
                  <a:txBody>
                    <a:bodyPr/>
                    <a:lstStyle/>
                    <a:p>
                      <a:pPr algn="l" fontAlgn="ctr"/>
                      <a:r>
                        <a:rPr lang="es-CO" sz="1200" b="0" i="0" u="none" strike="noStrike" dirty="0" smtClean="0">
                          <a:solidFill>
                            <a:schemeClr val="bg1"/>
                          </a:solidFill>
                          <a:effectLst/>
                          <a:latin typeface="Century Gothic" panose="020B0502020202020204" pitchFamily="34" charset="0"/>
                        </a:rPr>
                        <a:t>1. Programación y Ejecución Presupuestal</a:t>
                      </a:r>
                      <a:endParaRPr lang="es-CO" sz="1200" b="0" i="0" u="none" strike="noStrike" dirty="0">
                        <a:solidFill>
                          <a:schemeClr val="bg1"/>
                        </a:solidFill>
                        <a:effectLst/>
                        <a:latin typeface="Century Gothic" panose="020B0502020202020204" pitchFamily="34" charset="0"/>
                      </a:endParaRPr>
                    </a:p>
                  </a:txBody>
                  <a:tcPr marL="137160" marR="137160" marT="137160" marB="137160" anchor="ctr"/>
                </a:tc>
                <a:tc>
                  <a:txBody>
                    <a:bodyPr/>
                    <a:lstStyle/>
                    <a:p>
                      <a:pPr algn="l" fontAlgn="ctr"/>
                      <a:r>
                        <a:rPr lang="es-CO" sz="1100" b="0" i="0" u="none" strike="noStrike" dirty="0" smtClean="0">
                          <a:solidFill>
                            <a:srgbClr val="222222"/>
                          </a:solidFill>
                          <a:effectLst/>
                          <a:latin typeface="Century Gothic" panose="020B0502020202020204" pitchFamily="34" charset="0"/>
                        </a:rPr>
                        <a:t>Elaboración del cronograma, Solicitud de información, Revisión y consolidación de información, Elaboración, aprobación  y cargue del Anteproyecto.</a:t>
                      </a:r>
                    </a:p>
                    <a:p>
                      <a:pPr algn="l" fontAlgn="ctr"/>
                      <a:r>
                        <a:rPr lang="es-CO" sz="1100" b="0" i="0" u="none" strike="noStrike" dirty="0" smtClean="0">
                          <a:solidFill>
                            <a:srgbClr val="222222"/>
                          </a:solidFill>
                          <a:effectLst/>
                          <a:latin typeface="Century Gothic" panose="020B0502020202020204" pitchFamily="34" charset="0"/>
                        </a:rPr>
                        <a:t>Elaboración y socialización de los informes del MJD,</a:t>
                      </a:r>
                      <a:r>
                        <a:rPr lang="es-CO" sz="1100" b="0" i="0" u="none" strike="noStrike" baseline="0" dirty="0" smtClean="0">
                          <a:solidFill>
                            <a:srgbClr val="222222"/>
                          </a:solidFill>
                          <a:effectLst/>
                          <a:latin typeface="Century Gothic" panose="020B0502020202020204" pitchFamily="34" charset="0"/>
                        </a:rPr>
                        <a:t> así como de las entidades adscritas, c</a:t>
                      </a:r>
                      <a:r>
                        <a:rPr lang="es-CO" sz="1100" b="0" i="0" u="none" strike="noStrike" dirty="0" smtClean="0">
                          <a:solidFill>
                            <a:srgbClr val="222222"/>
                          </a:solidFill>
                          <a:effectLst/>
                          <a:latin typeface="Century Gothic" panose="020B0502020202020204" pitchFamily="34" charset="0"/>
                        </a:rPr>
                        <a:t>orrespondientes a los meses de diciembre 2015, enero y febrero 2016.</a:t>
                      </a:r>
                    </a:p>
                  </a:txBody>
                  <a:tcPr marL="137160" marR="137160" marT="137160" marB="137160" anchor="ctr">
                    <a:solidFill>
                      <a:schemeClr val="accent5">
                        <a:lumMod val="20000"/>
                        <a:lumOff val="80000"/>
                      </a:schemeClr>
                    </a:solidFill>
                  </a:tcPr>
                </a:tc>
                <a:tc>
                  <a:txBody>
                    <a:bodyPr/>
                    <a:lstStyle/>
                    <a:p>
                      <a:pPr algn="ctr" fontAlgn="ctr"/>
                      <a:r>
                        <a:rPr lang="es-CO" sz="1600" b="1" i="0" u="none" strike="noStrike" dirty="0" smtClean="0">
                          <a:solidFill>
                            <a:srgbClr val="222222"/>
                          </a:solidFill>
                          <a:effectLst/>
                          <a:latin typeface="Century Gothic" panose="020B0502020202020204" pitchFamily="34" charset="0"/>
                        </a:rPr>
                        <a:t>43.75%</a:t>
                      </a: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endParaRPr lang="es-CO" sz="1600" b="1" i="0" u="none" strike="noStrike" dirty="0" smtClean="0">
                        <a:solidFill>
                          <a:srgbClr val="222222"/>
                        </a:solidFill>
                        <a:effectLst/>
                        <a:latin typeface="Century Gothic" panose="020B0502020202020204" pitchFamily="34" charset="0"/>
                      </a:endParaRPr>
                    </a:p>
                    <a:p>
                      <a:pPr marL="0" marR="0" indent="0" algn="ctr" defTabSz="457200" rtl="0" eaLnBrk="1" fontAlgn="ctr" latinLnBrk="0" hangingPunct="1">
                        <a:lnSpc>
                          <a:spcPct val="100000"/>
                        </a:lnSpc>
                        <a:spcBef>
                          <a:spcPts val="0"/>
                        </a:spcBef>
                        <a:spcAft>
                          <a:spcPts val="0"/>
                        </a:spcAft>
                        <a:buClrTx/>
                        <a:buSzTx/>
                        <a:buFontTx/>
                        <a:buNone/>
                        <a:tabLst/>
                        <a:defRPr/>
                      </a:pPr>
                      <a:r>
                        <a:rPr lang="es-CO" sz="1600" b="1" i="0" u="none" strike="noStrike" dirty="0" smtClean="0">
                          <a:solidFill>
                            <a:srgbClr val="222222"/>
                          </a:solidFill>
                          <a:effectLst/>
                          <a:latin typeface="Century Gothic" panose="020B0502020202020204" pitchFamily="34" charset="0"/>
                        </a:rPr>
                        <a:t>43.75%</a:t>
                      </a:r>
                    </a:p>
                    <a:p>
                      <a:pPr algn="ctr" fontAlgn="ct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r>
            </a:tbl>
          </a:graphicData>
        </a:graphic>
      </p:graphicFrame>
      <p:sp>
        <p:nvSpPr>
          <p:cNvPr id="2" name="1 Rectángulo"/>
          <p:cNvSpPr/>
          <p:nvPr/>
        </p:nvSpPr>
        <p:spPr>
          <a:xfrm>
            <a:off x="862883" y="1918885"/>
            <a:ext cx="7597547" cy="830997"/>
          </a:xfrm>
          <a:prstGeom prst="rect">
            <a:avLst/>
          </a:prstGeom>
        </p:spPr>
        <p:txBody>
          <a:bodyPr wrap="square">
            <a:spAutoFit/>
          </a:bodyPr>
          <a:lstStyle/>
          <a:p>
            <a:pPr algn="just"/>
            <a:r>
              <a:rPr lang="es-CO" sz="1200" dirty="0">
                <a:latin typeface="Century Gothic" panose="020B0502020202020204" pitchFamily="34" charset="0"/>
              </a:rPr>
              <a:t>Política orientada a programar, controlar y registrar las operaciones financieras, de acuerdo con los recursos disponibles de la entidad. Integra las actividades relacionadas con la adquisición de bienes y servicios, la gestión de proyectos de inversión y la programación y ejecución del presupuesto.</a:t>
            </a:r>
          </a:p>
        </p:txBody>
      </p:sp>
      <p:sp>
        <p:nvSpPr>
          <p:cNvPr id="12" name="11 Rectángulo"/>
          <p:cNvSpPr/>
          <p:nvPr/>
        </p:nvSpPr>
        <p:spPr>
          <a:xfrm>
            <a:off x="6114361" y="746920"/>
            <a:ext cx="2346071" cy="503476"/>
          </a:xfrm>
          <a:prstGeom prst="rect">
            <a:avLst/>
          </a:prstGeom>
          <a:solidFill>
            <a:srgbClr val="92D050"/>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s-CO" b="1" dirty="0">
                <a:latin typeface="Century Gothic" panose="020B0502020202020204" pitchFamily="34" charset="0"/>
              </a:rPr>
              <a:t>Cumplimiento </a:t>
            </a:r>
            <a:r>
              <a:rPr lang="es-CO" b="1" dirty="0">
                <a:latin typeface="Century Gothic" panose="020B0502020202020204" pitchFamily="34" charset="0"/>
              </a:rPr>
              <a:t>2do.</a:t>
            </a:r>
            <a:r>
              <a:rPr lang="es-CO" dirty="0" smtClean="0">
                <a:latin typeface="Century Gothic" panose="020B0502020202020204" pitchFamily="34" charset="0"/>
              </a:rPr>
              <a:t> </a:t>
            </a:r>
            <a:r>
              <a:rPr lang="es-CO" b="1" dirty="0" smtClean="0">
                <a:latin typeface="Century Gothic" panose="020B0502020202020204" pitchFamily="34" charset="0"/>
              </a:rPr>
              <a:t>trimestre </a:t>
            </a:r>
            <a:r>
              <a:rPr lang="es-CO" b="1" dirty="0" smtClean="0">
                <a:solidFill>
                  <a:schemeClr val="bg1"/>
                </a:solidFill>
                <a:latin typeface="Century Gothic" panose="020B0502020202020204" pitchFamily="34" charset="0"/>
              </a:rPr>
              <a:t>100</a:t>
            </a:r>
            <a:r>
              <a:rPr lang="es-CO" dirty="0" smtClean="0">
                <a:solidFill>
                  <a:schemeClr val="bg1"/>
                </a:solidFill>
                <a:latin typeface="Century Gothic" panose="020B0502020202020204" pitchFamily="34" charset="0"/>
              </a:rPr>
              <a:t>%</a:t>
            </a:r>
            <a:endParaRPr lang="es-CO"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350201436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CO" b="1" dirty="0">
                <a:latin typeface="Century Gothic" panose="020B0502020202020204" pitchFamily="34" charset="0"/>
              </a:rPr>
              <a:t>Política </a:t>
            </a:r>
            <a:r>
              <a:rPr lang="es-CO" b="1" dirty="0" smtClean="0">
                <a:latin typeface="Century Gothic" panose="020B0502020202020204" pitchFamily="34" charset="0"/>
              </a:rPr>
              <a:t>5</a:t>
            </a:r>
            <a:endParaRPr lang="es-CO" dirty="0"/>
          </a:p>
        </p:txBody>
      </p:sp>
      <p:sp>
        <p:nvSpPr>
          <p:cNvPr id="5" name="3 Título"/>
          <p:cNvSpPr txBox="1">
            <a:spLocks/>
          </p:cNvSpPr>
          <p:nvPr/>
        </p:nvSpPr>
        <p:spPr>
          <a:xfrm>
            <a:off x="308863" y="1322811"/>
            <a:ext cx="3853460" cy="442453"/>
          </a:xfrm>
          <a:prstGeom prst="rect">
            <a:avLst/>
          </a:prstGeom>
        </p:spPr>
        <p:txBody>
          <a:bodyPr vert="horz"/>
          <a:lstStyle>
            <a:lvl1pPr algn="ctr" defTabSz="457200" rtl="0" eaLnBrk="1" latinLnBrk="0" hangingPunct="1">
              <a:spcBef>
                <a:spcPct val="0"/>
              </a:spcBef>
              <a:buNone/>
              <a:defRPr sz="2400" kern="1200">
                <a:solidFill>
                  <a:schemeClr val="bg1"/>
                </a:solidFill>
                <a:latin typeface="Arial"/>
                <a:ea typeface="+mj-ea"/>
                <a:cs typeface="Arial"/>
              </a:defRPr>
            </a:lvl1pPr>
          </a:lstStyle>
          <a:p>
            <a:r>
              <a:rPr lang="es-CO" b="1" dirty="0" smtClean="0">
                <a:latin typeface="Century Gothic" panose="020B0502020202020204" pitchFamily="34" charset="0"/>
              </a:rPr>
              <a:t>Política 4</a:t>
            </a:r>
            <a:endParaRPr lang="es-CO" dirty="0"/>
          </a:p>
        </p:txBody>
      </p:sp>
      <p:sp>
        <p:nvSpPr>
          <p:cNvPr id="6" name="5 Rectángulo"/>
          <p:cNvSpPr/>
          <p:nvPr/>
        </p:nvSpPr>
        <p:spPr>
          <a:xfrm>
            <a:off x="2998374" y="1605828"/>
            <a:ext cx="2568332" cy="369332"/>
          </a:xfrm>
          <a:prstGeom prst="rect">
            <a:avLst/>
          </a:prstGeom>
        </p:spPr>
        <p:txBody>
          <a:bodyPr wrap="none">
            <a:spAutoFit/>
          </a:bodyPr>
          <a:lstStyle/>
          <a:p>
            <a:r>
              <a:rPr lang="es-CO" b="1" dirty="0" smtClean="0">
                <a:effectLst>
                  <a:outerShdw blurRad="38100" dist="38100" dir="2700000" algn="tl">
                    <a:srgbClr val="000000">
                      <a:alpha val="43137"/>
                    </a:srgbClr>
                  </a:outerShdw>
                </a:effectLst>
                <a:latin typeface="Century Gothic" panose="020B0502020202020204" pitchFamily="34" charset="0"/>
              </a:rPr>
              <a:t>GESTIÓN FINANCIERA</a:t>
            </a:r>
            <a:endParaRPr lang="es-CO" b="1" dirty="0">
              <a:effectLst>
                <a:outerShdw blurRad="38100" dist="38100" dir="2700000" algn="tl">
                  <a:srgbClr val="000000">
                    <a:alpha val="43137"/>
                  </a:srgbClr>
                </a:outerShdw>
              </a:effectLst>
              <a:latin typeface="Century Gothic" panose="020B0502020202020204" pitchFamily="34" charset="0"/>
            </a:endParaRPr>
          </a:p>
        </p:txBody>
      </p:sp>
      <p:sp>
        <p:nvSpPr>
          <p:cNvPr id="7" name="65 CuadroTexto"/>
          <p:cNvSpPr txBox="1"/>
          <p:nvPr/>
        </p:nvSpPr>
        <p:spPr>
          <a:xfrm>
            <a:off x="925753" y="1975160"/>
            <a:ext cx="6713573" cy="307777"/>
          </a:xfrm>
          <a:prstGeom prst="rect">
            <a:avLst/>
          </a:prstGeom>
          <a:noFill/>
        </p:spPr>
        <p:txBody>
          <a:bodyPr wrap="square" rtlCol="0">
            <a:spAutoFit/>
          </a:bodyPr>
          <a:lstStyle/>
          <a:p>
            <a:pPr algn="ctr"/>
            <a:r>
              <a:rPr lang="es-CO" sz="1400" b="1" dirty="0">
                <a:latin typeface="Century Gothic" panose="020B0502020202020204" pitchFamily="34" charset="0"/>
              </a:rPr>
              <a:t>Componente: 2. Programa Anual </a:t>
            </a:r>
            <a:r>
              <a:rPr lang="es-CO" sz="1400" b="1" dirty="0" err="1">
                <a:latin typeface="Century Gothic" panose="020B0502020202020204" pitchFamily="34" charset="0"/>
              </a:rPr>
              <a:t>Mensualizado</a:t>
            </a:r>
            <a:r>
              <a:rPr lang="es-CO" sz="1400" b="1" dirty="0">
                <a:latin typeface="Century Gothic" panose="020B0502020202020204" pitchFamily="34" charset="0"/>
              </a:rPr>
              <a:t> de Caja - PAC</a:t>
            </a:r>
          </a:p>
        </p:txBody>
      </p:sp>
      <p:graphicFrame>
        <p:nvGraphicFramePr>
          <p:cNvPr id="8" name="7 Tabla"/>
          <p:cNvGraphicFramePr>
            <a:graphicFrameLocks noGrp="1"/>
          </p:cNvGraphicFramePr>
          <p:nvPr>
            <p:extLst>
              <p:ext uri="{D42A27DB-BD31-4B8C-83A1-F6EECF244321}">
                <p14:modId xmlns:p14="http://schemas.microsoft.com/office/powerpoint/2010/main" val="1781573095"/>
              </p:ext>
            </p:extLst>
          </p:nvPr>
        </p:nvGraphicFramePr>
        <p:xfrm>
          <a:off x="862884" y="2499883"/>
          <a:ext cx="7597548" cy="2790056"/>
        </p:xfrm>
        <a:graphic>
          <a:graphicData uri="http://schemas.openxmlformats.org/drawingml/2006/table">
            <a:tbl>
              <a:tblPr firstRow="1" firstCol="1" bandRow="1">
                <a:tableStyleId>{5C22544A-7EE6-4342-B048-85BDC9FD1C3A}</a:tableStyleId>
              </a:tblPr>
              <a:tblGrid>
                <a:gridCol w="1541368"/>
                <a:gridCol w="3893517"/>
                <a:gridCol w="1159099"/>
                <a:gridCol w="1003564"/>
              </a:tblGrid>
              <a:tr h="504056">
                <a:tc>
                  <a:txBody>
                    <a:bodyPr/>
                    <a:lstStyle/>
                    <a:p>
                      <a:pPr algn="ctr">
                        <a:lnSpc>
                          <a:spcPct val="115000"/>
                        </a:lnSpc>
                        <a:spcAft>
                          <a:spcPts val="0"/>
                        </a:spcAft>
                      </a:pPr>
                      <a:r>
                        <a:rPr lang="es-CO" sz="1400" b="0" dirty="0" smtClean="0">
                          <a:effectLst/>
                          <a:latin typeface="Century Gothic" panose="020B0502020202020204" pitchFamily="34" charset="0"/>
                        </a:rPr>
                        <a:t>Requerimientos</a:t>
                      </a:r>
                      <a:endParaRPr lang="es-CO" sz="14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400" b="0" dirty="0" smtClean="0">
                          <a:effectLst/>
                          <a:latin typeface="Century Gothic" panose="020B0502020202020204" pitchFamily="34" charset="0"/>
                        </a:rPr>
                        <a:t>Actividades</a:t>
                      </a:r>
                      <a:endParaRPr lang="es-CO" sz="14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200" b="0" dirty="0" smtClean="0">
                          <a:effectLst/>
                          <a:latin typeface="Century Gothic" panose="020B0502020202020204" pitchFamily="34" charset="0"/>
                        </a:rPr>
                        <a:t>Programado  </a:t>
                      </a:r>
                      <a:r>
                        <a:rPr lang="es-CO" sz="1200" b="0" dirty="0">
                          <a:effectLst/>
                          <a:latin typeface="Century Gothic" panose="020B0502020202020204" pitchFamily="34" charset="0"/>
                        </a:rPr>
                        <a:t>%</a:t>
                      </a:r>
                      <a:endParaRPr lang="es-CO" sz="12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200" b="0" dirty="0" smtClean="0">
                          <a:effectLst/>
                          <a:latin typeface="Century Gothic" panose="020B0502020202020204" pitchFamily="34" charset="0"/>
                        </a:rPr>
                        <a:t>Ejecutado  %. </a:t>
                      </a:r>
                      <a:endParaRPr lang="es-CO" sz="1200" b="0" dirty="0">
                        <a:effectLst/>
                        <a:latin typeface="Century Gothic" panose="020B0502020202020204" pitchFamily="34" charset="0"/>
                        <a:ea typeface="Calibri"/>
                        <a:cs typeface="Times New Roman"/>
                      </a:endParaRPr>
                    </a:p>
                  </a:txBody>
                  <a:tcPr marL="68580" marR="68580" marT="0" marB="0"/>
                </a:tc>
              </a:tr>
              <a:tr h="376231">
                <a:tc>
                  <a:txBody>
                    <a:bodyPr/>
                    <a:lstStyle/>
                    <a:p>
                      <a:pPr algn="l" fontAlgn="ctr"/>
                      <a:r>
                        <a:rPr lang="es-CO" sz="1200" b="0" i="0" u="none" strike="noStrike" dirty="0" smtClean="0">
                          <a:solidFill>
                            <a:schemeClr val="bg1"/>
                          </a:solidFill>
                          <a:effectLst/>
                          <a:latin typeface="Century Gothic" panose="020B0502020202020204" pitchFamily="34" charset="0"/>
                        </a:rPr>
                        <a:t>2. Programa Anual </a:t>
                      </a:r>
                      <a:r>
                        <a:rPr lang="es-CO" sz="1200" b="0" i="0" u="none" strike="noStrike" dirty="0" err="1" smtClean="0">
                          <a:solidFill>
                            <a:schemeClr val="bg1"/>
                          </a:solidFill>
                          <a:effectLst/>
                          <a:latin typeface="Century Gothic" panose="020B0502020202020204" pitchFamily="34" charset="0"/>
                        </a:rPr>
                        <a:t>Mensualizado</a:t>
                      </a:r>
                      <a:r>
                        <a:rPr lang="es-CO" sz="1200" b="0" i="0" u="none" strike="noStrike" dirty="0" smtClean="0">
                          <a:solidFill>
                            <a:schemeClr val="bg1"/>
                          </a:solidFill>
                          <a:effectLst/>
                          <a:latin typeface="Century Gothic" panose="020B0502020202020204" pitchFamily="34" charset="0"/>
                        </a:rPr>
                        <a:t> de Caja - PAC</a:t>
                      </a:r>
                      <a:endParaRPr lang="es-CO" sz="1200" b="0" i="0" u="none" strike="noStrike" dirty="0">
                        <a:solidFill>
                          <a:schemeClr val="bg1"/>
                        </a:solidFill>
                        <a:effectLst/>
                        <a:latin typeface="Century Gothic" panose="020B0502020202020204" pitchFamily="34" charset="0"/>
                      </a:endParaRPr>
                    </a:p>
                  </a:txBody>
                  <a:tcPr marL="137160" marR="137160" marT="137160" marB="137160" anchor="ctr"/>
                </a:tc>
                <a:tc>
                  <a:txBody>
                    <a:bodyPr/>
                    <a:lstStyle/>
                    <a:p>
                      <a:pPr algn="l" fontAlgn="ctr"/>
                      <a:r>
                        <a:rPr lang="es-CO" sz="1100" b="0" i="0" u="none" strike="noStrike" dirty="0" smtClean="0">
                          <a:solidFill>
                            <a:srgbClr val="222222"/>
                          </a:solidFill>
                          <a:effectLst/>
                          <a:latin typeface="Century Gothic" panose="020B0502020202020204" pitchFamily="34" charset="0"/>
                        </a:rPr>
                        <a:t>1. Elaboración mensual del boletín presupuestal, en el cual se realiza un análisis de los movimientos presupuestales mes a mes en cuanto a compromisos, obligados y pagos. </a:t>
                      </a:r>
                    </a:p>
                    <a:p>
                      <a:pPr algn="l" fontAlgn="ctr"/>
                      <a:r>
                        <a:rPr lang="es-CO" sz="1100" b="0" i="0" u="none" strike="noStrike" dirty="0" smtClean="0">
                          <a:solidFill>
                            <a:srgbClr val="222222"/>
                          </a:solidFill>
                          <a:effectLst/>
                          <a:latin typeface="Century Gothic" panose="020B0502020202020204" pitchFamily="34" charset="0"/>
                        </a:rPr>
                        <a:t>2. Elaboración del ranking presupuestal en el cual se visualiza la ejecución de recursos por dependencia, ubicando de mayor a menor que dependencia ha realizado la mejor ejecución de recursos.</a:t>
                      </a:r>
                    </a:p>
                    <a:p>
                      <a:pPr algn="l" fontAlgn="ctr"/>
                      <a:r>
                        <a:rPr lang="es-CO" sz="1100" b="0" i="0" u="none" strike="noStrike" dirty="0" smtClean="0">
                          <a:solidFill>
                            <a:srgbClr val="222222"/>
                          </a:solidFill>
                          <a:effectLst/>
                          <a:latin typeface="Century Gothic" panose="020B0502020202020204" pitchFamily="34" charset="0"/>
                        </a:rPr>
                        <a:t>3. Elaboración y presentación de los informes presupuestales para los comités sectoriales (entidades del sector justicia) y comités directivos (Ministerio).</a:t>
                      </a:r>
                    </a:p>
                  </a:txBody>
                  <a:tcPr marL="137160" marR="137160" marT="137160" marB="137160" anchor="ctr">
                    <a:solidFill>
                      <a:schemeClr val="accent5">
                        <a:lumMod val="20000"/>
                        <a:lumOff val="80000"/>
                      </a:schemeClr>
                    </a:solidFill>
                  </a:tcPr>
                </a:tc>
                <a:tc>
                  <a:txBody>
                    <a:bodyPr/>
                    <a:lstStyle/>
                    <a:p>
                      <a:pPr algn="ctr" fontAlgn="ctr"/>
                      <a:r>
                        <a:rPr lang="es-CO" sz="1600" b="1" i="0" u="none" strike="noStrike" dirty="0" smtClean="0">
                          <a:solidFill>
                            <a:srgbClr val="222222"/>
                          </a:solidFill>
                          <a:effectLst/>
                          <a:latin typeface="Century Gothic" panose="020B0502020202020204" pitchFamily="34" charset="0"/>
                        </a:rPr>
                        <a:t>25.00%</a:t>
                      </a: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c>
                  <a:txBody>
                    <a:bodyPr/>
                    <a:lstStyle/>
                    <a:p>
                      <a:pPr algn="ctr" fontAlgn="ctr"/>
                      <a:r>
                        <a:rPr lang="es-CO" sz="1600" b="1" i="0" u="none" strike="noStrike" dirty="0" smtClean="0">
                          <a:solidFill>
                            <a:srgbClr val="222222"/>
                          </a:solidFill>
                          <a:effectLst/>
                          <a:latin typeface="Century Gothic" panose="020B0502020202020204" pitchFamily="34" charset="0"/>
                        </a:rPr>
                        <a:t>25.00%</a:t>
                      </a: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r>
            </a:tbl>
          </a:graphicData>
        </a:graphic>
      </p:graphicFrame>
      <p:sp>
        <p:nvSpPr>
          <p:cNvPr id="10" name="9 Rectángulo"/>
          <p:cNvSpPr/>
          <p:nvPr/>
        </p:nvSpPr>
        <p:spPr>
          <a:xfrm>
            <a:off x="6081311" y="746920"/>
            <a:ext cx="2379121" cy="503476"/>
          </a:xfrm>
          <a:prstGeom prst="rect">
            <a:avLst/>
          </a:prstGeom>
          <a:solidFill>
            <a:srgbClr val="92D050"/>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s-CO" b="1" dirty="0">
                <a:latin typeface="Century Gothic" panose="020B0502020202020204" pitchFamily="34" charset="0"/>
              </a:rPr>
              <a:t>Cumplimiento </a:t>
            </a:r>
            <a:r>
              <a:rPr lang="es-CO" b="1" dirty="0">
                <a:latin typeface="Century Gothic" panose="020B0502020202020204" pitchFamily="34" charset="0"/>
              </a:rPr>
              <a:t>2do. trimestre </a:t>
            </a:r>
            <a:r>
              <a:rPr lang="es-CO" b="1" dirty="0">
                <a:solidFill>
                  <a:schemeClr val="bg1"/>
                </a:solidFill>
                <a:latin typeface="Century Gothic" panose="020B0502020202020204" pitchFamily="34" charset="0"/>
              </a:rPr>
              <a:t>100%</a:t>
            </a:r>
          </a:p>
        </p:txBody>
      </p:sp>
    </p:spTree>
    <p:extLst>
      <p:ext uri="{BB962C8B-B14F-4D97-AF65-F5344CB8AC3E}">
        <p14:creationId xmlns:p14="http://schemas.microsoft.com/office/powerpoint/2010/main" val="154426697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CO" b="1" dirty="0">
                <a:latin typeface="Century Gothic" panose="020B0502020202020204" pitchFamily="34" charset="0"/>
              </a:rPr>
              <a:t>Política </a:t>
            </a:r>
            <a:r>
              <a:rPr lang="es-CO" b="1" dirty="0" smtClean="0">
                <a:latin typeface="Century Gothic" panose="020B0502020202020204" pitchFamily="34" charset="0"/>
              </a:rPr>
              <a:t>5</a:t>
            </a:r>
            <a:endParaRPr lang="es-CO" dirty="0"/>
          </a:p>
        </p:txBody>
      </p:sp>
      <p:sp>
        <p:nvSpPr>
          <p:cNvPr id="5" name="3 Título"/>
          <p:cNvSpPr txBox="1">
            <a:spLocks/>
          </p:cNvSpPr>
          <p:nvPr/>
        </p:nvSpPr>
        <p:spPr>
          <a:xfrm>
            <a:off x="308863" y="1322811"/>
            <a:ext cx="3853460" cy="442453"/>
          </a:xfrm>
          <a:prstGeom prst="rect">
            <a:avLst/>
          </a:prstGeom>
        </p:spPr>
        <p:txBody>
          <a:bodyPr vert="horz"/>
          <a:lstStyle>
            <a:lvl1pPr algn="ctr" defTabSz="457200" rtl="0" eaLnBrk="1" latinLnBrk="0" hangingPunct="1">
              <a:spcBef>
                <a:spcPct val="0"/>
              </a:spcBef>
              <a:buNone/>
              <a:defRPr sz="2400" kern="1200">
                <a:solidFill>
                  <a:schemeClr val="bg1"/>
                </a:solidFill>
                <a:latin typeface="Arial"/>
                <a:ea typeface="+mj-ea"/>
                <a:cs typeface="Arial"/>
              </a:defRPr>
            </a:lvl1pPr>
          </a:lstStyle>
          <a:p>
            <a:r>
              <a:rPr lang="es-CO" b="1" dirty="0" smtClean="0">
                <a:latin typeface="Century Gothic" panose="020B0502020202020204" pitchFamily="34" charset="0"/>
              </a:rPr>
              <a:t>Política 4</a:t>
            </a:r>
            <a:endParaRPr lang="es-CO" dirty="0"/>
          </a:p>
        </p:txBody>
      </p:sp>
      <p:sp>
        <p:nvSpPr>
          <p:cNvPr id="6" name="5 Rectángulo"/>
          <p:cNvSpPr/>
          <p:nvPr/>
        </p:nvSpPr>
        <p:spPr>
          <a:xfrm>
            <a:off x="2986499" y="1724578"/>
            <a:ext cx="2568332" cy="369332"/>
          </a:xfrm>
          <a:prstGeom prst="rect">
            <a:avLst/>
          </a:prstGeom>
        </p:spPr>
        <p:txBody>
          <a:bodyPr wrap="none">
            <a:spAutoFit/>
          </a:bodyPr>
          <a:lstStyle/>
          <a:p>
            <a:r>
              <a:rPr lang="es-CO" b="1" dirty="0" smtClean="0">
                <a:effectLst>
                  <a:outerShdw blurRad="38100" dist="38100" dir="2700000" algn="tl">
                    <a:srgbClr val="000000">
                      <a:alpha val="43137"/>
                    </a:srgbClr>
                  </a:outerShdw>
                </a:effectLst>
                <a:latin typeface="Century Gothic" panose="020B0502020202020204" pitchFamily="34" charset="0"/>
              </a:rPr>
              <a:t>GESTIÓN FINANCIERA</a:t>
            </a:r>
            <a:endParaRPr lang="es-CO" b="1" dirty="0">
              <a:effectLst>
                <a:outerShdw blurRad="38100" dist="38100" dir="2700000" algn="tl">
                  <a:srgbClr val="000000">
                    <a:alpha val="43137"/>
                  </a:srgbClr>
                </a:outerShdw>
              </a:effectLst>
              <a:latin typeface="Century Gothic" panose="020B0502020202020204" pitchFamily="34" charset="0"/>
            </a:endParaRPr>
          </a:p>
        </p:txBody>
      </p:sp>
      <p:sp>
        <p:nvSpPr>
          <p:cNvPr id="7" name="65 CuadroTexto"/>
          <p:cNvSpPr txBox="1"/>
          <p:nvPr/>
        </p:nvSpPr>
        <p:spPr>
          <a:xfrm>
            <a:off x="1402711" y="2319653"/>
            <a:ext cx="5112913" cy="523220"/>
          </a:xfrm>
          <a:prstGeom prst="rect">
            <a:avLst/>
          </a:prstGeom>
          <a:noFill/>
        </p:spPr>
        <p:txBody>
          <a:bodyPr wrap="square" rtlCol="0">
            <a:spAutoFit/>
          </a:bodyPr>
          <a:lstStyle/>
          <a:p>
            <a:pPr algn="ctr"/>
            <a:r>
              <a:rPr lang="es-CO" sz="1400" b="1" dirty="0">
                <a:latin typeface="Century Gothic" panose="020B0502020202020204" pitchFamily="34" charset="0"/>
              </a:rPr>
              <a:t>Componente: 3. Formulación y seguimiento a Proyectos de Inversión</a:t>
            </a:r>
          </a:p>
        </p:txBody>
      </p:sp>
      <p:graphicFrame>
        <p:nvGraphicFramePr>
          <p:cNvPr id="8" name="7 Tabla"/>
          <p:cNvGraphicFramePr>
            <a:graphicFrameLocks noGrp="1"/>
          </p:cNvGraphicFramePr>
          <p:nvPr>
            <p:extLst>
              <p:ext uri="{D42A27DB-BD31-4B8C-83A1-F6EECF244321}">
                <p14:modId xmlns:p14="http://schemas.microsoft.com/office/powerpoint/2010/main" val="821959564"/>
              </p:ext>
            </p:extLst>
          </p:nvPr>
        </p:nvGraphicFramePr>
        <p:xfrm>
          <a:off x="862884" y="3276551"/>
          <a:ext cx="7597548" cy="1509896"/>
        </p:xfrm>
        <a:graphic>
          <a:graphicData uri="http://schemas.openxmlformats.org/drawingml/2006/table">
            <a:tbl>
              <a:tblPr firstRow="1" firstCol="1" bandRow="1">
                <a:tableStyleId>{5C22544A-7EE6-4342-B048-85BDC9FD1C3A}</a:tableStyleId>
              </a:tblPr>
              <a:tblGrid>
                <a:gridCol w="1541368"/>
                <a:gridCol w="3893517"/>
                <a:gridCol w="1159099"/>
                <a:gridCol w="1003564"/>
              </a:tblGrid>
              <a:tr h="504056">
                <a:tc>
                  <a:txBody>
                    <a:bodyPr/>
                    <a:lstStyle/>
                    <a:p>
                      <a:pPr algn="ctr">
                        <a:lnSpc>
                          <a:spcPct val="115000"/>
                        </a:lnSpc>
                        <a:spcAft>
                          <a:spcPts val="0"/>
                        </a:spcAft>
                      </a:pPr>
                      <a:r>
                        <a:rPr lang="es-CO" sz="1400" b="0" dirty="0" smtClean="0">
                          <a:effectLst/>
                          <a:latin typeface="Century Gothic" panose="020B0502020202020204" pitchFamily="34" charset="0"/>
                        </a:rPr>
                        <a:t>Requerimientos</a:t>
                      </a:r>
                      <a:endParaRPr lang="es-CO" sz="14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400" b="0" dirty="0" smtClean="0">
                          <a:effectLst/>
                          <a:latin typeface="Century Gothic" panose="020B0502020202020204" pitchFamily="34" charset="0"/>
                        </a:rPr>
                        <a:t>Actividades</a:t>
                      </a:r>
                      <a:endParaRPr lang="es-CO" sz="14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200" b="0" dirty="0" smtClean="0">
                          <a:effectLst/>
                          <a:latin typeface="Century Gothic" panose="020B0502020202020204" pitchFamily="34" charset="0"/>
                        </a:rPr>
                        <a:t>Programado  </a:t>
                      </a:r>
                      <a:r>
                        <a:rPr lang="es-CO" sz="1200" b="0" dirty="0">
                          <a:effectLst/>
                          <a:latin typeface="Century Gothic" panose="020B0502020202020204" pitchFamily="34" charset="0"/>
                        </a:rPr>
                        <a:t>%</a:t>
                      </a:r>
                      <a:endParaRPr lang="es-CO" sz="12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200" b="0" dirty="0" smtClean="0">
                          <a:effectLst/>
                          <a:latin typeface="Century Gothic" panose="020B0502020202020204" pitchFamily="34" charset="0"/>
                        </a:rPr>
                        <a:t>Ejecutado  %. </a:t>
                      </a:r>
                      <a:endParaRPr lang="es-CO" sz="1200" b="0" dirty="0">
                        <a:effectLst/>
                        <a:latin typeface="Century Gothic" panose="020B0502020202020204" pitchFamily="34" charset="0"/>
                        <a:ea typeface="Calibri"/>
                        <a:cs typeface="Times New Roman"/>
                      </a:endParaRPr>
                    </a:p>
                  </a:txBody>
                  <a:tcPr marL="68580" marR="68580" marT="0" marB="0"/>
                </a:tc>
              </a:tr>
              <a:tr h="376231">
                <a:tc>
                  <a:txBody>
                    <a:bodyPr/>
                    <a:lstStyle/>
                    <a:p>
                      <a:pPr algn="l" fontAlgn="ctr"/>
                      <a:r>
                        <a:rPr lang="es-CO" sz="1200" b="0" i="0" u="none" strike="noStrike" dirty="0" smtClean="0">
                          <a:solidFill>
                            <a:schemeClr val="bg1"/>
                          </a:solidFill>
                          <a:effectLst/>
                          <a:latin typeface="Century Gothic" panose="020B0502020202020204" pitchFamily="34" charset="0"/>
                        </a:rPr>
                        <a:t>3. Formulación y seguimiento a Proyectos de Inversión</a:t>
                      </a:r>
                      <a:endParaRPr lang="es-CO" sz="1200" b="0" i="0" u="none" strike="noStrike" dirty="0">
                        <a:solidFill>
                          <a:schemeClr val="bg1"/>
                        </a:solidFill>
                        <a:effectLst/>
                        <a:latin typeface="Century Gothic" panose="020B0502020202020204" pitchFamily="34" charset="0"/>
                      </a:endParaRPr>
                    </a:p>
                  </a:txBody>
                  <a:tcPr marL="137160" marR="137160" marT="137160" marB="137160" anchor="ctr"/>
                </a:tc>
                <a:tc>
                  <a:txBody>
                    <a:bodyPr/>
                    <a:lstStyle/>
                    <a:p>
                      <a:pPr algn="l" fontAlgn="ctr"/>
                      <a:r>
                        <a:rPr lang="es-CO" sz="1100" b="0" i="0" u="none" strike="noStrike" dirty="0" smtClean="0">
                          <a:solidFill>
                            <a:srgbClr val="222222"/>
                          </a:solidFill>
                          <a:effectLst/>
                          <a:latin typeface="Century Gothic" panose="020B0502020202020204" pitchFamily="34" charset="0"/>
                        </a:rPr>
                        <a:t>seguimiento a Proyectos de Inversión</a:t>
                      </a:r>
                    </a:p>
                  </a:txBody>
                  <a:tcPr marL="137160" marR="137160" marT="137160" marB="137160" anchor="ctr">
                    <a:solidFill>
                      <a:schemeClr val="accent5">
                        <a:lumMod val="20000"/>
                        <a:lumOff val="80000"/>
                      </a:schemeClr>
                    </a:solidFill>
                  </a:tcPr>
                </a:tc>
                <a:tc>
                  <a:txBody>
                    <a:bodyPr/>
                    <a:lstStyle/>
                    <a:p>
                      <a:pPr algn="ctr" fontAlgn="ctr"/>
                      <a:r>
                        <a:rPr lang="es-CO" sz="1600" b="1" i="0" u="none" strike="noStrike" dirty="0" smtClean="0">
                          <a:solidFill>
                            <a:srgbClr val="222222"/>
                          </a:solidFill>
                          <a:effectLst/>
                          <a:latin typeface="Century Gothic" panose="020B0502020202020204" pitchFamily="34" charset="0"/>
                        </a:rPr>
                        <a:t>30.00%</a:t>
                      </a: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endParaRPr lang="es-CO" sz="1600" b="1" i="0" u="none" strike="noStrike" dirty="0" smtClean="0">
                        <a:solidFill>
                          <a:srgbClr val="222222"/>
                        </a:solidFill>
                        <a:effectLst/>
                        <a:latin typeface="Century Gothic" panose="020B0502020202020204" pitchFamily="34" charset="0"/>
                      </a:endParaRPr>
                    </a:p>
                    <a:p>
                      <a:pPr marL="0" marR="0" indent="0" algn="ctr" defTabSz="457200" rtl="0" eaLnBrk="1" fontAlgn="ctr" latinLnBrk="0" hangingPunct="1">
                        <a:lnSpc>
                          <a:spcPct val="100000"/>
                        </a:lnSpc>
                        <a:spcBef>
                          <a:spcPts val="0"/>
                        </a:spcBef>
                        <a:spcAft>
                          <a:spcPts val="0"/>
                        </a:spcAft>
                        <a:buClrTx/>
                        <a:buSzTx/>
                        <a:buFontTx/>
                        <a:buNone/>
                        <a:tabLst/>
                        <a:defRPr/>
                      </a:pPr>
                      <a:r>
                        <a:rPr lang="es-CO" sz="1600" b="1" i="0" u="none" strike="noStrike" dirty="0" smtClean="0">
                          <a:solidFill>
                            <a:srgbClr val="222222"/>
                          </a:solidFill>
                          <a:effectLst/>
                          <a:latin typeface="Century Gothic" panose="020B0502020202020204" pitchFamily="34" charset="0"/>
                        </a:rPr>
                        <a:t>30.00%</a:t>
                      </a:r>
                    </a:p>
                    <a:p>
                      <a:pPr algn="ctr" fontAlgn="ct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r>
            </a:tbl>
          </a:graphicData>
        </a:graphic>
      </p:graphicFrame>
      <p:sp>
        <p:nvSpPr>
          <p:cNvPr id="12" name="11 Rectángulo"/>
          <p:cNvSpPr/>
          <p:nvPr/>
        </p:nvSpPr>
        <p:spPr>
          <a:xfrm>
            <a:off x="6081311" y="746920"/>
            <a:ext cx="2379121" cy="503476"/>
          </a:xfrm>
          <a:prstGeom prst="rect">
            <a:avLst/>
          </a:prstGeom>
          <a:solidFill>
            <a:srgbClr val="92D050"/>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s-CO" b="1" dirty="0">
                <a:latin typeface="Century Gothic" panose="020B0502020202020204" pitchFamily="34" charset="0"/>
              </a:rPr>
              <a:t>Cumplimiento </a:t>
            </a:r>
            <a:r>
              <a:rPr lang="es-CO" b="1" dirty="0">
                <a:latin typeface="Century Gothic" panose="020B0502020202020204" pitchFamily="34" charset="0"/>
              </a:rPr>
              <a:t>2do. </a:t>
            </a:r>
            <a:r>
              <a:rPr lang="es-CO" b="1" dirty="0" smtClean="0">
                <a:latin typeface="Century Gothic" panose="020B0502020202020204" pitchFamily="34" charset="0"/>
              </a:rPr>
              <a:t>trimestre </a:t>
            </a:r>
            <a:r>
              <a:rPr lang="es-CO" b="1" dirty="0">
                <a:solidFill>
                  <a:schemeClr val="bg1"/>
                </a:solidFill>
                <a:latin typeface="Century Gothic" panose="020B0502020202020204" pitchFamily="34" charset="0"/>
              </a:rPr>
              <a:t>100%</a:t>
            </a:r>
          </a:p>
        </p:txBody>
      </p:sp>
    </p:spTree>
    <p:extLst>
      <p:ext uri="{BB962C8B-B14F-4D97-AF65-F5344CB8AC3E}">
        <p14:creationId xmlns:p14="http://schemas.microsoft.com/office/powerpoint/2010/main" val="1487166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CO" b="1" dirty="0">
                <a:latin typeface="Century Gothic" panose="020B0502020202020204" pitchFamily="34" charset="0"/>
              </a:rPr>
              <a:t>Política </a:t>
            </a:r>
            <a:r>
              <a:rPr lang="es-CO" b="1" dirty="0" smtClean="0">
                <a:latin typeface="Century Gothic" panose="020B0502020202020204" pitchFamily="34" charset="0"/>
              </a:rPr>
              <a:t>5</a:t>
            </a:r>
            <a:endParaRPr lang="es-CO" dirty="0"/>
          </a:p>
        </p:txBody>
      </p:sp>
      <p:sp>
        <p:nvSpPr>
          <p:cNvPr id="5" name="3 Título"/>
          <p:cNvSpPr txBox="1">
            <a:spLocks/>
          </p:cNvSpPr>
          <p:nvPr/>
        </p:nvSpPr>
        <p:spPr>
          <a:xfrm>
            <a:off x="308863" y="1322811"/>
            <a:ext cx="3853460" cy="442453"/>
          </a:xfrm>
          <a:prstGeom prst="rect">
            <a:avLst/>
          </a:prstGeom>
        </p:spPr>
        <p:txBody>
          <a:bodyPr vert="horz"/>
          <a:lstStyle>
            <a:lvl1pPr algn="ctr" defTabSz="457200" rtl="0" eaLnBrk="1" latinLnBrk="0" hangingPunct="1">
              <a:spcBef>
                <a:spcPct val="0"/>
              </a:spcBef>
              <a:buNone/>
              <a:defRPr sz="2400" kern="1200">
                <a:solidFill>
                  <a:schemeClr val="bg1"/>
                </a:solidFill>
                <a:latin typeface="Arial"/>
                <a:ea typeface="+mj-ea"/>
                <a:cs typeface="Arial"/>
              </a:defRPr>
            </a:lvl1pPr>
          </a:lstStyle>
          <a:p>
            <a:r>
              <a:rPr lang="es-CO" b="1" dirty="0" smtClean="0">
                <a:latin typeface="Century Gothic" panose="020B0502020202020204" pitchFamily="34" charset="0"/>
              </a:rPr>
              <a:t>Política 4</a:t>
            </a:r>
            <a:endParaRPr lang="es-CO" dirty="0"/>
          </a:p>
        </p:txBody>
      </p:sp>
      <p:sp>
        <p:nvSpPr>
          <p:cNvPr id="6" name="5 Rectángulo"/>
          <p:cNvSpPr/>
          <p:nvPr/>
        </p:nvSpPr>
        <p:spPr>
          <a:xfrm>
            <a:off x="2915249" y="1510828"/>
            <a:ext cx="2568332" cy="369332"/>
          </a:xfrm>
          <a:prstGeom prst="rect">
            <a:avLst/>
          </a:prstGeom>
        </p:spPr>
        <p:txBody>
          <a:bodyPr wrap="none">
            <a:spAutoFit/>
          </a:bodyPr>
          <a:lstStyle/>
          <a:p>
            <a:r>
              <a:rPr lang="es-CO" b="1" dirty="0" smtClean="0">
                <a:effectLst>
                  <a:outerShdw blurRad="38100" dist="38100" dir="2700000" algn="tl">
                    <a:srgbClr val="000000">
                      <a:alpha val="43137"/>
                    </a:srgbClr>
                  </a:outerShdw>
                </a:effectLst>
                <a:latin typeface="Century Gothic" panose="020B0502020202020204" pitchFamily="34" charset="0"/>
              </a:rPr>
              <a:t>GESTIÓN FINANCIERA</a:t>
            </a:r>
            <a:endParaRPr lang="es-CO" b="1" dirty="0">
              <a:effectLst>
                <a:outerShdw blurRad="38100" dist="38100" dir="2700000" algn="tl">
                  <a:srgbClr val="000000">
                    <a:alpha val="43137"/>
                  </a:srgbClr>
                </a:outerShdw>
              </a:effectLst>
              <a:latin typeface="Century Gothic" panose="020B0502020202020204" pitchFamily="34" charset="0"/>
            </a:endParaRPr>
          </a:p>
        </p:txBody>
      </p:sp>
      <p:sp>
        <p:nvSpPr>
          <p:cNvPr id="7" name="65 CuadroTexto"/>
          <p:cNvSpPr txBox="1"/>
          <p:nvPr/>
        </p:nvSpPr>
        <p:spPr>
          <a:xfrm>
            <a:off x="990432" y="2068177"/>
            <a:ext cx="5112913" cy="307777"/>
          </a:xfrm>
          <a:prstGeom prst="rect">
            <a:avLst/>
          </a:prstGeom>
          <a:noFill/>
        </p:spPr>
        <p:txBody>
          <a:bodyPr wrap="square" rtlCol="0">
            <a:spAutoFit/>
          </a:bodyPr>
          <a:lstStyle/>
          <a:p>
            <a:pPr algn="ctr"/>
            <a:r>
              <a:rPr lang="es-CO" sz="1400" b="1" dirty="0">
                <a:latin typeface="Century Gothic" panose="020B0502020202020204" pitchFamily="34" charset="0"/>
              </a:rPr>
              <a:t>Componente: 4. Plan Anual de Adquisiciones (PAA)</a:t>
            </a:r>
          </a:p>
        </p:txBody>
      </p:sp>
      <p:graphicFrame>
        <p:nvGraphicFramePr>
          <p:cNvPr id="8" name="7 Tabla"/>
          <p:cNvGraphicFramePr>
            <a:graphicFrameLocks noGrp="1"/>
          </p:cNvGraphicFramePr>
          <p:nvPr>
            <p:extLst>
              <p:ext uri="{D42A27DB-BD31-4B8C-83A1-F6EECF244321}">
                <p14:modId xmlns:p14="http://schemas.microsoft.com/office/powerpoint/2010/main" val="2808198813"/>
              </p:ext>
            </p:extLst>
          </p:nvPr>
        </p:nvGraphicFramePr>
        <p:xfrm>
          <a:off x="862884" y="2375954"/>
          <a:ext cx="7597548" cy="2957696"/>
        </p:xfrm>
        <a:graphic>
          <a:graphicData uri="http://schemas.openxmlformats.org/drawingml/2006/table">
            <a:tbl>
              <a:tblPr firstRow="1" firstCol="1" bandRow="1">
                <a:tableStyleId>{5C22544A-7EE6-4342-B048-85BDC9FD1C3A}</a:tableStyleId>
              </a:tblPr>
              <a:tblGrid>
                <a:gridCol w="1541368"/>
                <a:gridCol w="3893517"/>
                <a:gridCol w="1159099"/>
                <a:gridCol w="1003564"/>
              </a:tblGrid>
              <a:tr h="504056">
                <a:tc>
                  <a:txBody>
                    <a:bodyPr/>
                    <a:lstStyle/>
                    <a:p>
                      <a:pPr algn="ctr">
                        <a:lnSpc>
                          <a:spcPct val="115000"/>
                        </a:lnSpc>
                        <a:spcAft>
                          <a:spcPts val="0"/>
                        </a:spcAft>
                      </a:pPr>
                      <a:r>
                        <a:rPr lang="es-CO" sz="1400" b="0" dirty="0" smtClean="0">
                          <a:effectLst/>
                          <a:latin typeface="Century Gothic" panose="020B0502020202020204" pitchFamily="34" charset="0"/>
                        </a:rPr>
                        <a:t>Requerimientos</a:t>
                      </a:r>
                      <a:endParaRPr lang="es-CO" sz="14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400" b="0" dirty="0" smtClean="0">
                          <a:effectLst/>
                          <a:latin typeface="Century Gothic" panose="020B0502020202020204" pitchFamily="34" charset="0"/>
                        </a:rPr>
                        <a:t>Actividades</a:t>
                      </a:r>
                      <a:endParaRPr lang="es-CO" sz="14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200" b="0" dirty="0" smtClean="0">
                          <a:effectLst/>
                          <a:latin typeface="Century Gothic" panose="020B0502020202020204" pitchFamily="34" charset="0"/>
                        </a:rPr>
                        <a:t>Programado  </a:t>
                      </a:r>
                      <a:r>
                        <a:rPr lang="es-CO" sz="1200" b="0" dirty="0">
                          <a:effectLst/>
                          <a:latin typeface="Century Gothic" panose="020B0502020202020204" pitchFamily="34" charset="0"/>
                        </a:rPr>
                        <a:t>%</a:t>
                      </a:r>
                      <a:endParaRPr lang="es-CO" sz="1200" b="0" dirty="0">
                        <a:effectLst/>
                        <a:latin typeface="Century Gothic" panose="020B0502020202020204" pitchFamily="34" charset="0"/>
                        <a:ea typeface="Calibri"/>
                        <a:cs typeface="Times New Roman"/>
                      </a:endParaRPr>
                    </a:p>
                  </a:txBody>
                  <a:tcPr marL="68580" marR="68580" marT="0" marB="0"/>
                </a:tc>
                <a:tc>
                  <a:txBody>
                    <a:bodyPr/>
                    <a:lstStyle/>
                    <a:p>
                      <a:pPr algn="ctr">
                        <a:lnSpc>
                          <a:spcPct val="115000"/>
                        </a:lnSpc>
                        <a:spcAft>
                          <a:spcPts val="0"/>
                        </a:spcAft>
                      </a:pPr>
                      <a:r>
                        <a:rPr lang="es-CO" sz="1200" b="0" dirty="0" smtClean="0">
                          <a:effectLst/>
                          <a:latin typeface="Century Gothic" panose="020B0502020202020204" pitchFamily="34" charset="0"/>
                        </a:rPr>
                        <a:t>Ejecutado  %. </a:t>
                      </a:r>
                      <a:endParaRPr lang="es-CO" sz="1200" b="0" dirty="0">
                        <a:effectLst/>
                        <a:latin typeface="Century Gothic" panose="020B0502020202020204" pitchFamily="34" charset="0"/>
                        <a:ea typeface="Calibri"/>
                        <a:cs typeface="Times New Roman"/>
                      </a:endParaRPr>
                    </a:p>
                  </a:txBody>
                  <a:tcPr marL="68580" marR="68580" marT="0" marB="0"/>
                </a:tc>
              </a:tr>
              <a:tr h="376231">
                <a:tc>
                  <a:txBody>
                    <a:bodyPr/>
                    <a:lstStyle/>
                    <a:p>
                      <a:pPr algn="l" fontAlgn="ctr"/>
                      <a:r>
                        <a:rPr lang="es-CO" sz="1200" b="0" i="0" u="none" strike="noStrike" dirty="0" smtClean="0">
                          <a:solidFill>
                            <a:schemeClr val="bg1"/>
                          </a:solidFill>
                          <a:effectLst/>
                          <a:latin typeface="Century Gothic" panose="020B0502020202020204" pitchFamily="34" charset="0"/>
                        </a:rPr>
                        <a:t>4. Plan Anual de Adquisiciones (PAA)</a:t>
                      </a:r>
                      <a:endParaRPr lang="es-CO" sz="1200" b="0" i="0" u="none" strike="noStrike" dirty="0">
                        <a:solidFill>
                          <a:schemeClr val="bg1"/>
                        </a:solidFill>
                        <a:effectLst/>
                        <a:latin typeface="Century Gothic" panose="020B0502020202020204" pitchFamily="34" charset="0"/>
                      </a:endParaRPr>
                    </a:p>
                  </a:txBody>
                  <a:tcPr marL="137160" marR="137160" marT="137160" marB="137160" anchor="ctr"/>
                </a:tc>
                <a:tc>
                  <a:txBody>
                    <a:bodyPr/>
                    <a:lstStyle/>
                    <a:p>
                      <a:pPr marL="0" indent="0" algn="l" fontAlgn="ctr">
                        <a:buFont typeface="+mj-lt"/>
                        <a:buNone/>
                      </a:pPr>
                      <a:r>
                        <a:rPr lang="es-CO" sz="1100" b="0" i="0" u="none" strike="noStrike" dirty="0" smtClean="0">
                          <a:solidFill>
                            <a:srgbClr val="222222"/>
                          </a:solidFill>
                          <a:effectLst/>
                          <a:latin typeface="Century Gothic" panose="020B0502020202020204" pitchFamily="34" charset="0"/>
                        </a:rPr>
                        <a:t>Presentación de necesidades de las dependencias</a:t>
                      </a:r>
                    </a:p>
                    <a:p>
                      <a:pPr marL="0" indent="0" algn="l" fontAlgn="ctr">
                        <a:buFont typeface="+mj-lt"/>
                        <a:buNone/>
                      </a:pPr>
                      <a:r>
                        <a:rPr lang="es-CO" sz="1100" b="0" i="0" u="none" strike="noStrike" dirty="0" smtClean="0">
                          <a:solidFill>
                            <a:srgbClr val="222222"/>
                          </a:solidFill>
                          <a:effectLst/>
                          <a:latin typeface="Century Gothic" panose="020B0502020202020204" pitchFamily="34" charset="0"/>
                        </a:rPr>
                        <a:t>Revisión de información recibida</a:t>
                      </a:r>
                    </a:p>
                    <a:p>
                      <a:pPr marL="0" indent="0" algn="l" fontAlgn="ctr">
                        <a:buFont typeface="+mj-lt"/>
                        <a:buNone/>
                      </a:pPr>
                      <a:r>
                        <a:rPr lang="es-CO" sz="1100" b="0" i="0" u="none" strike="noStrike" dirty="0" smtClean="0">
                          <a:solidFill>
                            <a:srgbClr val="222222"/>
                          </a:solidFill>
                          <a:effectLst/>
                          <a:latin typeface="Century Gothic" panose="020B0502020202020204" pitchFamily="34" charset="0"/>
                        </a:rPr>
                        <a:t>Consolidación del PAA.</a:t>
                      </a:r>
                    </a:p>
                    <a:p>
                      <a:pPr marL="0" indent="0" algn="l" fontAlgn="ctr">
                        <a:buFont typeface="+mj-lt"/>
                        <a:buNone/>
                      </a:pPr>
                      <a:r>
                        <a:rPr lang="es-CO" sz="1100" b="0" i="0" u="none" strike="noStrike" dirty="0" smtClean="0">
                          <a:solidFill>
                            <a:srgbClr val="222222"/>
                          </a:solidFill>
                          <a:effectLst/>
                          <a:latin typeface="Century Gothic" panose="020B0502020202020204" pitchFamily="34" charset="0"/>
                        </a:rPr>
                        <a:t>Aprobar PAA</a:t>
                      </a:r>
                    </a:p>
                    <a:p>
                      <a:pPr marL="0" indent="0" algn="l" fontAlgn="ctr">
                        <a:buFont typeface="+mj-lt"/>
                        <a:buNone/>
                      </a:pPr>
                      <a:r>
                        <a:rPr lang="es-CO" sz="1100" b="0" i="0" u="none" strike="noStrike" dirty="0" smtClean="0">
                          <a:solidFill>
                            <a:srgbClr val="222222"/>
                          </a:solidFill>
                          <a:effectLst/>
                          <a:latin typeface="Century Gothic" panose="020B0502020202020204" pitchFamily="34" charset="0"/>
                        </a:rPr>
                        <a:t>Publicación PAA portal SECOP II</a:t>
                      </a:r>
                    </a:p>
                    <a:p>
                      <a:pPr marL="0" indent="0" algn="l" fontAlgn="ctr">
                        <a:buNone/>
                      </a:pPr>
                      <a:r>
                        <a:rPr lang="es-CO" sz="1100" b="0" i="0" u="none" strike="noStrike" dirty="0" smtClean="0">
                          <a:solidFill>
                            <a:srgbClr val="222222"/>
                          </a:solidFill>
                          <a:effectLst/>
                          <a:latin typeface="Century Gothic" panose="020B0502020202020204" pitchFamily="34" charset="0"/>
                        </a:rPr>
                        <a:t>Generar enlace en la pagina web del Ministerio al Portal SECOP II – PAA.</a:t>
                      </a:r>
                    </a:p>
                    <a:p>
                      <a:pPr marL="0" indent="0" algn="l" fontAlgn="ctr">
                        <a:buNone/>
                      </a:pPr>
                      <a:r>
                        <a:rPr lang="es-CO" sz="1100" b="0" i="0" u="none" strike="noStrike" dirty="0" smtClean="0">
                          <a:solidFill>
                            <a:srgbClr val="222222"/>
                          </a:solidFill>
                          <a:effectLst/>
                          <a:latin typeface="Century Gothic" panose="020B0502020202020204" pitchFamily="34" charset="0"/>
                        </a:rPr>
                        <a:t>Solicitud a las dependencias del Ministerio la Ejecución Presupuestal de los Proyectos de Funcionamiento e Inversión - correspondiente al primer bimestre de 2016)</a:t>
                      </a:r>
                    </a:p>
                    <a:p>
                      <a:pPr marL="0" indent="0" algn="l" fontAlgn="ctr">
                        <a:buNone/>
                      </a:pPr>
                      <a:r>
                        <a:rPr lang="es-CO" sz="1100" b="0" i="0" u="none" strike="noStrike" dirty="0" smtClean="0">
                          <a:solidFill>
                            <a:srgbClr val="222222"/>
                          </a:solidFill>
                          <a:effectLst/>
                          <a:latin typeface="Century Gothic" panose="020B0502020202020204" pitchFamily="34" charset="0"/>
                        </a:rPr>
                        <a:t>Verificación de información y generación de informe</a:t>
                      </a:r>
                    </a:p>
                    <a:p>
                      <a:pPr marL="0" indent="0" algn="l" fontAlgn="ctr">
                        <a:buNone/>
                      </a:pPr>
                      <a:r>
                        <a:rPr lang="es-CO" sz="1100" b="0" i="0" u="none" strike="noStrike" dirty="0" smtClean="0">
                          <a:solidFill>
                            <a:srgbClr val="222222"/>
                          </a:solidFill>
                          <a:effectLst/>
                          <a:latin typeface="Century Gothic" panose="020B0502020202020204" pitchFamily="34" charset="0"/>
                        </a:rPr>
                        <a:t>Presentación del Informe a la Secretaria General</a:t>
                      </a:r>
                    </a:p>
                  </a:txBody>
                  <a:tcPr marL="137160" marR="137160" marT="137160" marB="137160" anchor="ctr">
                    <a:solidFill>
                      <a:schemeClr val="accent5">
                        <a:lumMod val="20000"/>
                        <a:lumOff val="80000"/>
                      </a:schemeClr>
                    </a:solidFill>
                  </a:tcPr>
                </a:tc>
                <a:tc>
                  <a:txBody>
                    <a:bodyPr/>
                    <a:lstStyle/>
                    <a:p>
                      <a:pPr algn="ctr" fontAlgn="ctr"/>
                      <a:r>
                        <a:rPr lang="es-CO" sz="1600" b="1" i="0" u="none" strike="noStrike" dirty="0" smtClean="0">
                          <a:solidFill>
                            <a:srgbClr val="222222"/>
                          </a:solidFill>
                          <a:effectLst/>
                          <a:latin typeface="Century Gothic" panose="020B0502020202020204" pitchFamily="34" charset="0"/>
                        </a:rPr>
                        <a:t>79.25%</a:t>
                      </a: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endParaRPr lang="es-CO" sz="1600" b="1" i="0" u="none" strike="noStrike" dirty="0" smtClean="0">
                        <a:solidFill>
                          <a:srgbClr val="222222"/>
                        </a:solidFill>
                        <a:effectLst/>
                        <a:latin typeface="Century Gothic" panose="020B0502020202020204" pitchFamily="34" charset="0"/>
                      </a:endParaRPr>
                    </a:p>
                    <a:p>
                      <a:pPr marL="0" marR="0" indent="0" algn="ctr" defTabSz="457200" rtl="0" eaLnBrk="1" fontAlgn="ctr" latinLnBrk="0" hangingPunct="1">
                        <a:lnSpc>
                          <a:spcPct val="100000"/>
                        </a:lnSpc>
                        <a:spcBef>
                          <a:spcPts val="0"/>
                        </a:spcBef>
                        <a:spcAft>
                          <a:spcPts val="0"/>
                        </a:spcAft>
                        <a:buClrTx/>
                        <a:buSzTx/>
                        <a:buFontTx/>
                        <a:buNone/>
                        <a:tabLst/>
                        <a:defRPr/>
                      </a:pPr>
                      <a:r>
                        <a:rPr lang="es-CO" sz="1600" b="1" i="0" u="none" strike="noStrike" dirty="0" smtClean="0">
                          <a:solidFill>
                            <a:srgbClr val="222222"/>
                          </a:solidFill>
                          <a:effectLst/>
                          <a:latin typeface="Century Gothic" panose="020B0502020202020204" pitchFamily="34" charset="0"/>
                        </a:rPr>
                        <a:t>79.25%</a:t>
                      </a:r>
                    </a:p>
                    <a:p>
                      <a:pPr algn="ctr" fontAlgn="ctr"/>
                      <a:endParaRPr lang="es-CO" sz="1600" b="1" i="0" u="none" strike="noStrike" dirty="0">
                        <a:solidFill>
                          <a:srgbClr val="222222"/>
                        </a:solidFill>
                        <a:effectLst/>
                        <a:latin typeface="Century Gothic" panose="020B0502020202020204" pitchFamily="34" charset="0"/>
                      </a:endParaRPr>
                    </a:p>
                  </a:txBody>
                  <a:tcPr marL="0" marR="0" marT="0" marB="0" anchor="ctr">
                    <a:solidFill>
                      <a:schemeClr val="accent5">
                        <a:lumMod val="20000"/>
                        <a:lumOff val="80000"/>
                      </a:schemeClr>
                    </a:solidFill>
                  </a:tcPr>
                </a:tc>
              </a:tr>
            </a:tbl>
          </a:graphicData>
        </a:graphic>
      </p:graphicFrame>
      <p:sp>
        <p:nvSpPr>
          <p:cNvPr id="10" name="9 Rectángulo"/>
          <p:cNvSpPr/>
          <p:nvPr/>
        </p:nvSpPr>
        <p:spPr>
          <a:xfrm>
            <a:off x="6103345" y="746920"/>
            <a:ext cx="2357087" cy="503476"/>
          </a:xfrm>
          <a:prstGeom prst="rect">
            <a:avLst/>
          </a:prstGeom>
          <a:solidFill>
            <a:srgbClr val="92D050"/>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s-CO" b="1" dirty="0">
                <a:latin typeface="Century Gothic" panose="020B0502020202020204" pitchFamily="34" charset="0"/>
              </a:rPr>
              <a:t>Cumplimiento </a:t>
            </a:r>
            <a:r>
              <a:rPr lang="es-CO" b="1" dirty="0">
                <a:latin typeface="Century Gothic" panose="020B0502020202020204" pitchFamily="34" charset="0"/>
              </a:rPr>
              <a:t>2do. trimestre </a:t>
            </a:r>
            <a:r>
              <a:rPr lang="es-CO" b="1" dirty="0">
                <a:solidFill>
                  <a:schemeClr val="bg1"/>
                </a:solidFill>
                <a:latin typeface="Century Gothic" panose="020B0502020202020204" pitchFamily="34" charset="0"/>
              </a:rPr>
              <a:t>100%</a:t>
            </a:r>
          </a:p>
        </p:txBody>
      </p:sp>
    </p:spTree>
    <p:extLst>
      <p:ext uri="{BB962C8B-B14F-4D97-AF65-F5344CB8AC3E}">
        <p14:creationId xmlns:p14="http://schemas.microsoft.com/office/powerpoint/2010/main" val="255731954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CO" b="1" dirty="0">
                <a:latin typeface="Century Gothic" panose="020B0502020202020204" pitchFamily="34" charset="0"/>
              </a:rPr>
              <a:t>Política </a:t>
            </a:r>
            <a:r>
              <a:rPr lang="es-CO" b="1" dirty="0" smtClean="0">
                <a:latin typeface="Century Gothic" panose="020B0502020202020204" pitchFamily="34" charset="0"/>
              </a:rPr>
              <a:t>5</a:t>
            </a:r>
            <a:endParaRPr lang="es-CO" dirty="0"/>
          </a:p>
        </p:txBody>
      </p:sp>
      <p:sp>
        <p:nvSpPr>
          <p:cNvPr id="6" name="5 Rectángulo"/>
          <p:cNvSpPr/>
          <p:nvPr/>
        </p:nvSpPr>
        <p:spPr>
          <a:xfrm>
            <a:off x="4672749" y="810203"/>
            <a:ext cx="2568332" cy="369332"/>
          </a:xfrm>
          <a:prstGeom prst="rect">
            <a:avLst/>
          </a:prstGeom>
        </p:spPr>
        <p:txBody>
          <a:bodyPr wrap="none">
            <a:spAutoFit/>
          </a:bodyPr>
          <a:lstStyle/>
          <a:p>
            <a:r>
              <a:rPr lang="es-CO" b="1" dirty="0" smtClean="0">
                <a:effectLst>
                  <a:outerShdw blurRad="38100" dist="38100" dir="2700000" algn="tl">
                    <a:srgbClr val="000000">
                      <a:alpha val="43137"/>
                    </a:srgbClr>
                  </a:outerShdw>
                </a:effectLst>
                <a:latin typeface="Century Gothic" panose="020B0502020202020204" pitchFamily="34" charset="0"/>
              </a:rPr>
              <a:t>GESTIÓN FINANCIERA</a:t>
            </a:r>
            <a:endParaRPr lang="es-CO" b="1" dirty="0">
              <a:effectLst>
                <a:outerShdw blurRad="38100" dist="38100" dir="2700000" algn="tl">
                  <a:srgbClr val="000000">
                    <a:alpha val="43137"/>
                  </a:srgbClr>
                </a:outerShdw>
              </a:effectLst>
              <a:latin typeface="Century Gothic" panose="020B0502020202020204" pitchFamily="34" charset="0"/>
            </a:endParaRPr>
          </a:p>
        </p:txBody>
      </p:sp>
      <p:sp>
        <p:nvSpPr>
          <p:cNvPr id="3" name="2 Rectángulo"/>
          <p:cNvSpPr/>
          <p:nvPr/>
        </p:nvSpPr>
        <p:spPr>
          <a:xfrm>
            <a:off x="862885" y="2120491"/>
            <a:ext cx="7418230" cy="3600986"/>
          </a:xfrm>
          <a:prstGeom prst="rect">
            <a:avLst/>
          </a:prstGeom>
        </p:spPr>
        <p:txBody>
          <a:bodyPr wrap="square">
            <a:spAutoFit/>
          </a:bodyPr>
          <a:lstStyle/>
          <a:p>
            <a:pPr marL="171450" indent="-171450">
              <a:buFont typeface="Arial" panose="020B0604020202020204" pitchFamily="34" charset="0"/>
              <a:buChar char="•"/>
            </a:pPr>
            <a:r>
              <a:rPr lang="es-CO" sz="1200" dirty="0">
                <a:latin typeface="Century Gothic" panose="020B0502020202020204" pitchFamily="34" charset="0"/>
              </a:rPr>
              <a:t>Las actividades se llevaron a cabo en su totalidad, el Anteproyecto de Presupuesto para la vigencia 2017 fue cargado en el SIIF Nación el día 30 de marzo de 2016.</a:t>
            </a:r>
          </a:p>
          <a:p>
            <a:pPr marL="171450" indent="-171450">
              <a:buFont typeface="Arial" panose="020B0604020202020204" pitchFamily="34" charset="0"/>
              <a:buChar char="•"/>
            </a:pPr>
            <a:endParaRPr lang="es-CO" sz="1200" dirty="0">
              <a:latin typeface="Century Gothic" panose="020B0502020202020204" pitchFamily="34" charset="0"/>
            </a:endParaRPr>
          </a:p>
          <a:p>
            <a:pPr marL="171450" indent="-171450">
              <a:buFont typeface="Arial" panose="020B0604020202020204" pitchFamily="34" charset="0"/>
              <a:buChar char="•"/>
            </a:pPr>
            <a:r>
              <a:rPr lang="es-CO" sz="1200" dirty="0">
                <a:latin typeface="Century Gothic" panose="020B0502020202020204" pitchFamily="34" charset="0"/>
              </a:rPr>
              <a:t>Los informes semanales fueron elaborados el día viernes de la semana correspondiente</a:t>
            </a:r>
          </a:p>
          <a:p>
            <a:pPr marL="171450" indent="-171450">
              <a:buFont typeface="Arial" panose="020B0604020202020204" pitchFamily="34" charset="0"/>
              <a:buChar char="•"/>
            </a:pPr>
            <a:endParaRPr lang="es-CO" sz="1200" dirty="0">
              <a:latin typeface="Century Gothic" panose="020B0502020202020204" pitchFamily="34" charset="0"/>
            </a:endParaRPr>
          </a:p>
          <a:p>
            <a:pPr marL="171450" indent="-171450">
              <a:buFont typeface="Arial" panose="020B0604020202020204" pitchFamily="34" charset="0"/>
              <a:buChar char="•"/>
            </a:pPr>
            <a:r>
              <a:rPr lang="es-CO" sz="1200" dirty="0">
                <a:latin typeface="Century Gothic" panose="020B0502020202020204" pitchFamily="34" charset="0"/>
              </a:rPr>
              <a:t>Se elaboraron informes mensuales dentro de los 5 primeros días hábiles del mes posterior al corte informado.</a:t>
            </a:r>
          </a:p>
          <a:p>
            <a:pPr marL="171450" indent="-171450">
              <a:buFont typeface="Arial" panose="020B0604020202020204" pitchFamily="34" charset="0"/>
              <a:buChar char="•"/>
            </a:pPr>
            <a:endParaRPr lang="es-CO" sz="1200" dirty="0">
              <a:latin typeface="Century Gothic" panose="020B0502020202020204" pitchFamily="34" charset="0"/>
            </a:endParaRPr>
          </a:p>
          <a:p>
            <a:pPr marL="171450" indent="-171450">
              <a:buFont typeface="Arial" panose="020B0604020202020204" pitchFamily="34" charset="0"/>
              <a:buChar char="•"/>
            </a:pPr>
            <a:r>
              <a:rPr lang="es-CO" sz="1200" dirty="0">
                <a:latin typeface="Century Gothic" panose="020B0502020202020204" pitchFamily="34" charset="0"/>
              </a:rPr>
              <a:t>Se elaboraron informes mensuales dentro de los 5 primeros días hábiles del mes posterior al corte informado.</a:t>
            </a:r>
          </a:p>
          <a:p>
            <a:pPr marL="171450" indent="-171450">
              <a:buFont typeface="Arial" panose="020B0604020202020204" pitchFamily="34" charset="0"/>
              <a:buChar char="•"/>
            </a:pPr>
            <a:endParaRPr lang="es-CO" sz="1200" dirty="0">
              <a:latin typeface="Century Gothic" panose="020B0502020202020204" pitchFamily="34" charset="0"/>
            </a:endParaRPr>
          </a:p>
          <a:p>
            <a:pPr marL="171450" indent="-171450">
              <a:buFont typeface="Arial" panose="020B0604020202020204" pitchFamily="34" charset="0"/>
              <a:buChar char="•"/>
            </a:pPr>
            <a:r>
              <a:rPr lang="es-CO" sz="1200" dirty="0">
                <a:latin typeface="Century Gothic" panose="020B0502020202020204" pitchFamily="34" charset="0"/>
              </a:rPr>
              <a:t>Se elaboraron informes mensuales dentro de los 5 primeros días hábiles del mes posterior al corte informado.</a:t>
            </a:r>
          </a:p>
          <a:p>
            <a:pPr marL="171450" indent="-171450">
              <a:buFont typeface="Arial" panose="020B0604020202020204" pitchFamily="34" charset="0"/>
              <a:buChar char="•"/>
            </a:pPr>
            <a:endParaRPr lang="es-CO" sz="1200" dirty="0">
              <a:latin typeface="Century Gothic" panose="020B0502020202020204" pitchFamily="34" charset="0"/>
            </a:endParaRPr>
          </a:p>
          <a:p>
            <a:pPr marL="171450" indent="-171450">
              <a:buFont typeface="Arial" panose="020B0604020202020204" pitchFamily="34" charset="0"/>
              <a:buChar char="•"/>
            </a:pPr>
            <a:r>
              <a:rPr lang="es-CO" sz="1200" dirty="0">
                <a:latin typeface="Century Gothic" panose="020B0502020202020204" pitchFamily="34" charset="0"/>
              </a:rPr>
              <a:t>Durante el primer trimestre de la vigencia 2016 se elaboró el informe mensual para el boletín presupuestal con sus respectivos análisis y movimientos presupuestales, además de visualizar la ejecución por dependencias para resaltar los mejores ejecutores. Adicionalmente, con cada comité sectorial se presentó el informe presupuestal (entidades del sector justicia) y comités directivos (Ministerio).</a:t>
            </a:r>
          </a:p>
        </p:txBody>
      </p:sp>
      <p:sp>
        <p:nvSpPr>
          <p:cNvPr id="12" name="11 CuadroTexto"/>
          <p:cNvSpPr txBox="1"/>
          <p:nvPr/>
        </p:nvSpPr>
        <p:spPr>
          <a:xfrm>
            <a:off x="870742" y="1540988"/>
            <a:ext cx="1648496" cy="400110"/>
          </a:xfrm>
          <a:prstGeom prst="rect">
            <a:avLst/>
          </a:prstGeom>
          <a:noFill/>
        </p:spPr>
        <p:txBody>
          <a:bodyPr wrap="square" rtlCol="0">
            <a:spAutoFit/>
          </a:bodyPr>
          <a:lstStyle/>
          <a:p>
            <a:r>
              <a:rPr lang="es-CO" sz="2000" b="1" dirty="0" smtClean="0">
                <a:latin typeface="Century Gothic" panose="020B0502020202020204" pitchFamily="34" charset="0"/>
              </a:rPr>
              <a:t>Avances</a:t>
            </a:r>
            <a:endParaRPr lang="es-CO" sz="2000" b="1" dirty="0">
              <a:latin typeface="Century Gothic" panose="020B0502020202020204" pitchFamily="34" charset="0"/>
            </a:endParaRPr>
          </a:p>
        </p:txBody>
      </p:sp>
    </p:spTree>
    <p:extLst>
      <p:ext uri="{BB962C8B-B14F-4D97-AF65-F5344CB8AC3E}">
        <p14:creationId xmlns:p14="http://schemas.microsoft.com/office/powerpoint/2010/main" val="213933238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CO" b="1" dirty="0">
                <a:latin typeface="Century Gothic" panose="020B0502020202020204" pitchFamily="34" charset="0"/>
              </a:rPr>
              <a:t>Política </a:t>
            </a:r>
            <a:r>
              <a:rPr lang="es-CO" b="1" dirty="0" smtClean="0">
                <a:latin typeface="Century Gothic" panose="020B0502020202020204" pitchFamily="34" charset="0"/>
              </a:rPr>
              <a:t>5</a:t>
            </a:r>
            <a:endParaRPr lang="es-CO" dirty="0"/>
          </a:p>
        </p:txBody>
      </p:sp>
      <p:sp>
        <p:nvSpPr>
          <p:cNvPr id="6" name="5 Rectángulo"/>
          <p:cNvSpPr/>
          <p:nvPr/>
        </p:nvSpPr>
        <p:spPr>
          <a:xfrm>
            <a:off x="4672749" y="810203"/>
            <a:ext cx="2568332" cy="369332"/>
          </a:xfrm>
          <a:prstGeom prst="rect">
            <a:avLst/>
          </a:prstGeom>
        </p:spPr>
        <p:txBody>
          <a:bodyPr wrap="none">
            <a:spAutoFit/>
          </a:bodyPr>
          <a:lstStyle/>
          <a:p>
            <a:r>
              <a:rPr lang="es-CO" b="1" dirty="0" smtClean="0">
                <a:effectLst>
                  <a:outerShdw blurRad="38100" dist="38100" dir="2700000" algn="tl">
                    <a:srgbClr val="000000">
                      <a:alpha val="43137"/>
                    </a:srgbClr>
                  </a:outerShdw>
                </a:effectLst>
                <a:latin typeface="Century Gothic" panose="020B0502020202020204" pitchFamily="34" charset="0"/>
              </a:rPr>
              <a:t>GESTIÓN FINANCIERA</a:t>
            </a:r>
            <a:endParaRPr lang="es-CO" b="1" dirty="0">
              <a:effectLst>
                <a:outerShdw blurRad="38100" dist="38100" dir="2700000" algn="tl">
                  <a:srgbClr val="000000">
                    <a:alpha val="43137"/>
                  </a:srgbClr>
                </a:outerShdw>
              </a:effectLst>
              <a:latin typeface="Century Gothic" panose="020B0502020202020204" pitchFamily="34" charset="0"/>
            </a:endParaRPr>
          </a:p>
        </p:txBody>
      </p:sp>
      <p:sp>
        <p:nvSpPr>
          <p:cNvPr id="3" name="2 Rectángulo"/>
          <p:cNvSpPr/>
          <p:nvPr/>
        </p:nvSpPr>
        <p:spPr>
          <a:xfrm>
            <a:off x="963634" y="2120491"/>
            <a:ext cx="7418230" cy="3046988"/>
          </a:xfrm>
          <a:prstGeom prst="rect">
            <a:avLst/>
          </a:prstGeom>
        </p:spPr>
        <p:txBody>
          <a:bodyPr wrap="square">
            <a:spAutoFit/>
          </a:bodyPr>
          <a:lstStyle/>
          <a:p>
            <a:pPr marL="171450" indent="-171450">
              <a:buFont typeface="Arial" panose="020B0604020202020204" pitchFamily="34" charset="0"/>
              <a:buChar char="•"/>
            </a:pPr>
            <a:r>
              <a:rPr lang="es-CO" sz="1200" dirty="0">
                <a:latin typeface="Century Gothic" panose="020B0502020202020204" pitchFamily="34" charset="0"/>
              </a:rPr>
              <a:t>Durante el primer trimestre de la presente vigencia se asesoró y apoyó a las dependencias del ministerio de justicia y del derecho en la formulación de 5 nuevos proyectos de inversión para la programación 2017, así mismo, se asesoró y apoyó en la formulación y actualización de los proyectos de inversión de las entidades adscritas al Sector Justicia. Adicional a lo anterior, se dio trámite a todas las solicitudes de actualización de proyectos a través del sistema SUIFP.</a:t>
            </a:r>
          </a:p>
          <a:p>
            <a:pPr marL="171450" indent="-171450">
              <a:buFont typeface="Arial" panose="020B0604020202020204" pitchFamily="34" charset="0"/>
              <a:buChar char="•"/>
            </a:pPr>
            <a:endParaRPr lang="es-CO" sz="1200" dirty="0">
              <a:latin typeface="Century Gothic" panose="020B0502020202020204" pitchFamily="34" charset="0"/>
            </a:endParaRPr>
          </a:p>
          <a:p>
            <a:pPr marL="171450" indent="-171450">
              <a:buFont typeface="Arial" panose="020B0604020202020204" pitchFamily="34" charset="0"/>
              <a:buChar char="•"/>
            </a:pPr>
            <a:r>
              <a:rPr lang="es-CO" sz="1200" dirty="0">
                <a:latin typeface="Century Gothic" panose="020B0502020202020204" pitchFamily="34" charset="0"/>
              </a:rPr>
              <a:t>Las actividades se cumplieron en su totalidad, la versión consolidada del PAA vigencia 2016 se publicó en el portal SECOP II  el día 30 de Enero de 2016.</a:t>
            </a:r>
          </a:p>
          <a:p>
            <a:pPr marL="171450" indent="-171450">
              <a:buFont typeface="Arial" panose="020B0604020202020204" pitchFamily="34" charset="0"/>
              <a:buChar char="•"/>
            </a:pPr>
            <a:endParaRPr lang="es-CO" sz="1200" dirty="0">
              <a:latin typeface="Century Gothic" panose="020B0502020202020204" pitchFamily="34" charset="0"/>
            </a:endParaRPr>
          </a:p>
          <a:p>
            <a:pPr marL="171450" indent="-171450">
              <a:buFont typeface="Arial" panose="020B0604020202020204" pitchFamily="34" charset="0"/>
              <a:buChar char="•"/>
            </a:pPr>
            <a:r>
              <a:rPr lang="es-CO" sz="1200" dirty="0">
                <a:latin typeface="Century Gothic" panose="020B0502020202020204" pitchFamily="34" charset="0"/>
              </a:rPr>
              <a:t>En la pagina se encuentran los siguientes enlaces que evidencian el cumplimiento de la actividad  http://www.minjusticia.gov.co/Decreto734de2012.aspx </a:t>
            </a:r>
            <a:r>
              <a:rPr lang="es-CO" sz="1200" dirty="0">
                <a:latin typeface="Century Gothic" panose="020B0502020202020204" pitchFamily="34" charset="0"/>
                <a:hlinkClick r:id="rId2"/>
              </a:rPr>
              <a:t>http://www.minjusticia.gov.co/Ministerio/Informaci%C3%B3nFinancierayContable/PlanCompras.aspx</a:t>
            </a:r>
            <a:endParaRPr lang="es-CO" sz="1200" dirty="0">
              <a:latin typeface="Century Gothic" panose="020B0502020202020204" pitchFamily="34" charset="0"/>
            </a:endParaRPr>
          </a:p>
          <a:p>
            <a:pPr marL="171450" indent="-171450">
              <a:buFont typeface="Arial" panose="020B0604020202020204" pitchFamily="34" charset="0"/>
              <a:buChar char="•"/>
            </a:pPr>
            <a:endParaRPr lang="es-CO" sz="1200" dirty="0">
              <a:latin typeface="Century Gothic" panose="020B0502020202020204" pitchFamily="34" charset="0"/>
            </a:endParaRPr>
          </a:p>
          <a:p>
            <a:pPr marL="171450" indent="-171450">
              <a:buFont typeface="Arial" panose="020B0604020202020204" pitchFamily="34" charset="0"/>
              <a:buChar char="•"/>
            </a:pPr>
            <a:r>
              <a:rPr lang="es-CO" sz="1200" dirty="0">
                <a:latin typeface="Century Gothic" panose="020B0502020202020204" pitchFamily="34" charset="0"/>
              </a:rPr>
              <a:t>Mediante MEM16-0002730 del día 22 de marzo de 2016 se remitió a Secretaria General el informe correspondiente al Plan Anual de Adquisiciones con corte al 29 de Febrero de 2016</a:t>
            </a:r>
          </a:p>
        </p:txBody>
      </p:sp>
      <p:sp>
        <p:nvSpPr>
          <p:cNvPr id="7" name="6 CuadroTexto"/>
          <p:cNvSpPr txBox="1"/>
          <p:nvPr/>
        </p:nvSpPr>
        <p:spPr>
          <a:xfrm>
            <a:off x="858867" y="1517238"/>
            <a:ext cx="1648496" cy="400110"/>
          </a:xfrm>
          <a:prstGeom prst="rect">
            <a:avLst/>
          </a:prstGeom>
          <a:noFill/>
        </p:spPr>
        <p:txBody>
          <a:bodyPr wrap="square" rtlCol="0">
            <a:spAutoFit/>
          </a:bodyPr>
          <a:lstStyle/>
          <a:p>
            <a:r>
              <a:rPr lang="es-CO" sz="2000" b="1" dirty="0" smtClean="0">
                <a:latin typeface="Century Gothic" panose="020B0502020202020204" pitchFamily="34" charset="0"/>
              </a:rPr>
              <a:t>Avances</a:t>
            </a:r>
            <a:endParaRPr lang="es-CO" sz="2000" b="1" dirty="0">
              <a:latin typeface="Century Gothic" panose="020B0502020202020204" pitchFamily="34" charset="0"/>
            </a:endParaRPr>
          </a:p>
        </p:txBody>
      </p:sp>
    </p:spTree>
    <p:extLst>
      <p:ext uri="{BB962C8B-B14F-4D97-AF65-F5344CB8AC3E}">
        <p14:creationId xmlns:p14="http://schemas.microsoft.com/office/powerpoint/2010/main" val="48943570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lstStyle/>
          <a:p>
            <a:r>
              <a:rPr lang="es-ES" dirty="0" smtClean="0"/>
              <a:t>FIN</a:t>
            </a:r>
            <a:endParaRPr lang="es-ES" dirty="0"/>
          </a:p>
        </p:txBody>
      </p:sp>
      <p:pic>
        <p:nvPicPr>
          <p:cNvPr id="4" name="Picture 10" descr="http://colegioesclavassalamanca.com/sites/colegioesclavassalamanca.com/files/muchas-gracia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1484784"/>
            <a:ext cx="6631632" cy="38229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92163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128784" y="807651"/>
            <a:ext cx="3756860" cy="442453"/>
          </a:xfrm>
        </p:spPr>
        <p:txBody>
          <a:bodyPr/>
          <a:lstStyle/>
          <a:p>
            <a:r>
              <a:rPr lang="es-CO" b="1" dirty="0">
                <a:effectLst>
                  <a:outerShdw blurRad="38100" dist="38100" dir="2700000" algn="tl">
                    <a:srgbClr val="000000">
                      <a:alpha val="43137"/>
                    </a:srgbClr>
                  </a:outerShdw>
                </a:effectLst>
                <a:latin typeface="Century Gothic" panose="020B0502020202020204" pitchFamily="34" charset="0"/>
              </a:rPr>
              <a:t>Estructura del </a:t>
            </a:r>
            <a:r>
              <a:rPr lang="es-CO" b="1" dirty="0" smtClean="0">
                <a:effectLst>
                  <a:outerShdw blurRad="38100" dist="38100" dir="2700000" algn="tl">
                    <a:srgbClr val="000000">
                      <a:alpha val="43137"/>
                    </a:srgbClr>
                  </a:outerShdw>
                </a:effectLst>
                <a:latin typeface="Century Gothic" panose="020B0502020202020204" pitchFamily="34" charset="0"/>
              </a:rPr>
              <a:t>MIPG</a:t>
            </a:r>
            <a:endParaRPr lang="es-CO" b="1" dirty="0">
              <a:effectLst>
                <a:outerShdw blurRad="38100" dist="38100" dir="2700000" algn="tl">
                  <a:srgbClr val="000000">
                    <a:alpha val="43137"/>
                  </a:srgbClr>
                </a:outerShdw>
              </a:effectLst>
              <a:latin typeface="Century Gothic" panose="020B0502020202020204" pitchFamily="34" charset="0"/>
            </a:endParaRPr>
          </a:p>
        </p:txBody>
      </p:sp>
      <p:grpSp>
        <p:nvGrpSpPr>
          <p:cNvPr id="6" name="45 Grupo"/>
          <p:cNvGrpSpPr/>
          <p:nvPr/>
        </p:nvGrpSpPr>
        <p:grpSpPr>
          <a:xfrm>
            <a:off x="4235937" y="1826325"/>
            <a:ext cx="3136950" cy="510689"/>
            <a:chOff x="1987177" y="68649"/>
            <a:chExt cx="3532756" cy="536898"/>
          </a:xfrm>
          <a:scene3d>
            <a:camera prst="orthographicFront"/>
            <a:lightRig rig="flat" dir="t"/>
          </a:scene3d>
        </p:grpSpPr>
        <p:sp>
          <p:nvSpPr>
            <p:cNvPr id="7" name="53 Redondear rectángulo de esquina del mismo lado"/>
            <p:cNvSpPr/>
            <p:nvPr/>
          </p:nvSpPr>
          <p:spPr>
            <a:xfrm rot="5400000">
              <a:off x="3592922" y="-1321465"/>
              <a:ext cx="536898" cy="3317125"/>
            </a:xfrm>
            <a:prstGeom prst="round2SameRect">
              <a:avLst/>
            </a:prstGeom>
            <a:sp3d extrusionH="12700" prstMaterial="plastic">
              <a:bevelT w="50800" h="50800"/>
            </a:sp3d>
          </p:spPr>
          <p:style>
            <a:lnRef idx="1">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2">
              <a:schemeClr val="accent2">
                <a:tint val="40000"/>
                <a:alpha val="90000"/>
                <a:hueOff val="0"/>
                <a:satOff val="0"/>
                <a:lumOff val="0"/>
                <a:alphaOff val="0"/>
              </a:schemeClr>
            </a:effectRef>
            <a:fontRef idx="minor">
              <a:schemeClr val="dk1">
                <a:hueOff val="0"/>
                <a:satOff val="0"/>
                <a:lumOff val="0"/>
                <a:alphaOff val="0"/>
              </a:schemeClr>
            </a:fontRef>
          </p:style>
          <p:txBody>
            <a:bodyPr vert="vert270" lIns="0" tIns="0" rIns="0" bIns="72000" anchor="ctr" anchorCtr="0"/>
            <a:lstStyle/>
            <a:p>
              <a:pPr marL="171450" indent="-171450">
                <a:buFont typeface="Arial" panose="020B0604020202020204" pitchFamily="34" charset="0"/>
                <a:buChar char="•"/>
              </a:pPr>
              <a:r>
                <a:rPr lang="es-CO" sz="900" dirty="0" smtClean="0">
                  <a:latin typeface="Century Gothic" panose="020B0502020202020204" pitchFamily="34" charset="0"/>
                </a:rPr>
                <a:t>Indicadores y metas de gobierno</a:t>
              </a:r>
              <a:endParaRPr lang="es-CO" sz="900" dirty="0">
                <a:latin typeface="Century Gothic" panose="020B0502020202020204" pitchFamily="34" charset="0"/>
              </a:endParaRPr>
            </a:p>
          </p:txBody>
        </p:sp>
        <p:sp>
          <p:nvSpPr>
            <p:cNvPr id="8" name="Redondear rectángulo de esquina del mismo lado 4"/>
            <p:cNvSpPr/>
            <p:nvPr/>
          </p:nvSpPr>
          <p:spPr>
            <a:xfrm>
              <a:off x="1987177" y="94856"/>
              <a:ext cx="3506550" cy="484480"/>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vert" wrap="square" lIns="247650" tIns="123825" rIns="247650" bIns="123825" numCol="1" spcCol="1270" anchor="ctr" anchorCtr="0">
              <a:noAutofit/>
            </a:bodyPr>
            <a:lstStyle/>
            <a:p>
              <a:pPr marL="57150" lvl="1" indent="-57150" algn="l" defTabSz="488950">
                <a:lnSpc>
                  <a:spcPct val="90000"/>
                </a:lnSpc>
                <a:spcBef>
                  <a:spcPct val="0"/>
                </a:spcBef>
                <a:spcAft>
                  <a:spcPct val="15000"/>
                </a:spcAft>
                <a:buChar char="••"/>
              </a:pPr>
              <a:endParaRPr lang="es-CO" sz="900" kern="1200" dirty="0">
                <a:latin typeface="Century Gothic" panose="020B0502020202020204" pitchFamily="34" charset="0"/>
              </a:endParaRPr>
            </a:p>
            <a:p>
              <a:pPr marL="57150" lvl="1" indent="-57150" algn="l" defTabSz="488950">
                <a:lnSpc>
                  <a:spcPct val="90000"/>
                </a:lnSpc>
                <a:spcBef>
                  <a:spcPct val="0"/>
                </a:spcBef>
                <a:spcAft>
                  <a:spcPct val="15000"/>
                </a:spcAft>
                <a:buChar char="••"/>
              </a:pPr>
              <a:endParaRPr lang="es-CO" sz="900" kern="1200" dirty="0">
                <a:latin typeface="Century Gothic" panose="020B0502020202020204" pitchFamily="34" charset="0"/>
              </a:endParaRPr>
            </a:p>
          </p:txBody>
        </p:sp>
      </p:grpSp>
      <p:grpSp>
        <p:nvGrpSpPr>
          <p:cNvPr id="9" name="47 Grupo"/>
          <p:cNvGrpSpPr/>
          <p:nvPr/>
        </p:nvGrpSpPr>
        <p:grpSpPr>
          <a:xfrm>
            <a:off x="2388980" y="1858502"/>
            <a:ext cx="1899468" cy="554201"/>
            <a:chOff x="0" y="1534"/>
            <a:chExt cx="1987176" cy="671123"/>
          </a:xfrm>
          <a:scene3d>
            <a:camera prst="orthographicFront"/>
            <a:lightRig rig="flat" dir="t"/>
          </a:scene3d>
        </p:grpSpPr>
        <p:sp>
          <p:nvSpPr>
            <p:cNvPr id="10" name="51 Rectángulo redondeado"/>
            <p:cNvSpPr/>
            <p:nvPr/>
          </p:nvSpPr>
          <p:spPr>
            <a:xfrm>
              <a:off x="0" y="1534"/>
              <a:ext cx="1987176" cy="671123"/>
            </a:xfrm>
            <a:prstGeom prst="roundRect">
              <a:avLst/>
            </a:prstGeom>
            <a:sp3d prstMaterial="plastic">
              <a:bevelT w="120900" h="88900"/>
              <a:bevelB w="88900" h="31750" prst="angle"/>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lIns="0" tIns="0" rIns="0" bIns="0" anchor="ctr" anchorCtr="0"/>
            <a:lstStyle/>
            <a:p>
              <a:pPr algn="ctr"/>
              <a:r>
                <a:rPr lang="es-CO" sz="1050" b="1" dirty="0" smtClean="0">
                  <a:effectLst>
                    <a:outerShdw blurRad="38100" dist="38100" dir="2700000" algn="tl">
                      <a:srgbClr val="000000">
                        <a:alpha val="43137"/>
                      </a:srgbClr>
                    </a:outerShdw>
                  </a:effectLst>
                  <a:latin typeface="Century Gothic" panose="020B0502020202020204" pitchFamily="34" charset="0"/>
                </a:rPr>
                <a:t>GESTIÓN MISIONAL Y DE GOBIERNO</a:t>
              </a:r>
              <a:endParaRPr lang="es-CO" sz="1050" b="1" dirty="0">
                <a:effectLst>
                  <a:outerShdw blurRad="38100" dist="38100" dir="2700000" algn="tl">
                    <a:srgbClr val="000000">
                      <a:alpha val="43137"/>
                    </a:srgbClr>
                  </a:outerShdw>
                </a:effectLst>
                <a:latin typeface="Century Gothic" panose="020B0502020202020204" pitchFamily="34" charset="0"/>
              </a:endParaRPr>
            </a:p>
          </p:txBody>
        </p:sp>
        <p:sp>
          <p:nvSpPr>
            <p:cNvPr id="11" name="52 Rectángulo"/>
            <p:cNvSpPr/>
            <p:nvPr/>
          </p:nvSpPr>
          <p:spPr>
            <a:xfrm>
              <a:off x="32762" y="34296"/>
              <a:ext cx="1921652" cy="605599"/>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41910" tIns="20955" rIns="41910" bIns="20955" numCol="1" spcCol="1270" anchor="ctr" anchorCtr="0">
              <a:noAutofit/>
            </a:bodyPr>
            <a:lstStyle/>
            <a:p>
              <a:pPr lvl="0" algn="ctr" defTabSz="488950">
                <a:lnSpc>
                  <a:spcPct val="90000"/>
                </a:lnSpc>
                <a:spcBef>
                  <a:spcPct val="0"/>
                </a:spcBef>
                <a:spcAft>
                  <a:spcPct val="35000"/>
                </a:spcAft>
              </a:pPr>
              <a:endParaRPr lang="es-CO" sz="1050" kern="1200" dirty="0">
                <a:latin typeface="Century Gothic" panose="020B0502020202020204" pitchFamily="34" charset="0"/>
              </a:endParaRPr>
            </a:p>
          </p:txBody>
        </p:sp>
      </p:grpSp>
      <p:sp>
        <p:nvSpPr>
          <p:cNvPr id="12" name="56 Redondear rectángulo de esquina del mismo lado"/>
          <p:cNvSpPr/>
          <p:nvPr/>
        </p:nvSpPr>
        <p:spPr>
          <a:xfrm rot="5400000">
            <a:off x="5446578" y="1423059"/>
            <a:ext cx="926022" cy="2964358"/>
          </a:xfrm>
          <a:prstGeom prst="round2SameRect">
            <a:avLst/>
          </a:prstGeom>
          <a:solidFill>
            <a:schemeClr val="accent5">
              <a:lumMod val="60000"/>
              <a:lumOff val="40000"/>
            </a:schemeClr>
          </a:solidFill>
          <a:ln>
            <a:solidFill>
              <a:schemeClr val="accent5">
                <a:lumMod val="40000"/>
                <a:lumOff val="60000"/>
              </a:schemeClr>
            </a:solidFill>
          </a:ln>
          <a:scene3d>
            <a:camera prst="orthographicFront"/>
            <a:lightRig rig="flat" dir="t"/>
          </a:scene3d>
          <a:sp3d extrusionH="12700" prstMaterial="plastic">
            <a:bevelT w="50800" h="50800"/>
          </a:sp3d>
        </p:spPr>
        <p:style>
          <a:lnRef idx="1">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2">
            <a:schemeClr val="accent2">
              <a:tint val="40000"/>
              <a:alpha val="90000"/>
              <a:hueOff val="0"/>
              <a:satOff val="0"/>
              <a:lumOff val="0"/>
              <a:alphaOff val="0"/>
            </a:schemeClr>
          </a:effectRef>
          <a:fontRef idx="minor">
            <a:schemeClr val="dk1">
              <a:hueOff val="0"/>
              <a:satOff val="0"/>
              <a:lumOff val="0"/>
              <a:alphaOff val="0"/>
            </a:schemeClr>
          </a:fontRef>
        </p:style>
        <p:txBody>
          <a:bodyPr vert="vert270" lIns="0" tIns="0" rIns="0" bIns="72000" anchor="ctr" anchorCtr="0"/>
          <a:lstStyle/>
          <a:p>
            <a:pPr marL="171450" indent="-171450">
              <a:buFont typeface="Arial" panose="020B0604020202020204" pitchFamily="34" charset="0"/>
              <a:buChar char="•"/>
            </a:pPr>
            <a:r>
              <a:rPr lang="es-CO" sz="900" dirty="0" smtClean="0">
                <a:latin typeface="Century Gothic" panose="020B0502020202020204" pitchFamily="34" charset="0"/>
              </a:rPr>
              <a:t>Plan Anticorrupción y de Atención al Ciudadano</a:t>
            </a:r>
          </a:p>
          <a:p>
            <a:pPr marL="171450" indent="-171450">
              <a:buFont typeface="Arial" panose="020B0604020202020204" pitchFamily="34" charset="0"/>
              <a:buChar char="•"/>
            </a:pPr>
            <a:r>
              <a:rPr lang="es-CO" sz="900" dirty="0" smtClean="0">
                <a:latin typeface="Century Gothic" panose="020B0502020202020204" pitchFamily="34" charset="0"/>
              </a:rPr>
              <a:t>Transparencia y Acceso a la Información Pública</a:t>
            </a:r>
          </a:p>
          <a:p>
            <a:pPr marL="171450" indent="-171450">
              <a:buFont typeface="Arial" panose="020B0604020202020204" pitchFamily="34" charset="0"/>
              <a:buChar char="•"/>
            </a:pPr>
            <a:r>
              <a:rPr lang="es-CO" sz="900" dirty="0" smtClean="0">
                <a:latin typeface="Century Gothic" panose="020B0502020202020204" pitchFamily="34" charset="0"/>
              </a:rPr>
              <a:t>Participación Ciudadana</a:t>
            </a:r>
          </a:p>
          <a:p>
            <a:pPr marL="171450" indent="-171450">
              <a:buFont typeface="Arial" panose="020B0604020202020204" pitchFamily="34" charset="0"/>
              <a:buChar char="•"/>
            </a:pPr>
            <a:r>
              <a:rPr lang="es-CO" sz="900" dirty="0" smtClean="0">
                <a:latin typeface="Century Gothic" panose="020B0502020202020204" pitchFamily="34" charset="0"/>
              </a:rPr>
              <a:t>Rendición de Cuentas</a:t>
            </a:r>
          </a:p>
          <a:p>
            <a:pPr marL="171450" indent="-171450">
              <a:buFont typeface="Arial" panose="020B0604020202020204" pitchFamily="34" charset="0"/>
              <a:buChar char="•"/>
            </a:pPr>
            <a:r>
              <a:rPr lang="es-CO" sz="900" dirty="0" smtClean="0">
                <a:latin typeface="Century Gothic" panose="020B0502020202020204" pitchFamily="34" charset="0"/>
              </a:rPr>
              <a:t>Servicio al Ciudadano </a:t>
            </a:r>
            <a:endParaRPr lang="es-CO" sz="900" dirty="0">
              <a:latin typeface="Century Gothic" panose="020B0502020202020204" pitchFamily="34" charset="0"/>
            </a:endParaRPr>
          </a:p>
        </p:txBody>
      </p:sp>
      <p:sp>
        <p:nvSpPr>
          <p:cNvPr id="13" name="59 Rectángulo redondeado"/>
          <p:cNvSpPr/>
          <p:nvPr/>
        </p:nvSpPr>
        <p:spPr>
          <a:xfrm>
            <a:off x="2407864" y="2553377"/>
            <a:ext cx="1899468" cy="651414"/>
          </a:xfrm>
          <a:prstGeom prst="roundRect">
            <a:avLst/>
          </a:prstGeom>
          <a:solidFill>
            <a:srgbClr val="0070C0"/>
          </a:solidFill>
          <a:ln>
            <a:solidFill>
              <a:srgbClr val="0070C0"/>
            </a:solidFill>
          </a:ln>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lIns="0" tIns="0" rIns="0" bIns="0" anchor="ctr" anchorCtr="0"/>
          <a:lstStyle/>
          <a:p>
            <a:pPr algn="ctr"/>
            <a:r>
              <a:rPr lang="es-CO" sz="1050" b="1" dirty="0" smtClean="0">
                <a:effectLst>
                  <a:outerShdw blurRad="38100" dist="38100" dir="2700000" algn="tl">
                    <a:srgbClr val="000000">
                      <a:alpha val="43137"/>
                    </a:srgbClr>
                  </a:outerShdw>
                </a:effectLst>
                <a:latin typeface="Century Gothic" panose="020B0502020202020204" pitchFamily="34" charset="0"/>
              </a:rPr>
              <a:t>TRANSPARENCIA, PARTICIPACIÓN Y SERVICIO AL CIUDADANO</a:t>
            </a:r>
            <a:endParaRPr lang="es-CO" sz="1050" b="1" dirty="0">
              <a:effectLst>
                <a:outerShdw blurRad="38100" dist="38100" dir="2700000" algn="tl">
                  <a:srgbClr val="000000">
                    <a:alpha val="43137"/>
                  </a:srgbClr>
                </a:outerShdw>
              </a:effectLst>
              <a:latin typeface="Century Gothic" panose="020B0502020202020204" pitchFamily="34" charset="0"/>
            </a:endParaRPr>
          </a:p>
        </p:txBody>
      </p:sp>
      <p:grpSp>
        <p:nvGrpSpPr>
          <p:cNvPr id="14" name="61 Grupo"/>
          <p:cNvGrpSpPr/>
          <p:nvPr/>
        </p:nvGrpSpPr>
        <p:grpSpPr>
          <a:xfrm>
            <a:off x="4436911" y="3399721"/>
            <a:ext cx="2964363" cy="644759"/>
            <a:chOff x="1987176" y="68648"/>
            <a:chExt cx="3532759" cy="536898"/>
          </a:xfrm>
          <a:solidFill>
            <a:schemeClr val="accent4">
              <a:lumMod val="40000"/>
              <a:lumOff val="60000"/>
            </a:schemeClr>
          </a:solidFill>
          <a:scene3d>
            <a:camera prst="orthographicFront"/>
            <a:lightRig rig="flat" dir="t"/>
          </a:scene3d>
        </p:grpSpPr>
        <p:sp>
          <p:nvSpPr>
            <p:cNvPr id="15" name="62 Redondear rectángulo de esquina del mismo lado"/>
            <p:cNvSpPr/>
            <p:nvPr/>
          </p:nvSpPr>
          <p:spPr>
            <a:xfrm rot="5400000">
              <a:off x="3485107" y="-1429283"/>
              <a:ext cx="536898" cy="3532759"/>
            </a:xfrm>
            <a:prstGeom prst="round2SameRect">
              <a:avLst/>
            </a:prstGeom>
            <a:grpFill/>
            <a:ln>
              <a:solidFill>
                <a:schemeClr val="accent4">
                  <a:lumMod val="40000"/>
                  <a:lumOff val="60000"/>
                </a:schemeClr>
              </a:solidFill>
            </a:ln>
            <a:sp3d extrusionH="12700" prstMaterial="plastic">
              <a:bevelT w="50800" h="50800"/>
            </a:sp3d>
          </p:spPr>
          <p:style>
            <a:lnRef idx="1">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2">
              <a:schemeClr val="accent2">
                <a:tint val="40000"/>
                <a:alpha val="90000"/>
                <a:hueOff val="0"/>
                <a:satOff val="0"/>
                <a:lumOff val="0"/>
                <a:alphaOff val="0"/>
              </a:schemeClr>
            </a:effectRef>
            <a:fontRef idx="minor">
              <a:schemeClr val="dk1">
                <a:hueOff val="0"/>
                <a:satOff val="0"/>
                <a:lumOff val="0"/>
                <a:alphaOff val="0"/>
              </a:schemeClr>
            </a:fontRef>
          </p:style>
          <p:txBody>
            <a:bodyPr vert="vert270" lIns="0" tIns="0" rIns="0" bIns="72000" anchor="ctr" anchorCtr="0"/>
            <a:lstStyle/>
            <a:p>
              <a:pPr marL="171450" indent="-171450">
                <a:buFont typeface="Arial" panose="020B0604020202020204" pitchFamily="34" charset="0"/>
                <a:buChar char="•"/>
              </a:pPr>
              <a:r>
                <a:rPr lang="es-CO" sz="900" dirty="0" smtClean="0">
                  <a:latin typeface="Century Gothic" panose="020B0502020202020204" pitchFamily="34" charset="0"/>
                </a:rPr>
                <a:t>Plan Estratégico de RRHH</a:t>
              </a:r>
            </a:p>
            <a:p>
              <a:pPr marL="171450" indent="-171450">
                <a:buFont typeface="Arial" panose="020B0604020202020204" pitchFamily="34" charset="0"/>
                <a:buChar char="•"/>
              </a:pPr>
              <a:r>
                <a:rPr lang="es-CO" sz="900" dirty="0" smtClean="0">
                  <a:latin typeface="Century Gothic" panose="020B0502020202020204" pitchFamily="34" charset="0"/>
                </a:rPr>
                <a:t>Plan Anual de Vacantes</a:t>
              </a:r>
            </a:p>
            <a:p>
              <a:pPr marL="171450" indent="-171450">
                <a:buFont typeface="Arial" panose="020B0604020202020204" pitchFamily="34" charset="0"/>
                <a:buChar char="•"/>
              </a:pPr>
              <a:r>
                <a:rPr lang="es-CO" sz="900" dirty="0" smtClean="0">
                  <a:latin typeface="Century Gothic" panose="020B0502020202020204" pitchFamily="34" charset="0"/>
                </a:rPr>
                <a:t>Capacitación</a:t>
              </a:r>
            </a:p>
            <a:p>
              <a:pPr marL="171450" indent="-171450">
                <a:buFont typeface="Arial" panose="020B0604020202020204" pitchFamily="34" charset="0"/>
                <a:buChar char="•"/>
              </a:pPr>
              <a:r>
                <a:rPr lang="es-CO" sz="900" dirty="0" smtClean="0">
                  <a:latin typeface="Century Gothic" panose="020B0502020202020204" pitchFamily="34" charset="0"/>
                </a:rPr>
                <a:t>Bienestar e Incentivos</a:t>
              </a:r>
              <a:endParaRPr lang="es-CO" sz="900" dirty="0">
                <a:latin typeface="Century Gothic" panose="020B0502020202020204" pitchFamily="34" charset="0"/>
              </a:endParaRPr>
            </a:p>
          </p:txBody>
        </p:sp>
        <p:sp>
          <p:nvSpPr>
            <p:cNvPr id="16" name="Redondear rectángulo de esquina del mismo lado 4"/>
            <p:cNvSpPr/>
            <p:nvPr/>
          </p:nvSpPr>
          <p:spPr>
            <a:xfrm>
              <a:off x="1987177" y="94856"/>
              <a:ext cx="3506550" cy="484480"/>
            </a:xfrm>
            <a:prstGeom prst="rect">
              <a:avLst/>
            </a:prstGeom>
            <a:grpFill/>
            <a:ln>
              <a:solidFill>
                <a:schemeClr val="accent4">
                  <a:lumMod val="40000"/>
                  <a:lumOff val="60000"/>
                </a:schemeClr>
              </a:solidFill>
            </a:ln>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vert" wrap="square" lIns="247650" tIns="123825" rIns="247650" bIns="123825" numCol="1" spcCol="1270" anchor="ctr" anchorCtr="0">
              <a:noAutofit/>
            </a:bodyPr>
            <a:lstStyle/>
            <a:p>
              <a:pPr marL="57150" lvl="1" indent="-57150" algn="l" defTabSz="488950">
                <a:lnSpc>
                  <a:spcPct val="90000"/>
                </a:lnSpc>
                <a:spcBef>
                  <a:spcPct val="0"/>
                </a:spcBef>
                <a:spcAft>
                  <a:spcPct val="15000"/>
                </a:spcAft>
                <a:buChar char="••"/>
              </a:pPr>
              <a:endParaRPr lang="es-CO" sz="900" kern="1200" dirty="0">
                <a:latin typeface="Century Gothic" panose="020B0502020202020204" pitchFamily="34" charset="0"/>
              </a:endParaRPr>
            </a:p>
            <a:p>
              <a:pPr marL="57150" lvl="1" indent="-57150" algn="l" defTabSz="488950">
                <a:lnSpc>
                  <a:spcPct val="90000"/>
                </a:lnSpc>
                <a:spcBef>
                  <a:spcPct val="0"/>
                </a:spcBef>
                <a:spcAft>
                  <a:spcPct val="15000"/>
                </a:spcAft>
                <a:buChar char="••"/>
              </a:pPr>
              <a:endParaRPr lang="es-CO" sz="900" kern="1200" dirty="0">
                <a:latin typeface="Century Gothic" panose="020B0502020202020204" pitchFamily="34" charset="0"/>
              </a:endParaRPr>
            </a:p>
          </p:txBody>
        </p:sp>
      </p:grpSp>
      <p:sp>
        <p:nvSpPr>
          <p:cNvPr id="17" name="65 Rectángulo redondeado"/>
          <p:cNvSpPr/>
          <p:nvPr/>
        </p:nvSpPr>
        <p:spPr>
          <a:xfrm>
            <a:off x="2407864" y="3479399"/>
            <a:ext cx="1899468" cy="517480"/>
          </a:xfrm>
          <a:prstGeom prst="roundRect">
            <a:avLst/>
          </a:prstGeom>
          <a:solidFill>
            <a:schemeClr val="accent4">
              <a:lumMod val="75000"/>
            </a:schemeClr>
          </a:solidFill>
          <a:ln>
            <a:solidFill>
              <a:schemeClr val="accent4">
                <a:lumMod val="75000"/>
              </a:schemeClr>
            </a:solidFill>
          </a:ln>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lIns="0" tIns="0" rIns="0" bIns="0" anchor="ctr" anchorCtr="0"/>
          <a:lstStyle/>
          <a:p>
            <a:pPr algn="ctr"/>
            <a:r>
              <a:rPr lang="es-CO" sz="1050" b="1" dirty="0" smtClean="0">
                <a:effectLst>
                  <a:outerShdw blurRad="38100" dist="38100" dir="2700000" algn="tl">
                    <a:srgbClr val="000000">
                      <a:alpha val="43137"/>
                    </a:srgbClr>
                  </a:outerShdw>
                </a:effectLst>
                <a:latin typeface="Century Gothic" panose="020B0502020202020204" pitchFamily="34" charset="0"/>
              </a:rPr>
              <a:t>GESTIÓN DEL TALENTO HUMANO</a:t>
            </a:r>
            <a:endParaRPr lang="es-CO" sz="1050" b="1" dirty="0">
              <a:effectLst>
                <a:outerShdw blurRad="38100" dist="38100" dir="2700000" algn="tl">
                  <a:srgbClr val="000000">
                    <a:alpha val="43137"/>
                  </a:srgbClr>
                </a:outerShdw>
              </a:effectLst>
              <a:latin typeface="Century Gothic" panose="020B0502020202020204" pitchFamily="34" charset="0"/>
            </a:endParaRPr>
          </a:p>
        </p:txBody>
      </p:sp>
      <p:sp>
        <p:nvSpPr>
          <p:cNvPr id="18" name="67 Redondear rectángulo de esquina del mismo lado"/>
          <p:cNvSpPr/>
          <p:nvPr/>
        </p:nvSpPr>
        <p:spPr>
          <a:xfrm rot="5400000">
            <a:off x="5447492" y="3116503"/>
            <a:ext cx="924191" cy="2964358"/>
          </a:xfrm>
          <a:prstGeom prst="round2SameRect">
            <a:avLst/>
          </a:prstGeom>
          <a:solidFill>
            <a:schemeClr val="accent3">
              <a:lumMod val="40000"/>
              <a:lumOff val="60000"/>
            </a:schemeClr>
          </a:solidFill>
          <a:ln>
            <a:solidFill>
              <a:schemeClr val="accent3">
                <a:lumMod val="40000"/>
                <a:lumOff val="60000"/>
              </a:schemeClr>
            </a:solidFill>
          </a:ln>
          <a:scene3d>
            <a:camera prst="orthographicFront"/>
            <a:lightRig rig="flat" dir="t"/>
          </a:scene3d>
          <a:sp3d extrusionH="12700" prstMaterial="plastic">
            <a:bevelT w="50800" h="50800"/>
          </a:sp3d>
        </p:spPr>
        <p:style>
          <a:lnRef idx="1">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2">
            <a:schemeClr val="accent2">
              <a:tint val="40000"/>
              <a:alpha val="90000"/>
              <a:hueOff val="0"/>
              <a:satOff val="0"/>
              <a:lumOff val="0"/>
              <a:alphaOff val="0"/>
            </a:schemeClr>
          </a:effectRef>
          <a:fontRef idx="minor">
            <a:schemeClr val="dk1">
              <a:hueOff val="0"/>
              <a:satOff val="0"/>
              <a:lumOff val="0"/>
              <a:alphaOff val="0"/>
            </a:schemeClr>
          </a:fontRef>
        </p:style>
        <p:txBody>
          <a:bodyPr vert="vert270" lIns="0" tIns="0" rIns="0" bIns="72000" anchor="ctr" anchorCtr="0"/>
          <a:lstStyle/>
          <a:p>
            <a:pPr marL="171450" indent="-171450">
              <a:buFont typeface="Arial" panose="020B0604020202020204" pitchFamily="34" charset="0"/>
              <a:buChar char="•"/>
            </a:pPr>
            <a:r>
              <a:rPr lang="es-CO" sz="900" dirty="0" smtClean="0">
                <a:latin typeface="Century Gothic" panose="020B0502020202020204" pitchFamily="34" charset="0"/>
              </a:rPr>
              <a:t>Gestión de la Calidad</a:t>
            </a:r>
          </a:p>
          <a:p>
            <a:pPr marL="171450" indent="-171450">
              <a:buFont typeface="Arial" panose="020B0604020202020204" pitchFamily="34" charset="0"/>
              <a:buChar char="•"/>
            </a:pPr>
            <a:r>
              <a:rPr lang="es-CO" sz="900" dirty="0" smtClean="0">
                <a:latin typeface="Century Gothic" panose="020B0502020202020204" pitchFamily="34" charset="0"/>
              </a:rPr>
              <a:t>Eficiencia Administrativa y Cero Papel</a:t>
            </a:r>
          </a:p>
          <a:p>
            <a:pPr marL="171450" indent="-171450">
              <a:buFont typeface="Arial" panose="020B0604020202020204" pitchFamily="34" charset="0"/>
              <a:buChar char="•"/>
            </a:pPr>
            <a:r>
              <a:rPr lang="es-CO" sz="900" dirty="0" smtClean="0">
                <a:latin typeface="Century Gothic" panose="020B0502020202020204" pitchFamily="34" charset="0"/>
              </a:rPr>
              <a:t>Racionalización de Trámites</a:t>
            </a:r>
          </a:p>
          <a:p>
            <a:pPr marL="171450" indent="-171450">
              <a:buFont typeface="Arial" panose="020B0604020202020204" pitchFamily="34" charset="0"/>
              <a:buChar char="•"/>
            </a:pPr>
            <a:r>
              <a:rPr lang="es-CO" sz="900" dirty="0" smtClean="0">
                <a:latin typeface="Century Gothic" panose="020B0502020202020204" pitchFamily="34" charset="0"/>
              </a:rPr>
              <a:t>Modernización Institucional</a:t>
            </a:r>
          </a:p>
          <a:p>
            <a:pPr marL="171450" indent="-171450">
              <a:buFont typeface="Arial" panose="020B0604020202020204" pitchFamily="34" charset="0"/>
              <a:buChar char="•"/>
            </a:pPr>
            <a:r>
              <a:rPr lang="es-CO" sz="900" dirty="0" smtClean="0">
                <a:latin typeface="Century Gothic" panose="020B0502020202020204" pitchFamily="34" charset="0"/>
              </a:rPr>
              <a:t>Gestión de Tecnologías de Información</a:t>
            </a:r>
          </a:p>
          <a:p>
            <a:pPr marL="171450" indent="-171450">
              <a:buFont typeface="Arial" panose="020B0604020202020204" pitchFamily="34" charset="0"/>
              <a:buChar char="•"/>
            </a:pPr>
            <a:r>
              <a:rPr lang="es-CO" sz="900" dirty="0" smtClean="0">
                <a:latin typeface="Century Gothic" panose="020B0502020202020204" pitchFamily="34" charset="0"/>
              </a:rPr>
              <a:t>Gestión Documental</a:t>
            </a:r>
            <a:endParaRPr lang="es-CO" sz="900" dirty="0">
              <a:latin typeface="Century Gothic" panose="020B0502020202020204" pitchFamily="34" charset="0"/>
            </a:endParaRPr>
          </a:p>
        </p:txBody>
      </p:sp>
      <p:sp>
        <p:nvSpPr>
          <p:cNvPr id="19" name="68 Rectángulo redondeado"/>
          <p:cNvSpPr/>
          <p:nvPr/>
        </p:nvSpPr>
        <p:spPr>
          <a:xfrm>
            <a:off x="2407864" y="4175729"/>
            <a:ext cx="1899468" cy="829262"/>
          </a:xfrm>
          <a:prstGeom prst="roundRect">
            <a:avLst/>
          </a:prstGeom>
          <a:solidFill>
            <a:schemeClr val="accent3">
              <a:lumMod val="75000"/>
            </a:schemeClr>
          </a:solidFill>
          <a:ln>
            <a:solidFill>
              <a:schemeClr val="accent3">
                <a:lumMod val="75000"/>
              </a:schemeClr>
            </a:solidFill>
          </a:ln>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lIns="0" tIns="0" rIns="0" bIns="0" anchor="ctr" anchorCtr="0"/>
          <a:lstStyle/>
          <a:p>
            <a:pPr algn="ctr"/>
            <a:r>
              <a:rPr lang="es-CO" sz="1050" b="1" dirty="0" smtClean="0">
                <a:effectLst>
                  <a:outerShdw blurRad="38100" dist="38100" dir="2700000" algn="tl">
                    <a:srgbClr val="000000">
                      <a:alpha val="43137"/>
                    </a:srgbClr>
                  </a:outerShdw>
                </a:effectLst>
                <a:latin typeface="Century Gothic" panose="020B0502020202020204" pitchFamily="34" charset="0"/>
              </a:rPr>
              <a:t>EFICIENCIA </a:t>
            </a:r>
          </a:p>
          <a:p>
            <a:pPr algn="ctr"/>
            <a:r>
              <a:rPr lang="es-CO" sz="1050" b="1" dirty="0" smtClean="0">
                <a:effectLst>
                  <a:outerShdw blurRad="38100" dist="38100" dir="2700000" algn="tl">
                    <a:srgbClr val="000000">
                      <a:alpha val="43137"/>
                    </a:srgbClr>
                  </a:outerShdw>
                </a:effectLst>
                <a:latin typeface="Century Gothic" panose="020B0502020202020204" pitchFamily="34" charset="0"/>
              </a:rPr>
              <a:t>ADMINISTRATIVA</a:t>
            </a:r>
            <a:endParaRPr lang="es-CO" sz="1050" b="1" dirty="0">
              <a:effectLst>
                <a:outerShdw blurRad="38100" dist="38100" dir="2700000" algn="tl">
                  <a:srgbClr val="000000">
                    <a:alpha val="43137"/>
                  </a:srgbClr>
                </a:outerShdw>
              </a:effectLst>
              <a:latin typeface="Century Gothic" panose="020B0502020202020204" pitchFamily="34" charset="0"/>
            </a:endParaRPr>
          </a:p>
        </p:txBody>
      </p:sp>
      <p:sp>
        <p:nvSpPr>
          <p:cNvPr id="20" name="70 Redondear rectángulo de esquina del mismo lado"/>
          <p:cNvSpPr/>
          <p:nvPr/>
        </p:nvSpPr>
        <p:spPr>
          <a:xfrm rot="5400000">
            <a:off x="5596714" y="4035527"/>
            <a:ext cx="644759" cy="2983366"/>
          </a:xfrm>
          <a:prstGeom prst="round2SameRect">
            <a:avLst/>
          </a:prstGeom>
          <a:solidFill>
            <a:schemeClr val="accent6">
              <a:lumMod val="40000"/>
              <a:lumOff val="60000"/>
            </a:schemeClr>
          </a:solidFill>
          <a:ln>
            <a:solidFill>
              <a:schemeClr val="accent6">
                <a:lumMod val="40000"/>
                <a:lumOff val="60000"/>
              </a:schemeClr>
            </a:solidFill>
          </a:ln>
          <a:scene3d>
            <a:camera prst="orthographicFront"/>
            <a:lightRig rig="flat" dir="t"/>
          </a:scene3d>
          <a:sp3d extrusionH="12700" prstMaterial="plastic">
            <a:bevelT w="50800" h="50800"/>
          </a:sp3d>
        </p:spPr>
        <p:style>
          <a:lnRef idx="1">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2">
            <a:schemeClr val="accent2">
              <a:tint val="40000"/>
              <a:alpha val="90000"/>
              <a:hueOff val="0"/>
              <a:satOff val="0"/>
              <a:lumOff val="0"/>
              <a:alphaOff val="0"/>
            </a:schemeClr>
          </a:effectRef>
          <a:fontRef idx="minor">
            <a:schemeClr val="dk1">
              <a:hueOff val="0"/>
              <a:satOff val="0"/>
              <a:lumOff val="0"/>
              <a:alphaOff val="0"/>
            </a:schemeClr>
          </a:fontRef>
        </p:style>
        <p:txBody>
          <a:bodyPr vert="vert270" lIns="0" tIns="0" rIns="0" bIns="72000" anchor="ctr" anchorCtr="0"/>
          <a:lstStyle/>
          <a:p>
            <a:pPr marL="171450" indent="-171450">
              <a:buFont typeface="Arial" panose="020B0604020202020204" pitchFamily="34" charset="0"/>
              <a:buChar char="•"/>
            </a:pPr>
            <a:r>
              <a:rPr lang="es-CO" sz="900" dirty="0" smtClean="0">
                <a:latin typeface="Century Gothic" panose="020B0502020202020204" pitchFamily="34" charset="0"/>
              </a:rPr>
              <a:t>Programación y Ejecución Presupuestal</a:t>
            </a:r>
          </a:p>
          <a:p>
            <a:pPr marL="171450" indent="-171450">
              <a:buFont typeface="Arial" panose="020B0604020202020204" pitchFamily="34" charset="0"/>
              <a:buChar char="•"/>
            </a:pPr>
            <a:r>
              <a:rPr lang="es-CO" sz="900" dirty="0" smtClean="0">
                <a:latin typeface="Century Gothic" panose="020B0502020202020204" pitchFamily="34" charset="0"/>
              </a:rPr>
              <a:t>PAC</a:t>
            </a:r>
          </a:p>
          <a:p>
            <a:pPr marL="171450" indent="-171450">
              <a:buFont typeface="Arial" panose="020B0604020202020204" pitchFamily="34" charset="0"/>
              <a:buChar char="•"/>
            </a:pPr>
            <a:r>
              <a:rPr lang="es-CO" sz="900" dirty="0" smtClean="0">
                <a:latin typeface="Century Gothic" panose="020B0502020202020204" pitchFamily="34" charset="0"/>
              </a:rPr>
              <a:t>Proyectos de Inversión</a:t>
            </a:r>
          </a:p>
          <a:p>
            <a:pPr marL="171450" indent="-171450">
              <a:buFont typeface="Arial" panose="020B0604020202020204" pitchFamily="34" charset="0"/>
              <a:buChar char="•"/>
            </a:pPr>
            <a:r>
              <a:rPr lang="es-CO" sz="900" dirty="0" smtClean="0">
                <a:latin typeface="Century Gothic" panose="020B0502020202020204" pitchFamily="34" charset="0"/>
              </a:rPr>
              <a:t>Plan Anual de Adquisiciones</a:t>
            </a:r>
            <a:endParaRPr lang="es-CO" sz="900" dirty="0">
              <a:latin typeface="Century Gothic" panose="020B0502020202020204" pitchFamily="34" charset="0"/>
            </a:endParaRPr>
          </a:p>
        </p:txBody>
      </p:sp>
      <p:sp>
        <p:nvSpPr>
          <p:cNvPr id="21" name="72 Rectángulo redondeado"/>
          <p:cNvSpPr/>
          <p:nvPr/>
        </p:nvSpPr>
        <p:spPr>
          <a:xfrm>
            <a:off x="2388980" y="5249625"/>
            <a:ext cx="1947428" cy="475446"/>
          </a:xfrm>
          <a:prstGeom prst="roundRect">
            <a:avLst/>
          </a:prstGeom>
          <a:solidFill>
            <a:schemeClr val="accent6">
              <a:lumMod val="75000"/>
            </a:schemeClr>
          </a:solidFill>
          <a:ln>
            <a:solidFill>
              <a:schemeClr val="accent6">
                <a:lumMod val="75000"/>
              </a:schemeClr>
            </a:solidFill>
          </a:ln>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lIns="0" tIns="0" rIns="0" bIns="0" anchor="ctr" anchorCtr="0"/>
          <a:lstStyle/>
          <a:p>
            <a:pPr algn="ctr"/>
            <a:r>
              <a:rPr lang="es-CO" sz="1050" b="1" dirty="0" smtClean="0">
                <a:effectLst>
                  <a:outerShdw blurRad="38100" dist="38100" dir="2700000" algn="tl">
                    <a:srgbClr val="000000">
                      <a:alpha val="43137"/>
                    </a:srgbClr>
                  </a:outerShdw>
                </a:effectLst>
                <a:latin typeface="Century Gothic" panose="020B0502020202020204" pitchFamily="34" charset="0"/>
              </a:rPr>
              <a:t>GESTIÓN </a:t>
            </a:r>
            <a:endParaRPr lang="es-CO" sz="1050" b="1" dirty="0">
              <a:effectLst>
                <a:outerShdw blurRad="38100" dist="38100" dir="2700000" algn="tl">
                  <a:srgbClr val="000000">
                    <a:alpha val="43137"/>
                  </a:srgbClr>
                </a:outerShdw>
              </a:effectLst>
              <a:latin typeface="Century Gothic" panose="020B0502020202020204" pitchFamily="34" charset="0"/>
            </a:endParaRPr>
          </a:p>
          <a:p>
            <a:pPr algn="ctr"/>
            <a:r>
              <a:rPr lang="es-CO" sz="1050" b="1" dirty="0" smtClean="0">
                <a:effectLst>
                  <a:outerShdw blurRad="38100" dist="38100" dir="2700000" algn="tl">
                    <a:srgbClr val="000000">
                      <a:alpha val="43137"/>
                    </a:srgbClr>
                  </a:outerShdw>
                </a:effectLst>
                <a:latin typeface="Century Gothic" panose="020B0502020202020204" pitchFamily="34" charset="0"/>
              </a:rPr>
              <a:t>FINANCIERA</a:t>
            </a:r>
          </a:p>
        </p:txBody>
      </p:sp>
      <p:sp>
        <p:nvSpPr>
          <p:cNvPr id="22" name="43 CuadroTexto"/>
          <p:cNvSpPr txBox="1"/>
          <p:nvPr/>
        </p:nvSpPr>
        <p:spPr>
          <a:xfrm>
            <a:off x="2407864" y="1385159"/>
            <a:ext cx="1865964" cy="430887"/>
          </a:xfrm>
          <a:prstGeom prst="rect">
            <a:avLst/>
          </a:prstGeom>
          <a:noFill/>
        </p:spPr>
        <p:txBody>
          <a:bodyPr wrap="square" rtlCol="0">
            <a:spAutoFit/>
          </a:bodyPr>
          <a:lstStyle/>
          <a:p>
            <a:pPr algn="ctr"/>
            <a:r>
              <a:rPr lang="es-CO" sz="1100" b="1" dirty="0" smtClean="0">
                <a:effectLst>
                  <a:outerShdw blurRad="38100" dist="38100" dir="2700000" algn="tl">
                    <a:srgbClr val="000000">
                      <a:alpha val="43137"/>
                    </a:srgbClr>
                  </a:outerShdw>
                </a:effectLst>
                <a:latin typeface="Century Gothic" panose="020B0502020202020204" pitchFamily="34" charset="0"/>
              </a:rPr>
              <a:t>Políticas de Desarrollo Administrativo</a:t>
            </a:r>
            <a:endParaRPr lang="es-CO" sz="1100" b="1" dirty="0">
              <a:effectLst>
                <a:outerShdw blurRad="38100" dist="38100" dir="2700000" algn="tl">
                  <a:srgbClr val="000000">
                    <a:alpha val="43137"/>
                  </a:srgbClr>
                </a:outerShdw>
              </a:effectLst>
              <a:latin typeface="Century Gothic" panose="020B0502020202020204" pitchFamily="34" charset="0"/>
            </a:endParaRPr>
          </a:p>
        </p:txBody>
      </p:sp>
      <p:sp>
        <p:nvSpPr>
          <p:cNvPr id="23" name="77 CuadroTexto"/>
          <p:cNvSpPr txBox="1"/>
          <p:nvPr/>
        </p:nvSpPr>
        <p:spPr>
          <a:xfrm>
            <a:off x="5052569" y="1456409"/>
            <a:ext cx="1865964" cy="261610"/>
          </a:xfrm>
          <a:prstGeom prst="rect">
            <a:avLst/>
          </a:prstGeom>
          <a:noFill/>
        </p:spPr>
        <p:txBody>
          <a:bodyPr wrap="square" rtlCol="0">
            <a:spAutoFit/>
          </a:bodyPr>
          <a:lstStyle/>
          <a:p>
            <a:pPr algn="ctr"/>
            <a:r>
              <a:rPr lang="es-CO" sz="1100" b="1" dirty="0" smtClean="0">
                <a:effectLst>
                  <a:outerShdw blurRad="38100" dist="38100" dir="2700000" algn="tl">
                    <a:srgbClr val="000000">
                      <a:alpha val="43137"/>
                    </a:srgbClr>
                  </a:outerShdw>
                </a:effectLst>
                <a:latin typeface="Century Gothic" panose="020B0502020202020204" pitchFamily="34" charset="0"/>
              </a:rPr>
              <a:t>Componentes</a:t>
            </a:r>
            <a:endParaRPr lang="es-CO" sz="1100" b="1" dirty="0">
              <a:effectLst>
                <a:outerShdw blurRad="38100" dist="38100" dir="2700000" algn="tl">
                  <a:srgbClr val="000000">
                    <a:alpha val="43137"/>
                  </a:srgbClr>
                </a:outerShdw>
              </a:effectLst>
              <a:latin typeface="Century Gothic" panose="020B0502020202020204" pitchFamily="34" charset="0"/>
            </a:endParaRPr>
          </a:p>
        </p:txBody>
      </p:sp>
      <p:sp>
        <p:nvSpPr>
          <p:cNvPr id="24" name="44 Llamada de flecha a la izquierda"/>
          <p:cNvSpPr/>
          <p:nvPr/>
        </p:nvSpPr>
        <p:spPr>
          <a:xfrm>
            <a:off x="7506536" y="1551465"/>
            <a:ext cx="612000" cy="985822"/>
          </a:xfrm>
          <a:prstGeom prst="leftArrowCallout">
            <a:avLst/>
          </a:prstGeom>
          <a:solidFill>
            <a:srgbClr val="FF0000"/>
          </a:solidFill>
          <a:ln>
            <a:solidFill>
              <a:schemeClr val="bg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vert="vert" lIns="0" tIns="0" rIns="0" bIns="0" rtlCol="0" anchor="ctr"/>
          <a:lstStyle/>
          <a:p>
            <a:pPr algn="ctr"/>
            <a:r>
              <a:rPr lang="es-CO" sz="1000" dirty="0" smtClean="0">
                <a:latin typeface="Century Gothic" panose="020B0502020202020204" pitchFamily="34" charset="0"/>
              </a:rPr>
              <a:t>SINERGIA </a:t>
            </a:r>
          </a:p>
          <a:p>
            <a:pPr algn="ctr"/>
            <a:r>
              <a:rPr lang="es-CO" sz="1000" dirty="0" smtClean="0">
                <a:latin typeface="Century Gothic" panose="020B0502020202020204" pitchFamily="34" charset="0"/>
              </a:rPr>
              <a:t>SEGUIMIENTO</a:t>
            </a:r>
            <a:endParaRPr lang="es-CO" sz="1000" dirty="0">
              <a:latin typeface="Century Gothic" panose="020B0502020202020204" pitchFamily="34" charset="0"/>
            </a:endParaRPr>
          </a:p>
        </p:txBody>
      </p:sp>
      <p:sp>
        <p:nvSpPr>
          <p:cNvPr id="25" name="78 Llamada de flecha a la izquierda"/>
          <p:cNvSpPr/>
          <p:nvPr/>
        </p:nvSpPr>
        <p:spPr>
          <a:xfrm>
            <a:off x="7506536" y="2537287"/>
            <a:ext cx="612000" cy="3312000"/>
          </a:xfrm>
          <a:prstGeom prst="leftArrowCallout">
            <a:avLst/>
          </a:prstGeom>
          <a:solidFill>
            <a:srgbClr val="00B050"/>
          </a:solidFill>
          <a:ln>
            <a:solidFill>
              <a:schemeClr val="bg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vert="vert" lIns="0" tIns="0" rIns="0" bIns="0" rtlCol="0" anchor="ctr"/>
          <a:lstStyle/>
          <a:p>
            <a:pPr algn="ctr"/>
            <a:r>
              <a:rPr lang="es-CO" sz="1000" dirty="0" smtClean="0">
                <a:latin typeface="Century Gothic" panose="020B0502020202020204" pitchFamily="34" charset="0"/>
              </a:rPr>
              <a:t>MECI –</a:t>
            </a:r>
          </a:p>
          <a:p>
            <a:pPr algn="ctr"/>
            <a:r>
              <a:rPr lang="es-CO" sz="1000" dirty="0" smtClean="0">
                <a:latin typeface="Century Gothic" panose="020B0502020202020204" pitchFamily="34" charset="0"/>
              </a:rPr>
              <a:t>Monitoreo, Control y evaluación</a:t>
            </a:r>
            <a:endParaRPr lang="es-CO" sz="1000" dirty="0">
              <a:latin typeface="Century Gothic" panose="020B0502020202020204" pitchFamily="34" charset="0"/>
            </a:endParaRPr>
          </a:p>
        </p:txBody>
      </p:sp>
      <p:sp>
        <p:nvSpPr>
          <p:cNvPr id="26" name="79 Llamada de flecha hacia arriba"/>
          <p:cNvSpPr/>
          <p:nvPr/>
        </p:nvSpPr>
        <p:spPr>
          <a:xfrm>
            <a:off x="2508488" y="5689111"/>
            <a:ext cx="1764000" cy="396000"/>
          </a:xfrm>
          <a:prstGeom prst="upArrowCallout">
            <a:avLst/>
          </a:prstGeom>
          <a:solidFill>
            <a:srgbClr val="FF0000"/>
          </a:solidFill>
          <a:ln>
            <a:solidFill>
              <a:schemeClr val="bg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000" dirty="0" smtClean="0">
                <a:latin typeface="Century Gothic" panose="020B0502020202020204" pitchFamily="34" charset="0"/>
              </a:rPr>
              <a:t>GOBIERNO EN LÍNEA</a:t>
            </a:r>
            <a:endParaRPr lang="es-CO" sz="1000" dirty="0">
              <a:latin typeface="Century Gothic" panose="020B0502020202020204" pitchFamily="34" charset="0"/>
            </a:endParaRPr>
          </a:p>
        </p:txBody>
      </p:sp>
      <p:sp>
        <p:nvSpPr>
          <p:cNvPr id="28" name="27 Rectángulo"/>
          <p:cNvSpPr/>
          <p:nvPr/>
        </p:nvSpPr>
        <p:spPr>
          <a:xfrm>
            <a:off x="308863" y="2337014"/>
            <a:ext cx="1880545" cy="2721009"/>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O"/>
          </a:p>
        </p:txBody>
      </p:sp>
      <p:sp>
        <p:nvSpPr>
          <p:cNvPr id="30" name="50 CuadroTexto"/>
          <p:cNvSpPr txBox="1"/>
          <p:nvPr/>
        </p:nvSpPr>
        <p:spPr>
          <a:xfrm>
            <a:off x="308863" y="2535149"/>
            <a:ext cx="1880545" cy="2308324"/>
          </a:xfrm>
          <a:prstGeom prst="rect">
            <a:avLst/>
          </a:prstGeom>
          <a:noFill/>
        </p:spPr>
        <p:txBody>
          <a:bodyPr wrap="square" rtlCol="0">
            <a:spAutoFit/>
          </a:bodyPr>
          <a:lstStyle/>
          <a:p>
            <a:r>
              <a:rPr lang="es-CO" sz="1600" b="1" dirty="0" smtClean="0">
                <a:solidFill>
                  <a:schemeClr val="bg1"/>
                </a:solidFill>
                <a:latin typeface="Century Gothic" panose="020B0502020202020204" pitchFamily="34" charset="0"/>
              </a:rPr>
              <a:t>Las Cinco </a:t>
            </a:r>
            <a:r>
              <a:rPr lang="es-CO" sz="1600" b="1" dirty="0">
                <a:solidFill>
                  <a:schemeClr val="bg1"/>
                </a:solidFill>
                <a:latin typeface="Century Gothic" panose="020B0502020202020204" pitchFamily="34" charset="0"/>
              </a:rPr>
              <a:t>Políticas de Desarrollo Administrativo, </a:t>
            </a:r>
            <a:r>
              <a:rPr lang="es-CO" sz="1600" b="1" dirty="0" smtClean="0">
                <a:solidFill>
                  <a:schemeClr val="bg1"/>
                </a:solidFill>
                <a:latin typeface="Century Gothic" panose="020B0502020202020204" pitchFamily="34" charset="0"/>
              </a:rPr>
              <a:t>implementadas</a:t>
            </a:r>
          </a:p>
          <a:p>
            <a:r>
              <a:rPr lang="es-CO" sz="1600" b="1" dirty="0" smtClean="0">
                <a:solidFill>
                  <a:schemeClr val="bg1"/>
                </a:solidFill>
                <a:latin typeface="Century Gothic" panose="020B0502020202020204" pitchFamily="34" charset="0"/>
              </a:rPr>
              <a:t>a </a:t>
            </a:r>
            <a:r>
              <a:rPr lang="es-CO" sz="1600" b="1" dirty="0">
                <a:solidFill>
                  <a:schemeClr val="bg1"/>
                </a:solidFill>
                <a:latin typeface="Century Gothic" panose="020B0502020202020204" pitchFamily="34" charset="0"/>
              </a:rPr>
              <a:t>través de la planeación sectorial e institucional </a:t>
            </a:r>
            <a:r>
              <a:rPr lang="es-CO" sz="1600" b="1" dirty="0" smtClean="0">
                <a:solidFill>
                  <a:schemeClr val="bg1"/>
                </a:solidFill>
                <a:latin typeface="Century Gothic" panose="020B0502020202020204" pitchFamily="34" charset="0"/>
              </a:rPr>
              <a:t>:</a:t>
            </a:r>
            <a:endParaRPr lang="es-CO" sz="1600" b="1"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23544629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99152" y="794772"/>
            <a:ext cx="4274543" cy="442453"/>
          </a:xfrm>
        </p:spPr>
        <p:txBody>
          <a:bodyPr/>
          <a:lstStyle/>
          <a:p>
            <a:r>
              <a:rPr lang="es-CO" sz="1600" dirty="0" smtClean="0"/>
              <a:t>METODOLOGIA MIPG 2016</a:t>
            </a:r>
            <a:endParaRPr lang="es-CO" sz="1600" dirty="0"/>
          </a:p>
        </p:txBody>
      </p:sp>
      <p:graphicFrame>
        <p:nvGraphicFramePr>
          <p:cNvPr id="5" name="3 Diagrama"/>
          <p:cNvGraphicFramePr/>
          <p:nvPr>
            <p:extLst>
              <p:ext uri="{D42A27DB-BD31-4B8C-83A1-F6EECF244321}">
                <p14:modId xmlns:p14="http://schemas.microsoft.com/office/powerpoint/2010/main" val="3355555703"/>
              </p:ext>
            </p:extLst>
          </p:nvPr>
        </p:nvGraphicFramePr>
        <p:xfrm>
          <a:off x="211524" y="2002875"/>
          <a:ext cx="8932476" cy="22128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768905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99152" y="794772"/>
            <a:ext cx="4274543" cy="442453"/>
          </a:xfrm>
        </p:spPr>
        <p:txBody>
          <a:bodyPr/>
          <a:lstStyle/>
          <a:p>
            <a:r>
              <a:rPr lang="es-CO" sz="1600" dirty="0" smtClean="0"/>
              <a:t>FORMATO PLANEACIÓN Y SEGUIMIENTO</a:t>
            </a:r>
            <a:endParaRPr lang="es-CO" sz="1600" dirty="0"/>
          </a:p>
        </p:txBody>
      </p:sp>
      <p:graphicFrame>
        <p:nvGraphicFramePr>
          <p:cNvPr id="9" name="8 Tabla"/>
          <p:cNvGraphicFramePr>
            <a:graphicFrameLocks noGrp="1"/>
          </p:cNvGraphicFramePr>
          <p:nvPr>
            <p:extLst/>
          </p:nvPr>
        </p:nvGraphicFramePr>
        <p:xfrm>
          <a:off x="308863" y="1600199"/>
          <a:ext cx="8328361" cy="4306657"/>
        </p:xfrm>
        <a:graphic>
          <a:graphicData uri="http://schemas.openxmlformats.org/drawingml/2006/table">
            <a:tbl>
              <a:tblPr firstRow="1" firstCol="1" bandRow="1">
                <a:tableStyleId>{5C22544A-7EE6-4342-B048-85BDC9FD1C3A}</a:tableStyleId>
              </a:tblPr>
              <a:tblGrid>
                <a:gridCol w="887561"/>
                <a:gridCol w="816856"/>
                <a:gridCol w="742701"/>
                <a:gridCol w="896183"/>
                <a:gridCol w="887561"/>
                <a:gridCol w="704185"/>
                <a:gridCol w="704185"/>
                <a:gridCol w="554151"/>
                <a:gridCol w="559566"/>
                <a:gridCol w="1575412"/>
              </a:tblGrid>
              <a:tr h="505043">
                <a:tc gridSpan="10">
                  <a:txBody>
                    <a:bodyPr/>
                    <a:lstStyle/>
                    <a:p>
                      <a:pPr algn="ctr">
                        <a:lnSpc>
                          <a:spcPct val="115000"/>
                        </a:lnSpc>
                        <a:spcAft>
                          <a:spcPts val="0"/>
                        </a:spcAft>
                      </a:pPr>
                      <a:r>
                        <a:rPr lang="es-CO" sz="1800" dirty="0">
                          <a:effectLst/>
                        </a:rPr>
                        <a:t>MODELO INTEGRADO DE PLANEACIÓN Y GESTIÓN 2016</a:t>
                      </a:r>
                      <a:endParaRPr lang="es-CO" sz="900" dirty="0">
                        <a:effectLst/>
                        <a:latin typeface="Calibri"/>
                        <a:ea typeface="Calibri"/>
                        <a:cs typeface="Times New Roman"/>
                      </a:endParaRPr>
                    </a:p>
                  </a:txBody>
                  <a:tcPr marL="36307" marR="36307" marT="0" marB="0" anchor="ct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r>
              <a:tr h="153412">
                <a:tc rowSpan="2">
                  <a:txBody>
                    <a:bodyPr/>
                    <a:lstStyle/>
                    <a:p>
                      <a:pPr algn="ctr">
                        <a:lnSpc>
                          <a:spcPct val="115000"/>
                        </a:lnSpc>
                        <a:spcAft>
                          <a:spcPts val="0"/>
                        </a:spcAft>
                      </a:pPr>
                      <a:r>
                        <a:rPr lang="es-CO" sz="1000" dirty="0">
                          <a:effectLst/>
                        </a:rPr>
                        <a:t>POLITICA</a:t>
                      </a:r>
                      <a:endParaRPr lang="es-CO" sz="1000" dirty="0">
                        <a:effectLst/>
                        <a:latin typeface="Calibri"/>
                        <a:ea typeface="Calibri"/>
                        <a:cs typeface="Times New Roman"/>
                      </a:endParaRPr>
                    </a:p>
                  </a:txBody>
                  <a:tcPr marL="36307" marR="36307" marT="0" marB="0" anchor="ctr"/>
                </a:tc>
                <a:tc rowSpan="2">
                  <a:txBody>
                    <a:bodyPr/>
                    <a:lstStyle/>
                    <a:p>
                      <a:pPr algn="ctr">
                        <a:lnSpc>
                          <a:spcPct val="115000"/>
                        </a:lnSpc>
                        <a:spcAft>
                          <a:spcPts val="0"/>
                        </a:spcAft>
                      </a:pPr>
                      <a:r>
                        <a:rPr lang="es-CO" sz="800" dirty="0">
                          <a:effectLst/>
                        </a:rPr>
                        <a:t>COMPONENTE</a:t>
                      </a:r>
                      <a:endParaRPr lang="es-CO" sz="800" dirty="0">
                        <a:effectLst/>
                        <a:latin typeface="Calibri"/>
                        <a:ea typeface="Calibri"/>
                        <a:cs typeface="Times New Roman"/>
                      </a:endParaRPr>
                    </a:p>
                  </a:txBody>
                  <a:tcPr marL="36307" marR="36307" marT="0" marB="0" anchor="ctr"/>
                </a:tc>
                <a:tc rowSpan="2">
                  <a:txBody>
                    <a:bodyPr/>
                    <a:lstStyle/>
                    <a:p>
                      <a:pPr algn="ctr">
                        <a:lnSpc>
                          <a:spcPct val="115000"/>
                        </a:lnSpc>
                        <a:spcAft>
                          <a:spcPts val="0"/>
                        </a:spcAft>
                      </a:pPr>
                      <a:r>
                        <a:rPr lang="es-CO" sz="600" dirty="0">
                          <a:effectLst/>
                        </a:rPr>
                        <a:t>REQUERIMIENTO</a:t>
                      </a:r>
                      <a:endParaRPr lang="es-CO" sz="600" dirty="0">
                        <a:effectLst/>
                        <a:latin typeface="Calibri"/>
                        <a:ea typeface="Calibri"/>
                        <a:cs typeface="Times New Roman"/>
                      </a:endParaRPr>
                    </a:p>
                  </a:txBody>
                  <a:tcPr marL="36307" marR="36307" marT="0" marB="0" anchor="ctr"/>
                </a:tc>
                <a:tc rowSpan="2">
                  <a:txBody>
                    <a:bodyPr/>
                    <a:lstStyle/>
                    <a:p>
                      <a:pPr algn="ctr">
                        <a:lnSpc>
                          <a:spcPct val="115000"/>
                        </a:lnSpc>
                        <a:spcAft>
                          <a:spcPts val="0"/>
                        </a:spcAft>
                      </a:pPr>
                      <a:r>
                        <a:rPr lang="es-CO" sz="800" dirty="0">
                          <a:effectLst/>
                        </a:rPr>
                        <a:t>RESPONSABLE</a:t>
                      </a:r>
                      <a:endParaRPr lang="es-CO" sz="800" dirty="0">
                        <a:effectLst/>
                        <a:latin typeface="Calibri"/>
                        <a:ea typeface="Calibri"/>
                        <a:cs typeface="Times New Roman"/>
                      </a:endParaRPr>
                    </a:p>
                  </a:txBody>
                  <a:tcPr marL="36307" marR="36307" marT="0" marB="0" anchor="ctr"/>
                </a:tc>
                <a:tc rowSpan="2">
                  <a:txBody>
                    <a:bodyPr/>
                    <a:lstStyle/>
                    <a:p>
                      <a:pPr algn="ctr">
                        <a:lnSpc>
                          <a:spcPct val="115000"/>
                        </a:lnSpc>
                        <a:spcAft>
                          <a:spcPts val="0"/>
                        </a:spcAft>
                      </a:pPr>
                      <a:r>
                        <a:rPr lang="es-CO" sz="1200" dirty="0" smtClean="0">
                          <a:effectLst/>
                        </a:rPr>
                        <a:t>ACCIONES</a:t>
                      </a:r>
                      <a:endParaRPr lang="es-CO" sz="1200" dirty="0">
                        <a:effectLst/>
                        <a:latin typeface="Calibri"/>
                        <a:ea typeface="Calibri"/>
                        <a:cs typeface="Times New Roman"/>
                      </a:endParaRPr>
                    </a:p>
                  </a:txBody>
                  <a:tcPr marL="36307" marR="36307" marT="0" marB="0" anchor="ctr"/>
                </a:tc>
                <a:tc rowSpan="2">
                  <a:txBody>
                    <a:bodyPr/>
                    <a:lstStyle/>
                    <a:p>
                      <a:pPr algn="ctr">
                        <a:lnSpc>
                          <a:spcPct val="115000"/>
                        </a:lnSpc>
                        <a:spcAft>
                          <a:spcPts val="0"/>
                        </a:spcAft>
                      </a:pPr>
                      <a:r>
                        <a:rPr lang="es-CO" sz="1000" dirty="0">
                          <a:effectLst/>
                        </a:rPr>
                        <a:t>%                          </a:t>
                      </a:r>
                      <a:r>
                        <a:rPr lang="es-CO" sz="800" dirty="0">
                          <a:effectLst/>
                        </a:rPr>
                        <a:t>Participación de la acción</a:t>
                      </a:r>
                      <a:endParaRPr lang="es-CO" sz="800" dirty="0">
                        <a:effectLst/>
                        <a:latin typeface="Calibri"/>
                        <a:ea typeface="Calibri"/>
                        <a:cs typeface="Times New Roman"/>
                      </a:endParaRPr>
                    </a:p>
                  </a:txBody>
                  <a:tcPr marL="36307" marR="36307" marT="0" marB="0" anchor="ctr"/>
                </a:tc>
                <a:tc gridSpan="4">
                  <a:txBody>
                    <a:bodyPr/>
                    <a:lstStyle/>
                    <a:p>
                      <a:pPr algn="ctr">
                        <a:lnSpc>
                          <a:spcPct val="115000"/>
                        </a:lnSpc>
                        <a:spcAft>
                          <a:spcPts val="0"/>
                        </a:spcAft>
                      </a:pPr>
                      <a:r>
                        <a:rPr lang="es-CO" sz="1200" dirty="0">
                          <a:effectLst/>
                        </a:rPr>
                        <a:t>1er. Trimestre</a:t>
                      </a:r>
                      <a:endParaRPr lang="es-CO" sz="1200" dirty="0">
                        <a:effectLst/>
                        <a:latin typeface="Calibri"/>
                        <a:ea typeface="Calibri"/>
                        <a:cs typeface="Times New Roman"/>
                      </a:endParaRPr>
                    </a:p>
                  </a:txBody>
                  <a:tcPr marL="36307" marR="36307" marT="0" marB="0" anchor="ctr"/>
                </a:tc>
                <a:tc hMerge="1">
                  <a:txBody>
                    <a:bodyPr/>
                    <a:lstStyle/>
                    <a:p>
                      <a:endParaRPr lang="es-CO"/>
                    </a:p>
                  </a:txBody>
                  <a:tcPr/>
                </a:tc>
                <a:tc hMerge="1">
                  <a:txBody>
                    <a:bodyPr/>
                    <a:lstStyle/>
                    <a:p>
                      <a:endParaRPr lang="es-CO"/>
                    </a:p>
                  </a:txBody>
                  <a:tcPr/>
                </a:tc>
                <a:tc hMerge="1">
                  <a:txBody>
                    <a:bodyPr/>
                    <a:lstStyle/>
                    <a:p>
                      <a:endParaRPr lang="es-CO"/>
                    </a:p>
                  </a:txBody>
                  <a:tcPr/>
                </a:tc>
              </a:tr>
              <a:tr h="467541">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a:txBody>
                    <a:bodyPr/>
                    <a:lstStyle/>
                    <a:p>
                      <a:pPr algn="ctr">
                        <a:lnSpc>
                          <a:spcPct val="115000"/>
                        </a:lnSpc>
                        <a:spcAft>
                          <a:spcPts val="0"/>
                        </a:spcAft>
                      </a:pPr>
                      <a:r>
                        <a:rPr lang="es-CO" sz="800" dirty="0">
                          <a:effectLst/>
                        </a:rPr>
                        <a:t>Actividades</a:t>
                      </a:r>
                      <a:endParaRPr lang="es-CO" sz="900" dirty="0">
                        <a:effectLst/>
                        <a:latin typeface="Calibri"/>
                        <a:ea typeface="Calibri"/>
                        <a:cs typeface="Times New Roman"/>
                      </a:endParaRPr>
                    </a:p>
                  </a:txBody>
                  <a:tcPr marL="36307" marR="36307" marT="0" marB="0" anchor="ctr"/>
                </a:tc>
                <a:tc>
                  <a:txBody>
                    <a:bodyPr/>
                    <a:lstStyle/>
                    <a:p>
                      <a:pPr algn="ctr">
                        <a:lnSpc>
                          <a:spcPct val="115000"/>
                        </a:lnSpc>
                        <a:spcAft>
                          <a:spcPts val="0"/>
                        </a:spcAft>
                      </a:pPr>
                      <a:r>
                        <a:rPr lang="es-CO" sz="800" dirty="0">
                          <a:effectLst/>
                        </a:rPr>
                        <a:t>Planeado %</a:t>
                      </a:r>
                      <a:endParaRPr lang="es-CO" sz="800" dirty="0">
                        <a:effectLst/>
                        <a:latin typeface="Calibri"/>
                        <a:ea typeface="Calibri"/>
                        <a:cs typeface="Times New Roman"/>
                      </a:endParaRPr>
                    </a:p>
                  </a:txBody>
                  <a:tcPr marL="36307" marR="36307" marT="0" marB="0" anchor="ctr"/>
                </a:tc>
                <a:tc>
                  <a:txBody>
                    <a:bodyPr/>
                    <a:lstStyle/>
                    <a:p>
                      <a:pPr algn="ctr">
                        <a:lnSpc>
                          <a:spcPct val="115000"/>
                        </a:lnSpc>
                        <a:spcAft>
                          <a:spcPts val="0"/>
                        </a:spcAft>
                      </a:pPr>
                      <a:r>
                        <a:rPr lang="es-CO" sz="800" dirty="0">
                          <a:effectLst/>
                        </a:rPr>
                        <a:t>Ejecutado %</a:t>
                      </a:r>
                      <a:endParaRPr lang="es-CO" sz="900" dirty="0">
                        <a:effectLst/>
                        <a:latin typeface="Calibri"/>
                        <a:ea typeface="Calibri"/>
                        <a:cs typeface="Times New Roman"/>
                      </a:endParaRPr>
                    </a:p>
                  </a:txBody>
                  <a:tcPr marL="36307" marR="36307" marT="0" marB="0" anchor="ctr"/>
                </a:tc>
                <a:tc>
                  <a:txBody>
                    <a:bodyPr/>
                    <a:lstStyle/>
                    <a:p>
                      <a:pPr algn="ctr">
                        <a:lnSpc>
                          <a:spcPct val="115000"/>
                        </a:lnSpc>
                        <a:spcAft>
                          <a:spcPts val="0"/>
                        </a:spcAft>
                      </a:pPr>
                      <a:r>
                        <a:rPr lang="es-CO" sz="800">
                          <a:effectLst/>
                        </a:rPr>
                        <a:t>Avance cualitativo</a:t>
                      </a:r>
                      <a:endParaRPr lang="es-CO" sz="900">
                        <a:effectLst/>
                        <a:latin typeface="Calibri"/>
                        <a:ea typeface="Calibri"/>
                        <a:cs typeface="Times New Roman"/>
                      </a:endParaRPr>
                    </a:p>
                  </a:txBody>
                  <a:tcPr marL="36307" marR="36307" marT="0" marB="0" anchor="ctr"/>
                </a:tc>
              </a:tr>
              <a:tr h="2553945">
                <a:tc rowSpan="2">
                  <a:txBody>
                    <a:bodyPr/>
                    <a:lstStyle/>
                    <a:p>
                      <a:pPr algn="ctr">
                        <a:lnSpc>
                          <a:spcPct val="115000"/>
                        </a:lnSpc>
                        <a:spcAft>
                          <a:spcPts val="0"/>
                        </a:spcAft>
                      </a:pPr>
                      <a:r>
                        <a:rPr lang="es-CO" sz="1000" dirty="0" smtClean="0">
                          <a:effectLst/>
                        </a:rPr>
                        <a:t>1. GESTIÓN MISIONAL Y DE GOBIERNO</a:t>
                      </a:r>
                      <a:endParaRPr lang="es-CO" sz="1000" dirty="0">
                        <a:effectLst/>
                        <a:latin typeface="Calibri"/>
                        <a:ea typeface="Calibri"/>
                        <a:cs typeface="Times New Roman"/>
                      </a:endParaRPr>
                    </a:p>
                  </a:txBody>
                  <a:tcPr marL="36307" marR="36307" marT="0" marB="0" anchor="ctr"/>
                </a:tc>
                <a:tc rowSpan="2">
                  <a:txBody>
                    <a:bodyPr/>
                    <a:lstStyle/>
                    <a:p>
                      <a:pPr algn="ctr">
                        <a:lnSpc>
                          <a:spcPct val="115000"/>
                        </a:lnSpc>
                        <a:spcAft>
                          <a:spcPts val="0"/>
                        </a:spcAft>
                      </a:pPr>
                      <a:r>
                        <a:rPr lang="es-CO" sz="1000" dirty="0">
                          <a:effectLst/>
                        </a:rPr>
                        <a:t>1. Indicadores y Metas de Gobierno</a:t>
                      </a:r>
                      <a:endParaRPr lang="es-CO" sz="1000" dirty="0">
                        <a:effectLst/>
                        <a:latin typeface="Calibri"/>
                        <a:ea typeface="Calibri"/>
                        <a:cs typeface="Times New Roman"/>
                      </a:endParaRPr>
                    </a:p>
                  </a:txBody>
                  <a:tcPr marL="36307" marR="36307" marT="0" marB="0" anchor="ctr"/>
                </a:tc>
                <a:tc rowSpan="2">
                  <a:txBody>
                    <a:bodyPr/>
                    <a:lstStyle/>
                    <a:p>
                      <a:pPr algn="ctr">
                        <a:lnSpc>
                          <a:spcPct val="115000"/>
                        </a:lnSpc>
                        <a:spcAft>
                          <a:spcPts val="0"/>
                        </a:spcAft>
                      </a:pPr>
                      <a:r>
                        <a:rPr lang="es-CO" sz="900" dirty="0">
                          <a:effectLst/>
                        </a:rPr>
                        <a:t>N/A</a:t>
                      </a:r>
                      <a:endParaRPr lang="es-CO" sz="900" dirty="0">
                        <a:effectLst/>
                        <a:latin typeface="Calibri"/>
                        <a:ea typeface="Calibri"/>
                        <a:cs typeface="Times New Roman"/>
                      </a:endParaRPr>
                    </a:p>
                  </a:txBody>
                  <a:tcPr marL="36307" marR="36307" marT="0" marB="0" anchor="ctr"/>
                </a:tc>
                <a:tc rowSpan="2">
                  <a:txBody>
                    <a:bodyPr/>
                    <a:lstStyle/>
                    <a:p>
                      <a:pPr algn="ctr">
                        <a:lnSpc>
                          <a:spcPct val="115000"/>
                        </a:lnSpc>
                        <a:spcAft>
                          <a:spcPts val="0"/>
                        </a:spcAft>
                      </a:pPr>
                      <a:r>
                        <a:rPr lang="es-CO" sz="1000" dirty="0">
                          <a:effectLst/>
                        </a:rPr>
                        <a:t>O</a:t>
                      </a:r>
                      <a:r>
                        <a:rPr lang="es-CO" sz="1000" dirty="0" smtClean="0">
                          <a:effectLst/>
                        </a:rPr>
                        <a:t>ficina </a:t>
                      </a:r>
                      <a:r>
                        <a:rPr lang="es-CO" sz="1000" dirty="0">
                          <a:effectLst/>
                        </a:rPr>
                        <a:t>Asesora de Planeación</a:t>
                      </a:r>
                      <a:endParaRPr lang="es-CO" sz="1000" dirty="0">
                        <a:effectLst/>
                        <a:latin typeface="Calibri"/>
                        <a:ea typeface="Calibri"/>
                        <a:cs typeface="Times New Roman"/>
                      </a:endParaRPr>
                    </a:p>
                  </a:txBody>
                  <a:tcPr marL="36307" marR="36307" marT="0" marB="0" anchor="ctr"/>
                </a:tc>
                <a:tc>
                  <a:txBody>
                    <a:bodyPr/>
                    <a:lstStyle/>
                    <a:p>
                      <a:pPr algn="just">
                        <a:lnSpc>
                          <a:spcPct val="115000"/>
                        </a:lnSpc>
                        <a:spcAft>
                          <a:spcPts val="0"/>
                        </a:spcAft>
                      </a:pPr>
                      <a:endParaRPr lang="es-CO" sz="1000" dirty="0" smtClean="0">
                        <a:effectLst/>
                      </a:endParaRPr>
                    </a:p>
                    <a:p>
                      <a:pPr algn="just">
                        <a:lnSpc>
                          <a:spcPct val="115000"/>
                        </a:lnSpc>
                        <a:spcAft>
                          <a:spcPts val="0"/>
                        </a:spcAft>
                      </a:pPr>
                      <a:endParaRPr lang="es-CO" sz="1000" dirty="0" smtClean="0">
                        <a:effectLst/>
                      </a:endParaRPr>
                    </a:p>
                    <a:p>
                      <a:pPr algn="just">
                        <a:lnSpc>
                          <a:spcPct val="115000"/>
                        </a:lnSpc>
                        <a:spcAft>
                          <a:spcPts val="0"/>
                        </a:spcAft>
                      </a:pPr>
                      <a:r>
                        <a:rPr lang="es-CO" sz="1000" dirty="0" smtClean="0">
                          <a:effectLst/>
                        </a:rPr>
                        <a:t>Propiciar </a:t>
                      </a:r>
                      <a:r>
                        <a:rPr lang="es-CO" sz="1000" dirty="0">
                          <a:effectLst/>
                        </a:rPr>
                        <a:t>una Justicia eficaz y eficiente en el marco de una atención integral</a:t>
                      </a:r>
                      <a:endParaRPr lang="es-CO" sz="1000" dirty="0">
                        <a:effectLst/>
                        <a:latin typeface="Calibri"/>
                        <a:ea typeface="Calibri"/>
                        <a:cs typeface="Times New Roman"/>
                      </a:endParaRPr>
                    </a:p>
                  </a:txBody>
                  <a:tcPr marL="36307" marR="36307" marT="0" marB="0"/>
                </a:tc>
                <a:tc>
                  <a:txBody>
                    <a:bodyPr/>
                    <a:lstStyle/>
                    <a:p>
                      <a:pPr algn="ctr">
                        <a:lnSpc>
                          <a:spcPct val="115000"/>
                        </a:lnSpc>
                        <a:spcAft>
                          <a:spcPts val="0"/>
                        </a:spcAft>
                      </a:pPr>
                      <a:r>
                        <a:rPr lang="es-CO" sz="800" dirty="0">
                          <a:effectLst/>
                        </a:rPr>
                        <a:t>24,00%</a:t>
                      </a:r>
                      <a:endParaRPr lang="es-CO" sz="900" dirty="0">
                        <a:effectLst/>
                        <a:latin typeface="Calibri"/>
                        <a:ea typeface="Calibri"/>
                        <a:cs typeface="Times New Roman"/>
                      </a:endParaRPr>
                    </a:p>
                  </a:txBody>
                  <a:tcPr marL="36307" marR="36307" marT="0" marB="0" anchor="ctr"/>
                </a:tc>
                <a:tc>
                  <a:txBody>
                    <a:bodyPr/>
                    <a:lstStyle/>
                    <a:p>
                      <a:pPr algn="just">
                        <a:lnSpc>
                          <a:spcPct val="115000"/>
                        </a:lnSpc>
                        <a:spcAft>
                          <a:spcPts val="0"/>
                        </a:spcAft>
                      </a:pPr>
                      <a:endParaRPr lang="es-CO" sz="800" dirty="0" smtClean="0">
                        <a:effectLst/>
                      </a:endParaRPr>
                    </a:p>
                    <a:p>
                      <a:pPr algn="just">
                        <a:lnSpc>
                          <a:spcPct val="115000"/>
                        </a:lnSpc>
                        <a:spcAft>
                          <a:spcPts val="0"/>
                        </a:spcAft>
                      </a:pPr>
                      <a:endParaRPr lang="es-CO" sz="800" dirty="0" smtClean="0">
                        <a:effectLst/>
                      </a:endParaRPr>
                    </a:p>
                    <a:p>
                      <a:pPr algn="just">
                        <a:lnSpc>
                          <a:spcPct val="115000"/>
                        </a:lnSpc>
                        <a:spcAft>
                          <a:spcPts val="0"/>
                        </a:spcAft>
                      </a:pPr>
                      <a:endParaRPr lang="es-CO" sz="800" dirty="0" smtClean="0">
                        <a:effectLst/>
                      </a:endParaRPr>
                    </a:p>
                    <a:p>
                      <a:pPr algn="just">
                        <a:lnSpc>
                          <a:spcPct val="115000"/>
                        </a:lnSpc>
                        <a:spcAft>
                          <a:spcPts val="0"/>
                        </a:spcAft>
                      </a:pPr>
                      <a:r>
                        <a:rPr lang="es-CO" sz="1000" dirty="0" smtClean="0">
                          <a:effectLst/>
                        </a:rPr>
                        <a:t>Cumplir </a:t>
                      </a:r>
                      <a:r>
                        <a:rPr lang="es-CO" sz="1000" dirty="0">
                          <a:effectLst/>
                        </a:rPr>
                        <a:t>con lo planeado en SINERGIA, proyectos de inversión y plan estratégico</a:t>
                      </a:r>
                      <a:endParaRPr lang="es-CO" sz="1000" dirty="0">
                        <a:effectLst/>
                        <a:latin typeface="Calibri"/>
                        <a:ea typeface="Calibri"/>
                        <a:cs typeface="Times New Roman"/>
                      </a:endParaRPr>
                    </a:p>
                  </a:txBody>
                  <a:tcPr marL="36307" marR="36307" marT="0" marB="0"/>
                </a:tc>
                <a:tc>
                  <a:txBody>
                    <a:bodyPr/>
                    <a:lstStyle/>
                    <a:p>
                      <a:pPr algn="ctr">
                        <a:lnSpc>
                          <a:spcPct val="115000"/>
                        </a:lnSpc>
                        <a:spcAft>
                          <a:spcPts val="0"/>
                        </a:spcAft>
                      </a:pPr>
                      <a:r>
                        <a:rPr lang="es-CO" sz="1000" dirty="0">
                          <a:effectLst/>
                        </a:rPr>
                        <a:t>22,12%</a:t>
                      </a:r>
                      <a:endParaRPr lang="es-CO" sz="1000" dirty="0">
                        <a:effectLst/>
                        <a:latin typeface="Calibri"/>
                        <a:ea typeface="Calibri"/>
                        <a:cs typeface="Times New Roman"/>
                      </a:endParaRPr>
                    </a:p>
                  </a:txBody>
                  <a:tcPr marL="36307" marR="36307" marT="0" marB="0" anchor="ctr"/>
                </a:tc>
                <a:tc>
                  <a:txBody>
                    <a:bodyPr/>
                    <a:lstStyle/>
                    <a:p>
                      <a:pPr algn="ctr">
                        <a:lnSpc>
                          <a:spcPct val="115000"/>
                        </a:lnSpc>
                        <a:spcAft>
                          <a:spcPts val="0"/>
                        </a:spcAft>
                      </a:pPr>
                      <a:r>
                        <a:rPr lang="es-CO" sz="1000" dirty="0">
                          <a:effectLst/>
                        </a:rPr>
                        <a:t>21,66%</a:t>
                      </a:r>
                      <a:endParaRPr lang="es-CO" sz="1000" dirty="0">
                        <a:effectLst/>
                        <a:latin typeface="Calibri"/>
                        <a:ea typeface="Calibri"/>
                        <a:cs typeface="Times New Roman"/>
                      </a:endParaRPr>
                    </a:p>
                  </a:txBody>
                  <a:tcPr marL="36307" marR="36307" marT="0" marB="0" anchor="ctr"/>
                </a:tc>
                <a:tc>
                  <a:txBody>
                    <a:bodyPr/>
                    <a:lstStyle/>
                    <a:p>
                      <a:pPr algn="just">
                        <a:lnSpc>
                          <a:spcPct val="115000"/>
                        </a:lnSpc>
                        <a:spcAft>
                          <a:spcPts val="0"/>
                        </a:spcAft>
                      </a:pPr>
                      <a:r>
                        <a:rPr lang="es-CO" sz="1000" dirty="0">
                          <a:effectLst/>
                        </a:rPr>
                        <a:t>Se</a:t>
                      </a:r>
                      <a:r>
                        <a:rPr lang="es-CO" sz="800" dirty="0">
                          <a:effectLst/>
                        </a:rPr>
                        <a:t> </a:t>
                      </a:r>
                      <a:r>
                        <a:rPr lang="es-CO" sz="1000" dirty="0">
                          <a:effectLst/>
                        </a:rPr>
                        <a:t>tramitaron por los ciudadanos ante conciliadores en derecho y en equidad 19.440 casos, además se orientaron 90.710 ciudadanos  en el acceso a la justicia a través de Casas de Justicia y Centros de Convivencia Ciudadana.</a:t>
                      </a:r>
                      <a:br>
                        <a:rPr lang="es-CO" sz="1000" dirty="0">
                          <a:effectLst/>
                        </a:rPr>
                      </a:br>
                      <a:r>
                        <a:rPr lang="es-CO" sz="1000" dirty="0">
                          <a:effectLst/>
                        </a:rPr>
                        <a:t>Por otra parte se incluyeron 5 </a:t>
                      </a:r>
                      <a:endParaRPr lang="es-CO" sz="1000" dirty="0">
                        <a:effectLst/>
                        <a:latin typeface="Calibri"/>
                        <a:ea typeface="Calibri"/>
                        <a:cs typeface="Times New Roman"/>
                      </a:endParaRPr>
                    </a:p>
                  </a:txBody>
                  <a:tcPr marL="36307" marR="36307" marT="0" marB="0" anchor="ctr"/>
                </a:tc>
              </a:tr>
              <a:tr h="569816">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a:txBody>
                    <a:bodyPr/>
                    <a:lstStyle/>
                    <a:p>
                      <a:pPr algn="just">
                        <a:lnSpc>
                          <a:spcPct val="115000"/>
                        </a:lnSpc>
                        <a:spcAft>
                          <a:spcPts val="0"/>
                        </a:spcAft>
                      </a:pPr>
                      <a:r>
                        <a:rPr lang="es-CO" sz="800">
                          <a:effectLst/>
                        </a:rPr>
                        <a:t> </a:t>
                      </a:r>
                      <a:endParaRPr lang="es-CO" sz="900">
                        <a:effectLst/>
                        <a:latin typeface="Calibri"/>
                        <a:ea typeface="Calibri"/>
                        <a:cs typeface="Times New Roman"/>
                      </a:endParaRPr>
                    </a:p>
                  </a:txBody>
                  <a:tcPr marL="36307" marR="36307" marT="0" marB="0"/>
                </a:tc>
                <a:tc>
                  <a:txBody>
                    <a:bodyPr/>
                    <a:lstStyle/>
                    <a:p>
                      <a:pPr algn="ctr">
                        <a:lnSpc>
                          <a:spcPct val="115000"/>
                        </a:lnSpc>
                        <a:spcAft>
                          <a:spcPts val="0"/>
                        </a:spcAft>
                      </a:pPr>
                      <a:r>
                        <a:rPr lang="es-CO" sz="800">
                          <a:effectLst/>
                        </a:rPr>
                        <a:t> </a:t>
                      </a:r>
                      <a:endParaRPr lang="es-CO" sz="900">
                        <a:effectLst/>
                        <a:latin typeface="Calibri"/>
                        <a:ea typeface="Calibri"/>
                        <a:cs typeface="Times New Roman"/>
                      </a:endParaRPr>
                    </a:p>
                  </a:txBody>
                  <a:tcPr marL="36307" marR="36307" marT="0" marB="0" anchor="ctr"/>
                </a:tc>
                <a:tc>
                  <a:txBody>
                    <a:bodyPr/>
                    <a:lstStyle/>
                    <a:p>
                      <a:pPr algn="just">
                        <a:lnSpc>
                          <a:spcPct val="115000"/>
                        </a:lnSpc>
                        <a:spcAft>
                          <a:spcPts val="0"/>
                        </a:spcAft>
                      </a:pPr>
                      <a:r>
                        <a:rPr lang="es-CO" sz="800" dirty="0">
                          <a:effectLst/>
                        </a:rPr>
                        <a:t> </a:t>
                      </a:r>
                      <a:endParaRPr lang="es-CO" sz="900" dirty="0">
                        <a:effectLst/>
                        <a:latin typeface="Calibri"/>
                        <a:ea typeface="Calibri"/>
                        <a:cs typeface="Times New Roman"/>
                      </a:endParaRPr>
                    </a:p>
                  </a:txBody>
                  <a:tcPr marL="36307" marR="36307" marT="0" marB="0"/>
                </a:tc>
                <a:tc>
                  <a:txBody>
                    <a:bodyPr/>
                    <a:lstStyle/>
                    <a:p>
                      <a:pPr algn="ctr">
                        <a:lnSpc>
                          <a:spcPct val="115000"/>
                        </a:lnSpc>
                        <a:spcAft>
                          <a:spcPts val="0"/>
                        </a:spcAft>
                      </a:pPr>
                      <a:r>
                        <a:rPr lang="es-CO" sz="800" dirty="0">
                          <a:effectLst/>
                        </a:rPr>
                        <a:t> </a:t>
                      </a:r>
                      <a:endParaRPr lang="es-CO" sz="900" dirty="0">
                        <a:effectLst/>
                        <a:latin typeface="Calibri"/>
                        <a:ea typeface="Calibri"/>
                        <a:cs typeface="Times New Roman"/>
                      </a:endParaRPr>
                    </a:p>
                  </a:txBody>
                  <a:tcPr marL="36307" marR="36307" marT="0" marB="0" anchor="ctr"/>
                </a:tc>
                <a:tc>
                  <a:txBody>
                    <a:bodyPr/>
                    <a:lstStyle/>
                    <a:p>
                      <a:pPr algn="ctr">
                        <a:lnSpc>
                          <a:spcPct val="115000"/>
                        </a:lnSpc>
                        <a:spcAft>
                          <a:spcPts val="0"/>
                        </a:spcAft>
                      </a:pPr>
                      <a:r>
                        <a:rPr lang="es-CO" sz="800">
                          <a:effectLst/>
                        </a:rPr>
                        <a:t> </a:t>
                      </a:r>
                      <a:endParaRPr lang="es-CO" sz="900">
                        <a:effectLst/>
                        <a:latin typeface="Calibri"/>
                        <a:ea typeface="Calibri"/>
                        <a:cs typeface="Times New Roman"/>
                      </a:endParaRPr>
                    </a:p>
                  </a:txBody>
                  <a:tcPr marL="36307" marR="36307" marT="0" marB="0" anchor="ctr"/>
                </a:tc>
                <a:tc>
                  <a:txBody>
                    <a:bodyPr/>
                    <a:lstStyle/>
                    <a:p>
                      <a:pPr algn="just">
                        <a:lnSpc>
                          <a:spcPct val="115000"/>
                        </a:lnSpc>
                        <a:spcAft>
                          <a:spcPts val="0"/>
                        </a:spcAft>
                      </a:pPr>
                      <a:r>
                        <a:rPr lang="es-CO" sz="800" dirty="0">
                          <a:effectLst/>
                        </a:rPr>
                        <a:t> </a:t>
                      </a:r>
                      <a:endParaRPr lang="es-CO" sz="900" dirty="0">
                        <a:effectLst/>
                        <a:latin typeface="Calibri"/>
                        <a:ea typeface="Calibri"/>
                        <a:cs typeface="Times New Roman"/>
                      </a:endParaRPr>
                    </a:p>
                  </a:txBody>
                  <a:tcPr marL="36307" marR="36307" marT="0" marB="0" anchor="ctr"/>
                </a:tc>
              </a:tr>
            </a:tbl>
          </a:graphicData>
        </a:graphic>
      </p:graphicFrame>
    </p:spTree>
    <p:extLst>
      <p:ext uri="{BB962C8B-B14F-4D97-AF65-F5344CB8AC3E}">
        <p14:creationId xmlns:p14="http://schemas.microsoft.com/office/powerpoint/2010/main" val="2556693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231246" y="761985"/>
            <a:ext cx="3756860" cy="442453"/>
          </a:xfrm>
        </p:spPr>
        <p:txBody>
          <a:bodyPr/>
          <a:lstStyle/>
          <a:p>
            <a:r>
              <a:rPr lang="es-CO" b="1" dirty="0" smtClean="0">
                <a:effectLst>
                  <a:outerShdw blurRad="38100" dist="38100" dir="2700000" algn="tl">
                    <a:srgbClr val="000000">
                      <a:alpha val="43137"/>
                    </a:srgbClr>
                  </a:outerShdw>
                </a:effectLst>
                <a:latin typeface="Century Gothic" panose="020B0502020202020204" pitchFamily="34" charset="0"/>
              </a:rPr>
              <a:t>MIPG 2016 MJD</a:t>
            </a:r>
            <a:endParaRPr lang="es-CO" b="1" dirty="0">
              <a:effectLst>
                <a:outerShdw blurRad="38100" dist="38100" dir="2700000" algn="tl">
                  <a:srgbClr val="000000">
                    <a:alpha val="43137"/>
                  </a:srgbClr>
                </a:outerShdw>
              </a:effectLst>
              <a:latin typeface="Century Gothic" panose="020B0502020202020204" pitchFamily="34" charset="0"/>
            </a:endParaRPr>
          </a:p>
        </p:txBody>
      </p:sp>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1311" y="1812963"/>
            <a:ext cx="3507620" cy="3970891"/>
          </a:xfrm>
          <a:prstGeom prst="rect">
            <a:avLst/>
          </a:prstGeom>
        </p:spPr>
      </p:pic>
      <p:sp>
        <p:nvSpPr>
          <p:cNvPr id="3" name="CuadroTexto 2"/>
          <p:cNvSpPr txBox="1"/>
          <p:nvPr/>
        </p:nvSpPr>
        <p:spPr>
          <a:xfrm>
            <a:off x="5266063" y="1808143"/>
            <a:ext cx="3327094" cy="3416320"/>
          </a:xfrm>
          <a:prstGeom prst="rect">
            <a:avLst/>
          </a:prstGeom>
          <a:noFill/>
        </p:spPr>
        <p:txBody>
          <a:bodyPr wrap="square" rtlCol="0">
            <a:spAutoFit/>
          </a:bodyPr>
          <a:lstStyle/>
          <a:p>
            <a:pPr marL="342900" indent="-342900" algn="ctr">
              <a:buFont typeface="Wingdings" panose="05000000000000000000" pitchFamily="2" charset="2"/>
              <a:buChar char="ü"/>
            </a:pPr>
            <a:r>
              <a:rPr lang="es-CO" sz="2400" dirty="0" smtClean="0">
                <a:solidFill>
                  <a:srgbClr val="7030A0"/>
                </a:solidFill>
              </a:rPr>
              <a:t>SEGUIMIENTO ACTIVIDADES PROGRAMADAS </a:t>
            </a:r>
          </a:p>
          <a:p>
            <a:pPr algn="ctr"/>
            <a:endParaRPr lang="es-CO" sz="2400" dirty="0" smtClean="0">
              <a:solidFill>
                <a:srgbClr val="7030A0"/>
              </a:solidFill>
            </a:endParaRPr>
          </a:p>
          <a:p>
            <a:pPr marL="342900" indent="-342900" algn="ctr">
              <a:buFont typeface="Wingdings" panose="05000000000000000000" pitchFamily="2" charset="2"/>
              <a:buChar char="ü"/>
            </a:pPr>
            <a:r>
              <a:rPr lang="es-CO" sz="2400" dirty="0" smtClean="0">
                <a:solidFill>
                  <a:srgbClr val="7030A0"/>
                </a:solidFill>
              </a:rPr>
              <a:t>PRESENTACIÓN DE RESULTADOS </a:t>
            </a:r>
          </a:p>
          <a:p>
            <a:pPr algn="ctr"/>
            <a:endParaRPr lang="es-CO" sz="2400" dirty="0">
              <a:solidFill>
                <a:srgbClr val="7030A0"/>
              </a:solidFill>
            </a:endParaRPr>
          </a:p>
          <a:p>
            <a:pPr algn="ctr"/>
            <a:r>
              <a:rPr lang="es-CO" sz="2400" dirty="0" smtClean="0">
                <a:solidFill>
                  <a:srgbClr val="7030A0"/>
                </a:solidFill>
              </a:rPr>
              <a:t>SEGUNDO </a:t>
            </a:r>
            <a:r>
              <a:rPr lang="es-CO" sz="2400" dirty="0" smtClean="0">
                <a:solidFill>
                  <a:srgbClr val="7030A0"/>
                </a:solidFill>
              </a:rPr>
              <a:t>TRIMESTRE 2016</a:t>
            </a:r>
            <a:endParaRPr lang="es-CO" sz="2400" dirty="0">
              <a:solidFill>
                <a:srgbClr val="7030A0"/>
              </a:solidFill>
            </a:endParaRPr>
          </a:p>
        </p:txBody>
      </p:sp>
      <p:sp>
        <p:nvSpPr>
          <p:cNvPr id="5" name="CuadroTexto 4"/>
          <p:cNvSpPr txBox="1"/>
          <p:nvPr/>
        </p:nvSpPr>
        <p:spPr>
          <a:xfrm>
            <a:off x="1024569" y="6015210"/>
            <a:ext cx="1465243" cy="184666"/>
          </a:xfrm>
          <a:prstGeom prst="rect">
            <a:avLst/>
          </a:prstGeom>
          <a:noFill/>
        </p:spPr>
        <p:txBody>
          <a:bodyPr wrap="square" rtlCol="0">
            <a:spAutoFit/>
          </a:bodyPr>
          <a:lstStyle/>
          <a:p>
            <a:r>
              <a:rPr lang="es-CO" sz="600" dirty="0" smtClean="0"/>
              <a:t>IMAGEN TOMADA DE INTERNET</a:t>
            </a:r>
            <a:endParaRPr lang="es-CO" sz="600" dirty="0"/>
          </a:p>
        </p:txBody>
      </p:sp>
    </p:spTree>
    <p:extLst>
      <p:ext uri="{BB962C8B-B14F-4D97-AF65-F5344CB8AC3E}">
        <p14:creationId xmlns:p14="http://schemas.microsoft.com/office/powerpoint/2010/main" val="39738406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231245" y="761985"/>
            <a:ext cx="4021265" cy="442453"/>
          </a:xfrm>
        </p:spPr>
        <p:txBody>
          <a:bodyPr/>
          <a:lstStyle/>
          <a:p>
            <a:r>
              <a:rPr lang="es-CO" b="1" dirty="0" smtClean="0">
                <a:effectLst>
                  <a:outerShdw blurRad="38100" dist="38100" dir="2700000" algn="tl">
                    <a:srgbClr val="000000">
                      <a:alpha val="43137"/>
                    </a:srgbClr>
                  </a:outerShdw>
                </a:effectLst>
                <a:latin typeface="Century Gothic" panose="020B0502020202020204" pitchFamily="34" charset="0"/>
              </a:rPr>
              <a:t>SEGUNDO </a:t>
            </a:r>
            <a:r>
              <a:rPr lang="es-CO" b="1" dirty="0" smtClean="0">
                <a:effectLst>
                  <a:outerShdw blurRad="38100" dist="38100" dir="2700000" algn="tl">
                    <a:srgbClr val="000000">
                      <a:alpha val="43137"/>
                    </a:srgbClr>
                  </a:outerShdw>
                </a:effectLst>
                <a:latin typeface="Century Gothic" panose="020B0502020202020204" pitchFamily="34" charset="0"/>
              </a:rPr>
              <a:t>TRIMESTRE 2016</a:t>
            </a:r>
            <a:endParaRPr lang="es-CO" b="1" dirty="0">
              <a:effectLst>
                <a:outerShdw blurRad="38100" dist="38100" dir="2700000" algn="tl">
                  <a:srgbClr val="000000">
                    <a:alpha val="43137"/>
                  </a:srgbClr>
                </a:outerShdw>
              </a:effectLst>
              <a:latin typeface="Century Gothic" panose="020B0502020202020204" pitchFamily="34" charset="0"/>
            </a:endParaRPr>
          </a:p>
        </p:txBody>
      </p:sp>
      <p:grpSp>
        <p:nvGrpSpPr>
          <p:cNvPr id="9" name="47 Grupo"/>
          <p:cNvGrpSpPr/>
          <p:nvPr/>
        </p:nvGrpSpPr>
        <p:grpSpPr>
          <a:xfrm>
            <a:off x="739751" y="2629382"/>
            <a:ext cx="2989406" cy="386832"/>
            <a:chOff x="-23624682" y="34296"/>
            <a:chExt cx="25579096" cy="8058940"/>
          </a:xfrm>
          <a:scene3d>
            <a:camera prst="orthographicFront"/>
            <a:lightRig rig="flat" dir="t"/>
          </a:scene3d>
        </p:grpSpPr>
        <p:sp>
          <p:nvSpPr>
            <p:cNvPr id="10" name="51 Rectángulo redondeado"/>
            <p:cNvSpPr/>
            <p:nvPr/>
          </p:nvSpPr>
          <p:spPr>
            <a:xfrm>
              <a:off x="-23624682" y="639896"/>
              <a:ext cx="25579079" cy="7453340"/>
            </a:xfrm>
            <a:prstGeom prst="roundRect">
              <a:avLst/>
            </a:prstGeom>
            <a:sp3d prstMaterial="plastic">
              <a:bevelT w="120900" h="88900"/>
              <a:bevelB w="88900" h="31750" prst="angle"/>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lIns="0" tIns="0" rIns="0" bIns="0" anchor="ctr" anchorCtr="0"/>
            <a:lstStyle/>
            <a:p>
              <a:pPr algn="ctr"/>
              <a:r>
                <a:rPr lang="es-CO" sz="1050" b="1" dirty="0" smtClean="0">
                  <a:effectLst>
                    <a:outerShdw blurRad="38100" dist="38100" dir="2700000" algn="tl">
                      <a:srgbClr val="000000">
                        <a:alpha val="43137"/>
                      </a:srgbClr>
                    </a:outerShdw>
                  </a:effectLst>
                  <a:latin typeface="Century Gothic" panose="020B0502020202020204" pitchFamily="34" charset="0"/>
                </a:rPr>
                <a:t>GESTIÓN MISIONAL Y DE GOBIERNO</a:t>
              </a:r>
              <a:endParaRPr lang="es-CO" sz="1050" b="1" dirty="0">
                <a:effectLst>
                  <a:outerShdw blurRad="38100" dist="38100" dir="2700000" algn="tl">
                    <a:srgbClr val="000000">
                      <a:alpha val="43137"/>
                    </a:srgbClr>
                  </a:outerShdw>
                </a:effectLst>
                <a:latin typeface="Century Gothic" panose="020B0502020202020204" pitchFamily="34" charset="0"/>
              </a:endParaRPr>
            </a:p>
          </p:txBody>
        </p:sp>
        <p:sp>
          <p:nvSpPr>
            <p:cNvPr id="11" name="52 Rectángulo"/>
            <p:cNvSpPr/>
            <p:nvPr/>
          </p:nvSpPr>
          <p:spPr>
            <a:xfrm>
              <a:off x="32762" y="34296"/>
              <a:ext cx="1921652" cy="605599"/>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41910" tIns="20955" rIns="41910" bIns="20955" numCol="1" spcCol="1270" anchor="ctr" anchorCtr="0">
              <a:noAutofit/>
            </a:bodyPr>
            <a:lstStyle/>
            <a:p>
              <a:pPr lvl="0" algn="ctr" defTabSz="488950">
                <a:lnSpc>
                  <a:spcPct val="90000"/>
                </a:lnSpc>
                <a:spcBef>
                  <a:spcPct val="0"/>
                </a:spcBef>
                <a:spcAft>
                  <a:spcPct val="35000"/>
                </a:spcAft>
              </a:pPr>
              <a:endParaRPr lang="es-CO" sz="1050" kern="1200" dirty="0">
                <a:latin typeface="Century Gothic" panose="020B0502020202020204" pitchFamily="34" charset="0"/>
              </a:endParaRPr>
            </a:p>
          </p:txBody>
        </p:sp>
      </p:grpSp>
      <p:sp>
        <p:nvSpPr>
          <p:cNvPr id="13" name="59 Rectángulo redondeado"/>
          <p:cNvSpPr/>
          <p:nvPr/>
        </p:nvSpPr>
        <p:spPr>
          <a:xfrm>
            <a:off x="739750" y="3318828"/>
            <a:ext cx="2989406" cy="414882"/>
          </a:xfrm>
          <a:prstGeom prst="roundRect">
            <a:avLst/>
          </a:prstGeom>
          <a:solidFill>
            <a:srgbClr val="0070C0"/>
          </a:solidFill>
          <a:ln>
            <a:solidFill>
              <a:srgbClr val="0070C0"/>
            </a:solidFill>
          </a:ln>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lIns="0" tIns="0" rIns="0" bIns="0" anchor="ctr" anchorCtr="0"/>
          <a:lstStyle/>
          <a:p>
            <a:pPr algn="ctr"/>
            <a:r>
              <a:rPr lang="es-CO" sz="1050" b="1" dirty="0" smtClean="0">
                <a:effectLst>
                  <a:outerShdw blurRad="38100" dist="38100" dir="2700000" algn="tl">
                    <a:srgbClr val="000000">
                      <a:alpha val="43137"/>
                    </a:srgbClr>
                  </a:outerShdw>
                </a:effectLst>
                <a:latin typeface="Century Gothic" panose="020B0502020202020204" pitchFamily="34" charset="0"/>
              </a:rPr>
              <a:t>TRANSPARENCIA, PARTICIPACIÓN Y SERVICIO AL CIUDADANO</a:t>
            </a:r>
            <a:endParaRPr lang="es-CO" sz="1050" b="1" dirty="0">
              <a:effectLst>
                <a:outerShdw blurRad="38100" dist="38100" dir="2700000" algn="tl">
                  <a:srgbClr val="000000">
                    <a:alpha val="43137"/>
                  </a:srgbClr>
                </a:outerShdw>
              </a:effectLst>
              <a:latin typeface="Century Gothic" panose="020B0502020202020204" pitchFamily="34" charset="0"/>
            </a:endParaRPr>
          </a:p>
        </p:txBody>
      </p:sp>
      <p:sp>
        <p:nvSpPr>
          <p:cNvPr id="17" name="65 Rectángulo redondeado"/>
          <p:cNvSpPr/>
          <p:nvPr/>
        </p:nvSpPr>
        <p:spPr>
          <a:xfrm>
            <a:off x="739750" y="4047122"/>
            <a:ext cx="2989406" cy="350079"/>
          </a:xfrm>
          <a:prstGeom prst="roundRect">
            <a:avLst/>
          </a:prstGeom>
          <a:solidFill>
            <a:schemeClr val="accent4">
              <a:lumMod val="75000"/>
            </a:schemeClr>
          </a:solidFill>
          <a:ln>
            <a:solidFill>
              <a:schemeClr val="accent4">
                <a:lumMod val="75000"/>
              </a:schemeClr>
            </a:solidFill>
          </a:ln>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lIns="0" tIns="0" rIns="0" bIns="0" anchor="ctr" anchorCtr="0"/>
          <a:lstStyle/>
          <a:p>
            <a:pPr algn="ctr"/>
            <a:r>
              <a:rPr lang="es-CO" sz="1050" b="1" dirty="0" smtClean="0">
                <a:effectLst>
                  <a:outerShdw blurRad="38100" dist="38100" dir="2700000" algn="tl">
                    <a:srgbClr val="000000">
                      <a:alpha val="43137"/>
                    </a:srgbClr>
                  </a:outerShdw>
                </a:effectLst>
                <a:latin typeface="Century Gothic" panose="020B0502020202020204" pitchFamily="34" charset="0"/>
              </a:rPr>
              <a:t>GESTIÓN DEL TALENTO HUMANO</a:t>
            </a:r>
            <a:endParaRPr lang="es-CO" sz="1050" b="1" dirty="0">
              <a:effectLst>
                <a:outerShdw blurRad="38100" dist="38100" dir="2700000" algn="tl">
                  <a:srgbClr val="000000">
                    <a:alpha val="43137"/>
                  </a:srgbClr>
                </a:outerShdw>
              </a:effectLst>
              <a:latin typeface="Century Gothic" panose="020B0502020202020204" pitchFamily="34" charset="0"/>
            </a:endParaRPr>
          </a:p>
        </p:txBody>
      </p:sp>
      <p:sp>
        <p:nvSpPr>
          <p:cNvPr id="19" name="68 Rectángulo redondeado"/>
          <p:cNvSpPr/>
          <p:nvPr/>
        </p:nvSpPr>
        <p:spPr>
          <a:xfrm>
            <a:off x="739750" y="4704341"/>
            <a:ext cx="2989406" cy="394975"/>
          </a:xfrm>
          <a:prstGeom prst="roundRect">
            <a:avLst/>
          </a:prstGeom>
          <a:solidFill>
            <a:schemeClr val="accent3">
              <a:lumMod val="75000"/>
            </a:schemeClr>
          </a:solidFill>
          <a:ln>
            <a:solidFill>
              <a:schemeClr val="accent3">
                <a:lumMod val="75000"/>
              </a:schemeClr>
            </a:solidFill>
          </a:ln>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lIns="0" tIns="0" rIns="0" bIns="0" anchor="ctr" anchorCtr="0"/>
          <a:lstStyle/>
          <a:p>
            <a:pPr algn="ctr"/>
            <a:r>
              <a:rPr lang="es-CO" sz="1050" b="1" dirty="0" smtClean="0">
                <a:effectLst>
                  <a:outerShdw blurRad="38100" dist="38100" dir="2700000" algn="tl">
                    <a:srgbClr val="000000">
                      <a:alpha val="43137"/>
                    </a:srgbClr>
                  </a:outerShdw>
                </a:effectLst>
                <a:latin typeface="Century Gothic" panose="020B0502020202020204" pitchFamily="34" charset="0"/>
              </a:rPr>
              <a:t>EFICIENCIA </a:t>
            </a:r>
          </a:p>
          <a:p>
            <a:pPr algn="ctr"/>
            <a:r>
              <a:rPr lang="es-CO" sz="1050" b="1" dirty="0" smtClean="0">
                <a:effectLst>
                  <a:outerShdw blurRad="38100" dist="38100" dir="2700000" algn="tl">
                    <a:srgbClr val="000000">
                      <a:alpha val="43137"/>
                    </a:srgbClr>
                  </a:outerShdw>
                </a:effectLst>
                <a:latin typeface="Century Gothic" panose="020B0502020202020204" pitchFamily="34" charset="0"/>
              </a:rPr>
              <a:t>ADMINISTRATIVA</a:t>
            </a:r>
            <a:endParaRPr lang="es-CO" sz="1050" b="1" dirty="0">
              <a:effectLst>
                <a:outerShdw blurRad="38100" dist="38100" dir="2700000" algn="tl">
                  <a:srgbClr val="000000">
                    <a:alpha val="43137"/>
                  </a:srgbClr>
                </a:outerShdw>
              </a:effectLst>
              <a:latin typeface="Century Gothic" panose="020B0502020202020204" pitchFamily="34" charset="0"/>
            </a:endParaRPr>
          </a:p>
        </p:txBody>
      </p:sp>
      <p:sp>
        <p:nvSpPr>
          <p:cNvPr id="21" name="72 Rectángulo redondeado"/>
          <p:cNvSpPr/>
          <p:nvPr/>
        </p:nvSpPr>
        <p:spPr>
          <a:xfrm>
            <a:off x="697780" y="5401930"/>
            <a:ext cx="3031375" cy="326948"/>
          </a:xfrm>
          <a:prstGeom prst="roundRect">
            <a:avLst/>
          </a:prstGeom>
          <a:solidFill>
            <a:schemeClr val="accent6">
              <a:lumMod val="75000"/>
            </a:schemeClr>
          </a:solidFill>
          <a:ln>
            <a:solidFill>
              <a:schemeClr val="accent6">
                <a:lumMod val="75000"/>
              </a:schemeClr>
            </a:solidFill>
          </a:ln>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lIns="0" tIns="0" rIns="0" bIns="0" anchor="ctr" anchorCtr="0"/>
          <a:lstStyle/>
          <a:p>
            <a:pPr algn="ctr"/>
            <a:r>
              <a:rPr lang="es-CO" sz="1050" b="1" dirty="0" smtClean="0">
                <a:effectLst>
                  <a:outerShdw blurRad="38100" dist="38100" dir="2700000" algn="tl">
                    <a:srgbClr val="000000">
                      <a:alpha val="43137"/>
                    </a:srgbClr>
                  </a:outerShdw>
                </a:effectLst>
                <a:latin typeface="Century Gothic" panose="020B0502020202020204" pitchFamily="34" charset="0"/>
              </a:rPr>
              <a:t>GESTIÓN </a:t>
            </a:r>
            <a:endParaRPr lang="es-CO" sz="1050" b="1" dirty="0">
              <a:effectLst>
                <a:outerShdw blurRad="38100" dist="38100" dir="2700000" algn="tl">
                  <a:srgbClr val="000000">
                    <a:alpha val="43137"/>
                  </a:srgbClr>
                </a:outerShdw>
              </a:effectLst>
              <a:latin typeface="Century Gothic" panose="020B0502020202020204" pitchFamily="34" charset="0"/>
            </a:endParaRPr>
          </a:p>
          <a:p>
            <a:pPr algn="ctr"/>
            <a:r>
              <a:rPr lang="es-CO" sz="1050" b="1" dirty="0" smtClean="0">
                <a:effectLst>
                  <a:outerShdw blurRad="38100" dist="38100" dir="2700000" algn="tl">
                    <a:srgbClr val="000000">
                      <a:alpha val="43137"/>
                    </a:srgbClr>
                  </a:outerShdw>
                </a:effectLst>
                <a:latin typeface="Century Gothic" panose="020B0502020202020204" pitchFamily="34" charset="0"/>
              </a:rPr>
              <a:t>FINANCIERA</a:t>
            </a:r>
          </a:p>
        </p:txBody>
      </p:sp>
      <p:sp>
        <p:nvSpPr>
          <p:cNvPr id="32" name="59 Rectángulo redondeado"/>
          <p:cNvSpPr/>
          <p:nvPr/>
        </p:nvSpPr>
        <p:spPr>
          <a:xfrm>
            <a:off x="4441932" y="3317277"/>
            <a:ext cx="945316" cy="421155"/>
          </a:xfrm>
          <a:prstGeom prst="roundRect">
            <a:avLst/>
          </a:prstGeom>
          <a:solidFill>
            <a:srgbClr val="0070C0"/>
          </a:solidFill>
          <a:ln>
            <a:solidFill>
              <a:srgbClr val="0070C0"/>
            </a:solidFill>
          </a:ln>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lIns="0" tIns="0" rIns="0" bIns="0" anchor="ctr" anchorCtr="0"/>
          <a:lstStyle/>
          <a:p>
            <a:pPr algn="ctr"/>
            <a:r>
              <a:rPr lang="es-CO" sz="1600" b="1" dirty="0" smtClean="0">
                <a:effectLst>
                  <a:outerShdw blurRad="38100" dist="38100" dir="2700000" algn="tl">
                    <a:srgbClr val="000000">
                      <a:alpha val="43137"/>
                    </a:srgbClr>
                  </a:outerShdw>
                </a:effectLst>
                <a:latin typeface="Century Gothic" panose="020B0502020202020204" pitchFamily="34" charset="0"/>
              </a:rPr>
              <a:t>41</a:t>
            </a:r>
            <a:r>
              <a:rPr lang="es-CO" sz="1600" b="1" dirty="0" smtClean="0">
                <a:effectLst>
                  <a:outerShdw blurRad="38100" dist="38100" dir="2700000" algn="tl">
                    <a:srgbClr val="000000">
                      <a:alpha val="43137"/>
                    </a:srgbClr>
                  </a:outerShdw>
                </a:effectLst>
                <a:latin typeface="Century Gothic" panose="020B0502020202020204" pitchFamily="34" charset="0"/>
              </a:rPr>
              <a:t>,42%</a:t>
            </a:r>
            <a:endParaRPr lang="es-CO" sz="1600" b="1" dirty="0">
              <a:effectLst>
                <a:outerShdw blurRad="38100" dist="38100" dir="2700000" algn="tl">
                  <a:srgbClr val="000000">
                    <a:alpha val="43137"/>
                  </a:srgbClr>
                </a:outerShdw>
              </a:effectLst>
              <a:latin typeface="Century Gothic" panose="020B0502020202020204" pitchFamily="34" charset="0"/>
            </a:endParaRPr>
          </a:p>
        </p:txBody>
      </p:sp>
      <p:sp>
        <p:nvSpPr>
          <p:cNvPr id="33" name="65 Rectángulo redondeado"/>
          <p:cNvSpPr/>
          <p:nvPr/>
        </p:nvSpPr>
        <p:spPr>
          <a:xfrm>
            <a:off x="4441932" y="4051845"/>
            <a:ext cx="945316" cy="350079"/>
          </a:xfrm>
          <a:prstGeom prst="roundRect">
            <a:avLst/>
          </a:prstGeom>
          <a:solidFill>
            <a:schemeClr val="accent4">
              <a:lumMod val="75000"/>
            </a:schemeClr>
          </a:solidFill>
          <a:ln>
            <a:solidFill>
              <a:schemeClr val="accent4">
                <a:lumMod val="75000"/>
              </a:schemeClr>
            </a:solidFill>
          </a:ln>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lIns="0" tIns="0" rIns="0" bIns="0" anchor="ctr" anchorCtr="0"/>
          <a:lstStyle/>
          <a:p>
            <a:pPr algn="ctr"/>
            <a:r>
              <a:rPr lang="es-CO" sz="1600" b="1" dirty="0" smtClean="0">
                <a:effectLst>
                  <a:outerShdw blurRad="38100" dist="38100" dir="2700000" algn="tl">
                    <a:srgbClr val="000000">
                      <a:alpha val="43137"/>
                    </a:srgbClr>
                  </a:outerShdw>
                </a:effectLst>
                <a:latin typeface="Century Gothic" panose="020B0502020202020204" pitchFamily="34" charset="0"/>
              </a:rPr>
              <a:t>67</a:t>
            </a:r>
            <a:r>
              <a:rPr lang="es-CO" sz="1600" b="1" dirty="0" smtClean="0">
                <a:effectLst>
                  <a:outerShdw blurRad="38100" dist="38100" dir="2700000" algn="tl">
                    <a:srgbClr val="000000">
                      <a:alpha val="43137"/>
                    </a:srgbClr>
                  </a:outerShdw>
                </a:effectLst>
                <a:latin typeface="Century Gothic" panose="020B0502020202020204" pitchFamily="34" charset="0"/>
              </a:rPr>
              <a:t>,75%</a:t>
            </a:r>
            <a:endParaRPr lang="es-CO" sz="1600" b="1" dirty="0">
              <a:effectLst>
                <a:outerShdw blurRad="38100" dist="38100" dir="2700000" algn="tl">
                  <a:srgbClr val="000000">
                    <a:alpha val="43137"/>
                  </a:srgbClr>
                </a:outerShdw>
              </a:effectLst>
              <a:latin typeface="Century Gothic" panose="020B0502020202020204" pitchFamily="34" charset="0"/>
            </a:endParaRPr>
          </a:p>
        </p:txBody>
      </p:sp>
      <p:sp>
        <p:nvSpPr>
          <p:cNvPr id="34" name="68 Rectángulo redondeado"/>
          <p:cNvSpPr/>
          <p:nvPr/>
        </p:nvSpPr>
        <p:spPr>
          <a:xfrm>
            <a:off x="4441932" y="4709064"/>
            <a:ext cx="945316" cy="394975"/>
          </a:xfrm>
          <a:prstGeom prst="roundRect">
            <a:avLst/>
          </a:prstGeom>
          <a:solidFill>
            <a:schemeClr val="accent3">
              <a:lumMod val="75000"/>
            </a:schemeClr>
          </a:solidFill>
          <a:ln>
            <a:solidFill>
              <a:schemeClr val="accent3">
                <a:lumMod val="75000"/>
              </a:schemeClr>
            </a:solidFill>
          </a:ln>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lIns="0" tIns="0" rIns="0" bIns="0" anchor="ctr" anchorCtr="0"/>
          <a:lstStyle/>
          <a:p>
            <a:pPr algn="ctr"/>
            <a:r>
              <a:rPr lang="es-CO" sz="1600" b="1" dirty="0" smtClean="0">
                <a:effectLst>
                  <a:outerShdw blurRad="38100" dist="38100" dir="2700000" algn="tl">
                    <a:srgbClr val="000000">
                      <a:alpha val="43137"/>
                    </a:srgbClr>
                  </a:outerShdw>
                </a:effectLst>
                <a:latin typeface="Century Gothic" panose="020B0502020202020204" pitchFamily="34" charset="0"/>
              </a:rPr>
              <a:t>33</a:t>
            </a:r>
            <a:r>
              <a:rPr lang="es-CO" sz="1600" b="1" dirty="0" smtClean="0">
                <a:effectLst>
                  <a:outerShdw blurRad="38100" dist="38100" dir="2700000" algn="tl">
                    <a:srgbClr val="000000">
                      <a:alpha val="43137"/>
                    </a:srgbClr>
                  </a:outerShdw>
                </a:effectLst>
                <a:latin typeface="Century Gothic" panose="020B0502020202020204" pitchFamily="34" charset="0"/>
              </a:rPr>
              <a:t>,11%</a:t>
            </a:r>
            <a:endParaRPr lang="es-CO" sz="1600" b="1" dirty="0">
              <a:effectLst>
                <a:outerShdw blurRad="38100" dist="38100" dir="2700000" algn="tl">
                  <a:srgbClr val="000000">
                    <a:alpha val="43137"/>
                  </a:srgbClr>
                </a:outerShdw>
              </a:effectLst>
              <a:latin typeface="Century Gothic" panose="020B0502020202020204" pitchFamily="34" charset="0"/>
            </a:endParaRPr>
          </a:p>
        </p:txBody>
      </p:sp>
      <p:sp>
        <p:nvSpPr>
          <p:cNvPr id="35" name="72 Rectángulo redondeado"/>
          <p:cNvSpPr/>
          <p:nvPr/>
        </p:nvSpPr>
        <p:spPr>
          <a:xfrm>
            <a:off x="4441932" y="5406653"/>
            <a:ext cx="869522" cy="326948"/>
          </a:xfrm>
          <a:prstGeom prst="roundRect">
            <a:avLst/>
          </a:prstGeom>
          <a:solidFill>
            <a:schemeClr val="accent6">
              <a:lumMod val="75000"/>
            </a:schemeClr>
          </a:solidFill>
          <a:ln>
            <a:solidFill>
              <a:schemeClr val="accent6">
                <a:lumMod val="75000"/>
              </a:schemeClr>
            </a:solidFill>
          </a:ln>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lIns="0" tIns="0" rIns="0" bIns="0" anchor="ctr" anchorCtr="0"/>
          <a:lstStyle/>
          <a:p>
            <a:pPr algn="ctr"/>
            <a:r>
              <a:rPr lang="es-CO" sz="1600" b="1" dirty="0" smtClean="0">
                <a:effectLst>
                  <a:outerShdw blurRad="38100" dist="38100" dir="2700000" algn="tl">
                    <a:srgbClr val="000000">
                      <a:alpha val="43137"/>
                    </a:srgbClr>
                  </a:outerShdw>
                </a:effectLst>
                <a:latin typeface="Century Gothic" panose="020B0502020202020204" pitchFamily="34" charset="0"/>
              </a:rPr>
              <a:t>63</a:t>
            </a:r>
            <a:r>
              <a:rPr lang="es-CO" sz="1600" b="1" dirty="0" smtClean="0">
                <a:effectLst>
                  <a:outerShdw blurRad="38100" dist="38100" dir="2700000" algn="tl">
                    <a:srgbClr val="000000">
                      <a:alpha val="43137"/>
                    </a:srgbClr>
                  </a:outerShdw>
                </a:effectLst>
                <a:latin typeface="Century Gothic" panose="020B0502020202020204" pitchFamily="34" charset="0"/>
              </a:rPr>
              <a:t>,40%</a:t>
            </a:r>
            <a:endParaRPr lang="es-CO" sz="1600" b="1" dirty="0" smtClean="0">
              <a:effectLst>
                <a:outerShdw blurRad="38100" dist="38100" dir="2700000" algn="tl">
                  <a:srgbClr val="000000">
                    <a:alpha val="43137"/>
                  </a:srgbClr>
                </a:outerShdw>
              </a:effectLst>
              <a:latin typeface="Century Gothic" panose="020B0502020202020204" pitchFamily="34" charset="0"/>
            </a:endParaRPr>
          </a:p>
        </p:txBody>
      </p:sp>
      <p:sp>
        <p:nvSpPr>
          <p:cNvPr id="36" name="59 Rectángulo redondeado"/>
          <p:cNvSpPr/>
          <p:nvPr/>
        </p:nvSpPr>
        <p:spPr>
          <a:xfrm>
            <a:off x="4463452" y="2634105"/>
            <a:ext cx="923796" cy="382305"/>
          </a:xfrm>
          <a:prstGeom prst="roundRect">
            <a:avLst/>
          </a:prstGeom>
          <a:gradFill>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solidFill>
              <a:srgbClr val="0070C0"/>
            </a:solidFill>
          </a:ln>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lIns="0" tIns="0" rIns="0" bIns="0" anchor="ctr" anchorCtr="0"/>
          <a:lstStyle/>
          <a:p>
            <a:pPr algn="ctr"/>
            <a:r>
              <a:rPr lang="es-CO" sz="1600" b="1" dirty="0" smtClean="0">
                <a:effectLst>
                  <a:outerShdw blurRad="38100" dist="38100" dir="2700000" algn="tl">
                    <a:srgbClr val="000000">
                      <a:alpha val="43137"/>
                    </a:srgbClr>
                  </a:outerShdw>
                </a:effectLst>
                <a:latin typeface="Century Gothic" panose="020B0502020202020204" pitchFamily="34" charset="0"/>
              </a:rPr>
              <a:t>26</a:t>
            </a:r>
            <a:r>
              <a:rPr lang="es-CO" sz="1600" b="1" dirty="0" smtClean="0">
                <a:effectLst>
                  <a:outerShdw blurRad="38100" dist="38100" dir="2700000" algn="tl">
                    <a:srgbClr val="000000">
                      <a:alpha val="43137"/>
                    </a:srgbClr>
                  </a:outerShdw>
                </a:effectLst>
                <a:latin typeface="Century Gothic" panose="020B0502020202020204" pitchFamily="34" charset="0"/>
              </a:rPr>
              <a:t>,46%</a:t>
            </a:r>
            <a:endParaRPr lang="es-CO" sz="1600" b="1" dirty="0">
              <a:effectLst>
                <a:outerShdw blurRad="38100" dist="38100" dir="2700000" algn="tl">
                  <a:srgbClr val="000000">
                    <a:alpha val="43137"/>
                  </a:srgbClr>
                </a:outerShdw>
              </a:effectLst>
              <a:latin typeface="Century Gothic" panose="020B0502020202020204" pitchFamily="34" charset="0"/>
            </a:endParaRPr>
          </a:p>
        </p:txBody>
      </p:sp>
      <p:sp>
        <p:nvSpPr>
          <p:cNvPr id="37" name="59 Rectángulo redondeado"/>
          <p:cNvSpPr/>
          <p:nvPr/>
        </p:nvSpPr>
        <p:spPr>
          <a:xfrm>
            <a:off x="5882447" y="3323550"/>
            <a:ext cx="869522" cy="414882"/>
          </a:xfrm>
          <a:prstGeom prst="roundRect">
            <a:avLst/>
          </a:prstGeom>
          <a:solidFill>
            <a:srgbClr val="0070C0"/>
          </a:solidFill>
          <a:ln>
            <a:solidFill>
              <a:srgbClr val="0070C0"/>
            </a:solidFill>
          </a:ln>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lIns="0" tIns="0" rIns="0" bIns="0" anchor="ctr" anchorCtr="0"/>
          <a:lstStyle/>
          <a:p>
            <a:pPr algn="ctr"/>
            <a:r>
              <a:rPr lang="es-CO" sz="1600" b="1" dirty="0" smtClean="0">
                <a:effectLst>
                  <a:outerShdw blurRad="38100" dist="38100" dir="2700000" algn="tl">
                    <a:srgbClr val="000000">
                      <a:alpha val="43137"/>
                    </a:srgbClr>
                  </a:outerShdw>
                </a:effectLst>
                <a:latin typeface="Century Gothic" panose="020B0502020202020204" pitchFamily="34" charset="0"/>
              </a:rPr>
              <a:t>40,25</a:t>
            </a:r>
            <a:r>
              <a:rPr lang="es-CO" sz="1600" b="1" dirty="0" smtClean="0">
                <a:effectLst>
                  <a:outerShdw blurRad="38100" dist="38100" dir="2700000" algn="tl">
                    <a:srgbClr val="000000">
                      <a:alpha val="43137"/>
                    </a:srgbClr>
                  </a:outerShdw>
                </a:effectLst>
                <a:latin typeface="Century Gothic" panose="020B0502020202020204" pitchFamily="34" charset="0"/>
              </a:rPr>
              <a:t>%</a:t>
            </a:r>
            <a:endParaRPr lang="es-CO" sz="1600" b="1" dirty="0">
              <a:effectLst>
                <a:outerShdw blurRad="38100" dist="38100" dir="2700000" algn="tl">
                  <a:srgbClr val="000000">
                    <a:alpha val="43137"/>
                  </a:srgbClr>
                </a:outerShdw>
              </a:effectLst>
              <a:latin typeface="Century Gothic" panose="020B0502020202020204" pitchFamily="34" charset="0"/>
            </a:endParaRPr>
          </a:p>
        </p:txBody>
      </p:sp>
      <p:sp>
        <p:nvSpPr>
          <p:cNvPr id="38" name="65 Rectángulo redondeado"/>
          <p:cNvSpPr/>
          <p:nvPr/>
        </p:nvSpPr>
        <p:spPr>
          <a:xfrm>
            <a:off x="5882447" y="4055214"/>
            <a:ext cx="869522" cy="346710"/>
          </a:xfrm>
          <a:prstGeom prst="roundRect">
            <a:avLst/>
          </a:prstGeom>
          <a:solidFill>
            <a:schemeClr val="accent4">
              <a:lumMod val="75000"/>
            </a:schemeClr>
          </a:solidFill>
          <a:ln>
            <a:solidFill>
              <a:schemeClr val="accent4">
                <a:lumMod val="75000"/>
              </a:schemeClr>
            </a:solidFill>
          </a:ln>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lIns="0" tIns="0" rIns="0" bIns="0" anchor="ctr" anchorCtr="0"/>
          <a:lstStyle/>
          <a:p>
            <a:pPr algn="ctr"/>
            <a:r>
              <a:rPr lang="es-CO" sz="1600" b="1" dirty="0" smtClean="0">
                <a:effectLst>
                  <a:outerShdw blurRad="38100" dist="38100" dir="2700000" algn="tl">
                    <a:srgbClr val="000000">
                      <a:alpha val="43137"/>
                    </a:srgbClr>
                  </a:outerShdw>
                </a:effectLst>
                <a:latin typeface="Century Gothic" panose="020B0502020202020204" pitchFamily="34" charset="0"/>
              </a:rPr>
              <a:t>62,13%</a:t>
            </a:r>
            <a:endParaRPr lang="es-CO" sz="1600" b="1" dirty="0">
              <a:effectLst>
                <a:outerShdw blurRad="38100" dist="38100" dir="2700000" algn="tl">
                  <a:srgbClr val="000000">
                    <a:alpha val="43137"/>
                  </a:srgbClr>
                </a:outerShdw>
              </a:effectLst>
              <a:latin typeface="Century Gothic" panose="020B0502020202020204" pitchFamily="34" charset="0"/>
            </a:endParaRPr>
          </a:p>
        </p:txBody>
      </p:sp>
      <p:sp>
        <p:nvSpPr>
          <p:cNvPr id="39" name="68 Rectángulo redondeado"/>
          <p:cNvSpPr/>
          <p:nvPr/>
        </p:nvSpPr>
        <p:spPr>
          <a:xfrm>
            <a:off x="5882447" y="4709063"/>
            <a:ext cx="869522" cy="394975"/>
          </a:xfrm>
          <a:prstGeom prst="roundRect">
            <a:avLst/>
          </a:prstGeom>
          <a:solidFill>
            <a:schemeClr val="accent3">
              <a:lumMod val="75000"/>
            </a:schemeClr>
          </a:solidFill>
          <a:ln>
            <a:solidFill>
              <a:schemeClr val="accent3">
                <a:lumMod val="75000"/>
              </a:schemeClr>
            </a:solidFill>
          </a:ln>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lIns="0" tIns="0" rIns="0" bIns="0" anchor="ctr" anchorCtr="0"/>
          <a:lstStyle/>
          <a:p>
            <a:pPr algn="ctr"/>
            <a:r>
              <a:rPr lang="es-CO" sz="1600" b="1" dirty="0" smtClean="0">
                <a:effectLst>
                  <a:outerShdw blurRad="38100" dist="38100" dir="2700000" algn="tl">
                    <a:srgbClr val="000000">
                      <a:alpha val="43137"/>
                    </a:srgbClr>
                  </a:outerShdw>
                </a:effectLst>
                <a:latin typeface="Century Gothic" panose="020B0502020202020204" pitchFamily="34" charset="0"/>
              </a:rPr>
              <a:t>27,74</a:t>
            </a:r>
            <a:r>
              <a:rPr lang="es-CO" sz="1600" b="1" dirty="0" smtClean="0">
                <a:effectLst>
                  <a:outerShdw blurRad="38100" dist="38100" dir="2700000" algn="tl">
                    <a:srgbClr val="000000">
                      <a:alpha val="43137"/>
                    </a:srgbClr>
                  </a:outerShdw>
                </a:effectLst>
                <a:latin typeface="Century Gothic" panose="020B0502020202020204" pitchFamily="34" charset="0"/>
              </a:rPr>
              <a:t>%</a:t>
            </a:r>
            <a:endParaRPr lang="es-CO" sz="1600" b="1" dirty="0">
              <a:effectLst>
                <a:outerShdw blurRad="38100" dist="38100" dir="2700000" algn="tl">
                  <a:srgbClr val="000000">
                    <a:alpha val="43137"/>
                  </a:srgbClr>
                </a:outerShdw>
              </a:effectLst>
              <a:latin typeface="Century Gothic" panose="020B0502020202020204" pitchFamily="34" charset="0"/>
            </a:endParaRPr>
          </a:p>
        </p:txBody>
      </p:sp>
      <p:sp>
        <p:nvSpPr>
          <p:cNvPr id="40" name="72 Rectángulo redondeado"/>
          <p:cNvSpPr/>
          <p:nvPr/>
        </p:nvSpPr>
        <p:spPr>
          <a:xfrm>
            <a:off x="5882447" y="5406652"/>
            <a:ext cx="869522" cy="326949"/>
          </a:xfrm>
          <a:prstGeom prst="roundRect">
            <a:avLst/>
          </a:prstGeom>
          <a:solidFill>
            <a:schemeClr val="accent6">
              <a:lumMod val="75000"/>
            </a:schemeClr>
          </a:solidFill>
          <a:ln>
            <a:solidFill>
              <a:schemeClr val="accent6">
                <a:lumMod val="75000"/>
              </a:schemeClr>
            </a:solidFill>
          </a:ln>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lIns="0" tIns="0" rIns="0" bIns="0" anchor="ctr" anchorCtr="0"/>
          <a:lstStyle/>
          <a:p>
            <a:pPr algn="ctr"/>
            <a:r>
              <a:rPr lang="es-CO" sz="1600" b="1" dirty="0" smtClean="0">
                <a:effectLst>
                  <a:outerShdw blurRad="38100" dist="38100" dir="2700000" algn="tl">
                    <a:srgbClr val="000000">
                      <a:alpha val="43137"/>
                    </a:srgbClr>
                  </a:outerShdw>
                </a:effectLst>
                <a:latin typeface="Century Gothic" panose="020B0502020202020204" pitchFamily="34" charset="0"/>
              </a:rPr>
              <a:t>67</a:t>
            </a:r>
            <a:r>
              <a:rPr lang="es-CO" sz="1600" b="1" dirty="0" smtClean="0">
                <a:effectLst>
                  <a:outerShdw blurRad="38100" dist="38100" dir="2700000" algn="tl">
                    <a:srgbClr val="000000">
                      <a:alpha val="43137"/>
                    </a:srgbClr>
                  </a:outerShdw>
                </a:effectLst>
                <a:latin typeface="Century Gothic" panose="020B0502020202020204" pitchFamily="34" charset="0"/>
              </a:rPr>
              <a:t>,57%</a:t>
            </a:r>
            <a:endParaRPr lang="es-CO" sz="1600" b="1" dirty="0" smtClean="0">
              <a:effectLst>
                <a:outerShdw blurRad="38100" dist="38100" dir="2700000" algn="tl">
                  <a:srgbClr val="000000">
                    <a:alpha val="43137"/>
                  </a:srgbClr>
                </a:outerShdw>
              </a:effectLst>
              <a:latin typeface="Century Gothic" panose="020B0502020202020204" pitchFamily="34" charset="0"/>
            </a:endParaRPr>
          </a:p>
        </p:txBody>
      </p:sp>
      <p:sp>
        <p:nvSpPr>
          <p:cNvPr id="41" name="59 Rectángulo redondeado"/>
          <p:cNvSpPr/>
          <p:nvPr/>
        </p:nvSpPr>
        <p:spPr>
          <a:xfrm>
            <a:off x="5882447" y="2634105"/>
            <a:ext cx="869522" cy="382305"/>
          </a:xfrm>
          <a:prstGeom prst="roundRect">
            <a:avLst/>
          </a:prstGeom>
          <a:gradFill>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solidFill>
              <a:srgbClr val="0070C0"/>
            </a:solidFill>
          </a:ln>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lIns="0" tIns="0" rIns="0" bIns="0" anchor="ctr" anchorCtr="0"/>
          <a:lstStyle/>
          <a:p>
            <a:pPr algn="ctr"/>
            <a:r>
              <a:rPr lang="es-CO" sz="1600" b="1" dirty="0" smtClean="0">
                <a:effectLst>
                  <a:outerShdw blurRad="38100" dist="38100" dir="2700000" algn="tl">
                    <a:srgbClr val="000000">
                      <a:alpha val="43137"/>
                    </a:srgbClr>
                  </a:outerShdw>
                </a:effectLst>
                <a:latin typeface="Century Gothic" panose="020B0502020202020204" pitchFamily="34" charset="0"/>
              </a:rPr>
              <a:t>36</a:t>
            </a:r>
            <a:r>
              <a:rPr lang="es-CO" sz="1600" b="1" dirty="0" smtClean="0">
                <a:effectLst>
                  <a:outerShdw blurRad="38100" dist="38100" dir="2700000" algn="tl">
                    <a:srgbClr val="000000">
                      <a:alpha val="43137"/>
                    </a:srgbClr>
                  </a:outerShdw>
                </a:effectLst>
                <a:latin typeface="Century Gothic" panose="020B0502020202020204" pitchFamily="34" charset="0"/>
              </a:rPr>
              <a:t>,85%</a:t>
            </a:r>
            <a:endParaRPr lang="es-CO" sz="1600" b="1" dirty="0">
              <a:effectLst>
                <a:outerShdw blurRad="38100" dist="38100" dir="2700000" algn="tl">
                  <a:srgbClr val="000000">
                    <a:alpha val="43137"/>
                  </a:srgbClr>
                </a:outerShdw>
              </a:effectLst>
              <a:latin typeface="Century Gothic" panose="020B0502020202020204" pitchFamily="34" charset="0"/>
            </a:endParaRPr>
          </a:p>
        </p:txBody>
      </p:sp>
      <p:sp>
        <p:nvSpPr>
          <p:cNvPr id="44" name="68 Rectángulo redondeado"/>
          <p:cNvSpPr/>
          <p:nvPr/>
        </p:nvSpPr>
        <p:spPr>
          <a:xfrm>
            <a:off x="7247168" y="4709063"/>
            <a:ext cx="869522" cy="394975"/>
          </a:xfrm>
          <a:prstGeom prst="roundRect">
            <a:avLst/>
          </a:prstGeom>
          <a:solidFill>
            <a:srgbClr val="FF0000"/>
          </a:solidFill>
          <a:ln>
            <a:solidFill>
              <a:schemeClr val="accent3">
                <a:lumMod val="75000"/>
              </a:schemeClr>
            </a:solidFill>
          </a:ln>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lIns="0" tIns="0" rIns="0" bIns="0" anchor="ctr" anchorCtr="0"/>
          <a:lstStyle/>
          <a:p>
            <a:pPr algn="ctr"/>
            <a:r>
              <a:rPr lang="es-CO" sz="1600" b="1" dirty="0" smtClean="0">
                <a:effectLst>
                  <a:outerShdw blurRad="38100" dist="38100" dir="2700000" algn="tl">
                    <a:srgbClr val="000000">
                      <a:alpha val="43137"/>
                    </a:srgbClr>
                  </a:outerShdw>
                </a:effectLst>
                <a:latin typeface="Century Gothic" panose="020B0502020202020204" pitchFamily="34" charset="0"/>
              </a:rPr>
              <a:t>83,79</a:t>
            </a:r>
            <a:r>
              <a:rPr lang="es-CO" sz="1600" b="1" dirty="0" smtClean="0">
                <a:effectLst>
                  <a:outerShdw blurRad="38100" dist="38100" dir="2700000" algn="tl">
                    <a:srgbClr val="000000">
                      <a:alpha val="43137"/>
                    </a:srgbClr>
                  </a:outerShdw>
                </a:effectLst>
                <a:latin typeface="Century Gothic" panose="020B0502020202020204" pitchFamily="34" charset="0"/>
              </a:rPr>
              <a:t>%</a:t>
            </a:r>
            <a:endParaRPr lang="es-CO" sz="1600" b="1" dirty="0">
              <a:effectLst>
                <a:outerShdw blurRad="38100" dist="38100" dir="2700000" algn="tl">
                  <a:srgbClr val="000000">
                    <a:alpha val="43137"/>
                  </a:srgbClr>
                </a:outerShdw>
              </a:effectLst>
              <a:latin typeface="Century Gothic" panose="020B0502020202020204" pitchFamily="34" charset="0"/>
            </a:endParaRPr>
          </a:p>
        </p:txBody>
      </p:sp>
      <p:sp>
        <p:nvSpPr>
          <p:cNvPr id="45" name="72 Rectángulo redondeado"/>
          <p:cNvSpPr/>
          <p:nvPr/>
        </p:nvSpPr>
        <p:spPr>
          <a:xfrm>
            <a:off x="7247168" y="5399298"/>
            <a:ext cx="869522" cy="326949"/>
          </a:xfrm>
          <a:prstGeom prst="roundRect">
            <a:avLst/>
          </a:prstGeom>
          <a:solidFill>
            <a:srgbClr val="00B050"/>
          </a:solidFill>
          <a:ln>
            <a:solidFill>
              <a:schemeClr val="accent6">
                <a:lumMod val="75000"/>
              </a:schemeClr>
            </a:solidFill>
          </a:ln>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lIns="0" tIns="0" rIns="0" bIns="0" anchor="ctr" anchorCtr="0"/>
          <a:lstStyle/>
          <a:p>
            <a:pPr algn="ctr"/>
            <a:r>
              <a:rPr lang="es-CO" sz="1600" b="1" dirty="0" smtClean="0">
                <a:effectLst>
                  <a:outerShdw blurRad="38100" dist="38100" dir="2700000" algn="tl">
                    <a:srgbClr val="000000">
                      <a:alpha val="43137"/>
                    </a:srgbClr>
                  </a:outerShdw>
                </a:effectLst>
                <a:latin typeface="Century Gothic" panose="020B0502020202020204" pitchFamily="34" charset="0"/>
              </a:rPr>
              <a:t>106,57%</a:t>
            </a:r>
            <a:endParaRPr lang="es-CO" sz="1600" b="1" dirty="0" smtClean="0">
              <a:effectLst>
                <a:outerShdw blurRad="38100" dist="38100" dir="2700000" algn="tl">
                  <a:srgbClr val="000000">
                    <a:alpha val="43137"/>
                  </a:srgbClr>
                </a:outerShdw>
              </a:effectLst>
              <a:latin typeface="Century Gothic" panose="020B0502020202020204" pitchFamily="34" charset="0"/>
            </a:endParaRPr>
          </a:p>
        </p:txBody>
      </p:sp>
      <p:sp>
        <p:nvSpPr>
          <p:cNvPr id="52" name="65 Rectángulo redondeado"/>
          <p:cNvSpPr/>
          <p:nvPr/>
        </p:nvSpPr>
        <p:spPr>
          <a:xfrm>
            <a:off x="739751" y="1756405"/>
            <a:ext cx="2989406" cy="350079"/>
          </a:xfrm>
          <a:prstGeom prst="roundRect">
            <a:avLst/>
          </a:prstGeom>
          <a:solidFill>
            <a:schemeClr val="accent1">
              <a:lumMod val="20000"/>
              <a:lumOff val="80000"/>
            </a:schemeClr>
          </a:solidFill>
          <a:ln>
            <a:solidFill>
              <a:schemeClr val="accent4">
                <a:lumMod val="75000"/>
              </a:schemeClr>
            </a:solidFill>
          </a:ln>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lIns="0" tIns="0" rIns="0" bIns="0" anchor="ctr" anchorCtr="0"/>
          <a:lstStyle/>
          <a:p>
            <a:pPr algn="ctr"/>
            <a:r>
              <a:rPr lang="es-CO" b="1" dirty="0" smtClean="0">
                <a:solidFill>
                  <a:schemeClr val="tx1"/>
                </a:solidFill>
                <a:effectLst>
                  <a:outerShdw blurRad="38100" dist="38100" dir="2700000" algn="tl">
                    <a:srgbClr val="000000">
                      <a:alpha val="43137"/>
                    </a:srgbClr>
                  </a:outerShdw>
                </a:effectLst>
                <a:latin typeface="Century Gothic" panose="020B0502020202020204" pitchFamily="34" charset="0"/>
              </a:rPr>
              <a:t>POLITICA</a:t>
            </a:r>
            <a:endParaRPr lang="es-CO" b="1" dirty="0">
              <a:solidFill>
                <a:schemeClr val="tx1"/>
              </a:solidFill>
              <a:effectLst>
                <a:outerShdw blurRad="38100" dist="38100" dir="2700000" algn="tl">
                  <a:srgbClr val="000000">
                    <a:alpha val="43137"/>
                  </a:srgbClr>
                </a:outerShdw>
              </a:effectLst>
              <a:latin typeface="Century Gothic" panose="020B0502020202020204" pitchFamily="34" charset="0"/>
            </a:endParaRPr>
          </a:p>
        </p:txBody>
      </p:sp>
      <p:sp>
        <p:nvSpPr>
          <p:cNvPr id="53" name="65 Rectángulo redondeado"/>
          <p:cNvSpPr/>
          <p:nvPr/>
        </p:nvSpPr>
        <p:spPr>
          <a:xfrm>
            <a:off x="4441932" y="1764620"/>
            <a:ext cx="945316" cy="350079"/>
          </a:xfrm>
          <a:prstGeom prst="roundRect">
            <a:avLst/>
          </a:prstGeom>
          <a:solidFill>
            <a:schemeClr val="accent1">
              <a:lumMod val="20000"/>
              <a:lumOff val="80000"/>
            </a:schemeClr>
          </a:solidFill>
          <a:ln>
            <a:solidFill>
              <a:schemeClr val="accent4">
                <a:lumMod val="75000"/>
              </a:schemeClr>
            </a:solidFill>
          </a:ln>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lIns="0" tIns="0" rIns="0" bIns="0" anchor="ctr" anchorCtr="0"/>
          <a:lstStyle/>
          <a:p>
            <a:pPr algn="ctr"/>
            <a:r>
              <a:rPr lang="es-CO" sz="1000" b="1" dirty="0" smtClean="0">
                <a:solidFill>
                  <a:schemeClr val="tx1"/>
                </a:solidFill>
                <a:effectLst>
                  <a:outerShdw blurRad="38100" dist="38100" dir="2700000" algn="tl">
                    <a:srgbClr val="000000">
                      <a:alpha val="43137"/>
                    </a:srgbClr>
                  </a:outerShdw>
                </a:effectLst>
                <a:latin typeface="Century Gothic" panose="020B0502020202020204" pitchFamily="34" charset="0"/>
              </a:rPr>
              <a:t>AVANCE PLANEADO </a:t>
            </a:r>
            <a:endParaRPr lang="es-CO" sz="1000" b="1" dirty="0">
              <a:solidFill>
                <a:schemeClr val="tx1"/>
              </a:solidFill>
              <a:effectLst>
                <a:outerShdw blurRad="38100" dist="38100" dir="2700000" algn="tl">
                  <a:srgbClr val="000000">
                    <a:alpha val="43137"/>
                  </a:srgbClr>
                </a:outerShdw>
              </a:effectLst>
              <a:latin typeface="Century Gothic" panose="020B0502020202020204" pitchFamily="34" charset="0"/>
            </a:endParaRPr>
          </a:p>
        </p:txBody>
      </p:sp>
      <p:sp>
        <p:nvSpPr>
          <p:cNvPr id="54" name="65 Rectángulo redondeado"/>
          <p:cNvSpPr/>
          <p:nvPr/>
        </p:nvSpPr>
        <p:spPr>
          <a:xfrm>
            <a:off x="5806653" y="1764620"/>
            <a:ext cx="945316" cy="350079"/>
          </a:xfrm>
          <a:prstGeom prst="roundRect">
            <a:avLst/>
          </a:prstGeom>
          <a:solidFill>
            <a:schemeClr val="accent1">
              <a:lumMod val="20000"/>
              <a:lumOff val="80000"/>
            </a:schemeClr>
          </a:solidFill>
          <a:ln>
            <a:solidFill>
              <a:schemeClr val="accent4">
                <a:lumMod val="75000"/>
              </a:schemeClr>
            </a:solidFill>
          </a:ln>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lIns="0" tIns="0" rIns="0" bIns="0" anchor="ctr" anchorCtr="0"/>
          <a:lstStyle/>
          <a:p>
            <a:pPr algn="ctr"/>
            <a:r>
              <a:rPr lang="es-CO" sz="1000" b="1" dirty="0" smtClean="0">
                <a:solidFill>
                  <a:schemeClr val="tx1"/>
                </a:solidFill>
                <a:effectLst>
                  <a:outerShdw blurRad="38100" dist="38100" dir="2700000" algn="tl">
                    <a:srgbClr val="000000">
                      <a:alpha val="43137"/>
                    </a:srgbClr>
                  </a:outerShdw>
                </a:effectLst>
                <a:latin typeface="Century Gothic" panose="020B0502020202020204" pitchFamily="34" charset="0"/>
              </a:rPr>
              <a:t>AVANCE EJECUTADO</a:t>
            </a:r>
            <a:endParaRPr lang="es-CO" sz="1000" b="1" dirty="0">
              <a:solidFill>
                <a:schemeClr val="tx1"/>
              </a:solidFill>
              <a:effectLst>
                <a:outerShdw blurRad="38100" dist="38100" dir="2700000" algn="tl">
                  <a:srgbClr val="000000">
                    <a:alpha val="43137"/>
                  </a:srgbClr>
                </a:outerShdw>
              </a:effectLst>
              <a:latin typeface="Century Gothic" panose="020B0502020202020204" pitchFamily="34" charset="0"/>
            </a:endParaRPr>
          </a:p>
        </p:txBody>
      </p:sp>
      <p:sp>
        <p:nvSpPr>
          <p:cNvPr id="55" name="65 Rectángulo redondeado"/>
          <p:cNvSpPr/>
          <p:nvPr/>
        </p:nvSpPr>
        <p:spPr>
          <a:xfrm>
            <a:off x="7171374" y="1764620"/>
            <a:ext cx="1036192" cy="350079"/>
          </a:xfrm>
          <a:prstGeom prst="roundRect">
            <a:avLst/>
          </a:prstGeom>
          <a:solidFill>
            <a:schemeClr val="accent1">
              <a:lumMod val="20000"/>
              <a:lumOff val="80000"/>
            </a:schemeClr>
          </a:solidFill>
          <a:ln>
            <a:solidFill>
              <a:schemeClr val="accent4">
                <a:lumMod val="75000"/>
              </a:schemeClr>
            </a:solidFill>
          </a:ln>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lIns="0" tIns="0" rIns="0" bIns="0" anchor="ctr" anchorCtr="0"/>
          <a:lstStyle/>
          <a:p>
            <a:pPr algn="ctr"/>
            <a:r>
              <a:rPr lang="es-CO" sz="1000" b="1" dirty="0" smtClean="0">
                <a:solidFill>
                  <a:schemeClr val="tx1"/>
                </a:solidFill>
                <a:effectLst>
                  <a:outerShdw blurRad="38100" dist="38100" dir="2700000" algn="tl">
                    <a:srgbClr val="000000">
                      <a:alpha val="43137"/>
                    </a:srgbClr>
                  </a:outerShdw>
                </a:effectLst>
                <a:latin typeface="Century Gothic" panose="020B0502020202020204" pitchFamily="34" charset="0"/>
              </a:rPr>
              <a:t>% CUMPLIMIENTO</a:t>
            </a:r>
            <a:endParaRPr lang="es-CO" sz="1000" b="1" dirty="0">
              <a:solidFill>
                <a:schemeClr val="tx1"/>
              </a:solidFill>
              <a:effectLst>
                <a:outerShdw blurRad="38100" dist="38100" dir="2700000" algn="tl">
                  <a:srgbClr val="000000">
                    <a:alpha val="43137"/>
                  </a:srgbClr>
                </a:outerShdw>
              </a:effectLst>
              <a:latin typeface="Century Gothic" panose="020B0502020202020204" pitchFamily="34" charset="0"/>
            </a:endParaRPr>
          </a:p>
        </p:txBody>
      </p:sp>
      <p:sp>
        <p:nvSpPr>
          <p:cNvPr id="29" name="65 Rectángulo redondeado"/>
          <p:cNvSpPr/>
          <p:nvPr/>
        </p:nvSpPr>
        <p:spPr>
          <a:xfrm>
            <a:off x="7247168" y="3323550"/>
            <a:ext cx="869522" cy="406801"/>
          </a:xfrm>
          <a:prstGeom prst="roundRect">
            <a:avLst/>
          </a:prstGeom>
          <a:solidFill>
            <a:srgbClr val="FFC000"/>
          </a:solidFill>
          <a:ln>
            <a:solidFill>
              <a:schemeClr val="accent4">
                <a:lumMod val="75000"/>
              </a:schemeClr>
            </a:solidFill>
          </a:ln>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lIns="0" tIns="0" rIns="0" bIns="0" anchor="ctr" anchorCtr="0"/>
          <a:lstStyle/>
          <a:p>
            <a:pPr algn="ctr"/>
            <a:r>
              <a:rPr lang="es-CO" sz="1600" b="1" dirty="0" smtClean="0">
                <a:effectLst>
                  <a:outerShdw blurRad="38100" dist="38100" dir="2700000" algn="tl">
                    <a:srgbClr val="000000">
                      <a:alpha val="43137"/>
                    </a:srgbClr>
                  </a:outerShdw>
                </a:effectLst>
                <a:latin typeface="Century Gothic" panose="020B0502020202020204" pitchFamily="34" charset="0"/>
              </a:rPr>
              <a:t>97</a:t>
            </a:r>
            <a:r>
              <a:rPr lang="es-CO" sz="1600" b="1" dirty="0" smtClean="0">
                <a:effectLst>
                  <a:outerShdw blurRad="38100" dist="38100" dir="2700000" algn="tl">
                    <a:srgbClr val="000000">
                      <a:alpha val="43137"/>
                    </a:srgbClr>
                  </a:outerShdw>
                </a:effectLst>
                <a:latin typeface="Century Gothic" panose="020B0502020202020204" pitchFamily="34" charset="0"/>
              </a:rPr>
              <a:t>,17%</a:t>
            </a:r>
            <a:endParaRPr lang="es-CO" sz="1600" b="1" dirty="0">
              <a:effectLst>
                <a:outerShdw blurRad="38100" dist="38100" dir="2700000" algn="tl">
                  <a:srgbClr val="000000">
                    <a:alpha val="43137"/>
                  </a:srgbClr>
                </a:outerShdw>
              </a:effectLst>
              <a:latin typeface="Century Gothic" panose="020B0502020202020204" pitchFamily="34" charset="0"/>
            </a:endParaRPr>
          </a:p>
        </p:txBody>
      </p:sp>
      <p:sp>
        <p:nvSpPr>
          <p:cNvPr id="30" name="65 Rectángulo redondeado"/>
          <p:cNvSpPr/>
          <p:nvPr/>
        </p:nvSpPr>
        <p:spPr>
          <a:xfrm>
            <a:off x="7247168" y="2629382"/>
            <a:ext cx="869522" cy="386832"/>
          </a:xfrm>
          <a:prstGeom prst="roundRect">
            <a:avLst/>
          </a:prstGeom>
          <a:solidFill>
            <a:srgbClr val="00B050"/>
          </a:solidFill>
          <a:ln>
            <a:solidFill>
              <a:schemeClr val="accent4">
                <a:lumMod val="75000"/>
              </a:schemeClr>
            </a:solidFill>
          </a:ln>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lIns="0" tIns="0" rIns="0" bIns="0" anchor="ctr" anchorCtr="0"/>
          <a:lstStyle/>
          <a:p>
            <a:pPr algn="ctr"/>
            <a:r>
              <a:rPr lang="es-CO" sz="1600" b="1" dirty="0" smtClean="0">
                <a:effectLst>
                  <a:outerShdw blurRad="38100" dist="38100" dir="2700000" algn="tl">
                    <a:srgbClr val="000000">
                      <a:alpha val="43137"/>
                    </a:srgbClr>
                  </a:outerShdw>
                </a:effectLst>
                <a:latin typeface="Century Gothic" panose="020B0502020202020204" pitchFamily="34" charset="0"/>
              </a:rPr>
              <a:t>139,27%</a:t>
            </a:r>
            <a:endParaRPr lang="es-CO" sz="1600" b="1" dirty="0">
              <a:effectLst>
                <a:outerShdw blurRad="38100" dist="38100" dir="2700000" algn="tl">
                  <a:srgbClr val="000000">
                    <a:alpha val="43137"/>
                  </a:srgbClr>
                </a:outerShdw>
              </a:effectLst>
              <a:latin typeface="Century Gothic" panose="020B0502020202020204" pitchFamily="34" charset="0"/>
            </a:endParaRPr>
          </a:p>
        </p:txBody>
      </p:sp>
      <p:sp>
        <p:nvSpPr>
          <p:cNvPr id="31" name="68 Rectángulo redondeado"/>
          <p:cNvSpPr/>
          <p:nvPr/>
        </p:nvSpPr>
        <p:spPr>
          <a:xfrm>
            <a:off x="7247168" y="4047122"/>
            <a:ext cx="869522" cy="350079"/>
          </a:xfrm>
          <a:prstGeom prst="roundRect">
            <a:avLst/>
          </a:prstGeom>
          <a:solidFill>
            <a:srgbClr val="FF0000"/>
          </a:solidFill>
          <a:ln>
            <a:solidFill>
              <a:schemeClr val="accent3">
                <a:lumMod val="75000"/>
              </a:schemeClr>
            </a:solidFill>
          </a:ln>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lIns="0" tIns="0" rIns="0" bIns="0" anchor="ctr" anchorCtr="0"/>
          <a:lstStyle/>
          <a:p>
            <a:pPr algn="ctr"/>
            <a:r>
              <a:rPr lang="es-CO" sz="1600" b="1" dirty="0" smtClean="0">
                <a:effectLst>
                  <a:outerShdw blurRad="38100" dist="38100" dir="2700000" algn="tl">
                    <a:srgbClr val="000000">
                      <a:alpha val="43137"/>
                    </a:srgbClr>
                  </a:outerShdw>
                </a:effectLst>
                <a:latin typeface="Century Gothic" panose="020B0502020202020204" pitchFamily="34" charset="0"/>
              </a:rPr>
              <a:t>91</a:t>
            </a:r>
            <a:r>
              <a:rPr lang="es-CO" sz="1600" b="1" dirty="0" smtClean="0">
                <a:effectLst>
                  <a:outerShdw blurRad="38100" dist="38100" dir="2700000" algn="tl">
                    <a:srgbClr val="000000">
                      <a:alpha val="43137"/>
                    </a:srgbClr>
                  </a:outerShdw>
                </a:effectLst>
                <a:latin typeface="Century Gothic" panose="020B0502020202020204" pitchFamily="34" charset="0"/>
              </a:rPr>
              <a:t>,70%</a:t>
            </a:r>
            <a:endParaRPr lang="es-CO" sz="1600" b="1" dirty="0">
              <a:effectLst>
                <a:outerShdw blurRad="38100" dist="38100" dir="2700000" algn="tl">
                  <a:srgbClr val="000000">
                    <a:alpha val="43137"/>
                  </a:srgbClr>
                </a:outerShdw>
              </a:effectLst>
              <a:latin typeface="Century Gothic" panose="020B0502020202020204" pitchFamily="34" charset="0"/>
            </a:endParaRPr>
          </a:p>
        </p:txBody>
      </p:sp>
    </p:spTree>
    <p:extLst>
      <p:ext uri="{BB962C8B-B14F-4D97-AF65-F5344CB8AC3E}">
        <p14:creationId xmlns:p14="http://schemas.microsoft.com/office/powerpoint/2010/main" val="139617983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lásico de Offic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81cc8fc0-8d1e-4295-8f37-5d076116407c">2TV4CCKVFCYA-1167877901-165</_dlc_DocId>
    <_dlc_DocIdUrl xmlns="81cc8fc0-8d1e-4295-8f37-5d076116407c">
      <Url>https://www.minjusticia.gov.co/ministerio/_layouts/15/DocIdRedir.aspx?ID=2TV4CCKVFCYA-1167877901-165</Url>
      <Description>2TV4CCKVFCYA-1167877901-165</Description>
    </_dlc_DocIdUrl>
  </documentManagement>
</p:properties>
</file>

<file path=customXml/item4.xml><?xml version="1.0" encoding="utf-8"?>
<ct:contentTypeSchema xmlns:ct="http://schemas.microsoft.com/office/2006/metadata/contentType" xmlns:ma="http://schemas.microsoft.com/office/2006/metadata/properties/metaAttributes" ct:_="" ma:_="" ma:contentTypeName="Documento" ma:contentTypeID="0x01010020FBA7F62C14F041A0FB3EFC7596E368" ma:contentTypeVersion="1" ma:contentTypeDescription="Crear nuevo documento." ma:contentTypeScope="" ma:versionID="348b18b5fc41e64fad00b1cd561ffcbc">
  <xsd:schema xmlns:xsd="http://www.w3.org/2001/XMLSchema" xmlns:xs="http://www.w3.org/2001/XMLSchema" xmlns:p="http://schemas.microsoft.com/office/2006/metadata/properties" xmlns:ns1="http://schemas.microsoft.com/sharepoint/v3" xmlns:ns2="81cc8fc0-8d1e-4295-8f37-5d076116407c" targetNamespace="http://schemas.microsoft.com/office/2006/metadata/properties" ma:root="true" ma:fieldsID="0ca9f3ac2d15db8bb029348aee8f1b74" ns1:_="" ns2:_="">
    <xsd:import namespace="http://schemas.microsoft.com/sharepoint/v3"/>
    <xsd:import namespace="81cc8fc0-8d1e-4295-8f37-5d076116407c"/>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Fecha de inicio programada" ma:description="Fecha de inicio programada es una columna del sitio que crea la característica Publicación. Se usa para especificar la fecha y la hora a la que esta página se presentará por primera vez a los visitantes del sitio." ma:hidden="true" ma:internalName="PublishingStartDate">
      <xsd:simpleType>
        <xsd:restriction base="dms:Unknown"/>
      </xsd:simpleType>
    </xsd:element>
    <xsd:element name="PublishingExpirationDate" ma:index="9" nillable="true" ma:displayName="Fecha de finalización programada" ma:description="Fecha de finalización programada es una columna del sitio que crea la característica Publicación. Se usa para especificar la fecha y la hora a la que esta página dejará de presentarse a los visitantes del sitio."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1cc8fc0-8d1e-4295-8f37-5d076116407c" elementFormDefault="qualified">
    <xsd:import namespace="http://schemas.microsoft.com/office/2006/documentManagement/types"/>
    <xsd:import namespace="http://schemas.microsoft.com/office/infopath/2007/PartnerControls"/>
    <xsd:element name="_dlc_DocId" ma:index="10" nillable="true" ma:displayName="Valor de Id. de documento" ma:description="El valor del identificador de documento asignado a este elemento." ma:internalName="_dlc_DocId" ma:readOnly="true">
      <xsd:simpleType>
        <xsd:restriction base="dms:Text"/>
      </xsd:simpleType>
    </xsd:element>
    <xsd:element name="_dlc_DocIdUrl" ma:index="11" nillable="true" ma:displayName="Id. de documento" ma:description="Vínculo permanente a este documento."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DAAA038-57F3-4C93-AC29-37B0D1F1E3BF}"/>
</file>

<file path=customXml/itemProps2.xml><?xml version="1.0" encoding="utf-8"?>
<ds:datastoreItem xmlns:ds="http://schemas.openxmlformats.org/officeDocument/2006/customXml" ds:itemID="{7B4117DD-0250-4850-9B0B-7E414C7CDF8A}"/>
</file>

<file path=customXml/itemProps3.xml><?xml version="1.0" encoding="utf-8"?>
<ds:datastoreItem xmlns:ds="http://schemas.openxmlformats.org/officeDocument/2006/customXml" ds:itemID="{34F2D3F5-EE43-421B-A6ED-999F1CE64BEE}"/>
</file>

<file path=customXml/itemProps4.xml><?xml version="1.0" encoding="utf-8"?>
<ds:datastoreItem xmlns:ds="http://schemas.openxmlformats.org/officeDocument/2006/customXml" ds:itemID="{63015C96-49B6-4863-B647-675A1625C5B2}"/>
</file>

<file path=docProps/app.xml><?xml version="1.0" encoding="utf-8"?>
<Properties xmlns="http://schemas.openxmlformats.org/officeDocument/2006/extended-properties" xmlns:vt="http://schemas.openxmlformats.org/officeDocument/2006/docPropsVTypes">
  <TotalTime>1924</TotalTime>
  <Words>5919</Words>
  <Application>Microsoft Office PowerPoint</Application>
  <PresentationFormat>Presentación en pantalla (4:3)</PresentationFormat>
  <Paragraphs>792</Paragraphs>
  <Slides>49</Slides>
  <Notes>4</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49</vt:i4>
      </vt:variant>
    </vt:vector>
  </HeadingPairs>
  <TitlesOfParts>
    <vt:vector size="56" baseType="lpstr">
      <vt:lpstr>Arial</vt:lpstr>
      <vt:lpstr>Calibri</vt:lpstr>
      <vt:lpstr>Century Gothic</vt:lpstr>
      <vt:lpstr>Times New Roman</vt:lpstr>
      <vt:lpstr>Verdana</vt:lpstr>
      <vt:lpstr>Wingdings</vt:lpstr>
      <vt:lpstr>Tema de Office</vt:lpstr>
      <vt:lpstr>Presentación de PowerPoint</vt:lpstr>
      <vt:lpstr>Presentación</vt:lpstr>
      <vt:lpstr>Estructura del MIPG </vt:lpstr>
      <vt:lpstr>Políticas de Desarrollo</vt:lpstr>
      <vt:lpstr>Estructura del MIPG</vt:lpstr>
      <vt:lpstr>METODOLOGIA MIPG 2016</vt:lpstr>
      <vt:lpstr>FORMATO PLANEACIÓN Y SEGUIMIENTO</vt:lpstr>
      <vt:lpstr>MIPG 2016 MJD</vt:lpstr>
      <vt:lpstr>SEGUNDO TRIMESTRE 2016</vt:lpstr>
      <vt:lpstr>SEGUNDO TRIMESTRE 2016</vt:lpstr>
      <vt:lpstr>SEGUNDO TRIMESTRE 2016</vt:lpstr>
      <vt:lpstr>Política 1</vt:lpstr>
      <vt:lpstr>Política 1</vt:lpstr>
      <vt:lpstr>Política 1</vt:lpstr>
      <vt:lpstr>Política 1</vt:lpstr>
      <vt:lpstr>Política 1 </vt:lpstr>
      <vt:lpstr>Política 2 </vt:lpstr>
      <vt:lpstr>Presentación de PowerPoint</vt:lpstr>
      <vt:lpstr>Política 2</vt:lpstr>
      <vt:lpstr>Política 2</vt:lpstr>
      <vt:lpstr>Política 2</vt:lpstr>
      <vt:lpstr>Política 2</vt:lpstr>
      <vt:lpstr>Política 2</vt:lpstr>
      <vt:lpstr>Política 2</vt:lpstr>
      <vt:lpstr>Política 2</vt:lpstr>
      <vt:lpstr>Política 2</vt:lpstr>
      <vt:lpstr>Política 2</vt:lpstr>
      <vt:lpstr>Política 3</vt:lpstr>
      <vt:lpstr>Política 3</vt:lpstr>
      <vt:lpstr>Política 3</vt:lpstr>
      <vt:lpstr>Política 3</vt:lpstr>
      <vt:lpstr>Política 3</vt:lpstr>
      <vt:lpstr>Política 3</vt:lpstr>
      <vt:lpstr>Política 3</vt:lpstr>
      <vt:lpstr>Política 3</vt:lpstr>
      <vt:lpstr>Política 4</vt:lpstr>
      <vt:lpstr>Presentación de PowerPoint</vt:lpstr>
      <vt:lpstr>Política 4</vt:lpstr>
      <vt:lpstr>Política 4</vt:lpstr>
      <vt:lpstr>Política 4</vt:lpstr>
      <vt:lpstr>Política 4</vt:lpstr>
      <vt:lpstr>Política 4</vt:lpstr>
      <vt:lpstr>Política 5</vt:lpstr>
      <vt:lpstr>Política 5</vt:lpstr>
      <vt:lpstr>Política 5</vt:lpstr>
      <vt:lpstr>Política 5</vt:lpstr>
      <vt:lpstr>Política 5</vt:lpstr>
      <vt:lpstr>Política 5</vt:lpstr>
      <vt:lpstr>FIN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Diseño</dc:creator>
  <cp:lastModifiedBy>PEDRO PABLO SALGUERO LIZARAZO</cp:lastModifiedBy>
  <cp:revision>128</cp:revision>
  <dcterms:created xsi:type="dcterms:W3CDTF">2014-10-20T21:00:03Z</dcterms:created>
  <dcterms:modified xsi:type="dcterms:W3CDTF">2016-09-12T19:53:11Z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0x01010020FBA7F62C14F041A0FB3EFC7596E368</vt:lpwstr>
  </property>
  <property fmtid="{D5CDD505-2E9C-101B-9397-08002B2CF9AE}" pid="3" name="_dlc_DocIdItemGuid">
    <vt:lpwstr>7fa639cf-be3e-44ee-aec2-c51f1da13366</vt:lpwstr>
  </property>
</Properties>
</file>