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Lst>
  <p:sldIdLst>
    <p:sldId id="256" r:id="rId6"/>
    <p:sldId id="257" r:id="rId7"/>
    <p:sldId id="259" r:id="rId8"/>
    <p:sldId id="260" r:id="rId9"/>
    <p:sldId id="261" r:id="rId10"/>
    <p:sldId id="262" r:id="rId11"/>
    <p:sldId id="263" r:id="rId12"/>
    <p:sldId id="264" r:id="rId13"/>
    <p:sldId id="265" r:id="rId14"/>
    <p:sldId id="266" r:id="rId15"/>
    <p:sldId id="267" r:id="rId16"/>
    <p:sldId id="268" r:id="rId17"/>
    <p:sldId id="287" r:id="rId18"/>
    <p:sldId id="269" r:id="rId19"/>
    <p:sldId id="270" r:id="rId20"/>
    <p:sldId id="271" r:id="rId21"/>
    <p:sldId id="272" r:id="rId22"/>
    <p:sldId id="301" r:id="rId23"/>
    <p:sldId id="302" r:id="rId24"/>
    <p:sldId id="307" r:id="rId25"/>
    <p:sldId id="303" r:id="rId26"/>
    <p:sldId id="304" r:id="rId27"/>
    <p:sldId id="305" r:id="rId28"/>
    <p:sldId id="309" r:id="rId29"/>
    <p:sldId id="297" r:id="rId30"/>
    <p:sldId id="298" r:id="rId31"/>
    <p:sldId id="299" r:id="rId32"/>
    <p:sldId id="300" r:id="rId33"/>
    <p:sldId id="273" r:id="rId34"/>
    <p:sldId id="274" r:id="rId35"/>
    <p:sldId id="275" r:id="rId36"/>
    <p:sldId id="276" r:id="rId37"/>
    <p:sldId id="277" r:id="rId38"/>
    <p:sldId id="278" r:id="rId39"/>
    <p:sldId id="279" r:id="rId40"/>
    <p:sldId id="308" r:id="rId41"/>
    <p:sldId id="293" r:id="rId42"/>
    <p:sldId id="295" r:id="rId43"/>
    <p:sldId id="294" r:id="rId44"/>
    <p:sldId id="296" r:id="rId45"/>
    <p:sldId id="282" r:id="rId46"/>
    <p:sldId id="283" r:id="rId47"/>
    <p:sldId id="284" r:id="rId48"/>
    <p:sldId id="285" r:id="rId49"/>
    <p:sldId id="286" r:id="rId50"/>
  </p:sldIdLst>
  <p:sldSz cx="6858000" cy="9906000" type="A4"/>
  <p:notesSz cx="6858000" cy="9144000"/>
  <p:defaultTextStyle>
    <a:defPPr>
      <a:defRPr lang="es-CO"/>
    </a:defPPr>
    <a:lvl1pPr marL="0" algn="l" defTabSz="598018" rtl="0" eaLnBrk="1" latinLnBrk="0" hangingPunct="1">
      <a:defRPr sz="1177" kern="1200">
        <a:solidFill>
          <a:schemeClr val="tx1"/>
        </a:solidFill>
        <a:latin typeface="+mn-lt"/>
        <a:ea typeface="+mn-ea"/>
        <a:cs typeface="+mn-cs"/>
      </a:defRPr>
    </a:lvl1pPr>
    <a:lvl2pPr marL="299009" algn="l" defTabSz="598018" rtl="0" eaLnBrk="1" latinLnBrk="0" hangingPunct="1">
      <a:defRPr sz="1177" kern="1200">
        <a:solidFill>
          <a:schemeClr val="tx1"/>
        </a:solidFill>
        <a:latin typeface="+mn-lt"/>
        <a:ea typeface="+mn-ea"/>
        <a:cs typeface="+mn-cs"/>
      </a:defRPr>
    </a:lvl2pPr>
    <a:lvl3pPr marL="598018" algn="l" defTabSz="598018" rtl="0" eaLnBrk="1" latinLnBrk="0" hangingPunct="1">
      <a:defRPr sz="1177" kern="1200">
        <a:solidFill>
          <a:schemeClr val="tx1"/>
        </a:solidFill>
        <a:latin typeface="+mn-lt"/>
        <a:ea typeface="+mn-ea"/>
        <a:cs typeface="+mn-cs"/>
      </a:defRPr>
    </a:lvl3pPr>
    <a:lvl4pPr marL="897026" algn="l" defTabSz="598018" rtl="0" eaLnBrk="1" latinLnBrk="0" hangingPunct="1">
      <a:defRPr sz="1177" kern="1200">
        <a:solidFill>
          <a:schemeClr val="tx1"/>
        </a:solidFill>
        <a:latin typeface="+mn-lt"/>
        <a:ea typeface="+mn-ea"/>
        <a:cs typeface="+mn-cs"/>
      </a:defRPr>
    </a:lvl4pPr>
    <a:lvl5pPr marL="1196035" algn="l" defTabSz="598018" rtl="0" eaLnBrk="1" latinLnBrk="0" hangingPunct="1">
      <a:defRPr sz="1177" kern="1200">
        <a:solidFill>
          <a:schemeClr val="tx1"/>
        </a:solidFill>
        <a:latin typeface="+mn-lt"/>
        <a:ea typeface="+mn-ea"/>
        <a:cs typeface="+mn-cs"/>
      </a:defRPr>
    </a:lvl5pPr>
    <a:lvl6pPr marL="1495044" algn="l" defTabSz="598018" rtl="0" eaLnBrk="1" latinLnBrk="0" hangingPunct="1">
      <a:defRPr sz="1177" kern="1200">
        <a:solidFill>
          <a:schemeClr val="tx1"/>
        </a:solidFill>
        <a:latin typeface="+mn-lt"/>
        <a:ea typeface="+mn-ea"/>
        <a:cs typeface="+mn-cs"/>
      </a:defRPr>
    </a:lvl6pPr>
    <a:lvl7pPr marL="1794053" algn="l" defTabSz="598018" rtl="0" eaLnBrk="1" latinLnBrk="0" hangingPunct="1">
      <a:defRPr sz="1177" kern="1200">
        <a:solidFill>
          <a:schemeClr val="tx1"/>
        </a:solidFill>
        <a:latin typeface="+mn-lt"/>
        <a:ea typeface="+mn-ea"/>
        <a:cs typeface="+mn-cs"/>
      </a:defRPr>
    </a:lvl7pPr>
    <a:lvl8pPr marL="2093062" algn="l" defTabSz="598018" rtl="0" eaLnBrk="1" latinLnBrk="0" hangingPunct="1">
      <a:defRPr sz="1177" kern="1200">
        <a:solidFill>
          <a:schemeClr val="tx1"/>
        </a:solidFill>
        <a:latin typeface="+mn-lt"/>
        <a:ea typeface="+mn-ea"/>
        <a:cs typeface="+mn-cs"/>
      </a:defRPr>
    </a:lvl8pPr>
    <a:lvl9pPr marL="2392070" algn="l" defTabSz="598018" rtl="0" eaLnBrk="1" latinLnBrk="0" hangingPunct="1">
      <a:defRPr sz="117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30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Users\javvid\Downloads\Percepci&#243;n%20ciudadana%20Consolidado%20IV%20trimestre_2022%20final.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Users\javvid\Downloads\ANALISIS%20CANALES%20DE%20ATENCION%202022%20(5).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Users\javvid\Downloads\Percepci&#243;n%20ciudadana%20Consolidado%20IV%20trimestre_2022%20final.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Users\javvid\Downloads\Matriz%20base%20I%20trimestre%202022_gr&#225;fica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Users\javvid\Downloads\Percepci&#243;n%20ciudadana%20Consolidado%20IV%20trimestre_2022%20final.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Users\javvid\Downloads\ANALISIS%20CANALES%20DE%20ATENCION%20202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Users\javvid\Downloads\Percepci&#243;n%20ciudadana%20Consolidado%20IV%20trimestre_2022%20final.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Users\javvid\Downloads\Percepci&#243;n%20ciudadana%20Consolidado%20IV%20trimestre_2022%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b="1" i="0" baseline="0">
                <a:effectLst/>
              </a:rPr>
              <a:t>Comportamiento indicador percepción ciudadana por trimestres</a:t>
            </a:r>
            <a:endParaRPr lang="es-CO" sz="1400">
              <a:effectLst/>
            </a:endParaRPr>
          </a:p>
        </c:rich>
      </c:tx>
      <c:layout>
        <c:manualLayout>
          <c:xMode val="edge"/>
          <c:yMode val="edge"/>
          <c:x val="0.19303120517418804"/>
          <c:y val="3.472221272905382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Gráfica!$B$64</c:f>
              <c:strCache>
                <c:ptCount val="1"/>
                <c:pt idx="0">
                  <c:v>Indicador</c:v>
                </c:pt>
              </c:strCache>
            </c:strRef>
          </c:tx>
          <c:spPr>
            <a:solidFill>
              <a:srgbClr val="E31414"/>
            </a:solidFill>
            <a:ln>
              <a:noFill/>
            </a:ln>
            <a:effectLst/>
            <a:sp3d/>
          </c:spPr>
          <c:invertIfNegative val="0"/>
          <c:dPt>
            <c:idx val="0"/>
            <c:invertIfNegative val="0"/>
            <c:bubble3D val="0"/>
            <c:spPr>
              <a:solidFill>
                <a:srgbClr val="00B050"/>
              </a:solidFill>
              <a:ln>
                <a:noFill/>
              </a:ln>
              <a:effectLst/>
              <a:sp3d/>
            </c:spPr>
            <c:extLst xmlns:c16r2="http://schemas.microsoft.com/office/drawing/2015/06/chart">
              <c:ext xmlns:c16="http://schemas.microsoft.com/office/drawing/2014/chart" uri="{C3380CC4-5D6E-409C-BE32-E72D297353CC}">
                <c16:uniqueId val="{00000001-D546-4B76-BB42-F964CE9EE70C}"/>
              </c:ext>
            </c:extLst>
          </c:dPt>
          <c:dPt>
            <c:idx val="2"/>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3-D546-4B76-BB42-F964CE9EE70C}"/>
              </c:ext>
            </c:extLst>
          </c:dPt>
          <c:dPt>
            <c:idx val="3"/>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5-D546-4B76-BB42-F964CE9EE70C}"/>
              </c:ext>
            </c:extLst>
          </c:dPt>
          <c:dLbls>
            <c:dLbl>
              <c:idx val="0"/>
              <c:layout>
                <c:manualLayout>
                  <c:x val="1.5473887814313346E-2"/>
                  <c:y val="-4.451863437862152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546-4B76-BB42-F964CE9EE70C}"/>
                </c:ext>
                <c:ext xmlns:c15="http://schemas.microsoft.com/office/drawing/2012/chart" uri="{CE6537A1-D6FC-4f65-9D91-7224C49458BB}"/>
              </c:extLst>
            </c:dLbl>
            <c:dLbl>
              <c:idx val="1"/>
              <c:layout>
                <c:manualLayout>
                  <c:x val="1.5473887814313346E-2"/>
                  <c:y val="-8.1616553519415255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546-4B76-BB42-F964CE9EE70C}"/>
                </c:ext>
                <c:ext xmlns:c15="http://schemas.microsoft.com/office/drawing/2012/chart" uri="{CE6537A1-D6FC-4f65-9D91-7224C49458BB}"/>
              </c:extLst>
            </c:dLbl>
            <c:dLbl>
              <c:idx val="2"/>
              <c:layout>
                <c:manualLayout>
                  <c:x val="1.5473887814313251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546-4B76-BB42-F964CE9EE70C}"/>
                </c:ext>
                <c:ext xmlns:c15="http://schemas.microsoft.com/office/drawing/2012/chart" uri="{CE6537A1-D6FC-4f65-9D91-7224C49458BB}"/>
              </c:extLst>
            </c:dLbl>
            <c:dLbl>
              <c:idx val="3"/>
              <c:layout>
                <c:manualLayout>
                  <c:x val="1.805286911669881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546-4B76-BB42-F964CE9EE70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Gráfica!$A$65:$A$68</c:f>
              <c:strCache>
                <c:ptCount val="4"/>
                <c:pt idx="0">
                  <c:v>1ºTrimestre 2022</c:v>
                </c:pt>
                <c:pt idx="1">
                  <c:v>2ºTrimestre 2022</c:v>
                </c:pt>
                <c:pt idx="2">
                  <c:v>3ºTrimestre 2022</c:v>
                </c:pt>
                <c:pt idx="3">
                  <c:v>4 Trimestre 2022</c:v>
                </c:pt>
              </c:strCache>
            </c:strRef>
          </c:cat>
          <c:val>
            <c:numRef>
              <c:f>Gráfica!$B$65:$B$68</c:f>
              <c:numCache>
                <c:formatCode>0.00%</c:formatCode>
                <c:ptCount val="4"/>
                <c:pt idx="0">
                  <c:v>0.91039999999999999</c:v>
                </c:pt>
                <c:pt idx="1">
                  <c:v>0.93459999999999999</c:v>
                </c:pt>
                <c:pt idx="2">
                  <c:v>0.94669999999999999</c:v>
                </c:pt>
                <c:pt idx="3">
                  <c:v>0.94480000000000008</c:v>
                </c:pt>
              </c:numCache>
            </c:numRef>
          </c:val>
          <c:extLst xmlns:c16r2="http://schemas.microsoft.com/office/drawing/2015/06/chart">
            <c:ext xmlns:c16="http://schemas.microsoft.com/office/drawing/2014/chart" uri="{C3380CC4-5D6E-409C-BE32-E72D297353CC}">
              <c16:uniqueId val="{00000007-D546-4B76-BB42-F964CE9EE70C}"/>
            </c:ext>
          </c:extLst>
        </c:ser>
        <c:dLbls>
          <c:showLegendKey val="0"/>
          <c:showVal val="0"/>
          <c:showCatName val="0"/>
          <c:showSerName val="0"/>
          <c:showPercent val="0"/>
          <c:showBubbleSize val="0"/>
        </c:dLbls>
        <c:gapWidth val="150"/>
        <c:shape val="cylinder"/>
        <c:axId val="1294427504"/>
        <c:axId val="1294442192"/>
        <c:axId val="0"/>
      </c:bar3DChart>
      <c:catAx>
        <c:axId val="1294427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94442192"/>
        <c:crosses val="autoZero"/>
        <c:auto val="1"/>
        <c:lblAlgn val="ctr"/>
        <c:lblOffset val="100"/>
        <c:noMultiLvlLbl val="0"/>
      </c:catAx>
      <c:valAx>
        <c:axId val="1294442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9442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Usabilidad de canales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'ANALISIS USABILIDAD X CANAL'!$A$28</c:f>
              <c:strCache>
                <c:ptCount val="1"/>
                <c:pt idx="0">
                  <c:v>1- PRIMER TRIMESTRE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'ANALISIS USABILIDAD X CANAL'!$B$27:$E$27</c:f>
              <c:strCache>
                <c:ptCount val="4"/>
                <c:pt idx="0">
                  <c:v>Postal</c:v>
                </c:pt>
                <c:pt idx="1">
                  <c:v>Presencia</c:v>
                </c:pt>
                <c:pt idx="2">
                  <c:v>Telefonico</c:v>
                </c:pt>
                <c:pt idx="3">
                  <c:v>Virtual</c:v>
                </c:pt>
              </c:strCache>
            </c:strRef>
          </c:cat>
          <c:val>
            <c:numRef>
              <c:f>'ANALISIS USABILIDAD X CANAL'!$B$28:$E$28</c:f>
              <c:numCache>
                <c:formatCode>#,##0</c:formatCode>
                <c:ptCount val="4"/>
                <c:pt idx="0">
                  <c:v>218</c:v>
                </c:pt>
                <c:pt idx="1">
                  <c:v>918</c:v>
                </c:pt>
                <c:pt idx="2">
                  <c:v>767</c:v>
                </c:pt>
                <c:pt idx="3">
                  <c:v>5259</c:v>
                </c:pt>
              </c:numCache>
            </c:numRef>
          </c:val>
          <c:extLst xmlns:c16r2="http://schemas.microsoft.com/office/drawing/2015/06/chart">
            <c:ext xmlns:c16="http://schemas.microsoft.com/office/drawing/2014/chart" uri="{C3380CC4-5D6E-409C-BE32-E72D297353CC}">
              <c16:uniqueId val="{00000000-2812-419D-A45B-592972B71151}"/>
            </c:ext>
          </c:extLst>
        </c:ser>
        <c:ser>
          <c:idx val="1"/>
          <c:order val="1"/>
          <c:tx>
            <c:strRef>
              <c:f>'ANALISIS USABILIDAD X CANAL'!$A$29</c:f>
              <c:strCache>
                <c:ptCount val="1"/>
                <c:pt idx="0">
                  <c:v>2- SEGUNDO TRIMESTRE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'ANALISIS USABILIDAD X CANAL'!$B$27:$E$27</c:f>
              <c:strCache>
                <c:ptCount val="4"/>
                <c:pt idx="0">
                  <c:v>Postal</c:v>
                </c:pt>
                <c:pt idx="1">
                  <c:v>Presencia</c:v>
                </c:pt>
                <c:pt idx="2">
                  <c:v>Telefonico</c:v>
                </c:pt>
                <c:pt idx="3">
                  <c:v>Virtual</c:v>
                </c:pt>
              </c:strCache>
            </c:strRef>
          </c:cat>
          <c:val>
            <c:numRef>
              <c:f>'ANALISIS USABILIDAD X CANAL'!$B$29:$E$29</c:f>
              <c:numCache>
                <c:formatCode>#,##0</c:formatCode>
                <c:ptCount val="4"/>
                <c:pt idx="0">
                  <c:v>699</c:v>
                </c:pt>
                <c:pt idx="1">
                  <c:v>652</c:v>
                </c:pt>
                <c:pt idx="2">
                  <c:v>975</c:v>
                </c:pt>
                <c:pt idx="3">
                  <c:v>4818</c:v>
                </c:pt>
              </c:numCache>
            </c:numRef>
          </c:val>
          <c:extLst xmlns:c16r2="http://schemas.microsoft.com/office/drawing/2015/06/chart">
            <c:ext xmlns:c16="http://schemas.microsoft.com/office/drawing/2014/chart" uri="{C3380CC4-5D6E-409C-BE32-E72D297353CC}">
              <c16:uniqueId val="{00000001-2812-419D-A45B-592972B71151}"/>
            </c:ext>
          </c:extLst>
        </c:ser>
        <c:ser>
          <c:idx val="2"/>
          <c:order val="2"/>
          <c:tx>
            <c:strRef>
              <c:f>'ANALISIS USABILIDAD X CANAL'!$A$30</c:f>
              <c:strCache>
                <c:ptCount val="1"/>
                <c:pt idx="0">
                  <c:v>3- TERCER TRIMESTRE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'ANALISIS USABILIDAD X CANAL'!$B$27:$E$27</c:f>
              <c:strCache>
                <c:ptCount val="4"/>
                <c:pt idx="0">
                  <c:v>Postal</c:v>
                </c:pt>
                <c:pt idx="1">
                  <c:v>Presencia</c:v>
                </c:pt>
                <c:pt idx="2">
                  <c:v>Telefonico</c:v>
                </c:pt>
                <c:pt idx="3">
                  <c:v>Virtual</c:v>
                </c:pt>
              </c:strCache>
            </c:strRef>
          </c:cat>
          <c:val>
            <c:numRef>
              <c:f>'ANALISIS USABILIDAD X CANAL'!$B$30:$E$30</c:f>
              <c:numCache>
                <c:formatCode>#,##0</c:formatCode>
                <c:ptCount val="4"/>
                <c:pt idx="0">
                  <c:v>716</c:v>
                </c:pt>
                <c:pt idx="1">
                  <c:v>1502</c:v>
                </c:pt>
                <c:pt idx="2">
                  <c:v>427</c:v>
                </c:pt>
                <c:pt idx="3">
                  <c:v>5349</c:v>
                </c:pt>
              </c:numCache>
            </c:numRef>
          </c:val>
          <c:extLst xmlns:c16r2="http://schemas.microsoft.com/office/drawing/2015/06/chart">
            <c:ext xmlns:c16="http://schemas.microsoft.com/office/drawing/2014/chart" uri="{C3380CC4-5D6E-409C-BE32-E72D297353CC}">
              <c16:uniqueId val="{00000002-2812-419D-A45B-592972B71151}"/>
            </c:ext>
          </c:extLst>
        </c:ser>
        <c:ser>
          <c:idx val="3"/>
          <c:order val="3"/>
          <c:tx>
            <c:strRef>
              <c:f>'ANALISIS USABILIDAD X CANAL'!$A$31</c:f>
              <c:strCache>
                <c:ptCount val="1"/>
                <c:pt idx="0">
                  <c:v>4- CUARTO TRIMESTRE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'ANALISIS USABILIDAD X CANAL'!$B$27:$E$27</c:f>
              <c:strCache>
                <c:ptCount val="4"/>
                <c:pt idx="0">
                  <c:v>Postal</c:v>
                </c:pt>
                <c:pt idx="1">
                  <c:v>Presencia</c:v>
                </c:pt>
                <c:pt idx="2">
                  <c:v>Telefonico</c:v>
                </c:pt>
                <c:pt idx="3">
                  <c:v>Virtual</c:v>
                </c:pt>
              </c:strCache>
            </c:strRef>
          </c:cat>
          <c:val>
            <c:numRef>
              <c:f>'ANALISIS USABILIDAD X CANAL'!$B$31:$E$31</c:f>
              <c:numCache>
                <c:formatCode>#,##0</c:formatCode>
                <c:ptCount val="4"/>
                <c:pt idx="0">
                  <c:v>679</c:v>
                </c:pt>
                <c:pt idx="1">
                  <c:v>1309</c:v>
                </c:pt>
                <c:pt idx="2">
                  <c:v>1867</c:v>
                </c:pt>
                <c:pt idx="3">
                  <c:v>5018</c:v>
                </c:pt>
              </c:numCache>
            </c:numRef>
          </c:val>
          <c:extLst xmlns:c16r2="http://schemas.microsoft.com/office/drawing/2015/06/chart">
            <c:ext xmlns:c16="http://schemas.microsoft.com/office/drawing/2014/chart" uri="{C3380CC4-5D6E-409C-BE32-E72D297353CC}">
              <c16:uniqueId val="{00000003-2812-419D-A45B-592972B71151}"/>
            </c:ext>
          </c:extLst>
        </c:ser>
        <c:dLbls>
          <c:showLegendKey val="0"/>
          <c:showVal val="0"/>
          <c:showCatName val="0"/>
          <c:showSerName val="0"/>
          <c:showPercent val="0"/>
          <c:showBubbleSize val="0"/>
        </c:dLbls>
        <c:gapWidth val="219"/>
        <c:overlap val="-27"/>
        <c:axId val="1294430768"/>
        <c:axId val="1294429136"/>
      </c:barChart>
      <c:catAx>
        <c:axId val="129443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94429136"/>
        <c:crosses val="autoZero"/>
        <c:auto val="1"/>
        <c:lblAlgn val="ctr"/>
        <c:lblOffset val="100"/>
        <c:noMultiLvlLbl val="0"/>
      </c:catAx>
      <c:valAx>
        <c:axId val="129442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9443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a:t>Comportamiento Indicador Oportunidad PQRSD </a:t>
            </a:r>
          </a:p>
        </c:rich>
      </c:tx>
      <c:layout>
        <c:manualLayout>
          <c:xMode val="edge"/>
          <c:yMode val="edge"/>
          <c:x val="0.23156853685345374"/>
          <c:y val="6.30864774813244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Pt>
            <c:idx val="0"/>
            <c:invertIfNegative val="0"/>
            <c:bubble3D val="0"/>
            <c:spPr>
              <a:solidFill>
                <a:srgbClr val="FF0000"/>
              </a:solidFill>
              <a:ln>
                <a:noFill/>
              </a:ln>
              <a:effectLst/>
              <a:sp3d/>
            </c:spPr>
            <c:extLst xmlns:c16r2="http://schemas.microsoft.com/office/drawing/2015/06/chart">
              <c:ext xmlns:c16="http://schemas.microsoft.com/office/drawing/2014/chart" uri="{C3380CC4-5D6E-409C-BE32-E72D297353CC}">
                <c16:uniqueId val="{00000001-DE58-4D4F-BF53-C98968AAA5B9}"/>
              </c:ext>
            </c:extLst>
          </c:dPt>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3-DE58-4D4F-BF53-C98968AAA5B9}"/>
              </c:ext>
            </c:extLst>
          </c:dPt>
          <c:dPt>
            <c:idx val="3"/>
            <c:invertIfNegative val="0"/>
            <c:bubble3D val="0"/>
            <c:spPr>
              <a:solidFill>
                <a:srgbClr val="00B050"/>
              </a:solidFill>
              <a:ln>
                <a:noFill/>
              </a:ln>
              <a:effectLst/>
              <a:sp3d/>
            </c:spPr>
            <c:extLst xmlns:c16r2="http://schemas.microsoft.com/office/drawing/2015/06/chart">
              <c:ext xmlns:c16="http://schemas.microsoft.com/office/drawing/2014/chart" uri="{C3380CC4-5D6E-409C-BE32-E72D297353CC}">
                <c16:uniqueId val="{00000005-DE58-4D4F-BF53-C98968AAA5B9}"/>
              </c:ext>
            </c:extLst>
          </c:dPt>
          <c:dLbls>
            <c:dLbl>
              <c:idx val="0"/>
              <c:layout>
                <c:manualLayout>
                  <c:x val="1.33667466917301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E58-4D4F-BF53-C98968AAA5B9}"/>
                </c:ext>
                <c:ext xmlns:c15="http://schemas.microsoft.com/office/drawing/2012/chart" uri="{CE6537A1-D6FC-4f65-9D91-7224C49458BB}"/>
              </c:extLst>
            </c:dLbl>
            <c:dLbl>
              <c:idx val="1"/>
              <c:layout>
                <c:manualLayout>
                  <c:x val="1.3366746691730194E-2"/>
                  <c:y val="-7.1578772448464884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E58-4D4F-BF53-C98968AAA5B9}"/>
                </c:ext>
                <c:ext xmlns:c15="http://schemas.microsoft.com/office/drawing/2012/chart" uri="{CE6537A1-D6FC-4f65-9D91-7224C49458BB}"/>
              </c:extLst>
            </c:dLbl>
            <c:dLbl>
              <c:idx val="2"/>
              <c:layout>
                <c:manualLayout>
                  <c:x val="1.559453780701847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E58-4D4F-BF53-C98968AAA5B9}"/>
                </c:ext>
                <c:ext xmlns:c15="http://schemas.microsoft.com/office/drawing/2012/chart" uri="{CE6537A1-D6FC-4f65-9D91-7224C49458BB}"/>
              </c:extLst>
            </c:dLbl>
            <c:dLbl>
              <c:idx val="3"/>
              <c:layout>
                <c:manualLayout>
                  <c:x val="1.113895557644182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E58-4D4F-BF53-C98968AAA5B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Hoja1!$F$26:$I$26</c:f>
              <c:strCache>
                <c:ptCount val="4"/>
                <c:pt idx="0">
                  <c:v>1 Trimestre 2022</c:v>
                </c:pt>
                <c:pt idx="1">
                  <c:v>2 Trimestre 2022</c:v>
                </c:pt>
                <c:pt idx="2">
                  <c:v>3 Trimestre 2022</c:v>
                </c:pt>
                <c:pt idx="3">
                  <c:v>4 Trimestre 2022</c:v>
                </c:pt>
              </c:strCache>
            </c:strRef>
          </c:cat>
          <c:val>
            <c:numRef>
              <c:f>Hoja1!$F$27:$I$27</c:f>
              <c:numCache>
                <c:formatCode>0.00%</c:formatCode>
                <c:ptCount val="4"/>
                <c:pt idx="0">
                  <c:v>0.99543712356269387</c:v>
                </c:pt>
                <c:pt idx="1">
                  <c:v>0.99438093392753346</c:v>
                </c:pt>
                <c:pt idx="2">
                  <c:v>0.99595141700404854</c:v>
                </c:pt>
                <c:pt idx="3">
                  <c:v>0.99282032400589104</c:v>
                </c:pt>
              </c:numCache>
            </c:numRef>
          </c:val>
          <c:extLst xmlns:c16r2="http://schemas.microsoft.com/office/drawing/2015/06/chart">
            <c:ext xmlns:c16="http://schemas.microsoft.com/office/drawing/2014/chart" uri="{C3380CC4-5D6E-409C-BE32-E72D297353CC}">
              <c16:uniqueId val="{00000007-DE58-4D4F-BF53-C98968AAA5B9}"/>
            </c:ext>
          </c:extLst>
        </c:ser>
        <c:dLbls>
          <c:showLegendKey val="0"/>
          <c:showVal val="0"/>
          <c:showCatName val="0"/>
          <c:showSerName val="0"/>
          <c:showPercent val="0"/>
          <c:showBubbleSize val="0"/>
        </c:dLbls>
        <c:gapWidth val="150"/>
        <c:shape val="cylinder"/>
        <c:axId val="1294437840"/>
        <c:axId val="1294441104"/>
        <c:axId val="0"/>
      </c:bar3DChart>
      <c:catAx>
        <c:axId val="1294437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94441104"/>
        <c:crosses val="autoZero"/>
        <c:auto val="1"/>
        <c:lblAlgn val="ctr"/>
        <c:lblOffset val="100"/>
        <c:noMultiLvlLbl val="0"/>
      </c:catAx>
      <c:valAx>
        <c:axId val="1294441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94437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b="1" i="0" baseline="0">
                <a:effectLst/>
              </a:rPr>
              <a:t>Comportamiento indicador percepción ciudadana por trimestres</a:t>
            </a:r>
            <a:endParaRPr lang="es-CO" sz="1400">
              <a:effectLst/>
            </a:endParaRPr>
          </a:p>
        </c:rich>
      </c:tx>
      <c:layout>
        <c:manualLayout>
          <c:xMode val="edge"/>
          <c:yMode val="edge"/>
          <c:x val="0.19303120517418804"/>
          <c:y val="3.472221272905382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cylinder"/>
        <c:axId val="1294437296"/>
        <c:axId val="1294441648"/>
        <c:axId val="0"/>
      </c:bar3DChart>
      <c:catAx>
        <c:axId val="1294437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94441648"/>
        <c:crosses val="autoZero"/>
        <c:auto val="1"/>
        <c:lblAlgn val="ctr"/>
        <c:lblOffset val="100"/>
        <c:noMultiLvlLbl val="0"/>
      </c:catAx>
      <c:valAx>
        <c:axId val="129444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9443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CO" sz="1400" b="1" dirty="0"/>
              <a:t>Indicador</a:t>
            </a:r>
            <a:r>
              <a:rPr lang="es-CO" sz="1400" b="1" baseline="0" dirty="0"/>
              <a:t> </a:t>
            </a:r>
            <a:r>
              <a:rPr lang="es-ES" sz="1400" b="1" dirty="0">
                <a:effectLst/>
              </a:rPr>
              <a:t>Capacidad de atención de PQRSD según el Talento Humano disponible</a:t>
            </a:r>
            <a:endParaRPr lang="es-CO" sz="1400" b="1"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CO" dirty="0"/>
          </a:p>
        </c:rich>
      </c:tx>
      <c:layout>
        <c:manualLayout>
          <c:xMode val="edge"/>
          <c:yMode val="edge"/>
          <c:x val="0.16196976494269938"/>
          <c:y val="7.9025829312297947E-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Pt>
            <c:idx val="0"/>
            <c:invertIfNegative val="0"/>
            <c:bubble3D val="0"/>
            <c:spPr>
              <a:solidFill>
                <a:srgbClr val="FF0000"/>
              </a:solidFill>
              <a:ln>
                <a:noFill/>
              </a:ln>
              <a:effectLst/>
              <a:sp3d/>
            </c:spPr>
            <c:extLst xmlns:c16r2="http://schemas.microsoft.com/office/drawing/2015/06/chart">
              <c:ext xmlns:c16="http://schemas.microsoft.com/office/drawing/2014/chart" uri="{C3380CC4-5D6E-409C-BE32-E72D297353CC}">
                <c16:uniqueId val="{00000001-41A2-403B-8CDB-C8D0598E45C6}"/>
              </c:ext>
            </c:extLst>
          </c:dPt>
          <c:dPt>
            <c:idx val="1"/>
            <c:invertIfNegative val="0"/>
            <c:bubble3D val="0"/>
            <c:spPr>
              <a:solidFill>
                <a:schemeClr val="accent4"/>
              </a:solidFill>
              <a:ln>
                <a:noFill/>
              </a:ln>
              <a:effectLst/>
              <a:sp3d/>
            </c:spPr>
            <c:extLst xmlns:c16r2="http://schemas.microsoft.com/office/drawing/2015/06/chart">
              <c:ext xmlns:c16="http://schemas.microsoft.com/office/drawing/2014/chart" uri="{C3380CC4-5D6E-409C-BE32-E72D297353CC}">
                <c16:uniqueId val="{00000003-41A2-403B-8CDB-C8D0598E45C6}"/>
              </c:ext>
            </c:extLst>
          </c:dPt>
          <c:dPt>
            <c:idx val="3"/>
            <c:invertIfNegative val="0"/>
            <c:bubble3D val="0"/>
            <c:spPr>
              <a:solidFill>
                <a:srgbClr val="00B050"/>
              </a:solidFill>
              <a:ln>
                <a:noFill/>
              </a:ln>
              <a:effectLst/>
              <a:sp3d/>
            </c:spPr>
            <c:extLst xmlns:c16r2="http://schemas.microsoft.com/office/drawing/2015/06/chart">
              <c:ext xmlns:c16="http://schemas.microsoft.com/office/drawing/2014/chart" uri="{C3380CC4-5D6E-409C-BE32-E72D297353CC}">
                <c16:uniqueId val="{00000005-41A2-403B-8CDB-C8D0598E45C6}"/>
              </c:ext>
            </c:extLst>
          </c:dPt>
          <c:dPt>
            <c:idx val="4"/>
            <c:invertIfNegative val="0"/>
            <c:bubble3D val="0"/>
            <c:spPr>
              <a:solidFill>
                <a:srgbClr val="7030A0"/>
              </a:solidFill>
              <a:ln>
                <a:noFill/>
              </a:ln>
              <a:effectLst/>
              <a:sp3d/>
            </c:spPr>
            <c:extLst xmlns:c16r2="http://schemas.microsoft.com/office/drawing/2015/06/chart">
              <c:ext xmlns:c16="http://schemas.microsoft.com/office/drawing/2014/chart" uri="{C3380CC4-5D6E-409C-BE32-E72D297353CC}">
                <c16:uniqueId val="{00000007-41A2-403B-8CDB-C8D0598E45C6}"/>
              </c:ext>
            </c:extLst>
          </c:dPt>
          <c:dLbls>
            <c:dLbl>
              <c:idx val="1"/>
              <c:tx>
                <c:rich>
                  <a:bodyPr/>
                  <a:lstStyle/>
                  <a:p>
                    <a:r>
                      <a:rPr lang="en-US"/>
                      <a:t>18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1A2-403B-8CDB-C8D0598E45C6}"/>
                </c:ext>
                <c:ext xmlns:c15="http://schemas.microsoft.com/office/drawing/2012/chart" uri="{CE6537A1-D6FC-4f65-9D91-7224C49458BB}"/>
              </c:extLst>
            </c:dLbl>
            <c:dLbl>
              <c:idx val="2"/>
              <c:layout>
                <c:manualLayout>
                  <c:x val="9.1489314570339705E-3"/>
                  <c:y val="-3.9512914656148973E-3"/>
                </c:manualLayout>
              </c:layout>
              <c:tx>
                <c:rich>
                  <a:bodyPr/>
                  <a:lstStyle/>
                  <a:p>
                    <a:r>
                      <a:rPr lang="en-US" dirty="0"/>
                      <a:t>17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1A2-403B-8CDB-C8D0598E45C6}"/>
                </c:ext>
                <c:ext xmlns:c15="http://schemas.microsoft.com/office/drawing/2012/chart" uri="{CE6537A1-D6FC-4f65-9D91-7224C49458BB}"/>
              </c:extLst>
            </c:dLbl>
            <c:dLbl>
              <c:idx val="3"/>
              <c:layout>
                <c:manualLayout>
                  <c:x val="9.1489314570339705E-3"/>
                  <c:y val="0"/>
                </c:manualLayout>
              </c:layout>
              <c:tx>
                <c:rich>
                  <a:bodyPr/>
                  <a:lstStyle/>
                  <a:p>
                    <a:r>
                      <a:rPr lang="en-US"/>
                      <a:t>14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1A2-403B-8CDB-C8D0598E45C6}"/>
                </c:ext>
                <c:ext xmlns:c15="http://schemas.microsoft.com/office/drawing/2012/chart" uri="{CE6537A1-D6FC-4f65-9D91-7224C49458BB}"/>
              </c:extLst>
            </c:dLbl>
            <c:dLbl>
              <c:idx val="4"/>
              <c:layout>
                <c:manualLayout>
                  <c:x val="1.1436164321292295E-2"/>
                  <c:y val="0"/>
                </c:manualLayout>
              </c:layout>
              <c:tx>
                <c:rich>
                  <a:bodyPr/>
                  <a:lstStyle/>
                  <a:p>
                    <a:r>
                      <a:rPr lang="en-US"/>
                      <a:t>10</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1A2-403B-8CDB-C8D0598E45C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'[Matriz base I trimestre 2022_gráficas.xlsx]Hoja1'!$F$17:$J$17</c:f>
              <c:strCache>
                <c:ptCount val="5"/>
                <c:pt idx="0">
                  <c:v>Base</c:v>
                </c:pt>
                <c:pt idx="1">
                  <c:v>1 trimestre 2022</c:v>
                </c:pt>
                <c:pt idx="2">
                  <c:v>2 trimestre 2022</c:v>
                </c:pt>
                <c:pt idx="3">
                  <c:v>3 trimestre 2022</c:v>
                </c:pt>
                <c:pt idx="4">
                  <c:v>4 trimestre 2022</c:v>
                </c:pt>
              </c:strCache>
            </c:strRef>
          </c:cat>
          <c:val>
            <c:numRef>
              <c:f>'[Matriz base I trimestre 2022_gráficas.xlsx]Hoja1'!$F$18:$J$18</c:f>
              <c:numCache>
                <c:formatCode>General</c:formatCode>
                <c:ptCount val="5"/>
                <c:pt idx="0">
                  <c:v>27</c:v>
                </c:pt>
                <c:pt idx="1">
                  <c:v>18.263333333333332</c:v>
                </c:pt>
                <c:pt idx="2">
                  <c:v>17.203333333333333</c:v>
                </c:pt>
                <c:pt idx="3">
                  <c:v>14.202500000000001</c:v>
                </c:pt>
                <c:pt idx="4">
                  <c:v>9.8763636363636369</c:v>
                </c:pt>
              </c:numCache>
            </c:numRef>
          </c:val>
          <c:extLst xmlns:c16r2="http://schemas.microsoft.com/office/drawing/2015/06/chart">
            <c:ext xmlns:c16="http://schemas.microsoft.com/office/drawing/2014/chart" uri="{C3380CC4-5D6E-409C-BE32-E72D297353CC}">
              <c16:uniqueId val="{00000009-41A2-403B-8CDB-C8D0598E45C6}"/>
            </c:ext>
          </c:extLst>
        </c:ser>
        <c:dLbls>
          <c:showLegendKey val="0"/>
          <c:showVal val="0"/>
          <c:showCatName val="0"/>
          <c:showSerName val="0"/>
          <c:showPercent val="0"/>
          <c:showBubbleSize val="0"/>
        </c:dLbls>
        <c:gapWidth val="150"/>
        <c:shape val="cylinder"/>
        <c:axId val="1282500256"/>
        <c:axId val="1387882800"/>
        <c:axId val="0"/>
      </c:bar3DChart>
      <c:catAx>
        <c:axId val="1282500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87882800"/>
        <c:crosses val="autoZero"/>
        <c:auto val="1"/>
        <c:lblAlgn val="ctr"/>
        <c:lblOffset val="100"/>
        <c:noMultiLvlLbl val="0"/>
      </c:catAx>
      <c:valAx>
        <c:axId val="138788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8250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b="1" i="0" baseline="0">
                <a:effectLst/>
              </a:rPr>
              <a:t>Comportamiento indicador percepción ciudadana por trimestres</a:t>
            </a:r>
            <a:endParaRPr lang="es-CO" sz="1400">
              <a:effectLst/>
            </a:endParaRPr>
          </a:p>
        </c:rich>
      </c:tx>
      <c:layout>
        <c:manualLayout>
          <c:xMode val="edge"/>
          <c:yMode val="edge"/>
          <c:x val="0.19303120517418804"/>
          <c:y val="3.472221272905382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cylinder"/>
        <c:axId val="1387874096"/>
        <c:axId val="1387874640"/>
        <c:axId val="0"/>
      </c:bar3DChart>
      <c:catAx>
        <c:axId val="138787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87874640"/>
        <c:crosses val="autoZero"/>
        <c:auto val="1"/>
        <c:lblAlgn val="ctr"/>
        <c:lblOffset val="100"/>
        <c:noMultiLvlLbl val="0"/>
      </c:catAx>
      <c:valAx>
        <c:axId val="1387874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87874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s-CO" sz="1400" b="1" dirty="0"/>
              <a:t>Indicador </a:t>
            </a:r>
            <a:r>
              <a:rPr lang="es-ES" sz="1400" b="1" dirty="0">
                <a:effectLst/>
              </a:rPr>
              <a:t>Tiempo de espera Presencial para la atención en primer nivel</a:t>
            </a:r>
            <a:endParaRPr lang="es-CO" sz="1400" b="1"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s-CO" dirty="0"/>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172828742427957"/>
          <c:y val="0.2477878843792142"/>
          <c:w val="0.87827171257572045"/>
          <c:h val="0.61350188538336492"/>
        </c:manualLayout>
      </c:layout>
      <c:bar3DChart>
        <c:barDir val="col"/>
        <c:grouping val="stacked"/>
        <c:varyColors val="0"/>
        <c:ser>
          <c:idx val="0"/>
          <c:order val="0"/>
          <c:spPr>
            <a:solidFill>
              <a:schemeClr val="accent1"/>
            </a:solidFill>
            <a:ln>
              <a:noFill/>
            </a:ln>
            <a:effectLst/>
            <a:sp3d/>
          </c:spPr>
          <c:invertIfNegative val="0"/>
          <c:dPt>
            <c:idx val="1"/>
            <c:invertIfNegative val="0"/>
            <c:bubble3D val="0"/>
            <c:spPr>
              <a:solidFill>
                <a:srgbClr val="FF0000"/>
              </a:solidFill>
              <a:ln>
                <a:noFill/>
              </a:ln>
              <a:effectLst/>
              <a:sp3d/>
            </c:spPr>
            <c:extLst xmlns:c16r2="http://schemas.microsoft.com/office/drawing/2015/06/chart">
              <c:ext xmlns:c16="http://schemas.microsoft.com/office/drawing/2014/chart" uri="{C3380CC4-5D6E-409C-BE32-E72D297353CC}">
                <c16:uniqueId val="{00000001-0A1C-495C-A5F1-EC774F62C2DA}"/>
              </c:ext>
            </c:extLst>
          </c:dPt>
          <c:dPt>
            <c:idx val="2"/>
            <c:invertIfNegative val="0"/>
            <c:bubble3D val="0"/>
            <c:spPr>
              <a:solidFill>
                <a:srgbClr val="FFC000"/>
              </a:solidFill>
              <a:ln>
                <a:noFill/>
              </a:ln>
              <a:effectLst/>
              <a:sp3d/>
            </c:spPr>
            <c:extLst xmlns:c16r2="http://schemas.microsoft.com/office/drawing/2015/06/chart">
              <c:ext xmlns:c16="http://schemas.microsoft.com/office/drawing/2014/chart" uri="{C3380CC4-5D6E-409C-BE32-E72D297353CC}">
                <c16:uniqueId val="{00000003-0A1C-495C-A5F1-EC774F62C2DA}"/>
              </c:ext>
            </c:extLst>
          </c:dPt>
          <c:dPt>
            <c:idx val="3"/>
            <c:invertIfNegative val="0"/>
            <c:bubble3D val="0"/>
            <c:spPr>
              <a:solidFill>
                <a:srgbClr val="00B050"/>
              </a:solidFill>
              <a:ln>
                <a:noFill/>
              </a:ln>
              <a:effectLst/>
              <a:sp3d/>
            </c:spPr>
            <c:extLst xmlns:c16r2="http://schemas.microsoft.com/office/drawing/2015/06/chart">
              <c:ext xmlns:c16="http://schemas.microsoft.com/office/drawing/2014/chart" uri="{C3380CC4-5D6E-409C-BE32-E72D297353CC}">
                <c16:uniqueId val="{00000005-0A1C-495C-A5F1-EC774F62C2DA}"/>
              </c:ext>
            </c:extLst>
          </c:dPt>
          <c:dPt>
            <c:idx val="5"/>
            <c:invertIfNegative val="0"/>
            <c:bubble3D val="0"/>
            <c:spPr>
              <a:solidFill>
                <a:srgbClr val="FF0000"/>
              </a:solidFill>
              <a:ln>
                <a:noFill/>
              </a:ln>
              <a:effectLst/>
              <a:sp3d/>
            </c:spPr>
            <c:extLst xmlns:c16r2="http://schemas.microsoft.com/office/drawing/2015/06/chart">
              <c:ext xmlns:c16="http://schemas.microsoft.com/office/drawing/2014/chart" uri="{C3380CC4-5D6E-409C-BE32-E72D297353CC}">
                <c16:uniqueId val="{00000007-0A1C-495C-A5F1-EC774F62C2DA}"/>
              </c:ext>
            </c:extLst>
          </c:dPt>
          <c:dPt>
            <c:idx val="6"/>
            <c:invertIfNegative val="0"/>
            <c:bubble3D val="0"/>
            <c:spPr>
              <a:solidFill>
                <a:srgbClr val="FFC000"/>
              </a:solidFill>
              <a:ln>
                <a:noFill/>
              </a:ln>
              <a:effectLst/>
              <a:sp3d/>
            </c:spPr>
            <c:extLst xmlns:c16r2="http://schemas.microsoft.com/office/drawing/2015/06/chart">
              <c:ext xmlns:c16="http://schemas.microsoft.com/office/drawing/2014/chart" uri="{C3380CC4-5D6E-409C-BE32-E72D297353CC}">
                <c16:uniqueId val="{00000009-0A1C-495C-A5F1-EC774F62C2DA}"/>
              </c:ext>
            </c:extLst>
          </c:dPt>
          <c:dPt>
            <c:idx val="7"/>
            <c:invertIfNegative val="0"/>
            <c:bubble3D val="0"/>
            <c:spPr>
              <a:solidFill>
                <a:srgbClr val="00B050"/>
              </a:solidFill>
              <a:ln>
                <a:noFill/>
              </a:ln>
              <a:effectLst/>
              <a:sp3d/>
            </c:spPr>
            <c:extLst xmlns:c16r2="http://schemas.microsoft.com/office/drawing/2015/06/chart">
              <c:ext xmlns:c16="http://schemas.microsoft.com/office/drawing/2014/chart" uri="{C3380CC4-5D6E-409C-BE32-E72D297353CC}">
                <c16:uniqueId val="{0000000B-0A1C-495C-A5F1-EC774F62C2DA}"/>
              </c:ext>
            </c:extLst>
          </c:dPt>
          <c:dLbls>
            <c:dLbl>
              <c:idx val="0"/>
              <c:layout>
                <c:manualLayout>
                  <c:x val="1.1534025374855804E-2"/>
                  <c:y val="-0.3928726102827445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A1C-495C-A5F1-EC774F62C2DA}"/>
                </c:ext>
                <c:ext xmlns:c15="http://schemas.microsoft.com/office/drawing/2012/chart" uri="{CE6537A1-D6FC-4f65-9D91-7224C49458BB}"/>
              </c:extLst>
            </c:dLbl>
            <c:dLbl>
              <c:idx val="1"/>
              <c:layout>
                <c:manualLayout>
                  <c:x val="2.3068050749711225E-3"/>
                  <c:y val="-5.562798021702577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A1C-495C-A5F1-EC774F62C2DA}"/>
                </c:ext>
                <c:ext xmlns:c15="http://schemas.microsoft.com/office/drawing/2012/chart" uri="{CE6537A1-D6FC-4f65-9D91-7224C49458BB}"/>
              </c:extLst>
            </c:dLbl>
            <c:dLbl>
              <c:idx val="2"/>
              <c:layout>
                <c:manualLayout>
                  <c:x val="-4.2290937825948762E-17"/>
                  <c:y val="-5.21512314534617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A1C-495C-A5F1-EC774F62C2DA}"/>
                </c:ext>
                <c:ext xmlns:c15="http://schemas.microsoft.com/office/drawing/2012/chart" uri="{CE6537A1-D6FC-4f65-9D91-7224C49458BB}"/>
              </c:extLst>
            </c:dLbl>
            <c:dLbl>
              <c:idx val="3"/>
              <c:layout>
                <c:manualLayout>
                  <c:x val="6.92041522491341E-3"/>
                  <c:y val="-5.562798021702577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A1C-495C-A5F1-EC774F62C2DA}"/>
                </c:ext>
                <c:ext xmlns:c15="http://schemas.microsoft.com/office/drawing/2012/chart" uri="{CE6537A1-D6FC-4f65-9D91-7224C49458BB}"/>
              </c:extLst>
            </c:dLbl>
            <c:dLbl>
              <c:idx val="4"/>
              <c:layout>
                <c:manualLayout>
                  <c:x val="1.1534025374855825E-2"/>
                  <c:y val="-0.3546283738835392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A1C-495C-A5F1-EC774F62C2DA}"/>
                </c:ext>
                <c:ext xmlns:c15="http://schemas.microsoft.com/office/drawing/2012/chart" uri="{CE6537A1-D6FC-4f65-9D91-7224C49458BB}"/>
              </c:extLst>
            </c:dLbl>
            <c:dLbl>
              <c:idx val="5"/>
              <c:layout>
                <c:manualLayout>
                  <c:x val="9.227220299884745E-3"/>
                  <c:y val="-7.64884727984105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A1C-495C-A5F1-EC774F62C2DA}"/>
                </c:ext>
                <c:ext xmlns:c15="http://schemas.microsoft.com/office/drawing/2012/chart" uri="{CE6537A1-D6FC-4f65-9D91-7224C49458BB}"/>
              </c:extLst>
            </c:dLbl>
            <c:dLbl>
              <c:idx val="6"/>
              <c:layout>
                <c:manualLayout>
                  <c:x val="6.92041522491341E-3"/>
                  <c:y val="-5.21512314534616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A1C-495C-A5F1-EC774F62C2DA}"/>
                </c:ext>
                <c:ext xmlns:c15="http://schemas.microsoft.com/office/drawing/2012/chart" uri="{CE6537A1-D6FC-4f65-9D91-7224C49458BB}"/>
              </c:extLst>
            </c:dLbl>
            <c:dLbl>
              <c:idx val="7"/>
              <c:layout>
                <c:manualLayout>
                  <c:x val="0"/>
                  <c:y val="-5.21512314534616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A1C-495C-A5F1-EC774F62C2D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'TIEMPO DE ESPERA'!$H$12:$O$13</c:f>
              <c:multiLvlStrCache>
                <c:ptCount val="8"/>
                <c:lvl>
                  <c:pt idx="0">
                    <c:v>Excelente</c:v>
                  </c:pt>
                  <c:pt idx="1">
                    <c:v>Bueno </c:v>
                  </c:pt>
                  <c:pt idx="2">
                    <c:v>Regular</c:v>
                  </c:pt>
                  <c:pt idx="3">
                    <c:v>Malo</c:v>
                  </c:pt>
                  <c:pt idx="4">
                    <c:v>Excelente</c:v>
                  </c:pt>
                  <c:pt idx="5">
                    <c:v>Bueno </c:v>
                  </c:pt>
                  <c:pt idx="6">
                    <c:v>Regular</c:v>
                  </c:pt>
                  <c:pt idx="7">
                    <c:v>Malo</c:v>
                  </c:pt>
                </c:lvl>
                <c:lvl>
                  <c:pt idx="0">
                    <c:v>3 trimestre 2022</c:v>
                  </c:pt>
                  <c:pt idx="4">
                    <c:v>4 trimestre 2022</c:v>
                  </c:pt>
                </c:lvl>
              </c:multiLvlStrCache>
            </c:multiLvlStrRef>
          </c:cat>
          <c:val>
            <c:numRef>
              <c:f>'TIEMPO DE ESPERA'!$H$14:$O$14</c:f>
              <c:numCache>
                <c:formatCode>0.00%</c:formatCode>
                <c:ptCount val="8"/>
                <c:pt idx="0">
                  <c:v>0.89749999999999996</c:v>
                </c:pt>
                <c:pt idx="1">
                  <c:v>7.0800000000000002E-2</c:v>
                </c:pt>
                <c:pt idx="2">
                  <c:v>1.1599999999999999E-2</c:v>
                </c:pt>
                <c:pt idx="3">
                  <c:v>2.0199999999999999E-2</c:v>
                </c:pt>
                <c:pt idx="4">
                  <c:v>0.81659999999999999</c:v>
                </c:pt>
                <c:pt idx="5">
                  <c:v>0.1246</c:v>
                </c:pt>
                <c:pt idx="6">
                  <c:v>3.7199999999999997E-2</c:v>
                </c:pt>
                <c:pt idx="7">
                  <c:v>2.1700000000000001E-2</c:v>
                </c:pt>
              </c:numCache>
            </c:numRef>
          </c:val>
          <c:extLst xmlns:c16r2="http://schemas.microsoft.com/office/drawing/2015/06/chart">
            <c:ext xmlns:c16="http://schemas.microsoft.com/office/drawing/2014/chart" uri="{C3380CC4-5D6E-409C-BE32-E72D297353CC}">
              <c16:uniqueId val="{0000000E-0A1C-495C-A5F1-EC774F62C2DA}"/>
            </c:ext>
          </c:extLst>
        </c:ser>
        <c:dLbls>
          <c:showLegendKey val="0"/>
          <c:showVal val="0"/>
          <c:showCatName val="0"/>
          <c:showSerName val="0"/>
          <c:showPercent val="0"/>
          <c:showBubbleSize val="0"/>
        </c:dLbls>
        <c:gapWidth val="150"/>
        <c:shape val="cylinder"/>
        <c:axId val="1387884432"/>
        <c:axId val="1387876272"/>
        <c:axId val="0"/>
      </c:bar3DChart>
      <c:catAx>
        <c:axId val="1387884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87876272"/>
        <c:crosses val="autoZero"/>
        <c:auto val="1"/>
        <c:lblAlgn val="ctr"/>
        <c:lblOffset val="100"/>
        <c:noMultiLvlLbl val="0"/>
      </c:catAx>
      <c:valAx>
        <c:axId val="1387876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87884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b="1" i="0" baseline="0">
                <a:effectLst/>
              </a:rPr>
              <a:t>Comportamiento indicador percepción ciudadana por trimestres</a:t>
            </a:r>
            <a:endParaRPr lang="es-CO" sz="1400">
              <a:effectLst/>
            </a:endParaRPr>
          </a:p>
        </c:rich>
      </c:tx>
      <c:layout>
        <c:manualLayout>
          <c:xMode val="edge"/>
          <c:yMode val="edge"/>
          <c:x val="0.19303120517418804"/>
          <c:y val="3.472221272905382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cylinder"/>
        <c:axId val="1387876816"/>
        <c:axId val="1387882256"/>
        <c:axId val="0"/>
      </c:bar3DChart>
      <c:catAx>
        <c:axId val="1387876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87882256"/>
        <c:crosses val="autoZero"/>
        <c:auto val="1"/>
        <c:lblAlgn val="ctr"/>
        <c:lblOffset val="100"/>
        <c:noMultiLvlLbl val="0"/>
      </c:catAx>
      <c:valAx>
        <c:axId val="13878822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87876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b="1" i="0" baseline="0">
                <a:effectLst/>
              </a:rPr>
              <a:t>Comportamiento indicador percepción ciudadana por trimestres</a:t>
            </a:r>
            <a:endParaRPr lang="es-CO" sz="1400">
              <a:effectLst/>
            </a:endParaRPr>
          </a:p>
        </c:rich>
      </c:tx>
      <c:layout>
        <c:manualLayout>
          <c:xMode val="edge"/>
          <c:yMode val="edge"/>
          <c:x val="0.19303120517418804"/>
          <c:y val="3.472221272905382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cylinder"/>
        <c:axId val="1387880080"/>
        <c:axId val="1387877360"/>
        <c:axId val="0"/>
      </c:bar3DChart>
      <c:catAx>
        <c:axId val="1387880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87877360"/>
        <c:crosses val="autoZero"/>
        <c:auto val="1"/>
        <c:lblAlgn val="ctr"/>
        <c:lblOffset val="100"/>
        <c:noMultiLvlLbl val="0"/>
      </c:catAx>
      <c:valAx>
        <c:axId val="1387877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87880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28A73-8B60-471E-9AEA-374C49B2B22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CF5C1F8-48DF-4DF5-B2B7-FFC1D679A4E0}">
      <dgm:prSet phldrT="[Texto]" custT="1"/>
      <dgm:spPr>
        <a:solidFill>
          <a:srgbClr val="002060"/>
        </a:solidFill>
      </dgm:spPr>
      <dgm:t>
        <a:bodyPr/>
        <a:lstStyle/>
        <a:p>
          <a:r>
            <a:rPr lang="es-ES" sz="2800" b="1" dirty="0"/>
            <a:t>Objetivo del Documento</a:t>
          </a:r>
          <a:endParaRPr lang="es-CO" sz="2800" b="1" dirty="0"/>
        </a:p>
      </dgm:t>
    </dgm:pt>
    <dgm:pt modelId="{517A4D08-DE06-4579-8686-D4CD08D364BA}" type="parTrans" cxnId="{D62D9581-0981-4EE0-A7DB-2BE84125D882}">
      <dgm:prSet/>
      <dgm:spPr/>
      <dgm:t>
        <a:bodyPr/>
        <a:lstStyle/>
        <a:p>
          <a:endParaRPr lang="es-CO"/>
        </a:p>
      </dgm:t>
    </dgm:pt>
    <dgm:pt modelId="{EAE51278-CB4F-47AD-B187-F3D6FB603A50}" type="sibTrans" cxnId="{D62D9581-0981-4EE0-A7DB-2BE84125D882}">
      <dgm:prSet/>
      <dgm:spPr/>
      <dgm:t>
        <a:bodyPr/>
        <a:lstStyle/>
        <a:p>
          <a:endParaRPr lang="es-CO"/>
        </a:p>
      </dgm:t>
    </dgm:pt>
    <dgm:pt modelId="{10778D0D-05E1-413B-BB87-C1F6501AAC8D}">
      <dgm:prSet phldrT="[Texto]" custT="1"/>
      <dgm:spPr/>
      <dgm:t>
        <a:bodyPr/>
        <a:lstStyle/>
        <a:p>
          <a:pPr algn="just"/>
          <a:r>
            <a:rPr lang="es-ES" sz="1800" dirty="0"/>
            <a:t>Identificar la alineación estratégica y la relación actual con los grupos de valor del Ministerio de Justicia, de acuerdo con los lineamientos normativos y el proceso </a:t>
          </a:r>
          <a:r>
            <a:rPr lang="es-CO" sz="1800" dirty="0"/>
            <a:t>Gestión de la Relación con los Grupos de Interés</a:t>
          </a:r>
        </a:p>
      </dgm:t>
    </dgm:pt>
    <dgm:pt modelId="{D3710D61-041A-4C90-ABFD-582FFFA99975}" type="parTrans" cxnId="{ABBAAE6A-D71A-4B09-B1BC-14C417D13DF3}">
      <dgm:prSet/>
      <dgm:spPr/>
      <dgm:t>
        <a:bodyPr/>
        <a:lstStyle/>
        <a:p>
          <a:endParaRPr lang="es-CO"/>
        </a:p>
      </dgm:t>
    </dgm:pt>
    <dgm:pt modelId="{93F9F70A-A1F1-492A-AEBB-9DC3EFAD5AB5}" type="sibTrans" cxnId="{ABBAAE6A-D71A-4B09-B1BC-14C417D13DF3}">
      <dgm:prSet/>
      <dgm:spPr/>
      <dgm:t>
        <a:bodyPr/>
        <a:lstStyle/>
        <a:p>
          <a:endParaRPr lang="es-CO"/>
        </a:p>
      </dgm:t>
    </dgm:pt>
    <dgm:pt modelId="{E5AD0FFF-6C72-418E-BE1B-B4D5A7350337}" type="pres">
      <dgm:prSet presAssocID="{F7928A73-8B60-471E-9AEA-374C49B2B22A}" presName="Name0" presStyleCnt="0">
        <dgm:presLayoutVars>
          <dgm:dir/>
          <dgm:animLvl val="lvl"/>
          <dgm:resizeHandles/>
        </dgm:presLayoutVars>
      </dgm:prSet>
      <dgm:spPr/>
      <dgm:t>
        <a:bodyPr/>
        <a:lstStyle/>
        <a:p>
          <a:endParaRPr lang="es-CO"/>
        </a:p>
      </dgm:t>
    </dgm:pt>
    <dgm:pt modelId="{583C63CB-3E95-4CCB-869F-66ACB0240F30}" type="pres">
      <dgm:prSet presAssocID="{0CF5C1F8-48DF-4DF5-B2B7-FFC1D679A4E0}" presName="linNode" presStyleCnt="0"/>
      <dgm:spPr/>
    </dgm:pt>
    <dgm:pt modelId="{B821E0C4-00D7-4A69-91B7-DA947118F9D3}" type="pres">
      <dgm:prSet presAssocID="{0CF5C1F8-48DF-4DF5-B2B7-FFC1D679A4E0}" presName="parentShp" presStyleLbl="node1" presStyleIdx="0" presStyleCnt="1">
        <dgm:presLayoutVars>
          <dgm:bulletEnabled val="1"/>
        </dgm:presLayoutVars>
      </dgm:prSet>
      <dgm:spPr/>
      <dgm:t>
        <a:bodyPr/>
        <a:lstStyle/>
        <a:p>
          <a:endParaRPr lang="es-CO"/>
        </a:p>
      </dgm:t>
    </dgm:pt>
    <dgm:pt modelId="{B5CB49DB-4B74-4DB8-AA00-338ABD1B2DCB}" type="pres">
      <dgm:prSet presAssocID="{0CF5C1F8-48DF-4DF5-B2B7-FFC1D679A4E0}" presName="childShp" presStyleLbl="bgAccFollowNode1" presStyleIdx="0" presStyleCnt="1">
        <dgm:presLayoutVars>
          <dgm:bulletEnabled val="1"/>
        </dgm:presLayoutVars>
      </dgm:prSet>
      <dgm:spPr/>
      <dgm:t>
        <a:bodyPr/>
        <a:lstStyle/>
        <a:p>
          <a:endParaRPr lang="es-CO"/>
        </a:p>
      </dgm:t>
    </dgm:pt>
  </dgm:ptLst>
  <dgm:cxnLst>
    <dgm:cxn modelId="{D62D9581-0981-4EE0-A7DB-2BE84125D882}" srcId="{F7928A73-8B60-471E-9AEA-374C49B2B22A}" destId="{0CF5C1F8-48DF-4DF5-B2B7-FFC1D679A4E0}" srcOrd="0" destOrd="0" parTransId="{517A4D08-DE06-4579-8686-D4CD08D364BA}" sibTransId="{EAE51278-CB4F-47AD-B187-F3D6FB603A50}"/>
    <dgm:cxn modelId="{ABBAAE6A-D71A-4B09-B1BC-14C417D13DF3}" srcId="{0CF5C1F8-48DF-4DF5-B2B7-FFC1D679A4E0}" destId="{10778D0D-05E1-413B-BB87-C1F6501AAC8D}" srcOrd="0" destOrd="0" parTransId="{D3710D61-041A-4C90-ABFD-582FFFA99975}" sibTransId="{93F9F70A-A1F1-492A-AEBB-9DC3EFAD5AB5}"/>
    <dgm:cxn modelId="{0C0B764C-F5A4-4D9A-AD3E-B43D9B418EA6}" type="presOf" srcId="{10778D0D-05E1-413B-BB87-C1F6501AAC8D}" destId="{B5CB49DB-4B74-4DB8-AA00-338ABD1B2DCB}" srcOrd="0" destOrd="0" presId="urn:microsoft.com/office/officeart/2005/8/layout/vList6"/>
    <dgm:cxn modelId="{60618F1F-E6F2-49C2-B1DE-EC1DF8A36021}" type="presOf" srcId="{0CF5C1F8-48DF-4DF5-B2B7-FFC1D679A4E0}" destId="{B821E0C4-00D7-4A69-91B7-DA947118F9D3}" srcOrd="0" destOrd="0" presId="urn:microsoft.com/office/officeart/2005/8/layout/vList6"/>
    <dgm:cxn modelId="{A11C9601-7144-45C4-B159-79A9A86E06FE}" type="presOf" srcId="{F7928A73-8B60-471E-9AEA-374C49B2B22A}" destId="{E5AD0FFF-6C72-418E-BE1B-B4D5A7350337}" srcOrd="0" destOrd="0" presId="urn:microsoft.com/office/officeart/2005/8/layout/vList6"/>
    <dgm:cxn modelId="{3F91DDC3-A12E-48E7-8F61-ED5FFA9F5499}" type="presParOf" srcId="{E5AD0FFF-6C72-418E-BE1B-B4D5A7350337}" destId="{583C63CB-3E95-4CCB-869F-66ACB0240F30}" srcOrd="0" destOrd="0" presId="urn:microsoft.com/office/officeart/2005/8/layout/vList6"/>
    <dgm:cxn modelId="{14AD21C6-51C8-45EB-BF16-8AD1B3B357A8}" type="presParOf" srcId="{583C63CB-3E95-4CCB-869F-66ACB0240F30}" destId="{B821E0C4-00D7-4A69-91B7-DA947118F9D3}" srcOrd="0" destOrd="0" presId="urn:microsoft.com/office/officeart/2005/8/layout/vList6"/>
    <dgm:cxn modelId="{D3DEB30C-C801-47C2-BE39-B10284B72953}" type="presParOf" srcId="{583C63CB-3E95-4CCB-869F-66ACB0240F30}" destId="{B5CB49DB-4B74-4DB8-AA00-338ABD1B2DC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95BFD1F3-FA11-481E-B9AC-5B55DC578932}">
      <dgm:prSet phldrT="[Texto]" custT="1"/>
      <dgm:spPr>
        <a:solidFill>
          <a:srgbClr val="002060"/>
        </a:solidFill>
      </dgm:spPr>
      <dgm:t>
        <a:bodyPr/>
        <a:lstStyle/>
        <a:p>
          <a:r>
            <a:rPr lang="es-ES" sz="1800" dirty="0"/>
            <a:t>Monitoreo del Acceso a la Información Pública</a:t>
          </a:r>
          <a:endParaRPr lang="es-CO" sz="1800" dirty="0"/>
        </a:p>
      </dgm:t>
    </dgm:pt>
    <dgm:pt modelId="{B23ABD02-7DDC-4193-AB9E-DF700490C770}" type="parTrans" cxnId="{764168E4-F2A5-4D81-AE5B-C24EC029AE50}">
      <dgm:prSet/>
      <dgm:spPr/>
      <dgm:t>
        <a:bodyPr/>
        <a:lstStyle/>
        <a:p>
          <a:endParaRPr lang="es-CO"/>
        </a:p>
      </dgm:t>
    </dgm:pt>
    <dgm:pt modelId="{4F581A9D-CB4F-4D0F-A7DA-68F49CEB602B}" type="sibTrans" cxnId="{764168E4-F2A5-4D81-AE5B-C24EC029AE50}">
      <dgm:prSet/>
      <dgm:spPr/>
      <dgm:t>
        <a:bodyPr/>
        <a:lstStyle/>
        <a:p>
          <a:endParaRPr lang="es-CO"/>
        </a:p>
      </dgm:t>
    </dgm:pt>
    <dgm:pt modelId="{75F8425F-78CB-4220-94FA-1717B09F0EFF}">
      <dgm:prSet phldrT="[Texto]" custT="1"/>
      <dgm:spPr/>
      <dgm:t>
        <a:bodyPr/>
        <a:lstStyle/>
        <a:p>
          <a:pPr algn="just"/>
          <a:r>
            <a:rPr lang="es-ES" sz="1400" dirty="0"/>
            <a:t>Elaborar reporte de solicitudes de Información Pública (Ley 1712 de 2014 y Decreto 103 de 2015).</a:t>
          </a:r>
          <a:endParaRPr lang="es-CO" sz="1400" dirty="0"/>
        </a:p>
      </dgm:t>
    </dgm:pt>
    <dgm:pt modelId="{DBA26D23-B41C-40DF-AAE9-7F21F0F3CF0D}" type="parTrans" cxnId="{ACF8314C-F8E9-4DE7-BDFE-8162FD1DA0F2}">
      <dgm:prSet/>
      <dgm:spPr/>
      <dgm:t>
        <a:bodyPr/>
        <a:lstStyle/>
        <a:p>
          <a:endParaRPr lang="es-CO"/>
        </a:p>
      </dgm:t>
    </dgm:pt>
    <dgm:pt modelId="{28687BCD-08CE-408E-81CB-F204F4EE8F45}" type="sibTrans" cxnId="{ACF8314C-F8E9-4DE7-BDFE-8162FD1DA0F2}">
      <dgm:prSet/>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 modelId="{C7680671-3C70-4523-9C86-6F8724C8FEC9}" type="pres">
      <dgm:prSet presAssocID="{95BFD1F3-FA11-481E-B9AC-5B55DC578932}" presName="linNode" presStyleCnt="0"/>
      <dgm:spPr/>
    </dgm:pt>
    <dgm:pt modelId="{3AE5A881-7E8B-4A60-831C-D5BE334E155F}" type="pres">
      <dgm:prSet presAssocID="{95BFD1F3-FA11-481E-B9AC-5B55DC578932}" presName="parentShp" presStyleLbl="node1" presStyleIdx="0" presStyleCnt="1" custScaleX="98518">
        <dgm:presLayoutVars>
          <dgm:bulletEnabled val="1"/>
        </dgm:presLayoutVars>
      </dgm:prSet>
      <dgm:spPr/>
      <dgm:t>
        <a:bodyPr/>
        <a:lstStyle/>
        <a:p>
          <a:endParaRPr lang="es-CO"/>
        </a:p>
      </dgm:t>
    </dgm:pt>
    <dgm:pt modelId="{4D567CBA-C11B-4C01-9822-3DB01732E778}" type="pres">
      <dgm:prSet presAssocID="{95BFD1F3-FA11-481E-B9AC-5B55DC578932}" presName="childShp" presStyleLbl="bgAccFollowNode1" presStyleIdx="0" presStyleCnt="1" custScaleX="95264" custLinFactNeighborX="-236">
        <dgm:presLayoutVars>
          <dgm:bulletEnabled val="1"/>
        </dgm:presLayoutVars>
      </dgm:prSet>
      <dgm:spPr/>
      <dgm:t>
        <a:bodyPr/>
        <a:lstStyle/>
        <a:p>
          <a:endParaRPr lang="es-CO"/>
        </a:p>
      </dgm:t>
    </dgm:pt>
  </dgm:ptLst>
  <dgm:cxnLst>
    <dgm:cxn modelId="{C3AB6C7C-25CB-47D4-B7EA-3827D5A13F8C}" type="presOf" srcId="{95BFD1F3-FA11-481E-B9AC-5B55DC578932}" destId="{3AE5A881-7E8B-4A60-831C-D5BE334E155F}" srcOrd="0" destOrd="0" presId="urn:microsoft.com/office/officeart/2005/8/layout/vList6"/>
    <dgm:cxn modelId="{ACF8314C-F8E9-4DE7-BDFE-8162FD1DA0F2}" srcId="{95BFD1F3-FA11-481E-B9AC-5B55DC578932}" destId="{75F8425F-78CB-4220-94FA-1717B09F0EFF}" srcOrd="0" destOrd="0" parTransId="{DBA26D23-B41C-40DF-AAE9-7F21F0F3CF0D}" sibTransId="{28687BCD-08CE-408E-81CB-F204F4EE8F45}"/>
    <dgm:cxn modelId="{6AC4EEFD-5E73-498B-B0EB-7611CD9770E9}" type="presOf" srcId="{75F8425F-78CB-4220-94FA-1717B09F0EFF}" destId="{4D567CBA-C11B-4C01-9822-3DB01732E778}" srcOrd="0" destOrd="0" presId="urn:microsoft.com/office/officeart/2005/8/layout/vList6"/>
    <dgm:cxn modelId="{936296C2-222D-498B-B3B7-990C73145971}" type="presOf" srcId="{E762D8B2-5CA7-4471-8978-B826BC039B6C}" destId="{E169BDC3-6013-4F21-A10E-B12EE92AB5AC}" srcOrd="0" destOrd="0" presId="urn:microsoft.com/office/officeart/2005/8/layout/vList6"/>
    <dgm:cxn modelId="{764168E4-F2A5-4D81-AE5B-C24EC029AE50}" srcId="{E762D8B2-5CA7-4471-8978-B826BC039B6C}" destId="{95BFD1F3-FA11-481E-B9AC-5B55DC578932}" srcOrd="0" destOrd="0" parTransId="{B23ABD02-7DDC-4193-AB9E-DF700490C770}" sibTransId="{4F581A9D-CB4F-4D0F-A7DA-68F49CEB602B}"/>
    <dgm:cxn modelId="{0305820A-3062-417F-AD10-83559A548E3B}" type="presParOf" srcId="{E169BDC3-6013-4F21-A10E-B12EE92AB5AC}" destId="{C7680671-3C70-4523-9C86-6F8724C8FEC9}" srcOrd="0" destOrd="0" presId="urn:microsoft.com/office/officeart/2005/8/layout/vList6"/>
    <dgm:cxn modelId="{D7FB337D-2445-4D4D-B319-FABE3EE7592B}" type="presParOf" srcId="{C7680671-3C70-4523-9C86-6F8724C8FEC9}" destId="{3AE5A881-7E8B-4A60-831C-D5BE334E155F}" srcOrd="0" destOrd="0" presId="urn:microsoft.com/office/officeart/2005/8/layout/vList6"/>
    <dgm:cxn modelId="{2DA25091-7046-478E-A551-9782661CB2E6}" type="presParOf" srcId="{C7680671-3C70-4523-9C86-6F8724C8FEC9}" destId="{4D567CBA-C11B-4C01-9822-3DB01732E778}"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778525F5-268C-4F1A-B00D-8569EB85AA62}"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04B9D559-5C6F-4D65-B5DB-AC2F38F79FBF}"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41AEE64B-40DA-4BE6-90C8-2E3F2C6C4CEF}"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23AD22FB-0315-45D4-AC37-4758B9D47039}"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33BBBBD1-4CF3-4D88-8367-974801F224A2}"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3893F97A-1797-470A-86FA-16F4262F3C53}"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AC7D3C55-C107-4269-B50E-212E922218EB}"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7CA7F089-82D8-42B0-96E6-8D0DCB905E81}"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11DE2485-E392-4487-89F8-74D00981518C}"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38D64-35D3-4EEA-8DA6-68DED339CB9E}" type="doc">
      <dgm:prSet loTypeId="urn:microsoft.com/office/officeart/2005/8/layout/hProcess9" loCatId="process" qsTypeId="urn:microsoft.com/office/officeart/2005/8/quickstyle/simple1" qsCatId="simple" csTypeId="urn:microsoft.com/office/officeart/2005/8/colors/accent1_2" csCatId="accent1" phldr="1"/>
      <dgm:spPr/>
    </dgm:pt>
    <dgm:pt modelId="{E3EBBEDE-0970-4A7D-A7F3-1EB132B868CB}">
      <dgm:prSet phldrT="[Texto]"/>
      <dgm:spPr>
        <a:solidFill>
          <a:srgbClr val="002060"/>
        </a:solidFill>
      </dgm:spPr>
      <dgm:t>
        <a:bodyPr/>
        <a:lstStyle/>
        <a:p>
          <a:r>
            <a:rPr lang="es-ES" dirty="0"/>
            <a:t> Iniciativa estratégica: Desarrollar estrategias para fortalecer el servicio al ciudadano</a:t>
          </a:r>
          <a:endParaRPr lang="es-CO" dirty="0"/>
        </a:p>
      </dgm:t>
    </dgm:pt>
    <dgm:pt modelId="{DB51B296-4F89-4605-8A90-91B3B6E8A28B}" type="parTrans" cxnId="{BE435283-FD3E-417C-984F-D3994F7EF777}">
      <dgm:prSet/>
      <dgm:spPr/>
      <dgm:t>
        <a:bodyPr/>
        <a:lstStyle/>
        <a:p>
          <a:endParaRPr lang="es-CO"/>
        </a:p>
      </dgm:t>
    </dgm:pt>
    <dgm:pt modelId="{25520D3C-30A0-4956-89DF-53D33CF405DF}" type="sibTrans" cxnId="{BE435283-FD3E-417C-984F-D3994F7EF777}">
      <dgm:prSet/>
      <dgm:spPr/>
      <dgm:t>
        <a:bodyPr/>
        <a:lstStyle/>
        <a:p>
          <a:endParaRPr lang="es-CO"/>
        </a:p>
      </dgm:t>
    </dgm:pt>
    <dgm:pt modelId="{CC48E5DB-D068-42E3-AA98-C19ECBE63BCA}">
      <dgm:prSet phldrT="[Texto]"/>
      <dgm:spPr>
        <a:solidFill>
          <a:srgbClr val="002060"/>
        </a:solidFill>
      </dgm:spPr>
      <dgm:t>
        <a:bodyPr/>
        <a:lstStyle/>
        <a:p>
          <a:r>
            <a:rPr lang="es-ES" dirty="0"/>
            <a:t>Diseñar la estrategia integral de  atención del servicio enfocados a los actores diferenciales para el cambio.</a:t>
          </a:r>
          <a:endParaRPr lang="es-CO" dirty="0"/>
        </a:p>
      </dgm:t>
    </dgm:pt>
    <dgm:pt modelId="{D120F8A3-59A4-48F1-BA19-BF30344CCE11}" type="parTrans" cxnId="{C7557613-CCDD-4569-876B-79BB11A2DD91}">
      <dgm:prSet/>
      <dgm:spPr/>
      <dgm:t>
        <a:bodyPr/>
        <a:lstStyle/>
        <a:p>
          <a:endParaRPr lang="es-CO"/>
        </a:p>
      </dgm:t>
    </dgm:pt>
    <dgm:pt modelId="{1477D9BF-91E0-4D35-B569-6591C9BA4CEA}" type="sibTrans" cxnId="{C7557613-CCDD-4569-876B-79BB11A2DD91}">
      <dgm:prSet/>
      <dgm:spPr/>
      <dgm:t>
        <a:bodyPr/>
        <a:lstStyle/>
        <a:p>
          <a:endParaRPr lang="es-CO"/>
        </a:p>
      </dgm:t>
    </dgm:pt>
    <dgm:pt modelId="{276AA7F2-D6CE-44BF-8573-1BA4896C5AAA}">
      <dgm:prSet phldrT="[Texto]"/>
      <dgm:spPr>
        <a:solidFill>
          <a:srgbClr val="002060"/>
        </a:solidFill>
      </dgm:spPr>
      <dgm:t>
        <a:bodyPr/>
        <a:lstStyle/>
        <a:p>
          <a:r>
            <a:rPr lang="es-ES" dirty="0"/>
            <a:t>Implementar una campaña de cualificación institucional para fortalecer la cultura del servicio  al ciudadano (capacitación y sensibilización).</a:t>
          </a:r>
          <a:endParaRPr lang="es-CO" dirty="0"/>
        </a:p>
      </dgm:t>
    </dgm:pt>
    <dgm:pt modelId="{41104EBB-ED86-40FC-B1EF-64F6692493D1}" type="parTrans" cxnId="{5CCC22D0-C4F1-466B-ADBA-9699B258AC91}">
      <dgm:prSet/>
      <dgm:spPr/>
      <dgm:t>
        <a:bodyPr/>
        <a:lstStyle/>
        <a:p>
          <a:endParaRPr lang="es-CO"/>
        </a:p>
      </dgm:t>
    </dgm:pt>
    <dgm:pt modelId="{808CA39A-26A1-4D3E-8AE3-8E864098AEA1}" type="sibTrans" cxnId="{5CCC22D0-C4F1-466B-ADBA-9699B258AC91}">
      <dgm:prSet/>
      <dgm:spPr/>
      <dgm:t>
        <a:bodyPr/>
        <a:lstStyle/>
        <a:p>
          <a:endParaRPr lang="es-CO"/>
        </a:p>
      </dgm:t>
    </dgm:pt>
    <dgm:pt modelId="{B18B9306-FA61-4B5E-B5F0-FA3465488CCD}" type="pres">
      <dgm:prSet presAssocID="{5DE38D64-35D3-4EEA-8DA6-68DED339CB9E}" presName="CompostProcess" presStyleCnt="0">
        <dgm:presLayoutVars>
          <dgm:dir/>
          <dgm:resizeHandles val="exact"/>
        </dgm:presLayoutVars>
      </dgm:prSet>
      <dgm:spPr/>
    </dgm:pt>
    <dgm:pt modelId="{EF1D8136-CBEC-42D0-B938-2FA9C0A9CBFB}" type="pres">
      <dgm:prSet presAssocID="{5DE38D64-35D3-4EEA-8DA6-68DED339CB9E}" presName="arrow" presStyleLbl="bgShp" presStyleIdx="0" presStyleCnt="1"/>
      <dgm:spPr/>
    </dgm:pt>
    <dgm:pt modelId="{E09A0A91-7DB0-434A-99DC-6A84D90E2552}" type="pres">
      <dgm:prSet presAssocID="{5DE38D64-35D3-4EEA-8DA6-68DED339CB9E}" presName="linearProcess" presStyleCnt="0"/>
      <dgm:spPr/>
    </dgm:pt>
    <dgm:pt modelId="{AA0C5810-7C5A-4CBF-A894-995D0F875588}" type="pres">
      <dgm:prSet presAssocID="{E3EBBEDE-0970-4A7D-A7F3-1EB132B868CB}" presName="textNode" presStyleLbl="node1" presStyleIdx="0" presStyleCnt="3">
        <dgm:presLayoutVars>
          <dgm:bulletEnabled val="1"/>
        </dgm:presLayoutVars>
      </dgm:prSet>
      <dgm:spPr/>
      <dgm:t>
        <a:bodyPr/>
        <a:lstStyle/>
        <a:p>
          <a:endParaRPr lang="es-CO"/>
        </a:p>
      </dgm:t>
    </dgm:pt>
    <dgm:pt modelId="{F0E8CA9E-4818-4C95-BB7F-1EB81C265D2F}" type="pres">
      <dgm:prSet presAssocID="{25520D3C-30A0-4956-89DF-53D33CF405DF}" presName="sibTrans" presStyleCnt="0"/>
      <dgm:spPr/>
    </dgm:pt>
    <dgm:pt modelId="{87676A2A-F7AE-4905-A783-A403EA0C40A5}" type="pres">
      <dgm:prSet presAssocID="{CC48E5DB-D068-42E3-AA98-C19ECBE63BCA}" presName="textNode" presStyleLbl="node1" presStyleIdx="1" presStyleCnt="3">
        <dgm:presLayoutVars>
          <dgm:bulletEnabled val="1"/>
        </dgm:presLayoutVars>
      </dgm:prSet>
      <dgm:spPr/>
      <dgm:t>
        <a:bodyPr/>
        <a:lstStyle/>
        <a:p>
          <a:endParaRPr lang="es-CO"/>
        </a:p>
      </dgm:t>
    </dgm:pt>
    <dgm:pt modelId="{AD47AF47-056A-458D-BA16-FB74CDE56068}" type="pres">
      <dgm:prSet presAssocID="{1477D9BF-91E0-4D35-B569-6591C9BA4CEA}" presName="sibTrans" presStyleCnt="0"/>
      <dgm:spPr/>
    </dgm:pt>
    <dgm:pt modelId="{F2B493F0-569A-4369-A7D2-6962E78FE41C}" type="pres">
      <dgm:prSet presAssocID="{276AA7F2-D6CE-44BF-8573-1BA4896C5AAA}" presName="textNode" presStyleLbl="node1" presStyleIdx="2" presStyleCnt="3">
        <dgm:presLayoutVars>
          <dgm:bulletEnabled val="1"/>
        </dgm:presLayoutVars>
      </dgm:prSet>
      <dgm:spPr/>
      <dgm:t>
        <a:bodyPr/>
        <a:lstStyle/>
        <a:p>
          <a:endParaRPr lang="es-CO"/>
        </a:p>
      </dgm:t>
    </dgm:pt>
  </dgm:ptLst>
  <dgm:cxnLst>
    <dgm:cxn modelId="{A148D83C-9C4C-4ED1-8D68-C014C095D643}" type="presOf" srcId="{276AA7F2-D6CE-44BF-8573-1BA4896C5AAA}" destId="{F2B493F0-569A-4369-A7D2-6962E78FE41C}" srcOrd="0" destOrd="0" presId="urn:microsoft.com/office/officeart/2005/8/layout/hProcess9"/>
    <dgm:cxn modelId="{BE435283-FD3E-417C-984F-D3994F7EF777}" srcId="{5DE38D64-35D3-4EEA-8DA6-68DED339CB9E}" destId="{E3EBBEDE-0970-4A7D-A7F3-1EB132B868CB}" srcOrd="0" destOrd="0" parTransId="{DB51B296-4F89-4605-8A90-91B3B6E8A28B}" sibTransId="{25520D3C-30A0-4956-89DF-53D33CF405DF}"/>
    <dgm:cxn modelId="{5CCC22D0-C4F1-466B-ADBA-9699B258AC91}" srcId="{5DE38D64-35D3-4EEA-8DA6-68DED339CB9E}" destId="{276AA7F2-D6CE-44BF-8573-1BA4896C5AAA}" srcOrd="2" destOrd="0" parTransId="{41104EBB-ED86-40FC-B1EF-64F6692493D1}" sibTransId="{808CA39A-26A1-4D3E-8AE3-8E864098AEA1}"/>
    <dgm:cxn modelId="{10D71404-4545-4E50-9615-A55955029278}" type="presOf" srcId="{E3EBBEDE-0970-4A7D-A7F3-1EB132B868CB}" destId="{AA0C5810-7C5A-4CBF-A894-995D0F875588}" srcOrd="0" destOrd="0" presId="urn:microsoft.com/office/officeart/2005/8/layout/hProcess9"/>
    <dgm:cxn modelId="{486A2A00-F2CE-4A52-A84B-2191C1432A9D}" type="presOf" srcId="{5DE38D64-35D3-4EEA-8DA6-68DED339CB9E}" destId="{B18B9306-FA61-4B5E-B5F0-FA3465488CCD}" srcOrd="0" destOrd="0" presId="urn:microsoft.com/office/officeart/2005/8/layout/hProcess9"/>
    <dgm:cxn modelId="{941A495B-B25D-402D-B7A8-77DA8395592A}" type="presOf" srcId="{CC48E5DB-D068-42E3-AA98-C19ECBE63BCA}" destId="{87676A2A-F7AE-4905-A783-A403EA0C40A5}" srcOrd="0" destOrd="0" presId="urn:microsoft.com/office/officeart/2005/8/layout/hProcess9"/>
    <dgm:cxn modelId="{C7557613-CCDD-4569-876B-79BB11A2DD91}" srcId="{5DE38D64-35D3-4EEA-8DA6-68DED339CB9E}" destId="{CC48E5DB-D068-42E3-AA98-C19ECBE63BCA}" srcOrd="1" destOrd="0" parTransId="{D120F8A3-59A4-48F1-BA19-BF30344CCE11}" sibTransId="{1477D9BF-91E0-4D35-B569-6591C9BA4CEA}"/>
    <dgm:cxn modelId="{5B4F6019-345D-48DC-9362-F6819E334E27}" type="presParOf" srcId="{B18B9306-FA61-4B5E-B5F0-FA3465488CCD}" destId="{EF1D8136-CBEC-42D0-B938-2FA9C0A9CBFB}" srcOrd="0" destOrd="0" presId="urn:microsoft.com/office/officeart/2005/8/layout/hProcess9"/>
    <dgm:cxn modelId="{1982CFB5-F9B7-4BE4-81AE-D41408CBF4D8}" type="presParOf" srcId="{B18B9306-FA61-4B5E-B5F0-FA3465488CCD}" destId="{E09A0A91-7DB0-434A-99DC-6A84D90E2552}" srcOrd="1" destOrd="0" presId="urn:microsoft.com/office/officeart/2005/8/layout/hProcess9"/>
    <dgm:cxn modelId="{75BA7805-640D-49AA-BA1B-CDCA26B82334}" type="presParOf" srcId="{E09A0A91-7DB0-434A-99DC-6A84D90E2552}" destId="{AA0C5810-7C5A-4CBF-A894-995D0F875588}" srcOrd="0" destOrd="0" presId="urn:microsoft.com/office/officeart/2005/8/layout/hProcess9"/>
    <dgm:cxn modelId="{FA0BD483-AD78-4B96-A527-8D82D432EB67}" type="presParOf" srcId="{E09A0A91-7DB0-434A-99DC-6A84D90E2552}" destId="{F0E8CA9E-4818-4C95-BB7F-1EB81C265D2F}" srcOrd="1" destOrd="0" presId="urn:microsoft.com/office/officeart/2005/8/layout/hProcess9"/>
    <dgm:cxn modelId="{4204533E-2E99-4CF8-B085-5CA2D8518DB1}" type="presParOf" srcId="{E09A0A91-7DB0-434A-99DC-6A84D90E2552}" destId="{87676A2A-F7AE-4905-A783-A403EA0C40A5}" srcOrd="2" destOrd="0" presId="urn:microsoft.com/office/officeart/2005/8/layout/hProcess9"/>
    <dgm:cxn modelId="{8FE4D425-04EC-4323-80B1-02FA04CF3C90}" type="presParOf" srcId="{E09A0A91-7DB0-434A-99DC-6A84D90E2552}" destId="{AD47AF47-056A-458D-BA16-FB74CDE56068}" srcOrd="3" destOrd="0" presId="urn:microsoft.com/office/officeart/2005/8/layout/hProcess9"/>
    <dgm:cxn modelId="{79A9BEEC-419F-41E6-A65C-E4A45734798B}" type="presParOf" srcId="{E09A0A91-7DB0-434A-99DC-6A84D90E2552}" destId="{F2B493F0-569A-4369-A7D2-6962E78FE41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27FF2368-62CF-47C1-AD46-BC84737C9BEC}"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4A93828D-72A5-4616-BC34-B42D638DF4AC}"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593CBF8B-1CEE-4283-BA0D-428273D53E62}"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5DE813D9-DAFE-471F-9D32-305647907EA9}"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9DE21262-DA48-4C29-AFBA-24B4DC9C0BC0}"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2BD07911-4763-480B-87B7-98AE3ED9ED50}"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D02226E1-A61D-4EFF-9B2C-089AB6E982AB}"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318B0659-AC9C-4354-9820-BC1AF0D10BF3}"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D942B3D5-520C-4B60-8AD7-DC8FD3ADAD53}"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C9705286-986B-47D8-A631-BCF6074445E6}"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38D64-35D3-4EEA-8DA6-68DED339CB9E}" type="doc">
      <dgm:prSet loTypeId="urn:microsoft.com/office/officeart/2005/8/layout/hProcess9" loCatId="process" qsTypeId="urn:microsoft.com/office/officeart/2005/8/quickstyle/simple1" qsCatId="simple" csTypeId="urn:microsoft.com/office/officeart/2005/8/colors/accent1_2" csCatId="accent1" phldr="1"/>
      <dgm:spPr/>
    </dgm:pt>
    <dgm:pt modelId="{E3EBBEDE-0970-4A7D-A7F3-1EB132B868CB}">
      <dgm:prSet phldrT="[Texto]"/>
      <dgm:spPr>
        <a:solidFill>
          <a:srgbClr val="002060"/>
        </a:solidFill>
      </dgm:spPr>
      <dgm:t>
        <a:bodyPr/>
        <a:lstStyle/>
        <a:p>
          <a:r>
            <a:rPr lang="es-ES" dirty="0"/>
            <a:t> Iniciativa estratégica: Desarrollar estrategias para fortalecer la participación ciudadana en el ciclo de la gestión pública del MJD</a:t>
          </a:r>
          <a:endParaRPr lang="es-CO" dirty="0"/>
        </a:p>
      </dgm:t>
    </dgm:pt>
    <dgm:pt modelId="{DB51B296-4F89-4605-8A90-91B3B6E8A28B}" type="parTrans" cxnId="{BE435283-FD3E-417C-984F-D3994F7EF777}">
      <dgm:prSet/>
      <dgm:spPr/>
      <dgm:t>
        <a:bodyPr/>
        <a:lstStyle/>
        <a:p>
          <a:endParaRPr lang="es-CO"/>
        </a:p>
      </dgm:t>
    </dgm:pt>
    <dgm:pt modelId="{25520D3C-30A0-4956-89DF-53D33CF405DF}" type="sibTrans" cxnId="{BE435283-FD3E-417C-984F-D3994F7EF777}">
      <dgm:prSet/>
      <dgm:spPr/>
      <dgm:t>
        <a:bodyPr/>
        <a:lstStyle/>
        <a:p>
          <a:endParaRPr lang="es-CO"/>
        </a:p>
      </dgm:t>
    </dgm:pt>
    <dgm:pt modelId="{CC48E5DB-D068-42E3-AA98-C19ECBE63BCA}">
      <dgm:prSet phldrT="[Texto]"/>
      <dgm:spPr>
        <a:solidFill>
          <a:srgbClr val="002060"/>
        </a:solidFill>
      </dgm:spPr>
      <dgm:t>
        <a:bodyPr/>
        <a:lstStyle/>
        <a:p>
          <a:r>
            <a:rPr lang="es-ES" dirty="0"/>
            <a:t>Actividad 1: Promover la participación ciudadana en los diferentes espacios de relacionamiento con el ciudadano.</a:t>
          </a:r>
          <a:endParaRPr lang="es-CO" dirty="0"/>
        </a:p>
      </dgm:t>
    </dgm:pt>
    <dgm:pt modelId="{D120F8A3-59A4-48F1-BA19-BF30344CCE11}" type="parTrans" cxnId="{C7557613-CCDD-4569-876B-79BB11A2DD91}">
      <dgm:prSet/>
      <dgm:spPr/>
      <dgm:t>
        <a:bodyPr/>
        <a:lstStyle/>
        <a:p>
          <a:endParaRPr lang="es-CO"/>
        </a:p>
      </dgm:t>
    </dgm:pt>
    <dgm:pt modelId="{1477D9BF-91E0-4D35-B569-6591C9BA4CEA}" type="sibTrans" cxnId="{C7557613-CCDD-4569-876B-79BB11A2DD91}">
      <dgm:prSet/>
      <dgm:spPr/>
      <dgm:t>
        <a:bodyPr/>
        <a:lstStyle/>
        <a:p>
          <a:endParaRPr lang="es-CO"/>
        </a:p>
      </dgm:t>
    </dgm:pt>
    <dgm:pt modelId="{276AA7F2-D6CE-44BF-8573-1BA4896C5AAA}">
      <dgm:prSet phldrT="[Texto]"/>
      <dgm:spPr>
        <a:solidFill>
          <a:srgbClr val="002060"/>
        </a:solidFill>
      </dgm:spPr>
      <dgm:t>
        <a:bodyPr/>
        <a:lstStyle/>
        <a:p>
          <a:r>
            <a:rPr lang="es-ES" dirty="0"/>
            <a:t>Actividad 2: Implementar una campaña de cualificación (capacitación y sensibilización) institucional sobre participación ciudadana.</a:t>
          </a:r>
          <a:endParaRPr lang="es-CO" dirty="0"/>
        </a:p>
      </dgm:t>
    </dgm:pt>
    <dgm:pt modelId="{41104EBB-ED86-40FC-B1EF-64F6692493D1}" type="parTrans" cxnId="{5CCC22D0-C4F1-466B-ADBA-9699B258AC91}">
      <dgm:prSet/>
      <dgm:spPr/>
      <dgm:t>
        <a:bodyPr/>
        <a:lstStyle/>
        <a:p>
          <a:endParaRPr lang="es-CO"/>
        </a:p>
      </dgm:t>
    </dgm:pt>
    <dgm:pt modelId="{808CA39A-26A1-4D3E-8AE3-8E864098AEA1}" type="sibTrans" cxnId="{5CCC22D0-C4F1-466B-ADBA-9699B258AC91}">
      <dgm:prSet/>
      <dgm:spPr/>
      <dgm:t>
        <a:bodyPr/>
        <a:lstStyle/>
        <a:p>
          <a:endParaRPr lang="es-CO"/>
        </a:p>
      </dgm:t>
    </dgm:pt>
    <dgm:pt modelId="{B18B9306-FA61-4B5E-B5F0-FA3465488CCD}" type="pres">
      <dgm:prSet presAssocID="{5DE38D64-35D3-4EEA-8DA6-68DED339CB9E}" presName="CompostProcess" presStyleCnt="0">
        <dgm:presLayoutVars>
          <dgm:dir/>
          <dgm:resizeHandles val="exact"/>
        </dgm:presLayoutVars>
      </dgm:prSet>
      <dgm:spPr/>
    </dgm:pt>
    <dgm:pt modelId="{EF1D8136-CBEC-42D0-B938-2FA9C0A9CBFB}" type="pres">
      <dgm:prSet presAssocID="{5DE38D64-35D3-4EEA-8DA6-68DED339CB9E}" presName="arrow" presStyleLbl="bgShp" presStyleIdx="0" presStyleCnt="1"/>
      <dgm:spPr/>
    </dgm:pt>
    <dgm:pt modelId="{E09A0A91-7DB0-434A-99DC-6A84D90E2552}" type="pres">
      <dgm:prSet presAssocID="{5DE38D64-35D3-4EEA-8DA6-68DED339CB9E}" presName="linearProcess" presStyleCnt="0"/>
      <dgm:spPr/>
    </dgm:pt>
    <dgm:pt modelId="{AA0C5810-7C5A-4CBF-A894-995D0F875588}" type="pres">
      <dgm:prSet presAssocID="{E3EBBEDE-0970-4A7D-A7F3-1EB132B868CB}" presName="textNode" presStyleLbl="node1" presStyleIdx="0" presStyleCnt="3">
        <dgm:presLayoutVars>
          <dgm:bulletEnabled val="1"/>
        </dgm:presLayoutVars>
      </dgm:prSet>
      <dgm:spPr/>
      <dgm:t>
        <a:bodyPr/>
        <a:lstStyle/>
        <a:p>
          <a:endParaRPr lang="es-CO"/>
        </a:p>
      </dgm:t>
    </dgm:pt>
    <dgm:pt modelId="{F0E8CA9E-4818-4C95-BB7F-1EB81C265D2F}" type="pres">
      <dgm:prSet presAssocID="{25520D3C-30A0-4956-89DF-53D33CF405DF}" presName="sibTrans" presStyleCnt="0"/>
      <dgm:spPr/>
    </dgm:pt>
    <dgm:pt modelId="{87676A2A-F7AE-4905-A783-A403EA0C40A5}" type="pres">
      <dgm:prSet presAssocID="{CC48E5DB-D068-42E3-AA98-C19ECBE63BCA}" presName="textNode" presStyleLbl="node1" presStyleIdx="1" presStyleCnt="3">
        <dgm:presLayoutVars>
          <dgm:bulletEnabled val="1"/>
        </dgm:presLayoutVars>
      </dgm:prSet>
      <dgm:spPr/>
      <dgm:t>
        <a:bodyPr/>
        <a:lstStyle/>
        <a:p>
          <a:endParaRPr lang="es-CO"/>
        </a:p>
      </dgm:t>
    </dgm:pt>
    <dgm:pt modelId="{AD47AF47-056A-458D-BA16-FB74CDE56068}" type="pres">
      <dgm:prSet presAssocID="{1477D9BF-91E0-4D35-B569-6591C9BA4CEA}" presName="sibTrans" presStyleCnt="0"/>
      <dgm:spPr/>
    </dgm:pt>
    <dgm:pt modelId="{F2B493F0-569A-4369-A7D2-6962E78FE41C}" type="pres">
      <dgm:prSet presAssocID="{276AA7F2-D6CE-44BF-8573-1BA4896C5AAA}" presName="textNode" presStyleLbl="node1" presStyleIdx="2" presStyleCnt="3">
        <dgm:presLayoutVars>
          <dgm:bulletEnabled val="1"/>
        </dgm:presLayoutVars>
      </dgm:prSet>
      <dgm:spPr/>
      <dgm:t>
        <a:bodyPr/>
        <a:lstStyle/>
        <a:p>
          <a:endParaRPr lang="es-CO"/>
        </a:p>
      </dgm:t>
    </dgm:pt>
  </dgm:ptLst>
  <dgm:cxnLst>
    <dgm:cxn modelId="{4A97CD61-9DA0-4DB7-A194-7749A8ABE1D8}" type="presOf" srcId="{276AA7F2-D6CE-44BF-8573-1BA4896C5AAA}" destId="{F2B493F0-569A-4369-A7D2-6962E78FE41C}" srcOrd="0" destOrd="0" presId="urn:microsoft.com/office/officeart/2005/8/layout/hProcess9"/>
    <dgm:cxn modelId="{A3D77FB9-18D2-4217-8FBF-574A77B12672}" type="presOf" srcId="{CC48E5DB-D068-42E3-AA98-C19ECBE63BCA}" destId="{87676A2A-F7AE-4905-A783-A403EA0C40A5}" srcOrd="0" destOrd="0" presId="urn:microsoft.com/office/officeart/2005/8/layout/hProcess9"/>
    <dgm:cxn modelId="{BE435283-FD3E-417C-984F-D3994F7EF777}" srcId="{5DE38D64-35D3-4EEA-8DA6-68DED339CB9E}" destId="{E3EBBEDE-0970-4A7D-A7F3-1EB132B868CB}" srcOrd="0" destOrd="0" parTransId="{DB51B296-4F89-4605-8A90-91B3B6E8A28B}" sibTransId="{25520D3C-30A0-4956-89DF-53D33CF405DF}"/>
    <dgm:cxn modelId="{5CCC22D0-C4F1-466B-ADBA-9699B258AC91}" srcId="{5DE38D64-35D3-4EEA-8DA6-68DED339CB9E}" destId="{276AA7F2-D6CE-44BF-8573-1BA4896C5AAA}" srcOrd="2" destOrd="0" parTransId="{41104EBB-ED86-40FC-B1EF-64F6692493D1}" sibTransId="{808CA39A-26A1-4D3E-8AE3-8E864098AEA1}"/>
    <dgm:cxn modelId="{97361112-A1CB-4AF9-ABEC-BC122257A9C4}" type="presOf" srcId="{5DE38D64-35D3-4EEA-8DA6-68DED339CB9E}" destId="{B18B9306-FA61-4B5E-B5F0-FA3465488CCD}" srcOrd="0" destOrd="0" presId="urn:microsoft.com/office/officeart/2005/8/layout/hProcess9"/>
    <dgm:cxn modelId="{090F8FC5-F485-4030-8100-CFE13CF54BB6}" type="presOf" srcId="{E3EBBEDE-0970-4A7D-A7F3-1EB132B868CB}" destId="{AA0C5810-7C5A-4CBF-A894-995D0F875588}" srcOrd="0" destOrd="0" presId="urn:microsoft.com/office/officeart/2005/8/layout/hProcess9"/>
    <dgm:cxn modelId="{C7557613-CCDD-4569-876B-79BB11A2DD91}" srcId="{5DE38D64-35D3-4EEA-8DA6-68DED339CB9E}" destId="{CC48E5DB-D068-42E3-AA98-C19ECBE63BCA}" srcOrd="1" destOrd="0" parTransId="{D120F8A3-59A4-48F1-BA19-BF30344CCE11}" sibTransId="{1477D9BF-91E0-4D35-B569-6591C9BA4CEA}"/>
    <dgm:cxn modelId="{7B26BF5E-0271-4A03-B6E6-9EBDE2FDA20E}" type="presParOf" srcId="{B18B9306-FA61-4B5E-B5F0-FA3465488CCD}" destId="{EF1D8136-CBEC-42D0-B938-2FA9C0A9CBFB}" srcOrd="0" destOrd="0" presId="urn:microsoft.com/office/officeart/2005/8/layout/hProcess9"/>
    <dgm:cxn modelId="{EAFB88DA-BB1F-4776-BB2E-85771510D758}" type="presParOf" srcId="{B18B9306-FA61-4B5E-B5F0-FA3465488CCD}" destId="{E09A0A91-7DB0-434A-99DC-6A84D90E2552}" srcOrd="1" destOrd="0" presId="urn:microsoft.com/office/officeart/2005/8/layout/hProcess9"/>
    <dgm:cxn modelId="{860CBEDE-1E9E-4E4E-A6C8-FEFD20B284A9}" type="presParOf" srcId="{E09A0A91-7DB0-434A-99DC-6A84D90E2552}" destId="{AA0C5810-7C5A-4CBF-A894-995D0F875588}" srcOrd="0" destOrd="0" presId="urn:microsoft.com/office/officeart/2005/8/layout/hProcess9"/>
    <dgm:cxn modelId="{990D57B6-0F49-4E76-AEBB-877AD5D492F2}" type="presParOf" srcId="{E09A0A91-7DB0-434A-99DC-6A84D90E2552}" destId="{F0E8CA9E-4818-4C95-BB7F-1EB81C265D2F}" srcOrd="1" destOrd="0" presId="urn:microsoft.com/office/officeart/2005/8/layout/hProcess9"/>
    <dgm:cxn modelId="{8351F9A4-4B11-4300-A611-2D9D618827CB}" type="presParOf" srcId="{E09A0A91-7DB0-434A-99DC-6A84D90E2552}" destId="{87676A2A-F7AE-4905-A783-A403EA0C40A5}" srcOrd="2" destOrd="0" presId="urn:microsoft.com/office/officeart/2005/8/layout/hProcess9"/>
    <dgm:cxn modelId="{BD10F7B1-F2D7-4784-95F0-90907F55B363}" type="presParOf" srcId="{E09A0A91-7DB0-434A-99DC-6A84D90E2552}" destId="{AD47AF47-056A-458D-BA16-FB74CDE56068}" srcOrd="3" destOrd="0" presId="urn:microsoft.com/office/officeart/2005/8/layout/hProcess9"/>
    <dgm:cxn modelId="{FEE7E94E-9903-450E-BAEC-FD4FD9D36059}" type="presParOf" srcId="{E09A0A91-7DB0-434A-99DC-6A84D90E2552}" destId="{F2B493F0-569A-4369-A7D2-6962E78FE41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717F499A-4B43-48A0-A732-98E1017E4C4E}"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F40B9B94-618A-4E87-9FE1-592867DAF7A6}"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9A8E625C-F0AE-4153-A7E6-A4CD56B1CF52}"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283F7136-20D5-4201-B564-AE552C3A16DD}"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CAF92632-5DE7-42D0-A4F3-C59F739F7CA9}"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E76A8082-AF63-4AB6-9294-8CD7F6344CF1}"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CB2332B6-BE9B-49DE-AD38-1C9C93EB63AC}"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AEEE506E-F9F4-44BE-A56D-31B361EA604B}"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A787CDDF-2347-4693-BE19-2081FD9E853B}"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EEB45983-E4F7-4B02-B94F-AB0613BFA669}"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35563EA8-5C8E-4714-AF17-C542E0F251E7}">
      <dgm:prSet phldrT="[Texto]"/>
      <dgm:spPr>
        <a:solidFill>
          <a:srgbClr val="002060"/>
        </a:solidFill>
      </dgm:spPr>
      <dgm:t>
        <a:bodyPr/>
        <a:lstStyle/>
        <a:p>
          <a:r>
            <a:rPr lang="es-ES" dirty="0"/>
            <a:t>Información de calidad y en lenguaje comprensible</a:t>
          </a:r>
          <a:endParaRPr lang="es-CO" dirty="0"/>
        </a:p>
      </dgm:t>
    </dgm:pt>
    <dgm:pt modelId="{7AE6FC8A-28FD-4BB7-BCCB-531EE23673A3}" type="parTrans" cxnId="{CAC6261E-2E26-43AC-8F78-E555FD32F328}">
      <dgm:prSet/>
      <dgm:spPr/>
      <dgm:t>
        <a:bodyPr/>
        <a:lstStyle/>
        <a:p>
          <a:endParaRPr lang="es-CO"/>
        </a:p>
      </dgm:t>
    </dgm:pt>
    <dgm:pt modelId="{44CE73F4-12CC-4C9F-A8AD-D9685DCF70A4}" type="sibTrans" cxnId="{CAC6261E-2E26-43AC-8F78-E555FD32F328}">
      <dgm:prSet/>
      <dgm:spPr/>
      <dgm:t>
        <a:bodyPr/>
        <a:lstStyle/>
        <a:p>
          <a:endParaRPr lang="es-CO"/>
        </a:p>
      </dgm:t>
    </dgm:pt>
    <dgm:pt modelId="{2C16AB0E-8383-456B-BDF0-80903CC39907}">
      <dgm:prSet phldrT="[Texto]"/>
      <dgm:spPr/>
      <dgm:t>
        <a:bodyPr/>
        <a:lstStyle/>
        <a:p>
          <a:pPr algn="just"/>
          <a:r>
            <a:rPr lang="es-ES" dirty="0"/>
            <a:t>Revisar los riesgos de corrupción identificados en el Mapa de Riesgos del Ministerio con el fin de establecer su articulación con el proceso sancionatorio.</a:t>
          </a:r>
          <a:endParaRPr lang="es-CO" dirty="0"/>
        </a:p>
      </dgm:t>
    </dgm:pt>
    <dgm:pt modelId="{A0D50448-F191-443E-BD3D-C56046C9EB21}" type="parTrans" cxnId="{8317D930-4C54-4D01-8282-C7865766DE9B}">
      <dgm:prSet/>
      <dgm:spPr/>
      <dgm:t>
        <a:bodyPr/>
        <a:lstStyle/>
        <a:p>
          <a:endParaRPr lang="es-CO"/>
        </a:p>
      </dgm:t>
    </dgm:pt>
    <dgm:pt modelId="{60A9969F-4AB9-4C13-A017-3102F4B0B843}" type="sibTrans" cxnId="{8317D930-4C54-4D01-8282-C7865766DE9B}">
      <dgm:prSet/>
      <dgm:spPr/>
      <dgm:t>
        <a:bodyPr/>
        <a:lstStyle/>
        <a:p>
          <a:endParaRPr lang="es-CO"/>
        </a:p>
      </dgm:t>
    </dgm:pt>
    <dgm:pt modelId="{8AF1D0A2-D356-4F1A-B80E-C247C018AD9D}">
      <dgm:prSet phldrT="[Texto]"/>
      <dgm:spPr>
        <a:solidFill>
          <a:srgbClr val="002060"/>
        </a:solidFill>
      </dgm:spPr>
      <dgm:t>
        <a:bodyPr/>
        <a:lstStyle/>
        <a:p>
          <a:r>
            <a:rPr lang="es-ES" dirty="0"/>
            <a:t>Información de calidad y en lenguaje comprensible</a:t>
          </a:r>
          <a:endParaRPr lang="es-CO" dirty="0"/>
        </a:p>
      </dgm:t>
    </dgm:pt>
    <dgm:pt modelId="{53023F88-A083-4A19-9DFF-11E2F624CD72}" type="parTrans" cxnId="{A1E92BCC-1C48-4E6A-8A6C-D366FB78CDC1}">
      <dgm:prSet/>
      <dgm:spPr/>
      <dgm:t>
        <a:bodyPr/>
        <a:lstStyle/>
        <a:p>
          <a:endParaRPr lang="es-CO"/>
        </a:p>
      </dgm:t>
    </dgm:pt>
    <dgm:pt modelId="{E6CFF06F-37CF-4567-B7A1-54BC46A7DE7A}" type="sibTrans" cxnId="{A1E92BCC-1C48-4E6A-8A6C-D366FB78CDC1}">
      <dgm:prSet/>
      <dgm:spPr/>
      <dgm:t>
        <a:bodyPr/>
        <a:lstStyle/>
        <a:p>
          <a:endParaRPr lang="es-CO"/>
        </a:p>
      </dgm:t>
    </dgm:pt>
    <dgm:pt modelId="{4E1E8DC3-65C0-487E-921E-24B8E24C721F}">
      <dgm:prSet phldrT="[Texto]"/>
      <dgm:spPr/>
      <dgm:t>
        <a:bodyPr/>
        <a:lstStyle/>
        <a:p>
          <a:pPr algn="just"/>
          <a:r>
            <a:rPr lang="es-ES" dirty="0"/>
            <a:t>Actualizar y divulgar la caracterización de grupos de valor para las estrategias de Rendición de Cuentas del Ministerio y de Participación Ciudadana.</a:t>
          </a:r>
          <a:endParaRPr lang="es-CO" dirty="0"/>
        </a:p>
      </dgm:t>
    </dgm:pt>
    <dgm:pt modelId="{6F0213FC-C84D-410B-B3AB-4A6F6DE2DB77}" type="parTrans" cxnId="{EC73739C-A621-46CB-A023-3176D3DA9A15}">
      <dgm:prSet/>
      <dgm:spPr/>
      <dgm:t>
        <a:bodyPr/>
        <a:lstStyle/>
        <a:p>
          <a:endParaRPr lang="es-CO"/>
        </a:p>
      </dgm:t>
    </dgm:pt>
    <dgm:pt modelId="{12F77ED6-4451-4E62-8C3E-2273D3C8963E}" type="sibTrans" cxnId="{EC73739C-A621-46CB-A023-3176D3DA9A15}">
      <dgm:prSet/>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 modelId="{AB4694E9-9112-4311-B9B2-5A1F5606653F}" type="pres">
      <dgm:prSet presAssocID="{35563EA8-5C8E-4714-AF17-C542E0F251E7}" presName="linNode" presStyleCnt="0"/>
      <dgm:spPr/>
    </dgm:pt>
    <dgm:pt modelId="{D14B3E66-590B-4533-ADA8-FC8CBC8B82E4}" type="pres">
      <dgm:prSet presAssocID="{35563EA8-5C8E-4714-AF17-C542E0F251E7}" presName="parentShp" presStyleLbl="node1" presStyleIdx="0" presStyleCnt="2">
        <dgm:presLayoutVars>
          <dgm:bulletEnabled val="1"/>
        </dgm:presLayoutVars>
      </dgm:prSet>
      <dgm:spPr/>
      <dgm:t>
        <a:bodyPr/>
        <a:lstStyle/>
        <a:p>
          <a:endParaRPr lang="es-CO"/>
        </a:p>
      </dgm:t>
    </dgm:pt>
    <dgm:pt modelId="{E6718504-F457-4E52-9573-817EA1101B25}" type="pres">
      <dgm:prSet presAssocID="{35563EA8-5C8E-4714-AF17-C542E0F251E7}" presName="childShp" presStyleLbl="bgAccFollowNode1" presStyleIdx="0" presStyleCnt="2">
        <dgm:presLayoutVars>
          <dgm:bulletEnabled val="1"/>
        </dgm:presLayoutVars>
      </dgm:prSet>
      <dgm:spPr/>
      <dgm:t>
        <a:bodyPr/>
        <a:lstStyle/>
        <a:p>
          <a:endParaRPr lang="es-CO"/>
        </a:p>
      </dgm:t>
    </dgm:pt>
    <dgm:pt modelId="{A9BAADFE-4508-4D48-BC6F-DD3C542D5966}" type="pres">
      <dgm:prSet presAssocID="{44CE73F4-12CC-4C9F-A8AD-D9685DCF70A4}" presName="spacing" presStyleCnt="0"/>
      <dgm:spPr/>
    </dgm:pt>
    <dgm:pt modelId="{FF951832-F8CB-4009-BE5D-0AB85F3BEDAA}" type="pres">
      <dgm:prSet presAssocID="{8AF1D0A2-D356-4F1A-B80E-C247C018AD9D}" presName="linNode" presStyleCnt="0"/>
      <dgm:spPr/>
    </dgm:pt>
    <dgm:pt modelId="{024CE63A-B45D-4AFE-80F4-F437D8436699}" type="pres">
      <dgm:prSet presAssocID="{8AF1D0A2-D356-4F1A-B80E-C247C018AD9D}" presName="parentShp" presStyleLbl="node1" presStyleIdx="1" presStyleCnt="2">
        <dgm:presLayoutVars>
          <dgm:bulletEnabled val="1"/>
        </dgm:presLayoutVars>
      </dgm:prSet>
      <dgm:spPr/>
      <dgm:t>
        <a:bodyPr/>
        <a:lstStyle/>
        <a:p>
          <a:endParaRPr lang="es-CO"/>
        </a:p>
      </dgm:t>
    </dgm:pt>
    <dgm:pt modelId="{A7118B6E-7410-425F-8541-1F1EF7FBEAF9}" type="pres">
      <dgm:prSet presAssocID="{8AF1D0A2-D356-4F1A-B80E-C247C018AD9D}" presName="childShp" presStyleLbl="bgAccFollowNode1" presStyleIdx="1" presStyleCnt="2">
        <dgm:presLayoutVars>
          <dgm:bulletEnabled val="1"/>
        </dgm:presLayoutVars>
      </dgm:prSet>
      <dgm:spPr/>
      <dgm:t>
        <a:bodyPr/>
        <a:lstStyle/>
        <a:p>
          <a:endParaRPr lang="es-CO"/>
        </a:p>
      </dgm:t>
    </dgm:pt>
  </dgm:ptLst>
  <dgm:cxnLst>
    <dgm:cxn modelId="{2F3A0A7A-976A-4C77-B593-6FD5439FA160}" type="presOf" srcId="{2C16AB0E-8383-456B-BDF0-80903CC39907}" destId="{E6718504-F457-4E52-9573-817EA1101B25}" srcOrd="0" destOrd="0" presId="urn:microsoft.com/office/officeart/2005/8/layout/vList6"/>
    <dgm:cxn modelId="{EC73739C-A621-46CB-A023-3176D3DA9A15}" srcId="{8AF1D0A2-D356-4F1A-B80E-C247C018AD9D}" destId="{4E1E8DC3-65C0-487E-921E-24B8E24C721F}" srcOrd="0" destOrd="0" parTransId="{6F0213FC-C84D-410B-B3AB-4A6F6DE2DB77}" sibTransId="{12F77ED6-4451-4E62-8C3E-2273D3C8963E}"/>
    <dgm:cxn modelId="{16809410-D9E1-4CB0-B16B-D7A4683B41FB}" type="presOf" srcId="{51D40291-8DF6-4280-9E46-07014EE3E029}" destId="{0204A808-546F-44A4-858D-AF6A9EB91960}" srcOrd="0" destOrd="0" presId="urn:microsoft.com/office/officeart/2005/8/layout/vList6"/>
    <dgm:cxn modelId="{A1E92BCC-1C48-4E6A-8A6C-D366FB78CDC1}" srcId="{51D40291-8DF6-4280-9E46-07014EE3E029}" destId="{8AF1D0A2-D356-4F1A-B80E-C247C018AD9D}" srcOrd="1" destOrd="0" parTransId="{53023F88-A083-4A19-9DFF-11E2F624CD72}" sibTransId="{E6CFF06F-37CF-4567-B7A1-54BC46A7DE7A}"/>
    <dgm:cxn modelId="{CF2F1EB1-2D25-4656-91E6-A22D43E0FE6D}" type="presOf" srcId="{4E1E8DC3-65C0-487E-921E-24B8E24C721F}" destId="{A7118B6E-7410-425F-8541-1F1EF7FBEAF9}" srcOrd="0" destOrd="0" presId="urn:microsoft.com/office/officeart/2005/8/layout/vList6"/>
    <dgm:cxn modelId="{CAC6261E-2E26-43AC-8F78-E555FD32F328}" srcId="{51D40291-8DF6-4280-9E46-07014EE3E029}" destId="{35563EA8-5C8E-4714-AF17-C542E0F251E7}" srcOrd="0" destOrd="0" parTransId="{7AE6FC8A-28FD-4BB7-BCCB-531EE23673A3}" sibTransId="{44CE73F4-12CC-4C9F-A8AD-D9685DCF70A4}"/>
    <dgm:cxn modelId="{8317D930-4C54-4D01-8282-C7865766DE9B}" srcId="{35563EA8-5C8E-4714-AF17-C542E0F251E7}" destId="{2C16AB0E-8383-456B-BDF0-80903CC39907}" srcOrd="0" destOrd="0" parTransId="{A0D50448-F191-443E-BD3D-C56046C9EB21}" sibTransId="{60A9969F-4AB9-4C13-A017-3102F4B0B843}"/>
    <dgm:cxn modelId="{FBF30C3E-45F4-4D3F-AD69-50EB2348D67C}" type="presOf" srcId="{35563EA8-5C8E-4714-AF17-C542E0F251E7}" destId="{D14B3E66-590B-4533-ADA8-FC8CBC8B82E4}" srcOrd="0" destOrd="0" presId="urn:microsoft.com/office/officeart/2005/8/layout/vList6"/>
    <dgm:cxn modelId="{EB1E9EB4-57E9-4582-83C5-12F98513569C}" type="presOf" srcId="{8AF1D0A2-D356-4F1A-B80E-C247C018AD9D}" destId="{024CE63A-B45D-4AFE-80F4-F437D8436699}" srcOrd="0" destOrd="0" presId="urn:microsoft.com/office/officeart/2005/8/layout/vList6"/>
    <dgm:cxn modelId="{5C16CC1E-55EA-4116-AAF1-65BAD50C81A6}" type="presParOf" srcId="{0204A808-546F-44A4-858D-AF6A9EB91960}" destId="{AB4694E9-9112-4311-B9B2-5A1F5606653F}" srcOrd="0" destOrd="0" presId="urn:microsoft.com/office/officeart/2005/8/layout/vList6"/>
    <dgm:cxn modelId="{92460E10-E9E4-4811-B619-82F46873D0B0}" type="presParOf" srcId="{AB4694E9-9112-4311-B9B2-5A1F5606653F}" destId="{D14B3E66-590B-4533-ADA8-FC8CBC8B82E4}" srcOrd="0" destOrd="0" presId="urn:microsoft.com/office/officeart/2005/8/layout/vList6"/>
    <dgm:cxn modelId="{57EB8E36-89B8-4578-AEDC-EB7B232516B5}" type="presParOf" srcId="{AB4694E9-9112-4311-B9B2-5A1F5606653F}" destId="{E6718504-F457-4E52-9573-817EA1101B25}" srcOrd="1" destOrd="0" presId="urn:microsoft.com/office/officeart/2005/8/layout/vList6"/>
    <dgm:cxn modelId="{276C22DC-4959-41E0-AE75-77672526202C}" type="presParOf" srcId="{0204A808-546F-44A4-858D-AF6A9EB91960}" destId="{A9BAADFE-4508-4D48-BC6F-DD3C542D5966}" srcOrd="1" destOrd="0" presId="urn:microsoft.com/office/officeart/2005/8/layout/vList6"/>
    <dgm:cxn modelId="{812E540B-1438-4B40-8EF9-4E33FA99A47A}" type="presParOf" srcId="{0204A808-546F-44A4-858D-AF6A9EB91960}" destId="{FF951832-F8CB-4009-BE5D-0AB85F3BEDAA}" srcOrd="2" destOrd="0" presId="urn:microsoft.com/office/officeart/2005/8/layout/vList6"/>
    <dgm:cxn modelId="{0671E873-0A3A-457C-996C-DCAF379E2725}" type="presParOf" srcId="{FF951832-F8CB-4009-BE5D-0AB85F3BEDAA}" destId="{024CE63A-B45D-4AFE-80F4-F437D8436699}" srcOrd="0" destOrd="0" presId="urn:microsoft.com/office/officeart/2005/8/layout/vList6"/>
    <dgm:cxn modelId="{0B8CABFE-540F-4F9B-904E-4E2468BC5F06}" type="presParOf" srcId="{FF951832-F8CB-4009-BE5D-0AB85F3BEDAA}" destId="{A7118B6E-7410-425F-8541-1F1EF7FBEAF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480D3EB0-D74F-45B5-9ED4-FAA4F2E022B7}"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2E54C181-C345-425E-9833-A2684A373E54}"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381973E6-C14A-4498-B3FD-F088D968A284}"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97682F47-8309-40FF-858F-F308F1339BEA}"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ED9A6F08-3DEC-44D0-BA7B-6A06DDF2F671}"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5F5337C3-E51E-4B30-88E3-471C026226A3}"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265EF1C2-B139-4EFB-9FE1-C13C08A13BEE}"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7FFC1F22-5EC3-4342-93EF-58E1680F83D6}"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7E62A96F-D2A0-41C2-ABDE-AAD7E86E140B}"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0CD51014-D696-405D-9EE4-DE4E8639C487}"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95BFD1F3-FA11-481E-B9AC-5B55DC578932}">
      <dgm:prSet phldrT="[Texto]" custT="1"/>
      <dgm:spPr>
        <a:solidFill>
          <a:srgbClr val="002060"/>
        </a:solidFill>
      </dgm:spPr>
      <dgm:t>
        <a:bodyPr/>
        <a:lstStyle/>
        <a:p>
          <a:r>
            <a:rPr lang="es-ES" sz="1800" dirty="0"/>
            <a:t>Evaluación y Retroalimentación de la gestión Institucional</a:t>
          </a:r>
          <a:endParaRPr lang="es-CO" sz="1800" dirty="0"/>
        </a:p>
      </dgm:t>
    </dgm:pt>
    <dgm:pt modelId="{B23ABD02-7DDC-4193-AB9E-DF700490C770}" type="parTrans" cxnId="{764168E4-F2A5-4D81-AE5B-C24EC029AE50}">
      <dgm:prSet/>
      <dgm:spPr/>
      <dgm:t>
        <a:bodyPr/>
        <a:lstStyle/>
        <a:p>
          <a:endParaRPr lang="es-CO"/>
        </a:p>
      </dgm:t>
    </dgm:pt>
    <dgm:pt modelId="{4F581A9D-CB4F-4D0F-A7DA-68F49CEB602B}" type="sibTrans" cxnId="{764168E4-F2A5-4D81-AE5B-C24EC029AE50}">
      <dgm:prSet/>
      <dgm:spPr/>
      <dgm:t>
        <a:bodyPr/>
        <a:lstStyle/>
        <a:p>
          <a:endParaRPr lang="es-CO"/>
        </a:p>
      </dgm:t>
    </dgm:pt>
    <dgm:pt modelId="{75F8425F-78CB-4220-94FA-1717B09F0EFF}">
      <dgm:prSet phldrT="[Texto]" custT="1"/>
      <dgm:spPr/>
      <dgm:t>
        <a:bodyPr/>
        <a:lstStyle/>
        <a:p>
          <a:pPr algn="just"/>
          <a:r>
            <a:rPr lang="es-ES" sz="1400" dirty="0"/>
            <a:t>Medir la percepción de los grupos de interés sobre las actividades de diálogo de RDC programadas en la vigencia 2023.</a:t>
          </a:r>
          <a:endParaRPr lang="es-CO" sz="1400" dirty="0"/>
        </a:p>
      </dgm:t>
    </dgm:pt>
    <dgm:pt modelId="{DBA26D23-B41C-40DF-AAE9-7F21F0F3CF0D}" type="parTrans" cxnId="{ACF8314C-F8E9-4DE7-BDFE-8162FD1DA0F2}">
      <dgm:prSet/>
      <dgm:spPr/>
      <dgm:t>
        <a:bodyPr/>
        <a:lstStyle/>
        <a:p>
          <a:endParaRPr lang="es-CO"/>
        </a:p>
      </dgm:t>
    </dgm:pt>
    <dgm:pt modelId="{28687BCD-08CE-408E-81CB-F204F4EE8F45}" type="sibTrans" cxnId="{ACF8314C-F8E9-4DE7-BDFE-8162FD1DA0F2}">
      <dgm:prSet/>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 modelId="{C7680671-3C70-4523-9C86-6F8724C8FEC9}" type="pres">
      <dgm:prSet presAssocID="{95BFD1F3-FA11-481E-B9AC-5B55DC578932}" presName="linNode" presStyleCnt="0"/>
      <dgm:spPr/>
    </dgm:pt>
    <dgm:pt modelId="{3AE5A881-7E8B-4A60-831C-D5BE334E155F}" type="pres">
      <dgm:prSet presAssocID="{95BFD1F3-FA11-481E-B9AC-5B55DC578932}" presName="parentShp" presStyleLbl="node1" presStyleIdx="0" presStyleCnt="1">
        <dgm:presLayoutVars>
          <dgm:bulletEnabled val="1"/>
        </dgm:presLayoutVars>
      </dgm:prSet>
      <dgm:spPr/>
      <dgm:t>
        <a:bodyPr/>
        <a:lstStyle/>
        <a:p>
          <a:endParaRPr lang="es-CO"/>
        </a:p>
      </dgm:t>
    </dgm:pt>
    <dgm:pt modelId="{4D567CBA-C11B-4C01-9822-3DB01732E778}" type="pres">
      <dgm:prSet presAssocID="{95BFD1F3-FA11-481E-B9AC-5B55DC578932}" presName="childShp" presStyleLbl="bgAccFollowNode1" presStyleIdx="0" presStyleCnt="1">
        <dgm:presLayoutVars>
          <dgm:bulletEnabled val="1"/>
        </dgm:presLayoutVars>
      </dgm:prSet>
      <dgm:spPr/>
      <dgm:t>
        <a:bodyPr/>
        <a:lstStyle/>
        <a:p>
          <a:endParaRPr lang="es-CO"/>
        </a:p>
      </dgm:t>
    </dgm:pt>
  </dgm:ptLst>
  <dgm:cxnLst>
    <dgm:cxn modelId="{ACF8314C-F8E9-4DE7-BDFE-8162FD1DA0F2}" srcId="{95BFD1F3-FA11-481E-B9AC-5B55DC578932}" destId="{75F8425F-78CB-4220-94FA-1717B09F0EFF}" srcOrd="0" destOrd="0" parTransId="{DBA26D23-B41C-40DF-AAE9-7F21F0F3CF0D}" sibTransId="{28687BCD-08CE-408E-81CB-F204F4EE8F45}"/>
    <dgm:cxn modelId="{6992FB17-2EE8-4D5E-AC35-5215DB25105A}" type="presOf" srcId="{75F8425F-78CB-4220-94FA-1717B09F0EFF}" destId="{4D567CBA-C11B-4C01-9822-3DB01732E778}" srcOrd="0" destOrd="0" presId="urn:microsoft.com/office/officeart/2005/8/layout/vList6"/>
    <dgm:cxn modelId="{764168E4-F2A5-4D81-AE5B-C24EC029AE50}" srcId="{E762D8B2-5CA7-4471-8978-B826BC039B6C}" destId="{95BFD1F3-FA11-481E-B9AC-5B55DC578932}" srcOrd="0" destOrd="0" parTransId="{B23ABD02-7DDC-4193-AB9E-DF700490C770}" sibTransId="{4F581A9D-CB4F-4D0F-A7DA-68F49CEB602B}"/>
    <dgm:cxn modelId="{8F7A4559-E20B-44AB-A0FD-598FBF837C30}" type="presOf" srcId="{95BFD1F3-FA11-481E-B9AC-5B55DC578932}" destId="{3AE5A881-7E8B-4A60-831C-D5BE334E155F}" srcOrd="0" destOrd="0" presId="urn:microsoft.com/office/officeart/2005/8/layout/vList6"/>
    <dgm:cxn modelId="{B6D721B1-B184-477A-971F-219916E89211}" type="presOf" srcId="{E762D8B2-5CA7-4471-8978-B826BC039B6C}" destId="{E169BDC3-6013-4F21-A10E-B12EE92AB5AC}" srcOrd="0" destOrd="0" presId="urn:microsoft.com/office/officeart/2005/8/layout/vList6"/>
    <dgm:cxn modelId="{3CFECCA5-9E14-475B-B23C-0A993B7420FE}" type="presParOf" srcId="{E169BDC3-6013-4F21-A10E-B12EE92AB5AC}" destId="{C7680671-3C70-4523-9C86-6F8724C8FEC9}" srcOrd="0" destOrd="0" presId="urn:microsoft.com/office/officeart/2005/8/layout/vList6"/>
    <dgm:cxn modelId="{DF8A0108-E405-4FBC-892F-D980D5FE7984}" type="presParOf" srcId="{C7680671-3C70-4523-9C86-6F8724C8FEC9}" destId="{3AE5A881-7E8B-4A60-831C-D5BE334E155F}" srcOrd="0" destOrd="0" presId="urn:microsoft.com/office/officeart/2005/8/layout/vList6"/>
    <dgm:cxn modelId="{7A174745-1816-4F82-9CE6-525148BAC876}" type="presParOf" srcId="{C7680671-3C70-4523-9C86-6F8724C8FEC9}" destId="{4D567CBA-C11B-4C01-9822-3DB01732E778}"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B2F76751-80BA-44ED-820E-75C9BDF1CD48}"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12110BA3-60B2-4A7B-89DC-83E3AAE81027}"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C8DA58FE-8900-4604-8371-3C7863B3E763}"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09859D83-AF37-46A7-BB47-AD8279B1F0BC}"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E7943DB1-40AA-4137-96BC-3042170B8D95}"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565B793D-13F0-4721-922D-C259FA5C008F}"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E97BC8FC-3A27-47C7-B57C-0F68DF999128}"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A54A1480-1D0E-458E-A164-B9675E719814}"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6E04976F-3B5F-44FF-A68A-BDAB3B859CC5}"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7678A942-5B4C-4C71-8129-38726939B0B0}"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35563EA8-5C8E-4714-AF17-C542E0F251E7}">
      <dgm:prSet phldrT="[Texto]" custT="1"/>
      <dgm:spPr>
        <a:solidFill>
          <a:srgbClr val="002060"/>
        </a:solidFill>
      </dgm:spPr>
      <dgm:t>
        <a:bodyPr/>
        <a:lstStyle/>
        <a:p>
          <a:r>
            <a:rPr lang="es-ES" sz="1800" dirty="0"/>
            <a:t>Fortalecimiento de los canales de atención</a:t>
          </a:r>
          <a:endParaRPr lang="es-CO" sz="1800" dirty="0"/>
        </a:p>
      </dgm:t>
    </dgm:pt>
    <dgm:pt modelId="{7AE6FC8A-28FD-4BB7-BCCB-531EE23673A3}" type="parTrans" cxnId="{CAC6261E-2E26-43AC-8F78-E555FD32F328}">
      <dgm:prSet/>
      <dgm:spPr/>
      <dgm:t>
        <a:bodyPr/>
        <a:lstStyle/>
        <a:p>
          <a:endParaRPr lang="es-CO"/>
        </a:p>
      </dgm:t>
    </dgm:pt>
    <dgm:pt modelId="{44CE73F4-12CC-4C9F-A8AD-D9685DCF70A4}" type="sibTrans" cxnId="{CAC6261E-2E26-43AC-8F78-E555FD32F328}">
      <dgm:prSet/>
      <dgm:spPr/>
      <dgm:t>
        <a:bodyPr/>
        <a:lstStyle/>
        <a:p>
          <a:endParaRPr lang="es-CO"/>
        </a:p>
      </dgm:t>
    </dgm:pt>
    <dgm:pt modelId="{2C16AB0E-8383-456B-BDF0-80903CC39907}">
      <dgm:prSet phldrT="[Texto]" custT="1"/>
      <dgm:spPr/>
      <dgm:t>
        <a:bodyPr/>
        <a:lstStyle/>
        <a:p>
          <a:pPr algn="just"/>
          <a:r>
            <a:rPr lang="es-ES" sz="1400" dirty="0"/>
            <a:t>Revisar y actualizar la estrategia para el fortalecimiento de la atención del Ministerio de Justicia y del Derecho en territorio.</a:t>
          </a:r>
          <a:endParaRPr lang="es-CO" sz="1400" dirty="0"/>
        </a:p>
      </dgm:t>
    </dgm:pt>
    <dgm:pt modelId="{A0D50448-F191-443E-BD3D-C56046C9EB21}" type="parTrans" cxnId="{8317D930-4C54-4D01-8282-C7865766DE9B}">
      <dgm:prSet/>
      <dgm:spPr/>
      <dgm:t>
        <a:bodyPr/>
        <a:lstStyle/>
        <a:p>
          <a:endParaRPr lang="es-CO"/>
        </a:p>
      </dgm:t>
    </dgm:pt>
    <dgm:pt modelId="{60A9969F-4AB9-4C13-A017-3102F4B0B843}" type="sibTrans" cxnId="{8317D930-4C54-4D01-8282-C7865766DE9B}">
      <dgm:prSet/>
      <dgm:spPr/>
      <dgm:t>
        <a:bodyPr/>
        <a:lstStyle/>
        <a:p>
          <a:endParaRPr lang="es-CO"/>
        </a:p>
      </dgm:t>
    </dgm:pt>
    <dgm:pt modelId="{8AF1D0A2-D356-4F1A-B80E-C247C018AD9D}">
      <dgm:prSet phldrT="[Texto]" custT="1"/>
      <dgm:spPr>
        <a:solidFill>
          <a:srgbClr val="002060"/>
        </a:solidFill>
      </dgm:spPr>
      <dgm:t>
        <a:bodyPr/>
        <a:lstStyle/>
        <a:p>
          <a:r>
            <a:rPr lang="es-ES" sz="1800" dirty="0"/>
            <a:t>Fortalecimiento de los canales de atención</a:t>
          </a:r>
          <a:endParaRPr lang="es-CO" sz="1800" dirty="0"/>
        </a:p>
      </dgm:t>
    </dgm:pt>
    <dgm:pt modelId="{53023F88-A083-4A19-9DFF-11E2F624CD72}" type="parTrans" cxnId="{A1E92BCC-1C48-4E6A-8A6C-D366FB78CDC1}">
      <dgm:prSet/>
      <dgm:spPr/>
      <dgm:t>
        <a:bodyPr/>
        <a:lstStyle/>
        <a:p>
          <a:endParaRPr lang="es-CO"/>
        </a:p>
      </dgm:t>
    </dgm:pt>
    <dgm:pt modelId="{E6CFF06F-37CF-4567-B7A1-54BC46A7DE7A}" type="sibTrans" cxnId="{A1E92BCC-1C48-4E6A-8A6C-D366FB78CDC1}">
      <dgm:prSet/>
      <dgm:spPr/>
      <dgm:t>
        <a:bodyPr/>
        <a:lstStyle/>
        <a:p>
          <a:endParaRPr lang="es-CO"/>
        </a:p>
      </dgm:t>
    </dgm:pt>
    <dgm:pt modelId="{4E1E8DC3-65C0-487E-921E-24B8E24C721F}">
      <dgm:prSet phldrT="[Texto]" custT="1"/>
      <dgm:spPr/>
      <dgm:t>
        <a:bodyPr/>
        <a:lstStyle/>
        <a:p>
          <a:pPr algn="just"/>
          <a:r>
            <a:rPr lang="es-ES" sz="1400" dirty="0"/>
            <a:t>Revisar la implementación de los canales de atención del Ministerio, con el fin de identificar las dificultades presentadas para accesibilidad a los trámites y servicios de la Entidad y generar recomendaciones de mejora. </a:t>
          </a:r>
          <a:endParaRPr lang="es-CO" sz="1400" dirty="0"/>
        </a:p>
      </dgm:t>
    </dgm:pt>
    <dgm:pt modelId="{6F0213FC-C84D-410B-B3AB-4A6F6DE2DB77}" type="parTrans" cxnId="{EC73739C-A621-46CB-A023-3176D3DA9A15}">
      <dgm:prSet/>
      <dgm:spPr/>
      <dgm:t>
        <a:bodyPr/>
        <a:lstStyle/>
        <a:p>
          <a:endParaRPr lang="es-CO"/>
        </a:p>
      </dgm:t>
    </dgm:pt>
    <dgm:pt modelId="{12F77ED6-4451-4E62-8C3E-2273D3C8963E}" type="sibTrans" cxnId="{EC73739C-A621-46CB-A023-3176D3DA9A15}">
      <dgm:prSet/>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 modelId="{AB4694E9-9112-4311-B9B2-5A1F5606653F}" type="pres">
      <dgm:prSet presAssocID="{35563EA8-5C8E-4714-AF17-C542E0F251E7}" presName="linNode" presStyleCnt="0"/>
      <dgm:spPr/>
    </dgm:pt>
    <dgm:pt modelId="{D14B3E66-590B-4533-ADA8-FC8CBC8B82E4}" type="pres">
      <dgm:prSet presAssocID="{35563EA8-5C8E-4714-AF17-C542E0F251E7}" presName="parentShp" presStyleLbl="node1" presStyleIdx="0" presStyleCnt="2" custLinFactY="-65193" custLinFactNeighborX="-888" custLinFactNeighborY="-100000">
        <dgm:presLayoutVars>
          <dgm:bulletEnabled val="1"/>
        </dgm:presLayoutVars>
      </dgm:prSet>
      <dgm:spPr/>
      <dgm:t>
        <a:bodyPr/>
        <a:lstStyle/>
        <a:p>
          <a:endParaRPr lang="es-CO"/>
        </a:p>
      </dgm:t>
    </dgm:pt>
    <dgm:pt modelId="{E6718504-F457-4E52-9573-817EA1101B25}" type="pres">
      <dgm:prSet presAssocID="{35563EA8-5C8E-4714-AF17-C542E0F251E7}" presName="childShp" presStyleLbl="bgAccFollowNode1" presStyleIdx="0" presStyleCnt="2">
        <dgm:presLayoutVars>
          <dgm:bulletEnabled val="1"/>
        </dgm:presLayoutVars>
      </dgm:prSet>
      <dgm:spPr/>
      <dgm:t>
        <a:bodyPr/>
        <a:lstStyle/>
        <a:p>
          <a:endParaRPr lang="es-CO"/>
        </a:p>
      </dgm:t>
    </dgm:pt>
    <dgm:pt modelId="{A9BAADFE-4508-4D48-BC6F-DD3C542D5966}" type="pres">
      <dgm:prSet presAssocID="{44CE73F4-12CC-4C9F-A8AD-D9685DCF70A4}" presName="spacing" presStyleCnt="0"/>
      <dgm:spPr/>
    </dgm:pt>
    <dgm:pt modelId="{FF951832-F8CB-4009-BE5D-0AB85F3BEDAA}" type="pres">
      <dgm:prSet presAssocID="{8AF1D0A2-D356-4F1A-B80E-C247C018AD9D}" presName="linNode" presStyleCnt="0"/>
      <dgm:spPr/>
    </dgm:pt>
    <dgm:pt modelId="{024CE63A-B45D-4AFE-80F4-F437D8436699}" type="pres">
      <dgm:prSet presAssocID="{8AF1D0A2-D356-4F1A-B80E-C247C018AD9D}" presName="parentShp" presStyleLbl="node1" presStyleIdx="1" presStyleCnt="2">
        <dgm:presLayoutVars>
          <dgm:bulletEnabled val="1"/>
        </dgm:presLayoutVars>
      </dgm:prSet>
      <dgm:spPr/>
      <dgm:t>
        <a:bodyPr/>
        <a:lstStyle/>
        <a:p>
          <a:endParaRPr lang="es-CO"/>
        </a:p>
      </dgm:t>
    </dgm:pt>
    <dgm:pt modelId="{A7118B6E-7410-425F-8541-1F1EF7FBEAF9}" type="pres">
      <dgm:prSet presAssocID="{8AF1D0A2-D356-4F1A-B80E-C247C018AD9D}" presName="childShp" presStyleLbl="bgAccFollowNode1" presStyleIdx="1" presStyleCnt="2" custScaleY="117212">
        <dgm:presLayoutVars>
          <dgm:bulletEnabled val="1"/>
        </dgm:presLayoutVars>
      </dgm:prSet>
      <dgm:spPr/>
      <dgm:t>
        <a:bodyPr/>
        <a:lstStyle/>
        <a:p>
          <a:endParaRPr lang="es-CO"/>
        </a:p>
      </dgm:t>
    </dgm:pt>
  </dgm:ptLst>
  <dgm:cxnLst>
    <dgm:cxn modelId="{EC73739C-A621-46CB-A023-3176D3DA9A15}" srcId="{8AF1D0A2-D356-4F1A-B80E-C247C018AD9D}" destId="{4E1E8DC3-65C0-487E-921E-24B8E24C721F}" srcOrd="0" destOrd="0" parTransId="{6F0213FC-C84D-410B-B3AB-4A6F6DE2DB77}" sibTransId="{12F77ED6-4451-4E62-8C3E-2273D3C8963E}"/>
    <dgm:cxn modelId="{ED3497C1-F402-49A9-99D0-7EDEBDE586FD}" type="presOf" srcId="{8AF1D0A2-D356-4F1A-B80E-C247C018AD9D}" destId="{024CE63A-B45D-4AFE-80F4-F437D8436699}" srcOrd="0" destOrd="0" presId="urn:microsoft.com/office/officeart/2005/8/layout/vList6"/>
    <dgm:cxn modelId="{A1E92BCC-1C48-4E6A-8A6C-D366FB78CDC1}" srcId="{51D40291-8DF6-4280-9E46-07014EE3E029}" destId="{8AF1D0A2-D356-4F1A-B80E-C247C018AD9D}" srcOrd="1" destOrd="0" parTransId="{53023F88-A083-4A19-9DFF-11E2F624CD72}" sibTransId="{E6CFF06F-37CF-4567-B7A1-54BC46A7DE7A}"/>
    <dgm:cxn modelId="{24E16DE6-8438-4A5E-8135-B4C6A0CE8BF0}" type="presOf" srcId="{35563EA8-5C8E-4714-AF17-C542E0F251E7}" destId="{D14B3E66-590B-4533-ADA8-FC8CBC8B82E4}" srcOrd="0" destOrd="0" presId="urn:microsoft.com/office/officeart/2005/8/layout/vList6"/>
    <dgm:cxn modelId="{3AE0FD63-3928-47CE-BDF6-FDAE78282811}" type="presOf" srcId="{4E1E8DC3-65C0-487E-921E-24B8E24C721F}" destId="{A7118B6E-7410-425F-8541-1F1EF7FBEAF9}" srcOrd="0" destOrd="0" presId="urn:microsoft.com/office/officeart/2005/8/layout/vList6"/>
    <dgm:cxn modelId="{151592C1-AFB0-4147-8711-7D1B4B1CB925}" type="presOf" srcId="{2C16AB0E-8383-456B-BDF0-80903CC39907}" destId="{E6718504-F457-4E52-9573-817EA1101B25}" srcOrd="0" destOrd="0" presId="urn:microsoft.com/office/officeart/2005/8/layout/vList6"/>
    <dgm:cxn modelId="{9B7A2BE1-8327-46EF-963A-CEF98FB2A881}" type="presOf" srcId="{51D40291-8DF6-4280-9E46-07014EE3E029}" destId="{0204A808-546F-44A4-858D-AF6A9EB91960}" srcOrd="0" destOrd="0" presId="urn:microsoft.com/office/officeart/2005/8/layout/vList6"/>
    <dgm:cxn modelId="{CAC6261E-2E26-43AC-8F78-E555FD32F328}" srcId="{51D40291-8DF6-4280-9E46-07014EE3E029}" destId="{35563EA8-5C8E-4714-AF17-C542E0F251E7}" srcOrd="0" destOrd="0" parTransId="{7AE6FC8A-28FD-4BB7-BCCB-531EE23673A3}" sibTransId="{44CE73F4-12CC-4C9F-A8AD-D9685DCF70A4}"/>
    <dgm:cxn modelId="{8317D930-4C54-4D01-8282-C7865766DE9B}" srcId="{35563EA8-5C8E-4714-AF17-C542E0F251E7}" destId="{2C16AB0E-8383-456B-BDF0-80903CC39907}" srcOrd="0" destOrd="0" parTransId="{A0D50448-F191-443E-BD3D-C56046C9EB21}" sibTransId="{60A9969F-4AB9-4C13-A017-3102F4B0B843}"/>
    <dgm:cxn modelId="{9D1DE8E3-1F92-4F97-A927-BD1F852808F3}" type="presParOf" srcId="{0204A808-546F-44A4-858D-AF6A9EB91960}" destId="{AB4694E9-9112-4311-B9B2-5A1F5606653F}" srcOrd="0" destOrd="0" presId="urn:microsoft.com/office/officeart/2005/8/layout/vList6"/>
    <dgm:cxn modelId="{21F67DF0-5A38-48C8-ACF0-8A01BD643CB3}" type="presParOf" srcId="{AB4694E9-9112-4311-B9B2-5A1F5606653F}" destId="{D14B3E66-590B-4533-ADA8-FC8CBC8B82E4}" srcOrd="0" destOrd="0" presId="urn:microsoft.com/office/officeart/2005/8/layout/vList6"/>
    <dgm:cxn modelId="{C828ECA4-4EE1-4079-A3B6-B620CE154ED0}" type="presParOf" srcId="{AB4694E9-9112-4311-B9B2-5A1F5606653F}" destId="{E6718504-F457-4E52-9573-817EA1101B25}" srcOrd="1" destOrd="0" presId="urn:microsoft.com/office/officeart/2005/8/layout/vList6"/>
    <dgm:cxn modelId="{D5E68DFA-2F9A-4F16-AF11-C1D753F17EE7}" type="presParOf" srcId="{0204A808-546F-44A4-858D-AF6A9EB91960}" destId="{A9BAADFE-4508-4D48-BC6F-DD3C542D5966}" srcOrd="1" destOrd="0" presId="urn:microsoft.com/office/officeart/2005/8/layout/vList6"/>
    <dgm:cxn modelId="{F038EDBB-57C2-4E69-B503-AD765D840B4A}" type="presParOf" srcId="{0204A808-546F-44A4-858D-AF6A9EB91960}" destId="{FF951832-F8CB-4009-BE5D-0AB85F3BEDAA}" srcOrd="2" destOrd="0" presId="urn:microsoft.com/office/officeart/2005/8/layout/vList6"/>
    <dgm:cxn modelId="{162B3E62-EDFD-4115-BBCF-EE30A4197DE5}" type="presParOf" srcId="{FF951832-F8CB-4009-BE5D-0AB85F3BEDAA}" destId="{024CE63A-B45D-4AFE-80F4-F437D8436699}" srcOrd="0" destOrd="0" presId="urn:microsoft.com/office/officeart/2005/8/layout/vList6"/>
    <dgm:cxn modelId="{E4A5B313-3613-4503-B113-5F73869FAF06}" type="presParOf" srcId="{FF951832-F8CB-4009-BE5D-0AB85F3BEDAA}" destId="{A7118B6E-7410-425F-8541-1F1EF7FBEAF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324A2692-78A0-4110-81EE-B445DF7F6799}"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73CCB194-5E20-4EB2-9564-DA17E7A18C05}"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E4B212FE-BC7C-4647-968E-0AB52A707C2F}"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274BB717-495B-4AB9-A1A9-33385F49356D}"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B9A89710-1C34-4D58-BD0E-AD0496F7ABD5}"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C8824A8F-C6FF-44D8-AB62-1FC8B52EF9D6}"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CEBA7BE7-0A95-4A1C-898D-E702010642CE}"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BA095C85-0CE7-4B2E-9DFA-25D08DC7ECC7}"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26B9FE11-A3A0-4485-A79C-BAAD44F40BA8}"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7A4919D8-7EBE-4313-89A0-530DDA6A6A9E}"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95BFD1F3-FA11-481E-B9AC-5B55DC578932}">
      <dgm:prSet phldrT="[Texto]" custT="1"/>
      <dgm:spPr>
        <a:solidFill>
          <a:srgbClr val="002060"/>
        </a:solidFill>
      </dgm:spPr>
      <dgm:t>
        <a:bodyPr/>
        <a:lstStyle/>
        <a:p>
          <a:r>
            <a:rPr lang="es-CO" sz="1800" dirty="0"/>
            <a:t>Normativo y Procedimental</a:t>
          </a:r>
        </a:p>
      </dgm:t>
    </dgm:pt>
    <dgm:pt modelId="{B23ABD02-7DDC-4193-AB9E-DF700490C770}" type="parTrans" cxnId="{764168E4-F2A5-4D81-AE5B-C24EC029AE50}">
      <dgm:prSet/>
      <dgm:spPr/>
      <dgm:t>
        <a:bodyPr/>
        <a:lstStyle/>
        <a:p>
          <a:endParaRPr lang="es-CO"/>
        </a:p>
      </dgm:t>
    </dgm:pt>
    <dgm:pt modelId="{4F581A9D-CB4F-4D0F-A7DA-68F49CEB602B}" type="sibTrans" cxnId="{764168E4-F2A5-4D81-AE5B-C24EC029AE50}">
      <dgm:prSet/>
      <dgm:spPr/>
      <dgm:t>
        <a:bodyPr/>
        <a:lstStyle/>
        <a:p>
          <a:endParaRPr lang="es-CO"/>
        </a:p>
      </dgm:t>
    </dgm:pt>
    <dgm:pt modelId="{75F8425F-78CB-4220-94FA-1717B09F0EFF}">
      <dgm:prSet phldrT="[Texto]" custT="1"/>
      <dgm:spPr/>
      <dgm:t>
        <a:bodyPr/>
        <a:lstStyle/>
        <a:p>
          <a:pPr algn="just"/>
          <a:r>
            <a:rPr lang="es-ES" sz="1400" dirty="0"/>
            <a:t>Medir la percepción de los grupos de interés sobre las actividades de diálogo de RDC programadas en la vigencia 2023.</a:t>
          </a:r>
          <a:endParaRPr lang="es-CO" sz="1400" dirty="0"/>
        </a:p>
      </dgm:t>
    </dgm:pt>
    <dgm:pt modelId="{DBA26D23-B41C-40DF-AAE9-7F21F0F3CF0D}" type="parTrans" cxnId="{ACF8314C-F8E9-4DE7-BDFE-8162FD1DA0F2}">
      <dgm:prSet/>
      <dgm:spPr/>
      <dgm:t>
        <a:bodyPr/>
        <a:lstStyle/>
        <a:p>
          <a:endParaRPr lang="es-CO"/>
        </a:p>
      </dgm:t>
    </dgm:pt>
    <dgm:pt modelId="{28687BCD-08CE-408E-81CB-F204F4EE8F45}" type="sibTrans" cxnId="{ACF8314C-F8E9-4DE7-BDFE-8162FD1DA0F2}">
      <dgm:prSet/>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 modelId="{C7680671-3C70-4523-9C86-6F8724C8FEC9}" type="pres">
      <dgm:prSet presAssocID="{95BFD1F3-FA11-481E-B9AC-5B55DC578932}" presName="linNode" presStyleCnt="0"/>
      <dgm:spPr/>
    </dgm:pt>
    <dgm:pt modelId="{3AE5A881-7E8B-4A60-831C-D5BE334E155F}" type="pres">
      <dgm:prSet presAssocID="{95BFD1F3-FA11-481E-B9AC-5B55DC578932}" presName="parentShp" presStyleLbl="node1" presStyleIdx="0" presStyleCnt="1" custScaleX="98518">
        <dgm:presLayoutVars>
          <dgm:bulletEnabled val="1"/>
        </dgm:presLayoutVars>
      </dgm:prSet>
      <dgm:spPr/>
      <dgm:t>
        <a:bodyPr/>
        <a:lstStyle/>
        <a:p>
          <a:endParaRPr lang="es-CO"/>
        </a:p>
      </dgm:t>
    </dgm:pt>
    <dgm:pt modelId="{4D567CBA-C11B-4C01-9822-3DB01732E778}" type="pres">
      <dgm:prSet presAssocID="{95BFD1F3-FA11-481E-B9AC-5B55DC578932}" presName="childShp" presStyleLbl="bgAccFollowNode1" presStyleIdx="0" presStyleCnt="1" custScaleX="95264" custLinFactNeighborX="-236">
        <dgm:presLayoutVars>
          <dgm:bulletEnabled val="1"/>
        </dgm:presLayoutVars>
      </dgm:prSet>
      <dgm:spPr/>
      <dgm:t>
        <a:bodyPr/>
        <a:lstStyle/>
        <a:p>
          <a:endParaRPr lang="es-CO"/>
        </a:p>
      </dgm:t>
    </dgm:pt>
  </dgm:ptLst>
  <dgm:cxnLst>
    <dgm:cxn modelId="{ACF8314C-F8E9-4DE7-BDFE-8162FD1DA0F2}" srcId="{95BFD1F3-FA11-481E-B9AC-5B55DC578932}" destId="{75F8425F-78CB-4220-94FA-1717B09F0EFF}" srcOrd="0" destOrd="0" parTransId="{DBA26D23-B41C-40DF-AAE9-7F21F0F3CF0D}" sibTransId="{28687BCD-08CE-408E-81CB-F204F4EE8F45}"/>
    <dgm:cxn modelId="{764168E4-F2A5-4D81-AE5B-C24EC029AE50}" srcId="{E762D8B2-5CA7-4471-8978-B826BC039B6C}" destId="{95BFD1F3-FA11-481E-B9AC-5B55DC578932}" srcOrd="0" destOrd="0" parTransId="{B23ABD02-7DDC-4193-AB9E-DF700490C770}" sibTransId="{4F581A9D-CB4F-4D0F-A7DA-68F49CEB602B}"/>
    <dgm:cxn modelId="{328BC134-14D0-4973-BE9C-1A72925E9081}" type="presOf" srcId="{E762D8B2-5CA7-4471-8978-B826BC039B6C}" destId="{E169BDC3-6013-4F21-A10E-B12EE92AB5AC}" srcOrd="0" destOrd="0" presId="urn:microsoft.com/office/officeart/2005/8/layout/vList6"/>
    <dgm:cxn modelId="{2979587D-45AA-4613-825B-ABB6B3A38FE1}" type="presOf" srcId="{95BFD1F3-FA11-481E-B9AC-5B55DC578932}" destId="{3AE5A881-7E8B-4A60-831C-D5BE334E155F}" srcOrd="0" destOrd="0" presId="urn:microsoft.com/office/officeart/2005/8/layout/vList6"/>
    <dgm:cxn modelId="{FFFB7C1B-D6C6-4BEA-A56C-E5856D40BF84}" type="presOf" srcId="{75F8425F-78CB-4220-94FA-1717B09F0EFF}" destId="{4D567CBA-C11B-4C01-9822-3DB01732E778}" srcOrd="0" destOrd="0" presId="urn:microsoft.com/office/officeart/2005/8/layout/vList6"/>
    <dgm:cxn modelId="{D0E9A665-9032-4050-BDFE-28B05B7A8767}" type="presParOf" srcId="{E169BDC3-6013-4F21-A10E-B12EE92AB5AC}" destId="{C7680671-3C70-4523-9C86-6F8724C8FEC9}" srcOrd="0" destOrd="0" presId="urn:microsoft.com/office/officeart/2005/8/layout/vList6"/>
    <dgm:cxn modelId="{1B00C534-823C-4A8C-8657-698BC8C30B6A}" type="presParOf" srcId="{C7680671-3C70-4523-9C86-6F8724C8FEC9}" destId="{3AE5A881-7E8B-4A60-831C-D5BE334E155F}" srcOrd="0" destOrd="0" presId="urn:microsoft.com/office/officeart/2005/8/layout/vList6"/>
    <dgm:cxn modelId="{382A1728-2BF0-473F-8889-5F612B0ACD9A}" type="presParOf" srcId="{C7680671-3C70-4523-9C86-6F8724C8FEC9}" destId="{4D567CBA-C11B-4C01-9822-3DB01732E778}"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B3AA1413-565B-4885-B1AE-2442D716A117}"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AC9EE640-F37D-4A84-A8E9-171C9A4FB52A}"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F23BC362-F224-4C61-8C9A-371FD3617189}"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C4B7FDFD-4D49-45E5-A118-96D04CA8B5C8}"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43870877-4A5F-4C1B-9CAC-1C1EC5E86695}"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292DAD3F-F580-4FBC-9B8F-699F94F19900}"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4342060E-C7AC-470C-9D17-4224A5D706B0}"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C6DBD7BF-C59E-4897-A12A-C66243E0C97A}"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E425068B-55BC-4273-83E2-9503C722B0E3}"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F7D74320-BA01-453C-A977-B1302BC67D55}"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E7213C-D833-48BC-B7E2-FE6AE91E654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1CA05B02-3736-4075-BE12-C5D9D7C66A74}">
      <dgm:prSet phldrT="[Texto]" custT="1"/>
      <dgm:spPr>
        <a:solidFill>
          <a:srgbClr val="002060"/>
        </a:solidFill>
      </dgm:spPr>
      <dgm:t>
        <a:bodyPr/>
        <a:lstStyle/>
        <a:p>
          <a:r>
            <a:rPr lang="es-CO" sz="1800" dirty="0"/>
            <a:t>Relacionamiento con el ciudadano</a:t>
          </a:r>
        </a:p>
      </dgm:t>
    </dgm:pt>
    <dgm:pt modelId="{21E6B36A-2D2F-4229-B871-20971956728D}" type="parTrans" cxnId="{F94B0917-D7D4-4923-BE7A-BED42A4E5DD1}">
      <dgm:prSet/>
      <dgm:spPr/>
      <dgm:t>
        <a:bodyPr/>
        <a:lstStyle/>
        <a:p>
          <a:endParaRPr lang="es-CO"/>
        </a:p>
      </dgm:t>
    </dgm:pt>
    <dgm:pt modelId="{A8605542-7A19-46AC-89FA-7471035BA210}" type="sibTrans" cxnId="{F94B0917-D7D4-4923-BE7A-BED42A4E5DD1}">
      <dgm:prSet/>
      <dgm:spPr/>
      <dgm:t>
        <a:bodyPr/>
        <a:lstStyle/>
        <a:p>
          <a:endParaRPr lang="es-CO"/>
        </a:p>
      </dgm:t>
    </dgm:pt>
    <dgm:pt modelId="{E6F824FE-ACE9-49A4-A87D-45E2C1CF3B5A}">
      <dgm:prSet phldrT="[Texto]" custT="1"/>
      <dgm:spPr/>
      <dgm:t>
        <a:bodyPr/>
        <a:lstStyle/>
        <a:p>
          <a:pPr algn="just"/>
          <a:r>
            <a:rPr lang="es-ES" sz="1400" dirty="0"/>
            <a:t>Participar en las ferias que sean programadas por el DAFP para llevar la oferta institucional a la ciudadanía en territorio</a:t>
          </a:r>
          <a:endParaRPr lang="es-CO" sz="1400" dirty="0"/>
        </a:p>
      </dgm:t>
    </dgm:pt>
    <dgm:pt modelId="{687916DC-EA73-42FF-968B-67DCC6123B57}" type="parTrans" cxnId="{9BFB031B-40C7-4825-9B40-36F975A5E262}">
      <dgm:prSet/>
      <dgm:spPr/>
      <dgm:t>
        <a:bodyPr/>
        <a:lstStyle/>
        <a:p>
          <a:endParaRPr lang="es-CO"/>
        </a:p>
      </dgm:t>
    </dgm:pt>
    <dgm:pt modelId="{3DB70603-20D3-4197-9B26-819185BC652B}" type="sibTrans" cxnId="{9BFB031B-40C7-4825-9B40-36F975A5E262}">
      <dgm:prSet/>
      <dgm:spPr/>
      <dgm:t>
        <a:bodyPr/>
        <a:lstStyle/>
        <a:p>
          <a:endParaRPr lang="es-CO"/>
        </a:p>
      </dgm:t>
    </dgm:pt>
    <dgm:pt modelId="{671D41FB-EBB2-453E-9B50-2FD16EF2DBD1}" type="pres">
      <dgm:prSet presAssocID="{99E7213C-D833-48BC-B7E2-FE6AE91E6546}" presName="Name0" presStyleCnt="0">
        <dgm:presLayoutVars>
          <dgm:dir/>
          <dgm:animLvl val="lvl"/>
          <dgm:resizeHandles/>
        </dgm:presLayoutVars>
      </dgm:prSet>
      <dgm:spPr/>
      <dgm:t>
        <a:bodyPr/>
        <a:lstStyle/>
        <a:p>
          <a:endParaRPr lang="es-CO"/>
        </a:p>
      </dgm:t>
    </dgm:pt>
    <dgm:pt modelId="{0A545086-4CDB-4B98-A948-21B3B787176E}" type="pres">
      <dgm:prSet presAssocID="{1CA05B02-3736-4075-BE12-C5D9D7C66A74}" presName="linNode" presStyleCnt="0"/>
      <dgm:spPr/>
    </dgm:pt>
    <dgm:pt modelId="{8D04055E-45D6-48F8-9DFD-4E577BC94DDA}" type="pres">
      <dgm:prSet presAssocID="{1CA05B02-3736-4075-BE12-C5D9D7C66A74}" presName="parentShp" presStyleLbl="node1" presStyleIdx="0" presStyleCnt="1" custLinFactNeighborX="-5087" custLinFactNeighborY="580">
        <dgm:presLayoutVars>
          <dgm:bulletEnabled val="1"/>
        </dgm:presLayoutVars>
      </dgm:prSet>
      <dgm:spPr/>
      <dgm:t>
        <a:bodyPr/>
        <a:lstStyle/>
        <a:p>
          <a:endParaRPr lang="es-CO"/>
        </a:p>
      </dgm:t>
    </dgm:pt>
    <dgm:pt modelId="{FA558895-3FED-477D-AA8B-5EA62059CD65}" type="pres">
      <dgm:prSet presAssocID="{1CA05B02-3736-4075-BE12-C5D9D7C66A74}" presName="childShp" presStyleLbl="bgAccFollowNode1" presStyleIdx="0" presStyleCnt="1">
        <dgm:presLayoutVars>
          <dgm:bulletEnabled val="1"/>
        </dgm:presLayoutVars>
      </dgm:prSet>
      <dgm:spPr/>
      <dgm:t>
        <a:bodyPr/>
        <a:lstStyle/>
        <a:p>
          <a:endParaRPr lang="es-CO"/>
        </a:p>
      </dgm:t>
    </dgm:pt>
  </dgm:ptLst>
  <dgm:cxnLst>
    <dgm:cxn modelId="{F94B0917-D7D4-4923-BE7A-BED42A4E5DD1}" srcId="{99E7213C-D833-48BC-B7E2-FE6AE91E6546}" destId="{1CA05B02-3736-4075-BE12-C5D9D7C66A74}" srcOrd="0" destOrd="0" parTransId="{21E6B36A-2D2F-4229-B871-20971956728D}" sibTransId="{A8605542-7A19-46AC-89FA-7471035BA210}"/>
    <dgm:cxn modelId="{9BFB031B-40C7-4825-9B40-36F975A5E262}" srcId="{1CA05B02-3736-4075-BE12-C5D9D7C66A74}" destId="{E6F824FE-ACE9-49A4-A87D-45E2C1CF3B5A}" srcOrd="0" destOrd="0" parTransId="{687916DC-EA73-42FF-968B-67DCC6123B57}" sibTransId="{3DB70603-20D3-4197-9B26-819185BC652B}"/>
    <dgm:cxn modelId="{64F3DE00-1457-4003-917B-1EC38A8C4984}" type="presOf" srcId="{99E7213C-D833-48BC-B7E2-FE6AE91E6546}" destId="{671D41FB-EBB2-453E-9B50-2FD16EF2DBD1}" srcOrd="0" destOrd="0" presId="urn:microsoft.com/office/officeart/2005/8/layout/vList6"/>
    <dgm:cxn modelId="{F116136A-F506-423E-AB18-2758C5E01255}" type="presOf" srcId="{1CA05B02-3736-4075-BE12-C5D9D7C66A74}" destId="{8D04055E-45D6-48F8-9DFD-4E577BC94DDA}" srcOrd="0" destOrd="0" presId="urn:microsoft.com/office/officeart/2005/8/layout/vList6"/>
    <dgm:cxn modelId="{389AF377-5A89-4A8C-B11A-D1078D2CEA17}" type="presOf" srcId="{E6F824FE-ACE9-49A4-A87D-45E2C1CF3B5A}" destId="{FA558895-3FED-477D-AA8B-5EA62059CD65}" srcOrd="0" destOrd="0" presId="urn:microsoft.com/office/officeart/2005/8/layout/vList6"/>
    <dgm:cxn modelId="{67624BC1-E856-42A6-AF2B-23697F314003}" type="presParOf" srcId="{671D41FB-EBB2-453E-9B50-2FD16EF2DBD1}" destId="{0A545086-4CDB-4B98-A948-21B3B787176E}" srcOrd="0" destOrd="0" presId="urn:microsoft.com/office/officeart/2005/8/layout/vList6"/>
    <dgm:cxn modelId="{8506FE5F-B22A-4093-B9EA-453A28EB5AA1}" type="presParOf" srcId="{0A545086-4CDB-4B98-A948-21B3B787176E}" destId="{8D04055E-45D6-48F8-9DFD-4E577BC94DDA}" srcOrd="0" destOrd="0" presId="urn:microsoft.com/office/officeart/2005/8/layout/vList6"/>
    <dgm:cxn modelId="{4E56BADF-302C-41A5-BB17-54B9B2349A06}" type="presParOf" srcId="{0A545086-4CDB-4B98-A948-21B3B787176E}" destId="{FA558895-3FED-477D-AA8B-5EA62059CD65}" srcOrd="1" destOrd="0" presId="urn:microsoft.com/office/officeart/2005/8/layout/v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1A4584F5-2227-4E3F-8B2E-0C8E45C7185A}"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Lst>
  <dgm:cxnLst>
    <dgm:cxn modelId="{45AD50FE-7570-4612-84A0-38C7336A203A}" type="presOf" srcId="{51D40291-8DF6-4280-9E46-07014EE3E029}" destId="{0204A808-546F-44A4-858D-AF6A9EB91960}" srcOrd="0"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E762D8B2-5CA7-4471-8978-B826BC039B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E169BDC3-6013-4F21-A10E-B12EE92AB5AC}" type="pres">
      <dgm:prSet presAssocID="{E762D8B2-5CA7-4471-8978-B826BC039B6C}" presName="Name0" presStyleCnt="0">
        <dgm:presLayoutVars>
          <dgm:dir/>
          <dgm:animLvl val="lvl"/>
          <dgm:resizeHandles/>
        </dgm:presLayoutVars>
      </dgm:prSet>
      <dgm:spPr/>
      <dgm:t>
        <a:bodyPr/>
        <a:lstStyle/>
        <a:p>
          <a:endParaRPr lang="es-CO"/>
        </a:p>
      </dgm:t>
    </dgm:pt>
  </dgm:ptLst>
  <dgm:cxnLst>
    <dgm:cxn modelId="{BD6C8B22-D921-4642-98B1-883C47B83B83}" type="presOf" srcId="{E762D8B2-5CA7-4471-8978-B826BC039B6C}" destId="{E169BDC3-6013-4F21-A10E-B12EE92AB5AC}" srcOrd="0"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D40291-8DF6-4280-9E46-07014EE3E0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35563EA8-5C8E-4714-AF17-C542E0F251E7}">
      <dgm:prSet phldrT="[Texto]" custT="1"/>
      <dgm:spPr>
        <a:solidFill>
          <a:srgbClr val="002060"/>
        </a:solidFill>
      </dgm:spPr>
      <dgm:t>
        <a:bodyPr/>
        <a:lstStyle/>
        <a:p>
          <a:r>
            <a:rPr lang="es-CO" sz="1800" dirty="0"/>
            <a:t>Lineamientos de Transparencia Pasiva</a:t>
          </a:r>
        </a:p>
      </dgm:t>
    </dgm:pt>
    <dgm:pt modelId="{7AE6FC8A-28FD-4BB7-BCCB-531EE23673A3}" type="parTrans" cxnId="{CAC6261E-2E26-43AC-8F78-E555FD32F328}">
      <dgm:prSet/>
      <dgm:spPr/>
      <dgm:t>
        <a:bodyPr/>
        <a:lstStyle/>
        <a:p>
          <a:endParaRPr lang="es-CO"/>
        </a:p>
      </dgm:t>
    </dgm:pt>
    <dgm:pt modelId="{44CE73F4-12CC-4C9F-A8AD-D9685DCF70A4}" type="sibTrans" cxnId="{CAC6261E-2E26-43AC-8F78-E555FD32F328}">
      <dgm:prSet/>
      <dgm:spPr/>
      <dgm:t>
        <a:bodyPr/>
        <a:lstStyle/>
        <a:p>
          <a:endParaRPr lang="es-CO"/>
        </a:p>
      </dgm:t>
    </dgm:pt>
    <dgm:pt modelId="{2C16AB0E-8383-456B-BDF0-80903CC39907}">
      <dgm:prSet phldrT="[Texto]" custT="1"/>
      <dgm:spPr/>
      <dgm:t>
        <a:bodyPr/>
        <a:lstStyle/>
        <a:p>
          <a:pPr algn="just"/>
          <a:r>
            <a:rPr lang="es-ES" sz="1400" dirty="0"/>
            <a:t>Fortalecer la base de conocimiento de interacción con la ciudadanía para el instrumento "Agente Virtual" de la página web de MinJusticia</a:t>
          </a:r>
          <a:r>
            <a:rPr lang="es-ES" sz="1200" dirty="0"/>
            <a:t>.</a:t>
          </a:r>
          <a:endParaRPr lang="es-CO" sz="1200" dirty="0"/>
        </a:p>
      </dgm:t>
    </dgm:pt>
    <dgm:pt modelId="{A0D50448-F191-443E-BD3D-C56046C9EB21}" type="parTrans" cxnId="{8317D930-4C54-4D01-8282-C7865766DE9B}">
      <dgm:prSet/>
      <dgm:spPr/>
      <dgm:t>
        <a:bodyPr/>
        <a:lstStyle/>
        <a:p>
          <a:endParaRPr lang="es-CO"/>
        </a:p>
      </dgm:t>
    </dgm:pt>
    <dgm:pt modelId="{60A9969F-4AB9-4C13-A017-3102F4B0B843}" type="sibTrans" cxnId="{8317D930-4C54-4D01-8282-C7865766DE9B}">
      <dgm:prSet/>
      <dgm:spPr/>
      <dgm:t>
        <a:bodyPr/>
        <a:lstStyle/>
        <a:p>
          <a:endParaRPr lang="es-CO"/>
        </a:p>
      </dgm:t>
    </dgm:pt>
    <dgm:pt modelId="{8AF1D0A2-D356-4F1A-B80E-C247C018AD9D}">
      <dgm:prSet phldrT="[Texto]" custT="1"/>
      <dgm:spPr>
        <a:solidFill>
          <a:srgbClr val="002060"/>
        </a:solidFill>
      </dgm:spPr>
      <dgm:t>
        <a:bodyPr/>
        <a:lstStyle/>
        <a:p>
          <a:r>
            <a:rPr lang="es-CO" sz="1800" dirty="0"/>
            <a:t>Criterio diferencial de accesibilidad</a:t>
          </a:r>
        </a:p>
      </dgm:t>
    </dgm:pt>
    <dgm:pt modelId="{53023F88-A083-4A19-9DFF-11E2F624CD72}" type="parTrans" cxnId="{A1E92BCC-1C48-4E6A-8A6C-D366FB78CDC1}">
      <dgm:prSet/>
      <dgm:spPr/>
      <dgm:t>
        <a:bodyPr/>
        <a:lstStyle/>
        <a:p>
          <a:endParaRPr lang="es-CO"/>
        </a:p>
      </dgm:t>
    </dgm:pt>
    <dgm:pt modelId="{E6CFF06F-37CF-4567-B7A1-54BC46A7DE7A}" type="sibTrans" cxnId="{A1E92BCC-1C48-4E6A-8A6C-D366FB78CDC1}">
      <dgm:prSet/>
      <dgm:spPr/>
      <dgm:t>
        <a:bodyPr/>
        <a:lstStyle/>
        <a:p>
          <a:endParaRPr lang="es-CO"/>
        </a:p>
      </dgm:t>
    </dgm:pt>
    <dgm:pt modelId="{4E1E8DC3-65C0-487E-921E-24B8E24C721F}">
      <dgm:prSet phldrT="[Texto]" custT="1"/>
      <dgm:spPr/>
      <dgm:t>
        <a:bodyPr/>
        <a:lstStyle/>
        <a:p>
          <a:pPr algn="just"/>
          <a:r>
            <a:rPr lang="es-ES" sz="1400" dirty="0"/>
            <a:t>Actualizar los espacios de participe y servicio al ciudadano de la página web con contenidos de enfoque diferencial (nuevos y actualizados)</a:t>
          </a:r>
          <a:endParaRPr lang="es-CO" sz="1400" dirty="0"/>
        </a:p>
      </dgm:t>
    </dgm:pt>
    <dgm:pt modelId="{6F0213FC-C84D-410B-B3AB-4A6F6DE2DB77}" type="parTrans" cxnId="{EC73739C-A621-46CB-A023-3176D3DA9A15}">
      <dgm:prSet/>
      <dgm:spPr/>
      <dgm:t>
        <a:bodyPr/>
        <a:lstStyle/>
        <a:p>
          <a:endParaRPr lang="es-CO"/>
        </a:p>
      </dgm:t>
    </dgm:pt>
    <dgm:pt modelId="{12F77ED6-4451-4E62-8C3E-2273D3C8963E}" type="sibTrans" cxnId="{EC73739C-A621-46CB-A023-3176D3DA9A15}">
      <dgm:prSet/>
      <dgm:spPr/>
      <dgm:t>
        <a:bodyPr/>
        <a:lstStyle/>
        <a:p>
          <a:endParaRPr lang="es-CO"/>
        </a:p>
      </dgm:t>
    </dgm:pt>
    <dgm:pt modelId="{0204A808-546F-44A4-858D-AF6A9EB91960}" type="pres">
      <dgm:prSet presAssocID="{51D40291-8DF6-4280-9E46-07014EE3E029}" presName="Name0" presStyleCnt="0">
        <dgm:presLayoutVars>
          <dgm:dir/>
          <dgm:animLvl val="lvl"/>
          <dgm:resizeHandles/>
        </dgm:presLayoutVars>
      </dgm:prSet>
      <dgm:spPr/>
      <dgm:t>
        <a:bodyPr/>
        <a:lstStyle/>
        <a:p>
          <a:endParaRPr lang="es-CO"/>
        </a:p>
      </dgm:t>
    </dgm:pt>
    <dgm:pt modelId="{AB4694E9-9112-4311-B9B2-5A1F5606653F}" type="pres">
      <dgm:prSet presAssocID="{35563EA8-5C8E-4714-AF17-C542E0F251E7}" presName="linNode" presStyleCnt="0"/>
      <dgm:spPr/>
    </dgm:pt>
    <dgm:pt modelId="{D14B3E66-590B-4533-ADA8-FC8CBC8B82E4}" type="pres">
      <dgm:prSet presAssocID="{35563EA8-5C8E-4714-AF17-C542E0F251E7}" presName="parentShp" presStyleLbl="node1" presStyleIdx="0" presStyleCnt="2" custScaleY="80959" custLinFactY="-65193" custLinFactNeighborX="-888" custLinFactNeighborY="-100000">
        <dgm:presLayoutVars>
          <dgm:bulletEnabled val="1"/>
        </dgm:presLayoutVars>
      </dgm:prSet>
      <dgm:spPr/>
      <dgm:t>
        <a:bodyPr/>
        <a:lstStyle/>
        <a:p>
          <a:endParaRPr lang="es-CO"/>
        </a:p>
      </dgm:t>
    </dgm:pt>
    <dgm:pt modelId="{E6718504-F457-4E52-9573-817EA1101B25}" type="pres">
      <dgm:prSet presAssocID="{35563EA8-5C8E-4714-AF17-C542E0F251E7}" presName="childShp" presStyleLbl="bgAccFollowNode1" presStyleIdx="0" presStyleCnt="2" custScaleY="75116">
        <dgm:presLayoutVars>
          <dgm:bulletEnabled val="1"/>
        </dgm:presLayoutVars>
      </dgm:prSet>
      <dgm:spPr/>
      <dgm:t>
        <a:bodyPr/>
        <a:lstStyle/>
        <a:p>
          <a:endParaRPr lang="es-CO"/>
        </a:p>
      </dgm:t>
    </dgm:pt>
    <dgm:pt modelId="{A9BAADFE-4508-4D48-BC6F-DD3C542D5966}" type="pres">
      <dgm:prSet presAssocID="{44CE73F4-12CC-4C9F-A8AD-D9685DCF70A4}" presName="spacing" presStyleCnt="0"/>
      <dgm:spPr/>
    </dgm:pt>
    <dgm:pt modelId="{FF951832-F8CB-4009-BE5D-0AB85F3BEDAA}" type="pres">
      <dgm:prSet presAssocID="{8AF1D0A2-D356-4F1A-B80E-C247C018AD9D}" presName="linNode" presStyleCnt="0"/>
      <dgm:spPr/>
    </dgm:pt>
    <dgm:pt modelId="{024CE63A-B45D-4AFE-80F4-F437D8436699}" type="pres">
      <dgm:prSet presAssocID="{8AF1D0A2-D356-4F1A-B80E-C247C018AD9D}" presName="parentShp" presStyleLbl="node1" presStyleIdx="1" presStyleCnt="2">
        <dgm:presLayoutVars>
          <dgm:bulletEnabled val="1"/>
        </dgm:presLayoutVars>
      </dgm:prSet>
      <dgm:spPr/>
      <dgm:t>
        <a:bodyPr/>
        <a:lstStyle/>
        <a:p>
          <a:endParaRPr lang="es-CO"/>
        </a:p>
      </dgm:t>
    </dgm:pt>
    <dgm:pt modelId="{A7118B6E-7410-425F-8541-1F1EF7FBEAF9}" type="pres">
      <dgm:prSet presAssocID="{8AF1D0A2-D356-4F1A-B80E-C247C018AD9D}" presName="childShp" presStyleLbl="bgAccFollowNode1" presStyleIdx="1" presStyleCnt="2">
        <dgm:presLayoutVars>
          <dgm:bulletEnabled val="1"/>
        </dgm:presLayoutVars>
      </dgm:prSet>
      <dgm:spPr/>
      <dgm:t>
        <a:bodyPr/>
        <a:lstStyle/>
        <a:p>
          <a:endParaRPr lang="es-CO"/>
        </a:p>
      </dgm:t>
    </dgm:pt>
  </dgm:ptLst>
  <dgm:cxnLst>
    <dgm:cxn modelId="{EC73739C-A621-46CB-A023-3176D3DA9A15}" srcId="{8AF1D0A2-D356-4F1A-B80E-C247C018AD9D}" destId="{4E1E8DC3-65C0-487E-921E-24B8E24C721F}" srcOrd="0" destOrd="0" parTransId="{6F0213FC-C84D-410B-B3AB-4A6F6DE2DB77}" sibTransId="{12F77ED6-4451-4E62-8C3E-2273D3C8963E}"/>
    <dgm:cxn modelId="{A1E92BCC-1C48-4E6A-8A6C-D366FB78CDC1}" srcId="{51D40291-8DF6-4280-9E46-07014EE3E029}" destId="{8AF1D0A2-D356-4F1A-B80E-C247C018AD9D}" srcOrd="1" destOrd="0" parTransId="{53023F88-A083-4A19-9DFF-11E2F624CD72}" sibTransId="{E6CFF06F-37CF-4567-B7A1-54BC46A7DE7A}"/>
    <dgm:cxn modelId="{153A31E4-2E07-4E5D-8E7F-DFBE01C0CC74}" type="presOf" srcId="{51D40291-8DF6-4280-9E46-07014EE3E029}" destId="{0204A808-546F-44A4-858D-AF6A9EB91960}" srcOrd="0" destOrd="0" presId="urn:microsoft.com/office/officeart/2005/8/layout/vList6"/>
    <dgm:cxn modelId="{CAC6261E-2E26-43AC-8F78-E555FD32F328}" srcId="{51D40291-8DF6-4280-9E46-07014EE3E029}" destId="{35563EA8-5C8E-4714-AF17-C542E0F251E7}" srcOrd="0" destOrd="0" parTransId="{7AE6FC8A-28FD-4BB7-BCCB-531EE23673A3}" sibTransId="{44CE73F4-12CC-4C9F-A8AD-D9685DCF70A4}"/>
    <dgm:cxn modelId="{8317D930-4C54-4D01-8282-C7865766DE9B}" srcId="{35563EA8-5C8E-4714-AF17-C542E0F251E7}" destId="{2C16AB0E-8383-456B-BDF0-80903CC39907}" srcOrd="0" destOrd="0" parTransId="{A0D50448-F191-443E-BD3D-C56046C9EB21}" sibTransId="{60A9969F-4AB9-4C13-A017-3102F4B0B843}"/>
    <dgm:cxn modelId="{B97F7047-6E41-4C15-986C-DD3B99D1BB6E}" type="presOf" srcId="{35563EA8-5C8E-4714-AF17-C542E0F251E7}" destId="{D14B3E66-590B-4533-ADA8-FC8CBC8B82E4}" srcOrd="0" destOrd="0" presId="urn:microsoft.com/office/officeart/2005/8/layout/vList6"/>
    <dgm:cxn modelId="{7B1E3A9F-D217-44A4-B5F2-48AA564663FE}" type="presOf" srcId="{4E1E8DC3-65C0-487E-921E-24B8E24C721F}" destId="{A7118B6E-7410-425F-8541-1F1EF7FBEAF9}" srcOrd="0" destOrd="0" presId="urn:microsoft.com/office/officeart/2005/8/layout/vList6"/>
    <dgm:cxn modelId="{924A20F4-5C50-4461-8E45-CB8932058972}" type="presOf" srcId="{2C16AB0E-8383-456B-BDF0-80903CC39907}" destId="{E6718504-F457-4E52-9573-817EA1101B25}" srcOrd="0" destOrd="0" presId="urn:microsoft.com/office/officeart/2005/8/layout/vList6"/>
    <dgm:cxn modelId="{20DA89D7-EA45-4F36-98BE-6F27D6D280A1}" type="presOf" srcId="{8AF1D0A2-D356-4F1A-B80E-C247C018AD9D}" destId="{024CE63A-B45D-4AFE-80F4-F437D8436699}" srcOrd="0" destOrd="0" presId="urn:microsoft.com/office/officeart/2005/8/layout/vList6"/>
    <dgm:cxn modelId="{E20233CB-974A-42AD-8D9A-DDDD7797B140}" type="presParOf" srcId="{0204A808-546F-44A4-858D-AF6A9EB91960}" destId="{AB4694E9-9112-4311-B9B2-5A1F5606653F}" srcOrd="0" destOrd="0" presId="urn:microsoft.com/office/officeart/2005/8/layout/vList6"/>
    <dgm:cxn modelId="{25FF126C-4A3D-412F-BD16-7BA3B9573A6A}" type="presParOf" srcId="{AB4694E9-9112-4311-B9B2-5A1F5606653F}" destId="{D14B3E66-590B-4533-ADA8-FC8CBC8B82E4}" srcOrd="0" destOrd="0" presId="urn:microsoft.com/office/officeart/2005/8/layout/vList6"/>
    <dgm:cxn modelId="{2BFB6848-EF45-489D-955A-306BED464878}" type="presParOf" srcId="{AB4694E9-9112-4311-B9B2-5A1F5606653F}" destId="{E6718504-F457-4E52-9573-817EA1101B25}" srcOrd="1" destOrd="0" presId="urn:microsoft.com/office/officeart/2005/8/layout/vList6"/>
    <dgm:cxn modelId="{08B2A72F-74A5-430D-8035-ED68F0B24D04}" type="presParOf" srcId="{0204A808-546F-44A4-858D-AF6A9EB91960}" destId="{A9BAADFE-4508-4D48-BC6F-DD3C542D5966}" srcOrd="1" destOrd="0" presId="urn:microsoft.com/office/officeart/2005/8/layout/vList6"/>
    <dgm:cxn modelId="{F98C5487-FAD7-44B2-A4F3-0F804EDB94E6}" type="presParOf" srcId="{0204A808-546F-44A4-858D-AF6A9EB91960}" destId="{FF951832-F8CB-4009-BE5D-0AB85F3BEDAA}" srcOrd="2" destOrd="0" presId="urn:microsoft.com/office/officeart/2005/8/layout/vList6"/>
    <dgm:cxn modelId="{C30275BE-9052-4BEF-9C00-8B7633688CEB}" type="presParOf" srcId="{FF951832-F8CB-4009-BE5D-0AB85F3BEDAA}" destId="{024CE63A-B45D-4AFE-80F4-F437D8436699}" srcOrd="0" destOrd="0" presId="urn:microsoft.com/office/officeart/2005/8/layout/vList6"/>
    <dgm:cxn modelId="{B84147FA-3348-4393-A311-D27539C46412}" type="presParOf" srcId="{FF951832-F8CB-4009-BE5D-0AB85F3BEDAA}" destId="{A7118B6E-7410-425F-8541-1F1EF7FBEAF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B49DB-4B74-4DB8-AA00-338ABD1B2DCB}">
      <dsp:nvSpPr>
        <dsp:cNvPr id="0" name=""/>
        <dsp:cNvSpPr/>
      </dsp:nvSpPr>
      <dsp:spPr>
        <a:xfrm>
          <a:off x="2366010" y="0"/>
          <a:ext cx="3549015" cy="409135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r>
            <a:rPr lang="es-ES" sz="1800" kern="1200" dirty="0"/>
            <a:t>Identificar la alineación estratégica y la relación actual con los grupos de valor del Ministerio de Justicia, de acuerdo con los lineamientos normativos y el proceso </a:t>
          </a:r>
          <a:r>
            <a:rPr lang="es-CO" sz="1800" kern="1200" dirty="0"/>
            <a:t>Gestión de la Relación con los Grupos de Interés</a:t>
          </a:r>
        </a:p>
      </dsp:txBody>
      <dsp:txXfrm>
        <a:off x="2366010" y="511419"/>
        <a:ext cx="2218134" cy="3068516"/>
      </dsp:txXfrm>
    </dsp:sp>
    <dsp:sp modelId="{B821E0C4-00D7-4A69-91B7-DA947118F9D3}">
      <dsp:nvSpPr>
        <dsp:cNvPr id="0" name=""/>
        <dsp:cNvSpPr/>
      </dsp:nvSpPr>
      <dsp:spPr>
        <a:xfrm>
          <a:off x="0" y="0"/>
          <a:ext cx="2366010" cy="409135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b="1" kern="1200" dirty="0"/>
            <a:t>Objetivo del Documento</a:t>
          </a:r>
          <a:endParaRPr lang="es-CO" sz="2800" b="1" kern="1200" dirty="0"/>
        </a:p>
      </dsp:txBody>
      <dsp:txXfrm>
        <a:off x="115499" y="115499"/>
        <a:ext cx="2135012" cy="38603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D8136-CBEC-42D0-B938-2FA9C0A9CBFB}">
      <dsp:nvSpPr>
        <dsp:cNvPr id="0" name=""/>
        <dsp:cNvSpPr/>
      </dsp:nvSpPr>
      <dsp:spPr>
        <a:xfrm>
          <a:off x="464378" y="0"/>
          <a:ext cx="5262951" cy="30011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0C5810-7C5A-4CBF-A894-995D0F875588}">
      <dsp:nvSpPr>
        <dsp:cNvPr id="0" name=""/>
        <dsp:cNvSpPr/>
      </dsp:nvSpPr>
      <dsp:spPr>
        <a:xfrm>
          <a:off x="209816" y="900331"/>
          <a:ext cx="1857512" cy="1200442"/>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 Iniciativa estratégica: Desarrollar estrategias para fortalecer el servicio al ciudadano</a:t>
          </a:r>
          <a:endParaRPr lang="es-CO" sz="1100" kern="1200" dirty="0"/>
        </a:p>
      </dsp:txBody>
      <dsp:txXfrm>
        <a:off x="268417" y="958932"/>
        <a:ext cx="1740310" cy="1083240"/>
      </dsp:txXfrm>
    </dsp:sp>
    <dsp:sp modelId="{87676A2A-F7AE-4905-A783-A403EA0C40A5}">
      <dsp:nvSpPr>
        <dsp:cNvPr id="0" name=""/>
        <dsp:cNvSpPr/>
      </dsp:nvSpPr>
      <dsp:spPr>
        <a:xfrm>
          <a:off x="2167097" y="900331"/>
          <a:ext cx="1857512" cy="1200442"/>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Diseñar la estrategia integral de  atención del servicio enfocados a los actores diferenciales para el cambio.</a:t>
          </a:r>
          <a:endParaRPr lang="es-CO" sz="1100" kern="1200" dirty="0"/>
        </a:p>
      </dsp:txBody>
      <dsp:txXfrm>
        <a:off x="2225698" y="958932"/>
        <a:ext cx="1740310" cy="1083240"/>
      </dsp:txXfrm>
    </dsp:sp>
    <dsp:sp modelId="{F2B493F0-569A-4369-A7D2-6962E78FE41C}">
      <dsp:nvSpPr>
        <dsp:cNvPr id="0" name=""/>
        <dsp:cNvSpPr/>
      </dsp:nvSpPr>
      <dsp:spPr>
        <a:xfrm>
          <a:off x="4124378" y="900331"/>
          <a:ext cx="1857512" cy="1200442"/>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Implementar una campaña de cualificación institucional para fortalecer la cultura del servicio  al ciudadano (capacitación y sensibilización).</a:t>
          </a:r>
          <a:endParaRPr lang="es-CO" sz="1100" kern="1200" dirty="0"/>
        </a:p>
      </dsp:txBody>
      <dsp:txXfrm>
        <a:off x="4182979" y="958932"/>
        <a:ext cx="1740310" cy="10832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D8136-CBEC-42D0-B938-2FA9C0A9CBFB}">
      <dsp:nvSpPr>
        <dsp:cNvPr id="0" name=""/>
        <dsp:cNvSpPr/>
      </dsp:nvSpPr>
      <dsp:spPr>
        <a:xfrm>
          <a:off x="451663" y="0"/>
          <a:ext cx="5118854" cy="29659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0C5810-7C5A-4CBF-A894-995D0F875588}">
      <dsp:nvSpPr>
        <dsp:cNvPr id="0" name=""/>
        <dsp:cNvSpPr/>
      </dsp:nvSpPr>
      <dsp:spPr>
        <a:xfrm>
          <a:off x="204071" y="889781"/>
          <a:ext cx="1806654" cy="118637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 Iniciativa estratégica: Desarrollar estrategias para fortalecer la participación ciudadana en el ciclo de la gestión pública del MJD</a:t>
          </a:r>
          <a:endParaRPr lang="es-CO" sz="1100" kern="1200" dirty="0"/>
        </a:p>
      </dsp:txBody>
      <dsp:txXfrm>
        <a:off x="261985" y="947695"/>
        <a:ext cx="1690826" cy="1070546"/>
      </dsp:txXfrm>
    </dsp:sp>
    <dsp:sp modelId="{87676A2A-F7AE-4905-A783-A403EA0C40A5}">
      <dsp:nvSpPr>
        <dsp:cNvPr id="0" name=""/>
        <dsp:cNvSpPr/>
      </dsp:nvSpPr>
      <dsp:spPr>
        <a:xfrm>
          <a:off x="2107763" y="889781"/>
          <a:ext cx="1806654" cy="118637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Actividad 1: Promover la participación ciudadana en los diferentes espacios de relacionamiento con el ciudadano.</a:t>
          </a:r>
          <a:endParaRPr lang="es-CO" sz="1100" kern="1200" dirty="0"/>
        </a:p>
      </dsp:txBody>
      <dsp:txXfrm>
        <a:off x="2165677" y="947695"/>
        <a:ext cx="1690826" cy="1070546"/>
      </dsp:txXfrm>
    </dsp:sp>
    <dsp:sp modelId="{F2B493F0-569A-4369-A7D2-6962E78FE41C}">
      <dsp:nvSpPr>
        <dsp:cNvPr id="0" name=""/>
        <dsp:cNvSpPr/>
      </dsp:nvSpPr>
      <dsp:spPr>
        <a:xfrm>
          <a:off x="4011455" y="889781"/>
          <a:ext cx="1806654" cy="118637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t>Actividad 2: Implementar una campaña de cualificación (capacitación y sensibilización) institucional sobre participación ciudadana.</a:t>
          </a:r>
          <a:endParaRPr lang="es-CO" sz="1100" kern="1200" dirty="0"/>
        </a:p>
      </dsp:txBody>
      <dsp:txXfrm>
        <a:off x="4069369" y="947695"/>
        <a:ext cx="1690826" cy="107054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6918E-5EA8-11C4-C897-1475C883DCBD}"/>
              </a:ext>
            </a:extLst>
          </p:cNvPr>
          <p:cNvSpPr>
            <a:spLocks noGrp="1"/>
          </p:cNvSpPr>
          <p:nvPr>
            <p:ph type="ctrTitle"/>
          </p:nvPr>
        </p:nvSpPr>
        <p:spPr>
          <a:xfrm>
            <a:off x="857250" y="1621191"/>
            <a:ext cx="5143500" cy="3448756"/>
          </a:xfrm>
        </p:spPr>
        <p:txBody>
          <a:bodyPr anchor="b"/>
          <a:lstStyle>
            <a:lvl1pPr algn="ctr">
              <a:defRPr sz="3375"/>
            </a:lvl1pPr>
          </a:lstStyle>
          <a:p>
            <a:r>
              <a:rPr lang="es-ES"/>
              <a:t>Haga clic para modificar el estilo de título del patrón</a:t>
            </a:r>
          </a:p>
        </p:txBody>
      </p:sp>
      <p:sp>
        <p:nvSpPr>
          <p:cNvPr id="3" name="Subtitle 2">
            <a:extLst>
              <a:ext uri="{FF2B5EF4-FFF2-40B4-BE49-F238E27FC236}">
                <a16:creationId xmlns:a16="http://schemas.microsoft.com/office/drawing/2014/main" xmlns="" id="{DCC7D113-4F5D-13A3-8098-ACAD3FCFF8E2}"/>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editar el estilo de subtítulo del patrón</a:t>
            </a:r>
          </a:p>
        </p:txBody>
      </p:sp>
      <p:sp>
        <p:nvSpPr>
          <p:cNvPr id="4" name="Date Placeholder 3">
            <a:extLst>
              <a:ext uri="{FF2B5EF4-FFF2-40B4-BE49-F238E27FC236}">
                <a16:creationId xmlns:a16="http://schemas.microsoft.com/office/drawing/2014/main" xmlns="" id="{E2F01DF4-FDEB-8A09-0A27-BFD3746F9610}"/>
              </a:ext>
            </a:extLst>
          </p:cNvPr>
          <p:cNvSpPr>
            <a:spLocks noGrp="1"/>
          </p:cNvSpPr>
          <p:nvPr>
            <p:ph type="dt" sz="half" idx="10"/>
          </p:nvPr>
        </p:nvSpPr>
        <p:spPr/>
        <p:txBody>
          <a:bodyPr/>
          <a:lstStyle/>
          <a:p>
            <a:fld id="{57039E43-B0D6-4309-B9B4-1BEBCC12DD4E}" type="datetimeFigureOut">
              <a:rPr lang="es-CO" smtClean="0"/>
              <a:t>11/09/2023</a:t>
            </a:fld>
            <a:endParaRPr lang="es-CO"/>
          </a:p>
        </p:txBody>
      </p:sp>
      <p:sp>
        <p:nvSpPr>
          <p:cNvPr id="5" name="Footer Placeholder 4">
            <a:extLst>
              <a:ext uri="{FF2B5EF4-FFF2-40B4-BE49-F238E27FC236}">
                <a16:creationId xmlns:a16="http://schemas.microsoft.com/office/drawing/2014/main" xmlns="" id="{FC586D3B-61EA-A6BE-8596-6F01BF23D266}"/>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xmlns="" id="{42BEEA45-AF3C-052F-62ED-007A2B2F5979}"/>
              </a:ext>
            </a:extLst>
          </p:cNvPr>
          <p:cNvSpPr>
            <a:spLocks noGrp="1"/>
          </p:cNvSpPr>
          <p:nvPr>
            <p:ph type="sldNum" sz="quarter" idx="12"/>
          </p:nvPr>
        </p:nvSpPr>
        <p:spPr/>
        <p:txBody>
          <a:bodyPr/>
          <a:lstStyle/>
          <a:p>
            <a:fld id="{9D6FF99A-371E-4152-9FF3-E1C2747277CC}" type="slidenum">
              <a:rPr lang="es-CO" smtClean="0"/>
              <a:t>‹Nº›</a:t>
            </a:fld>
            <a:endParaRPr lang="es-CO"/>
          </a:p>
        </p:txBody>
      </p:sp>
    </p:spTree>
    <p:extLst>
      <p:ext uri="{BB962C8B-B14F-4D97-AF65-F5344CB8AC3E}">
        <p14:creationId xmlns:p14="http://schemas.microsoft.com/office/powerpoint/2010/main" val="334524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7FD6C-DDC3-6763-786F-62E78680B3CB}"/>
              </a:ext>
            </a:extLst>
          </p:cNvPr>
          <p:cNvSpPr>
            <a:spLocks noGrp="1"/>
          </p:cNvSpPr>
          <p:nvPr>
            <p:ph type="title"/>
          </p:nvPr>
        </p:nvSpPr>
        <p:spPr>
          <a:xfrm>
            <a:off x="472382" y="660400"/>
            <a:ext cx="2211883" cy="2311400"/>
          </a:xfrm>
        </p:spPr>
        <p:txBody>
          <a:bodyPr anchor="b"/>
          <a:lstStyle>
            <a:lvl1pPr>
              <a:defRPr sz="1800"/>
            </a:lvl1pPr>
          </a:lstStyle>
          <a:p>
            <a:r>
              <a:rPr lang="es-ES"/>
              <a:t>Haga clic para modificar el estilo de título del patrón</a:t>
            </a:r>
          </a:p>
        </p:txBody>
      </p:sp>
      <p:sp>
        <p:nvSpPr>
          <p:cNvPr id="3" name="Picture Placeholder 2">
            <a:extLst>
              <a:ext uri="{FF2B5EF4-FFF2-40B4-BE49-F238E27FC236}">
                <a16:creationId xmlns:a16="http://schemas.microsoft.com/office/drawing/2014/main" xmlns="" id="{9ABE62F8-68BA-E86C-DC40-CAAF1A7B9328}"/>
              </a:ext>
            </a:extLst>
          </p:cNvPr>
          <p:cNvSpPr>
            <a:spLocks noGrp="1"/>
          </p:cNvSpPr>
          <p:nvPr>
            <p:ph type="pic" idx="1"/>
          </p:nvPr>
        </p:nvSpPr>
        <p:spPr>
          <a:xfrm>
            <a:off x="2915544" y="1426283"/>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s-ES"/>
              <a:t>Haga clic en el icono para agregar una imagen</a:t>
            </a:r>
          </a:p>
        </p:txBody>
      </p:sp>
      <p:sp>
        <p:nvSpPr>
          <p:cNvPr id="4" name="Text Placeholder 3">
            <a:extLst>
              <a:ext uri="{FF2B5EF4-FFF2-40B4-BE49-F238E27FC236}">
                <a16:creationId xmlns:a16="http://schemas.microsoft.com/office/drawing/2014/main" xmlns="" id="{717B6112-3B8C-FF7A-8E01-2691C03E6829}"/>
              </a:ext>
            </a:extLst>
          </p:cNvPr>
          <p:cNvSpPr>
            <a:spLocks noGrp="1"/>
          </p:cNvSpPr>
          <p:nvPr>
            <p:ph type="body" sz="half" idx="2"/>
          </p:nvPr>
        </p:nvSpPr>
        <p:spPr>
          <a:xfrm>
            <a:off x="472382" y="2971802"/>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Date Placeholder 4">
            <a:extLst>
              <a:ext uri="{FF2B5EF4-FFF2-40B4-BE49-F238E27FC236}">
                <a16:creationId xmlns:a16="http://schemas.microsoft.com/office/drawing/2014/main" xmlns="" id="{BF5EB0AE-73DC-6218-5541-F796ABD2485A}"/>
              </a:ext>
            </a:extLst>
          </p:cNvPr>
          <p:cNvSpPr>
            <a:spLocks noGrp="1"/>
          </p:cNvSpPr>
          <p:nvPr>
            <p:ph type="dt" sz="half" idx="10"/>
          </p:nvPr>
        </p:nvSpPr>
        <p:spPr/>
        <p:txBody>
          <a:bodyPr/>
          <a:lstStyle/>
          <a:p>
            <a:fld id="{57039E43-B0D6-4309-B9B4-1BEBCC12DD4E}" type="datetimeFigureOut">
              <a:rPr lang="es-CO" smtClean="0"/>
              <a:t>11/09/2023</a:t>
            </a:fld>
            <a:endParaRPr lang="es-CO"/>
          </a:p>
        </p:txBody>
      </p:sp>
      <p:sp>
        <p:nvSpPr>
          <p:cNvPr id="6" name="Footer Placeholder 5">
            <a:extLst>
              <a:ext uri="{FF2B5EF4-FFF2-40B4-BE49-F238E27FC236}">
                <a16:creationId xmlns:a16="http://schemas.microsoft.com/office/drawing/2014/main" xmlns="" id="{A8156D66-5A7F-5BA8-1AEB-F46603255FA5}"/>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xmlns="" id="{98359BFC-C2C4-5EC2-4BD0-50B8EA963C07}"/>
              </a:ext>
            </a:extLst>
          </p:cNvPr>
          <p:cNvSpPr>
            <a:spLocks noGrp="1"/>
          </p:cNvSpPr>
          <p:nvPr>
            <p:ph type="sldNum" sz="quarter" idx="12"/>
          </p:nvPr>
        </p:nvSpPr>
        <p:spPr/>
        <p:txBody>
          <a:bodyPr/>
          <a:lstStyle/>
          <a:p>
            <a:fld id="{9D6FF99A-371E-4152-9FF3-E1C2747277CC}" type="slidenum">
              <a:rPr lang="es-CO" smtClean="0"/>
              <a:t>‹Nº›</a:t>
            </a:fld>
            <a:endParaRPr lang="es-CO"/>
          </a:p>
        </p:txBody>
      </p:sp>
    </p:spTree>
    <p:extLst>
      <p:ext uri="{BB962C8B-B14F-4D97-AF65-F5344CB8AC3E}">
        <p14:creationId xmlns:p14="http://schemas.microsoft.com/office/powerpoint/2010/main" val="75938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AAD73-0934-A613-222C-CB4A1BF229EC}"/>
              </a:ext>
            </a:extLst>
          </p:cNvPr>
          <p:cNvSpPr>
            <a:spLocks noGrp="1"/>
          </p:cNvSpPr>
          <p:nvPr>
            <p:ph type="title"/>
          </p:nvPr>
        </p:nvSpPr>
        <p:spPr/>
        <p:txBody>
          <a:bodyPr/>
          <a:lstStyle/>
          <a:p>
            <a:r>
              <a:rPr lang="es-ES"/>
              <a:t>Haga clic para modificar el estilo de título del patrón</a:t>
            </a:r>
          </a:p>
        </p:txBody>
      </p:sp>
      <p:sp>
        <p:nvSpPr>
          <p:cNvPr id="3" name="Vertical Text Placeholder 2">
            <a:extLst>
              <a:ext uri="{FF2B5EF4-FFF2-40B4-BE49-F238E27FC236}">
                <a16:creationId xmlns:a16="http://schemas.microsoft.com/office/drawing/2014/main" xmlns="" id="{6D9DF75B-F28A-4721-ADD0-6FB14AADAF54}"/>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a:extLst>
              <a:ext uri="{FF2B5EF4-FFF2-40B4-BE49-F238E27FC236}">
                <a16:creationId xmlns:a16="http://schemas.microsoft.com/office/drawing/2014/main" xmlns="" id="{935C5F90-182F-DA47-1830-34274CAA13D5}"/>
              </a:ext>
            </a:extLst>
          </p:cNvPr>
          <p:cNvSpPr>
            <a:spLocks noGrp="1"/>
          </p:cNvSpPr>
          <p:nvPr>
            <p:ph type="dt" sz="half" idx="10"/>
          </p:nvPr>
        </p:nvSpPr>
        <p:spPr/>
        <p:txBody>
          <a:bodyPr/>
          <a:lstStyle/>
          <a:p>
            <a:fld id="{57039E43-B0D6-4309-B9B4-1BEBCC12DD4E}" type="datetimeFigureOut">
              <a:rPr lang="es-CO" smtClean="0"/>
              <a:t>11/09/2023</a:t>
            </a:fld>
            <a:endParaRPr lang="es-CO"/>
          </a:p>
        </p:txBody>
      </p:sp>
      <p:sp>
        <p:nvSpPr>
          <p:cNvPr id="5" name="Footer Placeholder 4">
            <a:extLst>
              <a:ext uri="{FF2B5EF4-FFF2-40B4-BE49-F238E27FC236}">
                <a16:creationId xmlns:a16="http://schemas.microsoft.com/office/drawing/2014/main" xmlns="" id="{29CD1073-E153-9BE8-4DC1-10A7657FA033}"/>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xmlns="" id="{B908EE9C-DC58-18CC-D169-80A7768A4084}"/>
              </a:ext>
            </a:extLst>
          </p:cNvPr>
          <p:cNvSpPr>
            <a:spLocks noGrp="1"/>
          </p:cNvSpPr>
          <p:nvPr>
            <p:ph type="sldNum" sz="quarter" idx="12"/>
          </p:nvPr>
        </p:nvSpPr>
        <p:spPr/>
        <p:txBody>
          <a:bodyPr/>
          <a:lstStyle/>
          <a:p>
            <a:fld id="{9D6FF99A-371E-4152-9FF3-E1C2747277CC}" type="slidenum">
              <a:rPr lang="es-CO" smtClean="0"/>
              <a:t>‹Nº›</a:t>
            </a:fld>
            <a:endParaRPr lang="es-CO"/>
          </a:p>
        </p:txBody>
      </p:sp>
    </p:spTree>
    <p:extLst>
      <p:ext uri="{BB962C8B-B14F-4D97-AF65-F5344CB8AC3E}">
        <p14:creationId xmlns:p14="http://schemas.microsoft.com/office/powerpoint/2010/main" val="1542579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5ADFC0-DD45-9E9C-AD11-D1AE2871F838}"/>
              </a:ext>
            </a:extLst>
          </p:cNvPr>
          <p:cNvSpPr>
            <a:spLocks noGrp="1"/>
          </p:cNvSpPr>
          <p:nvPr>
            <p:ph type="title" orient="vert"/>
          </p:nvPr>
        </p:nvSpPr>
        <p:spPr>
          <a:xfrm>
            <a:off x="4907756" y="527405"/>
            <a:ext cx="1478756" cy="8394877"/>
          </a:xfrm>
        </p:spPr>
        <p:txBody>
          <a:bodyPr vert="eaVert"/>
          <a:lstStyle/>
          <a:p>
            <a:r>
              <a:rPr lang="es-ES"/>
              <a:t>Haga clic para modificar el estilo de título del patrón</a:t>
            </a:r>
          </a:p>
        </p:txBody>
      </p:sp>
      <p:sp>
        <p:nvSpPr>
          <p:cNvPr id="3" name="Vertical Text Placeholder 2">
            <a:extLst>
              <a:ext uri="{FF2B5EF4-FFF2-40B4-BE49-F238E27FC236}">
                <a16:creationId xmlns:a16="http://schemas.microsoft.com/office/drawing/2014/main" xmlns="" id="{91BE7225-0504-C905-6629-0D9CF412CA9E}"/>
              </a:ext>
            </a:extLst>
          </p:cNvPr>
          <p:cNvSpPr>
            <a:spLocks noGrp="1"/>
          </p:cNvSpPr>
          <p:nvPr>
            <p:ph type="body" orient="vert" idx="1"/>
          </p:nvPr>
        </p:nvSpPr>
        <p:spPr>
          <a:xfrm>
            <a:off x="471487" y="527405"/>
            <a:ext cx="4350544" cy="839487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a:extLst>
              <a:ext uri="{FF2B5EF4-FFF2-40B4-BE49-F238E27FC236}">
                <a16:creationId xmlns:a16="http://schemas.microsoft.com/office/drawing/2014/main" xmlns="" id="{32621951-46F7-BF39-C1C7-EC812244BFB6}"/>
              </a:ext>
            </a:extLst>
          </p:cNvPr>
          <p:cNvSpPr>
            <a:spLocks noGrp="1"/>
          </p:cNvSpPr>
          <p:nvPr>
            <p:ph type="dt" sz="half" idx="10"/>
          </p:nvPr>
        </p:nvSpPr>
        <p:spPr/>
        <p:txBody>
          <a:bodyPr/>
          <a:lstStyle/>
          <a:p>
            <a:fld id="{57039E43-B0D6-4309-B9B4-1BEBCC12DD4E}" type="datetimeFigureOut">
              <a:rPr lang="es-CO" smtClean="0"/>
              <a:t>11/09/2023</a:t>
            </a:fld>
            <a:endParaRPr lang="es-CO"/>
          </a:p>
        </p:txBody>
      </p:sp>
      <p:sp>
        <p:nvSpPr>
          <p:cNvPr id="5" name="Footer Placeholder 4">
            <a:extLst>
              <a:ext uri="{FF2B5EF4-FFF2-40B4-BE49-F238E27FC236}">
                <a16:creationId xmlns:a16="http://schemas.microsoft.com/office/drawing/2014/main" xmlns="" id="{B26C544C-64C8-C0A2-8BEC-CF801356096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xmlns="" id="{E5C3AACA-9B28-FB6D-D399-934449FF2E67}"/>
              </a:ext>
            </a:extLst>
          </p:cNvPr>
          <p:cNvSpPr>
            <a:spLocks noGrp="1"/>
          </p:cNvSpPr>
          <p:nvPr>
            <p:ph type="sldNum" sz="quarter" idx="12"/>
          </p:nvPr>
        </p:nvSpPr>
        <p:spPr/>
        <p:txBody>
          <a:bodyPr/>
          <a:lstStyle/>
          <a:p>
            <a:fld id="{9D6FF99A-371E-4152-9FF3-E1C2747277CC}" type="slidenum">
              <a:rPr lang="es-CO" smtClean="0"/>
              <a:t>‹Nº›</a:t>
            </a:fld>
            <a:endParaRPr lang="es-CO"/>
          </a:p>
        </p:txBody>
      </p:sp>
    </p:spTree>
    <p:extLst>
      <p:ext uri="{BB962C8B-B14F-4D97-AF65-F5344CB8AC3E}">
        <p14:creationId xmlns:p14="http://schemas.microsoft.com/office/powerpoint/2010/main" val="214839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BAD4A-7BDB-4389-AF53-0C76E06D8000}"/>
              </a:ext>
            </a:extLst>
          </p:cNvPr>
          <p:cNvSpPr>
            <a:spLocks noGrp="1"/>
          </p:cNvSpPr>
          <p:nvPr>
            <p:ph type="title"/>
          </p:nvPr>
        </p:nvSpPr>
        <p:spPr/>
        <p:txBody>
          <a:bodyPr/>
          <a:lstStyle/>
          <a:p>
            <a:r>
              <a:rPr lang="es-ES"/>
              <a:t>Haga clic para modificar el estilo de título del patrón</a:t>
            </a:r>
          </a:p>
        </p:txBody>
      </p:sp>
      <p:sp>
        <p:nvSpPr>
          <p:cNvPr id="3" name="Content Placeholder 2">
            <a:extLst>
              <a:ext uri="{FF2B5EF4-FFF2-40B4-BE49-F238E27FC236}">
                <a16:creationId xmlns:a16="http://schemas.microsoft.com/office/drawing/2014/main" xmlns="" id="{3DD292F8-4223-651D-6A9D-8077391E6577}"/>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a:extLst>
              <a:ext uri="{FF2B5EF4-FFF2-40B4-BE49-F238E27FC236}">
                <a16:creationId xmlns:a16="http://schemas.microsoft.com/office/drawing/2014/main" xmlns="" id="{F418D7CF-1A15-BD0B-508A-ABD48BD7413D}"/>
              </a:ext>
            </a:extLst>
          </p:cNvPr>
          <p:cNvSpPr>
            <a:spLocks noGrp="1"/>
          </p:cNvSpPr>
          <p:nvPr>
            <p:ph type="dt" sz="half" idx="10"/>
          </p:nvPr>
        </p:nvSpPr>
        <p:spPr/>
        <p:txBody>
          <a:bodyPr/>
          <a:lstStyle/>
          <a:p>
            <a:fld id="{57039E43-B0D6-4309-B9B4-1BEBCC12DD4E}" type="datetimeFigureOut">
              <a:rPr lang="es-CO" smtClean="0"/>
              <a:t>11/09/2023</a:t>
            </a:fld>
            <a:endParaRPr lang="es-CO"/>
          </a:p>
        </p:txBody>
      </p:sp>
      <p:sp>
        <p:nvSpPr>
          <p:cNvPr id="5" name="Footer Placeholder 4">
            <a:extLst>
              <a:ext uri="{FF2B5EF4-FFF2-40B4-BE49-F238E27FC236}">
                <a16:creationId xmlns:a16="http://schemas.microsoft.com/office/drawing/2014/main" xmlns="" id="{96B553F7-55AA-5FBF-1F82-9F2912779ED5}"/>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xmlns="" id="{9B694942-8707-DAF3-5FD5-8F1246F30FC9}"/>
              </a:ext>
            </a:extLst>
          </p:cNvPr>
          <p:cNvSpPr>
            <a:spLocks noGrp="1"/>
          </p:cNvSpPr>
          <p:nvPr>
            <p:ph type="sldNum" sz="quarter" idx="12"/>
          </p:nvPr>
        </p:nvSpPr>
        <p:spPr/>
        <p:txBody>
          <a:bodyPr/>
          <a:lstStyle/>
          <a:p>
            <a:fld id="{9D6FF99A-371E-4152-9FF3-E1C2747277CC}" type="slidenum">
              <a:rPr lang="es-CO" smtClean="0"/>
              <a:t>‹Nº›</a:t>
            </a:fld>
            <a:endParaRPr lang="es-CO"/>
          </a:p>
        </p:txBody>
      </p:sp>
    </p:spTree>
    <p:extLst>
      <p:ext uri="{BB962C8B-B14F-4D97-AF65-F5344CB8AC3E}">
        <p14:creationId xmlns:p14="http://schemas.microsoft.com/office/powerpoint/2010/main" val="367841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BE320-E04F-D568-69C0-C07757EB896C}"/>
              </a:ext>
            </a:extLst>
          </p:cNvPr>
          <p:cNvSpPr>
            <a:spLocks noGrp="1"/>
          </p:cNvSpPr>
          <p:nvPr>
            <p:ph type="title"/>
          </p:nvPr>
        </p:nvSpPr>
        <p:spPr>
          <a:xfrm>
            <a:off x="467917" y="2469622"/>
            <a:ext cx="5915025" cy="4120620"/>
          </a:xfrm>
        </p:spPr>
        <p:txBody>
          <a:bodyPr anchor="b"/>
          <a:lstStyle>
            <a:lvl1pPr>
              <a:defRPr sz="3375"/>
            </a:lvl1pPr>
          </a:lstStyle>
          <a:p>
            <a:r>
              <a:rPr lang="es-ES"/>
              <a:t>Haga clic para modificar el estilo de título del patrón</a:t>
            </a:r>
          </a:p>
        </p:txBody>
      </p:sp>
      <p:sp>
        <p:nvSpPr>
          <p:cNvPr id="3" name="Text Placeholder 2">
            <a:extLst>
              <a:ext uri="{FF2B5EF4-FFF2-40B4-BE49-F238E27FC236}">
                <a16:creationId xmlns:a16="http://schemas.microsoft.com/office/drawing/2014/main" xmlns="" id="{78F7B311-89C3-5860-ED1A-9E2F916789AC}"/>
              </a:ext>
            </a:extLst>
          </p:cNvPr>
          <p:cNvSpPr>
            <a:spLocks noGrp="1"/>
          </p:cNvSpPr>
          <p:nvPr>
            <p:ph type="body" idx="1"/>
          </p:nvPr>
        </p:nvSpPr>
        <p:spPr>
          <a:xfrm>
            <a:off x="467917" y="6629227"/>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Editar el estilo de texto del patrón</a:t>
            </a:r>
          </a:p>
        </p:txBody>
      </p:sp>
      <p:sp>
        <p:nvSpPr>
          <p:cNvPr id="4" name="Date Placeholder 3">
            <a:extLst>
              <a:ext uri="{FF2B5EF4-FFF2-40B4-BE49-F238E27FC236}">
                <a16:creationId xmlns:a16="http://schemas.microsoft.com/office/drawing/2014/main" xmlns="" id="{7592E470-DFB8-565A-411B-4F65ABCE4834}"/>
              </a:ext>
            </a:extLst>
          </p:cNvPr>
          <p:cNvSpPr>
            <a:spLocks noGrp="1"/>
          </p:cNvSpPr>
          <p:nvPr>
            <p:ph type="dt" sz="half" idx="10"/>
          </p:nvPr>
        </p:nvSpPr>
        <p:spPr/>
        <p:txBody>
          <a:bodyPr/>
          <a:lstStyle/>
          <a:p>
            <a:fld id="{57039E43-B0D6-4309-B9B4-1BEBCC12DD4E}" type="datetimeFigureOut">
              <a:rPr lang="es-CO" smtClean="0"/>
              <a:t>11/09/2023</a:t>
            </a:fld>
            <a:endParaRPr lang="es-CO"/>
          </a:p>
        </p:txBody>
      </p:sp>
      <p:sp>
        <p:nvSpPr>
          <p:cNvPr id="5" name="Footer Placeholder 4">
            <a:extLst>
              <a:ext uri="{FF2B5EF4-FFF2-40B4-BE49-F238E27FC236}">
                <a16:creationId xmlns:a16="http://schemas.microsoft.com/office/drawing/2014/main" xmlns="" id="{DAA4735A-67E8-DB29-7474-95E6046FAFD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xmlns="" id="{BE3356ED-E895-B7C0-8DFB-8E9B2003C8EA}"/>
              </a:ext>
            </a:extLst>
          </p:cNvPr>
          <p:cNvSpPr>
            <a:spLocks noGrp="1"/>
          </p:cNvSpPr>
          <p:nvPr>
            <p:ph type="sldNum" sz="quarter" idx="12"/>
          </p:nvPr>
        </p:nvSpPr>
        <p:spPr/>
        <p:txBody>
          <a:bodyPr/>
          <a:lstStyle/>
          <a:p>
            <a:fld id="{9D6FF99A-371E-4152-9FF3-E1C2747277CC}" type="slidenum">
              <a:rPr lang="es-CO" smtClean="0"/>
              <a:t>‹Nº›</a:t>
            </a:fld>
            <a:endParaRPr lang="es-CO"/>
          </a:p>
        </p:txBody>
      </p:sp>
    </p:spTree>
    <p:extLst>
      <p:ext uri="{BB962C8B-B14F-4D97-AF65-F5344CB8AC3E}">
        <p14:creationId xmlns:p14="http://schemas.microsoft.com/office/powerpoint/2010/main" val="7285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226682-70D4-3099-0FB5-1ED3C71A0D68}"/>
              </a:ext>
            </a:extLst>
          </p:cNvPr>
          <p:cNvSpPr>
            <a:spLocks noGrp="1"/>
          </p:cNvSpPr>
          <p:nvPr>
            <p:ph type="title"/>
          </p:nvPr>
        </p:nvSpPr>
        <p:spPr/>
        <p:txBody>
          <a:bodyPr/>
          <a:lstStyle/>
          <a:p>
            <a:r>
              <a:rPr lang="es-ES"/>
              <a:t>Haga clic para modificar el estilo de título del patrón</a:t>
            </a:r>
          </a:p>
        </p:txBody>
      </p:sp>
      <p:sp>
        <p:nvSpPr>
          <p:cNvPr id="3" name="Content Placeholder 2">
            <a:extLst>
              <a:ext uri="{FF2B5EF4-FFF2-40B4-BE49-F238E27FC236}">
                <a16:creationId xmlns:a16="http://schemas.microsoft.com/office/drawing/2014/main" xmlns="" id="{9702749B-F368-78E8-6B61-23E575A9AEEC}"/>
              </a:ext>
            </a:extLst>
          </p:cNvPr>
          <p:cNvSpPr>
            <a:spLocks noGrp="1"/>
          </p:cNvSpPr>
          <p:nvPr>
            <p:ph sz="half" idx="1"/>
          </p:nvPr>
        </p:nvSpPr>
        <p:spPr>
          <a:xfrm>
            <a:off x="471488"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a:extLst>
              <a:ext uri="{FF2B5EF4-FFF2-40B4-BE49-F238E27FC236}">
                <a16:creationId xmlns:a16="http://schemas.microsoft.com/office/drawing/2014/main" xmlns="" id="{750E2E07-F817-046B-2823-A5B22AFFB92A}"/>
              </a:ext>
            </a:extLst>
          </p:cNvPr>
          <p:cNvSpPr>
            <a:spLocks noGrp="1"/>
          </p:cNvSpPr>
          <p:nvPr>
            <p:ph sz="half" idx="2"/>
          </p:nvPr>
        </p:nvSpPr>
        <p:spPr>
          <a:xfrm>
            <a:off x="3471863"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Date Placeholder 4">
            <a:extLst>
              <a:ext uri="{FF2B5EF4-FFF2-40B4-BE49-F238E27FC236}">
                <a16:creationId xmlns:a16="http://schemas.microsoft.com/office/drawing/2014/main" xmlns="" id="{016ECE48-3210-5B12-84C3-68AAFE90D739}"/>
              </a:ext>
            </a:extLst>
          </p:cNvPr>
          <p:cNvSpPr>
            <a:spLocks noGrp="1"/>
          </p:cNvSpPr>
          <p:nvPr>
            <p:ph type="dt" sz="half" idx="10"/>
          </p:nvPr>
        </p:nvSpPr>
        <p:spPr/>
        <p:txBody>
          <a:bodyPr/>
          <a:lstStyle/>
          <a:p>
            <a:fld id="{57039E43-B0D6-4309-B9B4-1BEBCC12DD4E}" type="datetimeFigureOut">
              <a:rPr lang="es-CO" smtClean="0"/>
              <a:t>11/09/2023</a:t>
            </a:fld>
            <a:endParaRPr lang="es-CO"/>
          </a:p>
        </p:txBody>
      </p:sp>
      <p:sp>
        <p:nvSpPr>
          <p:cNvPr id="6" name="Footer Placeholder 5">
            <a:extLst>
              <a:ext uri="{FF2B5EF4-FFF2-40B4-BE49-F238E27FC236}">
                <a16:creationId xmlns:a16="http://schemas.microsoft.com/office/drawing/2014/main" xmlns="" id="{2D1B5D58-22CC-2D9A-69D2-9174FFA4F772}"/>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xmlns="" id="{3828F641-FD27-3026-FCB4-F85BC6189DB8}"/>
              </a:ext>
            </a:extLst>
          </p:cNvPr>
          <p:cNvSpPr>
            <a:spLocks noGrp="1"/>
          </p:cNvSpPr>
          <p:nvPr>
            <p:ph type="sldNum" sz="quarter" idx="12"/>
          </p:nvPr>
        </p:nvSpPr>
        <p:spPr/>
        <p:txBody>
          <a:bodyPr/>
          <a:lstStyle/>
          <a:p>
            <a:fld id="{9D6FF99A-371E-4152-9FF3-E1C2747277CC}" type="slidenum">
              <a:rPr lang="es-CO" smtClean="0"/>
              <a:t>‹Nº›</a:t>
            </a:fld>
            <a:endParaRPr lang="es-CO"/>
          </a:p>
        </p:txBody>
      </p:sp>
    </p:spTree>
    <p:extLst>
      <p:ext uri="{BB962C8B-B14F-4D97-AF65-F5344CB8AC3E}">
        <p14:creationId xmlns:p14="http://schemas.microsoft.com/office/powerpoint/2010/main" val="380858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68AF2-E78B-CAD0-85F4-CBF903F854D4}"/>
              </a:ext>
            </a:extLst>
          </p:cNvPr>
          <p:cNvSpPr>
            <a:spLocks noGrp="1"/>
          </p:cNvSpPr>
          <p:nvPr>
            <p:ph type="title"/>
          </p:nvPr>
        </p:nvSpPr>
        <p:spPr>
          <a:xfrm>
            <a:off x="472382" y="527404"/>
            <a:ext cx="5915025" cy="1914702"/>
          </a:xfrm>
        </p:spPr>
        <p:txBody>
          <a:bodyPr/>
          <a:lstStyle/>
          <a:p>
            <a:r>
              <a:rPr lang="es-ES"/>
              <a:t>Haga clic para modificar el estilo de título del patrón</a:t>
            </a:r>
          </a:p>
        </p:txBody>
      </p:sp>
      <p:sp>
        <p:nvSpPr>
          <p:cNvPr id="3" name="Text Placeholder 2">
            <a:extLst>
              <a:ext uri="{FF2B5EF4-FFF2-40B4-BE49-F238E27FC236}">
                <a16:creationId xmlns:a16="http://schemas.microsoft.com/office/drawing/2014/main" xmlns="" id="{B37DBC3F-4789-024D-8915-71F2F7767C97}"/>
              </a:ext>
            </a:extLst>
          </p:cNvPr>
          <p:cNvSpPr>
            <a:spLocks noGrp="1"/>
          </p:cNvSpPr>
          <p:nvPr>
            <p:ph type="body" idx="1"/>
          </p:nvPr>
        </p:nvSpPr>
        <p:spPr>
          <a:xfrm>
            <a:off x="472382" y="2428349"/>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4" name="Content Placeholder 3">
            <a:extLst>
              <a:ext uri="{FF2B5EF4-FFF2-40B4-BE49-F238E27FC236}">
                <a16:creationId xmlns:a16="http://schemas.microsoft.com/office/drawing/2014/main" xmlns="" id="{5E992D41-F582-C9CC-0B6A-5486D135A6B3}"/>
              </a:ext>
            </a:extLst>
          </p:cNvPr>
          <p:cNvSpPr>
            <a:spLocks noGrp="1"/>
          </p:cNvSpPr>
          <p:nvPr>
            <p:ph sz="half" idx="2"/>
          </p:nvPr>
        </p:nvSpPr>
        <p:spPr>
          <a:xfrm>
            <a:off x="472382" y="3618444"/>
            <a:ext cx="2901255"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a:extLst>
              <a:ext uri="{FF2B5EF4-FFF2-40B4-BE49-F238E27FC236}">
                <a16:creationId xmlns:a16="http://schemas.microsoft.com/office/drawing/2014/main" xmlns="" id="{E532A447-1EB1-FA2C-141F-08DEFE3251C8}"/>
              </a:ext>
            </a:extLst>
          </p:cNvPr>
          <p:cNvSpPr>
            <a:spLocks noGrp="1"/>
          </p:cNvSpPr>
          <p:nvPr>
            <p:ph type="body" sz="quarter" idx="3"/>
          </p:nvPr>
        </p:nvSpPr>
        <p:spPr>
          <a:xfrm>
            <a:off x="3471864" y="2428349"/>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6" name="Content Placeholder 5">
            <a:extLst>
              <a:ext uri="{FF2B5EF4-FFF2-40B4-BE49-F238E27FC236}">
                <a16:creationId xmlns:a16="http://schemas.microsoft.com/office/drawing/2014/main" xmlns="" id="{AB4227C9-68CF-B138-5EA4-C704F8EE5CC5}"/>
              </a:ext>
            </a:extLst>
          </p:cNvPr>
          <p:cNvSpPr>
            <a:spLocks noGrp="1"/>
          </p:cNvSpPr>
          <p:nvPr>
            <p:ph sz="quarter" idx="4"/>
          </p:nvPr>
        </p:nvSpPr>
        <p:spPr>
          <a:xfrm>
            <a:off x="3471864" y="3618444"/>
            <a:ext cx="2915543"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Date Placeholder 6">
            <a:extLst>
              <a:ext uri="{FF2B5EF4-FFF2-40B4-BE49-F238E27FC236}">
                <a16:creationId xmlns:a16="http://schemas.microsoft.com/office/drawing/2014/main" xmlns="" id="{C64AE279-8A4C-4294-5529-2B409C938F88}"/>
              </a:ext>
            </a:extLst>
          </p:cNvPr>
          <p:cNvSpPr>
            <a:spLocks noGrp="1"/>
          </p:cNvSpPr>
          <p:nvPr>
            <p:ph type="dt" sz="half" idx="10"/>
          </p:nvPr>
        </p:nvSpPr>
        <p:spPr/>
        <p:txBody>
          <a:bodyPr/>
          <a:lstStyle/>
          <a:p>
            <a:fld id="{57039E43-B0D6-4309-B9B4-1BEBCC12DD4E}" type="datetimeFigureOut">
              <a:rPr lang="es-CO" smtClean="0"/>
              <a:t>11/09/2023</a:t>
            </a:fld>
            <a:endParaRPr lang="es-CO"/>
          </a:p>
        </p:txBody>
      </p:sp>
      <p:sp>
        <p:nvSpPr>
          <p:cNvPr id="8" name="Footer Placeholder 7">
            <a:extLst>
              <a:ext uri="{FF2B5EF4-FFF2-40B4-BE49-F238E27FC236}">
                <a16:creationId xmlns:a16="http://schemas.microsoft.com/office/drawing/2014/main" xmlns="" id="{4757E941-65C8-717B-A94E-5F269A084B49}"/>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xmlns="" id="{6638D95C-8CBA-AD77-EE50-40E361C3FEEB}"/>
              </a:ext>
            </a:extLst>
          </p:cNvPr>
          <p:cNvSpPr>
            <a:spLocks noGrp="1"/>
          </p:cNvSpPr>
          <p:nvPr>
            <p:ph type="sldNum" sz="quarter" idx="12"/>
          </p:nvPr>
        </p:nvSpPr>
        <p:spPr/>
        <p:txBody>
          <a:bodyPr/>
          <a:lstStyle/>
          <a:p>
            <a:fld id="{9D6FF99A-371E-4152-9FF3-E1C2747277CC}" type="slidenum">
              <a:rPr lang="es-CO" smtClean="0"/>
              <a:t>‹Nº›</a:t>
            </a:fld>
            <a:endParaRPr lang="es-CO"/>
          </a:p>
        </p:txBody>
      </p:sp>
    </p:spTree>
    <p:extLst>
      <p:ext uri="{BB962C8B-B14F-4D97-AF65-F5344CB8AC3E}">
        <p14:creationId xmlns:p14="http://schemas.microsoft.com/office/powerpoint/2010/main" val="64743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501984-540C-012B-C025-E8CFD48EEB5A}"/>
              </a:ext>
            </a:extLst>
          </p:cNvPr>
          <p:cNvSpPr>
            <a:spLocks noGrp="1"/>
          </p:cNvSpPr>
          <p:nvPr>
            <p:ph type="title"/>
          </p:nvPr>
        </p:nvSpPr>
        <p:spPr/>
        <p:txBody>
          <a:bodyPr/>
          <a:lstStyle/>
          <a:p>
            <a:r>
              <a:rPr lang="es-ES"/>
              <a:t>Haga clic para modificar el estilo de título del patrón</a:t>
            </a:r>
          </a:p>
        </p:txBody>
      </p:sp>
      <p:sp>
        <p:nvSpPr>
          <p:cNvPr id="3" name="Date Placeholder 2">
            <a:extLst>
              <a:ext uri="{FF2B5EF4-FFF2-40B4-BE49-F238E27FC236}">
                <a16:creationId xmlns:a16="http://schemas.microsoft.com/office/drawing/2014/main" xmlns="" id="{7ABA8CE3-9C27-C43A-1BA4-39C89E9B7008}"/>
              </a:ext>
            </a:extLst>
          </p:cNvPr>
          <p:cNvSpPr>
            <a:spLocks noGrp="1"/>
          </p:cNvSpPr>
          <p:nvPr>
            <p:ph type="dt" sz="half" idx="10"/>
          </p:nvPr>
        </p:nvSpPr>
        <p:spPr/>
        <p:txBody>
          <a:bodyPr/>
          <a:lstStyle/>
          <a:p>
            <a:fld id="{57039E43-B0D6-4309-B9B4-1BEBCC12DD4E}" type="datetimeFigureOut">
              <a:rPr lang="es-CO" smtClean="0"/>
              <a:t>11/09/2023</a:t>
            </a:fld>
            <a:endParaRPr lang="es-CO"/>
          </a:p>
        </p:txBody>
      </p:sp>
      <p:sp>
        <p:nvSpPr>
          <p:cNvPr id="4" name="Footer Placeholder 3">
            <a:extLst>
              <a:ext uri="{FF2B5EF4-FFF2-40B4-BE49-F238E27FC236}">
                <a16:creationId xmlns:a16="http://schemas.microsoft.com/office/drawing/2014/main" xmlns="" id="{51AAEDDA-0C55-C0D8-0E3D-AC33D0CE4A7F}"/>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xmlns="" id="{C31AEC76-213F-B24C-4AD1-F0E2CEBB07D7}"/>
              </a:ext>
            </a:extLst>
          </p:cNvPr>
          <p:cNvSpPr>
            <a:spLocks noGrp="1"/>
          </p:cNvSpPr>
          <p:nvPr>
            <p:ph type="sldNum" sz="quarter" idx="12"/>
          </p:nvPr>
        </p:nvSpPr>
        <p:spPr/>
        <p:txBody>
          <a:bodyPr/>
          <a:lstStyle/>
          <a:p>
            <a:fld id="{9D6FF99A-371E-4152-9FF3-E1C2747277CC}" type="slidenum">
              <a:rPr lang="es-CO" smtClean="0"/>
              <a:t>‹Nº›</a:t>
            </a:fld>
            <a:endParaRPr lang="es-CO"/>
          </a:p>
        </p:txBody>
      </p:sp>
    </p:spTree>
    <p:extLst>
      <p:ext uri="{BB962C8B-B14F-4D97-AF65-F5344CB8AC3E}">
        <p14:creationId xmlns:p14="http://schemas.microsoft.com/office/powerpoint/2010/main" val="120500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DC1E8B51-AADB-B44F-CF4A-F634BE186A6E}"/>
              </a:ext>
            </a:extLst>
          </p:cNvPr>
          <p:cNvGrpSpPr/>
          <p:nvPr/>
        </p:nvGrpSpPr>
        <p:grpSpPr>
          <a:xfrm>
            <a:off x="0" y="3"/>
            <a:ext cx="6858000" cy="9708797"/>
            <a:chOff x="0" y="0"/>
            <a:chExt cx="12192000" cy="6721475"/>
          </a:xfrm>
        </p:grpSpPr>
        <p:sp>
          <p:nvSpPr>
            <p:cNvPr id="5" name="Rectangle 4">
              <a:extLst>
                <a:ext uri="{FF2B5EF4-FFF2-40B4-BE49-F238E27FC236}">
                  <a16:creationId xmlns:a16="http://schemas.microsoft.com/office/drawing/2014/main" xmlns="" id="{23763B2D-482C-072A-737C-7B1ABB3DFD8E}"/>
                </a:ext>
              </a:extLst>
            </p:cNvPr>
            <p:cNvSpPr/>
            <p:nvPr userDrawn="1"/>
          </p:nvSpPr>
          <p:spPr>
            <a:xfrm>
              <a:off x="0" y="0"/>
              <a:ext cx="12192000" cy="672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662"/>
            </a:p>
          </p:txBody>
        </p:sp>
        <p:pic>
          <p:nvPicPr>
            <p:cNvPr id="6" name="Imagen 8" descr="Imagen que contiene Interfaz de usuario gráfica&#10;&#10;Descripción generada automáticamente">
              <a:extLst>
                <a:ext uri="{FF2B5EF4-FFF2-40B4-BE49-F238E27FC236}">
                  <a16:creationId xmlns:a16="http://schemas.microsoft.com/office/drawing/2014/main" xmlns="" id="{479BEFB6-EA6A-153D-C7E2-AD98CC5151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238" y="2902743"/>
              <a:ext cx="3671523" cy="915988"/>
            </a:xfrm>
            <a:prstGeom prst="rect">
              <a:avLst/>
            </a:prstGeom>
          </p:spPr>
        </p:pic>
      </p:grpSp>
    </p:spTree>
    <p:extLst>
      <p:ext uri="{BB962C8B-B14F-4D97-AF65-F5344CB8AC3E}">
        <p14:creationId xmlns:p14="http://schemas.microsoft.com/office/powerpoint/2010/main" val="263618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23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943FB-0ED2-F413-A89A-74276290A938}"/>
              </a:ext>
            </a:extLst>
          </p:cNvPr>
          <p:cNvSpPr>
            <a:spLocks noGrp="1"/>
          </p:cNvSpPr>
          <p:nvPr>
            <p:ph type="title"/>
          </p:nvPr>
        </p:nvSpPr>
        <p:spPr>
          <a:xfrm>
            <a:off x="472382" y="660400"/>
            <a:ext cx="2211883" cy="2311400"/>
          </a:xfrm>
        </p:spPr>
        <p:txBody>
          <a:bodyPr anchor="b"/>
          <a:lstStyle>
            <a:lvl1pPr>
              <a:defRPr sz="1800"/>
            </a:lvl1pPr>
          </a:lstStyle>
          <a:p>
            <a:r>
              <a:rPr lang="es-ES"/>
              <a:t>Haga clic para modificar el estilo de título del patrón</a:t>
            </a:r>
          </a:p>
        </p:txBody>
      </p:sp>
      <p:sp>
        <p:nvSpPr>
          <p:cNvPr id="3" name="Content Placeholder 2">
            <a:extLst>
              <a:ext uri="{FF2B5EF4-FFF2-40B4-BE49-F238E27FC236}">
                <a16:creationId xmlns:a16="http://schemas.microsoft.com/office/drawing/2014/main" xmlns="" id="{BC89B599-827A-BA69-B1E7-961938B462A8}"/>
              </a:ext>
            </a:extLst>
          </p:cNvPr>
          <p:cNvSpPr>
            <a:spLocks noGrp="1"/>
          </p:cNvSpPr>
          <p:nvPr>
            <p:ph idx="1"/>
          </p:nvPr>
        </p:nvSpPr>
        <p:spPr>
          <a:xfrm>
            <a:off x="2915544" y="1426283"/>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a:extLst>
              <a:ext uri="{FF2B5EF4-FFF2-40B4-BE49-F238E27FC236}">
                <a16:creationId xmlns:a16="http://schemas.microsoft.com/office/drawing/2014/main" xmlns="" id="{C646CEFD-DD19-20A2-7D55-A4E27EE68338}"/>
              </a:ext>
            </a:extLst>
          </p:cNvPr>
          <p:cNvSpPr>
            <a:spLocks noGrp="1"/>
          </p:cNvSpPr>
          <p:nvPr>
            <p:ph type="body" sz="half" idx="2"/>
          </p:nvPr>
        </p:nvSpPr>
        <p:spPr>
          <a:xfrm>
            <a:off x="472382" y="2971802"/>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Date Placeholder 4">
            <a:extLst>
              <a:ext uri="{FF2B5EF4-FFF2-40B4-BE49-F238E27FC236}">
                <a16:creationId xmlns:a16="http://schemas.microsoft.com/office/drawing/2014/main" xmlns="" id="{44A50720-8EED-8BCF-ACF4-22ED42BD1414}"/>
              </a:ext>
            </a:extLst>
          </p:cNvPr>
          <p:cNvSpPr>
            <a:spLocks noGrp="1"/>
          </p:cNvSpPr>
          <p:nvPr>
            <p:ph type="dt" sz="half" idx="10"/>
          </p:nvPr>
        </p:nvSpPr>
        <p:spPr/>
        <p:txBody>
          <a:bodyPr/>
          <a:lstStyle/>
          <a:p>
            <a:fld id="{57039E43-B0D6-4309-B9B4-1BEBCC12DD4E}" type="datetimeFigureOut">
              <a:rPr lang="es-CO" smtClean="0"/>
              <a:t>11/09/2023</a:t>
            </a:fld>
            <a:endParaRPr lang="es-CO"/>
          </a:p>
        </p:txBody>
      </p:sp>
      <p:sp>
        <p:nvSpPr>
          <p:cNvPr id="6" name="Footer Placeholder 5">
            <a:extLst>
              <a:ext uri="{FF2B5EF4-FFF2-40B4-BE49-F238E27FC236}">
                <a16:creationId xmlns:a16="http://schemas.microsoft.com/office/drawing/2014/main" xmlns="" id="{47D546E4-EB23-10B5-A1ED-327CC620CC35}"/>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xmlns="" id="{44C667B0-269E-5947-BAE8-09EE3B21613F}"/>
              </a:ext>
            </a:extLst>
          </p:cNvPr>
          <p:cNvSpPr>
            <a:spLocks noGrp="1"/>
          </p:cNvSpPr>
          <p:nvPr>
            <p:ph type="sldNum" sz="quarter" idx="12"/>
          </p:nvPr>
        </p:nvSpPr>
        <p:spPr/>
        <p:txBody>
          <a:bodyPr/>
          <a:lstStyle/>
          <a:p>
            <a:fld id="{9D6FF99A-371E-4152-9FF3-E1C2747277CC}" type="slidenum">
              <a:rPr lang="es-CO" smtClean="0"/>
              <a:t>‹Nº›</a:t>
            </a:fld>
            <a:endParaRPr lang="es-CO"/>
          </a:p>
        </p:txBody>
      </p:sp>
    </p:spTree>
    <p:extLst>
      <p:ext uri="{BB962C8B-B14F-4D97-AF65-F5344CB8AC3E}">
        <p14:creationId xmlns:p14="http://schemas.microsoft.com/office/powerpoint/2010/main" val="156447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xmlns="" id="{2D9935AA-C380-780E-152D-F5D123AEE802}"/>
              </a:ext>
            </a:extLst>
          </p:cNvPr>
          <p:cNvSpPr/>
          <p:nvPr/>
        </p:nvSpPr>
        <p:spPr>
          <a:xfrm>
            <a:off x="4471988" y="11469"/>
            <a:ext cx="2386013" cy="1966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662"/>
          </a:p>
        </p:txBody>
      </p:sp>
      <p:sp>
        <p:nvSpPr>
          <p:cNvPr id="2" name="Title Placeholder 1">
            <a:extLst>
              <a:ext uri="{FF2B5EF4-FFF2-40B4-BE49-F238E27FC236}">
                <a16:creationId xmlns:a16="http://schemas.microsoft.com/office/drawing/2014/main" xmlns="" id="{5D5C164E-6D6E-5FB2-431F-8186A141A981}"/>
              </a:ext>
            </a:extLst>
          </p:cNvPr>
          <p:cNvSpPr>
            <a:spLocks noGrp="1"/>
          </p:cNvSpPr>
          <p:nvPr>
            <p:ph type="title"/>
          </p:nvPr>
        </p:nvSpPr>
        <p:spPr>
          <a:xfrm>
            <a:off x="471489" y="527404"/>
            <a:ext cx="5915025" cy="191470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Text Placeholder 2">
            <a:extLst>
              <a:ext uri="{FF2B5EF4-FFF2-40B4-BE49-F238E27FC236}">
                <a16:creationId xmlns:a16="http://schemas.microsoft.com/office/drawing/2014/main" xmlns="" id="{6CCCB6D4-4186-5D7A-D10F-EE19BC65BF55}"/>
              </a:ext>
            </a:extLst>
          </p:cNvPr>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a:extLst>
              <a:ext uri="{FF2B5EF4-FFF2-40B4-BE49-F238E27FC236}">
                <a16:creationId xmlns:a16="http://schemas.microsoft.com/office/drawing/2014/main" xmlns="" id="{76310E2B-1186-57C7-6C8F-8CEECAC39B83}"/>
              </a:ext>
            </a:extLst>
          </p:cNvPr>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57039E43-B0D6-4309-B9B4-1BEBCC12DD4E}" type="datetimeFigureOut">
              <a:rPr lang="es-CO" smtClean="0"/>
              <a:t>11/09/2023</a:t>
            </a:fld>
            <a:endParaRPr lang="es-CO"/>
          </a:p>
        </p:txBody>
      </p:sp>
      <p:sp>
        <p:nvSpPr>
          <p:cNvPr id="5" name="Footer Placeholder 4">
            <a:extLst>
              <a:ext uri="{FF2B5EF4-FFF2-40B4-BE49-F238E27FC236}">
                <a16:creationId xmlns:a16="http://schemas.microsoft.com/office/drawing/2014/main" xmlns="" id="{A695695A-E6D8-711B-1284-D6CFF0990FCB}"/>
              </a:ext>
            </a:extLst>
          </p:cNvPr>
          <p:cNvSpPr>
            <a:spLocks noGrp="1"/>
          </p:cNvSpPr>
          <p:nvPr>
            <p:ph type="ftr" sz="quarter" idx="3"/>
          </p:nvPr>
        </p:nvSpPr>
        <p:spPr>
          <a:xfrm>
            <a:off x="2271714" y="9181397"/>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xmlns="" id="{389B4D46-5FAE-B51E-47BD-62BC0B04CA85}"/>
              </a:ext>
            </a:extLst>
          </p:cNvPr>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9D6FF99A-371E-4152-9FF3-E1C2747277CC}" type="slidenum">
              <a:rPr lang="es-CO" smtClean="0"/>
              <a:t>‹Nº›</a:t>
            </a:fld>
            <a:endParaRPr lang="es-CO"/>
          </a:p>
        </p:txBody>
      </p:sp>
      <p:pic>
        <p:nvPicPr>
          <p:cNvPr id="9" name="Imagen 8" descr="Imagen que contiene Interfaz de usuario gráfica&#10;&#10;Descripción generada automáticamente">
            <a:extLst>
              <a:ext uri="{FF2B5EF4-FFF2-40B4-BE49-F238E27FC236}">
                <a16:creationId xmlns:a16="http://schemas.microsoft.com/office/drawing/2014/main" xmlns="" id="{6CB0F4EE-F480-BC20-4583-B72202C6319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89451" y="510240"/>
            <a:ext cx="2065232" cy="1323094"/>
          </a:xfrm>
          <a:prstGeom prst="rect">
            <a:avLst/>
          </a:prstGeom>
        </p:spPr>
      </p:pic>
      <p:pic>
        <p:nvPicPr>
          <p:cNvPr id="8" name="Imagen 7">
            <a:extLst>
              <a:ext uri="{FF2B5EF4-FFF2-40B4-BE49-F238E27FC236}">
                <a16:creationId xmlns:a16="http://schemas.microsoft.com/office/drawing/2014/main" xmlns="" id="{CC4B50EA-8F09-3F89-9089-79711DEB673E}"/>
              </a:ext>
            </a:extLst>
          </p:cNvPr>
          <p:cNvPicPr>
            <a:picLocks noChangeAspect="1"/>
          </p:cNvPicPr>
          <p:nvPr/>
        </p:nvPicPr>
        <p:blipFill>
          <a:blip r:embed="rId15"/>
          <a:stretch>
            <a:fillRect/>
          </a:stretch>
        </p:blipFill>
        <p:spPr>
          <a:xfrm>
            <a:off x="-1" y="9755978"/>
            <a:ext cx="6858001" cy="163641"/>
          </a:xfrm>
          <a:prstGeom prst="rect">
            <a:avLst/>
          </a:prstGeom>
        </p:spPr>
      </p:pic>
      <p:pic>
        <p:nvPicPr>
          <p:cNvPr id="11" name="Imagen 10">
            <a:extLst>
              <a:ext uri="{FF2B5EF4-FFF2-40B4-BE49-F238E27FC236}">
                <a16:creationId xmlns:a16="http://schemas.microsoft.com/office/drawing/2014/main" xmlns="" id="{59786A71-F008-BFB8-2BE1-3967EA9F140C}"/>
              </a:ext>
            </a:extLst>
          </p:cNvPr>
          <p:cNvPicPr>
            <a:picLocks noChangeAspect="1"/>
          </p:cNvPicPr>
          <p:nvPr/>
        </p:nvPicPr>
        <p:blipFill>
          <a:blip r:embed="rId16"/>
          <a:stretch>
            <a:fillRect/>
          </a:stretch>
        </p:blipFill>
        <p:spPr>
          <a:xfrm>
            <a:off x="704701" y="741643"/>
            <a:ext cx="313875" cy="78022"/>
          </a:xfrm>
          <a:prstGeom prst="rect">
            <a:avLst/>
          </a:prstGeom>
        </p:spPr>
      </p:pic>
    </p:spTree>
    <p:extLst>
      <p:ext uri="{BB962C8B-B14F-4D97-AF65-F5344CB8AC3E}">
        <p14:creationId xmlns:p14="http://schemas.microsoft.com/office/powerpoint/2010/main" val="13004083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11.pn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13.pn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2.png"/><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16.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hyperlink" Target="http://minjusticia.gov.co/servicio-al-ciudadano/pqrs" TargetMode="External"/><Relationship Id="rId7" Type="http://schemas.openxmlformats.org/officeDocument/2006/relationships/diagramColors" Target="../diagrams/colors17.xml"/><Relationship Id="rId12" Type="http://schemas.openxmlformats.org/officeDocument/2006/relationships/diagramColors" Target="../diagrams/colors18.xml"/><Relationship Id="rId17" Type="http://schemas.openxmlformats.org/officeDocument/2006/relationships/image" Target="../media/image22.png"/><Relationship Id="rId2" Type="http://schemas.openxmlformats.org/officeDocument/2006/relationships/image" Target="../media/image18.png"/><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5" Type="http://schemas.openxmlformats.org/officeDocument/2006/relationships/image" Target="../media/image20.png"/><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12" Type="http://schemas.openxmlformats.org/officeDocument/2006/relationships/image" Target="../media/image23.png"/><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image" Target="../media/image24.png"/><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image" Target="../media/image25.png"/><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12" Type="http://schemas.openxmlformats.org/officeDocument/2006/relationships/chart" Target="../charts/chart1.xml"/><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12" Type="http://schemas.openxmlformats.org/officeDocument/2006/relationships/chart" Target="../charts/chart2.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12" Type="http://schemas.openxmlformats.org/officeDocument/2006/relationships/chart" Target="../charts/chart3.xml"/><Relationship Id="rId2" Type="http://schemas.openxmlformats.org/officeDocument/2006/relationships/diagramData" Target="../diagrams/data33.xml"/><Relationship Id="rId1" Type="http://schemas.openxmlformats.org/officeDocument/2006/relationships/slideLayout" Target="../slideLayouts/slideLayout3.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6.xml"/><Relationship Id="rId13" Type="http://schemas.openxmlformats.org/officeDocument/2006/relationships/chart" Target="../charts/chart5.xml"/><Relationship Id="rId3" Type="http://schemas.openxmlformats.org/officeDocument/2006/relationships/diagramLayout" Target="../diagrams/layout35.xml"/><Relationship Id="rId7" Type="http://schemas.openxmlformats.org/officeDocument/2006/relationships/diagramData" Target="../diagrams/data36.xml"/><Relationship Id="rId12" Type="http://schemas.openxmlformats.org/officeDocument/2006/relationships/chart" Target="../charts/chart4.xml"/><Relationship Id="rId2" Type="http://schemas.openxmlformats.org/officeDocument/2006/relationships/diagramData" Target="../diagrams/data35.xml"/><Relationship Id="rId1" Type="http://schemas.openxmlformats.org/officeDocument/2006/relationships/slideLayout" Target="../slideLayouts/slideLayout3.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8.xml"/><Relationship Id="rId13" Type="http://schemas.openxmlformats.org/officeDocument/2006/relationships/chart" Target="../charts/chart7.xml"/><Relationship Id="rId3" Type="http://schemas.openxmlformats.org/officeDocument/2006/relationships/diagramLayout" Target="../diagrams/layout37.xml"/><Relationship Id="rId7" Type="http://schemas.openxmlformats.org/officeDocument/2006/relationships/diagramData" Target="../diagrams/data38.xml"/><Relationship Id="rId12" Type="http://schemas.openxmlformats.org/officeDocument/2006/relationships/chart" Target="../charts/chart6.xml"/><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12" Type="http://schemas.openxmlformats.org/officeDocument/2006/relationships/chart" Target="../charts/chart8.xml"/><Relationship Id="rId2" Type="http://schemas.openxmlformats.org/officeDocument/2006/relationships/diagramData" Target="../diagrams/data39.xml"/><Relationship Id="rId1" Type="http://schemas.openxmlformats.org/officeDocument/2006/relationships/slideLayout" Target="../slideLayouts/slideLayout3.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42.xml"/><Relationship Id="rId3" Type="http://schemas.openxmlformats.org/officeDocument/2006/relationships/diagramLayout" Target="../diagrams/layout41.xml"/><Relationship Id="rId7" Type="http://schemas.openxmlformats.org/officeDocument/2006/relationships/diagramData" Target="../diagrams/data42.xml"/><Relationship Id="rId12" Type="http://schemas.openxmlformats.org/officeDocument/2006/relationships/image" Target="../media/image26.png"/><Relationship Id="rId2" Type="http://schemas.openxmlformats.org/officeDocument/2006/relationships/diagramData" Target="../diagrams/data41.xml"/><Relationship Id="rId1" Type="http://schemas.openxmlformats.org/officeDocument/2006/relationships/slideLayout" Target="../slideLayouts/slideLayout3.xml"/><Relationship Id="rId6" Type="http://schemas.microsoft.com/office/2007/relationships/diagramDrawing" Target="../diagrams/drawing41.xml"/><Relationship Id="rId11" Type="http://schemas.microsoft.com/office/2007/relationships/diagramDrawing" Target="../diagrams/drawing42.xml"/><Relationship Id="rId5" Type="http://schemas.openxmlformats.org/officeDocument/2006/relationships/diagramColors" Target="../diagrams/colors41.xml"/><Relationship Id="rId10" Type="http://schemas.openxmlformats.org/officeDocument/2006/relationships/diagramColors" Target="../diagrams/colors42.xml"/><Relationship Id="rId4" Type="http://schemas.openxmlformats.org/officeDocument/2006/relationships/diagramQuickStyle" Target="../diagrams/quickStyle41.xml"/><Relationship Id="rId9" Type="http://schemas.openxmlformats.org/officeDocument/2006/relationships/diagramQuickStyle" Target="../diagrams/quickStyle4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4.xml"/><Relationship Id="rId3" Type="http://schemas.openxmlformats.org/officeDocument/2006/relationships/diagramLayout" Target="../diagrams/layout43.xml"/><Relationship Id="rId7" Type="http://schemas.openxmlformats.org/officeDocument/2006/relationships/diagramData" Target="../diagrams/data44.xml"/><Relationship Id="rId12" Type="http://schemas.openxmlformats.org/officeDocument/2006/relationships/image" Target="../media/image27.emf"/><Relationship Id="rId2" Type="http://schemas.openxmlformats.org/officeDocument/2006/relationships/diagramData" Target="../diagrams/data43.xml"/><Relationship Id="rId1" Type="http://schemas.openxmlformats.org/officeDocument/2006/relationships/slideLayout" Target="../slideLayouts/slideLayout3.xml"/><Relationship Id="rId6" Type="http://schemas.microsoft.com/office/2007/relationships/diagramDrawing" Target="../diagrams/drawing43.xml"/><Relationship Id="rId11" Type="http://schemas.microsoft.com/office/2007/relationships/diagramDrawing" Target="../diagrams/drawing44.xml"/><Relationship Id="rId5" Type="http://schemas.openxmlformats.org/officeDocument/2006/relationships/diagramColors" Target="../diagrams/colors43.xml"/><Relationship Id="rId10" Type="http://schemas.openxmlformats.org/officeDocument/2006/relationships/diagramColors" Target="../diagrams/colors44.xml"/><Relationship Id="rId4" Type="http://schemas.openxmlformats.org/officeDocument/2006/relationships/diagramQuickStyle" Target="../diagrams/quickStyle43.xml"/><Relationship Id="rId9" Type="http://schemas.openxmlformats.org/officeDocument/2006/relationships/diagramQuickStyle" Target="../diagrams/quickStyle44.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46.xml"/><Relationship Id="rId3" Type="http://schemas.openxmlformats.org/officeDocument/2006/relationships/diagramLayout" Target="../diagrams/layout45.xml"/><Relationship Id="rId7" Type="http://schemas.openxmlformats.org/officeDocument/2006/relationships/diagramData" Target="../diagrams/data46.xml"/><Relationship Id="rId12" Type="http://schemas.openxmlformats.org/officeDocument/2006/relationships/image" Target="../media/image28.emf"/><Relationship Id="rId2" Type="http://schemas.openxmlformats.org/officeDocument/2006/relationships/diagramData" Target="../diagrams/data45.xml"/><Relationship Id="rId1" Type="http://schemas.openxmlformats.org/officeDocument/2006/relationships/slideLayout" Target="../slideLayouts/slideLayout3.xml"/><Relationship Id="rId6" Type="http://schemas.microsoft.com/office/2007/relationships/diagramDrawing" Target="../diagrams/drawing45.xml"/><Relationship Id="rId11" Type="http://schemas.microsoft.com/office/2007/relationships/diagramDrawing" Target="../diagrams/drawing46.xml"/><Relationship Id="rId5" Type="http://schemas.openxmlformats.org/officeDocument/2006/relationships/diagramColors" Target="../diagrams/colors45.xml"/><Relationship Id="rId10" Type="http://schemas.openxmlformats.org/officeDocument/2006/relationships/diagramColors" Target="../diagrams/colors46.xml"/><Relationship Id="rId4" Type="http://schemas.openxmlformats.org/officeDocument/2006/relationships/diagramQuickStyle" Target="../diagrams/quickStyle45.xml"/><Relationship Id="rId9" Type="http://schemas.openxmlformats.org/officeDocument/2006/relationships/diagramQuickStyle" Target="../diagrams/quickStyle46.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8.xml"/><Relationship Id="rId3" Type="http://schemas.openxmlformats.org/officeDocument/2006/relationships/diagramLayout" Target="../diagrams/layout47.xml"/><Relationship Id="rId7" Type="http://schemas.openxmlformats.org/officeDocument/2006/relationships/diagramData" Target="../diagrams/data48.xml"/><Relationship Id="rId12" Type="http://schemas.openxmlformats.org/officeDocument/2006/relationships/image" Target="../media/image29.emf"/><Relationship Id="rId2" Type="http://schemas.openxmlformats.org/officeDocument/2006/relationships/diagramData" Target="../diagrams/data47.xml"/><Relationship Id="rId1" Type="http://schemas.openxmlformats.org/officeDocument/2006/relationships/slideLayout" Target="../slideLayouts/slideLayout3.xml"/><Relationship Id="rId6" Type="http://schemas.microsoft.com/office/2007/relationships/diagramDrawing" Target="../diagrams/drawing47.xml"/><Relationship Id="rId11" Type="http://schemas.microsoft.com/office/2007/relationships/diagramDrawing" Target="../diagrams/drawing48.xml"/><Relationship Id="rId5" Type="http://schemas.openxmlformats.org/officeDocument/2006/relationships/diagramColors" Target="../diagrams/colors47.xml"/><Relationship Id="rId10" Type="http://schemas.openxmlformats.org/officeDocument/2006/relationships/diagramColors" Target="../diagrams/colors48.xml"/><Relationship Id="rId4" Type="http://schemas.openxmlformats.org/officeDocument/2006/relationships/diagramQuickStyle" Target="../diagrams/quickStyle47.xml"/><Relationship Id="rId9" Type="http://schemas.openxmlformats.org/officeDocument/2006/relationships/diagramQuickStyle" Target="../diagrams/quickStyle48.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50.xml"/><Relationship Id="rId3" Type="http://schemas.openxmlformats.org/officeDocument/2006/relationships/diagramLayout" Target="../diagrams/layout49.xml"/><Relationship Id="rId7" Type="http://schemas.openxmlformats.org/officeDocument/2006/relationships/diagramData" Target="../diagrams/data50.xml"/><Relationship Id="rId12" Type="http://schemas.openxmlformats.org/officeDocument/2006/relationships/image" Target="../media/image30.emf"/><Relationship Id="rId2" Type="http://schemas.openxmlformats.org/officeDocument/2006/relationships/diagramData" Target="../diagrams/data49.xml"/><Relationship Id="rId1" Type="http://schemas.openxmlformats.org/officeDocument/2006/relationships/slideLayout" Target="../slideLayouts/slideLayout3.xml"/><Relationship Id="rId6" Type="http://schemas.microsoft.com/office/2007/relationships/diagramDrawing" Target="../diagrams/drawing49.xml"/><Relationship Id="rId11" Type="http://schemas.microsoft.com/office/2007/relationships/diagramDrawing" Target="../diagrams/drawing50.xml"/><Relationship Id="rId5" Type="http://schemas.openxmlformats.org/officeDocument/2006/relationships/diagramColors" Target="../diagrams/colors49.xml"/><Relationship Id="rId10" Type="http://schemas.openxmlformats.org/officeDocument/2006/relationships/diagramColors" Target="../diagrams/colors50.xml"/><Relationship Id="rId4" Type="http://schemas.openxmlformats.org/officeDocument/2006/relationships/diagramQuickStyle" Target="../diagrams/quickStyle49.xml"/><Relationship Id="rId9" Type="http://schemas.openxmlformats.org/officeDocument/2006/relationships/diagramQuickStyle" Target="../diagrams/quickStyle50.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52.xml"/><Relationship Id="rId3" Type="http://schemas.openxmlformats.org/officeDocument/2006/relationships/diagramLayout" Target="../diagrams/layout51.xml"/><Relationship Id="rId7" Type="http://schemas.openxmlformats.org/officeDocument/2006/relationships/diagramData" Target="../diagrams/data52.xml"/><Relationship Id="rId12" Type="http://schemas.openxmlformats.org/officeDocument/2006/relationships/image" Target="../media/image31.emf"/><Relationship Id="rId2" Type="http://schemas.openxmlformats.org/officeDocument/2006/relationships/diagramData" Target="../diagrams/data51.xml"/><Relationship Id="rId1" Type="http://schemas.openxmlformats.org/officeDocument/2006/relationships/slideLayout" Target="../slideLayouts/slideLayout3.xml"/><Relationship Id="rId6" Type="http://schemas.microsoft.com/office/2007/relationships/diagramDrawing" Target="../diagrams/drawing51.xml"/><Relationship Id="rId11" Type="http://schemas.microsoft.com/office/2007/relationships/diagramDrawing" Target="../diagrams/drawing52.xml"/><Relationship Id="rId5" Type="http://schemas.openxmlformats.org/officeDocument/2006/relationships/diagramColors" Target="../diagrams/colors51.xml"/><Relationship Id="rId10" Type="http://schemas.openxmlformats.org/officeDocument/2006/relationships/diagramColors" Target="../diagrams/colors52.xml"/><Relationship Id="rId4" Type="http://schemas.openxmlformats.org/officeDocument/2006/relationships/diagramQuickStyle" Target="../diagrams/quickStyle51.xml"/><Relationship Id="rId9" Type="http://schemas.openxmlformats.org/officeDocument/2006/relationships/diagramQuickStyle" Target="../diagrams/quickStyle5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4.xml"/><Relationship Id="rId3" Type="http://schemas.openxmlformats.org/officeDocument/2006/relationships/diagramLayout" Target="../diagrams/layout53.xml"/><Relationship Id="rId7" Type="http://schemas.openxmlformats.org/officeDocument/2006/relationships/diagramData" Target="../diagrams/data54.xml"/><Relationship Id="rId12" Type="http://schemas.openxmlformats.org/officeDocument/2006/relationships/image" Target="../media/image32.emf"/><Relationship Id="rId2" Type="http://schemas.openxmlformats.org/officeDocument/2006/relationships/diagramData" Target="../diagrams/data53.xml"/><Relationship Id="rId1" Type="http://schemas.openxmlformats.org/officeDocument/2006/relationships/slideLayout" Target="../slideLayouts/slideLayout3.xml"/><Relationship Id="rId6" Type="http://schemas.microsoft.com/office/2007/relationships/diagramDrawing" Target="../diagrams/drawing53.xml"/><Relationship Id="rId11" Type="http://schemas.microsoft.com/office/2007/relationships/diagramDrawing" Target="../diagrams/drawing54.xml"/><Relationship Id="rId5" Type="http://schemas.openxmlformats.org/officeDocument/2006/relationships/diagramColors" Target="../diagrams/colors53.xml"/><Relationship Id="rId10" Type="http://schemas.openxmlformats.org/officeDocument/2006/relationships/diagramColors" Target="../diagrams/colors54.xml"/><Relationship Id="rId4" Type="http://schemas.openxmlformats.org/officeDocument/2006/relationships/diagramQuickStyle" Target="../diagrams/quickStyle53.xml"/><Relationship Id="rId9" Type="http://schemas.openxmlformats.org/officeDocument/2006/relationships/diagramQuickStyle" Target="../diagrams/quickStyle54.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56.xml"/><Relationship Id="rId3" Type="http://schemas.openxmlformats.org/officeDocument/2006/relationships/diagramLayout" Target="../diagrams/layout55.xml"/><Relationship Id="rId7" Type="http://schemas.openxmlformats.org/officeDocument/2006/relationships/diagramData" Target="../diagrams/data56.xml"/><Relationship Id="rId12" Type="http://schemas.openxmlformats.org/officeDocument/2006/relationships/image" Target="../media/image33.emf"/><Relationship Id="rId2" Type="http://schemas.openxmlformats.org/officeDocument/2006/relationships/diagramData" Target="../diagrams/data55.xml"/><Relationship Id="rId1" Type="http://schemas.openxmlformats.org/officeDocument/2006/relationships/slideLayout" Target="../slideLayouts/slideLayout3.xml"/><Relationship Id="rId6" Type="http://schemas.microsoft.com/office/2007/relationships/diagramDrawing" Target="../diagrams/drawing55.xml"/><Relationship Id="rId11" Type="http://schemas.microsoft.com/office/2007/relationships/diagramDrawing" Target="../diagrams/drawing56.xml"/><Relationship Id="rId5" Type="http://schemas.openxmlformats.org/officeDocument/2006/relationships/diagramColors" Target="../diagrams/colors55.xml"/><Relationship Id="rId10" Type="http://schemas.openxmlformats.org/officeDocument/2006/relationships/diagramColors" Target="../diagrams/colors56.xml"/><Relationship Id="rId4" Type="http://schemas.openxmlformats.org/officeDocument/2006/relationships/diagramQuickStyle" Target="../diagrams/quickStyle55.xml"/><Relationship Id="rId9" Type="http://schemas.openxmlformats.org/officeDocument/2006/relationships/diagramQuickStyle" Target="../diagrams/quickStyle56.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58.xml"/><Relationship Id="rId3" Type="http://schemas.openxmlformats.org/officeDocument/2006/relationships/diagramLayout" Target="../diagrams/layout57.xml"/><Relationship Id="rId7" Type="http://schemas.openxmlformats.org/officeDocument/2006/relationships/diagramData" Target="../diagrams/data58.xml"/><Relationship Id="rId12" Type="http://schemas.openxmlformats.org/officeDocument/2006/relationships/image" Target="../media/image34.emf"/><Relationship Id="rId2" Type="http://schemas.openxmlformats.org/officeDocument/2006/relationships/diagramData" Target="../diagrams/data57.xml"/><Relationship Id="rId1" Type="http://schemas.openxmlformats.org/officeDocument/2006/relationships/slideLayout" Target="../slideLayouts/slideLayout3.xml"/><Relationship Id="rId6" Type="http://schemas.microsoft.com/office/2007/relationships/diagramDrawing" Target="../diagrams/drawing57.xml"/><Relationship Id="rId11" Type="http://schemas.microsoft.com/office/2007/relationships/diagramDrawing" Target="../diagrams/drawing58.xml"/><Relationship Id="rId5" Type="http://schemas.openxmlformats.org/officeDocument/2006/relationships/diagramColors" Target="../diagrams/colors57.xml"/><Relationship Id="rId10" Type="http://schemas.openxmlformats.org/officeDocument/2006/relationships/diagramColors" Target="../diagrams/colors58.xml"/><Relationship Id="rId4" Type="http://schemas.openxmlformats.org/officeDocument/2006/relationships/diagramQuickStyle" Target="../diagrams/quickStyle57.xml"/><Relationship Id="rId9" Type="http://schemas.openxmlformats.org/officeDocument/2006/relationships/diagramQuickStyle" Target="../diagrams/quickStyle58.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60.xml"/><Relationship Id="rId3" Type="http://schemas.openxmlformats.org/officeDocument/2006/relationships/diagramLayout" Target="../diagrams/layout59.xml"/><Relationship Id="rId7" Type="http://schemas.openxmlformats.org/officeDocument/2006/relationships/diagramData" Target="../diagrams/data60.xml"/><Relationship Id="rId12" Type="http://schemas.openxmlformats.org/officeDocument/2006/relationships/image" Target="../media/image35.emf"/><Relationship Id="rId2" Type="http://schemas.openxmlformats.org/officeDocument/2006/relationships/diagramData" Target="../diagrams/data59.xml"/><Relationship Id="rId1" Type="http://schemas.openxmlformats.org/officeDocument/2006/relationships/slideLayout" Target="../slideLayouts/slideLayout3.xml"/><Relationship Id="rId6" Type="http://schemas.microsoft.com/office/2007/relationships/diagramDrawing" Target="../diagrams/drawing59.xml"/><Relationship Id="rId11" Type="http://schemas.microsoft.com/office/2007/relationships/diagramDrawing" Target="../diagrams/drawing60.xml"/><Relationship Id="rId5" Type="http://schemas.openxmlformats.org/officeDocument/2006/relationships/diagramColors" Target="../diagrams/colors59.xml"/><Relationship Id="rId10" Type="http://schemas.openxmlformats.org/officeDocument/2006/relationships/diagramColors" Target="../diagrams/colors60.xml"/><Relationship Id="rId4" Type="http://schemas.openxmlformats.org/officeDocument/2006/relationships/diagramQuickStyle" Target="../diagrams/quickStyle59.xml"/><Relationship Id="rId9" Type="http://schemas.openxmlformats.org/officeDocument/2006/relationships/diagramQuickStyle" Target="../diagrams/quickStyle60.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62.xml"/><Relationship Id="rId3" Type="http://schemas.openxmlformats.org/officeDocument/2006/relationships/diagramLayout" Target="../diagrams/layout61.xml"/><Relationship Id="rId7" Type="http://schemas.openxmlformats.org/officeDocument/2006/relationships/diagramData" Target="../diagrams/data62.xml"/><Relationship Id="rId12" Type="http://schemas.openxmlformats.org/officeDocument/2006/relationships/image" Target="../media/image36.emf"/><Relationship Id="rId2" Type="http://schemas.openxmlformats.org/officeDocument/2006/relationships/diagramData" Target="../diagrams/data61.xml"/><Relationship Id="rId1" Type="http://schemas.openxmlformats.org/officeDocument/2006/relationships/slideLayout" Target="../slideLayouts/slideLayout3.xml"/><Relationship Id="rId6" Type="http://schemas.microsoft.com/office/2007/relationships/diagramDrawing" Target="../diagrams/drawing61.xml"/><Relationship Id="rId11" Type="http://schemas.microsoft.com/office/2007/relationships/diagramDrawing" Target="../diagrams/drawing62.xml"/><Relationship Id="rId5" Type="http://schemas.openxmlformats.org/officeDocument/2006/relationships/diagramColors" Target="../diagrams/colors61.xml"/><Relationship Id="rId10" Type="http://schemas.openxmlformats.org/officeDocument/2006/relationships/diagramColors" Target="../diagrams/colors62.xml"/><Relationship Id="rId4" Type="http://schemas.openxmlformats.org/officeDocument/2006/relationships/diagramQuickStyle" Target="../diagrams/quickStyle61.xml"/><Relationship Id="rId9" Type="http://schemas.openxmlformats.org/officeDocument/2006/relationships/diagramQuickStyle" Target="../diagrams/quickStyle6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64.xml"/><Relationship Id="rId3" Type="http://schemas.openxmlformats.org/officeDocument/2006/relationships/diagramLayout" Target="../diagrams/layout63.xml"/><Relationship Id="rId7" Type="http://schemas.openxmlformats.org/officeDocument/2006/relationships/diagramData" Target="../diagrams/data64.xml"/><Relationship Id="rId12" Type="http://schemas.openxmlformats.org/officeDocument/2006/relationships/chart" Target="../charts/chart9.xml"/><Relationship Id="rId2" Type="http://schemas.openxmlformats.org/officeDocument/2006/relationships/diagramData" Target="../diagrams/data63.xml"/><Relationship Id="rId1" Type="http://schemas.openxmlformats.org/officeDocument/2006/relationships/slideLayout" Target="../slideLayouts/slideLayout3.xml"/><Relationship Id="rId6" Type="http://schemas.microsoft.com/office/2007/relationships/diagramDrawing" Target="../diagrams/drawing63.xml"/><Relationship Id="rId11" Type="http://schemas.microsoft.com/office/2007/relationships/diagramDrawing" Target="../diagrams/drawing64.xml"/><Relationship Id="rId5" Type="http://schemas.openxmlformats.org/officeDocument/2006/relationships/diagramColors" Target="../diagrams/colors63.xml"/><Relationship Id="rId10" Type="http://schemas.openxmlformats.org/officeDocument/2006/relationships/diagramColors" Target="../diagrams/colors64.xml"/><Relationship Id="rId4" Type="http://schemas.openxmlformats.org/officeDocument/2006/relationships/diagramQuickStyle" Target="../diagrams/quickStyle63.xml"/><Relationship Id="rId9" Type="http://schemas.openxmlformats.org/officeDocument/2006/relationships/diagramQuickStyle" Target="../diagrams/quickStyle64.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66.xml"/><Relationship Id="rId3" Type="http://schemas.openxmlformats.org/officeDocument/2006/relationships/diagramLayout" Target="../diagrams/layout65.xml"/><Relationship Id="rId7" Type="http://schemas.openxmlformats.org/officeDocument/2006/relationships/diagramData" Target="../diagrams/data66.xml"/><Relationship Id="rId2" Type="http://schemas.openxmlformats.org/officeDocument/2006/relationships/diagramData" Target="../diagrams/data65.xml"/><Relationship Id="rId1" Type="http://schemas.openxmlformats.org/officeDocument/2006/relationships/slideLayout" Target="../slideLayouts/slideLayout3.xml"/><Relationship Id="rId6" Type="http://schemas.microsoft.com/office/2007/relationships/diagramDrawing" Target="../diagrams/drawing65.xml"/><Relationship Id="rId11" Type="http://schemas.microsoft.com/office/2007/relationships/diagramDrawing" Target="../diagrams/drawing66.xml"/><Relationship Id="rId5" Type="http://schemas.openxmlformats.org/officeDocument/2006/relationships/diagramColors" Target="../diagrams/colors65.xml"/><Relationship Id="rId10" Type="http://schemas.openxmlformats.org/officeDocument/2006/relationships/diagramColors" Target="../diagrams/colors66.xml"/><Relationship Id="rId4" Type="http://schemas.openxmlformats.org/officeDocument/2006/relationships/diagramQuickStyle" Target="../diagrams/quickStyle65.xml"/><Relationship Id="rId9" Type="http://schemas.openxmlformats.org/officeDocument/2006/relationships/diagramQuickStyle" Target="../diagrams/quickStyle66.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68.xml"/><Relationship Id="rId3" Type="http://schemas.openxmlformats.org/officeDocument/2006/relationships/diagramLayout" Target="../diagrams/layout67.xml"/><Relationship Id="rId7" Type="http://schemas.openxmlformats.org/officeDocument/2006/relationships/diagramData" Target="../diagrams/data68.xml"/><Relationship Id="rId2" Type="http://schemas.openxmlformats.org/officeDocument/2006/relationships/diagramData" Target="../diagrams/data67.xml"/><Relationship Id="rId1" Type="http://schemas.openxmlformats.org/officeDocument/2006/relationships/slideLayout" Target="../slideLayouts/slideLayout3.xml"/><Relationship Id="rId6" Type="http://schemas.microsoft.com/office/2007/relationships/diagramDrawing" Target="../diagrams/drawing67.xml"/><Relationship Id="rId11" Type="http://schemas.microsoft.com/office/2007/relationships/diagramDrawing" Target="../diagrams/drawing68.xml"/><Relationship Id="rId5" Type="http://schemas.openxmlformats.org/officeDocument/2006/relationships/diagramColors" Target="../diagrams/colors67.xml"/><Relationship Id="rId10" Type="http://schemas.openxmlformats.org/officeDocument/2006/relationships/diagramColors" Target="../diagrams/colors68.xml"/><Relationship Id="rId4" Type="http://schemas.openxmlformats.org/officeDocument/2006/relationships/diagramQuickStyle" Target="../diagrams/quickStyle67.xml"/><Relationship Id="rId9" Type="http://schemas.openxmlformats.org/officeDocument/2006/relationships/diagramQuickStyle" Target="../diagrams/quickStyle68.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70.xml"/><Relationship Id="rId3" Type="http://schemas.openxmlformats.org/officeDocument/2006/relationships/diagramLayout" Target="../diagrams/layout69.xml"/><Relationship Id="rId7" Type="http://schemas.openxmlformats.org/officeDocument/2006/relationships/diagramData" Target="../diagrams/data70.xml"/><Relationship Id="rId2" Type="http://schemas.openxmlformats.org/officeDocument/2006/relationships/diagramData" Target="../diagrams/data69.xml"/><Relationship Id="rId1" Type="http://schemas.openxmlformats.org/officeDocument/2006/relationships/slideLayout" Target="../slideLayouts/slideLayout3.xml"/><Relationship Id="rId6" Type="http://schemas.microsoft.com/office/2007/relationships/diagramDrawing" Target="../diagrams/drawing69.xml"/><Relationship Id="rId11" Type="http://schemas.microsoft.com/office/2007/relationships/diagramDrawing" Target="../diagrams/drawing70.xml"/><Relationship Id="rId5" Type="http://schemas.openxmlformats.org/officeDocument/2006/relationships/diagramColors" Target="../diagrams/colors69.xml"/><Relationship Id="rId10" Type="http://schemas.openxmlformats.org/officeDocument/2006/relationships/diagramColors" Target="../diagrams/colors70.xml"/><Relationship Id="rId4" Type="http://schemas.openxmlformats.org/officeDocument/2006/relationships/diagramQuickStyle" Target="../diagrams/quickStyle69.xml"/><Relationship Id="rId9" Type="http://schemas.openxmlformats.org/officeDocument/2006/relationships/diagramQuickStyle" Target="../diagrams/quickStyle7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72.xml"/><Relationship Id="rId3" Type="http://schemas.openxmlformats.org/officeDocument/2006/relationships/diagramLayout" Target="../diagrams/layout71.xml"/><Relationship Id="rId7" Type="http://schemas.openxmlformats.org/officeDocument/2006/relationships/diagramData" Target="../diagrams/data72.xml"/><Relationship Id="rId2" Type="http://schemas.openxmlformats.org/officeDocument/2006/relationships/diagramData" Target="../diagrams/data71.xml"/><Relationship Id="rId1" Type="http://schemas.openxmlformats.org/officeDocument/2006/relationships/slideLayout" Target="../slideLayouts/slideLayout3.xml"/><Relationship Id="rId6" Type="http://schemas.microsoft.com/office/2007/relationships/diagramDrawing" Target="../diagrams/drawing71.xml"/><Relationship Id="rId11" Type="http://schemas.microsoft.com/office/2007/relationships/diagramDrawing" Target="../diagrams/drawing72.xml"/><Relationship Id="rId5" Type="http://schemas.openxmlformats.org/officeDocument/2006/relationships/diagramColors" Target="../diagrams/colors71.xml"/><Relationship Id="rId10" Type="http://schemas.openxmlformats.org/officeDocument/2006/relationships/diagramColors" Target="../diagrams/colors72.xml"/><Relationship Id="rId4" Type="http://schemas.openxmlformats.org/officeDocument/2006/relationships/diagramQuickStyle" Target="../diagrams/quickStyle71.xml"/><Relationship Id="rId9" Type="http://schemas.openxmlformats.org/officeDocument/2006/relationships/diagramQuickStyle" Target="../diagrams/quickStyle7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74.xml"/><Relationship Id="rId3" Type="http://schemas.openxmlformats.org/officeDocument/2006/relationships/diagramLayout" Target="../diagrams/layout73.xml"/><Relationship Id="rId7" Type="http://schemas.openxmlformats.org/officeDocument/2006/relationships/diagramData" Target="../diagrams/data74.xml"/><Relationship Id="rId2" Type="http://schemas.openxmlformats.org/officeDocument/2006/relationships/diagramData" Target="../diagrams/data73.xml"/><Relationship Id="rId1" Type="http://schemas.openxmlformats.org/officeDocument/2006/relationships/slideLayout" Target="../slideLayouts/slideLayout3.xml"/><Relationship Id="rId6" Type="http://schemas.microsoft.com/office/2007/relationships/diagramDrawing" Target="../diagrams/drawing73.xml"/><Relationship Id="rId11" Type="http://schemas.microsoft.com/office/2007/relationships/diagramDrawing" Target="../diagrams/drawing74.xml"/><Relationship Id="rId5" Type="http://schemas.openxmlformats.org/officeDocument/2006/relationships/diagramColors" Target="../diagrams/colors73.xml"/><Relationship Id="rId10" Type="http://schemas.openxmlformats.org/officeDocument/2006/relationships/diagramColors" Target="../diagrams/colors74.xml"/><Relationship Id="rId4" Type="http://schemas.openxmlformats.org/officeDocument/2006/relationships/diagramQuickStyle" Target="../diagrams/quickStyle73.xml"/><Relationship Id="rId9" Type="http://schemas.openxmlformats.org/officeDocument/2006/relationships/diagramQuickStyle" Target="../diagrams/quickStyle74.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76.xml"/><Relationship Id="rId3" Type="http://schemas.openxmlformats.org/officeDocument/2006/relationships/diagramLayout" Target="../diagrams/layout75.xml"/><Relationship Id="rId7" Type="http://schemas.openxmlformats.org/officeDocument/2006/relationships/diagramData" Target="../diagrams/data76.xml"/><Relationship Id="rId2" Type="http://schemas.openxmlformats.org/officeDocument/2006/relationships/diagramData" Target="../diagrams/data75.xml"/><Relationship Id="rId1" Type="http://schemas.openxmlformats.org/officeDocument/2006/relationships/slideLayout" Target="../slideLayouts/slideLayout3.xml"/><Relationship Id="rId6" Type="http://schemas.microsoft.com/office/2007/relationships/diagramDrawing" Target="../diagrams/drawing75.xml"/><Relationship Id="rId11" Type="http://schemas.microsoft.com/office/2007/relationships/diagramDrawing" Target="../diagrams/drawing76.xml"/><Relationship Id="rId5" Type="http://schemas.openxmlformats.org/officeDocument/2006/relationships/diagramColors" Target="../diagrams/colors75.xml"/><Relationship Id="rId10" Type="http://schemas.openxmlformats.org/officeDocument/2006/relationships/diagramColors" Target="../diagrams/colors76.xml"/><Relationship Id="rId4" Type="http://schemas.openxmlformats.org/officeDocument/2006/relationships/diagramQuickStyle" Target="../diagrams/quickStyle75.xml"/><Relationship Id="rId9" Type="http://schemas.openxmlformats.org/officeDocument/2006/relationships/diagramQuickStyle" Target="../diagrams/quickStyle76.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78.xml"/><Relationship Id="rId3" Type="http://schemas.openxmlformats.org/officeDocument/2006/relationships/diagramLayout" Target="../diagrams/layout77.xml"/><Relationship Id="rId7" Type="http://schemas.openxmlformats.org/officeDocument/2006/relationships/diagramData" Target="../diagrams/data78.xml"/><Relationship Id="rId2" Type="http://schemas.openxmlformats.org/officeDocument/2006/relationships/diagramData" Target="../diagrams/data77.xml"/><Relationship Id="rId1" Type="http://schemas.openxmlformats.org/officeDocument/2006/relationships/slideLayout" Target="../slideLayouts/slideLayout3.xml"/><Relationship Id="rId6" Type="http://schemas.microsoft.com/office/2007/relationships/diagramDrawing" Target="../diagrams/drawing77.xml"/><Relationship Id="rId11" Type="http://schemas.microsoft.com/office/2007/relationships/diagramDrawing" Target="../diagrams/drawing78.xml"/><Relationship Id="rId5" Type="http://schemas.openxmlformats.org/officeDocument/2006/relationships/diagramColors" Target="../diagrams/colors77.xml"/><Relationship Id="rId10" Type="http://schemas.openxmlformats.org/officeDocument/2006/relationships/diagramColors" Target="../diagrams/colors78.xml"/><Relationship Id="rId4" Type="http://schemas.openxmlformats.org/officeDocument/2006/relationships/diagramQuickStyle" Target="../diagrams/quickStyle77.xml"/><Relationship Id="rId9" Type="http://schemas.openxmlformats.org/officeDocument/2006/relationships/diagramQuickStyle" Target="../diagrams/quickStyle78.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80.xml"/><Relationship Id="rId3" Type="http://schemas.openxmlformats.org/officeDocument/2006/relationships/diagramData" Target="../diagrams/data79.xml"/><Relationship Id="rId7" Type="http://schemas.microsoft.com/office/2007/relationships/diagramDrawing" Target="../diagrams/drawing79.xml"/><Relationship Id="rId12" Type="http://schemas.microsoft.com/office/2007/relationships/diagramDrawing" Target="../diagrams/drawing80.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diagramColors" Target="../diagrams/colors79.xml"/><Relationship Id="rId11" Type="http://schemas.openxmlformats.org/officeDocument/2006/relationships/diagramColors" Target="../diagrams/colors80.xml"/><Relationship Id="rId5" Type="http://schemas.openxmlformats.org/officeDocument/2006/relationships/diagramQuickStyle" Target="../diagrams/quickStyle79.xml"/><Relationship Id="rId10" Type="http://schemas.openxmlformats.org/officeDocument/2006/relationships/diagramQuickStyle" Target="../diagrams/quickStyle80.xml"/><Relationship Id="rId4" Type="http://schemas.openxmlformats.org/officeDocument/2006/relationships/diagramLayout" Target="../diagrams/layout79.xml"/><Relationship Id="rId9" Type="http://schemas.openxmlformats.org/officeDocument/2006/relationships/diagramLayout" Target="../diagrams/layout80.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82.xml"/><Relationship Id="rId3" Type="http://schemas.openxmlformats.org/officeDocument/2006/relationships/diagramData" Target="../diagrams/data81.xml"/><Relationship Id="rId7" Type="http://schemas.microsoft.com/office/2007/relationships/diagramDrawing" Target="../diagrams/drawing81.xml"/><Relationship Id="rId12" Type="http://schemas.microsoft.com/office/2007/relationships/diagramDrawing" Target="../diagrams/drawing82.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diagramColors" Target="../diagrams/colors81.xml"/><Relationship Id="rId11" Type="http://schemas.openxmlformats.org/officeDocument/2006/relationships/diagramColors" Target="../diagrams/colors82.xml"/><Relationship Id="rId5" Type="http://schemas.openxmlformats.org/officeDocument/2006/relationships/diagramQuickStyle" Target="../diagrams/quickStyle81.xml"/><Relationship Id="rId10" Type="http://schemas.openxmlformats.org/officeDocument/2006/relationships/diagramQuickStyle" Target="../diagrams/quickStyle82.xml"/><Relationship Id="rId4" Type="http://schemas.openxmlformats.org/officeDocument/2006/relationships/diagramLayout" Target="../diagrams/layout81.xml"/><Relationship Id="rId9" Type="http://schemas.openxmlformats.org/officeDocument/2006/relationships/diagramLayout" Target="../diagrams/layout8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8264" y="2297723"/>
            <a:ext cx="6699736" cy="586154"/>
          </a:xfrm>
        </p:spPr>
        <p:txBody>
          <a:bodyPr>
            <a:noAutofit/>
          </a:bodyPr>
          <a:lstStyle/>
          <a:p>
            <a:pPr algn="ctr"/>
            <a:r>
              <a:rPr lang="es-ES" sz="2000" b="1" dirty="0">
                <a:solidFill>
                  <a:srgbClr val="002060"/>
                </a:solidFill>
                <a:latin typeface="+mn-lt"/>
              </a:rPr>
              <a:t>ALINEACIÓN ESTRATÉGICA E IDENTIFICACIÓN DE LA SITUACIÓN ACTUAL DE LA </a:t>
            </a:r>
            <a:r>
              <a:rPr lang="es-CO" sz="2000" b="1" dirty="0">
                <a:solidFill>
                  <a:srgbClr val="002060"/>
                </a:solidFill>
                <a:latin typeface="+mn-lt"/>
              </a:rPr>
              <a:t/>
            </a:r>
            <a:br>
              <a:rPr lang="es-CO" sz="2000" b="1" dirty="0">
                <a:solidFill>
                  <a:srgbClr val="002060"/>
                </a:solidFill>
                <a:latin typeface="+mn-lt"/>
              </a:rPr>
            </a:br>
            <a:r>
              <a:rPr lang="es-ES" sz="2000" b="1" dirty="0">
                <a:solidFill>
                  <a:srgbClr val="002060"/>
                </a:solidFill>
                <a:latin typeface="+mn-lt"/>
              </a:rPr>
              <a:t>RELACIÓN CON LOS GRUPOS DE INTERÉS 2023</a:t>
            </a:r>
            <a:r>
              <a:rPr lang="es-CO" sz="2000" dirty="0">
                <a:solidFill>
                  <a:srgbClr val="002060"/>
                </a:solidFill>
                <a:latin typeface="+mn-lt"/>
              </a:rPr>
              <a:t/>
            </a:r>
            <a:br>
              <a:rPr lang="es-CO" sz="2000" dirty="0">
                <a:solidFill>
                  <a:srgbClr val="002060"/>
                </a:solidFill>
                <a:latin typeface="+mn-lt"/>
              </a:rPr>
            </a:br>
            <a:endParaRPr lang="es-CO" sz="2000" dirty="0">
              <a:solidFill>
                <a:srgbClr val="002060"/>
              </a:solidFill>
              <a:latin typeface="+mn-lt"/>
            </a:endParaRPr>
          </a:p>
        </p:txBody>
      </p:sp>
      <p:sp>
        <p:nvSpPr>
          <p:cNvPr id="5" name="Marcador de contenido 4"/>
          <p:cNvSpPr>
            <a:spLocks noGrp="1"/>
          </p:cNvSpPr>
          <p:nvPr>
            <p:ph idx="1"/>
          </p:nvPr>
        </p:nvSpPr>
        <p:spPr>
          <a:xfrm>
            <a:off x="460132" y="3657600"/>
            <a:ext cx="6096000" cy="5295900"/>
          </a:xfrm>
        </p:spPr>
        <p:txBody>
          <a:bodyPr>
            <a:normAutofit fontScale="92500" lnSpcReduction="20000"/>
          </a:bodyPr>
          <a:lstStyle/>
          <a:p>
            <a:pPr marL="0" indent="0" algn="ctr">
              <a:buNone/>
            </a:pPr>
            <a:r>
              <a:rPr lang="es-ES" sz="2000" b="1" dirty="0">
                <a:solidFill>
                  <a:srgbClr val="002060"/>
                </a:solidFill>
              </a:rPr>
              <a:t> </a:t>
            </a:r>
            <a:endParaRPr lang="es-CO" sz="2000" dirty="0">
              <a:solidFill>
                <a:srgbClr val="002060"/>
              </a:solidFill>
            </a:endParaRPr>
          </a:p>
          <a:p>
            <a:pPr marL="0" indent="0" algn="ctr">
              <a:buNone/>
            </a:pPr>
            <a:endParaRPr lang="es-ES" sz="2000" b="1" dirty="0">
              <a:solidFill>
                <a:srgbClr val="002060"/>
              </a:solidFill>
            </a:endParaRPr>
          </a:p>
          <a:p>
            <a:pPr marL="0" indent="0" algn="ctr">
              <a:buNone/>
            </a:pPr>
            <a:endParaRPr lang="es-ES" sz="2000" b="1" dirty="0">
              <a:solidFill>
                <a:srgbClr val="002060"/>
              </a:solidFill>
            </a:endParaRPr>
          </a:p>
          <a:p>
            <a:pPr marL="0" indent="0" algn="ctr">
              <a:buNone/>
            </a:pPr>
            <a:endParaRPr lang="es-ES" sz="2000" b="1" dirty="0">
              <a:solidFill>
                <a:srgbClr val="002060"/>
              </a:solidFill>
            </a:endParaRPr>
          </a:p>
          <a:p>
            <a:pPr marL="0" indent="0" algn="ctr">
              <a:buNone/>
            </a:pPr>
            <a:r>
              <a:rPr lang="es-ES" sz="2000" b="1" dirty="0">
                <a:solidFill>
                  <a:srgbClr val="002060"/>
                </a:solidFill>
              </a:rPr>
              <a:t> </a:t>
            </a:r>
            <a:endParaRPr lang="es-CO" sz="2000" dirty="0">
              <a:solidFill>
                <a:srgbClr val="002060"/>
              </a:solidFill>
            </a:endParaRPr>
          </a:p>
          <a:p>
            <a:pPr marL="0" indent="0" algn="ctr">
              <a:buNone/>
            </a:pPr>
            <a:endParaRPr lang="es-CO" sz="2000" dirty="0">
              <a:solidFill>
                <a:srgbClr val="002060"/>
              </a:solidFill>
            </a:endParaRPr>
          </a:p>
          <a:p>
            <a:pPr marL="0" indent="0" algn="ctr">
              <a:buNone/>
            </a:pPr>
            <a:r>
              <a:rPr lang="es-ES" sz="2000" b="1" dirty="0">
                <a:solidFill>
                  <a:srgbClr val="002060"/>
                </a:solidFill>
              </a:rPr>
              <a:t> </a:t>
            </a:r>
            <a:endParaRPr lang="es-CO" sz="2000" dirty="0">
              <a:solidFill>
                <a:srgbClr val="002060"/>
              </a:solidFill>
            </a:endParaRPr>
          </a:p>
          <a:p>
            <a:pPr marL="0" indent="0" algn="ctr">
              <a:buNone/>
            </a:pPr>
            <a:r>
              <a:rPr lang="es-ES" sz="2000" b="1" dirty="0">
                <a:solidFill>
                  <a:srgbClr val="002060"/>
                </a:solidFill>
              </a:rPr>
              <a:t>  </a:t>
            </a:r>
            <a:endParaRPr lang="es-CO" sz="2000" dirty="0">
              <a:solidFill>
                <a:srgbClr val="002060"/>
              </a:solidFill>
            </a:endParaRPr>
          </a:p>
          <a:p>
            <a:pPr marL="0" indent="0" algn="ctr">
              <a:buNone/>
            </a:pPr>
            <a:r>
              <a:rPr lang="es-ES" sz="2000" b="1" dirty="0">
                <a:solidFill>
                  <a:srgbClr val="002060"/>
                </a:solidFill>
              </a:rPr>
              <a:t>MINISTERIO DE JUSTICIA Y DEL DERECHO</a:t>
            </a:r>
          </a:p>
          <a:p>
            <a:pPr marL="0" indent="0" algn="ctr">
              <a:buNone/>
            </a:pPr>
            <a:r>
              <a:rPr lang="es-ES" sz="2000" b="1" dirty="0">
                <a:solidFill>
                  <a:srgbClr val="002060"/>
                </a:solidFill>
              </a:rPr>
              <a:t>SECRETARIA GENERAL</a:t>
            </a:r>
          </a:p>
          <a:p>
            <a:pPr marL="0" indent="0" algn="ctr">
              <a:buNone/>
            </a:pPr>
            <a:r>
              <a:rPr lang="es-ES" sz="2000" b="1" dirty="0">
                <a:solidFill>
                  <a:srgbClr val="002060"/>
                </a:solidFill>
              </a:rPr>
              <a:t>GRUPO DE SERVICIO AL CIUDADANO</a:t>
            </a:r>
            <a:endParaRPr lang="es-CO" sz="2000" dirty="0">
              <a:solidFill>
                <a:srgbClr val="002060"/>
              </a:solidFill>
            </a:endParaRPr>
          </a:p>
          <a:p>
            <a:pPr marL="0" indent="0" algn="ctr">
              <a:buNone/>
            </a:pPr>
            <a:endParaRPr lang="es-CO" sz="2000" dirty="0">
              <a:solidFill>
                <a:srgbClr val="002060"/>
              </a:solidFill>
            </a:endParaRPr>
          </a:p>
          <a:p>
            <a:pPr marL="0" indent="0" algn="ctr">
              <a:buNone/>
            </a:pPr>
            <a:r>
              <a:rPr lang="es-ES" sz="2000" b="1" dirty="0">
                <a:solidFill>
                  <a:srgbClr val="002060"/>
                </a:solidFill>
              </a:rPr>
              <a:t/>
            </a:r>
            <a:br>
              <a:rPr lang="es-ES" sz="2000" b="1" dirty="0">
                <a:solidFill>
                  <a:srgbClr val="002060"/>
                </a:solidFill>
              </a:rPr>
            </a:br>
            <a:endParaRPr lang="es-ES" sz="2000" b="1" dirty="0">
              <a:solidFill>
                <a:srgbClr val="002060"/>
              </a:solidFill>
            </a:endParaRPr>
          </a:p>
          <a:p>
            <a:pPr marL="0" indent="0" algn="ctr">
              <a:buNone/>
            </a:pPr>
            <a:endParaRPr lang="es-ES" sz="2000" b="1" dirty="0">
              <a:solidFill>
                <a:srgbClr val="002060"/>
              </a:solidFill>
            </a:endParaRPr>
          </a:p>
          <a:p>
            <a:pPr marL="0" indent="0" algn="ctr">
              <a:buNone/>
            </a:pPr>
            <a:r>
              <a:rPr lang="es-ES" sz="2000" b="1" dirty="0">
                <a:solidFill>
                  <a:srgbClr val="002060"/>
                </a:solidFill>
              </a:rPr>
              <a:t/>
            </a:r>
            <a:br>
              <a:rPr lang="es-ES" sz="2000" b="1" dirty="0">
                <a:solidFill>
                  <a:srgbClr val="002060"/>
                </a:solidFill>
              </a:rPr>
            </a:br>
            <a:r>
              <a:rPr lang="es-ES" sz="2000" b="1" dirty="0">
                <a:solidFill>
                  <a:srgbClr val="002060"/>
                </a:solidFill>
              </a:rPr>
              <a:t/>
            </a:r>
            <a:br>
              <a:rPr lang="es-ES" sz="2000" b="1" dirty="0">
                <a:solidFill>
                  <a:srgbClr val="002060"/>
                </a:solidFill>
              </a:rPr>
            </a:br>
            <a:r>
              <a:rPr lang="es-ES" sz="2000" b="1" dirty="0">
                <a:solidFill>
                  <a:srgbClr val="002060"/>
                </a:solidFill>
              </a:rPr>
              <a:t/>
            </a:r>
            <a:br>
              <a:rPr lang="es-ES" sz="2000" b="1" dirty="0">
                <a:solidFill>
                  <a:srgbClr val="002060"/>
                </a:solidFill>
              </a:rPr>
            </a:br>
            <a:endParaRPr lang="es-CO" dirty="0">
              <a:solidFill>
                <a:srgbClr val="002060"/>
              </a:solidFill>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718042744"/>
              </p:ext>
            </p:extLst>
          </p:nvPr>
        </p:nvGraphicFramePr>
        <p:xfrm>
          <a:off x="158264" y="8946173"/>
          <a:ext cx="2962275" cy="781050"/>
        </p:xfrm>
        <a:graphic>
          <a:graphicData uri="http://schemas.openxmlformats.org/presentationml/2006/ole">
            <mc:AlternateContent xmlns:mc="http://schemas.openxmlformats.org/markup-compatibility/2006">
              <mc:Choice xmlns:v="urn:schemas-microsoft-com:vml" Requires="v">
                <p:oleObj spid="_x0000_s1031" name="Hoja de cálculo" r:id="rId3" imgW="2962195" imgH="781121" progId="Excel.Sheet.12">
                  <p:embed/>
                </p:oleObj>
              </mc:Choice>
              <mc:Fallback>
                <p:oleObj name="Hoja de cálculo" r:id="rId3" imgW="2962195" imgH="781121" progId="Excel.Sheet.12">
                  <p:embed/>
                  <p:pic>
                    <p:nvPicPr>
                      <p:cNvPr id="0" name=""/>
                      <p:cNvPicPr/>
                      <p:nvPr/>
                    </p:nvPicPr>
                    <p:blipFill>
                      <a:blip r:embed="rId4"/>
                      <a:stretch>
                        <a:fillRect/>
                      </a:stretch>
                    </p:blipFill>
                    <p:spPr>
                      <a:xfrm>
                        <a:off x="158264" y="8946173"/>
                        <a:ext cx="2962275" cy="781050"/>
                      </a:xfrm>
                      <a:prstGeom prst="rect">
                        <a:avLst/>
                      </a:prstGeom>
                    </p:spPr>
                  </p:pic>
                </p:oleObj>
              </mc:Fallback>
            </mc:AlternateContent>
          </a:graphicData>
        </a:graphic>
      </p:graphicFrame>
    </p:spTree>
    <p:extLst>
      <p:ext uri="{BB962C8B-B14F-4D97-AF65-F5344CB8AC3E}">
        <p14:creationId xmlns:p14="http://schemas.microsoft.com/office/powerpoint/2010/main" val="3328969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912883"/>
            <a:ext cx="5941034" cy="7645282"/>
          </a:xfrm>
        </p:spPr>
        <p:txBody>
          <a:bodyPr>
            <a:normAutofit/>
          </a:bodyPr>
          <a:lstStyle/>
          <a:p>
            <a:pPr algn="just"/>
            <a:r>
              <a:rPr lang="es-CO" dirty="0">
                <a:solidFill>
                  <a:schemeClr val="tx1"/>
                </a:solidFill>
              </a:rPr>
              <a:t>Teniendo en cuenta las herramientas de planeación expuestas en los puntos anteriores y por mandato de la Ley 1757 de 2015 </a:t>
            </a:r>
            <a:r>
              <a:rPr lang="es-CO" i="1" dirty="0">
                <a:solidFill>
                  <a:schemeClr val="tx1"/>
                </a:solidFill>
              </a:rPr>
              <a:t>“Por la cual se dictan disposiciones en materia de promoción y protección del derecho a la participación democrática”</a:t>
            </a:r>
            <a:r>
              <a:rPr lang="es-CO" dirty="0">
                <a:solidFill>
                  <a:schemeClr val="tx1"/>
                </a:solidFill>
              </a:rPr>
              <a:t> y los lineamientos normativos, el MinJusticia diseña e implementa anualmente un Plan de Participación Ciudadana, el cual, contiene un conjunto de estrategias y actividades enfocadas en garantizar la incidencia de los grupos de valor en la gestión de la Entidad.</a:t>
            </a:r>
          </a:p>
        </p:txBody>
      </p:sp>
      <p:sp>
        <p:nvSpPr>
          <p:cNvPr id="4" name="Rectángulo 3"/>
          <p:cNvSpPr/>
          <p:nvPr/>
        </p:nvSpPr>
        <p:spPr>
          <a:xfrm>
            <a:off x="-486709" y="1183268"/>
            <a:ext cx="5322277" cy="400110"/>
          </a:xfrm>
          <a:prstGeom prst="rect">
            <a:avLst/>
          </a:prstGeom>
        </p:spPr>
        <p:txBody>
          <a:bodyPr wrap="square">
            <a:spAutoFit/>
          </a:bodyPr>
          <a:lstStyle/>
          <a:p>
            <a:pPr algn="ctr"/>
            <a:r>
              <a:rPr lang="es-ES" sz="2000" b="1" dirty="0">
                <a:solidFill>
                  <a:prstClr val="black"/>
                </a:solidFill>
              </a:rPr>
              <a:t>Plan de Participación ciudadana</a:t>
            </a:r>
            <a:endParaRPr lang="es-CO" sz="2000" b="1" dirty="0">
              <a:solidFill>
                <a:prstClr val="black"/>
              </a:solidFill>
            </a:endParaRPr>
          </a:p>
        </p:txBody>
      </p:sp>
      <p:graphicFrame>
        <p:nvGraphicFramePr>
          <p:cNvPr id="2" name="Diagrama 1"/>
          <p:cNvGraphicFramePr/>
          <p:nvPr>
            <p:extLst>
              <p:ext uri="{D42A27DB-BD31-4B8C-83A1-F6EECF244321}">
                <p14:modId xmlns:p14="http://schemas.microsoft.com/office/powerpoint/2010/main" val="3491924391"/>
              </p:ext>
            </p:extLst>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93810569"/>
              </p:ext>
            </p:extLst>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Imagen 4"/>
          <p:cNvPicPr>
            <a:picLocks noChangeAspect="1"/>
          </p:cNvPicPr>
          <p:nvPr/>
        </p:nvPicPr>
        <p:blipFill>
          <a:blip r:embed="rId12"/>
          <a:stretch>
            <a:fillRect/>
          </a:stretch>
        </p:blipFill>
        <p:spPr>
          <a:xfrm>
            <a:off x="463060" y="4473212"/>
            <a:ext cx="5756031" cy="1995064"/>
          </a:xfrm>
          <a:prstGeom prst="rect">
            <a:avLst/>
          </a:prstGeom>
        </p:spPr>
      </p:pic>
      <p:sp>
        <p:nvSpPr>
          <p:cNvPr id="6" name="Rectángulo 5"/>
          <p:cNvSpPr/>
          <p:nvPr/>
        </p:nvSpPr>
        <p:spPr>
          <a:xfrm>
            <a:off x="463061" y="6831413"/>
            <a:ext cx="5756031" cy="1477328"/>
          </a:xfrm>
          <a:prstGeom prst="rect">
            <a:avLst/>
          </a:prstGeom>
        </p:spPr>
        <p:txBody>
          <a:bodyPr wrap="square">
            <a:spAutoFit/>
          </a:bodyPr>
          <a:lstStyle/>
          <a:p>
            <a:pPr algn="just"/>
            <a:r>
              <a:rPr lang="es-ES" sz="1800" dirty="0"/>
              <a:t>Este instrumento de planeación es fundamental para el logro del objetivo del proceso GRGI, ya que, la participación ciudadana es la principal herramienta para promover la transparencia, el control social y la integridad en la gestión pública y fortalecer la relación Estado – Ciudadanía.</a:t>
            </a:r>
            <a:endParaRPr lang="es-CO" sz="1800" dirty="0"/>
          </a:p>
        </p:txBody>
      </p:sp>
    </p:spTree>
    <p:extLst>
      <p:ext uri="{BB962C8B-B14F-4D97-AF65-F5344CB8AC3E}">
        <p14:creationId xmlns:p14="http://schemas.microsoft.com/office/powerpoint/2010/main" val="24559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9580" y="947657"/>
            <a:ext cx="5322277" cy="400110"/>
          </a:xfrm>
          <a:prstGeom prst="rect">
            <a:avLst/>
          </a:prstGeom>
        </p:spPr>
        <p:txBody>
          <a:bodyPr wrap="square">
            <a:spAutoFit/>
          </a:bodyPr>
          <a:lstStyle/>
          <a:p>
            <a:pPr algn="ctr"/>
            <a:r>
              <a:rPr lang="es-ES" sz="2000" b="1" dirty="0">
                <a:solidFill>
                  <a:prstClr val="black"/>
                </a:solidFill>
              </a:rPr>
              <a:t>Plan de Participación ciudadana</a:t>
            </a:r>
            <a:endParaRPr lang="es-CO" sz="2000" b="1" dirty="0">
              <a:solidFill>
                <a:prstClr val="black"/>
              </a:solidFill>
            </a:endParaRPr>
          </a:p>
        </p:txBody>
      </p:sp>
      <p:graphicFrame>
        <p:nvGraphicFramePr>
          <p:cNvPr id="2" name="Diagrama 1"/>
          <p:cNvGraphicFramePr/>
          <p:nvPr>
            <p:extLst>
              <p:ext uri="{D42A27DB-BD31-4B8C-83A1-F6EECF244321}">
                <p14:modId xmlns:p14="http://schemas.microsoft.com/office/powerpoint/2010/main" val="3491924391"/>
              </p:ext>
            </p:extLst>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93810569"/>
              </p:ext>
            </p:extLst>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ángulo 8">
            <a:extLst>
              <a:ext uri="{FF2B5EF4-FFF2-40B4-BE49-F238E27FC236}">
                <a16:creationId xmlns:a16="http://schemas.microsoft.com/office/drawing/2014/main" xmlns="" id="{38887B42-4398-E785-4D9F-F250F7A49761}"/>
              </a:ext>
            </a:extLst>
          </p:cNvPr>
          <p:cNvSpPr/>
          <p:nvPr/>
        </p:nvSpPr>
        <p:spPr>
          <a:xfrm>
            <a:off x="2579961" y="5393029"/>
            <a:ext cx="3771383" cy="1152059"/>
          </a:xfrm>
          <a:prstGeom prst="rect">
            <a:avLst/>
          </a:prstGeom>
          <a:solidFill>
            <a:sysClr val="window" lastClr="FFFFFF"/>
          </a:solidFill>
          <a:ln w="57150" cap="flat" cmpd="sng" algn="ctr">
            <a:solidFill>
              <a:srgbClr val="264488"/>
            </a:solidFill>
            <a:prstDash val="solid"/>
            <a:miter lim="800000"/>
          </a:ln>
          <a:effectLst/>
        </p:spPr>
        <p:txBody>
          <a:bodyPr rtlCol="0" anchor="ctr"/>
          <a:lstStyle/>
          <a:p>
            <a:pPr marL="12700" algn="ctr" defTabSz="914400">
              <a:defRPr/>
            </a:pPr>
            <a:r>
              <a:rPr lang="es-MX" sz="1800" kern="0" dirty="0">
                <a:solidFill>
                  <a:prstClr val="black"/>
                </a:solidFill>
              </a:rPr>
              <a:t>Promoción efectiva de la participación ciudadana en la gestión </a:t>
            </a:r>
            <a:endParaRPr lang="es-CO" sz="1800" kern="0" dirty="0">
              <a:solidFill>
                <a:prstClr val="black"/>
              </a:solidFill>
            </a:endParaRPr>
          </a:p>
        </p:txBody>
      </p:sp>
      <p:pic>
        <p:nvPicPr>
          <p:cNvPr id="10" name="Imagen 9">
            <a:extLst>
              <a:ext uri="{FF2B5EF4-FFF2-40B4-BE49-F238E27FC236}">
                <a16:creationId xmlns:a16="http://schemas.microsoft.com/office/drawing/2014/main" xmlns="" id="{A77F3101-D65A-0A76-B4C5-90CCF4081F90}"/>
              </a:ext>
            </a:extLst>
          </p:cNvPr>
          <p:cNvPicPr>
            <a:picLocks noChangeAspect="1"/>
          </p:cNvPicPr>
          <p:nvPr/>
        </p:nvPicPr>
        <p:blipFill>
          <a:blip r:embed="rId12"/>
          <a:stretch>
            <a:fillRect/>
          </a:stretch>
        </p:blipFill>
        <p:spPr>
          <a:xfrm>
            <a:off x="744891" y="5336277"/>
            <a:ext cx="1396668" cy="1265560"/>
          </a:xfrm>
          <a:prstGeom prst="rect">
            <a:avLst/>
          </a:prstGeom>
        </p:spPr>
      </p:pic>
      <p:sp>
        <p:nvSpPr>
          <p:cNvPr id="11" name="Rectángulo 10">
            <a:extLst>
              <a:ext uri="{FF2B5EF4-FFF2-40B4-BE49-F238E27FC236}">
                <a16:creationId xmlns:a16="http://schemas.microsoft.com/office/drawing/2014/main" xmlns="" id="{A77F3F00-3FF1-5724-8780-E10775EB2808}"/>
              </a:ext>
            </a:extLst>
          </p:cNvPr>
          <p:cNvSpPr/>
          <p:nvPr/>
        </p:nvSpPr>
        <p:spPr>
          <a:xfrm>
            <a:off x="2652977" y="6920935"/>
            <a:ext cx="3698366" cy="1108468"/>
          </a:xfrm>
          <a:prstGeom prst="rect">
            <a:avLst/>
          </a:prstGeom>
          <a:solidFill>
            <a:sysClr val="window" lastClr="FFFFFF"/>
          </a:solidFill>
          <a:ln w="57150" cap="flat" cmpd="sng" algn="ctr">
            <a:solidFill>
              <a:srgbClr val="264488"/>
            </a:solidFill>
            <a:prstDash val="solid"/>
            <a:miter lim="800000"/>
          </a:ln>
          <a:effectLst/>
        </p:spPr>
        <p:txBody>
          <a:bodyPr rtlCol="0" anchor="ctr"/>
          <a:lstStyle/>
          <a:p>
            <a:pPr marL="12700" algn="ctr" defTabSz="914400">
              <a:defRPr/>
            </a:pPr>
            <a:r>
              <a:rPr lang="es-MX" sz="1800" kern="0" dirty="0">
                <a:solidFill>
                  <a:prstClr val="black"/>
                </a:solidFill>
              </a:rPr>
              <a:t>Fortalecimiento de las condiciones institucionales para la promoción de la participación</a:t>
            </a:r>
            <a:endParaRPr lang="es-CO" sz="1800" kern="0" dirty="0">
              <a:solidFill>
                <a:prstClr val="black"/>
              </a:solidFill>
            </a:endParaRPr>
          </a:p>
        </p:txBody>
      </p:sp>
      <p:pic>
        <p:nvPicPr>
          <p:cNvPr id="12" name="Imagen 11">
            <a:extLst>
              <a:ext uri="{FF2B5EF4-FFF2-40B4-BE49-F238E27FC236}">
                <a16:creationId xmlns:a16="http://schemas.microsoft.com/office/drawing/2014/main" xmlns="" id="{128F64D9-0DEB-BB1B-8BFB-85B3B1CA8AC2}"/>
              </a:ext>
            </a:extLst>
          </p:cNvPr>
          <p:cNvPicPr>
            <a:picLocks noChangeAspect="1"/>
          </p:cNvPicPr>
          <p:nvPr/>
        </p:nvPicPr>
        <p:blipFill>
          <a:blip r:embed="rId13"/>
          <a:stretch>
            <a:fillRect/>
          </a:stretch>
        </p:blipFill>
        <p:spPr>
          <a:xfrm>
            <a:off x="423579" y="6868146"/>
            <a:ext cx="2039297" cy="1160775"/>
          </a:xfrm>
          <a:prstGeom prst="roundRect">
            <a:avLst>
              <a:gd name="adj" fmla="val 8594"/>
            </a:avLst>
          </a:prstGeom>
          <a:solidFill>
            <a:srgbClr val="FFFFFF">
              <a:shade val="85000"/>
            </a:srgbClr>
          </a:solidFill>
          <a:ln>
            <a:solidFill>
              <a:srgbClr val="264488"/>
            </a:solidFill>
          </a:ln>
          <a:effectLst>
            <a:reflection blurRad="12700" stA="38000" endPos="28000" dist="5000" dir="5400000" sy="-100000" algn="bl" rotWithShape="0"/>
          </a:effectLst>
        </p:spPr>
      </p:pic>
      <p:pic>
        <p:nvPicPr>
          <p:cNvPr id="13" name="Imagen 12">
            <a:extLst>
              <a:ext uri="{FF2B5EF4-FFF2-40B4-BE49-F238E27FC236}">
                <a16:creationId xmlns:a16="http://schemas.microsoft.com/office/drawing/2014/main" xmlns="" id="{AA1CDC5A-7FF2-CC4A-2A93-3C7B2AA6DABA}"/>
              </a:ext>
            </a:extLst>
          </p:cNvPr>
          <p:cNvPicPr>
            <a:picLocks noChangeAspect="1"/>
          </p:cNvPicPr>
          <p:nvPr/>
        </p:nvPicPr>
        <p:blipFill>
          <a:blip r:embed="rId14"/>
          <a:stretch>
            <a:fillRect/>
          </a:stretch>
        </p:blipFill>
        <p:spPr>
          <a:xfrm>
            <a:off x="296391" y="8204004"/>
            <a:ext cx="2153217" cy="1310985"/>
          </a:xfrm>
          <a:prstGeom prst="rect">
            <a:avLst/>
          </a:prstGeom>
          <a:ln>
            <a:noFill/>
          </a:ln>
          <a:effectLst>
            <a:softEdge rad="112500"/>
          </a:effectLst>
        </p:spPr>
      </p:pic>
      <p:sp>
        <p:nvSpPr>
          <p:cNvPr id="14" name="Rectángulo 13">
            <a:extLst>
              <a:ext uri="{FF2B5EF4-FFF2-40B4-BE49-F238E27FC236}">
                <a16:creationId xmlns:a16="http://schemas.microsoft.com/office/drawing/2014/main" xmlns="" id="{D1F79899-BBEB-9FB5-35D4-630523EFD361}"/>
              </a:ext>
            </a:extLst>
          </p:cNvPr>
          <p:cNvSpPr/>
          <p:nvPr/>
        </p:nvSpPr>
        <p:spPr>
          <a:xfrm>
            <a:off x="2652979" y="8342437"/>
            <a:ext cx="3625349" cy="1070064"/>
          </a:xfrm>
          <a:prstGeom prst="rect">
            <a:avLst/>
          </a:prstGeom>
          <a:solidFill>
            <a:sysClr val="window" lastClr="FFFFFF"/>
          </a:solidFill>
          <a:ln w="57150" cap="flat" cmpd="sng" algn="ctr">
            <a:solidFill>
              <a:srgbClr val="264488"/>
            </a:solidFill>
            <a:prstDash val="solid"/>
            <a:miter lim="800000"/>
          </a:ln>
          <a:effectLst/>
        </p:spPr>
        <p:txBody>
          <a:bodyPr rtlCol="0" anchor="ctr"/>
          <a:lstStyle/>
          <a:p>
            <a:pPr marL="12700" algn="ctr" defTabSz="914400">
              <a:defRPr/>
            </a:pPr>
            <a:r>
              <a:rPr lang="es-MX" sz="1800" kern="0" dirty="0">
                <a:solidFill>
                  <a:prstClr val="black"/>
                </a:solidFill>
              </a:rPr>
              <a:t>Fomento de la cultura de la participación en la gestión </a:t>
            </a:r>
            <a:endParaRPr lang="es-CO" sz="1800" kern="0" dirty="0">
              <a:solidFill>
                <a:prstClr val="black"/>
              </a:solidFill>
            </a:endParaRPr>
          </a:p>
        </p:txBody>
      </p:sp>
      <p:sp>
        <p:nvSpPr>
          <p:cNvPr id="15" name="Rectángulo 14">
            <a:extLst>
              <a:ext uri="{FF2B5EF4-FFF2-40B4-BE49-F238E27FC236}">
                <a16:creationId xmlns:a16="http://schemas.microsoft.com/office/drawing/2014/main" xmlns="" id="{AB3B8DCD-81FD-4362-7989-85472D16D40A}"/>
              </a:ext>
            </a:extLst>
          </p:cNvPr>
          <p:cNvSpPr/>
          <p:nvPr/>
        </p:nvSpPr>
        <p:spPr>
          <a:xfrm>
            <a:off x="451254" y="1889319"/>
            <a:ext cx="5941034" cy="2287395"/>
          </a:xfrm>
          <a:prstGeom prst="rect">
            <a:avLst/>
          </a:prstGeom>
          <a:solidFill>
            <a:sysClr val="window" lastClr="FFFFFF"/>
          </a:solidFill>
          <a:ln w="57150" cap="flat" cmpd="sng" algn="ctr">
            <a:solidFill>
              <a:srgbClr val="264488"/>
            </a:solidFill>
            <a:prstDash val="solid"/>
            <a:miter lim="800000"/>
          </a:ln>
          <a:effectLst/>
        </p:spPr>
        <p:txBody>
          <a:bodyPr rtlCol="0" anchor="ctr"/>
          <a:lstStyle/>
          <a:p>
            <a:pPr algn="just" defTabSz="914400">
              <a:defRPr/>
            </a:pPr>
            <a:r>
              <a:rPr lang="es-MX" sz="1600" b="1" kern="0" dirty="0">
                <a:solidFill>
                  <a:prstClr val="black"/>
                </a:solidFill>
                <a:latin typeface="Montserrat Medium" panose="020B0604020202020204" pitchFamily="2" charset="0"/>
              </a:rPr>
              <a:t>Objetivo:</a:t>
            </a:r>
            <a:r>
              <a:rPr lang="es-MX" sz="1600" kern="0" dirty="0">
                <a:solidFill>
                  <a:prstClr val="black"/>
                </a:solidFill>
                <a:latin typeface="Montserrat Medium" panose="020B0604020202020204" pitchFamily="2" charset="0"/>
              </a:rPr>
              <a:t> Promover la incidencia en los grupos de valor en las diferentes etapas de la gestión en MinJusticia, mediante espacios de diálogo que permitan el control social, consolidación de condiciones institucionales idóneas para la participación y fomentando una cultura institucional de transparencia y gobierno abierto. </a:t>
            </a:r>
            <a:endParaRPr lang="es-CO" sz="1600" kern="0" dirty="0">
              <a:solidFill>
                <a:prstClr val="black"/>
              </a:solidFill>
              <a:latin typeface="Montserrat Medium" panose="020B0604020202020204" pitchFamily="2" charset="0"/>
            </a:endParaRPr>
          </a:p>
        </p:txBody>
      </p:sp>
      <p:sp>
        <p:nvSpPr>
          <p:cNvPr id="17" name="Rectángulo 16">
            <a:extLst>
              <a:ext uri="{FF2B5EF4-FFF2-40B4-BE49-F238E27FC236}">
                <a16:creationId xmlns:a16="http://schemas.microsoft.com/office/drawing/2014/main" xmlns="" id="{68FE2D33-CCE3-9890-4121-4A666F70576B}"/>
              </a:ext>
            </a:extLst>
          </p:cNvPr>
          <p:cNvSpPr/>
          <p:nvPr/>
        </p:nvSpPr>
        <p:spPr>
          <a:xfrm>
            <a:off x="882709" y="4519498"/>
            <a:ext cx="4996234" cy="319994"/>
          </a:xfrm>
          <a:prstGeom prst="rect">
            <a:avLst/>
          </a:prstGeom>
          <a:solidFill>
            <a:sysClr val="window" lastClr="FFFFFF"/>
          </a:solidFill>
          <a:ln w="76200" cap="flat" cmpd="sng" algn="ctr">
            <a:solidFill>
              <a:srgbClr val="002060"/>
            </a:solidFill>
            <a:prstDash val="solid"/>
            <a:miter lim="800000"/>
          </a:ln>
          <a:effectLst/>
        </p:spPr>
        <p:txBody>
          <a:bodyPr rtlCol="0" anchor="ctr"/>
          <a:lstStyle/>
          <a:p>
            <a:pPr algn="ctr" defTabSz="914400">
              <a:spcBef>
                <a:spcPts val="100"/>
              </a:spcBef>
              <a:buSzPct val="94444"/>
              <a:defRPr/>
            </a:pPr>
            <a:r>
              <a:rPr lang="es-MX" sz="1800" b="1" kern="0" dirty="0">
                <a:solidFill>
                  <a:prstClr val="black"/>
                </a:solidFill>
              </a:rPr>
              <a:t>Estrategias </a:t>
            </a:r>
            <a:r>
              <a:rPr lang="es-MX" sz="2400" b="1" kern="0" dirty="0">
                <a:solidFill>
                  <a:prstClr val="black"/>
                </a:solidFill>
                <a:latin typeface="Montserrat SemiBold" pitchFamily="2" charset="77"/>
              </a:rPr>
              <a:t> </a:t>
            </a:r>
            <a:endParaRPr lang="es-CO" sz="2400" b="1" kern="0" dirty="0">
              <a:solidFill>
                <a:prstClr val="black"/>
              </a:solidFill>
              <a:latin typeface="Montserrat SemiBold" pitchFamily="2" charset="77"/>
            </a:endParaRPr>
          </a:p>
        </p:txBody>
      </p:sp>
    </p:spTree>
    <p:extLst>
      <p:ext uri="{BB962C8B-B14F-4D97-AF65-F5344CB8AC3E}">
        <p14:creationId xmlns:p14="http://schemas.microsoft.com/office/powerpoint/2010/main" val="415408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403230" y="5814648"/>
            <a:ext cx="1633870" cy="768163"/>
          </a:xfrm>
          <a:prstGeom prst="rect">
            <a:avLst/>
          </a:prstGeom>
        </p:spPr>
      </p:pic>
      <p:sp>
        <p:nvSpPr>
          <p:cNvPr id="3" name="Marcador de texto 2"/>
          <p:cNvSpPr>
            <a:spLocks noGrp="1"/>
          </p:cNvSpPr>
          <p:nvPr>
            <p:ph type="body" idx="1"/>
          </p:nvPr>
        </p:nvSpPr>
        <p:spPr>
          <a:xfrm>
            <a:off x="410309" y="1418493"/>
            <a:ext cx="5941034" cy="8139673"/>
          </a:xfrm>
        </p:spPr>
        <p:txBody>
          <a:bodyPr>
            <a:normAutofit/>
          </a:bodyPr>
          <a:lstStyle/>
          <a:p>
            <a:pPr algn="just"/>
            <a:endParaRPr lang="es-CO" dirty="0"/>
          </a:p>
        </p:txBody>
      </p:sp>
      <p:sp>
        <p:nvSpPr>
          <p:cNvPr id="4" name="Rectángulo 3"/>
          <p:cNvSpPr/>
          <p:nvPr/>
        </p:nvSpPr>
        <p:spPr>
          <a:xfrm>
            <a:off x="-539261" y="921077"/>
            <a:ext cx="5322277" cy="400110"/>
          </a:xfrm>
          <a:prstGeom prst="rect">
            <a:avLst/>
          </a:prstGeom>
        </p:spPr>
        <p:txBody>
          <a:bodyPr wrap="square">
            <a:spAutoFit/>
          </a:bodyPr>
          <a:lstStyle/>
          <a:p>
            <a:pPr algn="ctr"/>
            <a:r>
              <a:rPr lang="es-ES" sz="2000" b="1" dirty="0">
                <a:solidFill>
                  <a:prstClr val="black"/>
                </a:solidFill>
              </a:rPr>
              <a:t>Plan de Participación ciudadana</a:t>
            </a:r>
            <a:endParaRPr lang="es-CO" sz="2000" b="1" dirty="0">
              <a:solidFill>
                <a:prstClr val="black"/>
              </a:solidFill>
            </a:endParaRPr>
          </a:p>
        </p:txBody>
      </p:sp>
      <p:graphicFrame>
        <p:nvGraphicFramePr>
          <p:cNvPr id="2" name="Diagrama 1"/>
          <p:cNvGraphicFramePr/>
          <p:nvPr>
            <p:extLst>
              <p:ext uri="{D42A27DB-BD31-4B8C-83A1-F6EECF244321}">
                <p14:modId xmlns:p14="http://schemas.microsoft.com/office/powerpoint/2010/main" val="3491924391"/>
              </p:ext>
            </p:extLst>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93810569"/>
              </p:ext>
            </p:extLst>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Rectángulo 14">
            <a:extLst>
              <a:ext uri="{FF2B5EF4-FFF2-40B4-BE49-F238E27FC236}">
                <a16:creationId xmlns:a16="http://schemas.microsoft.com/office/drawing/2014/main" xmlns="" id="{AB3B8DCD-81FD-4362-7989-85472D16D40A}"/>
              </a:ext>
            </a:extLst>
          </p:cNvPr>
          <p:cNvSpPr/>
          <p:nvPr/>
        </p:nvSpPr>
        <p:spPr>
          <a:xfrm>
            <a:off x="410309" y="1559945"/>
            <a:ext cx="5941034" cy="2287395"/>
          </a:xfrm>
          <a:prstGeom prst="rect">
            <a:avLst/>
          </a:prstGeom>
          <a:solidFill>
            <a:sysClr val="window" lastClr="FFFFFF"/>
          </a:solidFill>
          <a:ln w="57150" cap="flat" cmpd="sng" algn="ctr">
            <a:solidFill>
              <a:srgbClr val="264488"/>
            </a:solidFill>
            <a:prstDash val="solid"/>
            <a:miter lim="800000"/>
          </a:ln>
          <a:effectLst/>
        </p:spPr>
        <p:txBody>
          <a:bodyPr rtlCol="0" anchor="ctr"/>
          <a:lstStyle/>
          <a:p>
            <a:pPr marL="12700" marR="5080" algn="just">
              <a:spcBef>
                <a:spcPts val="105"/>
              </a:spcBef>
            </a:pPr>
            <a:r>
              <a:rPr lang="es-MX" sz="1600" b="1" kern="0" dirty="0">
                <a:solidFill>
                  <a:prstClr val="black"/>
                </a:solidFill>
                <a:latin typeface="Montserrat Medium" panose="020B0604020202020204" pitchFamily="2" charset="0"/>
              </a:rPr>
              <a:t>Escenarios de participación:</a:t>
            </a:r>
            <a:r>
              <a:rPr lang="es-MX" sz="1600" kern="0" dirty="0">
                <a:solidFill>
                  <a:prstClr val="black"/>
                </a:solidFill>
                <a:latin typeface="Montserrat Medium" panose="020B0604020202020204" pitchFamily="2" charset="0"/>
              </a:rPr>
              <a:t> </a:t>
            </a:r>
            <a:r>
              <a:rPr lang="es-MX" sz="1600" dirty="0">
                <a:latin typeface="Montserrat Medium" panose="020B0604020202020204" charset="0"/>
              </a:rPr>
              <a:t>El MinJusticia ha dispuesto diferentes  escenarios de participación ciudadana,  virtuales y telefónicos, en los cuales, para el  autocuidado en tiempos de Covid-19, los  grupos de interés pueden participar  activamente en el diseño, formulación y  seguimiento de políticas, planes, programas,  pedir cuentas y mantener un diálogo  continuo con las dependencias de la  Entidad.</a:t>
            </a:r>
          </a:p>
        </p:txBody>
      </p:sp>
      <p:pic>
        <p:nvPicPr>
          <p:cNvPr id="20" name="object 4">
            <a:extLst>
              <a:ext uri="{FF2B5EF4-FFF2-40B4-BE49-F238E27FC236}">
                <a16:creationId xmlns:a16="http://schemas.microsoft.com/office/drawing/2014/main" xmlns="" id="{F8A9CDEB-2863-F7A2-6579-7E0CE916C28F}"/>
              </a:ext>
            </a:extLst>
          </p:cNvPr>
          <p:cNvPicPr/>
          <p:nvPr/>
        </p:nvPicPr>
        <p:blipFill>
          <a:blip r:embed="rId13" cstate="print"/>
          <a:stretch>
            <a:fillRect/>
          </a:stretch>
        </p:blipFill>
        <p:spPr>
          <a:xfrm>
            <a:off x="495828" y="4489940"/>
            <a:ext cx="5855515" cy="4619142"/>
          </a:xfrm>
          <a:prstGeom prst="rect">
            <a:avLst/>
          </a:prstGeom>
        </p:spPr>
      </p:pic>
      <p:pic>
        <p:nvPicPr>
          <p:cNvPr id="21" name="Imagen 20"/>
          <p:cNvPicPr>
            <a:picLocks noChangeAspect="1"/>
          </p:cNvPicPr>
          <p:nvPr/>
        </p:nvPicPr>
        <p:blipFill>
          <a:blip r:embed="rId14"/>
          <a:stretch>
            <a:fillRect/>
          </a:stretch>
        </p:blipFill>
        <p:spPr>
          <a:xfrm>
            <a:off x="2725996" y="4942857"/>
            <a:ext cx="1025390" cy="458381"/>
          </a:xfrm>
          <a:prstGeom prst="rect">
            <a:avLst/>
          </a:prstGeom>
        </p:spPr>
      </p:pic>
      <p:sp>
        <p:nvSpPr>
          <p:cNvPr id="22" name="object 6">
            <a:extLst>
              <a:ext uri="{FF2B5EF4-FFF2-40B4-BE49-F238E27FC236}">
                <a16:creationId xmlns:a16="http://schemas.microsoft.com/office/drawing/2014/main" xmlns="" id="{3572B99F-E4AB-7DEC-D827-8BDC5EC37B47}"/>
              </a:ext>
            </a:extLst>
          </p:cNvPr>
          <p:cNvSpPr txBox="1"/>
          <p:nvPr/>
        </p:nvSpPr>
        <p:spPr>
          <a:xfrm>
            <a:off x="2832350" y="8199951"/>
            <a:ext cx="1096952" cy="318676"/>
          </a:xfrm>
          <a:prstGeom prst="rect">
            <a:avLst/>
          </a:prstGeom>
        </p:spPr>
        <p:txBody>
          <a:bodyPr vert="horz" wrap="square" lIns="0" tIns="36194" rIns="0" bIns="0" rtlCol="0">
            <a:spAutoFit/>
          </a:bodyPr>
          <a:lstStyle/>
          <a:p>
            <a:pPr marL="12700" marR="5080" indent="5715" defTabSz="914400">
              <a:lnSpc>
                <a:spcPts val="1090"/>
              </a:lnSpc>
              <a:spcBef>
                <a:spcPts val="284"/>
              </a:spcBef>
            </a:pPr>
            <a:r>
              <a:rPr sz="1100" dirty="0">
                <a:solidFill>
                  <a:prstClr val="black"/>
                </a:solidFill>
                <a:latin typeface="Arial MT"/>
                <a:cs typeface="Arial MT"/>
              </a:rPr>
              <a:t>Aud</a:t>
            </a:r>
            <a:r>
              <a:rPr sz="1100" spc="5" dirty="0">
                <a:solidFill>
                  <a:prstClr val="black"/>
                </a:solidFill>
                <a:latin typeface="Arial MT"/>
                <a:cs typeface="Arial MT"/>
              </a:rPr>
              <a:t>i</a:t>
            </a:r>
            <a:r>
              <a:rPr sz="1100" dirty="0">
                <a:solidFill>
                  <a:prstClr val="black"/>
                </a:solidFill>
                <a:latin typeface="Arial MT"/>
                <a:cs typeface="Arial MT"/>
              </a:rPr>
              <a:t>enc</a:t>
            </a:r>
            <a:r>
              <a:rPr sz="1100" spc="5" dirty="0">
                <a:solidFill>
                  <a:prstClr val="black"/>
                </a:solidFill>
                <a:latin typeface="Arial MT"/>
                <a:cs typeface="Arial MT"/>
              </a:rPr>
              <a:t>i</a:t>
            </a:r>
            <a:r>
              <a:rPr sz="1100" dirty="0">
                <a:solidFill>
                  <a:prstClr val="black"/>
                </a:solidFill>
                <a:latin typeface="Arial MT"/>
                <a:cs typeface="Arial MT"/>
              </a:rPr>
              <a:t>as</a:t>
            </a:r>
            <a:r>
              <a:rPr sz="1100" spc="-60" dirty="0">
                <a:solidFill>
                  <a:prstClr val="black"/>
                </a:solidFill>
                <a:latin typeface="Arial MT"/>
                <a:cs typeface="Arial MT"/>
              </a:rPr>
              <a:t> </a:t>
            </a:r>
            <a:r>
              <a:rPr sz="1100" spc="-5" dirty="0">
                <a:solidFill>
                  <a:prstClr val="black"/>
                </a:solidFill>
                <a:latin typeface="Arial MT"/>
                <a:cs typeface="Arial MT"/>
              </a:rPr>
              <a:t>virtuales</a:t>
            </a:r>
            <a:endParaRPr sz="1100" dirty="0">
              <a:solidFill>
                <a:prstClr val="black"/>
              </a:solidFill>
              <a:latin typeface="Arial MT"/>
              <a:cs typeface="Arial MT"/>
            </a:endParaRPr>
          </a:p>
        </p:txBody>
      </p:sp>
    </p:spTree>
    <p:extLst>
      <p:ext uri="{BB962C8B-B14F-4D97-AF65-F5344CB8AC3E}">
        <p14:creationId xmlns:p14="http://schemas.microsoft.com/office/powerpoint/2010/main" val="156898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 y="0"/>
            <a:ext cx="658425" cy="804742"/>
          </a:xfrm>
          <a:prstGeom prst="rect">
            <a:avLst/>
          </a:prstGeom>
        </p:spPr>
      </p:pic>
      <p:sp>
        <p:nvSpPr>
          <p:cNvPr id="3" name="Marcador de texto 2"/>
          <p:cNvSpPr>
            <a:spLocks noGrp="1"/>
          </p:cNvSpPr>
          <p:nvPr>
            <p:ph type="body" idx="1"/>
          </p:nvPr>
        </p:nvSpPr>
        <p:spPr>
          <a:xfrm>
            <a:off x="2893738" y="6971644"/>
            <a:ext cx="3427274" cy="8139673"/>
          </a:xfrm>
        </p:spPr>
        <p:txBody>
          <a:bodyPr>
            <a:normAutofit/>
          </a:bodyPr>
          <a:lstStyle/>
          <a:p>
            <a:pPr algn="ctr" defTabSz="914400">
              <a:lnSpc>
                <a:spcPct val="100000"/>
              </a:lnSpc>
              <a:spcBef>
                <a:spcPts val="0"/>
              </a:spcBef>
            </a:pPr>
            <a:r>
              <a:rPr lang="es-ES" sz="1400" dirty="0">
                <a:solidFill>
                  <a:prstClr val="black"/>
                </a:solidFill>
                <a:latin typeface="Montserrat Medium" panose="020B0604020202020204" charset="0"/>
              </a:rPr>
              <a:t>Formulario PQRD</a:t>
            </a:r>
          </a:p>
          <a:p>
            <a:pPr algn="ctr" defTabSz="914400">
              <a:lnSpc>
                <a:spcPct val="100000"/>
              </a:lnSpc>
              <a:spcBef>
                <a:spcPts val="0"/>
              </a:spcBef>
            </a:pPr>
            <a:r>
              <a:rPr lang="es-ES" sz="1400" dirty="0">
                <a:solidFill>
                  <a:prstClr val="black">
                    <a:lumMod val="75000"/>
                  </a:prstClr>
                </a:solidFill>
                <a:latin typeface="Montserrat Medium" panose="020B0604020202020204" charset="0"/>
                <a:hlinkClick r:id="rId3">
                  <a:extLst>
                    <a:ext uri="{A12FA001-AC4F-418D-AE19-62706E023703}">
                      <ahyp:hlinkClr xmlns:ahyp="http://schemas.microsoft.com/office/drawing/2018/hyperlinkcolor" xmlns="" val="tx"/>
                    </a:ext>
                  </a:extLst>
                </a:hlinkClick>
              </a:rPr>
              <a:t>http://minjusticia.gov.co/servicio-al-ciudadano/pqrs</a:t>
            </a:r>
            <a:endParaRPr lang="es-ES" sz="1400" dirty="0">
              <a:solidFill>
                <a:prstClr val="black">
                  <a:lumMod val="75000"/>
                </a:prstClr>
              </a:solidFill>
              <a:latin typeface="Montserrat Medium" panose="020B0604020202020204" charset="0"/>
            </a:endParaRPr>
          </a:p>
          <a:p>
            <a:pPr algn="ctr" defTabSz="914400">
              <a:lnSpc>
                <a:spcPct val="100000"/>
              </a:lnSpc>
              <a:spcBef>
                <a:spcPts val="0"/>
              </a:spcBef>
            </a:pPr>
            <a:r>
              <a:rPr lang="es-ES" sz="1400" dirty="0">
                <a:solidFill>
                  <a:prstClr val="black">
                    <a:lumMod val="75000"/>
                  </a:prstClr>
                </a:solidFill>
                <a:latin typeface="Montserrat Medium" panose="020B0604020202020204" charset="0"/>
              </a:rPr>
              <a:t>Gestion.documental@minjusticia.gov.co</a:t>
            </a:r>
          </a:p>
          <a:p>
            <a:pPr algn="just"/>
            <a:endParaRPr lang="es-CO" dirty="0"/>
          </a:p>
        </p:txBody>
      </p:sp>
      <p:sp>
        <p:nvSpPr>
          <p:cNvPr id="4" name="Rectángulo 3"/>
          <p:cNvSpPr/>
          <p:nvPr/>
        </p:nvSpPr>
        <p:spPr>
          <a:xfrm>
            <a:off x="-1196894" y="1090958"/>
            <a:ext cx="5322277" cy="400110"/>
          </a:xfrm>
          <a:prstGeom prst="rect">
            <a:avLst/>
          </a:prstGeom>
        </p:spPr>
        <p:txBody>
          <a:bodyPr wrap="square">
            <a:spAutoFit/>
          </a:bodyPr>
          <a:lstStyle/>
          <a:p>
            <a:pPr algn="ctr"/>
            <a:r>
              <a:rPr lang="es-ES" sz="2000" b="1" dirty="0">
                <a:solidFill>
                  <a:prstClr val="black"/>
                </a:solidFill>
              </a:rPr>
              <a:t>Canales de Atención</a:t>
            </a:r>
            <a:endParaRPr lang="es-CO" sz="2000" b="1" dirty="0">
              <a:solidFill>
                <a:prstClr val="black"/>
              </a:solidFill>
            </a:endParaRPr>
          </a:p>
        </p:txBody>
      </p:sp>
      <p:graphicFrame>
        <p:nvGraphicFramePr>
          <p:cNvPr id="2" name="Diagrama 1"/>
          <p:cNvGraphicFramePr/>
          <p:nvPr>
            <p:extLst>
              <p:ext uri="{D42A27DB-BD31-4B8C-83A1-F6EECF244321}">
                <p14:modId xmlns:p14="http://schemas.microsoft.com/office/powerpoint/2010/main" val="3491924391"/>
              </p:ext>
            </p:extLst>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a 7"/>
          <p:cNvGraphicFramePr/>
          <p:nvPr>
            <p:extLst>
              <p:ext uri="{D42A27DB-BD31-4B8C-83A1-F6EECF244321}">
                <p14:modId xmlns:p14="http://schemas.microsoft.com/office/powerpoint/2010/main" val="93810569"/>
              </p:ext>
            </p:extLst>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Rectángulo 14">
            <a:extLst>
              <a:ext uri="{FF2B5EF4-FFF2-40B4-BE49-F238E27FC236}">
                <a16:creationId xmlns:a16="http://schemas.microsoft.com/office/drawing/2014/main" xmlns="" id="{AB3B8DCD-81FD-4362-7989-85472D16D40A}"/>
              </a:ext>
            </a:extLst>
          </p:cNvPr>
          <p:cNvSpPr/>
          <p:nvPr/>
        </p:nvSpPr>
        <p:spPr>
          <a:xfrm>
            <a:off x="329214" y="1680629"/>
            <a:ext cx="5941034" cy="1911731"/>
          </a:xfrm>
          <a:prstGeom prst="rect">
            <a:avLst/>
          </a:prstGeom>
          <a:solidFill>
            <a:sysClr val="window" lastClr="FFFFFF"/>
          </a:solidFill>
          <a:ln w="57150" cap="flat" cmpd="sng" algn="ctr">
            <a:solidFill>
              <a:srgbClr val="264488"/>
            </a:solidFill>
            <a:prstDash val="solid"/>
            <a:miter lim="800000"/>
          </a:ln>
          <a:effectLst/>
        </p:spPr>
        <p:txBody>
          <a:bodyPr rtlCol="0" anchor="ctr"/>
          <a:lstStyle/>
          <a:p>
            <a:r>
              <a:rPr lang="es-MX" sz="1800" kern="0" dirty="0">
                <a:solidFill>
                  <a:prstClr val="black"/>
                </a:solidFill>
              </a:rPr>
              <a:t>Actualmente, </a:t>
            </a:r>
            <a:r>
              <a:rPr lang="es-MX" sz="1800" dirty="0"/>
              <a:t>el MinJusticia ha dispuesto diferentes canales de atención</a:t>
            </a:r>
            <a:r>
              <a:rPr lang="es-ES" sz="1800" dirty="0"/>
              <a:t> a disposición de sus grupos de valor, con el fin de establecer una buena relación con los mismos, y de esta manera atender las diferentes solicitudes de forma oportuna y accesible.</a:t>
            </a:r>
          </a:p>
        </p:txBody>
      </p:sp>
      <p:sp>
        <p:nvSpPr>
          <p:cNvPr id="17" name="Rectángulo: esquinas redondeadas 10">
            <a:extLst>
              <a:ext uri="{FF2B5EF4-FFF2-40B4-BE49-F238E27FC236}">
                <a16:creationId xmlns:a16="http://schemas.microsoft.com/office/drawing/2014/main" xmlns="" id="{98C7C1E0-7255-4636-8DDF-8AA26B930F6A}"/>
              </a:ext>
            </a:extLst>
          </p:cNvPr>
          <p:cNvSpPr/>
          <p:nvPr/>
        </p:nvSpPr>
        <p:spPr>
          <a:xfrm>
            <a:off x="593304" y="3879826"/>
            <a:ext cx="1699845" cy="101062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18" name="Rectángulo: esquinas redondeadas 11">
            <a:extLst>
              <a:ext uri="{FF2B5EF4-FFF2-40B4-BE49-F238E27FC236}">
                <a16:creationId xmlns:a16="http://schemas.microsoft.com/office/drawing/2014/main" xmlns="" id="{E776823D-A4E7-49B9-96F0-A518C9BA67A9}"/>
              </a:ext>
            </a:extLst>
          </p:cNvPr>
          <p:cNvSpPr/>
          <p:nvPr/>
        </p:nvSpPr>
        <p:spPr>
          <a:xfrm>
            <a:off x="593304" y="5170710"/>
            <a:ext cx="1699845" cy="120773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atin typeface="Montserrat Medium" panose="020B0604020202020204" charset="0"/>
            </a:endParaRPr>
          </a:p>
        </p:txBody>
      </p:sp>
      <p:sp>
        <p:nvSpPr>
          <p:cNvPr id="19" name="Rectángulo: esquinas redondeadas 12">
            <a:extLst>
              <a:ext uri="{FF2B5EF4-FFF2-40B4-BE49-F238E27FC236}">
                <a16:creationId xmlns:a16="http://schemas.microsoft.com/office/drawing/2014/main" xmlns="" id="{F374DA86-9718-4AE1-B2EB-4DBA74B31738}"/>
              </a:ext>
            </a:extLst>
          </p:cNvPr>
          <p:cNvSpPr/>
          <p:nvPr/>
        </p:nvSpPr>
        <p:spPr>
          <a:xfrm>
            <a:off x="638381" y="6748990"/>
            <a:ext cx="1699845" cy="120773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23" name="Rectángulo: esquinas redondeadas 13">
            <a:extLst>
              <a:ext uri="{FF2B5EF4-FFF2-40B4-BE49-F238E27FC236}">
                <a16:creationId xmlns:a16="http://schemas.microsoft.com/office/drawing/2014/main" xmlns="" id="{331C54E0-42BD-4FDD-8A9A-EE5BFD6C6D56}"/>
              </a:ext>
            </a:extLst>
          </p:cNvPr>
          <p:cNvSpPr/>
          <p:nvPr/>
        </p:nvSpPr>
        <p:spPr>
          <a:xfrm>
            <a:off x="658427" y="8349647"/>
            <a:ext cx="1699845" cy="120773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24" name="Triángulo isósceles 23">
            <a:extLst>
              <a:ext uri="{FF2B5EF4-FFF2-40B4-BE49-F238E27FC236}">
                <a16:creationId xmlns:a16="http://schemas.microsoft.com/office/drawing/2014/main" xmlns="" id="{D025077E-0F72-46B5-A556-26AE29EEE2F5}"/>
              </a:ext>
            </a:extLst>
          </p:cNvPr>
          <p:cNvSpPr/>
          <p:nvPr/>
        </p:nvSpPr>
        <p:spPr>
          <a:xfrm rot="5400000">
            <a:off x="2402441" y="4249302"/>
            <a:ext cx="668216" cy="264467"/>
          </a:xfrm>
          <a:prstGeom prst="triangle">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highlight>
                <a:srgbClr val="FFAB00"/>
              </a:highlight>
              <a:latin typeface="Montserrat Medium" panose="020B0604020202020204" charset="0"/>
            </a:endParaRPr>
          </a:p>
        </p:txBody>
      </p:sp>
      <p:sp>
        <p:nvSpPr>
          <p:cNvPr id="25" name="Triángulo isósceles 24">
            <a:extLst>
              <a:ext uri="{FF2B5EF4-FFF2-40B4-BE49-F238E27FC236}">
                <a16:creationId xmlns:a16="http://schemas.microsoft.com/office/drawing/2014/main" xmlns="" id="{F3D62FD7-EF53-4929-A728-D83A353AFBAB}"/>
              </a:ext>
            </a:extLst>
          </p:cNvPr>
          <p:cNvSpPr/>
          <p:nvPr/>
        </p:nvSpPr>
        <p:spPr>
          <a:xfrm rot="5400000">
            <a:off x="2420563" y="5772649"/>
            <a:ext cx="668216" cy="264467"/>
          </a:xfrm>
          <a:prstGeom prst="triangle">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highlight>
                <a:srgbClr val="FFAB00"/>
              </a:highlight>
              <a:latin typeface="Montserrat Medium" panose="020B0604020202020204" charset="0"/>
            </a:endParaRPr>
          </a:p>
        </p:txBody>
      </p:sp>
      <p:sp>
        <p:nvSpPr>
          <p:cNvPr id="26" name="Triángulo isósceles 25">
            <a:extLst>
              <a:ext uri="{FF2B5EF4-FFF2-40B4-BE49-F238E27FC236}">
                <a16:creationId xmlns:a16="http://schemas.microsoft.com/office/drawing/2014/main" xmlns="" id="{56115F69-3F89-465E-882F-B30058DF5E28}"/>
              </a:ext>
            </a:extLst>
          </p:cNvPr>
          <p:cNvSpPr/>
          <p:nvPr/>
        </p:nvSpPr>
        <p:spPr>
          <a:xfrm rot="5400000">
            <a:off x="2414828" y="7245773"/>
            <a:ext cx="668216" cy="264467"/>
          </a:xfrm>
          <a:prstGeom prst="triangle">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highlight>
                <a:srgbClr val="FFAB00"/>
              </a:highlight>
              <a:latin typeface="Montserrat Medium" panose="020B0604020202020204" charset="0"/>
            </a:endParaRPr>
          </a:p>
        </p:txBody>
      </p:sp>
      <p:sp>
        <p:nvSpPr>
          <p:cNvPr id="27" name="Triángulo isósceles 26">
            <a:extLst>
              <a:ext uri="{FF2B5EF4-FFF2-40B4-BE49-F238E27FC236}">
                <a16:creationId xmlns:a16="http://schemas.microsoft.com/office/drawing/2014/main" xmlns="" id="{AC74F992-C699-421A-A273-F7B949323C9F}"/>
              </a:ext>
            </a:extLst>
          </p:cNvPr>
          <p:cNvSpPr/>
          <p:nvPr/>
        </p:nvSpPr>
        <p:spPr>
          <a:xfrm rot="5400000">
            <a:off x="2486499" y="8789742"/>
            <a:ext cx="668216" cy="264467"/>
          </a:xfrm>
          <a:prstGeom prst="triangle">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highlight>
                <a:srgbClr val="FFAB00"/>
              </a:highlight>
              <a:latin typeface="Montserrat Medium" panose="020B0604020202020204" charset="0"/>
            </a:endParaRPr>
          </a:p>
        </p:txBody>
      </p:sp>
      <p:sp>
        <p:nvSpPr>
          <p:cNvPr id="28" name="CuadroTexto 27">
            <a:extLst>
              <a:ext uri="{FF2B5EF4-FFF2-40B4-BE49-F238E27FC236}">
                <a16:creationId xmlns:a16="http://schemas.microsoft.com/office/drawing/2014/main" xmlns="" id="{80A50767-D7C4-4D2F-8D0C-823003499765}"/>
              </a:ext>
            </a:extLst>
          </p:cNvPr>
          <p:cNvSpPr txBox="1"/>
          <p:nvPr/>
        </p:nvSpPr>
        <p:spPr>
          <a:xfrm>
            <a:off x="3205012" y="5665926"/>
            <a:ext cx="2297723" cy="33855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s-ES" sz="1400" b="1" dirty="0">
                <a:latin typeface="Montserrat Medium" panose="020B0604020202020204" charset="0"/>
              </a:rPr>
              <a:t>Canal Presencial</a:t>
            </a:r>
          </a:p>
        </p:txBody>
      </p:sp>
      <p:sp>
        <p:nvSpPr>
          <p:cNvPr id="29" name="CuadroTexto 28">
            <a:extLst>
              <a:ext uri="{FF2B5EF4-FFF2-40B4-BE49-F238E27FC236}">
                <a16:creationId xmlns:a16="http://schemas.microsoft.com/office/drawing/2014/main" xmlns="" id="{06AEB0FD-F1E3-4191-8973-74A5EE60B48A}"/>
              </a:ext>
            </a:extLst>
          </p:cNvPr>
          <p:cNvSpPr txBox="1"/>
          <p:nvPr/>
        </p:nvSpPr>
        <p:spPr>
          <a:xfrm>
            <a:off x="3372035" y="6705344"/>
            <a:ext cx="2297723" cy="33855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s-ES" sz="1400" b="1" dirty="0">
                <a:latin typeface="Montserrat Medium" panose="020B0604020202020204" charset="0"/>
              </a:rPr>
              <a:t>Canal Virtual</a:t>
            </a:r>
          </a:p>
        </p:txBody>
      </p:sp>
      <p:sp>
        <p:nvSpPr>
          <p:cNvPr id="30" name="CuadroTexto 29">
            <a:extLst>
              <a:ext uri="{FF2B5EF4-FFF2-40B4-BE49-F238E27FC236}">
                <a16:creationId xmlns:a16="http://schemas.microsoft.com/office/drawing/2014/main" xmlns="" id="{259E2772-26D8-484D-8965-A2A250138166}"/>
              </a:ext>
            </a:extLst>
          </p:cNvPr>
          <p:cNvSpPr txBox="1"/>
          <p:nvPr/>
        </p:nvSpPr>
        <p:spPr>
          <a:xfrm>
            <a:off x="3199205" y="5929935"/>
            <a:ext cx="234363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s-ES" sz="1400" dirty="0">
                <a:latin typeface="Montserrat Medium" panose="020B0604020202020204" charset="0"/>
              </a:rPr>
              <a:t>Cra. 13 No. 52-95,</a:t>
            </a:r>
          </a:p>
          <a:p>
            <a:pPr algn="ctr"/>
            <a:r>
              <a:rPr lang="es-ES" sz="1400" dirty="0">
                <a:latin typeface="Montserrat Medium" panose="020B0604020202020204" charset="0"/>
              </a:rPr>
              <a:t>Bogotá</a:t>
            </a:r>
          </a:p>
        </p:txBody>
      </p:sp>
      <p:pic>
        <p:nvPicPr>
          <p:cNvPr id="31" name="Imagen 30" descr="Icono&#10;&#10;Descripción generada automáticamente">
            <a:extLst>
              <a:ext uri="{FF2B5EF4-FFF2-40B4-BE49-F238E27FC236}">
                <a16:creationId xmlns:a16="http://schemas.microsoft.com/office/drawing/2014/main" xmlns="" id="{FCBBA721-136A-4138-8C5E-29F151F043C4}"/>
              </a:ext>
            </a:extLst>
          </p:cNvPr>
          <p:cNvPicPr>
            <a:picLocks noChangeAspect="1"/>
          </p:cNvPicPr>
          <p:nvPr/>
        </p:nvPicPr>
        <p:blipFill>
          <a:blip r:embed="rId14"/>
          <a:stretch>
            <a:fillRect/>
          </a:stretch>
        </p:blipFill>
        <p:spPr>
          <a:xfrm>
            <a:off x="845347" y="5346777"/>
            <a:ext cx="1195755" cy="843775"/>
          </a:xfrm>
          <a:prstGeom prst="rect">
            <a:avLst/>
          </a:prstGeom>
        </p:spPr>
      </p:pic>
      <p:pic>
        <p:nvPicPr>
          <p:cNvPr id="32" name="Imagen 36" descr="Icono&#10;&#10;Descripción generada automáticamente">
            <a:extLst>
              <a:ext uri="{FF2B5EF4-FFF2-40B4-BE49-F238E27FC236}">
                <a16:creationId xmlns:a16="http://schemas.microsoft.com/office/drawing/2014/main" xmlns="" id="{8864CE04-13C4-43F9-9ACC-DD502B2DF40F}"/>
              </a:ext>
            </a:extLst>
          </p:cNvPr>
          <p:cNvPicPr>
            <a:picLocks noChangeAspect="1"/>
          </p:cNvPicPr>
          <p:nvPr/>
        </p:nvPicPr>
        <p:blipFill>
          <a:blip r:embed="rId15"/>
          <a:stretch>
            <a:fillRect/>
          </a:stretch>
        </p:blipFill>
        <p:spPr>
          <a:xfrm>
            <a:off x="982445" y="8530367"/>
            <a:ext cx="1160585" cy="846293"/>
          </a:xfrm>
          <a:prstGeom prst="rect">
            <a:avLst/>
          </a:prstGeom>
        </p:spPr>
      </p:pic>
      <p:pic>
        <p:nvPicPr>
          <p:cNvPr id="33" name="Imagen 37" descr="Texto, Icono&#10;&#10;Descripción generada automáticamente">
            <a:extLst>
              <a:ext uri="{FF2B5EF4-FFF2-40B4-BE49-F238E27FC236}">
                <a16:creationId xmlns:a16="http://schemas.microsoft.com/office/drawing/2014/main" xmlns="" id="{B4600837-8B34-4957-AFA1-0DCD2D9FB775}"/>
              </a:ext>
            </a:extLst>
          </p:cNvPr>
          <p:cNvPicPr>
            <a:picLocks noChangeAspect="1"/>
          </p:cNvPicPr>
          <p:nvPr/>
        </p:nvPicPr>
        <p:blipFill>
          <a:blip r:embed="rId16"/>
          <a:stretch>
            <a:fillRect/>
          </a:stretch>
        </p:blipFill>
        <p:spPr>
          <a:xfrm>
            <a:off x="959787" y="7036457"/>
            <a:ext cx="1057031" cy="794869"/>
          </a:xfrm>
          <a:prstGeom prst="rect">
            <a:avLst/>
          </a:prstGeom>
        </p:spPr>
      </p:pic>
      <p:pic>
        <p:nvPicPr>
          <p:cNvPr id="34" name="Imagen 38" descr="Imagen que contiene computadora&#10;&#10;Descripción generada automáticamente">
            <a:extLst>
              <a:ext uri="{FF2B5EF4-FFF2-40B4-BE49-F238E27FC236}">
                <a16:creationId xmlns:a16="http://schemas.microsoft.com/office/drawing/2014/main" xmlns="" id="{35BFA366-15A6-41C2-8F2E-2D03C713C382}"/>
              </a:ext>
            </a:extLst>
          </p:cNvPr>
          <p:cNvPicPr>
            <a:picLocks noChangeAspect="1"/>
          </p:cNvPicPr>
          <p:nvPr/>
        </p:nvPicPr>
        <p:blipFill>
          <a:blip r:embed="rId17"/>
          <a:stretch>
            <a:fillRect/>
          </a:stretch>
        </p:blipFill>
        <p:spPr>
          <a:xfrm>
            <a:off x="1112046" y="3954403"/>
            <a:ext cx="662355" cy="802215"/>
          </a:xfrm>
          <a:prstGeom prst="rect">
            <a:avLst/>
          </a:prstGeom>
        </p:spPr>
      </p:pic>
      <p:sp>
        <p:nvSpPr>
          <p:cNvPr id="35" name="CuadroTexto 34">
            <a:extLst>
              <a:ext uri="{FF2B5EF4-FFF2-40B4-BE49-F238E27FC236}">
                <a16:creationId xmlns:a16="http://schemas.microsoft.com/office/drawing/2014/main" xmlns="" id="{634C23A8-3BF5-44A5-A65E-464E9183D909}"/>
              </a:ext>
            </a:extLst>
          </p:cNvPr>
          <p:cNvSpPr txBox="1"/>
          <p:nvPr/>
        </p:nvSpPr>
        <p:spPr>
          <a:xfrm>
            <a:off x="3204727" y="3977843"/>
            <a:ext cx="2297723" cy="33855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400"/>
            <a:r>
              <a:rPr lang="es-ES" sz="1400" b="1" dirty="0">
                <a:solidFill>
                  <a:prstClr val="black"/>
                </a:solidFill>
                <a:latin typeface="Montserrat Medium" panose="020B0604020202020204" charset="0"/>
              </a:rPr>
              <a:t>Canal Telefónico</a:t>
            </a:r>
          </a:p>
        </p:txBody>
      </p:sp>
      <p:sp>
        <p:nvSpPr>
          <p:cNvPr id="36" name="CuadroTexto 35">
            <a:extLst>
              <a:ext uri="{FF2B5EF4-FFF2-40B4-BE49-F238E27FC236}">
                <a16:creationId xmlns:a16="http://schemas.microsoft.com/office/drawing/2014/main" xmlns="" id="{A1648E3D-842F-4DFC-803F-ED4EFDBCBDCF}"/>
              </a:ext>
            </a:extLst>
          </p:cNvPr>
          <p:cNvSpPr txBox="1"/>
          <p:nvPr/>
        </p:nvSpPr>
        <p:spPr>
          <a:xfrm>
            <a:off x="3245119" y="4196547"/>
            <a:ext cx="2297723" cy="98488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400"/>
            <a:r>
              <a:rPr lang="es-ES" sz="1400" dirty="0">
                <a:solidFill>
                  <a:prstClr val="black"/>
                </a:solidFill>
                <a:latin typeface="Montserrat Medium" panose="020B0604020202020204" charset="0"/>
              </a:rPr>
              <a:t>PBX (+57)(1)</a:t>
            </a:r>
          </a:p>
          <a:p>
            <a:pPr algn="ctr" defTabSz="914400"/>
            <a:r>
              <a:rPr lang="es-ES" sz="1400" dirty="0">
                <a:solidFill>
                  <a:prstClr val="black"/>
                </a:solidFill>
                <a:latin typeface="Montserrat Medium" panose="020B0604020202020204" charset="0"/>
              </a:rPr>
              <a:t>444 31 00</a:t>
            </a:r>
          </a:p>
          <a:p>
            <a:pPr algn="ctr" defTabSz="914400"/>
            <a:r>
              <a:rPr lang="es-ES" sz="1400" b="1" dirty="0">
                <a:solidFill>
                  <a:prstClr val="black"/>
                </a:solidFill>
                <a:latin typeface="Montserrat Medium" panose="020B0604020202020204" charset="0"/>
              </a:rPr>
              <a:t>Línea Gratuita</a:t>
            </a:r>
          </a:p>
          <a:p>
            <a:pPr algn="ctr" defTabSz="914400"/>
            <a:r>
              <a:rPr lang="es-ES" sz="1400" dirty="0">
                <a:solidFill>
                  <a:prstClr val="black"/>
                </a:solidFill>
                <a:latin typeface="Montserrat Medium" panose="020B0604020202020204" charset="0"/>
              </a:rPr>
              <a:t>01-800-09-11170</a:t>
            </a:r>
          </a:p>
        </p:txBody>
      </p:sp>
      <p:sp>
        <p:nvSpPr>
          <p:cNvPr id="37" name="CuadroTexto 36">
            <a:extLst>
              <a:ext uri="{FF2B5EF4-FFF2-40B4-BE49-F238E27FC236}">
                <a16:creationId xmlns:a16="http://schemas.microsoft.com/office/drawing/2014/main" xmlns="" id="{9791A6B2-666B-41BC-A1F5-BA452808C213}"/>
              </a:ext>
            </a:extLst>
          </p:cNvPr>
          <p:cNvSpPr txBox="1"/>
          <p:nvPr/>
        </p:nvSpPr>
        <p:spPr>
          <a:xfrm>
            <a:off x="2999353" y="8419452"/>
            <a:ext cx="2792140"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400"/>
            <a:r>
              <a:rPr lang="es-ES" sz="1400" b="1" dirty="0">
                <a:solidFill>
                  <a:prstClr val="black"/>
                </a:solidFill>
                <a:latin typeface="Montserrat Medium" panose="020B0604020202020204" charset="0"/>
              </a:rPr>
              <a:t>Canal Postal o de correspondencia</a:t>
            </a:r>
          </a:p>
        </p:txBody>
      </p:sp>
      <p:sp>
        <p:nvSpPr>
          <p:cNvPr id="38" name="CuadroTexto 37">
            <a:extLst>
              <a:ext uri="{FF2B5EF4-FFF2-40B4-BE49-F238E27FC236}">
                <a16:creationId xmlns:a16="http://schemas.microsoft.com/office/drawing/2014/main" xmlns="" id="{1097629A-AF2F-499B-B6BB-472A167E7B27}"/>
              </a:ext>
            </a:extLst>
          </p:cNvPr>
          <p:cNvSpPr txBox="1"/>
          <p:nvPr/>
        </p:nvSpPr>
        <p:spPr>
          <a:xfrm>
            <a:off x="3259095" y="8872700"/>
            <a:ext cx="2384568"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400"/>
            <a:r>
              <a:rPr lang="es-ES" sz="1400" dirty="0">
                <a:solidFill>
                  <a:prstClr val="black"/>
                </a:solidFill>
                <a:latin typeface="Montserrat Medium" panose="020B0604020202020204" charset="0"/>
              </a:rPr>
              <a:t>Cra. 13 No. 52-95,</a:t>
            </a:r>
          </a:p>
          <a:p>
            <a:pPr algn="ctr" defTabSz="914400"/>
            <a:r>
              <a:rPr lang="es-ES" sz="1400" dirty="0">
                <a:solidFill>
                  <a:prstClr val="black"/>
                </a:solidFill>
                <a:latin typeface="Montserrat Medium" panose="020B0604020202020204" charset="0"/>
              </a:rPr>
              <a:t>Bogotá</a:t>
            </a:r>
          </a:p>
        </p:txBody>
      </p:sp>
    </p:spTree>
    <p:extLst>
      <p:ext uri="{BB962C8B-B14F-4D97-AF65-F5344CB8AC3E}">
        <p14:creationId xmlns:p14="http://schemas.microsoft.com/office/powerpoint/2010/main" val="112256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9357" y="814643"/>
            <a:ext cx="5322277" cy="400110"/>
          </a:xfrm>
          <a:prstGeom prst="rect">
            <a:avLst/>
          </a:prstGeom>
        </p:spPr>
        <p:txBody>
          <a:bodyPr wrap="square">
            <a:spAutoFit/>
          </a:bodyPr>
          <a:lstStyle/>
          <a:p>
            <a:pPr algn="ctr"/>
            <a:r>
              <a:rPr lang="es-ES" sz="2000" b="1" dirty="0">
                <a:solidFill>
                  <a:prstClr val="black"/>
                </a:solidFill>
              </a:rPr>
              <a:t>Modelo Integrado de Planeación y Gestión</a:t>
            </a:r>
            <a:endParaRPr lang="es-CO" sz="2000" b="1" dirty="0">
              <a:solidFill>
                <a:prstClr val="black"/>
              </a:solidFill>
            </a:endParaRPr>
          </a:p>
        </p:txBody>
      </p:sp>
      <p:graphicFrame>
        <p:nvGraphicFramePr>
          <p:cNvPr id="2" name="Diagrama 1"/>
          <p:cNvGraphicFramePr/>
          <p:nvPr>
            <p:extLst>
              <p:ext uri="{D42A27DB-BD31-4B8C-83A1-F6EECF244321}">
                <p14:modId xmlns:p14="http://schemas.microsoft.com/office/powerpoint/2010/main" val="3491924391"/>
              </p:ext>
            </p:extLst>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93810569"/>
              </p:ext>
            </p:extLst>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ángulo 14">
            <a:extLst>
              <a:ext uri="{FF2B5EF4-FFF2-40B4-BE49-F238E27FC236}">
                <a16:creationId xmlns:a16="http://schemas.microsoft.com/office/drawing/2014/main" xmlns="" id="{AB3B8DCD-81FD-4362-7989-85472D16D40A}"/>
              </a:ext>
            </a:extLst>
          </p:cNvPr>
          <p:cNvSpPr/>
          <p:nvPr/>
        </p:nvSpPr>
        <p:spPr>
          <a:xfrm>
            <a:off x="157654" y="1576552"/>
            <a:ext cx="6432331" cy="3253357"/>
          </a:xfrm>
          <a:prstGeom prst="rect">
            <a:avLst/>
          </a:prstGeom>
          <a:solidFill>
            <a:sysClr val="window" lastClr="FFFFFF"/>
          </a:solidFill>
          <a:ln w="57150" cap="flat" cmpd="sng" algn="ctr">
            <a:solidFill>
              <a:srgbClr val="264488"/>
            </a:solidFill>
            <a:prstDash val="solid"/>
            <a:miter lim="800000"/>
          </a:ln>
          <a:effectLst/>
        </p:spPr>
        <p:txBody>
          <a:bodyPr rtlCol="0" anchor="ctr"/>
          <a:lstStyle/>
          <a:p>
            <a:pPr algn="just"/>
            <a:r>
              <a:rPr lang="es-CO" sz="1800" dirty="0"/>
              <a:t>El Modelo Integrado de Planeación y Gestión - MIPG es reflejo del compromiso que deben tener todos los servidores públicos con los ciudadanos, y plantea que “</a:t>
            </a:r>
            <a:r>
              <a:rPr lang="es-CO" sz="1800" i="1" dirty="0"/>
              <a:t>Si todos los servidores se comprometen a que el Estado invierta menos recursos en su gestión interna superando los estándares de eficiencia, se podrán dedicar más esfuerzos a satisfacer las solicitudes de la ciudadanía. Este es el mensaje que persigue el MIPG: todos estos esfuerzos administrativos valen solo si terminan teniendo impacto donde más importa: mejor calidad y cubrimiento de los servicios del Estado</a:t>
            </a:r>
            <a:r>
              <a:rPr lang="es-CO" sz="1800" dirty="0"/>
              <a:t>”. </a:t>
            </a:r>
            <a:r>
              <a:rPr lang="es-ES_tradnl" sz="1800" dirty="0"/>
              <a:t>Departamento Administrativo de la Función Pública. Manual Operativo de MIPG, Versión 3. (2019).</a:t>
            </a:r>
            <a:endParaRPr lang="es-CO" sz="1800" dirty="0"/>
          </a:p>
        </p:txBody>
      </p:sp>
      <p:pic>
        <p:nvPicPr>
          <p:cNvPr id="5" name="Imagen 4"/>
          <p:cNvPicPr>
            <a:picLocks noChangeAspect="1"/>
          </p:cNvPicPr>
          <p:nvPr/>
        </p:nvPicPr>
        <p:blipFill>
          <a:blip r:embed="rId12"/>
          <a:stretch>
            <a:fillRect/>
          </a:stretch>
        </p:blipFill>
        <p:spPr>
          <a:xfrm>
            <a:off x="410309" y="4980784"/>
            <a:ext cx="5826368" cy="4942095"/>
          </a:xfrm>
          <a:prstGeom prst="rect">
            <a:avLst/>
          </a:prstGeom>
        </p:spPr>
      </p:pic>
    </p:spTree>
    <p:extLst>
      <p:ext uri="{BB962C8B-B14F-4D97-AF65-F5344CB8AC3E}">
        <p14:creationId xmlns:p14="http://schemas.microsoft.com/office/powerpoint/2010/main" val="198172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340" y="877701"/>
            <a:ext cx="5322277" cy="400110"/>
          </a:xfrm>
          <a:prstGeom prst="rect">
            <a:avLst/>
          </a:prstGeom>
        </p:spPr>
        <p:txBody>
          <a:bodyPr wrap="square">
            <a:spAutoFit/>
          </a:bodyPr>
          <a:lstStyle/>
          <a:p>
            <a:pPr algn="ctr"/>
            <a:r>
              <a:rPr lang="es-ES" sz="2000" b="1" dirty="0">
                <a:solidFill>
                  <a:prstClr val="black"/>
                </a:solidFill>
              </a:rPr>
              <a:t>Resultados finales alineación estratégica</a:t>
            </a:r>
            <a:endParaRPr lang="es-CO" sz="2000" b="1" dirty="0">
              <a:solidFill>
                <a:prstClr val="black"/>
              </a:solidFill>
            </a:endParaRPr>
          </a:p>
        </p:txBody>
      </p:sp>
      <p:graphicFrame>
        <p:nvGraphicFramePr>
          <p:cNvPr id="2" name="Diagrama 1"/>
          <p:cNvGraphicFramePr/>
          <p:nvPr>
            <p:extLst>
              <p:ext uri="{D42A27DB-BD31-4B8C-83A1-F6EECF244321}">
                <p14:modId xmlns:p14="http://schemas.microsoft.com/office/powerpoint/2010/main" val="3491924391"/>
              </p:ext>
            </p:extLst>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93810569"/>
              </p:ext>
            </p:extLst>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redondeado 5"/>
          <p:cNvSpPr/>
          <p:nvPr/>
        </p:nvSpPr>
        <p:spPr>
          <a:xfrm>
            <a:off x="382818" y="1833437"/>
            <a:ext cx="1453661"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Instrumentos</a:t>
            </a:r>
            <a:endParaRPr lang="es-CO" sz="1600" b="1" dirty="0">
              <a:solidFill>
                <a:schemeClr val="bg1"/>
              </a:solidFill>
            </a:endParaRPr>
          </a:p>
        </p:txBody>
      </p:sp>
      <p:sp>
        <p:nvSpPr>
          <p:cNvPr id="7" name="Flecha derecha 6"/>
          <p:cNvSpPr/>
          <p:nvPr/>
        </p:nvSpPr>
        <p:spPr>
          <a:xfrm>
            <a:off x="2176446" y="2517122"/>
            <a:ext cx="4431324" cy="879231"/>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16: Paz, justicia e instituciones solidas</a:t>
            </a:r>
            <a:endParaRPr lang="es-CO" dirty="0">
              <a:solidFill>
                <a:schemeClr val="tx1"/>
              </a:solidFill>
            </a:endParaRPr>
          </a:p>
        </p:txBody>
      </p:sp>
      <p:sp>
        <p:nvSpPr>
          <p:cNvPr id="11" name="Rectángulo redondeado 10"/>
          <p:cNvSpPr/>
          <p:nvPr/>
        </p:nvSpPr>
        <p:spPr>
          <a:xfrm>
            <a:off x="382818" y="2676053"/>
            <a:ext cx="1453661"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rPr>
              <a:t>ODS</a:t>
            </a:r>
            <a:endParaRPr lang="es-CO" sz="1600" b="1" dirty="0">
              <a:solidFill>
                <a:schemeClr val="bg1"/>
              </a:solidFill>
            </a:endParaRPr>
          </a:p>
        </p:txBody>
      </p:sp>
      <p:sp>
        <p:nvSpPr>
          <p:cNvPr id="12" name="Rectángulo redondeado 11"/>
          <p:cNvSpPr/>
          <p:nvPr/>
        </p:nvSpPr>
        <p:spPr>
          <a:xfrm>
            <a:off x="382818" y="3832465"/>
            <a:ext cx="1453661"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Transformaciones PND</a:t>
            </a:r>
            <a:endParaRPr lang="es-CO" sz="1200" b="1" dirty="0">
              <a:solidFill>
                <a:schemeClr val="bg1"/>
              </a:solidFill>
            </a:endParaRPr>
          </a:p>
        </p:txBody>
      </p:sp>
      <p:sp>
        <p:nvSpPr>
          <p:cNvPr id="13" name="Rectángulo redondeado 12"/>
          <p:cNvSpPr/>
          <p:nvPr/>
        </p:nvSpPr>
        <p:spPr>
          <a:xfrm>
            <a:off x="382818" y="4916849"/>
            <a:ext cx="1453661" cy="82060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rPr>
              <a:t>Catalizadores PND</a:t>
            </a:r>
            <a:endParaRPr lang="es-CO" sz="1400" b="1" dirty="0">
              <a:solidFill>
                <a:schemeClr val="bg1"/>
              </a:solidFill>
            </a:endParaRPr>
          </a:p>
        </p:txBody>
      </p:sp>
      <p:sp>
        <p:nvSpPr>
          <p:cNvPr id="14" name="Flecha derecha 13"/>
          <p:cNvSpPr/>
          <p:nvPr/>
        </p:nvSpPr>
        <p:spPr>
          <a:xfrm>
            <a:off x="2176446" y="1695374"/>
            <a:ext cx="4419597" cy="879231"/>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Componentes</a:t>
            </a:r>
            <a:endParaRPr lang="es-CO" dirty="0">
              <a:solidFill>
                <a:schemeClr val="tx1"/>
              </a:solidFill>
            </a:endParaRPr>
          </a:p>
        </p:txBody>
      </p:sp>
      <p:sp>
        <p:nvSpPr>
          <p:cNvPr id="17" name="Flecha derecha 16"/>
          <p:cNvSpPr/>
          <p:nvPr/>
        </p:nvSpPr>
        <p:spPr>
          <a:xfrm>
            <a:off x="2194037" y="3642983"/>
            <a:ext cx="4419597" cy="879231"/>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Convergencia regional</a:t>
            </a:r>
            <a:endParaRPr lang="es-CO" dirty="0">
              <a:solidFill>
                <a:schemeClr val="tx1"/>
              </a:solidFill>
            </a:endParaRPr>
          </a:p>
        </p:txBody>
      </p:sp>
      <p:sp>
        <p:nvSpPr>
          <p:cNvPr id="18" name="Flecha derecha 17"/>
          <p:cNvSpPr/>
          <p:nvPr/>
        </p:nvSpPr>
        <p:spPr>
          <a:xfrm>
            <a:off x="4403836" y="4442065"/>
            <a:ext cx="2203938" cy="1544309"/>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Dispositivos democráticos de participación: política de</a:t>
            </a:r>
          </a:p>
          <a:p>
            <a:pPr algn="ctr"/>
            <a:r>
              <a:rPr lang="es-ES" dirty="0">
                <a:solidFill>
                  <a:schemeClr val="tx1"/>
                </a:solidFill>
              </a:rPr>
              <a:t>diálogo permanente con decisiones desde y para el territorio</a:t>
            </a:r>
          </a:p>
        </p:txBody>
      </p:sp>
      <p:sp>
        <p:nvSpPr>
          <p:cNvPr id="19" name="Flecha derecha 18"/>
          <p:cNvSpPr/>
          <p:nvPr/>
        </p:nvSpPr>
        <p:spPr>
          <a:xfrm>
            <a:off x="2117833" y="4576117"/>
            <a:ext cx="2203938" cy="1193595"/>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Fortalecimiento institucional como motor de cambio para recuperar la confianza de la ciudadanía y el fortalecimiento del vínculo Estado-ciudadanía</a:t>
            </a:r>
          </a:p>
        </p:txBody>
      </p:sp>
      <p:sp>
        <p:nvSpPr>
          <p:cNvPr id="20" name="Rectángulo redondeado 19"/>
          <p:cNvSpPr/>
          <p:nvPr/>
        </p:nvSpPr>
        <p:spPr>
          <a:xfrm>
            <a:off x="382818" y="6517041"/>
            <a:ext cx="1453661" cy="7773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rPr>
              <a:t>Objetivos Estratégicos</a:t>
            </a:r>
            <a:endParaRPr lang="es-CO" sz="1400" b="1" dirty="0">
              <a:solidFill>
                <a:schemeClr val="bg1"/>
              </a:solidFill>
            </a:endParaRPr>
          </a:p>
        </p:txBody>
      </p:sp>
      <p:sp>
        <p:nvSpPr>
          <p:cNvPr id="21" name="Flecha derecha 20"/>
          <p:cNvSpPr/>
          <p:nvPr/>
        </p:nvSpPr>
        <p:spPr>
          <a:xfrm>
            <a:off x="4403836" y="6517041"/>
            <a:ext cx="2203938" cy="1060940"/>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Fortalecer la gestión institucional, para asegurar la calidad en el servicio con eficiencia, transparencia e innovación, soportada en la gestión de la información, el uso de las tecnologías y el desarrollo humano con un enfoque diferencial e inclusivo</a:t>
            </a:r>
          </a:p>
        </p:txBody>
      </p:sp>
      <p:sp>
        <p:nvSpPr>
          <p:cNvPr id="22" name="Flecha derecha 21"/>
          <p:cNvSpPr/>
          <p:nvPr/>
        </p:nvSpPr>
        <p:spPr>
          <a:xfrm>
            <a:off x="2004644" y="6401978"/>
            <a:ext cx="2317127" cy="1166105"/>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a:solidFill>
                  <a:schemeClr val="tx1"/>
                </a:solidFill>
              </a:rPr>
              <a:t>Fortalecer la gestión institucional, para asegurar la calidad en el servicio con eficiencia, transparencia e innovación, soportada en la gestión de la información, el uso de las tecnologías y el desarrollo humano con un enfoque diferencial e inclusivo</a:t>
            </a:r>
          </a:p>
        </p:txBody>
      </p:sp>
      <p:sp>
        <p:nvSpPr>
          <p:cNvPr id="23" name="Rectángulo redondeado 22"/>
          <p:cNvSpPr/>
          <p:nvPr/>
        </p:nvSpPr>
        <p:spPr>
          <a:xfrm>
            <a:off x="382818" y="8073999"/>
            <a:ext cx="1453661" cy="109904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rPr>
              <a:t>Plan de Participación ciudadana</a:t>
            </a:r>
            <a:endParaRPr lang="es-CO" sz="1400" b="1" dirty="0">
              <a:solidFill>
                <a:schemeClr val="bg1"/>
              </a:solidFill>
            </a:endParaRPr>
          </a:p>
        </p:txBody>
      </p:sp>
      <p:sp>
        <p:nvSpPr>
          <p:cNvPr id="24" name="Flecha derecha 23"/>
          <p:cNvSpPr/>
          <p:nvPr/>
        </p:nvSpPr>
        <p:spPr>
          <a:xfrm>
            <a:off x="2117835" y="8134884"/>
            <a:ext cx="1406771" cy="1231570"/>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a:solidFill>
                  <a:schemeClr val="tx1"/>
                </a:solidFill>
              </a:rPr>
              <a:t>Promoción efectiva de la participación ciudadana en la gestión </a:t>
            </a:r>
          </a:p>
        </p:txBody>
      </p:sp>
      <p:sp>
        <p:nvSpPr>
          <p:cNvPr id="25" name="Flecha derecha 24"/>
          <p:cNvSpPr/>
          <p:nvPr/>
        </p:nvSpPr>
        <p:spPr>
          <a:xfrm>
            <a:off x="5083772" y="8213228"/>
            <a:ext cx="1523998" cy="1153226"/>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a:solidFill>
                  <a:schemeClr val="tx1"/>
                </a:solidFill>
              </a:rPr>
              <a:t>Fomento de la cultura de la participación en la gestión </a:t>
            </a:r>
          </a:p>
        </p:txBody>
      </p:sp>
      <p:sp>
        <p:nvSpPr>
          <p:cNvPr id="26" name="Flecha derecha 25"/>
          <p:cNvSpPr/>
          <p:nvPr/>
        </p:nvSpPr>
        <p:spPr>
          <a:xfrm>
            <a:off x="3524604" y="8268942"/>
            <a:ext cx="1570898" cy="1097512"/>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a:solidFill>
                  <a:schemeClr val="tx1"/>
                </a:solidFill>
              </a:rPr>
              <a:t>Fortalecimiento de las condiciones institucionales para la promoción de la participación</a:t>
            </a:r>
          </a:p>
        </p:txBody>
      </p:sp>
    </p:spTree>
    <p:extLst>
      <p:ext uri="{BB962C8B-B14F-4D97-AF65-F5344CB8AC3E}">
        <p14:creationId xmlns:p14="http://schemas.microsoft.com/office/powerpoint/2010/main" val="24953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524438" y="1403207"/>
            <a:ext cx="5322277" cy="400110"/>
          </a:xfrm>
          <a:prstGeom prst="rect">
            <a:avLst/>
          </a:prstGeom>
        </p:spPr>
        <p:txBody>
          <a:bodyPr wrap="square">
            <a:spAutoFit/>
          </a:bodyPr>
          <a:lstStyle/>
          <a:p>
            <a:pPr algn="ctr"/>
            <a:r>
              <a:rPr lang="es-ES" sz="2000" b="1" dirty="0">
                <a:solidFill>
                  <a:prstClr val="black"/>
                </a:solidFill>
              </a:rPr>
              <a:t>Estructura documental del proceso</a:t>
            </a:r>
            <a:endParaRPr lang="es-CO" sz="2000" b="1" dirty="0">
              <a:solidFill>
                <a:prstClr val="black"/>
              </a:solidFill>
            </a:endParaRPr>
          </a:p>
        </p:txBody>
      </p:sp>
      <p:pic>
        <p:nvPicPr>
          <p:cNvPr id="16" name="Imagen 15"/>
          <p:cNvPicPr>
            <a:picLocks noChangeAspect="1"/>
          </p:cNvPicPr>
          <p:nvPr/>
        </p:nvPicPr>
        <p:blipFill>
          <a:blip r:embed="rId2"/>
          <a:stretch>
            <a:fillRect/>
          </a:stretch>
        </p:blipFill>
        <p:spPr>
          <a:xfrm>
            <a:off x="160461" y="235927"/>
            <a:ext cx="2565535" cy="432288"/>
          </a:xfrm>
          <a:prstGeom prst="rect">
            <a:avLst/>
          </a:prstGeom>
        </p:spPr>
      </p:pic>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6"/>
          <p:cNvPicPr>
            <a:picLocks noChangeAspect="1"/>
          </p:cNvPicPr>
          <p:nvPr/>
        </p:nvPicPr>
        <p:blipFill>
          <a:blip r:embed="rId13"/>
          <a:stretch>
            <a:fillRect/>
          </a:stretch>
        </p:blipFill>
        <p:spPr>
          <a:xfrm>
            <a:off x="84191" y="4196861"/>
            <a:ext cx="6616531" cy="4067908"/>
          </a:xfrm>
          <a:prstGeom prst="rect">
            <a:avLst/>
          </a:prstGeom>
        </p:spPr>
      </p:pic>
      <p:sp>
        <p:nvSpPr>
          <p:cNvPr id="9" name="Rectángulo 8"/>
          <p:cNvSpPr/>
          <p:nvPr/>
        </p:nvSpPr>
        <p:spPr>
          <a:xfrm>
            <a:off x="160459" y="2223310"/>
            <a:ext cx="6517004" cy="1477328"/>
          </a:xfrm>
          <a:prstGeom prst="rect">
            <a:avLst/>
          </a:prstGeom>
        </p:spPr>
        <p:txBody>
          <a:bodyPr wrap="square">
            <a:spAutoFit/>
          </a:bodyPr>
          <a:lstStyle/>
          <a:p>
            <a:pPr algn="just"/>
            <a:r>
              <a:rPr lang="es-ES" sz="1800" dirty="0"/>
              <a:t>La documentación del Proceso establece los lineamientos institucionales de la política de servicio al ciudadano y de participación ciudadana,  que buscan la generación de confianza y el mejoramiento de los niveles de satisfacción ciudadana respecto a los servicios ofrecidos en el Ministerio de Justicia y del Derecho.</a:t>
            </a:r>
            <a:endParaRPr lang="es-CO" sz="1800" dirty="0"/>
          </a:p>
        </p:txBody>
      </p:sp>
    </p:spTree>
    <p:extLst>
      <p:ext uri="{BB962C8B-B14F-4D97-AF65-F5344CB8AC3E}">
        <p14:creationId xmlns:p14="http://schemas.microsoft.com/office/powerpoint/2010/main" val="392396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755665" y="1366129"/>
            <a:ext cx="5322277" cy="400110"/>
          </a:xfrm>
          <a:prstGeom prst="rect">
            <a:avLst/>
          </a:prstGeom>
        </p:spPr>
        <p:txBody>
          <a:bodyPr wrap="square">
            <a:spAutoFit/>
          </a:bodyPr>
          <a:lstStyle/>
          <a:p>
            <a:pPr algn="ctr"/>
            <a:r>
              <a:rPr lang="es-ES" sz="2000" b="1" dirty="0">
                <a:solidFill>
                  <a:prstClr val="black"/>
                </a:solidFill>
              </a:rPr>
              <a:t>Política de servicio al ciudadano</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ángulo 8"/>
          <p:cNvSpPr/>
          <p:nvPr/>
        </p:nvSpPr>
        <p:spPr>
          <a:xfrm>
            <a:off x="160459" y="2223310"/>
            <a:ext cx="6517004" cy="923330"/>
          </a:xfrm>
          <a:prstGeom prst="rect">
            <a:avLst/>
          </a:prstGeom>
        </p:spPr>
        <p:txBody>
          <a:bodyPr wrap="square">
            <a:spAutoFit/>
          </a:bodyPr>
          <a:lstStyle/>
          <a:p>
            <a:pPr algn="just"/>
            <a:r>
              <a:rPr lang="es-CO" sz="1800" dirty="0"/>
              <a:t>El proceso GRGI lidera la implementación de la Política de Servicio al Ciudadano en el MinJusticia, a continuación, se presenta su actual esquema de operación</a:t>
            </a:r>
            <a:r>
              <a:rPr lang="es-ES" sz="1800" dirty="0"/>
              <a:t>.</a:t>
            </a:r>
            <a:endParaRPr lang="es-CO" sz="1800" dirty="0"/>
          </a:p>
        </p:txBody>
      </p:sp>
      <p:pic>
        <p:nvPicPr>
          <p:cNvPr id="10" name="Imagen 9"/>
          <p:cNvPicPr>
            <a:picLocks noChangeAspect="1"/>
          </p:cNvPicPr>
          <p:nvPr/>
        </p:nvPicPr>
        <p:blipFill>
          <a:blip r:embed="rId12"/>
          <a:stretch>
            <a:fillRect/>
          </a:stretch>
        </p:blipFill>
        <p:spPr>
          <a:xfrm>
            <a:off x="142067" y="3264373"/>
            <a:ext cx="6554311" cy="4062551"/>
          </a:xfrm>
          <a:prstGeom prst="rect">
            <a:avLst/>
          </a:prstGeom>
        </p:spPr>
      </p:pic>
    </p:spTree>
    <p:extLst>
      <p:ext uri="{BB962C8B-B14F-4D97-AF65-F5344CB8AC3E}">
        <p14:creationId xmlns:p14="http://schemas.microsoft.com/office/powerpoint/2010/main" val="363767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1157644" y="1202476"/>
            <a:ext cx="5322277" cy="400110"/>
          </a:xfrm>
          <a:prstGeom prst="rect">
            <a:avLst/>
          </a:prstGeom>
        </p:spPr>
        <p:txBody>
          <a:bodyPr wrap="square">
            <a:spAutoFit/>
          </a:bodyPr>
          <a:lstStyle/>
          <a:p>
            <a:pPr algn="ctr"/>
            <a:r>
              <a:rPr lang="es-ES" sz="2000" b="1" dirty="0">
                <a:solidFill>
                  <a:prstClr val="black"/>
                </a:solidFill>
              </a:rPr>
              <a:t>Indicadores del Proceso</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ángulo 8"/>
          <p:cNvSpPr/>
          <p:nvPr/>
        </p:nvSpPr>
        <p:spPr>
          <a:xfrm>
            <a:off x="160459" y="2000028"/>
            <a:ext cx="6517004" cy="923330"/>
          </a:xfrm>
          <a:prstGeom prst="rect">
            <a:avLst/>
          </a:prstGeom>
        </p:spPr>
        <p:txBody>
          <a:bodyPr wrap="square">
            <a:spAutoFit/>
          </a:bodyPr>
          <a:lstStyle/>
          <a:p>
            <a:pPr algn="just"/>
            <a:r>
              <a:rPr lang="es-CO" sz="1800" dirty="0"/>
              <a:t>A continuación se exponen los resultados de medición de indicadores, los cuales corresponden a la vigencia 2022, que sirven de base para fortalecer el proceso en 2023:</a:t>
            </a:r>
          </a:p>
        </p:txBody>
      </p:sp>
      <p:sp>
        <p:nvSpPr>
          <p:cNvPr id="5" name="Elipse 4"/>
          <p:cNvSpPr/>
          <p:nvPr/>
        </p:nvSpPr>
        <p:spPr>
          <a:xfrm>
            <a:off x="2601015" y="5285231"/>
            <a:ext cx="2262554" cy="181707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Proceso Gestión de la Relación con los Grupos de Interés</a:t>
            </a:r>
            <a:endParaRPr lang="es-CO" sz="1400" dirty="0"/>
          </a:p>
        </p:txBody>
      </p:sp>
      <p:sp>
        <p:nvSpPr>
          <p:cNvPr id="6" name="Rectángulo redondeado 5"/>
          <p:cNvSpPr/>
          <p:nvPr/>
        </p:nvSpPr>
        <p:spPr>
          <a:xfrm>
            <a:off x="559788" y="3603646"/>
            <a:ext cx="1887414" cy="11200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Capacidad</a:t>
            </a:r>
            <a:r>
              <a:rPr lang="es-ES" dirty="0"/>
              <a:t> de atención de PQRSD según </a:t>
            </a:r>
            <a:r>
              <a:rPr lang="es-ES" sz="1400" dirty="0"/>
              <a:t>el</a:t>
            </a:r>
            <a:r>
              <a:rPr lang="es-ES" dirty="0"/>
              <a:t> Talento Humano disponible</a:t>
            </a:r>
            <a:endParaRPr lang="es-CO" dirty="0"/>
          </a:p>
        </p:txBody>
      </p:sp>
      <p:sp>
        <p:nvSpPr>
          <p:cNvPr id="11" name="Rectángulo redondeado 10"/>
          <p:cNvSpPr/>
          <p:nvPr/>
        </p:nvSpPr>
        <p:spPr>
          <a:xfrm>
            <a:off x="2636783" y="3089690"/>
            <a:ext cx="1887414" cy="11200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Usabilidad de los canales de atención</a:t>
            </a:r>
            <a:endParaRPr lang="es-CO" sz="1400" dirty="0"/>
          </a:p>
        </p:txBody>
      </p:sp>
      <p:sp>
        <p:nvSpPr>
          <p:cNvPr id="12" name="Rectángulo redondeado 11"/>
          <p:cNvSpPr/>
          <p:nvPr/>
        </p:nvSpPr>
        <p:spPr>
          <a:xfrm>
            <a:off x="4713779" y="3514641"/>
            <a:ext cx="1887414" cy="11200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Percepción ciudadana frente a la atención prestada</a:t>
            </a:r>
            <a:endParaRPr lang="es-CO" sz="1400" dirty="0"/>
          </a:p>
        </p:txBody>
      </p:sp>
      <p:sp>
        <p:nvSpPr>
          <p:cNvPr id="13" name="Rectángulo redondeado 12"/>
          <p:cNvSpPr/>
          <p:nvPr/>
        </p:nvSpPr>
        <p:spPr>
          <a:xfrm>
            <a:off x="599791" y="7508926"/>
            <a:ext cx="1887414" cy="11200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bg1"/>
                </a:solidFill>
              </a:rPr>
              <a:t>Oportunidad de respuesta de las PQRSD</a:t>
            </a:r>
            <a:endParaRPr lang="es-CO" sz="1400" dirty="0">
              <a:solidFill>
                <a:schemeClr val="bg1"/>
              </a:solidFill>
            </a:endParaRPr>
          </a:p>
        </p:txBody>
      </p:sp>
      <p:sp>
        <p:nvSpPr>
          <p:cNvPr id="14" name="Rectángulo redondeado 13"/>
          <p:cNvSpPr/>
          <p:nvPr/>
        </p:nvSpPr>
        <p:spPr>
          <a:xfrm>
            <a:off x="4905724" y="7490192"/>
            <a:ext cx="1887414" cy="11200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Tiempo de espera </a:t>
            </a:r>
            <a:r>
              <a:rPr lang="es-ES" sz="1400" dirty="0"/>
              <a:t>Presencial</a:t>
            </a:r>
            <a:r>
              <a:rPr lang="es-ES" dirty="0"/>
              <a:t> para la atención en primer nivel</a:t>
            </a:r>
            <a:endParaRPr lang="es-CO" dirty="0"/>
          </a:p>
        </p:txBody>
      </p:sp>
      <p:sp>
        <p:nvSpPr>
          <p:cNvPr id="10" name="Flecha derecha 9"/>
          <p:cNvSpPr/>
          <p:nvPr/>
        </p:nvSpPr>
        <p:spPr>
          <a:xfrm rot="1892276">
            <a:off x="1925715" y="492449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Flecha abajo 14"/>
          <p:cNvSpPr/>
          <p:nvPr/>
        </p:nvSpPr>
        <p:spPr>
          <a:xfrm>
            <a:off x="3418962" y="4327481"/>
            <a:ext cx="402763" cy="839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abajo 16"/>
          <p:cNvSpPr/>
          <p:nvPr/>
        </p:nvSpPr>
        <p:spPr>
          <a:xfrm rot="1645406">
            <a:off x="4704345" y="4719937"/>
            <a:ext cx="402763" cy="787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abajo 17"/>
          <p:cNvSpPr/>
          <p:nvPr/>
        </p:nvSpPr>
        <p:spPr>
          <a:xfrm rot="13560984">
            <a:off x="2567574" y="6843794"/>
            <a:ext cx="402763" cy="839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Flecha abajo 18"/>
          <p:cNvSpPr/>
          <p:nvPr/>
        </p:nvSpPr>
        <p:spPr>
          <a:xfrm rot="7447382">
            <a:off x="4409002" y="6881305"/>
            <a:ext cx="402763" cy="787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30260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303721" y="1105531"/>
            <a:ext cx="5322277" cy="400110"/>
          </a:xfrm>
          <a:prstGeom prst="rect">
            <a:avLst/>
          </a:prstGeom>
        </p:spPr>
        <p:txBody>
          <a:bodyPr wrap="square">
            <a:spAutoFit/>
          </a:bodyPr>
          <a:lstStyle/>
          <a:p>
            <a:pPr algn="ctr"/>
            <a:r>
              <a:rPr lang="es-ES" sz="2000" b="1" dirty="0">
                <a:solidFill>
                  <a:prstClr val="black"/>
                </a:solidFill>
              </a:rPr>
              <a:t>Resultados Indicadores del Proceso 2022</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Gráfico 19"/>
          <p:cNvGraphicFramePr>
            <a:graphicFrameLocks/>
          </p:cNvGraphicFramePr>
          <p:nvPr>
            <p:extLst>
              <p:ext uri="{D42A27DB-BD31-4B8C-83A1-F6EECF244321}">
                <p14:modId xmlns:p14="http://schemas.microsoft.com/office/powerpoint/2010/main" val="2326325158"/>
              </p:ext>
            </p:extLst>
          </p:nvPr>
        </p:nvGraphicFramePr>
        <p:xfrm>
          <a:off x="410311" y="1887417"/>
          <a:ext cx="5812081" cy="3657601"/>
        </p:xfrm>
        <a:graphic>
          <a:graphicData uri="http://schemas.openxmlformats.org/drawingml/2006/chart">
            <c:chart xmlns:c="http://schemas.openxmlformats.org/drawingml/2006/chart" xmlns:r="http://schemas.openxmlformats.org/officeDocument/2006/relationships" r:id="rId12"/>
          </a:graphicData>
        </a:graphic>
      </p:graphicFrame>
      <p:sp>
        <p:nvSpPr>
          <p:cNvPr id="5" name="Rectángulo 4"/>
          <p:cNvSpPr/>
          <p:nvPr/>
        </p:nvSpPr>
        <p:spPr>
          <a:xfrm>
            <a:off x="633047" y="5898569"/>
            <a:ext cx="5718296" cy="3277820"/>
          </a:xfrm>
          <a:prstGeom prst="rect">
            <a:avLst/>
          </a:prstGeom>
        </p:spPr>
        <p:txBody>
          <a:bodyPr wrap="square">
            <a:spAutoFit/>
          </a:bodyPr>
          <a:lstStyle/>
          <a:p>
            <a:pPr algn="just">
              <a:lnSpc>
                <a:spcPct val="115000"/>
              </a:lnSpc>
              <a:spcAft>
                <a:spcPts val="800"/>
              </a:spcAft>
              <a:tabLst>
                <a:tab pos="457200" algn="l"/>
              </a:tabLst>
            </a:pPr>
            <a:r>
              <a:rPr lang="es-CO" sz="1800" dirty="0">
                <a:ea typeface="Calibri" panose="020F0502020204030204" pitchFamily="34" charset="0"/>
                <a:cs typeface="Times New Roman" panose="02020603050405020304" pitchFamily="18" charset="0"/>
              </a:rPr>
              <a:t>La percepción de los ciudadanos hacia los servicios que presta el Ministerio de Justicia y del Derecho ha venido mejorando favorablemente por encima del 90%, teniendo en cuenta las estrategias de mejoramiento en atención y tramites que se han venido desarrollando, esto indica que los esfuerzos y estrategias adelantadas en mejora del servicio han sido efectivas. Para la vigencia 2023, se espera continuar con el desarrollo de nuevas acciones vinculadas al talento humano y a la tecnología que redunden en las mejores practicas de atención a los grupos de valor.</a:t>
            </a:r>
          </a:p>
        </p:txBody>
      </p:sp>
    </p:spTree>
    <p:extLst>
      <p:ext uri="{BB962C8B-B14F-4D97-AF65-F5344CB8AC3E}">
        <p14:creationId xmlns:p14="http://schemas.microsoft.com/office/powerpoint/2010/main" val="232701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3213" y="234328"/>
            <a:ext cx="5915025" cy="1914702"/>
          </a:xfrm>
        </p:spPr>
        <p:txBody>
          <a:bodyPr>
            <a:normAutofit/>
          </a:bodyPr>
          <a:lstStyle/>
          <a:p>
            <a:pPr algn="ctr"/>
            <a:r>
              <a:rPr lang="es-ES" sz="2000" b="1" dirty="0">
                <a:latin typeface="+mn-lt"/>
              </a:rPr>
              <a:t>Alineación Estratégica</a:t>
            </a:r>
            <a:endParaRPr lang="es-CO" sz="2000" b="1" dirty="0">
              <a:latin typeface="+mn-l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25084973"/>
              </p:ext>
            </p:extLst>
          </p:nvPr>
        </p:nvGraphicFramePr>
        <p:xfrm>
          <a:off x="471490" y="1805354"/>
          <a:ext cx="5915025" cy="4091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644771" y="6459415"/>
            <a:ext cx="5753467" cy="1631216"/>
          </a:xfrm>
          <a:prstGeom prst="rect">
            <a:avLst/>
          </a:prstGeom>
        </p:spPr>
        <p:txBody>
          <a:bodyPr wrap="square">
            <a:spAutoFit/>
          </a:bodyPr>
          <a:lstStyle/>
          <a:p>
            <a:pPr algn="just"/>
            <a:r>
              <a:rPr lang="es-ES" sz="2000" dirty="0"/>
              <a:t>El punto de partida de este ejercicio fue el entendimiento del direccionamiento estratégico de la Entidad, con el fin de promover la unidireccionalidad de los objetivos y acciones que se plantean realizar en la planeación institucional sobre la materia. </a:t>
            </a:r>
            <a:endParaRPr lang="es-CO" sz="2000" dirty="0"/>
          </a:p>
        </p:txBody>
      </p:sp>
      <p:pic>
        <p:nvPicPr>
          <p:cNvPr id="7" name="Imagen 6"/>
          <p:cNvPicPr>
            <a:picLocks noChangeAspect="1"/>
          </p:cNvPicPr>
          <p:nvPr/>
        </p:nvPicPr>
        <p:blipFill>
          <a:blip r:embed="rId7"/>
          <a:stretch>
            <a:fillRect/>
          </a:stretch>
        </p:blipFill>
        <p:spPr>
          <a:xfrm>
            <a:off x="199650" y="234328"/>
            <a:ext cx="2566638" cy="432854"/>
          </a:xfrm>
          <a:prstGeom prst="rect">
            <a:avLst/>
          </a:prstGeom>
        </p:spPr>
      </p:pic>
    </p:spTree>
    <p:extLst>
      <p:ext uri="{BB962C8B-B14F-4D97-AF65-F5344CB8AC3E}">
        <p14:creationId xmlns:p14="http://schemas.microsoft.com/office/powerpoint/2010/main" val="254078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0" y="1153198"/>
            <a:ext cx="5322277" cy="400110"/>
          </a:xfrm>
          <a:prstGeom prst="rect">
            <a:avLst/>
          </a:prstGeom>
        </p:spPr>
        <p:txBody>
          <a:bodyPr wrap="square">
            <a:spAutoFit/>
          </a:bodyPr>
          <a:lstStyle/>
          <a:p>
            <a:pPr algn="ctr"/>
            <a:r>
              <a:rPr lang="es-ES" sz="2000" b="1" dirty="0">
                <a:solidFill>
                  <a:prstClr val="black"/>
                </a:solidFill>
              </a:rPr>
              <a:t>Resultados Indicadores del Proceso 2022</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ángulo 4"/>
          <p:cNvSpPr/>
          <p:nvPr/>
        </p:nvSpPr>
        <p:spPr>
          <a:xfrm>
            <a:off x="633047" y="5898571"/>
            <a:ext cx="5718296" cy="3483005"/>
          </a:xfrm>
          <a:prstGeom prst="rect">
            <a:avLst/>
          </a:prstGeom>
        </p:spPr>
        <p:txBody>
          <a:bodyPr wrap="square">
            <a:spAutoFit/>
          </a:bodyPr>
          <a:lstStyle/>
          <a:p>
            <a:pPr algn="just">
              <a:lnSpc>
                <a:spcPct val="115000"/>
              </a:lnSpc>
              <a:spcAft>
                <a:spcPts val="800"/>
              </a:spcAft>
              <a:tabLst>
                <a:tab pos="457200" algn="l"/>
              </a:tabLst>
            </a:pPr>
            <a:r>
              <a:rPr lang="es-CO" sz="1800" dirty="0">
                <a:ea typeface="Calibri" panose="020F0502020204030204" pitchFamily="34" charset="0"/>
                <a:cs typeface="Times New Roman" panose="02020603050405020304" pitchFamily="18" charset="0"/>
              </a:rPr>
              <a:t>El indicador de usabilidad de canales nos muestra un comportamiento determinado por el uso mayoritario del canal virtual correspondiente a un 66% con 20.444 solicitudes en el año, seguido por el canal presencial correspondiente a un 14% con 4.381 solicitudes, posteriormente, sigue el canal telefónico correspondiente al 13% con 4.036 solicitudes y por ultimo el canal postal correspondiente al 7% con 2.312 solicitudes.</a:t>
            </a:r>
          </a:p>
          <a:p>
            <a:pPr algn="just">
              <a:lnSpc>
                <a:spcPct val="115000"/>
              </a:lnSpc>
              <a:spcAft>
                <a:spcPts val="800"/>
              </a:spcAft>
              <a:tabLst>
                <a:tab pos="457200" algn="l"/>
              </a:tabLst>
            </a:pPr>
            <a:endParaRPr lang="es-ES" sz="1800" dirty="0">
              <a:ea typeface="Calibri" panose="020F0502020204030204" pitchFamily="34" charset="0"/>
              <a:cs typeface="Times New Roman" panose="02020603050405020304" pitchFamily="18" charset="0"/>
            </a:endParaRPr>
          </a:p>
          <a:p>
            <a:pPr algn="just">
              <a:lnSpc>
                <a:spcPct val="115000"/>
              </a:lnSpc>
              <a:spcAft>
                <a:spcPts val="800"/>
              </a:spcAft>
              <a:tabLst>
                <a:tab pos="457200" algn="l"/>
              </a:tabLst>
            </a:pPr>
            <a:r>
              <a:rPr lang="es-ES" sz="1800" dirty="0">
                <a:ea typeface="Calibri" panose="020F0502020204030204" pitchFamily="34" charset="0"/>
                <a:cs typeface="Times New Roman" panose="02020603050405020304" pitchFamily="18" charset="0"/>
              </a:rPr>
              <a:t>Los datos corresponden a la totalidad de la vigencia 2022.</a:t>
            </a:r>
            <a:endParaRPr lang="es-CO" sz="1800" dirty="0">
              <a:ea typeface="Calibri" panose="020F0502020204030204" pitchFamily="34" charset="0"/>
              <a:cs typeface="Times New Roman" panose="02020603050405020304" pitchFamily="18" charset="0"/>
            </a:endParaRPr>
          </a:p>
        </p:txBody>
      </p:sp>
      <p:graphicFrame>
        <p:nvGraphicFramePr>
          <p:cNvPr id="9" name="Gráfico 8"/>
          <p:cNvGraphicFramePr>
            <a:graphicFrameLocks/>
          </p:cNvGraphicFramePr>
          <p:nvPr>
            <p:extLst>
              <p:ext uri="{D42A27DB-BD31-4B8C-83A1-F6EECF244321}">
                <p14:modId xmlns:p14="http://schemas.microsoft.com/office/powerpoint/2010/main" val="3078339005"/>
              </p:ext>
            </p:extLst>
          </p:nvPr>
        </p:nvGraphicFramePr>
        <p:xfrm>
          <a:off x="410309" y="1910862"/>
          <a:ext cx="5941034" cy="347003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67531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0" y="1086360"/>
            <a:ext cx="5322277" cy="400110"/>
          </a:xfrm>
          <a:prstGeom prst="rect">
            <a:avLst/>
          </a:prstGeom>
        </p:spPr>
        <p:txBody>
          <a:bodyPr wrap="square">
            <a:spAutoFit/>
          </a:bodyPr>
          <a:lstStyle/>
          <a:p>
            <a:pPr algn="ctr"/>
            <a:r>
              <a:rPr lang="es-ES" sz="2000" b="1" dirty="0">
                <a:solidFill>
                  <a:prstClr val="black"/>
                </a:solidFill>
              </a:rPr>
              <a:t>Resultados Indicadores del Proceso 2022</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Gráfico 20"/>
          <p:cNvGraphicFramePr>
            <a:graphicFrameLocks/>
          </p:cNvGraphicFramePr>
          <p:nvPr>
            <p:extLst>
              <p:ext uri="{D42A27DB-BD31-4B8C-83A1-F6EECF244321}">
                <p14:modId xmlns:p14="http://schemas.microsoft.com/office/powerpoint/2010/main" val="1537608686"/>
              </p:ext>
            </p:extLst>
          </p:nvPr>
        </p:nvGraphicFramePr>
        <p:xfrm>
          <a:off x="466359" y="1620877"/>
          <a:ext cx="5884984" cy="3718963"/>
        </p:xfrm>
        <a:graphic>
          <a:graphicData uri="http://schemas.openxmlformats.org/drawingml/2006/chart">
            <c:chart xmlns:c="http://schemas.openxmlformats.org/drawingml/2006/chart" xmlns:r="http://schemas.openxmlformats.org/officeDocument/2006/relationships" r:id="rId12"/>
          </a:graphicData>
        </a:graphic>
      </p:graphicFrame>
      <p:sp>
        <p:nvSpPr>
          <p:cNvPr id="5" name="Rectángulo 4"/>
          <p:cNvSpPr/>
          <p:nvPr/>
        </p:nvSpPr>
        <p:spPr>
          <a:xfrm>
            <a:off x="559812" y="5339840"/>
            <a:ext cx="5718296" cy="4336059"/>
          </a:xfrm>
          <a:prstGeom prst="rect">
            <a:avLst/>
          </a:prstGeom>
        </p:spPr>
        <p:txBody>
          <a:bodyPr wrap="square">
            <a:spAutoFit/>
          </a:bodyPr>
          <a:lstStyle/>
          <a:p>
            <a:pPr algn="just">
              <a:lnSpc>
                <a:spcPct val="115000"/>
              </a:lnSpc>
              <a:spcAft>
                <a:spcPts val="800"/>
              </a:spcAft>
              <a:tabLst>
                <a:tab pos="457200" algn="l"/>
              </a:tabLst>
            </a:pPr>
            <a:r>
              <a:rPr lang="es-CO" sz="1800" dirty="0">
                <a:ea typeface="Calibri" panose="020F0502020204030204" pitchFamily="34" charset="0"/>
                <a:cs typeface="Times New Roman" panose="02020603050405020304" pitchFamily="18" charset="0"/>
              </a:rPr>
              <a:t>El comportamiento del Indicador de oportunidad de PQRSD, si bien muestra un comportamiento superior al 90% de cumplimiento, sobre los términos de respuesta, aun se debe trabajar fuertemente en procura de mitigar los riesgos asociados al cumplimiento de los mismos por mandato legal.</a:t>
            </a:r>
          </a:p>
          <a:p>
            <a:pPr algn="just">
              <a:lnSpc>
                <a:spcPct val="115000"/>
              </a:lnSpc>
              <a:spcAft>
                <a:spcPts val="800"/>
              </a:spcAft>
              <a:tabLst>
                <a:tab pos="457200" algn="l"/>
              </a:tabLst>
            </a:pPr>
            <a:r>
              <a:rPr lang="es-ES" sz="1800" dirty="0"/>
              <a:t>Se requiere cumplir con lo establecido en la Resolución interna 0163 de 2021 y promover el uso óptimo del sistema de gestión documental, para finalizar oportunamente el trámite; adjuntando las respuestas tanto en correspondencia relacionada como en documentos anexos a todas las PQRDSF e incluyendo el soporte de las respuestas enviadas mediante correo electrónico.</a:t>
            </a:r>
            <a:endParaRPr lang="es-CO"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475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121138" y="900817"/>
            <a:ext cx="5322277" cy="400110"/>
          </a:xfrm>
          <a:prstGeom prst="rect">
            <a:avLst/>
          </a:prstGeom>
        </p:spPr>
        <p:txBody>
          <a:bodyPr wrap="square">
            <a:spAutoFit/>
          </a:bodyPr>
          <a:lstStyle/>
          <a:p>
            <a:pPr algn="ctr"/>
            <a:r>
              <a:rPr lang="es-ES" sz="2000" b="1" dirty="0">
                <a:solidFill>
                  <a:prstClr val="black"/>
                </a:solidFill>
              </a:rPr>
              <a:t>Resultados Indicadores del Proceso 2022</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Gráfico 19"/>
          <p:cNvGraphicFramePr>
            <a:graphicFrameLocks/>
          </p:cNvGraphicFramePr>
          <p:nvPr/>
        </p:nvGraphicFramePr>
        <p:xfrm>
          <a:off x="539264" y="1875694"/>
          <a:ext cx="5812081" cy="365760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 name="Gráfico 8"/>
          <p:cNvGraphicFramePr>
            <a:graphicFrameLocks/>
          </p:cNvGraphicFramePr>
          <p:nvPr>
            <p:extLst>
              <p:ext uri="{D42A27DB-BD31-4B8C-83A1-F6EECF244321}">
                <p14:modId xmlns:p14="http://schemas.microsoft.com/office/powerpoint/2010/main" val="1205045359"/>
              </p:ext>
            </p:extLst>
          </p:nvPr>
        </p:nvGraphicFramePr>
        <p:xfrm>
          <a:off x="489405" y="1681655"/>
          <a:ext cx="5552561" cy="3015367"/>
        </p:xfrm>
        <a:graphic>
          <a:graphicData uri="http://schemas.openxmlformats.org/drawingml/2006/chart">
            <c:chart xmlns:c="http://schemas.openxmlformats.org/drawingml/2006/chart" xmlns:r="http://schemas.openxmlformats.org/officeDocument/2006/relationships" r:id="rId13"/>
          </a:graphicData>
        </a:graphic>
      </p:graphicFrame>
      <p:sp>
        <p:nvSpPr>
          <p:cNvPr id="11" name="Rectángulo 10"/>
          <p:cNvSpPr/>
          <p:nvPr/>
        </p:nvSpPr>
        <p:spPr>
          <a:xfrm>
            <a:off x="521677" y="4878978"/>
            <a:ext cx="5718296" cy="5394297"/>
          </a:xfrm>
          <a:prstGeom prst="rect">
            <a:avLst/>
          </a:prstGeom>
        </p:spPr>
        <p:txBody>
          <a:bodyPr wrap="square">
            <a:spAutoFit/>
          </a:bodyPr>
          <a:lstStyle/>
          <a:p>
            <a:pPr algn="just">
              <a:lnSpc>
                <a:spcPct val="115000"/>
              </a:lnSpc>
              <a:spcAft>
                <a:spcPts val="800"/>
              </a:spcAft>
              <a:tabLst>
                <a:tab pos="457200" algn="l"/>
              </a:tabLst>
            </a:pPr>
            <a:r>
              <a:rPr lang="es-CO" sz="1800" dirty="0">
                <a:ea typeface="Calibri" panose="020F0502020204030204" pitchFamily="34" charset="0"/>
                <a:cs typeface="Times New Roman" panose="02020603050405020304" pitchFamily="18" charset="0"/>
              </a:rPr>
              <a:t>El comportamiento del Indicador capacidad de atención de PQRSD, nos muestra un comportamiento decreciente en la vigencia 2022, lo cual resulta positivo teniendo en cuenta la naturaleza del indicador, pues en el cuarto trimestre se evidencia la vinculación de una persona responsable por cada 10 PQRSD respondidos.</a:t>
            </a:r>
          </a:p>
          <a:p>
            <a:pPr algn="just">
              <a:lnSpc>
                <a:spcPct val="115000"/>
              </a:lnSpc>
              <a:spcAft>
                <a:spcPts val="800"/>
              </a:spcAft>
              <a:tabLst>
                <a:tab pos="457200" algn="l"/>
              </a:tabLst>
            </a:pPr>
            <a:r>
              <a:rPr lang="es-ES" sz="1800" dirty="0"/>
              <a:t>Con el fin de mantener el comportamiento positivo del indicador de </a:t>
            </a:r>
            <a:r>
              <a:rPr lang="es-CO" sz="1800" dirty="0">
                <a:ea typeface="Calibri" panose="020F0502020204030204" pitchFamily="34" charset="0"/>
                <a:cs typeface="Times New Roman" panose="02020603050405020304" pitchFamily="18" charset="0"/>
              </a:rPr>
              <a:t>capacidad de atención de PQRSD </a:t>
            </a:r>
            <a:r>
              <a:rPr lang="es-ES" sz="1800" dirty="0"/>
              <a:t>es pertinente que la Entidad realice una campaña interna para dar a conocer  su oferta institucional, proyectos, programas y trámites, así como desarrollar una campaña pedagógica sobre las competencias de las diferentes dependencias con el fin de agilizar los traslados y respuestas, de esta manera se articularia la capacidad del  talento humano con la oportunidad en la respuesta.</a:t>
            </a:r>
          </a:p>
          <a:p>
            <a:pPr algn="just">
              <a:lnSpc>
                <a:spcPct val="115000"/>
              </a:lnSpc>
              <a:spcAft>
                <a:spcPts val="800"/>
              </a:spcAft>
              <a:tabLst>
                <a:tab pos="457200" algn="l"/>
              </a:tabLst>
            </a:pPr>
            <a:endParaRPr lang="es-CO"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5929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152671" y="884331"/>
            <a:ext cx="5322277" cy="400110"/>
          </a:xfrm>
          <a:prstGeom prst="rect">
            <a:avLst/>
          </a:prstGeom>
        </p:spPr>
        <p:txBody>
          <a:bodyPr wrap="square">
            <a:spAutoFit/>
          </a:bodyPr>
          <a:lstStyle/>
          <a:p>
            <a:pPr algn="ctr"/>
            <a:r>
              <a:rPr lang="es-ES" sz="2000" b="1" dirty="0">
                <a:solidFill>
                  <a:prstClr val="black"/>
                </a:solidFill>
              </a:rPr>
              <a:t>Resultados Indicadores del Proceso 2022</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Gráfico 19"/>
          <p:cNvGraphicFramePr>
            <a:graphicFrameLocks/>
          </p:cNvGraphicFramePr>
          <p:nvPr/>
        </p:nvGraphicFramePr>
        <p:xfrm>
          <a:off x="539264" y="1875694"/>
          <a:ext cx="5812081" cy="365760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0" name="Gráfico 9"/>
          <p:cNvGraphicFramePr>
            <a:graphicFrameLocks/>
          </p:cNvGraphicFramePr>
          <p:nvPr>
            <p:extLst>
              <p:ext uri="{D42A27DB-BD31-4B8C-83A1-F6EECF244321}">
                <p14:modId xmlns:p14="http://schemas.microsoft.com/office/powerpoint/2010/main" val="4283359369"/>
              </p:ext>
            </p:extLst>
          </p:nvPr>
        </p:nvGraphicFramePr>
        <p:xfrm>
          <a:off x="282454" y="1284441"/>
          <a:ext cx="5720860" cy="3598985"/>
        </p:xfrm>
        <a:graphic>
          <a:graphicData uri="http://schemas.openxmlformats.org/drawingml/2006/chart">
            <c:chart xmlns:c="http://schemas.openxmlformats.org/drawingml/2006/chart" xmlns:r="http://schemas.openxmlformats.org/officeDocument/2006/relationships" r:id="rId13"/>
          </a:graphicData>
        </a:graphic>
      </p:graphicFrame>
      <p:sp>
        <p:nvSpPr>
          <p:cNvPr id="11" name="Rectángulo 10"/>
          <p:cNvSpPr/>
          <p:nvPr/>
        </p:nvSpPr>
        <p:spPr>
          <a:xfrm>
            <a:off x="252249" y="4656238"/>
            <a:ext cx="6099094" cy="5100371"/>
          </a:xfrm>
          <a:prstGeom prst="rect">
            <a:avLst/>
          </a:prstGeom>
        </p:spPr>
        <p:txBody>
          <a:bodyPr wrap="square">
            <a:spAutoFit/>
          </a:bodyPr>
          <a:lstStyle/>
          <a:p>
            <a:pPr algn="just">
              <a:lnSpc>
                <a:spcPct val="115000"/>
              </a:lnSpc>
              <a:spcAft>
                <a:spcPts val="800"/>
              </a:spcAft>
              <a:tabLst>
                <a:tab pos="457200" algn="l"/>
              </a:tabLst>
            </a:pPr>
            <a:r>
              <a:rPr lang="es-CO" sz="1800" dirty="0">
                <a:ea typeface="Calibri" panose="020F0502020204030204" pitchFamily="34" charset="0"/>
                <a:cs typeface="Times New Roman" panose="02020603050405020304" pitchFamily="18" charset="0"/>
              </a:rPr>
              <a:t>El comportamiento del Indicador tiempo de espera presencial para la atención en primer nivel, nos muestra un comportamiento positivo para la vigencia 2022, lo cual resulta favorable, teniendo en cuenta las estrategias de mejoramiento en atención y tramites que se han venido desarrollando en los módulos de atención presencial y la apuesta tecnológica adelantada con el digiturno, esto indica que los esfuerzos y estrategias adelantadas en mejora del servicio han sido efectivas.</a:t>
            </a:r>
          </a:p>
          <a:p>
            <a:pPr algn="just">
              <a:lnSpc>
                <a:spcPct val="115000"/>
              </a:lnSpc>
              <a:spcAft>
                <a:spcPts val="800"/>
              </a:spcAft>
              <a:tabLst>
                <a:tab pos="457200" algn="l"/>
              </a:tabLst>
            </a:pPr>
            <a:r>
              <a:rPr lang="es-ES" sz="1800" dirty="0">
                <a:ea typeface="Calibri" panose="020F0502020204030204" pitchFamily="34" charset="0"/>
                <a:cs typeface="Times New Roman" panose="02020603050405020304" pitchFamily="18" charset="0"/>
              </a:rPr>
              <a:t>Es de anotar que los tiempos establecidos como rango de medición fueron los siguientes:</a:t>
            </a:r>
          </a:p>
          <a:p>
            <a:pPr marL="285750" indent="-285750" algn="just">
              <a:lnSpc>
                <a:spcPct val="115000"/>
              </a:lnSpc>
              <a:spcAft>
                <a:spcPts val="800"/>
              </a:spcAft>
              <a:buFont typeface="Arial" panose="020B0604020202020204" pitchFamily="34" charset="0"/>
              <a:buChar char="•"/>
              <a:tabLst>
                <a:tab pos="457200" algn="l"/>
              </a:tabLst>
            </a:pPr>
            <a:r>
              <a:rPr lang="es-ES" sz="1400" dirty="0">
                <a:ea typeface="Calibri" panose="020F0502020204030204" pitchFamily="34" charset="0"/>
                <a:cs typeface="Times New Roman" panose="02020603050405020304" pitchFamily="18" charset="0"/>
              </a:rPr>
              <a:t>00 a 10 mins. de espera: Excelente</a:t>
            </a:r>
          </a:p>
          <a:p>
            <a:pPr marL="285750" indent="-285750" algn="just">
              <a:lnSpc>
                <a:spcPct val="115000"/>
              </a:lnSpc>
              <a:spcAft>
                <a:spcPts val="800"/>
              </a:spcAft>
              <a:buFont typeface="Arial" panose="020B0604020202020204" pitchFamily="34" charset="0"/>
              <a:buChar char="•"/>
              <a:tabLst>
                <a:tab pos="457200" algn="l"/>
              </a:tabLst>
            </a:pPr>
            <a:r>
              <a:rPr lang="es-ES" sz="1400" dirty="0">
                <a:ea typeface="Calibri" panose="020F0502020204030204" pitchFamily="34" charset="0"/>
                <a:cs typeface="Times New Roman" panose="02020603050405020304" pitchFamily="18" charset="0"/>
              </a:rPr>
              <a:t>10 a 20 mins de espera: Bueno</a:t>
            </a:r>
          </a:p>
          <a:p>
            <a:pPr marL="285750" indent="-285750" algn="just">
              <a:lnSpc>
                <a:spcPct val="115000"/>
              </a:lnSpc>
              <a:spcAft>
                <a:spcPts val="800"/>
              </a:spcAft>
              <a:buFont typeface="Arial" panose="020B0604020202020204" pitchFamily="34" charset="0"/>
              <a:buChar char="•"/>
              <a:tabLst>
                <a:tab pos="457200" algn="l"/>
              </a:tabLst>
            </a:pPr>
            <a:r>
              <a:rPr lang="es-ES" sz="1400" dirty="0">
                <a:ea typeface="Calibri" panose="020F0502020204030204" pitchFamily="34" charset="0"/>
                <a:cs typeface="Times New Roman" panose="02020603050405020304" pitchFamily="18" charset="0"/>
              </a:rPr>
              <a:t>20 a 30 mins de espera: Regular</a:t>
            </a:r>
          </a:p>
          <a:p>
            <a:pPr marL="285750" indent="-285750" algn="just">
              <a:lnSpc>
                <a:spcPct val="115000"/>
              </a:lnSpc>
              <a:spcAft>
                <a:spcPts val="800"/>
              </a:spcAft>
              <a:buFont typeface="Arial" panose="020B0604020202020204" pitchFamily="34" charset="0"/>
              <a:buChar char="•"/>
              <a:tabLst>
                <a:tab pos="457200" algn="l"/>
              </a:tabLst>
            </a:pPr>
            <a:r>
              <a:rPr lang="es-ES" sz="1400" dirty="0">
                <a:ea typeface="Calibri" panose="020F0502020204030204" pitchFamily="34" charset="0"/>
                <a:cs typeface="Times New Roman" panose="02020603050405020304" pitchFamily="18" charset="0"/>
              </a:rPr>
              <a:t>Mas de 30 mins de espera: Malo</a:t>
            </a:r>
            <a:endParaRPr lang="es-CO"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009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1" y="937083"/>
            <a:ext cx="5108028" cy="400110"/>
          </a:xfrm>
          <a:prstGeom prst="rect">
            <a:avLst/>
          </a:prstGeom>
        </p:spPr>
        <p:txBody>
          <a:bodyPr wrap="square">
            <a:spAutoFit/>
          </a:bodyPr>
          <a:lstStyle/>
          <a:p>
            <a:pPr algn="ctr"/>
            <a:r>
              <a:rPr lang="es-ES" sz="2000" b="1" dirty="0">
                <a:solidFill>
                  <a:prstClr val="black"/>
                </a:solidFill>
              </a:rPr>
              <a:t>Autodiagnóstico Política Servicio al Ciudadano</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Gráfico 19"/>
          <p:cNvGraphicFramePr>
            <a:graphicFrameLocks/>
          </p:cNvGraphicFramePr>
          <p:nvPr/>
        </p:nvGraphicFramePr>
        <p:xfrm>
          <a:off x="539264" y="1875694"/>
          <a:ext cx="5812081" cy="3657601"/>
        </p:xfrm>
        <a:graphic>
          <a:graphicData uri="http://schemas.openxmlformats.org/drawingml/2006/chart">
            <c:chart xmlns:c="http://schemas.openxmlformats.org/drawingml/2006/chart" xmlns:r="http://schemas.openxmlformats.org/officeDocument/2006/relationships" r:id="rId12"/>
          </a:graphicData>
        </a:graphic>
      </p:graphicFrame>
      <p:sp>
        <p:nvSpPr>
          <p:cNvPr id="11" name="Rectángulo 10"/>
          <p:cNvSpPr/>
          <p:nvPr/>
        </p:nvSpPr>
        <p:spPr>
          <a:xfrm>
            <a:off x="160459" y="7139354"/>
            <a:ext cx="6486526" cy="1469120"/>
          </a:xfrm>
          <a:prstGeom prst="rect">
            <a:avLst/>
          </a:prstGeom>
        </p:spPr>
        <p:txBody>
          <a:bodyPr wrap="square">
            <a:spAutoFit/>
          </a:bodyPr>
          <a:lstStyle/>
          <a:p>
            <a:pPr algn="just">
              <a:lnSpc>
                <a:spcPct val="115000"/>
              </a:lnSpc>
              <a:spcAft>
                <a:spcPts val="800"/>
              </a:spcAft>
              <a:tabLst>
                <a:tab pos="457200" algn="l"/>
              </a:tabLst>
            </a:pPr>
            <a:r>
              <a:rPr lang="es-CO" sz="1800" dirty="0">
                <a:solidFill>
                  <a:prstClr val="black"/>
                </a:solidFill>
                <a:ea typeface="Calibri" panose="020F0502020204030204" pitchFamily="34" charset="0"/>
                <a:cs typeface="Times New Roman" panose="02020603050405020304" pitchFamily="18" charset="0"/>
              </a:rPr>
              <a:t>El comportamiento del Autodiagnóstico de la Política Pública de Servicio al Ciudadano realizado para la vigencia 2022, corresponde a un 90.01%, de acuerdo a los componentes del FURAG.</a:t>
            </a:r>
          </a:p>
          <a:p>
            <a:pPr algn="just">
              <a:lnSpc>
                <a:spcPct val="115000"/>
              </a:lnSpc>
              <a:spcAft>
                <a:spcPts val="800"/>
              </a:spcAft>
              <a:tabLst>
                <a:tab pos="457200" algn="l"/>
              </a:tabLst>
            </a:pPr>
            <a:endParaRPr lang="es-CO" sz="1800" dirty="0">
              <a:solidFill>
                <a:prstClr val="black"/>
              </a:solidFill>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460513838"/>
              </p:ext>
            </p:extLst>
          </p:nvPr>
        </p:nvGraphicFramePr>
        <p:xfrm>
          <a:off x="719687" y="2260287"/>
          <a:ext cx="5322277" cy="4441400"/>
        </p:xfrm>
        <a:graphic>
          <a:graphicData uri="http://schemas.openxmlformats.org/drawingml/2006/table">
            <a:tbl>
              <a:tblPr>
                <a:tableStyleId>{5C22544A-7EE6-4342-B048-85BDC9FD1C3A}</a:tableStyleId>
              </a:tblPr>
              <a:tblGrid>
                <a:gridCol w="3898689">
                  <a:extLst>
                    <a:ext uri="{9D8B030D-6E8A-4147-A177-3AD203B41FA5}">
                      <a16:colId xmlns:a16="http://schemas.microsoft.com/office/drawing/2014/main" xmlns="" val="20000"/>
                    </a:ext>
                  </a:extLst>
                </a:gridCol>
                <a:gridCol w="1423588">
                  <a:extLst>
                    <a:ext uri="{9D8B030D-6E8A-4147-A177-3AD203B41FA5}">
                      <a16:colId xmlns:a16="http://schemas.microsoft.com/office/drawing/2014/main" xmlns="" val="20001"/>
                    </a:ext>
                  </a:extLst>
                </a:gridCol>
              </a:tblGrid>
              <a:tr h="602224">
                <a:tc>
                  <a:txBody>
                    <a:bodyPr/>
                    <a:lstStyle/>
                    <a:p>
                      <a:pPr algn="ctr" fontAlgn="b"/>
                      <a:r>
                        <a:rPr lang="es-ES" sz="1200" b="1" u="none" strike="noStrike" dirty="0">
                          <a:effectLst/>
                        </a:rPr>
                        <a:t>COMPONENTES POLÍTICA PÚBLICA SERVICIO AL CIUDADANO</a:t>
                      </a:r>
                      <a:endParaRPr lang="es-ES" sz="12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CO" sz="1200" b="1" u="none" strike="noStrike" dirty="0">
                          <a:effectLst/>
                        </a:rPr>
                        <a:t>CUMPLIMIENTO</a:t>
                      </a:r>
                      <a:endParaRPr lang="es-CO" sz="12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0000"/>
                  </a:ext>
                </a:extLst>
              </a:tr>
              <a:tr h="602224">
                <a:tc>
                  <a:txBody>
                    <a:bodyPr/>
                    <a:lstStyle/>
                    <a:p>
                      <a:pPr algn="l" fontAlgn="ctr"/>
                      <a:r>
                        <a:rPr lang="es-ES" sz="1200" b="1" u="none" strike="noStrike" dirty="0">
                          <a:effectLst/>
                        </a:rPr>
                        <a:t>Total Conocimiento al servicio del ciudadano - Lenguaje claro</a:t>
                      </a:r>
                      <a:endParaRPr lang="es-E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O" sz="1200" b="1" u="none" strike="noStrike" dirty="0">
                          <a:effectLst/>
                        </a:rPr>
                        <a:t>84,5</a:t>
                      </a:r>
                      <a:endParaRPr lang="es-CO"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301111">
                <a:tc>
                  <a:txBody>
                    <a:bodyPr/>
                    <a:lstStyle/>
                    <a:p>
                      <a:pPr algn="l" fontAlgn="ctr"/>
                      <a:r>
                        <a:rPr lang="es-CO" sz="1200" b="1" u="none" strike="noStrike">
                          <a:effectLst/>
                        </a:rPr>
                        <a:t>Total Estructura del proceso</a:t>
                      </a:r>
                      <a:endParaRPr lang="es-CO"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O" sz="1200" b="1" u="none" strike="noStrike" dirty="0">
                          <a:effectLst/>
                        </a:rPr>
                        <a:t>90,72</a:t>
                      </a:r>
                      <a:endParaRPr lang="es-CO"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602224">
                <a:tc>
                  <a:txBody>
                    <a:bodyPr/>
                    <a:lstStyle/>
                    <a:p>
                      <a:pPr algn="l" fontAlgn="ctr"/>
                      <a:r>
                        <a:rPr lang="es-ES" sz="1200" b="1" u="none" strike="noStrike" dirty="0">
                          <a:effectLst/>
                        </a:rPr>
                        <a:t>Total Evaluación de gestión y medición de la percepción ciudadana</a:t>
                      </a:r>
                      <a:endParaRPr lang="es-E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O" sz="1200" b="1" u="none" strike="noStrike" dirty="0">
                          <a:effectLst/>
                        </a:rPr>
                        <a:t>100</a:t>
                      </a:r>
                      <a:endParaRPr lang="es-CO"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602224">
                <a:tc>
                  <a:txBody>
                    <a:bodyPr/>
                    <a:lstStyle/>
                    <a:p>
                      <a:pPr algn="l" fontAlgn="ctr"/>
                      <a:r>
                        <a:rPr lang="es-ES" sz="1200" b="1" u="none" strike="noStrike">
                          <a:effectLst/>
                        </a:rPr>
                        <a:t>Total Fortalecimiento del talento humano al servicio del ciudadano</a:t>
                      </a:r>
                      <a:endParaRPr lang="es-ES"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O" sz="1200" b="1" u="none" strike="noStrike" dirty="0">
                          <a:effectLst/>
                        </a:rPr>
                        <a:t>87,82</a:t>
                      </a:r>
                      <a:endParaRPr lang="es-CO"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602224">
                <a:tc>
                  <a:txBody>
                    <a:bodyPr/>
                    <a:lstStyle/>
                    <a:p>
                      <a:pPr algn="l" fontAlgn="ctr"/>
                      <a:r>
                        <a:rPr lang="es-ES" sz="1200" b="1" u="none" strike="noStrike">
                          <a:effectLst/>
                        </a:rPr>
                        <a:t>Total Gestión del relacionamiento con los ciudadanos - canales</a:t>
                      </a:r>
                      <a:endParaRPr lang="es-ES"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O" sz="1200" b="1" u="none" strike="noStrike" dirty="0">
                          <a:effectLst/>
                        </a:rPr>
                        <a:t>86,82</a:t>
                      </a:r>
                      <a:endParaRPr lang="es-CO"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5"/>
                  </a:ext>
                </a:extLst>
              </a:tr>
              <a:tr h="602224">
                <a:tc>
                  <a:txBody>
                    <a:bodyPr/>
                    <a:lstStyle/>
                    <a:p>
                      <a:pPr algn="l" fontAlgn="ctr"/>
                      <a:r>
                        <a:rPr lang="es-ES" sz="1200" b="1" u="none" strike="noStrike">
                          <a:effectLst/>
                        </a:rPr>
                        <a:t>Total Planeación estratégica del servicio al ciudadano</a:t>
                      </a:r>
                      <a:endParaRPr lang="es-ES"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O" sz="1200" b="1" u="none" strike="noStrike" dirty="0">
                          <a:effectLst/>
                        </a:rPr>
                        <a:t>90,23</a:t>
                      </a:r>
                      <a:endParaRPr lang="es-CO"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6"/>
                  </a:ext>
                </a:extLst>
              </a:tr>
              <a:tr h="526945">
                <a:tc>
                  <a:txBody>
                    <a:bodyPr/>
                    <a:lstStyle/>
                    <a:p>
                      <a:pPr algn="l" fontAlgn="ctr"/>
                      <a:r>
                        <a:rPr lang="es-CO" sz="1200" b="1" u="none" strike="noStrike">
                          <a:effectLst/>
                        </a:rPr>
                        <a:t>Cumplimiento total</a:t>
                      </a:r>
                      <a:endParaRPr lang="es-CO"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O" sz="1200" b="1" u="none" strike="noStrike" dirty="0">
                          <a:effectLst/>
                        </a:rPr>
                        <a:t>90,019</a:t>
                      </a:r>
                      <a:endParaRPr lang="es-CO"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783647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587500" y="1308147"/>
            <a:ext cx="5322277" cy="400110"/>
          </a:xfrm>
          <a:prstGeom prst="rect">
            <a:avLst/>
          </a:prstGeom>
        </p:spPr>
        <p:txBody>
          <a:bodyPr wrap="square">
            <a:spAutoFit/>
          </a:bodyPr>
          <a:lstStyle/>
          <a:p>
            <a:pPr algn="ctr"/>
            <a:r>
              <a:rPr lang="es-ES" sz="2000" b="1" dirty="0">
                <a:solidFill>
                  <a:prstClr val="black"/>
                </a:solidFill>
              </a:rPr>
              <a:t>Política de Participación ciudadana</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ángulo 8"/>
          <p:cNvSpPr/>
          <p:nvPr/>
        </p:nvSpPr>
        <p:spPr>
          <a:xfrm>
            <a:off x="160459" y="2223310"/>
            <a:ext cx="6517004" cy="1477328"/>
          </a:xfrm>
          <a:prstGeom prst="rect">
            <a:avLst/>
          </a:prstGeom>
        </p:spPr>
        <p:txBody>
          <a:bodyPr wrap="square">
            <a:spAutoFit/>
          </a:bodyPr>
          <a:lstStyle/>
          <a:p>
            <a:pPr algn="just"/>
            <a:r>
              <a:rPr lang="es-CO" sz="1800" dirty="0"/>
              <a:t>El proceso GRGI lidera la implementación de la Política de Participación ciudadana en el MinJusticia, a continuación, se presenta su actual esquema de operación</a:t>
            </a:r>
            <a:r>
              <a:rPr lang="es-ES" sz="1800" dirty="0"/>
              <a:t>:</a:t>
            </a:r>
          </a:p>
          <a:p>
            <a:pPr algn="just"/>
            <a:endParaRPr lang="es-ES" sz="1800" dirty="0"/>
          </a:p>
          <a:p>
            <a:pPr algn="just"/>
            <a:endParaRPr lang="es-CO" sz="1800" dirty="0"/>
          </a:p>
        </p:txBody>
      </p:sp>
      <p:pic>
        <p:nvPicPr>
          <p:cNvPr id="11" name="Imagen 10"/>
          <p:cNvPicPr/>
          <p:nvPr/>
        </p:nvPicPr>
        <p:blipFill>
          <a:blip r:embed="rId12">
            <a:extLst>
              <a:ext uri="{28A0092B-C50C-407E-A947-70E740481C1C}">
                <a14:useLocalDpi xmlns:a14="http://schemas.microsoft.com/office/drawing/2010/main" val="0"/>
              </a:ext>
            </a:extLst>
          </a:blip>
          <a:srcRect l="21349" t="22856" r="6554" b="13852"/>
          <a:stretch>
            <a:fillRect/>
          </a:stretch>
        </p:blipFill>
        <p:spPr bwMode="auto">
          <a:xfrm>
            <a:off x="0" y="3501236"/>
            <a:ext cx="6858000" cy="3309872"/>
          </a:xfrm>
          <a:prstGeom prst="rect">
            <a:avLst/>
          </a:prstGeom>
          <a:noFill/>
          <a:ln>
            <a:noFill/>
          </a:ln>
        </p:spPr>
      </p:pic>
    </p:spTree>
    <p:extLst>
      <p:ext uri="{BB962C8B-B14F-4D97-AF65-F5344CB8AC3E}">
        <p14:creationId xmlns:p14="http://schemas.microsoft.com/office/powerpoint/2010/main" val="80821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209127" y="1003211"/>
            <a:ext cx="5322277" cy="707886"/>
          </a:xfrm>
          <a:prstGeom prst="rect">
            <a:avLst/>
          </a:prstGeom>
        </p:spPr>
        <p:txBody>
          <a:bodyPr wrap="square">
            <a:spAutoFit/>
          </a:bodyPr>
          <a:lstStyle/>
          <a:p>
            <a:pPr algn="ctr"/>
            <a:r>
              <a:rPr lang="es-ES" sz="2000" b="1" dirty="0">
                <a:solidFill>
                  <a:prstClr val="black"/>
                </a:solidFill>
              </a:rPr>
              <a:t>Resultados por Fase Plan de Participación Ciudadana 2022</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ángulo 8"/>
          <p:cNvSpPr/>
          <p:nvPr/>
        </p:nvSpPr>
        <p:spPr>
          <a:xfrm>
            <a:off x="160459" y="2223312"/>
            <a:ext cx="6517004" cy="646331"/>
          </a:xfrm>
          <a:prstGeom prst="rect">
            <a:avLst/>
          </a:prstGeom>
        </p:spPr>
        <p:txBody>
          <a:bodyPr wrap="square">
            <a:spAutoFit/>
          </a:bodyPr>
          <a:lstStyle/>
          <a:p>
            <a:pPr algn="just"/>
            <a:endParaRPr lang="es-ES" sz="1800" dirty="0"/>
          </a:p>
          <a:p>
            <a:pPr algn="just"/>
            <a:endParaRPr lang="es-CO" sz="1800" dirty="0"/>
          </a:p>
        </p:txBody>
      </p:sp>
      <p:sp>
        <p:nvSpPr>
          <p:cNvPr id="7" name="Rectángulo 6"/>
          <p:cNvSpPr/>
          <p:nvPr/>
        </p:nvSpPr>
        <p:spPr>
          <a:xfrm>
            <a:off x="160459" y="1723647"/>
            <a:ext cx="6517004" cy="3228128"/>
          </a:xfrm>
          <a:prstGeom prst="rect">
            <a:avLst/>
          </a:prstGeom>
        </p:spPr>
        <p:txBody>
          <a:bodyPr wrap="square">
            <a:spAutoFit/>
          </a:bodyPr>
          <a:lstStyle/>
          <a:p>
            <a:pPr algn="just"/>
            <a:r>
              <a:rPr lang="es-ES" sz="1800" dirty="0"/>
              <a:t>Con el liderazgo del Grupo de Servicio al Ciudadano, el apoyo de Urna Cristal y de la Oficina de Prensa y Comunicaciones, se logró realizar una amplia divulgación de la campaña. Las interacciones de la ciudadanía indicaron una gran acogida nacional de la campaña de construcción colectiva del Plan MinJusticia te escucha 2022.</a:t>
            </a:r>
          </a:p>
          <a:p>
            <a:pPr algn="just"/>
            <a:endParaRPr lang="es-ES" sz="1800" dirty="0"/>
          </a:p>
          <a:p>
            <a:pPr algn="just"/>
            <a:r>
              <a:rPr lang="es-ES" sz="1800" dirty="0"/>
              <a:t>Se destaca la importante participación de ciudadanos de diferentes regiones del país. Gracias a todos los aportes de la ciudadanía se logró robustecer el plan de participación ciudadana 2022 del MinJusticia.</a:t>
            </a:r>
          </a:p>
          <a:p>
            <a:endParaRPr lang="es-ES" sz="1200" dirty="0"/>
          </a:p>
          <a:p>
            <a:endParaRPr lang="es-ES" dirty="0"/>
          </a:p>
        </p:txBody>
      </p:sp>
      <p:pic>
        <p:nvPicPr>
          <p:cNvPr id="12" name="Imagen 11"/>
          <p:cNvPicPr>
            <a:picLocks noChangeAspect="1"/>
          </p:cNvPicPr>
          <p:nvPr/>
        </p:nvPicPr>
        <p:blipFill>
          <a:blip r:embed="rId12"/>
          <a:stretch>
            <a:fillRect/>
          </a:stretch>
        </p:blipFill>
        <p:spPr>
          <a:xfrm>
            <a:off x="160459" y="4951107"/>
            <a:ext cx="6517004" cy="3196659"/>
          </a:xfrm>
          <a:prstGeom prst="rect">
            <a:avLst/>
          </a:prstGeom>
        </p:spPr>
      </p:pic>
    </p:spTree>
    <p:extLst>
      <p:ext uri="{BB962C8B-B14F-4D97-AF65-F5344CB8AC3E}">
        <p14:creationId xmlns:p14="http://schemas.microsoft.com/office/powerpoint/2010/main" val="351097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251170" y="887314"/>
            <a:ext cx="5322277" cy="707886"/>
          </a:xfrm>
          <a:prstGeom prst="rect">
            <a:avLst/>
          </a:prstGeom>
        </p:spPr>
        <p:txBody>
          <a:bodyPr wrap="square">
            <a:spAutoFit/>
          </a:bodyPr>
          <a:lstStyle/>
          <a:p>
            <a:pPr algn="ctr"/>
            <a:r>
              <a:rPr lang="es-ES" sz="2000" b="1" dirty="0">
                <a:solidFill>
                  <a:prstClr val="black"/>
                </a:solidFill>
              </a:rPr>
              <a:t>Resultados por Fase Plan de Participación Ciudadana 2022</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ángulo 8"/>
          <p:cNvSpPr/>
          <p:nvPr/>
        </p:nvSpPr>
        <p:spPr>
          <a:xfrm>
            <a:off x="160459" y="2223312"/>
            <a:ext cx="6517004" cy="646331"/>
          </a:xfrm>
          <a:prstGeom prst="rect">
            <a:avLst/>
          </a:prstGeom>
        </p:spPr>
        <p:txBody>
          <a:bodyPr wrap="square">
            <a:spAutoFit/>
          </a:bodyPr>
          <a:lstStyle/>
          <a:p>
            <a:pPr algn="just"/>
            <a:endParaRPr lang="es-ES" sz="1800" dirty="0"/>
          </a:p>
          <a:p>
            <a:pPr algn="just"/>
            <a:endParaRPr lang="es-CO" sz="1800" dirty="0"/>
          </a:p>
        </p:txBody>
      </p:sp>
      <p:sp>
        <p:nvSpPr>
          <p:cNvPr id="7" name="Rectángulo 6"/>
          <p:cNvSpPr/>
          <p:nvPr/>
        </p:nvSpPr>
        <p:spPr>
          <a:xfrm>
            <a:off x="160459" y="1723647"/>
            <a:ext cx="6517004" cy="458139"/>
          </a:xfrm>
          <a:prstGeom prst="rect">
            <a:avLst/>
          </a:prstGeom>
        </p:spPr>
        <p:txBody>
          <a:bodyPr wrap="square">
            <a:spAutoFit/>
          </a:bodyPr>
          <a:lstStyle/>
          <a:p>
            <a:endParaRPr lang="es-ES" sz="1200" dirty="0"/>
          </a:p>
          <a:p>
            <a:endParaRPr lang="es-ES" dirty="0"/>
          </a:p>
        </p:txBody>
      </p:sp>
      <p:pic>
        <p:nvPicPr>
          <p:cNvPr id="5" name="Imagen 4"/>
          <p:cNvPicPr>
            <a:picLocks noChangeAspect="1"/>
          </p:cNvPicPr>
          <p:nvPr/>
        </p:nvPicPr>
        <p:blipFill>
          <a:blip r:embed="rId12"/>
          <a:stretch>
            <a:fillRect/>
          </a:stretch>
        </p:blipFill>
        <p:spPr>
          <a:xfrm>
            <a:off x="160459" y="2355558"/>
            <a:ext cx="6352900" cy="2877845"/>
          </a:xfrm>
          <a:prstGeom prst="rect">
            <a:avLst/>
          </a:prstGeom>
        </p:spPr>
      </p:pic>
      <p:sp>
        <p:nvSpPr>
          <p:cNvPr id="6" name="Rectángulo 5"/>
          <p:cNvSpPr/>
          <p:nvPr/>
        </p:nvSpPr>
        <p:spPr>
          <a:xfrm>
            <a:off x="410311" y="5361850"/>
            <a:ext cx="5580183" cy="2448299"/>
          </a:xfrm>
          <a:prstGeom prst="rect">
            <a:avLst/>
          </a:prstGeom>
        </p:spPr>
        <p:txBody>
          <a:bodyPr wrap="square">
            <a:spAutoFit/>
          </a:bodyPr>
          <a:lstStyle/>
          <a:p>
            <a:pPr algn="just">
              <a:lnSpc>
                <a:spcPct val="107000"/>
              </a:lnSpc>
            </a:pPr>
            <a:r>
              <a:rPr lang="es-CO" sz="1800" dirty="0">
                <a:latin typeface="Arial" panose="020B0604020202020204" pitchFamily="34" charset="0"/>
                <a:ea typeface="Calibri" panose="020F0502020204030204" pitchFamily="34" charset="0"/>
                <a:cs typeface="Times New Roman" panose="02020603050405020304" pitchFamily="18" charset="0"/>
              </a:rPr>
              <a:t>¡</a:t>
            </a:r>
            <a:r>
              <a:rPr lang="es-CO" sz="1800" dirty="0">
                <a:ea typeface="Calibri" panose="020F0502020204030204" pitchFamily="34" charset="0"/>
                <a:cs typeface="Times New Roman" panose="02020603050405020304" pitchFamily="18" charset="0"/>
              </a:rPr>
              <a:t>MinJusticia Te Escucha! en su formulación participativa 2022 obtuvo  un alcance de 43.994 vistas de los grupos de interés en 69 municipios y 24 departamentos y 1954 interacciones. Cuenta con un enfoque integral que además de lo mencionado, busca seguir generando buenas prácticas en el marco de la gestión del conocimiento y la innovación para la mejora continua de los procesos.</a:t>
            </a:r>
          </a:p>
        </p:txBody>
      </p:sp>
    </p:spTree>
    <p:extLst>
      <p:ext uri="{BB962C8B-B14F-4D97-AF65-F5344CB8AC3E}">
        <p14:creationId xmlns:p14="http://schemas.microsoft.com/office/powerpoint/2010/main" val="1747099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84189" y="1015761"/>
            <a:ext cx="5322277" cy="707886"/>
          </a:xfrm>
          <a:prstGeom prst="rect">
            <a:avLst/>
          </a:prstGeom>
        </p:spPr>
        <p:txBody>
          <a:bodyPr wrap="square">
            <a:spAutoFit/>
          </a:bodyPr>
          <a:lstStyle/>
          <a:p>
            <a:pPr algn="ctr"/>
            <a:r>
              <a:rPr lang="es-ES" sz="2000" b="1" dirty="0">
                <a:solidFill>
                  <a:prstClr val="black"/>
                </a:solidFill>
              </a:rPr>
              <a:t>Resultados por Fase Plan de Participación Ciudadana 2022</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ángulo 8"/>
          <p:cNvSpPr/>
          <p:nvPr/>
        </p:nvSpPr>
        <p:spPr>
          <a:xfrm>
            <a:off x="160459" y="2223312"/>
            <a:ext cx="6517004" cy="646331"/>
          </a:xfrm>
          <a:prstGeom prst="rect">
            <a:avLst/>
          </a:prstGeom>
        </p:spPr>
        <p:txBody>
          <a:bodyPr wrap="square">
            <a:spAutoFit/>
          </a:bodyPr>
          <a:lstStyle/>
          <a:p>
            <a:pPr algn="just"/>
            <a:endParaRPr lang="es-ES" sz="1800" dirty="0"/>
          </a:p>
          <a:p>
            <a:pPr algn="just"/>
            <a:endParaRPr lang="es-CO" sz="1800" dirty="0"/>
          </a:p>
        </p:txBody>
      </p:sp>
      <p:sp>
        <p:nvSpPr>
          <p:cNvPr id="7" name="Rectángulo 6"/>
          <p:cNvSpPr/>
          <p:nvPr/>
        </p:nvSpPr>
        <p:spPr>
          <a:xfrm>
            <a:off x="160459" y="1723647"/>
            <a:ext cx="6517004" cy="458139"/>
          </a:xfrm>
          <a:prstGeom prst="rect">
            <a:avLst/>
          </a:prstGeom>
        </p:spPr>
        <p:txBody>
          <a:bodyPr wrap="square">
            <a:spAutoFit/>
          </a:bodyPr>
          <a:lstStyle/>
          <a:p>
            <a:endParaRPr lang="es-ES" sz="1200" dirty="0"/>
          </a:p>
          <a:p>
            <a:endParaRPr lang="es-ES" dirty="0"/>
          </a:p>
        </p:txBody>
      </p:sp>
      <p:sp>
        <p:nvSpPr>
          <p:cNvPr id="6" name="Rectángulo 5"/>
          <p:cNvSpPr/>
          <p:nvPr/>
        </p:nvSpPr>
        <p:spPr>
          <a:xfrm>
            <a:off x="499918" y="2013064"/>
            <a:ext cx="5851427" cy="2759602"/>
          </a:xfrm>
          <a:prstGeom prst="rect">
            <a:avLst/>
          </a:prstGeom>
        </p:spPr>
        <p:txBody>
          <a:bodyPr wrap="square">
            <a:spAutoFit/>
          </a:bodyPr>
          <a:lstStyle/>
          <a:p>
            <a:pPr algn="just">
              <a:lnSpc>
                <a:spcPct val="107000"/>
              </a:lnSpc>
            </a:pPr>
            <a:r>
              <a:rPr lang="es-CO" sz="1800" dirty="0">
                <a:latin typeface="Arial" panose="020B0604020202020204" pitchFamily="34" charset="0"/>
                <a:ea typeface="Calibri" panose="020F0502020204030204" pitchFamily="34" charset="0"/>
                <a:cs typeface="Times New Roman" panose="02020603050405020304" pitchFamily="18" charset="0"/>
              </a:rPr>
              <a:t>¡</a:t>
            </a:r>
            <a:r>
              <a:rPr lang="es-CO" sz="1800" dirty="0">
                <a:ea typeface="Calibri" panose="020F0502020204030204" pitchFamily="34" charset="0"/>
                <a:cs typeface="Times New Roman" panose="02020603050405020304" pitchFamily="18" charset="0"/>
              </a:rPr>
              <a:t>MinJusticia Te Escucha! en su formulación participativa 2022 recibió propuestas importantes dentro de los espacios de dialogo con la ciudadanía. Por tanto, se consideraron todos los aspectos relativos a esta iniciativa de</a:t>
            </a:r>
            <a:r>
              <a:rPr lang="es-CO" sz="1800" dirty="0"/>
              <a:t> participación ciudadana   y que bajo el liderazgo del Grupo de Servicio al Ciudadano le apuestan a materializar la visión de la participación como herramienta para el fortalecimiento de la gestión institucional y la relación con los grupos de interés.</a:t>
            </a:r>
          </a:p>
          <a:p>
            <a:pPr algn="just">
              <a:lnSpc>
                <a:spcPct val="107000"/>
              </a:lnSpc>
            </a:pPr>
            <a:endParaRPr lang="es-CO" sz="1800" dirty="0">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a:blip r:embed="rId12"/>
          <a:stretch>
            <a:fillRect/>
          </a:stretch>
        </p:blipFill>
        <p:spPr>
          <a:xfrm>
            <a:off x="1" y="5208713"/>
            <a:ext cx="6858000" cy="2945895"/>
          </a:xfrm>
          <a:prstGeom prst="rect">
            <a:avLst/>
          </a:prstGeom>
        </p:spPr>
      </p:pic>
    </p:spTree>
    <p:extLst>
      <p:ext uri="{BB962C8B-B14F-4D97-AF65-F5344CB8AC3E}">
        <p14:creationId xmlns:p14="http://schemas.microsoft.com/office/powerpoint/2010/main" val="1069355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615125" y="996464"/>
            <a:ext cx="5322277" cy="400110"/>
          </a:xfrm>
          <a:prstGeom prst="rect">
            <a:avLst/>
          </a:prstGeom>
        </p:spPr>
        <p:txBody>
          <a:bodyPr wrap="square">
            <a:spAutoFit/>
          </a:bodyPr>
          <a:lstStyle/>
          <a:p>
            <a:pPr algn="ctr"/>
            <a:r>
              <a:rPr lang="es-ES" sz="2000" b="1" dirty="0">
                <a:solidFill>
                  <a:prstClr val="black"/>
                </a:solidFill>
              </a:rPr>
              <a:t>Caracterización grupos de valor</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Imagen 4"/>
          <p:cNvPicPr>
            <a:picLocks noChangeAspect="1"/>
          </p:cNvPicPr>
          <p:nvPr/>
        </p:nvPicPr>
        <p:blipFill>
          <a:blip r:embed="rId12"/>
          <a:stretch>
            <a:fillRect/>
          </a:stretch>
        </p:blipFill>
        <p:spPr>
          <a:xfrm>
            <a:off x="321102" y="3583051"/>
            <a:ext cx="5673968" cy="3067411"/>
          </a:xfrm>
          <a:prstGeom prst="rect">
            <a:avLst/>
          </a:prstGeom>
        </p:spPr>
      </p:pic>
      <p:sp>
        <p:nvSpPr>
          <p:cNvPr id="6" name="Rectángulo 5"/>
          <p:cNvSpPr/>
          <p:nvPr/>
        </p:nvSpPr>
        <p:spPr>
          <a:xfrm>
            <a:off x="321102" y="1630032"/>
            <a:ext cx="6119446" cy="2031325"/>
          </a:xfrm>
          <a:prstGeom prst="rect">
            <a:avLst/>
          </a:prstGeom>
        </p:spPr>
        <p:txBody>
          <a:bodyPr wrap="square">
            <a:spAutoFit/>
          </a:bodyPr>
          <a:lstStyle/>
          <a:p>
            <a:pPr algn="just"/>
            <a:r>
              <a:rPr lang="es-ES" sz="1800" dirty="0"/>
              <a:t>Para el desarrollo de este ejercicio de caracterización, se conformó en noviembre de 2022 un grupo interdisciplinario de servidores públicos, a partir de la identificación previa de las dependencias cuyas temáticas son las más consultadas por los grupos de valor y de interés del Ministerio, y que constantemente llevan a cabo acciones de participación y rendición de cuentas.</a:t>
            </a:r>
            <a:endParaRPr lang="es-CO" sz="1800" dirty="0"/>
          </a:p>
        </p:txBody>
      </p:sp>
      <p:sp>
        <p:nvSpPr>
          <p:cNvPr id="7" name="Rectángulo 6"/>
          <p:cNvSpPr/>
          <p:nvPr/>
        </p:nvSpPr>
        <p:spPr>
          <a:xfrm>
            <a:off x="550987" y="6978708"/>
            <a:ext cx="5800357" cy="1477328"/>
          </a:xfrm>
          <a:prstGeom prst="rect">
            <a:avLst/>
          </a:prstGeom>
        </p:spPr>
        <p:txBody>
          <a:bodyPr wrap="square">
            <a:spAutoFit/>
          </a:bodyPr>
          <a:lstStyle/>
          <a:p>
            <a:pPr algn="just"/>
            <a:r>
              <a:rPr lang="es-ES" sz="1800" dirty="0"/>
              <a:t>Para el desarrollo de este ejercicio de actualización de caracterización se aplicó la siguiente metodología, fundada en los lineamientos establecidos en el Manual Único de Rendición de Cuentas – MURC publicado por el Departamento Administrativo de la Función Pública.</a:t>
            </a:r>
            <a:endParaRPr lang="es-CO" sz="1800" dirty="0"/>
          </a:p>
        </p:txBody>
      </p:sp>
    </p:spTree>
    <p:extLst>
      <p:ext uri="{BB962C8B-B14F-4D97-AF65-F5344CB8AC3E}">
        <p14:creationId xmlns:p14="http://schemas.microsoft.com/office/powerpoint/2010/main" val="262364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553436" y="5094562"/>
            <a:ext cx="3039952" cy="2162354"/>
          </a:xfrm>
          <a:prstGeom prst="rect">
            <a:avLst/>
          </a:prstGeom>
        </p:spPr>
      </p:pic>
      <p:sp>
        <p:nvSpPr>
          <p:cNvPr id="3" name="Marcador de texto 2"/>
          <p:cNvSpPr>
            <a:spLocks noGrp="1"/>
          </p:cNvSpPr>
          <p:nvPr>
            <p:ph type="body" idx="1"/>
          </p:nvPr>
        </p:nvSpPr>
        <p:spPr>
          <a:xfrm>
            <a:off x="436319" y="7509164"/>
            <a:ext cx="5915025" cy="2049001"/>
          </a:xfrm>
        </p:spPr>
        <p:txBody>
          <a:bodyPr>
            <a:normAutofit/>
          </a:bodyPr>
          <a:lstStyle/>
          <a:p>
            <a:pPr algn="ctr"/>
            <a:r>
              <a:rPr lang="es-ES" sz="1400" b="1" dirty="0">
                <a:solidFill>
                  <a:srgbClr val="002060"/>
                </a:solidFill>
              </a:rPr>
              <a:t>6. Dispositivos democráticos de participación: política de</a:t>
            </a:r>
          </a:p>
          <a:p>
            <a:pPr algn="ctr"/>
            <a:r>
              <a:rPr lang="es-ES" sz="1400" b="1" dirty="0">
                <a:solidFill>
                  <a:srgbClr val="002060"/>
                </a:solidFill>
              </a:rPr>
              <a:t>diálogo permanente con decisiones desde y para el territorio</a:t>
            </a:r>
          </a:p>
          <a:p>
            <a:pPr algn="just"/>
            <a:r>
              <a:rPr lang="es-ES" dirty="0">
                <a:solidFill>
                  <a:schemeClr val="tx1"/>
                </a:solidFill>
              </a:rPr>
              <a:t>Se involucrará a la ciudadanía en la gestión de lo público, mejorando los dispositivos existentes, ampliando canales de diálogo y adaptándolos a la diversidad de la población del país y a sus necesidades cambiantes. Se definirán mecanismos de intercambio permanente, a través de los que sea posible rendir cuentas, que tengan presente el impacto sobre el bienestar y la calidad de vida.</a:t>
            </a:r>
            <a:endParaRPr lang="es-CO" b="1" dirty="0">
              <a:solidFill>
                <a:schemeClr val="tx1"/>
              </a:solidFill>
            </a:endParaRPr>
          </a:p>
        </p:txBody>
      </p:sp>
      <p:sp>
        <p:nvSpPr>
          <p:cNvPr id="4" name="Rectángulo 3"/>
          <p:cNvSpPr/>
          <p:nvPr/>
        </p:nvSpPr>
        <p:spPr>
          <a:xfrm>
            <a:off x="1338561" y="1473612"/>
            <a:ext cx="4138246" cy="400110"/>
          </a:xfrm>
          <a:prstGeom prst="rect">
            <a:avLst/>
          </a:prstGeom>
        </p:spPr>
        <p:txBody>
          <a:bodyPr wrap="square">
            <a:spAutoFit/>
          </a:bodyPr>
          <a:lstStyle/>
          <a:p>
            <a:r>
              <a:rPr lang="es-CO" sz="2000" b="1" dirty="0"/>
              <a:t>Alineación Estratégica – PND y ODS</a:t>
            </a:r>
          </a:p>
        </p:txBody>
      </p:sp>
      <p:pic>
        <p:nvPicPr>
          <p:cNvPr id="7" name="Imagen 6"/>
          <p:cNvPicPr>
            <a:picLocks noChangeAspect="1"/>
          </p:cNvPicPr>
          <p:nvPr/>
        </p:nvPicPr>
        <p:blipFill>
          <a:blip r:embed="rId3"/>
          <a:stretch>
            <a:fillRect/>
          </a:stretch>
        </p:blipFill>
        <p:spPr>
          <a:xfrm>
            <a:off x="450172" y="5094562"/>
            <a:ext cx="2696770" cy="2185962"/>
          </a:xfrm>
          <a:prstGeom prst="rect">
            <a:avLst/>
          </a:prstGeom>
        </p:spPr>
      </p:pic>
      <p:sp>
        <p:nvSpPr>
          <p:cNvPr id="9" name="Flecha derecha 8"/>
          <p:cNvSpPr/>
          <p:nvPr/>
        </p:nvSpPr>
        <p:spPr>
          <a:xfrm>
            <a:off x="3191929" y="6078981"/>
            <a:ext cx="316523" cy="2171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29464" y="1955241"/>
            <a:ext cx="6412523" cy="3416320"/>
          </a:xfrm>
          <a:prstGeom prst="rect">
            <a:avLst/>
          </a:prstGeom>
        </p:spPr>
        <p:txBody>
          <a:bodyPr wrap="square">
            <a:spAutoFit/>
          </a:bodyPr>
          <a:lstStyle/>
          <a:p>
            <a:pPr algn="just"/>
            <a:r>
              <a:rPr lang="es-ES" sz="1800" dirty="0"/>
              <a:t>El propósito del Plan Nacional de Desarrollo 2022-2026 (PND 2022-2026). Colombia, potencia mundial de la vida, es sentar las bases para que el país se convierta en un líder de la protección de la vida, a partir de la construcción de un nuevo contrato social. Así mismo, </a:t>
            </a:r>
            <a:r>
              <a:rPr lang="es-CO" sz="1800" dirty="0"/>
              <a:t>es una hoja de ruta que guía los objetivos del MinJusticia y por ende los diferentes componentes del proceso GRGI, para este cuatrienio. </a:t>
            </a:r>
          </a:p>
          <a:p>
            <a:pPr algn="just"/>
            <a:endParaRPr lang="es-ES" sz="1800" dirty="0"/>
          </a:p>
          <a:p>
            <a:pPr algn="just"/>
            <a:r>
              <a:rPr lang="es-CO" sz="1800" dirty="0"/>
              <a:t>Dicho instrumento en su estructura contempla la transformación: convergencia regional y el catalizador dispositivos democráticos de participación.</a:t>
            </a:r>
          </a:p>
          <a:p>
            <a:pPr algn="just"/>
            <a:endParaRPr lang="es-CO" sz="1800" dirty="0"/>
          </a:p>
        </p:txBody>
      </p:sp>
    </p:spTree>
    <p:extLst>
      <p:ext uri="{BB962C8B-B14F-4D97-AF65-F5344CB8AC3E}">
        <p14:creationId xmlns:p14="http://schemas.microsoft.com/office/powerpoint/2010/main" val="3782062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657167" y="979596"/>
            <a:ext cx="5322277" cy="400110"/>
          </a:xfrm>
          <a:prstGeom prst="rect">
            <a:avLst/>
          </a:prstGeom>
        </p:spPr>
        <p:txBody>
          <a:bodyPr wrap="square">
            <a:spAutoFit/>
          </a:bodyPr>
          <a:lstStyle/>
          <a:p>
            <a:pPr algn="ctr"/>
            <a:r>
              <a:rPr lang="es-ES" sz="2000" b="1" dirty="0">
                <a:solidFill>
                  <a:prstClr val="black"/>
                </a:solidFill>
              </a:rPr>
              <a:t>Caracterización grupos de valor</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pic>
        <p:nvPicPr>
          <p:cNvPr id="9" name="Imagen 8"/>
          <p:cNvPicPr>
            <a:picLocks noChangeAspect="1"/>
          </p:cNvPicPr>
          <p:nvPr/>
        </p:nvPicPr>
        <p:blipFill>
          <a:blip r:embed="rId12"/>
          <a:stretch>
            <a:fillRect/>
          </a:stretch>
        </p:blipFill>
        <p:spPr>
          <a:xfrm>
            <a:off x="480647" y="3938356"/>
            <a:ext cx="5800357" cy="3101713"/>
          </a:xfrm>
          <a:prstGeom prst="rect">
            <a:avLst/>
          </a:prstGeom>
        </p:spPr>
      </p:pic>
      <p:sp>
        <p:nvSpPr>
          <p:cNvPr id="10" name="Rectángulo 9"/>
          <p:cNvSpPr/>
          <p:nvPr/>
        </p:nvSpPr>
        <p:spPr>
          <a:xfrm>
            <a:off x="321103" y="1529493"/>
            <a:ext cx="6119447" cy="2308324"/>
          </a:xfrm>
          <a:prstGeom prst="rect">
            <a:avLst/>
          </a:prstGeom>
        </p:spPr>
        <p:txBody>
          <a:bodyPr wrap="square">
            <a:spAutoFit/>
          </a:bodyPr>
          <a:lstStyle/>
          <a:p>
            <a:pPr algn="just"/>
            <a:r>
              <a:rPr lang="es-ES" sz="1800" dirty="0"/>
              <a:t>Para garantizar que los miembros del equipo caracterizador comprendan la importancia de la identificación de actores en el diseño e implementación de las estrategia de participación, se llevó a cabo por parte del Grupo de Servicio al Ciudadano de la Entidad talleres virtuales dictados a las dependencias misionales y a la Oficina Asesora de Planeación de la Entidad, en los cuales se realizó conceptualización sobre los principales elementos de las temáticas</a:t>
            </a:r>
            <a:endParaRPr lang="es-CO" sz="1800" dirty="0"/>
          </a:p>
        </p:txBody>
      </p:sp>
      <p:sp>
        <p:nvSpPr>
          <p:cNvPr id="11" name="Rectángulo 10"/>
          <p:cNvSpPr/>
          <p:nvPr/>
        </p:nvSpPr>
        <p:spPr>
          <a:xfrm>
            <a:off x="480647" y="7348040"/>
            <a:ext cx="5800357" cy="1754326"/>
          </a:xfrm>
          <a:prstGeom prst="rect">
            <a:avLst/>
          </a:prstGeom>
        </p:spPr>
        <p:txBody>
          <a:bodyPr wrap="square">
            <a:spAutoFit/>
          </a:bodyPr>
          <a:lstStyle/>
          <a:p>
            <a:pPr algn="just"/>
            <a:r>
              <a:rPr lang="es-ES" sz="1800" dirty="0"/>
              <a:t>La Alta Dirección con acompañamiento del equipo líder de la estrategia de Rendición de Cuentas, realizó la identificación de las temáticas de mayor interés para los grupos de valor y de interés del Ministerio, atendiendo las recomendaciones del Departamento Administrativo de la Función Pública – DAFP.</a:t>
            </a:r>
            <a:endParaRPr lang="es-CO" sz="1800" dirty="0"/>
          </a:p>
        </p:txBody>
      </p:sp>
    </p:spTree>
    <p:extLst>
      <p:ext uri="{BB962C8B-B14F-4D97-AF65-F5344CB8AC3E}">
        <p14:creationId xmlns:p14="http://schemas.microsoft.com/office/powerpoint/2010/main" val="616431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p>
          <a:p>
            <a:pPr algn="just"/>
            <a:endParaRPr lang="es-ES" dirty="0"/>
          </a:p>
          <a:p>
            <a:pPr algn="just"/>
            <a:r>
              <a:rPr lang="es-ES" dirty="0">
                <a:solidFill>
                  <a:schemeClr val="tx1"/>
                </a:solidFill>
              </a:rPr>
              <a:t>A continuación, se presentan los mapas relacionales de caracterización de los grupos de valor e interés de las temáticas priorizadas para el desarrollo de las estrategias de participación y rendición de cuentas del Ministerio en las vigencia 2022. </a:t>
            </a:r>
          </a:p>
          <a:p>
            <a:pPr algn="just"/>
            <a:r>
              <a:rPr lang="es-ES" b="1" dirty="0">
                <a:solidFill>
                  <a:schemeClr val="tx1"/>
                </a:solidFill>
              </a:rPr>
              <a:t>Temática 1 – Medidas tendientes a la superación de cosas inconstitucionales</a:t>
            </a:r>
          </a:p>
          <a:p>
            <a:pPr algn="just"/>
            <a:endParaRPr lang="es-ES" b="1" dirty="0"/>
          </a:p>
          <a:p>
            <a:pPr algn="just"/>
            <a:r>
              <a:rPr lang="es-ES" b="1" dirty="0"/>
              <a:t> </a:t>
            </a:r>
            <a:endParaRPr lang="es-CO" dirty="0"/>
          </a:p>
        </p:txBody>
      </p:sp>
      <p:sp>
        <p:nvSpPr>
          <p:cNvPr id="4" name="Rectángulo 3"/>
          <p:cNvSpPr/>
          <p:nvPr/>
        </p:nvSpPr>
        <p:spPr>
          <a:xfrm>
            <a:off x="0" y="871876"/>
            <a:ext cx="5322277" cy="707886"/>
          </a:xfrm>
          <a:prstGeom prst="rect">
            <a:avLst/>
          </a:prstGeom>
        </p:spPr>
        <p:txBody>
          <a:bodyPr wrap="square">
            <a:spAutoFit/>
          </a:bodyPr>
          <a:lstStyle/>
          <a:p>
            <a:pPr algn="ctr"/>
            <a:r>
              <a:rPr lang="es-ES" sz="2000" b="1" dirty="0"/>
              <a:t>Mapeo de actores para el desarrollo de las estrategias de participación y RDC </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p>
        </p:txBody>
      </p:sp>
      <p:pic>
        <p:nvPicPr>
          <p:cNvPr id="5" name="Imagen 4"/>
          <p:cNvPicPr>
            <a:picLocks noChangeAspect="1"/>
          </p:cNvPicPr>
          <p:nvPr/>
        </p:nvPicPr>
        <p:blipFill>
          <a:blip r:embed="rId12"/>
          <a:stretch>
            <a:fillRect/>
          </a:stretch>
        </p:blipFill>
        <p:spPr>
          <a:xfrm>
            <a:off x="365443" y="6000601"/>
            <a:ext cx="6030763" cy="3433545"/>
          </a:xfrm>
          <a:prstGeom prst="rect">
            <a:avLst/>
          </a:prstGeom>
        </p:spPr>
      </p:pic>
      <p:sp>
        <p:nvSpPr>
          <p:cNvPr id="12" name="Rectángulo 11"/>
          <p:cNvSpPr/>
          <p:nvPr/>
        </p:nvSpPr>
        <p:spPr>
          <a:xfrm>
            <a:off x="410309" y="4061611"/>
            <a:ext cx="5774878" cy="1477328"/>
          </a:xfrm>
          <a:prstGeom prst="rect">
            <a:avLst/>
          </a:prstGeom>
        </p:spPr>
        <p:txBody>
          <a:bodyPr wrap="square">
            <a:spAutoFit/>
          </a:bodyPr>
          <a:lstStyle/>
          <a:p>
            <a:pPr algn="just"/>
            <a:r>
              <a:rPr lang="es-ES" sz="1800" dirty="0">
                <a:solidFill>
                  <a:srgbClr val="000000"/>
                </a:solidFill>
                <a:latin typeface="Calibri" panose="020F0502020204030204" pitchFamily="34" charset="0"/>
              </a:rPr>
              <a:t>Para la identificación y caracterización de los actores interesados en la temática, se realizó el análisis de la oferta institucional de Políticas públicas en materia criminal y penitenciaria, identificando un total de once (11) actores relevantes para la rendición de cuentas. </a:t>
            </a:r>
            <a:endParaRPr lang="es-CO" sz="1800" dirty="0"/>
          </a:p>
        </p:txBody>
      </p:sp>
    </p:spTree>
    <p:extLst>
      <p:ext uri="{BB962C8B-B14F-4D97-AF65-F5344CB8AC3E}">
        <p14:creationId xmlns:p14="http://schemas.microsoft.com/office/powerpoint/2010/main" val="493518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solidFill>
                <a:schemeClr val="tx1"/>
              </a:solidFill>
            </a:endParaRPr>
          </a:p>
          <a:p>
            <a:pPr algn="just"/>
            <a:endParaRPr lang="es-ES" b="1" dirty="0">
              <a:solidFill>
                <a:schemeClr val="tx1"/>
              </a:solidFill>
            </a:endParaRPr>
          </a:p>
          <a:p>
            <a:pPr algn="just"/>
            <a:r>
              <a:rPr lang="es-ES" b="1" dirty="0">
                <a:solidFill>
                  <a:schemeClr val="tx1"/>
                </a:solidFill>
              </a:rPr>
              <a:t>Temática 2 – Articulación interinstitucional para la implementación de las medidas de justicia transicional. </a:t>
            </a:r>
            <a:endParaRPr lang="es-CO" dirty="0">
              <a:solidFill>
                <a:schemeClr val="tx1"/>
              </a:solidFill>
            </a:endParaRPr>
          </a:p>
        </p:txBody>
      </p:sp>
      <p:sp>
        <p:nvSpPr>
          <p:cNvPr id="4" name="Rectángulo 3"/>
          <p:cNvSpPr/>
          <p:nvPr/>
        </p:nvSpPr>
        <p:spPr>
          <a:xfrm>
            <a:off x="0" y="887265"/>
            <a:ext cx="5322277" cy="707886"/>
          </a:xfrm>
          <a:prstGeom prst="rect">
            <a:avLst/>
          </a:prstGeom>
        </p:spPr>
        <p:txBody>
          <a:bodyPr wrap="square">
            <a:spAutoFit/>
          </a:bodyPr>
          <a:lstStyle/>
          <a:p>
            <a:pPr algn="ctr"/>
            <a:r>
              <a:rPr lang="es-ES" sz="2000" b="1" dirty="0"/>
              <a:t>Mapeo de actores para el desarrollo de las estrategias de participación y RDC </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p>
        </p:txBody>
      </p:sp>
      <p:pic>
        <p:nvPicPr>
          <p:cNvPr id="9" name="Imagen 8"/>
          <p:cNvPicPr>
            <a:picLocks noChangeAspect="1"/>
          </p:cNvPicPr>
          <p:nvPr/>
        </p:nvPicPr>
        <p:blipFill>
          <a:blip r:embed="rId12"/>
          <a:stretch>
            <a:fillRect/>
          </a:stretch>
        </p:blipFill>
        <p:spPr>
          <a:xfrm>
            <a:off x="494657" y="5185382"/>
            <a:ext cx="5927022" cy="3294346"/>
          </a:xfrm>
          <a:prstGeom prst="rect">
            <a:avLst/>
          </a:prstGeom>
        </p:spPr>
      </p:pic>
      <p:sp>
        <p:nvSpPr>
          <p:cNvPr id="12" name="Rectángulo 11"/>
          <p:cNvSpPr/>
          <p:nvPr/>
        </p:nvSpPr>
        <p:spPr>
          <a:xfrm>
            <a:off x="480647" y="2915525"/>
            <a:ext cx="5870697" cy="1754326"/>
          </a:xfrm>
          <a:prstGeom prst="rect">
            <a:avLst/>
          </a:prstGeom>
        </p:spPr>
        <p:txBody>
          <a:bodyPr wrap="square">
            <a:spAutoFit/>
          </a:bodyPr>
          <a:lstStyle/>
          <a:p>
            <a:pPr algn="just"/>
            <a:r>
              <a:rPr lang="es-ES" sz="1800" dirty="0"/>
              <a:t>Para la identificación y caracterización de los actores interesados en la temática, se realizó el análisis de la oferta institucional, “Apoyo a la implementación de los procesos y mecanismos de justicia transicional bajo enfoques de género y diferencial”, identificando un total de diecisiete (17) actores relevantes para la rendición de cuentas.</a:t>
            </a:r>
            <a:endParaRPr lang="es-CO" sz="1800" dirty="0"/>
          </a:p>
        </p:txBody>
      </p:sp>
    </p:spTree>
    <p:extLst>
      <p:ext uri="{BB962C8B-B14F-4D97-AF65-F5344CB8AC3E}">
        <p14:creationId xmlns:p14="http://schemas.microsoft.com/office/powerpoint/2010/main" val="1609813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529493"/>
            <a:ext cx="5941034" cy="8028674"/>
          </a:xfrm>
        </p:spPr>
        <p:txBody>
          <a:bodyPr>
            <a:normAutofit/>
          </a:bodyPr>
          <a:lstStyle/>
          <a:p>
            <a:pPr algn="just"/>
            <a:endParaRPr lang="es-ES" dirty="0"/>
          </a:p>
          <a:p>
            <a:pPr algn="just"/>
            <a:endParaRPr lang="es-ES" dirty="0"/>
          </a:p>
          <a:p>
            <a:pPr algn="just"/>
            <a:endParaRPr lang="es-ES" dirty="0"/>
          </a:p>
          <a:p>
            <a:pPr algn="just"/>
            <a:r>
              <a:rPr lang="es-ES" b="1" dirty="0">
                <a:solidFill>
                  <a:schemeClr val="tx1"/>
                </a:solidFill>
              </a:rPr>
              <a:t>Temáticas 3 – Generación de espacios de diálogo con las comunidades vinculadas a los cultivos ilícitos con miras a la formulación de una nueva política de drogas con participación social</a:t>
            </a:r>
          </a:p>
          <a:p>
            <a:pPr algn="just"/>
            <a:endParaRPr lang="es-ES" b="1" dirty="0">
              <a:solidFill>
                <a:schemeClr val="tx1"/>
              </a:solidFill>
            </a:endParaRPr>
          </a:p>
          <a:p>
            <a:pPr algn="just"/>
            <a:r>
              <a:rPr lang="es-ES" dirty="0">
                <a:solidFill>
                  <a:schemeClr val="tx1"/>
                </a:solidFill>
              </a:rPr>
              <a:t>Para la identificación y caracterización de los actores interesados en la temática, se realizó el análisis de la oferta institucional, “Política pública sobre las drogas”, identificando un total de diez (10) actores relevantes para la rendición de cuentas.</a:t>
            </a:r>
            <a:endParaRPr lang="es-CO" dirty="0">
              <a:solidFill>
                <a:schemeClr val="tx1"/>
              </a:solidFill>
            </a:endParaRPr>
          </a:p>
        </p:txBody>
      </p:sp>
      <p:sp>
        <p:nvSpPr>
          <p:cNvPr id="4" name="Rectángulo 3"/>
          <p:cNvSpPr/>
          <p:nvPr/>
        </p:nvSpPr>
        <p:spPr>
          <a:xfrm>
            <a:off x="131110" y="887265"/>
            <a:ext cx="5322277" cy="707886"/>
          </a:xfrm>
          <a:prstGeom prst="rect">
            <a:avLst/>
          </a:prstGeom>
        </p:spPr>
        <p:txBody>
          <a:bodyPr wrap="square">
            <a:spAutoFit/>
          </a:bodyPr>
          <a:lstStyle/>
          <a:p>
            <a:pPr algn="ctr"/>
            <a:r>
              <a:rPr lang="es-ES" sz="2000" b="1" dirty="0"/>
              <a:t>Mapeo de actores para el desarrollo de las estrategias de participación y RDC </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p>
        </p:txBody>
      </p:sp>
      <p:pic>
        <p:nvPicPr>
          <p:cNvPr id="5" name="Imagen 4"/>
          <p:cNvPicPr>
            <a:picLocks noChangeAspect="1"/>
          </p:cNvPicPr>
          <p:nvPr/>
        </p:nvPicPr>
        <p:blipFill>
          <a:blip r:embed="rId12"/>
          <a:stretch>
            <a:fillRect/>
          </a:stretch>
        </p:blipFill>
        <p:spPr>
          <a:xfrm>
            <a:off x="381248" y="4937971"/>
            <a:ext cx="6059300" cy="3549538"/>
          </a:xfrm>
          <a:prstGeom prst="rect">
            <a:avLst/>
          </a:prstGeom>
        </p:spPr>
      </p:pic>
    </p:spTree>
    <p:extLst>
      <p:ext uri="{BB962C8B-B14F-4D97-AF65-F5344CB8AC3E}">
        <p14:creationId xmlns:p14="http://schemas.microsoft.com/office/powerpoint/2010/main" val="2805450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p>
          <a:p>
            <a:pPr algn="just"/>
            <a:endParaRPr lang="es-ES" b="1" dirty="0"/>
          </a:p>
        </p:txBody>
      </p:sp>
      <p:sp>
        <p:nvSpPr>
          <p:cNvPr id="4" name="Rectángulo 3"/>
          <p:cNvSpPr/>
          <p:nvPr/>
        </p:nvSpPr>
        <p:spPr>
          <a:xfrm>
            <a:off x="321102" y="887265"/>
            <a:ext cx="5322277" cy="707886"/>
          </a:xfrm>
          <a:prstGeom prst="rect">
            <a:avLst/>
          </a:prstGeom>
        </p:spPr>
        <p:txBody>
          <a:bodyPr wrap="square">
            <a:spAutoFit/>
          </a:bodyPr>
          <a:lstStyle/>
          <a:p>
            <a:r>
              <a:rPr lang="es-ES" sz="2000" b="1" dirty="0"/>
              <a:t>Mapeo de actores para el desarrollo de las estrategias de participación y RDC </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p>
        </p:txBody>
      </p:sp>
      <p:pic>
        <p:nvPicPr>
          <p:cNvPr id="9" name="Imagen 8"/>
          <p:cNvPicPr>
            <a:picLocks noChangeAspect="1"/>
          </p:cNvPicPr>
          <p:nvPr/>
        </p:nvPicPr>
        <p:blipFill>
          <a:blip r:embed="rId12"/>
          <a:stretch>
            <a:fillRect/>
          </a:stretch>
        </p:blipFill>
        <p:spPr>
          <a:xfrm>
            <a:off x="393264" y="4908553"/>
            <a:ext cx="6115798" cy="3509190"/>
          </a:xfrm>
          <a:prstGeom prst="rect">
            <a:avLst/>
          </a:prstGeom>
        </p:spPr>
      </p:pic>
      <p:sp>
        <p:nvSpPr>
          <p:cNvPr id="13" name="Rectángulo 12"/>
          <p:cNvSpPr/>
          <p:nvPr/>
        </p:nvSpPr>
        <p:spPr>
          <a:xfrm>
            <a:off x="515817" y="2503031"/>
            <a:ext cx="4102463" cy="369332"/>
          </a:xfrm>
          <a:prstGeom prst="rect">
            <a:avLst/>
          </a:prstGeom>
        </p:spPr>
        <p:txBody>
          <a:bodyPr wrap="square">
            <a:spAutoFit/>
          </a:bodyPr>
          <a:lstStyle/>
          <a:p>
            <a:r>
              <a:rPr lang="es-CO" sz="1800" b="1" dirty="0"/>
              <a:t>Temática 4 - Transformación Digital</a:t>
            </a:r>
          </a:p>
        </p:txBody>
      </p:sp>
      <p:sp>
        <p:nvSpPr>
          <p:cNvPr id="14" name="Rectángulo 13"/>
          <p:cNvSpPr/>
          <p:nvPr/>
        </p:nvSpPr>
        <p:spPr>
          <a:xfrm>
            <a:off x="321103" y="3152568"/>
            <a:ext cx="6205005" cy="1477328"/>
          </a:xfrm>
          <a:prstGeom prst="rect">
            <a:avLst/>
          </a:prstGeom>
        </p:spPr>
        <p:txBody>
          <a:bodyPr wrap="square">
            <a:spAutoFit/>
          </a:bodyPr>
          <a:lstStyle/>
          <a:p>
            <a:pPr algn="just"/>
            <a:r>
              <a:rPr lang="es-ES" sz="1800" dirty="0"/>
              <a:t>Para la identificación y caracterización de los actores interesados en la temática, se realizó el análisis de la oferta institucional, “Portafolio de servicios de justicia de la rama ejecutiva con expediente digital”, identificando un total de cinco (05) actores relevantes para la rendición de cuentas.</a:t>
            </a:r>
            <a:endParaRPr lang="es-CO" sz="1800" dirty="0"/>
          </a:p>
        </p:txBody>
      </p:sp>
    </p:spTree>
    <p:extLst>
      <p:ext uri="{BB962C8B-B14F-4D97-AF65-F5344CB8AC3E}">
        <p14:creationId xmlns:p14="http://schemas.microsoft.com/office/powerpoint/2010/main" val="4098036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p>
          <a:p>
            <a:pPr algn="just"/>
            <a:endParaRPr lang="es-ES" b="1" dirty="0"/>
          </a:p>
        </p:txBody>
      </p:sp>
      <p:sp>
        <p:nvSpPr>
          <p:cNvPr id="4" name="Rectángulo 3"/>
          <p:cNvSpPr/>
          <p:nvPr/>
        </p:nvSpPr>
        <p:spPr>
          <a:xfrm>
            <a:off x="0" y="920247"/>
            <a:ext cx="5322277" cy="707886"/>
          </a:xfrm>
          <a:prstGeom prst="rect">
            <a:avLst/>
          </a:prstGeom>
        </p:spPr>
        <p:txBody>
          <a:bodyPr wrap="square">
            <a:spAutoFit/>
          </a:bodyPr>
          <a:lstStyle/>
          <a:p>
            <a:pPr algn="ctr"/>
            <a:r>
              <a:rPr lang="es-ES" sz="2000" b="1" dirty="0"/>
              <a:t>Mapeo de actores para el desarrollo de las estrategias de participación y RDC </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p>
        </p:txBody>
      </p:sp>
      <p:pic>
        <p:nvPicPr>
          <p:cNvPr id="5" name="Imagen 4"/>
          <p:cNvPicPr>
            <a:picLocks noChangeAspect="1"/>
          </p:cNvPicPr>
          <p:nvPr/>
        </p:nvPicPr>
        <p:blipFill>
          <a:blip r:embed="rId12"/>
          <a:stretch>
            <a:fillRect/>
          </a:stretch>
        </p:blipFill>
        <p:spPr>
          <a:xfrm>
            <a:off x="410311" y="4408840"/>
            <a:ext cx="6030231" cy="3430102"/>
          </a:xfrm>
          <a:prstGeom prst="rect">
            <a:avLst/>
          </a:prstGeom>
        </p:spPr>
      </p:pic>
      <p:sp>
        <p:nvSpPr>
          <p:cNvPr id="12" name="Rectángulo 11"/>
          <p:cNvSpPr/>
          <p:nvPr/>
        </p:nvSpPr>
        <p:spPr>
          <a:xfrm>
            <a:off x="321103" y="1997465"/>
            <a:ext cx="3907929" cy="369332"/>
          </a:xfrm>
          <a:prstGeom prst="rect">
            <a:avLst/>
          </a:prstGeom>
        </p:spPr>
        <p:txBody>
          <a:bodyPr wrap="none">
            <a:spAutoFit/>
          </a:bodyPr>
          <a:lstStyle/>
          <a:p>
            <a:r>
              <a:rPr lang="es-CO" sz="1800" b="1" dirty="0"/>
              <a:t>Temática 5 – </a:t>
            </a:r>
            <a:r>
              <a:rPr lang="es-CO" sz="1800" b="1" dirty="0" err="1"/>
              <a:t>Conciliaton</a:t>
            </a:r>
            <a:r>
              <a:rPr lang="es-CO" sz="1800" b="1" dirty="0"/>
              <a:t> Nacional 2022</a:t>
            </a:r>
          </a:p>
        </p:txBody>
      </p:sp>
      <p:sp>
        <p:nvSpPr>
          <p:cNvPr id="13" name="Rectángulo 12"/>
          <p:cNvSpPr/>
          <p:nvPr/>
        </p:nvSpPr>
        <p:spPr>
          <a:xfrm>
            <a:off x="321090" y="2465437"/>
            <a:ext cx="5959912" cy="1477328"/>
          </a:xfrm>
          <a:prstGeom prst="rect">
            <a:avLst/>
          </a:prstGeom>
        </p:spPr>
        <p:txBody>
          <a:bodyPr wrap="square">
            <a:spAutoFit/>
          </a:bodyPr>
          <a:lstStyle/>
          <a:p>
            <a:pPr algn="just"/>
            <a:r>
              <a:rPr lang="es-ES" sz="1800" dirty="0"/>
              <a:t>Para la identificación y caracterización de los actores interesados en la temática, se realizó el análisis de la oferta institucional, “Servicios gratuitos de resolución de conflictos”, identificando un total de ocho (08) actores relevantes para la rendición de cuentas</a:t>
            </a:r>
            <a:endParaRPr lang="es-CO" sz="1800" dirty="0"/>
          </a:p>
        </p:txBody>
      </p:sp>
    </p:spTree>
    <p:extLst>
      <p:ext uri="{BB962C8B-B14F-4D97-AF65-F5344CB8AC3E}">
        <p14:creationId xmlns:p14="http://schemas.microsoft.com/office/powerpoint/2010/main" val="3299038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383323"/>
            <a:ext cx="5941034" cy="8174842"/>
          </a:xfrm>
        </p:spPr>
        <p:txBody>
          <a:bodyPr>
            <a:normAutofit/>
          </a:bodyPr>
          <a:lstStyle/>
          <a:p>
            <a:pPr algn="just"/>
            <a:endParaRPr lang="es-ES" dirty="0"/>
          </a:p>
          <a:p>
            <a:pPr algn="just"/>
            <a:endParaRPr lang="es-ES" dirty="0"/>
          </a:p>
          <a:p>
            <a:pPr algn="just"/>
            <a:endParaRPr lang="es-CO" dirty="0"/>
          </a:p>
        </p:txBody>
      </p:sp>
      <p:sp>
        <p:nvSpPr>
          <p:cNvPr id="4" name="Rectángulo 3"/>
          <p:cNvSpPr/>
          <p:nvPr/>
        </p:nvSpPr>
        <p:spPr>
          <a:xfrm>
            <a:off x="-108753" y="829849"/>
            <a:ext cx="5322277" cy="707886"/>
          </a:xfrm>
          <a:prstGeom prst="rect">
            <a:avLst/>
          </a:prstGeom>
        </p:spPr>
        <p:txBody>
          <a:bodyPr wrap="square">
            <a:spAutoFit/>
          </a:bodyPr>
          <a:lstStyle/>
          <a:p>
            <a:pPr algn="ctr"/>
            <a:r>
              <a:rPr lang="es-ES" sz="2000" b="1" dirty="0">
                <a:solidFill>
                  <a:prstClr val="black"/>
                </a:solidFill>
              </a:rPr>
              <a:t>Autodiagnóstico Política Participación Ciudadana</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Gráfico 19"/>
          <p:cNvGraphicFramePr>
            <a:graphicFrameLocks/>
          </p:cNvGraphicFramePr>
          <p:nvPr/>
        </p:nvGraphicFramePr>
        <p:xfrm>
          <a:off x="539264" y="1875694"/>
          <a:ext cx="5812081" cy="3657601"/>
        </p:xfrm>
        <a:graphic>
          <a:graphicData uri="http://schemas.openxmlformats.org/drawingml/2006/chart">
            <c:chart xmlns:c="http://schemas.openxmlformats.org/drawingml/2006/chart" xmlns:r="http://schemas.openxmlformats.org/officeDocument/2006/relationships" r:id="rId12"/>
          </a:graphicData>
        </a:graphic>
      </p:graphicFrame>
      <p:sp>
        <p:nvSpPr>
          <p:cNvPr id="11" name="Rectángulo 10"/>
          <p:cNvSpPr/>
          <p:nvPr/>
        </p:nvSpPr>
        <p:spPr>
          <a:xfrm>
            <a:off x="160459" y="7139356"/>
            <a:ext cx="6486526" cy="1787669"/>
          </a:xfrm>
          <a:prstGeom prst="rect">
            <a:avLst/>
          </a:prstGeom>
        </p:spPr>
        <p:txBody>
          <a:bodyPr wrap="square">
            <a:spAutoFit/>
          </a:bodyPr>
          <a:lstStyle/>
          <a:p>
            <a:pPr algn="just">
              <a:lnSpc>
                <a:spcPct val="115000"/>
              </a:lnSpc>
              <a:spcAft>
                <a:spcPts val="800"/>
              </a:spcAft>
              <a:tabLst>
                <a:tab pos="457200" algn="l"/>
              </a:tabLst>
            </a:pPr>
            <a:r>
              <a:rPr lang="es-CO" sz="1800" dirty="0">
                <a:solidFill>
                  <a:prstClr val="black"/>
                </a:solidFill>
                <a:ea typeface="Calibri" panose="020F0502020204030204" pitchFamily="34" charset="0"/>
                <a:cs typeface="Times New Roman" panose="02020603050405020304" pitchFamily="18" charset="0"/>
              </a:rPr>
              <a:t>El comportamiento del Autodiagnóstico de la Política de Participación Ciudadana realizada para la vigencia 2022, corresponde a un 96.75%, de acuerdo a los componentes del FURAG.</a:t>
            </a:r>
          </a:p>
          <a:p>
            <a:pPr algn="just">
              <a:lnSpc>
                <a:spcPct val="115000"/>
              </a:lnSpc>
              <a:spcAft>
                <a:spcPts val="800"/>
              </a:spcAft>
              <a:tabLst>
                <a:tab pos="457200" algn="l"/>
              </a:tabLst>
            </a:pPr>
            <a:endParaRPr lang="es-CO" sz="1800" dirty="0">
              <a:solidFill>
                <a:prstClr val="black"/>
              </a:solidFill>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510446635"/>
              </p:ext>
            </p:extLst>
          </p:nvPr>
        </p:nvGraphicFramePr>
        <p:xfrm>
          <a:off x="331544" y="1799197"/>
          <a:ext cx="4013200" cy="3709035"/>
        </p:xfrm>
        <a:graphic>
          <a:graphicData uri="http://schemas.openxmlformats.org/drawingml/2006/table">
            <a:tbl>
              <a:tblPr>
                <a:tableStyleId>{5C22544A-7EE6-4342-B048-85BDC9FD1C3A}</a:tableStyleId>
              </a:tblPr>
              <a:tblGrid>
                <a:gridCol w="2770083">
                  <a:extLst>
                    <a:ext uri="{9D8B030D-6E8A-4147-A177-3AD203B41FA5}">
                      <a16:colId xmlns:a16="http://schemas.microsoft.com/office/drawing/2014/main" xmlns="" val="20000"/>
                    </a:ext>
                  </a:extLst>
                </a:gridCol>
                <a:gridCol w="1243117">
                  <a:extLst>
                    <a:ext uri="{9D8B030D-6E8A-4147-A177-3AD203B41FA5}">
                      <a16:colId xmlns:a16="http://schemas.microsoft.com/office/drawing/2014/main" xmlns="" val="20001"/>
                    </a:ext>
                  </a:extLst>
                </a:gridCol>
              </a:tblGrid>
              <a:tr h="238125">
                <a:tc>
                  <a:txBody>
                    <a:bodyPr/>
                    <a:lstStyle/>
                    <a:p>
                      <a:pPr algn="ctr" fontAlgn="b"/>
                      <a:r>
                        <a:rPr lang="es-CO" sz="1400" b="1" u="none" strike="noStrike" dirty="0">
                          <a:effectLst/>
                        </a:rPr>
                        <a:t>Componente</a:t>
                      </a:r>
                      <a:endParaRPr lang="es-CO"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400" b="1" u="none" strike="noStrike">
                          <a:effectLst/>
                        </a:rPr>
                        <a:t>Calificación</a:t>
                      </a:r>
                      <a:endParaRPr lang="es-CO"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0">
                <a:tc>
                  <a:txBody>
                    <a:bodyPr/>
                    <a:lstStyle/>
                    <a:p>
                      <a:pPr algn="ctr" fontAlgn="ctr"/>
                      <a:r>
                        <a:rPr lang="es-ES" sz="1400" b="1" u="none" strike="noStrike" dirty="0">
                          <a:effectLst/>
                        </a:rPr>
                        <a:t>Realizar el diagnóstico del estado actual de la participación ciudadana en la entidad</a:t>
                      </a:r>
                      <a:endParaRPr lang="es-ES" sz="1400" b="1" i="0" u="none" strike="noStrike" dirty="0">
                        <a:solidFill>
                          <a:srgbClr val="002060"/>
                        </a:solidFill>
                        <a:effectLst/>
                        <a:latin typeface="Arial" panose="020B0604020202020204" pitchFamily="34" charset="0"/>
                      </a:endParaRPr>
                    </a:p>
                  </a:txBody>
                  <a:tcPr marL="9525" marR="9525" marT="9525" marB="0" anchor="ctr"/>
                </a:tc>
                <a:tc>
                  <a:txBody>
                    <a:bodyPr/>
                    <a:lstStyle/>
                    <a:p>
                      <a:pPr algn="ctr" fontAlgn="ctr"/>
                      <a:r>
                        <a:rPr lang="es-CO" sz="1400" b="1" u="none" strike="noStrike" dirty="0">
                          <a:effectLst/>
                        </a:rPr>
                        <a:t>94</a:t>
                      </a:r>
                      <a:endParaRPr lang="es-CO" sz="1400" b="1" i="0" u="none" strike="noStrike" dirty="0">
                        <a:solidFill>
                          <a:srgbClr val="00206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0">
                <a:tc>
                  <a:txBody>
                    <a:bodyPr/>
                    <a:lstStyle/>
                    <a:p>
                      <a:pPr algn="ctr" fontAlgn="ctr"/>
                      <a:r>
                        <a:rPr lang="es-ES" sz="1400" b="1" u="none" strike="noStrike">
                          <a:effectLst/>
                        </a:rPr>
                        <a:t>Construir el Plan de participación. </a:t>
                      </a:r>
                      <a:br>
                        <a:rPr lang="es-ES" sz="1400" b="1" u="none" strike="noStrike">
                          <a:effectLst/>
                        </a:rPr>
                      </a:br>
                      <a:r>
                        <a:rPr lang="es-ES" sz="1400" b="1" u="none" strike="noStrike">
                          <a:effectLst/>
                        </a:rPr>
                        <a:t> Paso 1. </a:t>
                      </a:r>
                      <a:br>
                        <a:rPr lang="es-ES" sz="1400" b="1" u="none" strike="noStrike">
                          <a:effectLst/>
                        </a:rPr>
                      </a:br>
                      <a:r>
                        <a:rPr lang="es-ES" sz="1400" b="1" u="none" strike="noStrike">
                          <a:effectLst/>
                        </a:rPr>
                        <a:t>Identificación de actividades que involucran procesos de participación</a:t>
                      </a:r>
                      <a:endParaRPr lang="es-ES" sz="1400" b="1" i="0" u="none" strike="noStrike">
                        <a:solidFill>
                          <a:srgbClr val="002060"/>
                        </a:solidFill>
                        <a:effectLst/>
                        <a:latin typeface="Arial" panose="020B0604020202020204" pitchFamily="34" charset="0"/>
                      </a:endParaRPr>
                    </a:p>
                  </a:txBody>
                  <a:tcPr marL="9525" marR="9525" marT="9525" marB="0" anchor="ctr"/>
                </a:tc>
                <a:tc>
                  <a:txBody>
                    <a:bodyPr/>
                    <a:lstStyle/>
                    <a:p>
                      <a:pPr algn="ctr" fontAlgn="ctr"/>
                      <a:r>
                        <a:rPr lang="es-CO" sz="1400" b="1" u="none" strike="noStrike" dirty="0">
                          <a:effectLst/>
                        </a:rPr>
                        <a:t>94</a:t>
                      </a:r>
                      <a:endParaRPr lang="es-CO" sz="1400" b="1" i="0" u="none" strike="noStrike" dirty="0">
                        <a:solidFill>
                          <a:srgbClr val="00206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0">
                <a:tc>
                  <a:txBody>
                    <a:bodyPr/>
                    <a:lstStyle/>
                    <a:p>
                      <a:pPr algn="ctr" fontAlgn="ctr"/>
                      <a:r>
                        <a:rPr lang="es-ES" sz="1400" b="1" u="none" strike="noStrike">
                          <a:effectLst/>
                        </a:rPr>
                        <a:t>Construir el Plan de participación. </a:t>
                      </a:r>
                      <a:br>
                        <a:rPr lang="es-ES" sz="1400" b="1" u="none" strike="noStrike">
                          <a:effectLst/>
                        </a:rPr>
                      </a:br>
                      <a:r>
                        <a:rPr lang="es-ES" sz="1400" b="1" u="none" strike="noStrike">
                          <a:effectLst/>
                        </a:rPr>
                        <a:t> Paso 2. </a:t>
                      </a:r>
                      <a:br>
                        <a:rPr lang="es-ES" sz="1400" b="1" u="none" strike="noStrike">
                          <a:effectLst/>
                        </a:rPr>
                      </a:br>
                      <a:r>
                        <a:rPr lang="es-ES" sz="1400" b="1" u="none" strike="noStrike">
                          <a:effectLst/>
                        </a:rPr>
                        <a:t>Definir la estrategia para la ejecución del plan</a:t>
                      </a:r>
                      <a:endParaRPr lang="es-ES" sz="1400" b="1" i="0" u="none" strike="noStrike">
                        <a:solidFill>
                          <a:srgbClr val="002060"/>
                        </a:solidFill>
                        <a:effectLst/>
                        <a:latin typeface="Arial" panose="020B0604020202020204" pitchFamily="34" charset="0"/>
                      </a:endParaRPr>
                    </a:p>
                  </a:txBody>
                  <a:tcPr marL="9525" marR="9525" marT="9525" marB="0" anchor="ctr"/>
                </a:tc>
                <a:tc>
                  <a:txBody>
                    <a:bodyPr/>
                    <a:lstStyle/>
                    <a:p>
                      <a:pPr algn="ctr" fontAlgn="ctr"/>
                      <a:r>
                        <a:rPr lang="es-CO" sz="1400" b="1" u="none" strike="noStrike" dirty="0">
                          <a:effectLst/>
                        </a:rPr>
                        <a:t>100</a:t>
                      </a:r>
                      <a:endParaRPr lang="es-CO" sz="1400" b="1" i="0" u="none" strike="noStrike" dirty="0">
                        <a:solidFill>
                          <a:srgbClr val="00206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0">
                <a:tc>
                  <a:txBody>
                    <a:bodyPr/>
                    <a:lstStyle/>
                    <a:p>
                      <a:pPr algn="ctr" fontAlgn="ctr"/>
                      <a:r>
                        <a:rPr lang="es-ES" sz="1400" b="1" u="none" strike="noStrike">
                          <a:effectLst/>
                        </a:rPr>
                        <a:t>Construir el Plan de participación. </a:t>
                      </a:r>
                      <a:br>
                        <a:rPr lang="es-ES" sz="1400" b="1" u="none" strike="noStrike">
                          <a:effectLst/>
                        </a:rPr>
                      </a:br>
                      <a:r>
                        <a:rPr lang="es-ES" sz="1400" b="1" u="none" strike="noStrike">
                          <a:effectLst/>
                        </a:rPr>
                        <a:t> Paso 3. </a:t>
                      </a:r>
                      <a:br>
                        <a:rPr lang="es-ES" sz="1400" b="1" u="none" strike="noStrike">
                          <a:effectLst/>
                        </a:rPr>
                      </a:br>
                      <a:r>
                        <a:rPr lang="es-ES" sz="1400" b="1" u="none" strike="noStrike">
                          <a:effectLst/>
                        </a:rPr>
                        <a:t>Divulgar el plan y retroalimentar.</a:t>
                      </a:r>
                      <a:endParaRPr lang="es-ES" sz="1400" b="1" i="0" u="none" strike="noStrike">
                        <a:solidFill>
                          <a:srgbClr val="002060"/>
                        </a:solidFill>
                        <a:effectLst/>
                        <a:latin typeface="Arial" panose="020B0604020202020204" pitchFamily="34" charset="0"/>
                      </a:endParaRPr>
                    </a:p>
                  </a:txBody>
                  <a:tcPr marL="9525" marR="9525" marT="9525" marB="0" anchor="ctr"/>
                </a:tc>
                <a:tc>
                  <a:txBody>
                    <a:bodyPr/>
                    <a:lstStyle/>
                    <a:p>
                      <a:pPr algn="ctr" fontAlgn="ctr"/>
                      <a:r>
                        <a:rPr lang="es-CO" sz="1400" b="1" u="none" strike="noStrike" dirty="0">
                          <a:effectLst/>
                        </a:rPr>
                        <a:t>100</a:t>
                      </a:r>
                      <a:endParaRPr lang="es-CO" sz="1400" b="1" i="0" u="none" strike="noStrike" dirty="0">
                        <a:solidFill>
                          <a:srgbClr val="00206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0">
                <a:tc>
                  <a:txBody>
                    <a:bodyPr/>
                    <a:lstStyle/>
                    <a:p>
                      <a:pPr algn="ctr" fontAlgn="ctr"/>
                      <a:r>
                        <a:rPr lang="es-ES" sz="1400" b="1" u="none" strike="noStrike">
                          <a:effectLst/>
                        </a:rPr>
                        <a:t>Ejecutar el Plan de participación</a:t>
                      </a:r>
                      <a:endParaRPr lang="es-ES" sz="1400" b="1" i="0" u="none" strike="noStrike">
                        <a:solidFill>
                          <a:srgbClr val="002060"/>
                        </a:solidFill>
                        <a:effectLst/>
                        <a:latin typeface="Arial" panose="020B0604020202020204" pitchFamily="34" charset="0"/>
                      </a:endParaRPr>
                    </a:p>
                  </a:txBody>
                  <a:tcPr marL="9525" marR="9525" marT="9525" marB="0" anchor="ctr"/>
                </a:tc>
                <a:tc>
                  <a:txBody>
                    <a:bodyPr/>
                    <a:lstStyle/>
                    <a:p>
                      <a:pPr algn="ctr" fontAlgn="ctr"/>
                      <a:r>
                        <a:rPr lang="es-CO" sz="1400" b="1" u="none" strike="noStrike" dirty="0">
                          <a:effectLst/>
                        </a:rPr>
                        <a:t>100</a:t>
                      </a:r>
                      <a:endParaRPr lang="es-CO" sz="1400" b="1" i="0" u="none" strike="noStrike" dirty="0">
                        <a:solidFill>
                          <a:srgbClr val="00206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0">
                <a:tc>
                  <a:txBody>
                    <a:bodyPr/>
                    <a:lstStyle/>
                    <a:p>
                      <a:pPr algn="ctr" fontAlgn="ctr"/>
                      <a:r>
                        <a:rPr lang="es-CO" sz="1400" b="1" u="none" strike="noStrike">
                          <a:effectLst/>
                        </a:rPr>
                        <a:t>Evaluación de Resultados</a:t>
                      </a:r>
                      <a:endParaRPr lang="es-CO" sz="1400" b="1" i="0" u="none" strike="noStrike">
                        <a:solidFill>
                          <a:srgbClr val="002060"/>
                        </a:solidFill>
                        <a:effectLst/>
                        <a:latin typeface="Arial" panose="020B0604020202020204" pitchFamily="34" charset="0"/>
                      </a:endParaRPr>
                    </a:p>
                  </a:txBody>
                  <a:tcPr marL="9525" marR="9525" marT="9525" marB="0" anchor="ctr"/>
                </a:tc>
                <a:tc>
                  <a:txBody>
                    <a:bodyPr/>
                    <a:lstStyle/>
                    <a:p>
                      <a:pPr algn="ctr" fontAlgn="ctr"/>
                      <a:r>
                        <a:rPr lang="es-CO" sz="1400" b="1" u="none" strike="noStrike" dirty="0">
                          <a:effectLst/>
                        </a:rPr>
                        <a:t>92,5</a:t>
                      </a:r>
                      <a:endParaRPr lang="es-CO" sz="1400" b="1" i="0" u="none" strike="noStrike" dirty="0">
                        <a:solidFill>
                          <a:srgbClr val="00206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bl>
          </a:graphicData>
        </a:graphic>
      </p:graphicFrame>
      <p:sp>
        <p:nvSpPr>
          <p:cNvPr id="6" name="Rectángulo 5"/>
          <p:cNvSpPr/>
          <p:nvPr/>
        </p:nvSpPr>
        <p:spPr>
          <a:xfrm>
            <a:off x="4327463" y="4804232"/>
            <a:ext cx="3429000" cy="461665"/>
          </a:xfrm>
          <a:prstGeom prst="rect">
            <a:avLst/>
          </a:prstGeom>
        </p:spPr>
        <p:txBody>
          <a:bodyPr>
            <a:spAutoFit/>
          </a:bodyPr>
          <a:lstStyle/>
          <a:p>
            <a:r>
              <a:rPr lang="es-ES" sz="1200" b="1" dirty="0">
                <a:solidFill>
                  <a:srgbClr val="000000"/>
                </a:solidFill>
              </a:rPr>
              <a:t>CALIFICACION PROMEDIO POLITICA PARTICIPACION CIUDADANA</a:t>
            </a:r>
            <a:r>
              <a:rPr lang="es-ES" dirty="0">
                <a:solidFill>
                  <a:prstClr val="black"/>
                </a:solidFill>
              </a:rPr>
              <a:t> </a:t>
            </a:r>
            <a:r>
              <a:rPr lang="es-ES" sz="1200" b="1" dirty="0">
                <a:solidFill>
                  <a:srgbClr val="000000"/>
                </a:solidFill>
              </a:rPr>
              <a:t>96,75%</a:t>
            </a:r>
            <a:r>
              <a:rPr lang="es-ES" dirty="0">
                <a:solidFill>
                  <a:prstClr val="black"/>
                </a:solidFill>
              </a:rPr>
              <a:t> </a:t>
            </a:r>
            <a:endParaRPr lang="es-CO" dirty="0">
              <a:solidFill>
                <a:prstClr val="black"/>
              </a:solidFill>
            </a:endParaRPr>
          </a:p>
        </p:txBody>
      </p:sp>
    </p:spTree>
    <p:extLst>
      <p:ext uri="{BB962C8B-B14F-4D97-AF65-F5344CB8AC3E}">
        <p14:creationId xmlns:p14="http://schemas.microsoft.com/office/powerpoint/2010/main" val="2514753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p>
          <a:p>
            <a:pPr algn="just"/>
            <a:endParaRPr lang="es-ES" b="1" dirty="0"/>
          </a:p>
        </p:txBody>
      </p:sp>
      <p:sp>
        <p:nvSpPr>
          <p:cNvPr id="4" name="Rectángulo 3"/>
          <p:cNvSpPr/>
          <p:nvPr/>
        </p:nvSpPr>
        <p:spPr>
          <a:xfrm>
            <a:off x="-793803" y="905652"/>
            <a:ext cx="5322277" cy="400110"/>
          </a:xfrm>
          <a:prstGeom prst="rect">
            <a:avLst/>
          </a:prstGeom>
        </p:spPr>
        <p:txBody>
          <a:bodyPr wrap="square">
            <a:spAutoFit/>
          </a:bodyPr>
          <a:lstStyle/>
          <a:p>
            <a:pPr algn="ctr"/>
            <a:r>
              <a:rPr lang="es-ES" sz="2000" b="1" dirty="0"/>
              <a:t>Fortalezas del proceso GRGI</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p>
        </p:txBody>
      </p:sp>
      <p:sp>
        <p:nvSpPr>
          <p:cNvPr id="12" name="Rectángulo 11"/>
          <p:cNvSpPr/>
          <p:nvPr/>
        </p:nvSpPr>
        <p:spPr>
          <a:xfrm>
            <a:off x="321090" y="1468497"/>
            <a:ext cx="2232150" cy="369332"/>
          </a:xfrm>
          <a:prstGeom prst="rect">
            <a:avLst/>
          </a:prstGeom>
        </p:spPr>
        <p:txBody>
          <a:bodyPr wrap="none">
            <a:spAutoFit/>
          </a:bodyPr>
          <a:lstStyle/>
          <a:p>
            <a:r>
              <a:rPr lang="es-CO" sz="1800" b="1" dirty="0"/>
              <a:t>Servicio al Ciudadano</a:t>
            </a:r>
          </a:p>
        </p:txBody>
      </p:sp>
      <p:sp>
        <p:nvSpPr>
          <p:cNvPr id="13" name="Rectángulo 12"/>
          <p:cNvSpPr/>
          <p:nvPr/>
        </p:nvSpPr>
        <p:spPr>
          <a:xfrm>
            <a:off x="280438" y="1967289"/>
            <a:ext cx="6198760" cy="8123909"/>
          </a:xfrm>
          <a:prstGeom prst="rect">
            <a:avLst/>
          </a:prstGeom>
        </p:spPr>
        <p:txBody>
          <a:bodyPr wrap="square">
            <a:spAutoFit/>
          </a:bodyPr>
          <a:lstStyle/>
          <a:p>
            <a:pPr algn="just"/>
            <a:r>
              <a:rPr lang="es-CO" sz="1700" dirty="0"/>
              <a:t>1. La medición de la percepción los grupos de interés frente a la atención recibida por la Entidad para la gestión de requerimientos en la vigencia 2022, se ubicó en un rango porcentual de sobresaliente con un 94,6% sobre 100%, lo que indica que el nivel de satisfacción de los usuarios ha mejorado trimestre a trimestre. </a:t>
            </a:r>
          </a:p>
          <a:p>
            <a:pPr algn="just"/>
            <a:endParaRPr lang="es-ES" sz="1700" dirty="0"/>
          </a:p>
          <a:p>
            <a:pPr algn="just"/>
            <a:r>
              <a:rPr lang="es-CO" sz="1700" dirty="0"/>
              <a:t>2. Fomento de la cultura interna de servicio mediante sensibilizaciones virtuales y jornadas para fortalecer la gestión y conocimiento de los lineamientos para la gestión de requerimientos – PQRD y protocolos de atención para los funcionarios y contratistas, realización de mesas de trabajo o encuentros con los enlaces o gestores de PQRD.</a:t>
            </a:r>
          </a:p>
          <a:p>
            <a:pPr algn="just"/>
            <a:endParaRPr lang="es-CO" sz="1700" dirty="0"/>
          </a:p>
          <a:p>
            <a:pPr algn="just"/>
            <a:r>
              <a:rPr lang="es-ES" sz="1700" dirty="0"/>
              <a:t>3. </a:t>
            </a:r>
            <a:r>
              <a:rPr lang="es-CO" sz="1700" dirty="0"/>
              <a:t>Construcción, publicación y socialización de informes trimestrales de PQRD, donde se evidencia una oportunidad de respuesta superior al 99% sobre 100%, lo que indica que el nivel de atención y respuesta se encuentra en un nivel sobresaliente.. </a:t>
            </a:r>
          </a:p>
          <a:p>
            <a:pPr lvl="0" algn="just"/>
            <a:endParaRPr lang="es-CO" sz="1700" dirty="0"/>
          </a:p>
          <a:p>
            <a:pPr lvl="0" algn="just"/>
            <a:r>
              <a:rPr lang="es-CO" sz="1700" dirty="0"/>
              <a:t>4. Mejoramiento del menú de servicio al ciudadano de la página web, a través de la generación y publicación de contenidos de información usando diseños comprensibles y de interés para la ciudadanía en general, partiendo de los estándares de lenguaje claro establecidos por el DAFP</a:t>
            </a:r>
          </a:p>
          <a:p>
            <a:pPr algn="just"/>
            <a:r>
              <a:rPr lang="es-CO" sz="1700" dirty="0"/>
              <a:t> </a:t>
            </a:r>
          </a:p>
          <a:p>
            <a:pPr algn="just"/>
            <a:r>
              <a:rPr lang="es-ES" sz="1700" dirty="0"/>
              <a:t>5. Se puede evidenciar un mejoramiento considerable en el Talento Humano asignado a la respuesta oportuna de PQRD, según los resultados del indicador que realiza la medición del mismo, partiendo de una base de 27 en el 2021 a finalizar con 10 para el 4 trimestre del 2022.</a:t>
            </a:r>
            <a:endParaRPr lang="es-CO" sz="1700" dirty="0"/>
          </a:p>
          <a:p>
            <a:pPr algn="just"/>
            <a:endParaRPr lang="es-CO" sz="1700" dirty="0"/>
          </a:p>
        </p:txBody>
      </p:sp>
    </p:spTree>
    <p:extLst>
      <p:ext uri="{BB962C8B-B14F-4D97-AF65-F5344CB8AC3E}">
        <p14:creationId xmlns:p14="http://schemas.microsoft.com/office/powerpoint/2010/main" val="1212767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p>
          <a:p>
            <a:pPr algn="just"/>
            <a:endParaRPr lang="es-ES" b="1" dirty="0"/>
          </a:p>
        </p:txBody>
      </p:sp>
      <p:sp>
        <p:nvSpPr>
          <p:cNvPr id="4" name="Rectángulo 3"/>
          <p:cNvSpPr/>
          <p:nvPr/>
        </p:nvSpPr>
        <p:spPr>
          <a:xfrm>
            <a:off x="-670912" y="828584"/>
            <a:ext cx="5322277" cy="400110"/>
          </a:xfrm>
          <a:prstGeom prst="rect">
            <a:avLst/>
          </a:prstGeom>
        </p:spPr>
        <p:txBody>
          <a:bodyPr wrap="square">
            <a:spAutoFit/>
          </a:bodyPr>
          <a:lstStyle/>
          <a:p>
            <a:pPr algn="ctr"/>
            <a:r>
              <a:rPr lang="es-ES" sz="2000" b="1" dirty="0"/>
              <a:t>Fortalezas del proceso GRGI</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p>
        </p:txBody>
      </p:sp>
      <p:sp>
        <p:nvSpPr>
          <p:cNvPr id="13" name="Rectángulo 12"/>
          <p:cNvSpPr/>
          <p:nvPr/>
        </p:nvSpPr>
        <p:spPr>
          <a:xfrm>
            <a:off x="321090" y="2465437"/>
            <a:ext cx="5959912" cy="923330"/>
          </a:xfrm>
          <a:prstGeom prst="rect">
            <a:avLst/>
          </a:prstGeom>
        </p:spPr>
        <p:txBody>
          <a:bodyPr wrap="square">
            <a:spAutoFit/>
          </a:bodyPr>
          <a:lstStyle/>
          <a:p>
            <a:pPr algn="just"/>
            <a:endParaRPr lang="es-CO" sz="1800" dirty="0"/>
          </a:p>
          <a:p>
            <a:r>
              <a:rPr lang="es-CO" sz="1800" dirty="0"/>
              <a:t> </a:t>
            </a:r>
          </a:p>
          <a:p>
            <a:pPr algn="just"/>
            <a:endParaRPr lang="es-CO" sz="1800" dirty="0"/>
          </a:p>
        </p:txBody>
      </p:sp>
      <p:sp>
        <p:nvSpPr>
          <p:cNvPr id="14" name="Rectángulo 13"/>
          <p:cNvSpPr/>
          <p:nvPr/>
        </p:nvSpPr>
        <p:spPr>
          <a:xfrm>
            <a:off x="410308" y="1187939"/>
            <a:ext cx="2490105" cy="369332"/>
          </a:xfrm>
          <a:prstGeom prst="rect">
            <a:avLst/>
          </a:prstGeom>
        </p:spPr>
        <p:txBody>
          <a:bodyPr wrap="none">
            <a:spAutoFit/>
          </a:bodyPr>
          <a:lstStyle/>
          <a:p>
            <a:r>
              <a:rPr lang="es-CO" sz="1800" b="1" dirty="0"/>
              <a:t>Participación Ciudadana</a:t>
            </a:r>
          </a:p>
        </p:txBody>
      </p:sp>
      <p:sp>
        <p:nvSpPr>
          <p:cNvPr id="5" name="Rectángulo 4"/>
          <p:cNvSpPr/>
          <p:nvPr/>
        </p:nvSpPr>
        <p:spPr>
          <a:xfrm>
            <a:off x="321090" y="1529492"/>
            <a:ext cx="6342469" cy="12482563"/>
          </a:xfrm>
          <a:prstGeom prst="rect">
            <a:avLst/>
          </a:prstGeom>
        </p:spPr>
        <p:txBody>
          <a:bodyPr wrap="square">
            <a:spAutoFit/>
          </a:bodyPr>
          <a:lstStyle/>
          <a:p>
            <a:pPr marL="342900" indent="-342900" algn="just" defTabSz="914400">
              <a:buFontTx/>
              <a:buAutoNum type="arabicPeriod"/>
              <a:defRPr/>
            </a:pPr>
            <a:r>
              <a:rPr lang="es-MX" sz="1700" kern="0" dirty="0">
                <a:solidFill>
                  <a:prstClr val="black"/>
                </a:solidFill>
              </a:rPr>
              <a:t>Se cuenta con un Plan de Participación Ciudadana  que promueve la incidencia de los grupos de valor en las diferentes etapas de la gestión en MinJusticia, mediante espacios de diálogo que permitan el control social. </a:t>
            </a:r>
          </a:p>
          <a:p>
            <a:pPr marL="342900" indent="-342900" algn="just" defTabSz="914400">
              <a:buFontTx/>
              <a:buAutoNum type="arabicPeriod"/>
              <a:defRPr/>
            </a:pPr>
            <a:endParaRPr lang="es-MX" sz="1700" kern="0" dirty="0">
              <a:solidFill>
                <a:prstClr val="black"/>
              </a:solidFill>
            </a:endParaRPr>
          </a:p>
          <a:p>
            <a:pPr marL="342900" indent="-342900" algn="just" defTabSz="914400">
              <a:buFontTx/>
              <a:buAutoNum type="arabicPeriod"/>
            </a:pPr>
            <a:r>
              <a:rPr lang="es-MX" sz="1700" kern="0" dirty="0">
                <a:solidFill>
                  <a:prstClr val="black"/>
                </a:solidFill>
              </a:rPr>
              <a:t>El Plan de Participación ciudadana cuenta en su estructura con herramientas  para que </a:t>
            </a:r>
            <a:r>
              <a:rPr lang="es-MX" sz="1700" dirty="0"/>
              <a:t>los servidores públicos y contratistas de todas las dependencias del MinJusticia, procuren por una comunicación  efectiva y de doble vía entre el Ministerio y sus grupos de valor, con procesos participativos que promuevan el gobierno abierto.</a:t>
            </a:r>
          </a:p>
          <a:p>
            <a:pPr marL="342900" indent="-342900" algn="just" defTabSz="914400">
              <a:buFontTx/>
              <a:buAutoNum type="arabicPeriod"/>
            </a:pPr>
            <a:endParaRPr lang="es-MX" sz="1700" dirty="0"/>
          </a:p>
          <a:p>
            <a:pPr marL="342900" indent="-342900" algn="just" defTabSz="914400">
              <a:buFontTx/>
              <a:buAutoNum type="arabicPeriod"/>
            </a:pPr>
            <a:r>
              <a:rPr lang="es-MX" sz="1700" dirty="0"/>
              <a:t>Se cuenta con tres estrategias de participación ciudadana, que promueven el cumplimiento de los objetivos del mismo:  promoción efectiva de la participación ciudadana en la gestión, fortalecimiento de las condiciones institucionales para la promoción de la participación, fomento de la cultura de la participación en la gestión. </a:t>
            </a:r>
          </a:p>
          <a:p>
            <a:pPr marL="342900" indent="-342900" algn="just" defTabSz="914400">
              <a:buFontTx/>
              <a:buAutoNum type="arabicPeriod"/>
            </a:pPr>
            <a:endParaRPr lang="es-MX" sz="1700" dirty="0"/>
          </a:p>
          <a:p>
            <a:pPr marL="342900" indent="-342900" algn="just" defTabSz="914400">
              <a:buFontTx/>
              <a:buAutoNum type="arabicPeriod"/>
            </a:pPr>
            <a:r>
              <a:rPr lang="es-MX" sz="1700" dirty="0"/>
              <a:t>La elaboración del Plan de Participación ciudadana cumple con las etapas que el DAFP a establecido para su desarrollo: Autodiagnóstico, </a:t>
            </a:r>
            <a:r>
              <a:rPr lang="es-MX" sz="1700" dirty="0">
                <a:solidFill>
                  <a:prstClr val="black"/>
                </a:solidFill>
              </a:rPr>
              <a:t>Identificación de las brechas, oportunidades de mejoras y de consolidación de buenas prácticas, priorización de acciones de mejora, formulación colectiva y aprobación del Plan.</a:t>
            </a:r>
          </a:p>
          <a:p>
            <a:pPr algn="just" defTabSz="914400"/>
            <a:endParaRPr lang="es-MX" sz="1700" dirty="0">
              <a:solidFill>
                <a:prstClr val="black"/>
              </a:solidFill>
            </a:endParaRPr>
          </a:p>
          <a:p>
            <a:pPr marL="342900" indent="-342900" algn="just" defTabSz="914400">
              <a:buFontTx/>
              <a:buAutoNum type="arabicPeriod"/>
            </a:pPr>
            <a:r>
              <a:rPr lang="es-MX" sz="1700" dirty="0">
                <a:solidFill>
                  <a:prstClr val="black"/>
                </a:solidFill>
              </a:rPr>
              <a:t>En la vigencia 2022, se realizo </a:t>
            </a:r>
            <a:r>
              <a:rPr lang="es-ES" sz="1700" dirty="0"/>
              <a:t>un análisis estratégico integral de caracterización grupos de interés (oferta institucional y canales de atención e interacción) identificando las características socioculturales, necesidades de información, requisitos, canales de interacción de los grupos de interés de los servicios y trámites de la entidad, como se evidencia en este documento. </a:t>
            </a:r>
            <a:endParaRPr lang="es-MX" sz="1700" dirty="0">
              <a:solidFill>
                <a:prstClr val="black"/>
              </a:solidFill>
            </a:endParaRPr>
          </a:p>
          <a:p>
            <a:pPr marL="342900" indent="-342900" algn="just" defTabSz="914400">
              <a:buFontTx/>
              <a:buAutoNum type="arabicPeriod"/>
            </a:pPr>
            <a:endParaRPr lang="es-MX" sz="1700" dirty="0">
              <a:solidFill>
                <a:prstClr val="black"/>
              </a:solidFill>
            </a:endParaRPr>
          </a:p>
          <a:p>
            <a:pPr marL="342900" indent="-342900" algn="just" defTabSz="914400">
              <a:buFontTx/>
              <a:buAutoNum type="arabicPeriod"/>
            </a:pPr>
            <a:endParaRPr lang="es-MX" sz="1700" dirty="0">
              <a:solidFill>
                <a:prstClr val="black"/>
              </a:solidFill>
            </a:endParaRPr>
          </a:p>
          <a:p>
            <a:pPr algn="just" defTabSz="914400"/>
            <a:endParaRPr lang="es-CO" sz="1700" dirty="0">
              <a:solidFill>
                <a:prstClr val="black"/>
              </a:solidFill>
            </a:endParaRPr>
          </a:p>
          <a:p>
            <a:pPr marL="342900" indent="-342900" algn="just" defTabSz="914400">
              <a:buFontTx/>
              <a:buAutoNum type="arabicPeriod"/>
            </a:pPr>
            <a:endParaRPr lang="es-MX" sz="1700" dirty="0"/>
          </a:p>
          <a:p>
            <a:pPr marL="342900" indent="-342900" algn="just" defTabSz="914400">
              <a:buFontTx/>
              <a:buAutoNum type="arabicPeriod"/>
            </a:pPr>
            <a:endParaRPr lang="es-CO" sz="1700" dirty="0"/>
          </a:p>
          <a:p>
            <a:pPr marL="342900" indent="-342900" algn="just" defTabSz="914400">
              <a:buFontTx/>
              <a:buAutoNum type="arabicPeriod"/>
            </a:pPr>
            <a:endParaRPr lang="es-CO" sz="1800" dirty="0">
              <a:latin typeface="Montserrat Medium" panose="020B0604020202020204" pitchFamily="2" charset="0"/>
            </a:endParaRPr>
          </a:p>
          <a:p>
            <a:pPr marL="342900" indent="-342900" algn="just" defTabSz="914400">
              <a:buFontTx/>
              <a:buAutoNum type="arabicPeriod"/>
            </a:pPr>
            <a:endParaRPr lang="es-CO" sz="1800" dirty="0">
              <a:latin typeface="Montserrat Medium" panose="020B0604020202020204" pitchFamily="2" charset="0"/>
            </a:endParaRPr>
          </a:p>
          <a:p>
            <a:pPr marL="342900" indent="-342900" algn="just" defTabSz="914400">
              <a:buFontTx/>
              <a:buAutoNum type="arabicPeriod"/>
            </a:pPr>
            <a:endParaRPr lang="es-MX" sz="1700" dirty="0"/>
          </a:p>
          <a:p>
            <a:pPr marL="342900" indent="-342900" algn="just" defTabSz="914400">
              <a:buFontTx/>
              <a:buAutoNum type="arabicPeriod"/>
            </a:pPr>
            <a:endParaRPr lang="es-MX" sz="1700" dirty="0"/>
          </a:p>
          <a:p>
            <a:pPr algn="just" defTabSz="914400"/>
            <a:endParaRPr lang="es-MX" sz="1700" dirty="0"/>
          </a:p>
          <a:p>
            <a:pPr marL="342900" indent="-342900" algn="just" defTabSz="914400">
              <a:buFontTx/>
              <a:buAutoNum type="arabicPeriod"/>
            </a:pPr>
            <a:endParaRPr lang="es-MX" sz="1700" dirty="0"/>
          </a:p>
          <a:p>
            <a:pPr marL="342900" indent="-342900" algn="just" defTabSz="914400">
              <a:buFontTx/>
              <a:buAutoNum type="arabicPeriod"/>
            </a:pPr>
            <a:endParaRPr lang="es-CO" sz="1700" dirty="0"/>
          </a:p>
          <a:p>
            <a:pPr marL="342900" indent="-342900" algn="just" defTabSz="914400">
              <a:buFontTx/>
              <a:buAutoNum type="arabicPeriod"/>
              <a:defRPr/>
            </a:pPr>
            <a:endParaRPr lang="es-MX" sz="1700" kern="0" dirty="0">
              <a:solidFill>
                <a:prstClr val="black"/>
              </a:solidFill>
            </a:endParaRPr>
          </a:p>
          <a:p>
            <a:pPr marL="342900" indent="-342900" algn="just" defTabSz="914400">
              <a:buFontTx/>
              <a:buAutoNum type="arabicPeriod"/>
              <a:defRPr/>
            </a:pPr>
            <a:endParaRPr lang="es-MX" sz="1700" kern="0" dirty="0">
              <a:solidFill>
                <a:prstClr val="black"/>
              </a:solidFill>
            </a:endParaRPr>
          </a:p>
          <a:p>
            <a:pPr marL="342900" indent="-342900" algn="just" defTabSz="914400">
              <a:buFontTx/>
              <a:buAutoNum type="arabicPeriod"/>
              <a:defRPr/>
            </a:pPr>
            <a:endParaRPr lang="es-CO" sz="1700" kern="0" dirty="0">
              <a:solidFill>
                <a:sysClr val="windowText" lastClr="000000"/>
              </a:solidFill>
            </a:endParaRPr>
          </a:p>
        </p:txBody>
      </p:sp>
    </p:spTree>
    <p:extLst>
      <p:ext uri="{BB962C8B-B14F-4D97-AF65-F5344CB8AC3E}">
        <p14:creationId xmlns:p14="http://schemas.microsoft.com/office/powerpoint/2010/main" val="2300490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p>
          <a:p>
            <a:pPr algn="just"/>
            <a:endParaRPr lang="es-ES" b="1" dirty="0"/>
          </a:p>
        </p:txBody>
      </p:sp>
      <p:sp>
        <p:nvSpPr>
          <p:cNvPr id="4" name="Rectángulo 3"/>
          <p:cNvSpPr/>
          <p:nvPr/>
        </p:nvSpPr>
        <p:spPr>
          <a:xfrm>
            <a:off x="-636145" y="970005"/>
            <a:ext cx="5322277" cy="400110"/>
          </a:xfrm>
          <a:prstGeom prst="rect">
            <a:avLst/>
          </a:prstGeom>
        </p:spPr>
        <p:txBody>
          <a:bodyPr wrap="square">
            <a:spAutoFit/>
          </a:bodyPr>
          <a:lstStyle/>
          <a:p>
            <a:pPr algn="ctr"/>
            <a:r>
              <a:rPr lang="es-ES" sz="2000" b="1" dirty="0"/>
              <a:t>Debilidades del proceso GRGI</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p>
        </p:txBody>
      </p:sp>
      <p:sp>
        <p:nvSpPr>
          <p:cNvPr id="12" name="Rectángulo 11"/>
          <p:cNvSpPr/>
          <p:nvPr/>
        </p:nvSpPr>
        <p:spPr>
          <a:xfrm>
            <a:off x="321090" y="1539392"/>
            <a:ext cx="2232150" cy="369332"/>
          </a:xfrm>
          <a:prstGeom prst="rect">
            <a:avLst/>
          </a:prstGeom>
        </p:spPr>
        <p:txBody>
          <a:bodyPr wrap="none">
            <a:spAutoFit/>
          </a:bodyPr>
          <a:lstStyle/>
          <a:p>
            <a:r>
              <a:rPr lang="es-CO" sz="1800" b="1" dirty="0"/>
              <a:t>Servicio al Ciudadano</a:t>
            </a:r>
          </a:p>
        </p:txBody>
      </p:sp>
      <p:sp>
        <p:nvSpPr>
          <p:cNvPr id="13" name="Rectángulo 12"/>
          <p:cNvSpPr/>
          <p:nvPr/>
        </p:nvSpPr>
        <p:spPr>
          <a:xfrm>
            <a:off x="321090" y="2063234"/>
            <a:ext cx="5959912" cy="7540526"/>
          </a:xfrm>
          <a:prstGeom prst="rect">
            <a:avLst/>
          </a:prstGeom>
        </p:spPr>
        <p:txBody>
          <a:bodyPr wrap="square">
            <a:spAutoFit/>
          </a:bodyPr>
          <a:lstStyle/>
          <a:p>
            <a:pPr marL="342900" indent="-342900" algn="just">
              <a:buAutoNum type="arabicPeriod"/>
            </a:pPr>
            <a:r>
              <a:rPr lang="es-CO" sz="1700" dirty="0"/>
              <a:t>Falta  de </a:t>
            </a:r>
            <a:r>
              <a:rPr lang="es-ES" sz="1700" dirty="0"/>
              <a:t>seguimiento y control permanente, en la primera y segunda línea de defensa, frente a la notificación efectiva de la respuesta al ciudadano, de acuerdo con el lineamiento cuatro (4) de la Política institucional de servicio al ciudadano establecida en el Manual de servicio al ciudadano M-GG-01.</a:t>
            </a:r>
          </a:p>
          <a:p>
            <a:pPr marL="342900" indent="-342900" algn="just">
              <a:buAutoNum type="arabicPeriod"/>
            </a:pPr>
            <a:endParaRPr lang="es-ES" sz="1700" dirty="0"/>
          </a:p>
          <a:p>
            <a:pPr marL="342900" indent="-342900" algn="just">
              <a:buAutoNum type="arabicPeriod"/>
            </a:pPr>
            <a:r>
              <a:rPr lang="es-ES" sz="1700" dirty="0"/>
              <a:t>Falta de promoción del uso del canal virtual con el fin de aprovechar los recursos tecnológicos, para incentivar que los ciudadanos puedan radicar sus peticiones, quejas, reclamos y denuncias a través de la plataforma dispuesta en la página web del Ministerio.</a:t>
            </a:r>
          </a:p>
          <a:p>
            <a:pPr marL="342900" indent="-342900" algn="just">
              <a:buAutoNum type="arabicPeriod"/>
            </a:pPr>
            <a:endParaRPr lang="es-ES" sz="1700" dirty="0"/>
          </a:p>
          <a:p>
            <a:pPr marL="342900" indent="-342900" algn="just">
              <a:buAutoNum type="arabicPeriod"/>
            </a:pPr>
            <a:r>
              <a:rPr lang="es-CO" sz="1700" dirty="0"/>
              <a:t>Optimizar la tecnología en todo el ciclo de gestión de requerimientos e interacción con los grupos de interés para mejorar la experiencia y percepción del ciudadano; para ello se requiere: i) implementar las mejoras propuestas por el GSC en materia funcional, controles y reportes en el sistema de gestión documental para la gestión de requerimientos (orientaciones y PQRD).</a:t>
            </a:r>
          </a:p>
          <a:p>
            <a:pPr marL="342900" indent="-342900" algn="just">
              <a:buAutoNum type="arabicPeriod"/>
            </a:pPr>
            <a:endParaRPr lang="es-ES" sz="1700" dirty="0"/>
          </a:p>
          <a:p>
            <a:pPr marL="342900" indent="-342900" algn="just">
              <a:buAutoNum type="arabicPeriod"/>
            </a:pPr>
            <a:r>
              <a:rPr lang="es-ES" sz="1700" dirty="0"/>
              <a:t>Adecuar las instalaciones al prototipo de espacio físico del centro de atención y servicio al ciudadano, mejorando la infraestructura física de manera accesible y funcional para los funcionarios y los diferentes grupos de interés (enfoque diferencial e incluyente).</a:t>
            </a:r>
            <a:endParaRPr lang="es-CO" sz="1700" dirty="0"/>
          </a:p>
          <a:p>
            <a:pPr marL="342900" indent="-342900" algn="just">
              <a:buAutoNum type="arabicPeriod"/>
            </a:pPr>
            <a:endParaRPr lang="es-ES" sz="1800" dirty="0"/>
          </a:p>
          <a:p>
            <a:pPr marL="342900" indent="-342900" algn="just">
              <a:buAutoNum type="arabicPeriod"/>
            </a:pPr>
            <a:endParaRPr lang="es-ES" sz="1800" dirty="0"/>
          </a:p>
          <a:p>
            <a:pPr marL="342900" indent="-342900" algn="just">
              <a:buAutoNum type="arabicPeriod"/>
            </a:pPr>
            <a:endParaRPr lang="es-CO" sz="1800" dirty="0"/>
          </a:p>
        </p:txBody>
      </p:sp>
    </p:spTree>
    <p:extLst>
      <p:ext uri="{BB962C8B-B14F-4D97-AF65-F5344CB8AC3E}">
        <p14:creationId xmlns:p14="http://schemas.microsoft.com/office/powerpoint/2010/main" val="307213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4554858"/>
            <a:ext cx="5941034" cy="5003308"/>
          </a:xfrm>
        </p:spPr>
        <p:txBody>
          <a:bodyPr>
            <a:normAutofit fontScale="92500" lnSpcReduction="10000"/>
          </a:bodyPr>
          <a:lstStyle/>
          <a:p>
            <a:pPr algn="just"/>
            <a:r>
              <a:rPr lang="es-ES" sz="1900" dirty="0"/>
              <a:t>La transformación convergencia regional en concordancia con el Objetivo de desarrollo sostenible 16: Paz, justicia e instituciones solida, busca mejorar la percepción de transparencia e integridad de las instituciones públicas y privadas del país y contempla dentro de sus retos la generación de un entorno institucional transparente, en constante diálogo con el ciudadano, y efectivo para castigar la. Corrupción.</a:t>
            </a:r>
          </a:p>
          <a:p>
            <a:pPr algn="just"/>
            <a:r>
              <a:rPr lang="es-ES" sz="1900" dirty="0"/>
              <a:t>En este sentido se vincula también el catalizador:</a:t>
            </a:r>
          </a:p>
          <a:p>
            <a:pPr algn="just"/>
            <a:endParaRPr lang="es-ES" sz="1900" dirty="0"/>
          </a:p>
          <a:p>
            <a:pPr algn="ctr"/>
            <a:r>
              <a:rPr lang="es-ES" b="1" dirty="0">
                <a:solidFill>
                  <a:srgbClr val="002060"/>
                </a:solidFill>
              </a:rPr>
              <a:t>5. Fortalecimiento institucional como motor de cambio para recuperar la confianza de la ciudadanía y el fortalecimiento del vínculo Estado-ciudadanía</a:t>
            </a:r>
          </a:p>
          <a:p>
            <a:pPr algn="just"/>
            <a:r>
              <a:rPr lang="es-ES" sz="1900" dirty="0"/>
              <a:t>Este busca recuperar la confianza de la ciudadanía en las instituciones públicas. En este sentido, se mejorará la relación de las instituciones públicas con la ciudadanía, buscando cumplir con sus expectativas y dar respuestas oportunas a problemas sociales complejos. Se diseñará una regulación eficiente y de impacto, y la transformación del Estado avanzará en términos de transparencia, digitalización, capacidad de desarrollo inclusivo e innovación para combatir de manera eficaz las diferentes formas de corrupción.</a:t>
            </a:r>
            <a:endParaRPr lang="es-CO" sz="1900" dirty="0"/>
          </a:p>
        </p:txBody>
      </p:sp>
      <p:sp>
        <p:nvSpPr>
          <p:cNvPr id="4" name="Rectángulo 3"/>
          <p:cNvSpPr/>
          <p:nvPr/>
        </p:nvSpPr>
        <p:spPr>
          <a:xfrm>
            <a:off x="1172308" y="668215"/>
            <a:ext cx="4138246" cy="400110"/>
          </a:xfrm>
          <a:prstGeom prst="rect">
            <a:avLst/>
          </a:prstGeom>
        </p:spPr>
        <p:txBody>
          <a:bodyPr wrap="square">
            <a:spAutoFit/>
          </a:bodyPr>
          <a:lstStyle/>
          <a:p>
            <a:r>
              <a:rPr lang="es-CO" sz="2000" b="1" dirty="0">
                <a:solidFill>
                  <a:prstClr val="black"/>
                </a:solidFill>
              </a:rPr>
              <a:t>Alineación Estratégica – PND y ODS</a:t>
            </a:r>
          </a:p>
        </p:txBody>
      </p:sp>
      <p:pic>
        <p:nvPicPr>
          <p:cNvPr id="10" name="Imagen 9"/>
          <p:cNvPicPr>
            <a:picLocks noChangeAspect="1"/>
          </p:cNvPicPr>
          <p:nvPr/>
        </p:nvPicPr>
        <p:blipFill>
          <a:blip r:embed="rId2"/>
          <a:stretch>
            <a:fillRect/>
          </a:stretch>
        </p:blipFill>
        <p:spPr>
          <a:xfrm>
            <a:off x="251593" y="1725344"/>
            <a:ext cx="3499792" cy="2629705"/>
          </a:xfrm>
          <a:prstGeom prst="rect">
            <a:avLst/>
          </a:prstGeom>
        </p:spPr>
      </p:pic>
      <p:pic>
        <p:nvPicPr>
          <p:cNvPr id="13" name="Imagen 12"/>
          <p:cNvPicPr>
            <a:picLocks noChangeAspect="1"/>
          </p:cNvPicPr>
          <p:nvPr/>
        </p:nvPicPr>
        <p:blipFill>
          <a:blip r:embed="rId3"/>
          <a:stretch>
            <a:fillRect/>
          </a:stretch>
        </p:blipFill>
        <p:spPr>
          <a:xfrm>
            <a:off x="4071871" y="1877680"/>
            <a:ext cx="2477369" cy="2477369"/>
          </a:xfrm>
          <a:prstGeom prst="rect">
            <a:avLst/>
          </a:prstGeom>
        </p:spPr>
      </p:pic>
      <p:cxnSp>
        <p:nvCxnSpPr>
          <p:cNvPr id="15" name="Conector angular 14"/>
          <p:cNvCxnSpPr/>
          <p:nvPr/>
        </p:nvCxnSpPr>
        <p:spPr>
          <a:xfrm>
            <a:off x="3114460" y="2876039"/>
            <a:ext cx="797169" cy="4806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968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p>
          <a:p>
            <a:pPr algn="just"/>
            <a:endParaRPr lang="es-ES" b="1" dirty="0"/>
          </a:p>
        </p:txBody>
      </p:sp>
      <p:sp>
        <p:nvSpPr>
          <p:cNvPr id="4" name="Rectángulo 3"/>
          <p:cNvSpPr/>
          <p:nvPr/>
        </p:nvSpPr>
        <p:spPr>
          <a:xfrm>
            <a:off x="-709718" y="954616"/>
            <a:ext cx="5322277" cy="400110"/>
          </a:xfrm>
          <a:prstGeom prst="rect">
            <a:avLst/>
          </a:prstGeom>
        </p:spPr>
        <p:txBody>
          <a:bodyPr wrap="square">
            <a:spAutoFit/>
          </a:bodyPr>
          <a:lstStyle/>
          <a:p>
            <a:pPr algn="ctr"/>
            <a:r>
              <a:rPr lang="es-ES" sz="2000" b="1" dirty="0"/>
              <a:t>Debilidades del proceso GRGI</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p>
        </p:txBody>
      </p:sp>
      <p:sp>
        <p:nvSpPr>
          <p:cNvPr id="12" name="Rectángulo 11"/>
          <p:cNvSpPr/>
          <p:nvPr/>
        </p:nvSpPr>
        <p:spPr>
          <a:xfrm>
            <a:off x="321092" y="1539392"/>
            <a:ext cx="2490105" cy="369332"/>
          </a:xfrm>
          <a:prstGeom prst="rect">
            <a:avLst/>
          </a:prstGeom>
        </p:spPr>
        <p:txBody>
          <a:bodyPr wrap="none">
            <a:spAutoFit/>
          </a:bodyPr>
          <a:lstStyle/>
          <a:p>
            <a:r>
              <a:rPr lang="es-CO" sz="1800" b="1" dirty="0"/>
              <a:t>Participación Ciudadana</a:t>
            </a:r>
          </a:p>
        </p:txBody>
      </p:sp>
      <p:sp>
        <p:nvSpPr>
          <p:cNvPr id="13" name="Rectángulo 12"/>
          <p:cNvSpPr/>
          <p:nvPr/>
        </p:nvSpPr>
        <p:spPr>
          <a:xfrm>
            <a:off x="321090" y="2063234"/>
            <a:ext cx="5959912" cy="923330"/>
          </a:xfrm>
          <a:prstGeom prst="rect">
            <a:avLst/>
          </a:prstGeom>
        </p:spPr>
        <p:txBody>
          <a:bodyPr wrap="square">
            <a:spAutoFit/>
          </a:bodyPr>
          <a:lstStyle/>
          <a:p>
            <a:pPr marL="342900" indent="-342900" algn="just">
              <a:buAutoNum type="arabicPeriod"/>
            </a:pPr>
            <a:endParaRPr lang="es-ES" sz="1800" dirty="0"/>
          </a:p>
          <a:p>
            <a:pPr marL="342900" indent="-342900" algn="just">
              <a:buAutoNum type="arabicPeriod"/>
            </a:pPr>
            <a:endParaRPr lang="es-ES" sz="1800" dirty="0"/>
          </a:p>
          <a:p>
            <a:pPr marL="342900" indent="-342900" algn="just">
              <a:buAutoNum type="arabicPeriod"/>
            </a:pPr>
            <a:endParaRPr lang="es-CO" sz="1800" dirty="0"/>
          </a:p>
        </p:txBody>
      </p:sp>
      <p:sp>
        <p:nvSpPr>
          <p:cNvPr id="9" name="Rectángulo 8"/>
          <p:cNvSpPr/>
          <p:nvPr/>
        </p:nvSpPr>
        <p:spPr>
          <a:xfrm>
            <a:off x="321090" y="2063236"/>
            <a:ext cx="6337618" cy="6811095"/>
          </a:xfrm>
          <a:prstGeom prst="rect">
            <a:avLst/>
          </a:prstGeom>
        </p:spPr>
        <p:txBody>
          <a:bodyPr wrap="square">
            <a:spAutoFit/>
          </a:bodyPr>
          <a:lstStyle/>
          <a:p>
            <a:pPr marL="342900" indent="-342900" algn="just">
              <a:lnSpc>
                <a:spcPct val="107000"/>
              </a:lnSpc>
              <a:buAutoNum type="arabicPeriod"/>
              <a:tabLst>
                <a:tab pos="228600" algn="l"/>
              </a:tabLst>
            </a:pPr>
            <a:r>
              <a:rPr lang="es-ES" sz="1700" dirty="0">
                <a:ea typeface="Calibri" panose="020F0502020204030204" pitchFamily="34" charset="0"/>
                <a:cs typeface="Times New Roman" panose="02020603050405020304" pitchFamily="18" charset="0"/>
              </a:rPr>
              <a:t>Dar cumplimiento al artículo 17 de la Ley 2052 del 2020 en la creación y puesta en operación de la oficina relación con el ciudadano, integrando  las cuatro (4) políticas de relacionamiento con el ciudadano: i)Participación Ciudadana y Rendición de cuentas ii) Servicio al Ciudadano, iii)Transparencia y Acceso a la información Pública y iv) Racionalización de Trámites; junto con el desarrollo de cuatro (4) actividades fundamentales de manera transversal durante la vigencia 2023.</a:t>
            </a:r>
          </a:p>
          <a:p>
            <a:pPr marL="342900" indent="-342900" algn="just">
              <a:lnSpc>
                <a:spcPct val="107000"/>
              </a:lnSpc>
              <a:buAutoNum type="arabicPeriod"/>
              <a:tabLst>
                <a:tab pos="228600" algn="l"/>
              </a:tabLst>
            </a:pPr>
            <a:endParaRPr lang="es-ES" sz="1700" dirty="0">
              <a:ea typeface="Calibri" panose="020F0502020204030204" pitchFamily="34" charset="0"/>
              <a:cs typeface="Times New Roman" panose="02020603050405020304" pitchFamily="18" charset="0"/>
            </a:endParaRPr>
          </a:p>
          <a:p>
            <a:pPr marL="342900" indent="-342900" algn="just">
              <a:lnSpc>
                <a:spcPct val="107000"/>
              </a:lnSpc>
              <a:buAutoNum type="arabicPeriod"/>
              <a:tabLst>
                <a:tab pos="228600" algn="l"/>
              </a:tabLst>
            </a:pPr>
            <a:r>
              <a:rPr lang="es-ES" sz="1700" dirty="0">
                <a:ea typeface="Calibri" panose="020F0502020204030204" pitchFamily="34" charset="0"/>
                <a:cs typeface="Times New Roman" panose="02020603050405020304" pitchFamily="18" charset="0"/>
              </a:rPr>
              <a:t>En la implementación de los canales de atención del Ministerio, falta identificar las dificultades presentadas para accesibilidad  incluyente a los trámites y servicios de la Entidad y generar recomendaciones de mejora, con el fin de generar los espacios adecuados a los diferentes grupos de valor.</a:t>
            </a:r>
          </a:p>
          <a:p>
            <a:pPr marL="342900" indent="-342900" algn="just">
              <a:lnSpc>
                <a:spcPct val="107000"/>
              </a:lnSpc>
              <a:buAutoNum type="arabicPeriod"/>
              <a:tabLst>
                <a:tab pos="228600" algn="l"/>
              </a:tabLst>
            </a:pPr>
            <a:endParaRPr lang="es-ES" sz="1700" dirty="0">
              <a:ea typeface="Calibri" panose="020F0502020204030204" pitchFamily="34" charset="0"/>
              <a:cs typeface="Times New Roman" panose="02020603050405020304" pitchFamily="18" charset="0"/>
            </a:endParaRPr>
          </a:p>
          <a:p>
            <a:pPr marL="342900" indent="-342900" algn="just">
              <a:lnSpc>
                <a:spcPct val="107000"/>
              </a:lnSpc>
              <a:buAutoNum type="arabicPeriod"/>
              <a:tabLst>
                <a:tab pos="228600" algn="l"/>
              </a:tabLst>
            </a:pPr>
            <a:r>
              <a:rPr lang="es-ES" sz="1700" dirty="0">
                <a:ea typeface="Calibri" panose="020F0502020204030204" pitchFamily="34" charset="0"/>
                <a:cs typeface="Times New Roman" panose="02020603050405020304" pitchFamily="18" charset="0"/>
              </a:rPr>
              <a:t>Falta promocionar e incentivar la cualificación (capacitación y sensibilización) institucional sobre participación ciudadana, a través de la herramienta mas idónea para esto (Campaña, Taller, curso, intranet).</a:t>
            </a:r>
          </a:p>
          <a:p>
            <a:pPr marL="342900" indent="-342900" algn="just">
              <a:lnSpc>
                <a:spcPct val="107000"/>
              </a:lnSpc>
              <a:buAutoNum type="arabicPeriod"/>
              <a:tabLst>
                <a:tab pos="228600" algn="l"/>
              </a:tabLst>
            </a:pPr>
            <a:endParaRPr lang="es-ES" sz="1700" dirty="0">
              <a:ea typeface="Calibri" panose="020F0502020204030204" pitchFamily="34" charset="0"/>
              <a:cs typeface="Times New Roman" panose="02020603050405020304" pitchFamily="18" charset="0"/>
            </a:endParaRPr>
          </a:p>
          <a:p>
            <a:pPr marL="342900" indent="-342900" algn="just">
              <a:lnSpc>
                <a:spcPct val="107000"/>
              </a:lnSpc>
              <a:buFontTx/>
              <a:buAutoNum type="arabicPeriod"/>
              <a:tabLst>
                <a:tab pos="228600" algn="l"/>
              </a:tabLst>
            </a:pPr>
            <a:r>
              <a:rPr lang="es-MX" sz="1700" dirty="0"/>
              <a:t>Mejorar las herramientas de  diálogo de doble vía con los grupos de valor que existen en la entidad para  facilitar la participación ciudadana durante  todo el ciclo de la gestión pública.</a:t>
            </a:r>
          </a:p>
          <a:p>
            <a:pPr marL="342900" indent="-342900" algn="just">
              <a:lnSpc>
                <a:spcPct val="107000"/>
              </a:lnSpc>
              <a:buAutoNum type="arabicPeriod"/>
              <a:tabLst>
                <a:tab pos="228600" algn="l"/>
              </a:tabLst>
            </a:pPr>
            <a:endParaRPr lang="es-CO" sz="17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818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p>
          <a:p>
            <a:pPr algn="just"/>
            <a:endParaRPr lang="es-ES" b="1" dirty="0"/>
          </a:p>
        </p:txBody>
      </p:sp>
      <p:sp>
        <p:nvSpPr>
          <p:cNvPr id="4" name="Rectángulo 3"/>
          <p:cNvSpPr/>
          <p:nvPr/>
        </p:nvSpPr>
        <p:spPr>
          <a:xfrm>
            <a:off x="-712953" y="895924"/>
            <a:ext cx="5322277" cy="400110"/>
          </a:xfrm>
          <a:prstGeom prst="rect">
            <a:avLst/>
          </a:prstGeom>
        </p:spPr>
        <p:txBody>
          <a:bodyPr wrap="square">
            <a:spAutoFit/>
          </a:bodyPr>
          <a:lstStyle/>
          <a:p>
            <a:pPr algn="ctr"/>
            <a:r>
              <a:rPr lang="es-ES" sz="2000" b="1" dirty="0"/>
              <a:t>Retos para la vigencia 2023</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p>
        </p:txBody>
      </p:sp>
      <p:graphicFrame>
        <p:nvGraphicFramePr>
          <p:cNvPr id="14" name="Tabla 13"/>
          <p:cNvGraphicFramePr>
            <a:graphicFrameLocks noGrp="1"/>
          </p:cNvGraphicFramePr>
          <p:nvPr>
            <p:extLst>
              <p:ext uri="{D42A27DB-BD31-4B8C-83A1-F6EECF244321}">
                <p14:modId xmlns:p14="http://schemas.microsoft.com/office/powerpoint/2010/main" val="3988556998"/>
              </p:ext>
            </p:extLst>
          </p:nvPr>
        </p:nvGraphicFramePr>
        <p:xfrm>
          <a:off x="480646" y="1396571"/>
          <a:ext cx="6087756" cy="7870741"/>
        </p:xfrm>
        <a:graphic>
          <a:graphicData uri="http://schemas.openxmlformats.org/drawingml/2006/table">
            <a:tbl>
              <a:tblPr firstRow="1" bandRow="1">
                <a:tableStyleId>{5C22544A-7EE6-4342-B048-85BDC9FD1C3A}</a:tableStyleId>
              </a:tblPr>
              <a:tblGrid>
                <a:gridCol w="3057072">
                  <a:extLst>
                    <a:ext uri="{9D8B030D-6E8A-4147-A177-3AD203B41FA5}">
                      <a16:colId xmlns:a16="http://schemas.microsoft.com/office/drawing/2014/main" xmlns="" val="20000"/>
                    </a:ext>
                  </a:extLst>
                </a:gridCol>
                <a:gridCol w="3030684">
                  <a:extLst>
                    <a:ext uri="{9D8B030D-6E8A-4147-A177-3AD203B41FA5}">
                      <a16:colId xmlns:a16="http://schemas.microsoft.com/office/drawing/2014/main" xmlns="" val="20001"/>
                    </a:ext>
                  </a:extLst>
                </a:gridCol>
              </a:tblGrid>
              <a:tr h="521655">
                <a:tc>
                  <a:txBody>
                    <a:bodyPr/>
                    <a:lstStyle/>
                    <a:p>
                      <a:pPr algn="ctr" fontAlgn="ctr"/>
                      <a:r>
                        <a:rPr lang="es-CO" sz="1300" b="1" i="0" u="none" strike="noStrike" dirty="0">
                          <a:solidFill>
                            <a:schemeClr val="bg1"/>
                          </a:solidFill>
                          <a:effectLst/>
                          <a:latin typeface="Calibri" panose="020F0502020204030204" pitchFamily="34" charset="0"/>
                        </a:rPr>
                        <a:t>Actividad</a:t>
                      </a:r>
                    </a:p>
                  </a:txBody>
                  <a:tcPr marL="9525" marR="9525" marT="9525" marB="0" anchor="ctr">
                    <a:solidFill>
                      <a:srgbClr val="002060"/>
                    </a:solidFill>
                  </a:tcPr>
                </a:tc>
                <a:tc>
                  <a:txBody>
                    <a:bodyPr/>
                    <a:lstStyle/>
                    <a:p>
                      <a:pPr algn="ctr" fontAlgn="ctr"/>
                      <a:r>
                        <a:rPr lang="es-CO" sz="1300" b="1" i="0" u="none" strike="noStrike" dirty="0">
                          <a:solidFill>
                            <a:schemeClr val="bg1"/>
                          </a:solidFill>
                          <a:effectLst/>
                          <a:latin typeface="Calibri" panose="020F0502020204030204" pitchFamily="34" charset="0"/>
                        </a:rPr>
                        <a:t>Entregable esperado</a:t>
                      </a:r>
                    </a:p>
                  </a:txBody>
                  <a:tcPr marL="9525" marR="9525" marT="9525" marB="0" anchor="ctr">
                    <a:solidFill>
                      <a:srgbClr val="002060"/>
                    </a:solidFill>
                  </a:tcPr>
                </a:tc>
                <a:extLst>
                  <a:ext uri="{0D108BD9-81ED-4DB2-BD59-A6C34878D82A}">
                    <a16:rowId xmlns:a16="http://schemas.microsoft.com/office/drawing/2014/main" xmlns="" val="10000"/>
                  </a:ext>
                </a:extLst>
              </a:tr>
              <a:tr h="956667">
                <a:tc>
                  <a:txBody>
                    <a:bodyPr/>
                    <a:lstStyle/>
                    <a:p>
                      <a:pPr algn="ctr" fontAlgn="ctr"/>
                      <a:r>
                        <a:rPr lang="es-ES" sz="1300" b="1" i="0" u="none" strike="noStrike" dirty="0">
                          <a:solidFill>
                            <a:srgbClr val="000000"/>
                          </a:solidFill>
                          <a:effectLst/>
                          <a:latin typeface="Calibri" panose="020F0502020204030204" pitchFamily="34" charset="0"/>
                        </a:rPr>
                        <a:t>Actualizar y publicar  la caracterización de grupos de valor para las estrategias de Rendición de Cuentas del Ministerio y de Participación Ciudadana, </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Caracterización Actualizada</a:t>
                      </a:r>
                    </a:p>
                  </a:txBody>
                  <a:tcPr marL="9525" marR="9525" marT="9525" marB="0" anchor="ctr"/>
                </a:tc>
                <a:extLst>
                  <a:ext uri="{0D108BD9-81ED-4DB2-BD59-A6C34878D82A}">
                    <a16:rowId xmlns:a16="http://schemas.microsoft.com/office/drawing/2014/main" xmlns="" val="10001"/>
                  </a:ext>
                </a:extLst>
              </a:tr>
              <a:tr h="956667">
                <a:tc>
                  <a:txBody>
                    <a:bodyPr/>
                    <a:lstStyle/>
                    <a:p>
                      <a:pPr algn="ctr" fontAlgn="ctr"/>
                      <a:r>
                        <a:rPr lang="es-ES" sz="1300" b="1" i="0" u="none" strike="noStrike">
                          <a:solidFill>
                            <a:srgbClr val="000000"/>
                          </a:solidFill>
                          <a:effectLst/>
                          <a:latin typeface="Calibri" panose="020F0502020204030204" pitchFamily="34" charset="0"/>
                        </a:rPr>
                        <a:t>Medir la percepción de los grupos de interés sobre las actividades de diálogo de RDC programadas en la vigencia 2023.</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Informe de percepción</a:t>
                      </a:r>
                    </a:p>
                  </a:txBody>
                  <a:tcPr marL="9525" marR="9525" marT="9525" marB="0" anchor="ctr"/>
                </a:tc>
                <a:extLst>
                  <a:ext uri="{0D108BD9-81ED-4DB2-BD59-A6C34878D82A}">
                    <a16:rowId xmlns:a16="http://schemas.microsoft.com/office/drawing/2014/main" xmlns="" val="10002"/>
                  </a:ext>
                </a:extLst>
              </a:tr>
              <a:tr h="956667">
                <a:tc>
                  <a:txBody>
                    <a:bodyPr/>
                    <a:lstStyle/>
                    <a:p>
                      <a:pPr algn="ctr" fontAlgn="ctr"/>
                      <a:r>
                        <a:rPr lang="es-ES" sz="1300" b="1" i="0" u="none" strike="noStrike" dirty="0">
                          <a:solidFill>
                            <a:srgbClr val="000000"/>
                          </a:solidFill>
                          <a:effectLst/>
                          <a:latin typeface="Calibri" panose="020F0502020204030204" pitchFamily="34" charset="0"/>
                        </a:rPr>
                        <a:t>Actualizar el documento de alineación estratégica y estado actual del proceso Gestión de Grupos de Interés y socializarlo al interior de la entidad. </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Documento de Alineación estratégica</a:t>
                      </a:r>
                    </a:p>
                  </a:txBody>
                  <a:tcPr marL="9525" marR="9525" marT="9525" marB="0" anchor="ctr"/>
                </a:tc>
                <a:extLst>
                  <a:ext uri="{0D108BD9-81ED-4DB2-BD59-A6C34878D82A}">
                    <a16:rowId xmlns:a16="http://schemas.microsoft.com/office/drawing/2014/main" xmlns="" val="10003"/>
                  </a:ext>
                </a:extLst>
              </a:tr>
              <a:tr h="956667">
                <a:tc>
                  <a:txBody>
                    <a:bodyPr/>
                    <a:lstStyle/>
                    <a:p>
                      <a:pPr algn="ctr" fontAlgn="ctr"/>
                      <a:r>
                        <a:rPr lang="es-ES" sz="1300" b="1" i="0" u="none" strike="noStrike" dirty="0">
                          <a:solidFill>
                            <a:srgbClr val="000000"/>
                          </a:solidFill>
                          <a:effectLst/>
                          <a:latin typeface="Calibri" panose="020F0502020204030204" pitchFamily="34" charset="0"/>
                        </a:rPr>
                        <a:t>Revisar y actualizar la estrategia para el fortalecimiento de la atención del Ministerio de Justicia y del Derecho en territorio.</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Documento Actualizado</a:t>
                      </a:r>
                    </a:p>
                  </a:txBody>
                  <a:tcPr marL="9525" marR="9525" marT="9525" marB="0" anchor="ctr"/>
                </a:tc>
                <a:extLst>
                  <a:ext uri="{0D108BD9-81ED-4DB2-BD59-A6C34878D82A}">
                    <a16:rowId xmlns:a16="http://schemas.microsoft.com/office/drawing/2014/main" xmlns="" val="10004"/>
                  </a:ext>
                </a:extLst>
              </a:tr>
              <a:tr h="1241122">
                <a:tc>
                  <a:txBody>
                    <a:bodyPr/>
                    <a:lstStyle/>
                    <a:p>
                      <a:pPr algn="ctr" fontAlgn="ctr"/>
                      <a:r>
                        <a:rPr lang="es-ES" sz="1300" b="1" i="0" u="none" strike="noStrike" dirty="0">
                          <a:solidFill>
                            <a:srgbClr val="000000"/>
                          </a:solidFill>
                          <a:effectLst/>
                          <a:latin typeface="Calibri" panose="020F0502020204030204" pitchFamily="34" charset="0"/>
                        </a:rPr>
                        <a:t>Revisar la implementación de los canales de atención del Ministerio, con el fin de identificar las dificultades presentadas para accesibilidad a los trámites y servicios de la Entidad y generar recomendaciones de mejora. </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Documento recomendaciones</a:t>
                      </a:r>
                    </a:p>
                  </a:txBody>
                  <a:tcPr marL="9525" marR="9525" marT="9525" marB="0" anchor="ctr"/>
                </a:tc>
                <a:extLst>
                  <a:ext uri="{0D108BD9-81ED-4DB2-BD59-A6C34878D82A}">
                    <a16:rowId xmlns:a16="http://schemas.microsoft.com/office/drawing/2014/main" xmlns="" val="10005"/>
                  </a:ext>
                </a:extLst>
              </a:tr>
              <a:tr h="1324629">
                <a:tc>
                  <a:txBody>
                    <a:bodyPr/>
                    <a:lstStyle/>
                    <a:p>
                      <a:pPr algn="ctr" fontAlgn="ctr"/>
                      <a:r>
                        <a:rPr lang="es-ES" sz="1300" b="1" i="0" u="none" strike="noStrike">
                          <a:solidFill>
                            <a:srgbClr val="000000"/>
                          </a:solidFill>
                          <a:effectLst/>
                          <a:latin typeface="Calibri" panose="020F0502020204030204" pitchFamily="34" charset="0"/>
                        </a:rPr>
                        <a:t>Seguimiento a la calidad y respuesta oportuna a peticiones, quejas, reclamos, sugerencias y denuncias (PQRDS) y los trámites de la Entidad, teniendo en consideración el informe que la elabora la OCI sobre este tema.</a:t>
                      </a:r>
                    </a:p>
                  </a:txBody>
                  <a:tcPr marL="9525" marR="9525" marT="9525" marB="0" anchor="ctr"/>
                </a:tc>
                <a:tc>
                  <a:txBody>
                    <a:bodyPr/>
                    <a:lstStyle/>
                    <a:p>
                      <a:pPr algn="ctr" fontAlgn="ctr"/>
                      <a:r>
                        <a:rPr lang="es-ES" sz="1300" b="1" i="0" u="none" strike="noStrike" dirty="0">
                          <a:solidFill>
                            <a:srgbClr val="000000"/>
                          </a:solidFill>
                          <a:effectLst/>
                          <a:latin typeface="Calibri" panose="020F0502020204030204" pitchFamily="34" charset="0"/>
                        </a:rPr>
                        <a:t>Reporte consolidado del seguimiento realizado</a:t>
                      </a:r>
                    </a:p>
                  </a:txBody>
                  <a:tcPr marL="9525" marR="9525" marT="9525" marB="0" anchor="ctr"/>
                </a:tc>
                <a:extLst>
                  <a:ext uri="{0D108BD9-81ED-4DB2-BD59-A6C34878D82A}">
                    <a16:rowId xmlns:a16="http://schemas.microsoft.com/office/drawing/2014/main" xmlns="" val="10006"/>
                  </a:ext>
                </a:extLst>
              </a:tr>
              <a:tr h="956667">
                <a:tc>
                  <a:txBody>
                    <a:bodyPr/>
                    <a:lstStyle/>
                    <a:p>
                      <a:pPr algn="ctr" fontAlgn="ctr"/>
                      <a:r>
                        <a:rPr lang="es-ES" sz="1300" b="1" i="0" u="none" strike="noStrike" dirty="0">
                          <a:solidFill>
                            <a:srgbClr val="000000"/>
                          </a:solidFill>
                          <a:effectLst/>
                          <a:latin typeface="Calibri" panose="020F0502020204030204" pitchFamily="34" charset="0"/>
                        </a:rPr>
                        <a:t>Fortalecer la base de conocimiento de interacción con la ciudadanía para el instrumento "Agente Virtual" de la página web de MinJusticia.</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Informe de base actualizada</a:t>
                      </a:r>
                    </a:p>
                  </a:txBody>
                  <a:tcPr marL="9525" marR="9525" marT="9525"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385919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p>
          <a:p>
            <a:pPr algn="just"/>
            <a:endParaRPr lang="es-ES" b="1" dirty="0"/>
          </a:p>
        </p:txBody>
      </p:sp>
      <p:sp>
        <p:nvSpPr>
          <p:cNvPr id="4" name="Rectángulo 3"/>
          <p:cNvSpPr/>
          <p:nvPr/>
        </p:nvSpPr>
        <p:spPr>
          <a:xfrm>
            <a:off x="-786526" y="790945"/>
            <a:ext cx="5322277" cy="400110"/>
          </a:xfrm>
          <a:prstGeom prst="rect">
            <a:avLst/>
          </a:prstGeom>
        </p:spPr>
        <p:txBody>
          <a:bodyPr wrap="square">
            <a:spAutoFit/>
          </a:bodyPr>
          <a:lstStyle/>
          <a:p>
            <a:pPr algn="ctr"/>
            <a:r>
              <a:rPr lang="es-ES" sz="2000" b="1" dirty="0"/>
              <a:t>Retos para la vigencia 2023</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p>
        </p:txBody>
      </p:sp>
      <p:graphicFrame>
        <p:nvGraphicFramePr>
          <p:cNvPr id="14" name="Tabla 13"/>
          <p:cNvGraphicFramePr>
            <a:graphicFrameLocks noGrp="1"/>
          </p:cNvGraphicFramePr>
          <p:nvPr>
            <p:extLst>
              <p:ext uri="{D42A27DB-BD31-4B8C-83A1-F6EECF244321}">
                <p14:modId xmlns:p14="http://schemas.microsoft.com/office/powerpoint/2010/main" val="254851006"/>
              </p:ext>
            </p:extLst>
          </p:nvPr>
        </p:nvGraphicFramePr>
        <p:xfrm>
          <a:off x="480645" y="1274927"/>
          <a:ext cx="6084278" cy="7571054"/>
        </p:xfrm>
        <a:graphic>
          <a:graphicData uri="http://schemas.openxmlformats.org/drawingml/2006/table">
            <a:tbl>
              <a:tblPr firstRow="1" bandRow="1">
                <a:tableStyleId>{5C22544A-7EE6-4342-B048-85BDC9FD1C3A}</a:tableStyleId>
              </a:tblPr>
              <a:tblGrid>
                <a:gridCol w="3042139">
                  <a:extLst>
                    <a:ext uri="{9D8B030D-6E8A-4147-A177-3AD203B41FA5}">
                      <a16:colId xmlns:a16="http://schemas.microsoft.com/office/drawing/2014/main" xmlns="" val="20000"/>
                    </a:ext>
                  </a:extLst>
                </a:gridCol>
                <a:gridCol w="3042139">
                  <a:extLst>
                    <a:ext uri="{9D8B030D-6E8A-4147-A177-3AD203B41FA5}">
                      <a16:colId xmlns:a16="http://schemas.microsoft.com/office/drawing/2014/main" xmlns="" val="20001"/>
                    </a:ext>
                  </a:extLst>
                </a:gridCol>
              </a:tblGrid>
              <a:tr h="513508">
                <a:tc>
                  <a:txBody>
                    <a:bodyPr/>
                    <a:lstStyle/>
                    <a:p>
                      <a:pPr algn="ctr" fontAlgn="ctr"/>
                      <a:r>
                        <a:rPr lang="es-CO" sz="1300" b="1" i="0" u="none" strike="noStrike" dirty="0">
                          <a:solidFill>
                            <a:schemeClr val="bg1"/>
                          </a:solidFill>
                          <a:effectLst/>
                          <a:latin typeface="Calibri" panose="020F0502020204030204" pitchFamily="34" charset="0"/>
                        </a:rPr>
                        <a:t>Actividad</a:t>
                      </a:r>
                    </a:p>
                  </a:txBody>
                  <a:tcPr marL="9525" marR="9525" marT="9525" marB="0" anchor="ctr">
                    <a:solidFill>
                      <a:srgbClr val="002060"/>
                    </a:solidFill>
                  </a:tcPr>
                </a:tc>
                <a:tc>
                  <a:txBody>
                    <a:bodyPr/>
                    <a:lstStyle/>
                    <a:p>
                      <a:pPr algn="ctr" fontAlgn="ctr"/>
                      <a:r>
                        <a:rPr lang="es-CO" sz="1300" b="1" i="0" u="none" strike="noStrike" dirty="0">
                          <a:solidFill>
                            <a:schemeClr val="bg1"/>
                          </a:solidFill>
                          <a:effectLst/>
                          <a:latin typeface="Calibri" panose="020F0502020204030204" pitchFamily="34" charset="0"/>
                        </a:rPr>
                        <a:t>Entregable esperado</a:t>
                      </a:r>
                    </a:p>
                  </a:txBody>
                  <a:tcPr marL="9525" marR="9525" marT="9525" marB="0" anchor="ctr">
                    <a:solidFill>
                      <a:srgbClr val="002060"/>
                    </a:solidFill>
                  </a:tcPr>
                </a:tc>
                <a:extLst>
                  <a:ext uri="{0D108BD9-81ED-4DB2-BD59-A6C34878D82A}">
                    <a16:rowId xmlns:a16="http://schemas.microsoft.com/office/drawing/2014/main" xmlns="" val="10000"/>
                  </a:ext>
                </a:extLst>
              </a:tr>
              <a:tr h="941725">
                <a:tc>
                  <a:txBody>
                    <a:bodyPr/>
                    <a:lstStyle/>
                    <a:p>
                      <a:pPr algn="ctr" fontAlgn="ctr"/>
                      <a:r>
                        <a:rPr lang="es-ES" sz="1300" b="1" i="0" u="none" strike="noStrike" dirty="0">
                          <a:solidFill>
                            <a:srgbClr val="000000"/>
                          </a:solidFill>
                          <a:effectLst/>
                          <a:latin typeface="Calibri" panose="020F0502020204030204" pitchFamily="34" charset="0"/>
                        </a:rPr>
                        <a:t>Actualizar los espacios de participe y servicio al ciudadano de la página web con contenidos de enfoque diferencial (nuevos y actualizados)</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Informe contenidos publicados/actualizados</a:t>
                      </a:r>
                    </a:p>
                  </a:txBody>
                  <a:tcPr marL="9525" marR="9525" marT="9525" marB="0" anchor="ctr"/>
                </a:tc>
                <a:extLst>
                  <a:ext uri="{0D108BD9-81ED-4DB2-BD59-A6C34878D82A}">
                    <a16:rowId xmlns:a16="http://schemas.microsoft.com/office/drawing/2014/main" xmlns="" val="10001"/>
                  </a:ext>
                </a:extLst>
              </a:tr>
              <a:tr h="941725">
                <a:tc>
                  <a:txBody>
                    <a:bodyPr/>
                    <a:lstStyle/>
                    <a:p>
                      <a:pPr algn="ctr" fontAlgn="ctr"/>
                      <a:r>
                        <a:rPr lang="es-ES" sz="1300" b="1" i="0" u="none" strike="noStrike">
                          <a:solidFill>
                            <a:srgbClr val="000000"/>
                          </a:solidFill>
                          <a:effectLst/>
                          <a:latin typeface="Calibri" panose="020F0502020204030204" pitchFamily="34" charset="0"/>
                        </a:rPr>
                        <a:t>Elaborar reporte de solicitudes de Información Pública (Ley 1712 de 2014 y Decreto 103 de 2015).</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Reportes elaborados</a:t>
                      </a:r>
                    </a:p>
                  </a:txBody>
                  <a:tcPr marL="9525" marR="9525" marT="9525" marB="0" anchor="ctr"/>
                </a:tc>
                <a:extLst>
                  <a:ext uri="{0D108BD9-81ED-4DB2-BD59-A6C34878D82A}">
                    <a16:rowId xmlns:a16="http://schemas.microsoft.com/office/drawing/2014/main" xmlns="" val="10002"/>
                  </a:ext>
                </a:extLst>
              </a:tr>
              <a:tr h="941725">
                <a:tc>
                  <a:txBody>
                    <a:bodyPr/>
                    <a:lstStyle/>
                    <a:p>
                      <a:pPr algn="ctr" fontAlgn="ctr"/>
                      <a:r>
                        <a:rPr lang="es-ES" sz="1300" b="1" i="0" u="none" strike="noStrike" dirty="0">
                          <a:solidFill>
                            <a:srgbClr val="000000"/>
                          </a:solidFill>
                          <a:effectLst/>
                          <a:latin typeface="Calibri" panose="020F0502020204030204" pitchFamily="34" charset="0"/>
                        </a:rPr>
                        <a:t>Diseñar la estrategia integral de  atención del servicio enfocados a los actores diferenciales para el cambio.</a:t>
                      </a:r>
                    </a:p>
                  </a:txBody>
                  <a:tcPr marL="9525" marR="9525" marT="9525" marB="0" anchor="ctr"/>
                </a:tc>
                <a:tc>
                  <a:txBody>
                    <a:bodyPr/>
                    <a:lstStyle/>
                    <a:p>
                      <a:pPr algn="ctr" fontAlgn="ctr"/>
                      <a:r>
                        <a:rPr lang="es-ES" sz="1300" b="1" i="0" u="none" strike="noStrike" dirty="0">
                          <a:solidFill>
                            <a:srgbClr val="000000"/>
                          </a:solidFill>
                          <a:effectLst/>
                          <a:latin typeface="Calibri" panose="020F0502020204030204" pitchFamily="34" charset="0"/>
                        </a:rPr>
                        <a:t>Diseño e Informe de las acciones implementadas  por fases</a:t>
                      </a:r>
                    </a:p>
                  </a:txBody>
                  <a:tcPr marL="9525" marR="9525" marT="9525" marB="0" anchor="ctr"/>
                </a:tc>
                <a:extLst>
                  <a:ext uri="{0D108BD9-81ED-4DB2-BD59-A6C34878D82A}">
                    <a16:rowId xmlns:a16="http://schemas.microsoft.com/office/drawing/2014/main" xmlns="" val="10003"/>
                  </a:ext>
                </a:extLst>
              </a:tr>
              <a:tr h="941725">
                <a:tc>
                  <a:txBody>
                    <a:bodyPr/>
                    <a:lstStyle/>
                    <a:p>
                      <a:pPr algn="ctr" fontAlgn="ctr"/>
                      <a:r>
                        <a:rPr lang="es-ES" sz="1300" b="1" i="0" u="none" strike="noStrike">
                          <a:solidFill>
                            <a:srgbClr val="000000"/>
                          </a:solidFill>
                          <a:effectLst/>
                          <a:latin typeface="Calibri" panose="020F0502020204030204" pitchFamily="34" charset="0"/>
                        </a:rPr>
                        <a:t>Implementar una campaña de cualificación institucional para fortalecer la cultura del servicio  al ciudadano (capacitación y sensibilización).</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Informe de avance de la estrategia implementada</a:t>
                      </a:r>
                    </a:p>
                  </a:txBody>
                  <a:tcPr marL="9525" marR="9525" marT="9525" marB="0" anchor="ctr"/>
                </a:tc>
                <a:extLst>
                  <a:ext uri="{0D108BD9-81ED-4DB2-BD59-A6C34878D82A}">
                    <a16:rowId xmlns:a16="http://schemas.microsoft.com/office/drawing/2014/main" xmlns="" val="10004"/>
                  </a:ext>
                </a:extLst>
              </a:tr>
              <a:tr h="1016153">
                <a:tc>
                  <a:txBody>
                    <a:bodyPr/>
                    <a:lstStyle/>
                    <a:p>
                      <a:pPr algn="ctr" fontAlgn="ctr"/>
                      <a:r>
                        <a:rPr lang="es-ES" sz="1300" b="1" i="0" u="none" strike="noStrike" dirty="0">
                          <a:solidFill>
                            <a:srgbClr val="000000"/>
                          </a:solidFill>
                          <a:effectLst/>
                          <a:latin typeface="Calibri" panose="020F0502020204030204" pitchFamily="34" charset="0"/>
                        </a:rPr>
                        <a:t>Promover la participación ciudadana en los diferentes espacios de relacionamiento con el ciudadano</a:t>
                      </a:r>
                    </a:p>
                  </a:txBody>
                  <a:tcPr marL="9525" marR="9525" marT="9525" marB="0" anchor="ctr"/>
                </a:tc>
                <a:tc>
                  <a:txBody>
                    <a:bodyPr/>
                    <a:lstStyle/>
                    <a:p>
                      <a:pPr algn="ctr" fontAlgn="ctr"/>
                      <a:r>
                        <a:rPr lang="es-ES" sz="1300" b="1" i="0" u="none" strike="noStrike" dirty="0">
                          <a:solidFill>
                            <a:srgbClr val="000000"/>
                          </a:solidFill>
                          <a:effectLst/>
                          <a:latin typeface="Calibri" panose="020F0502020204030204" pitchFamily="34" charset="0"/>
                        </a:rPr>
                        <a:t>Jornadas de partipación ciudadana con los</a:t>
                      </a:r>
                      <a:r>
                        <a:rPr lang="es-ES" sz="1300" b="1" i="0" u="none" strike="noStrike" baseline="0" dirty="0">
                          <a:solidFill>
                            <a:srgbClr val="000000"/>
                          </a:solidFill>
                          <a:effectLst/>
                          <a:latin typeface="Calibri" panose="020F0502020204030204" pitchFamily="34" charset="0"/>
                        </a:rPr>
                        <a:t> diferentes grupos de valor</a:t>
                      </a:r>
                      <a:endParaRPr lang="es-ES" sz="13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878128">
                <a:tc>
                  <a:txBody>
                    <a:bodyPr/>
                    <a:lstStyle/>
                    <a:p>
                      <a:pPr algn="ctr" fontAlgn="ctr"/>
                      <a:r>
                        <a:rPr lang="es-ES" sz="1300" b="1" i="0" u="none" strike="noStrike">
                          <a:solidFill>
                            <a:srgbClr val="000000"/>
                          </a:solidFill>
                          <a:effectLst/>
                          <a:latin typeface="Calibri" panose="020F0502020204030204" pitchFamily="34" charset="0"/>
                        </a:rPr>
                        <a:t>Implementar una campaña de cualificación (capacitación y sensibilización) institucional sobre participación ciudadana.</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Informe estrategia implementada</a:t>
                      </a:r>
                    </a:p>
                  </a:txBody>
                  <a:tcPr marL="9525" marR="9525" marT="9525" marB="0" anchor="ctr"/>
                </a:tc>
                <a:extLst>
                  <a:ext uri="{0D108BD9-81ED-4DB2-BD59-A6C34878D82A}">
                    <a16:rowId xmlns:a16="http://schemas.microsoft.com/office/drawing/2014/main" xmlns="" val="10006"/>
                  </a:ext>
                </a:extLst>
              </a:tr>
              <a:tr h="1374556">
                <a:tc>
                  <a:txBody>
                    <a:bodyPr/>
                    <a:lstStyle/>
                    <a:p>
                      <a:pPr algn="ctr" fontAlgn="ctr"/>
                      <a:r>
                        <a:rPr lang="es-ES" sz="1300" b="1" i="0" u="none" strike="noStrike" dirty="0">
                          <a:solidFill>
                            <a:srgbClr val="000000"/>
                          </a:solidFill>
                          <a:effectLst/>
                          <a:latin typeface="Calibri" panose="020F0502020204030204" pitchFamily="34" charset="0"/>
                        </a:rPr>
                        <a:t>Realizar la medición de la percepción y expectativas de los grupos de interés sobre las actividades de participación del Ministerio a través de la encuesta Minjusticia te escucha y socializar los resultados a los articuladores de participación de la Entidad </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Informe de percepción</a:t>
                      </a:r>
                    </a:p>
                  </a:txBody>
                  <a:tcPr marL="9525" marR="9525" marT="9525"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902806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p>
          <a:p>
            <a:pPr algn="just"/>
            <a:endParaRPr lang="es-ES" b="1" dirty="0"/>
          </a:p>
        </p:txBody>
      </p:sp>
      <p:sp>
        <p:nvSpPr>
          <p:cNvPr id="4" name="Rectángulo 3"/>
          <p:cNvSpPr/>
          <p:nvPr/>
        </p:nvSpPr>
        <p:spPr>
          <a:xfrm>
            <a:off x="-786526" y="808357"/>
            <a:ext cx="5322277" cy="400110"/>
          </a:xfrm>
          <a:prstGeom prst="rect">
            <a:avLst/>
          </a:prstGeom>
        </p:spPr>
        <p:txBody>
          <a:bodyPr wrap="square">
            <a:spAutoFit/>
          </a:bodyPr>
          <a:lstStyle/>
          <a:p>
            <a:pPr algn="ctr"/>
            <a:r>
              <a:rPr lang="es-ES" sz="2000" b="1" dirty="0"/>
              <a:t>Retos para la vigencia 2023</a:t>
            </a:r>
            <a:endParaRPr lang="es-CO" sz="2000" b="1" dirty="0">
              <a:solidFill>
                <a:prstClr val="black"/>
              </a:solidFill>
            </a:endParaRPr>
          </a:p>
        </p:txBody>
      </p:sp>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p>
        </p:txBody>
      </p:sp>
      <p:graphicFrame>
        <p:nvGraphicFramePr>
          <p:cNvPr id="14" name="Tabla 13"/>
          <p:cNvGraphicFramePr>
            <a:graphicFrameLocks noGrp="1"/>
          </p:cNvGraphicFramePr>
          <p:nvPr>
            <p:extLst>
              <p:ext uri="{D42A27DB-BD31-4B8C-83A1-F6EECF244321}">
                <p14:modId xmlns:p14="http://schemas.microsoft.com/office/powerpoint/2010/main" val="485368356"/>
              </p:ext>
            </p:extLst>
          </p:nvPr>
        </p:nvGraphicFramePr>
        <p:xfrm>
          <a:off x="321102" y="1274926"/>
          <a:ext cx="6243822" cy="7997471"/>
        </p:xfrm>
        <a:graphic>
          <a:graphicData uri="http://schemas.openxmlformats.org/drawingml/2006/table">
            <a:tbl>
              <a:tblPr firstRow="1" bandRow="1">
                <a:tableStyleId>{5C22544A-7EE6-4342-B048-85BDC9FD1C3A}</a:tableStyleId>
              </a:tblPr>
              <a:tblGrid>
                <a:gridCol w="3121911">
                  <a:extLst>
                    <a:ext uri="{9D8B030D-6E8A-4147-A177-3AD203B41FA5}">
                      <a16:colId xmlns:a16="http://schemas.microsoft.com/office/drawing/2014/main" xmlns="" val="20000"/>
                    </a:ext>
                  </a:extLst>
                </a:gridCol>
                <a:gridCol w="3121911">
                  <a:extLst>
                    <a:ext uri="{9D8B030D-6E8A-4147-A177-3AD203B41FA5}">
                      <a16:colId xmlns:a16="http://schemas.microsoft.com/office/drawing/2014/main" xmlns="" val="20001"/>
                    </a:ext>
                  </a:extLst>
                </a:gridCol>
              </a:tblGrid>
              <a:tr h="458666">
                <a:tc>
                  <a:txBody>
                    <a:bodyPr/>
                    <a:lstStyle/>
                    <a:p>
                      <a:pPr algn="ctr" fontAlgn="ctr"/>
                      <a:r>
                        <a:rPr lang="es-CO" sz="1300" b="1" i="0" u="none" strike="noStrike" dirty="0">
                          <a:solidFill>
                            <a:schemeClr val="bg1"/>
                          </a:solidFill>
                          <a:effectLst/>
                          <a:latin typeface="Calibri" panose="020F0502020204030204" pitchFamily="34" charset="0"/>
                        </a:rPr>
                        <a:t>Actividad</a:t>
                      </a:r>
                    </a:p>
                  </a:txBody>
                  <a:tcPr marL="9525" marR="9525" marT="9525" marB="0" anchor="ctr">
                    <a:solidFill>
                      <a:srgbClr val="002060"/>
                    </a:solidFill>
                  </a:tcPr>
                </a:tc>
                <a:tc>
                  <a:txBody>
                    <a:bodyPr/>
                    <a:lstStyle/>
                    <a:p>
                      <a:pPr algn="ctr" fontAlgn="ctr"/>
                      <a:r>
                        <a:rPr lang="es-CO" sz="1300" b="1" i="0" u="none" strike="noStrike" dirty="0">
                          <a:solidFill>
                            <a:schemeClr val="bg1"/>
                          </a:solidFill>
                          <a:effectLst/>
                          <a:latin typeface="Calibri" panose="020F0502020204030204" pitchFamily="34" charset="0"/>
                        </a:rPr>
                        <a:t>Entregable esperado</a:t>
                      </a:r>
                    </a:p>
                  </a:txBody>
                  <a:tcPr marL="9525" marR="9525" marT="9525" marB="0" anchor="ctr">
                    <a:solidFill>
                      <a:srgbClr val="002060"/>
                    </a:solidFill>
                  </a:tcPr>
                </a:tc>
                <a:extLst>
                  <a:ext uri="{0D108BD9-81ED-4DB2-BD59-A6C34878D82A}">
                    <a16:rowId xmlns:a16="http://schemas.microsoft.com/office/drawing/2014/main" xmlns="" val="10000"/>
                  </a:ext>
                </a:extLst>
              </a:tr>
              <a:tr h="1342788">
                <a:tc>
                  <a:txBody>
                    <a:bodyPr/>
                    <a:lstStyle/>
                    <a:p>
                      <a:pPr algn="ctr" fontAlgn="ctr"/>
                      <a:r>
                        <a:rPr lang="es-ES" sz="1300" b="1" i="0" u="none" strike="noStrike" dirty="0">
                          <a:solidFill>
                            <a:srgbClr val="000000"/>
                          </a:solidFill>
                          <a:effectLst/>
                          <a:latin typeface="Calibri" panose="020F0502020204030204" pitchFamily="34" charset="0"/>
                        </a:rPr>
                        <a:t>Realizar la construcción participativa del plan de participación ciudadana del Ministerio de Justicia y del Derecho para la vigencia 2022 en colaboración con las demás dependencias y recibiendo los comentarios de los grupos de valor para ajustes de ser requeridos.</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Plan de Participación</a:t>
                      </a:r>
                    </a:p>
                  </a:txBody>
                  <a:tcPr marL="9525" marR="9525" marT="9525" marB="0" anchor="ctr"/>
                </a:tc>
                <a:extLst>
                  <a:ext uri="{0D108BD9-81ED-4DB2-BD59-A6C34878D82A}">
                    <a16:rowId xmlns:a16="http://schemas.microsoft.com/office/drawing/2014/main" xmlns="" val="10001"/>
                  </a:ext>
                </a:extLst>
              </a:tr>
              <a:tr h="841149">
                <a:tc>
                  <a:txBody>
                    <a:bodyPr/>
                    <a:lstStyle/>
                    <a:p>
                      <a:pPr algn="ctr" fontAlgn="ctr"/>
                      <a:r>
                        <a:rPr lang="es-ES" sz="1300" b="1" i="0" u="none" strike="noStrike" dirty="0">
                          <a:solidFill>
                            <a:srgbClr val="000000"/>
                          </a:solidFill>
                          <a:effectLst/>
                          <a:latin typeface="Calibri" panose="020F0502020204030204" pitchFamily="34" charset="0"/>
                        </a:rPr>
                        <a:t>Medir la percepción de la atención de los grupos de interés por los canales oficiales del MJD.</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Informe Percepción</a:t>
                      </a:r>
                    </a:p>
                  </a:txBody>
                  <a:tcPr marL="9525" marR="9525" marT="9525" marB="0" anchor="ctr"/>
                </a:tc>
                <a:extLst>
                  <a:ext uri="{0D108BD9-81ED-4DB2-BD59-A6C34878D82A}">
                    <a16:rowId xmlns:a16="http://schemas.microsoft.com/office/drawing/2014/main" xmlns="" val="10002"/>
                  </a:ext>
                </a:extLst>
              </a:tr>
              <a:tr h="1380181">
                <a:tc>
                  <a:txBody>
                    <a:bodyPr/>
                    <a:lstStyle/>
                    <a:p>
                      <a:pPr algn="ctr" fontAlgn="ctr"/>
                      <a:r>
                        <a:rPr lang="es-ES" sz="1300" b="1" i="0" u="none" strike="noStrike" dirty="0">
                          <a:solidFill>
                            <a:srgbClr val="000000"/>
                          </a:solidFill>
                          <a:effectLst/>
                          <a:latin typeface="Calibri" panose="020F0502020204030204" pitchFamily="34" charset="0"/>
                        </a:rPr>
                        <a:t>Construir y publicar informe de resultados obtenidos de las diferentes actividades de participación ciudadana adelantadas en el plan, así como el diagnostico del estado actual de la participación ciudadana en la Entidad correspondiente a la vigencia. Y las buenas practicas identificadas.</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Informe de resultados</a:t>
                      </a:r>
                    </a:p>
                  </a:txBody>
                  <a:tcPr marL="9525" marR="9525" marT="9525" marB="0" anchor="ctr"/>
                </a:tc>
                <a:extLst>
                  <a:ext uri="{0D108BD9-81ED-4DB2-BD59-A6C34878D82A}">
                    <a16:rowId xmlns:a16="http://schemas.microsoft.com/office/drawing/2014/main" xmlns="" val="10003"/>
                  </a:ext>
                </a:extLst>
              </a:tr>
              <a:tr h="841149">
                <a:tc>
                  <a:txBody>
                    <a:bodyPr/>
                    <a:lstStyle/>
                    <a:p>
                      <a:pPr algn="ctr" fontAlgn="ctr"/>
                      <a:r>
                        <a:rPr lang="es-ES" sz="1300" b="1" i="0" u="none" strike="noStrike">
                          <a:solidFill>
                            <a:srgbClr val="000000"/>
                          </a:solidFill>
                          <a:effectLst/>
                          <a:latin typeface="Calibri" panose="020F0502020204030204" pitchFamily="34" charset="0"/>
                        </a:rPr>
                        <a:t>Realizar seguimiento a la implementación del plan de participación ciudadana a través del formato interno de reporte y publicar en pagina web.</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Formato seguimiento</a:t>
                      </a:r>
                    </a:p>
                  </a:txBody>
                  <a:tcPr marL="9525" marR="9525" marT="9525" marB="0" anchor="ctr"/>
                </a:tc>
                <a:extLst>
                  <a:ext uri="{0D108BD9-81ED-4DB2-BD59-A6C34878D82A}">
                    <a16:rowId xmlns:a16="http://schemas.microsoft.com/office/drawing/2014/main" xmlns="" val="10004"/>
                  </a:ext>
                </a:extLst>
              </a:tr>
              <a:tr h="928509">
                <a:tc>
                  <a:txBody>
                    <a:bodyPr/>
                    <a:lstStyle/>
                    <a:p>
                      <a:pPr algn="ctr" fontAlgn="ctr"/>
                      <a:r>
                        <a:rPr lang="es-ES" sz="1300" b="1" i="0" u="none" strike="noStrike" dirty="0">
                          <a:solidFill>
                            <a:srgbClr val="000000"/>
                          </a:solidFill>
                          <a:effectLst/>
                          <a:latin typeface="Calibri" panose="020F0502020204030204" pitchFamily="34" charset="0"/>
                        </a:rPr>
                        <a:t>Fortalecer y mantener actualizado el menú destacado participe de la página web con nuevos contenidos aplicando criterios de lenguaje claro.</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Pagina Web</a:t>
                      </a:r>
                    </a:p>
                  </a:txBody>
                  <a:tcPr marL="9525" marR="9525" marT="9525" marB="0" anchor="ctr"/>
                </a:tc>
                <a:extLst>
                  <a:ext uri="{0D108BD9-81ED-4DB2-BD59-A6C34878D82A}">
                    <a16:rowId xmlns:a16="http://schemas.microsoft.com/office/drawing/2014/main" xmlns="" val="10005"/>
                  </a:ext>
                </a:extLst>
              </a:tr>
              <a:tr h="2163476">
                <a:tc>
                  <a:txBody>
                    <a:bodyPr/>
                    <a:lstStyle/>
                    <a:p>
                      <a:pPr algn="ctr" fontAlgn="ctr"/>
                      <a:r>
                        <a:rPr lang="es-ES" sz="1300" b="1" i="0" u="none" strike="noStrike">
                          <a:solidFill>
                            <a:srgbClr val="000000"/>
                          </a:solidFill>
                          <a:effectLst/>
                          <a:latin typeface="Calibri" panose="020F0502020204030204" pitchFamily="34" charset="0"/>
                        </a:rPr>
                        <a:t>Primera línea de defensa: Establecer los controles necesarios  en cabeza del funcionario asignado, para el respectivo monitoreo y seguimiento de los enviados (Control Semanal).</a:t>
                      </a:r>
                      <a:br>
                        <a:rPr lang="es-ES" sz="1300" b="1" i="0" u="none" strike="noStrike">
                          <a:solidFill>
                            <a:srgbClr val="000000"/>
                          </a:solidFill>
                          <a:effectLst/>
                          <a:latin typeface="Calibri" panose="020F0502020204030204" pitchFamily="34" charset="0"/>
                        </a:rPr>
                      </a:br>
                      <a:r>
                        <a:rPr lang="es-ES" sz="1300" b="1" i="0" u="none" strike="noStrike">
                          <a:solidFill>
                            <a:srgbClr val="000000"/>
                          </a:solidFill>
                          <a:effectLst/>
                          <a:latin typeface="Calibri" panose="020F0502020204030204" pitchFamily="34" charset="0"/>
                        </a:rPr>
                        <a:t>Segunda línea de defensa: Se realiza monitoreo semanal del procedimiento y cuando se presentan inconsistencias, se solicita apoyo a través de correo electrónico y mesa de ayuda. </a:t>
                      </a:r>
                      <a:br>
                        <a:rPr lang="es-ES" sz="1300" b="1" i="0" u="none" strike="noStrike">
                          <a:solidFill>
                            <a:srgbClr val="000000"/>
                          </a:solidFill>
                          <a:effectLst/>
                          <a:latin typeface="Calibri" panose="020F0502020204030204" pitchFamily="34" charset="0"/>
                        </a:rPr>
                      </a:br>
                      <a:endParaRPr lang="es-ES" sz="13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Controles y monitoreo</a:t>
                      </a:r>
                    </a:p>
                  </a:txBody>
                  <a:tcPr marL="9525" marR="9525" marT="9525"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429003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p>
          <a:p>
            <a:pPr algn="just"/>
            <a:endParaRPr lang="es-ES" b="1" dirty="0"/>
          </a:p>
        </p:txBody>
      </p:sp>
      <p:sp>
        <p:nvSpPr>
          <p:cNvPr id="4" name="Rectángulo 3"/>
          <p:cNvSpPr/>
          <p:nvPr/>
        </p:nvSpPr>
        <p:spPr>
          <a:xfrm>
            <a:off x="790026" y="796407"/>
            <a:ext cx="5322277" cy="400110"/>
          </a:xfrm>
          <a:prstGeom prst="rect">
            <a:avLst/>
          </a:prstGeom>
        </p:spPr>
        <p:txBody>
          <a:bodyPr wrap="square">
            <a:spAutoFit/>
          </a:bodyPr>
          <a:lstStyle/>
          <a:p>
            <a:pPr algn="ctr"/>
            <a:r>
              <a:rPr lang="es-ES" sz="2000" b="1" dirty="0">
                <a:solidFill>
                  <a:prstClr val="black"/>
                </a:solidFill>
              </a:rPr>
              <a:t>Retos para la vigencia 2023</a:t>
            </a:r>
            <a:endParaRPr lang="es-CO" sz="2000" b="1" dirty="0">
              <a:solidFill>
                <a:prstClr val="black"/>
              </a:solidFill>
            </a:endParaRPr>
          </a:p>
        </p:txBody>
      </p:sp>
      <p:pic>
        <p:nvPicPr>
          <p:cNvPr id="16" name="Imagen 15"/>
          <p:cNvPicPr>
            <a:picLocks noChangeAspect="1"/>
          </p:cNvPicPr>
          <p:nvPr/>
        </p:nvPicPr>
        <p:blipFill>
          <a:blip r:embed="rId2"/>
          <a:stretch>
            <a:fillRect/>
          </a:stretch>
        </p:blipFill>
        <p:spPr>
          <a:xfrm>
            <a:off x="160461" y="235927"/>
            <a:ext cx="2565535" cy="432288"/>
          </a:xfrm>
          <a:prstGeom prst="rect">
            <a:avLst/>
          </a:prstGeom>
        </p:spPr>
      </p:pic>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solidFill>
                <a:prstClr val="black"/>
              </a:solidFill>
            </a:endParaRPr>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solidFill>
                <a:prstClr val="black"/>
              </a:solidFill>
            </a:endParaRPr>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solidFill>
                <a:prstClr val="black"/>
              </a:solidFill>
            </a:endParaRPr>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solidFill>
                <a:prstClr val="black"/>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4160045457"/>
              </p:ext>
            </p:extLst>
          </p:nvPr>
        </p:nvGraphicFramePr>
        <p:xfrm>
          <a:off x="160461" y="1274930"/>
          <a:ext cx="6404462" cy="8036735"/>
        </p:xfrm>
        <a:graphic>
          <a:graphicData uri="http://schemas.openxmlformats.org/drawingml/2006/table">
            <a:tbl>
              <a:tblPr firstRow="1" bandRow="1">
                <a:tableStyleId>{5C22544A-7EE6-4342-B048-85BDC9FD1C3A}</a:tableStyleId>
              </a:tblPr>
              <a:tblGrid>
                <a:gridCol w="3202231">
                  <a:extLst>
                    <a:ext uri="{9D8B030D-6E8A-4147-A177-3AD203B41FA5}">
                      <a16:colId xmlns:a16="http://schemas.microsoft.com/office/drawing/2014/main" xmlns="" val="20000"/>
                    </a:ext>
                  </a:extLst>
                </a:gridCol>
                <a:gridCol w="3202231">
                  <a:extLst>
                    <a:ext uri="{9D8B030D-6E8A-4147-A177-3AD203B41FA5}">
                      <a16:colId xmlns:a16="http://schemas.microsoft.com/office/drawing/2014/main" xmlns="" val="20001"/>
                    </a:ext>
                  </a:extLst>
                </a:gridCol>
              </a:tblGrid>
              <a:tr h="423750">
                <a:tc>
                  <a:txBody>
                    <a:bodyPr/>
                    <a:lstStyle/>
                    <a:p>
                      <a:pPr algn="ctr" fontAlgn="ctr"/>
                      <a:r>
                        <a:rPr lang="es-CO" sz="1300" b="1" i="0" u="none" strike="noStrike" dirty="0">
                          <a:solidFill>
                            <a:schemeClr val="bg1"/>
                          </a:solidFill>
                          <a:effectLst/>
                          <a:latin typeface="Calibri" panose="020F0502020204030204" pitchFamily="34" charset="0"/>
                        </a:rPr>
                        <a:t>Actividad</a:t>
                      </a:r>
                    </a:p>
                  </a:txBody>
                  <a:tcPr marL="9525" marR="9525" marT="9525" marB="0" anchor="ctr">
                    <a:solidFill>
                      <a:srgbClr val="002060"/>
                    </a:solidFill>
                  </a:tcPr>
                </a:tc>
                <a:tc>
                  <a:txBody>
                    <a:bodyPr/>
                    <a:lstStyle/>
                    <a:p>
                      <a:pPr algn="ctr" fontAlgn="ctr"/>
                      <a:r>
                        <a:rPr lang="es-CO" sz="1300" b="1" i="0" u="none" strike="noStrike" dirty="0">
                          <a:solidFill>
                            <a:schemeClr val="bg1"/>
                          </a:solidFill>
                          <a:effectLst/>
                          <a:latin typeface="Calibri" panose="020F0502020204030204" pitchFamily="34" charset="0"/>
                        </a:rPr>
                        <a:t>Entregable esperado</a:t>
                      </a:r>
                    </a:p>
                  </a:txBody>
                  <a:tcPr marL="9525" marR="9525" marT="9525" marB="0" anchor="ctr">
                    <a:solidFill>
                      <a:srgbClr val="002060"/>
                    </a:solidFill>
                  </a:tcPr>
                </a:tc>
                <a:extLst>
                  <a:ext uri="{0D108BD9-81ED-4DB2-BD59-A6C34878D82A}">
                    <a16:rowId xmlns:a16="http://schemas.microsoft.com/office/drawing/2014/main" xmlns="" val="10000"/>
                  </a:ext>
                </a:extLst>
              </a:tr>
              <a:tr h="1529154">
                <a:tc>
                  <a:txBody>
                    <a:bodyPr/>
                    <a:lstStyle/>
                    <a:p>
                      <a:pPr algn="ctr" fontAlgn="ctr"/>
                      <a:r>
                        <a:rPr lang="es-ES" sz="1300" b="1" i="0" u="none" strike="noStrike" dirty="0">
                          <a:solidFill>
                            <a:srgbClr val="000000"/>
                          </a:solidFill>
                          <a:effectLst/>
                          <a:latin typeface="Calibri" panose="020F0502020204030204" pitchFamily="34" charset="0"/>
                        </a:rPr>
                        <a:t>Realizar mesa de trabajo semestral con el GGD y la DTI en procura de normalizar o parametrizar en el SGDEA ( Tabla de tiempos de control, con el fin de que se generen alarmas automáticas a los correos de los encargados de las respuestas, cada vez que se vaya superando el tiempo establecido para cada etapa del ciclo).</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Mesas de trabajo</a:t>
                      </a:r>
                    </a:p>
                  </a:txBody>
                  <a:tcPr marL="9525" marR="9525" marT="9525" marB="0" anchor="ctr"/>
                </a:tc>
                <a:extLst>
                  <a:ext uri="{0D108BD9-81ED-4DB2-BD59-A6C34878D82A}">
                    <a16:rowId xmlns:a16="http://schemas.microsoft.com/office/drawing/2014/main" xmlns="" val="10001"/>
                  </a:ext>
                </a:extLst>
              </a:tr>
              <a:tr h="1719157">
                <a:tc>
                  <a:txBody>
                    <a:bodyPr/>
                    <a:lstStyle/>
                    <a:p>
                      <a:pPr algn="ctr" fontAlgn="ctr"/>
                      <a:r>
                        <a:rPr lang="es-ES" sz="1300" b="1" i="0" u="none" strike="noStrike" dirty="0">
                          <a:solidFill>
                            <a:srgbClr val="000000"/>
                          </a:solidFill>
                          <a:effectLst/>
                          <a:latin typeface="Calibri" panose="020F0502020204030204" pitchFamily="34" charset="0"/>
                        </a:rPr>
                        <a:t>Realizar mesa de trabajo semestral con el GGD y la DTI en procura de implementar en el SGDEA alertas, para que siempre un requerimiento radicado con tipología PQRSD, tenga una respuesta asociada en el sistema y en caso de que al momento de tramitar el paz y salvo por retiro, evitar que se encuentren PQRSD cerradas sin una respuesta asociada. </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Mesas de trabajo</a:t>
                      </a:r>
                    </a:p>
                  </a:txBody>
                  <a:tcPr marL="9525" marR="9525" marT="9525" marB="0" anchor="ctr"/>
                </a:tc>
                <a:extLst>
                  <a:ext uri="{0D108BD9-81ED-4DB2-BD59-A6C34878D82A}">
                    <a16:rowId xmlns:a16="http://schemas.microsoft.com/office/drawing/2014/main" xmlns="" val="10002"/>
                  </a:ext>
                </a:extLst>
              </a:tr>
              <a:tr h="769145">
                <a:tc>
                  <a:txBody>
                    <a:bodyPr/>
                    <a:lstStyle/>
                    <a:p>
                      <a:pPr algn="ctr" fontAlgn="ctr"/>
                      <a:r>
                        <a:rPr lang="es-ES" sz="1300" b="1" i="0" u="none" strike="noStrike" dirty="0">
                          <a:solidFill>
                            <a:srgbClr val="000000"/>
                          </a:solidFill>
                          <a:effectLst/>
                          <a:latin typeface="Calibri" panose="020F0502020204030204" pitchFamily="34" charset="0"/>
                        </a:rPr>
                        <a:t>Capacitación semestral con el GSC, donde se socialice, el documento de procedimiento  "Recepción, radicación y distribución de correspondencia externa".</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Capacitación Semestral</a:t>
                      </a:r>
                    </a:p>
                  </a:txBody>
                  <a:tcPr marL="9525" marR="9525" marT="9525" marB="0" anchor="ctr"/>
                </a:tc>
                <a:extLst>
                  <a:ext uri="{0D108BD9-81ED-4DB2-BD59-A6C34878D82A}">
                    <a16:rowId xmlns:a16="http://schemas.microsoft.com/office/drawing/2014/main" xmlns="" val="10003"/>
                  </a:ext>
                </a:extLst>
              </a:tr>
              <a:tr h="769145">
                <a:tc>
                  <a:txBody>
                    <a:bodyPr/>
                    <a:lstStyle/>
                    <a:p>
                      <a:pPr algn="ctr" fontAlgn="ctr"/>
                      <a:r>
                        <a:rPr lang="es-ES" sz="1300" b="1" i="0" u="none" strike="noStrike">
                          <a:solidFill>
                            <a:srgbClr val="000000"/>
                          </a:solidFill>
                          <a:effectLst/>
                          <a:latin typeface="Calibri" panose="020F0502020204030204" pitchFamily="34" charset="0"/>
                        </a:rPr>
                        <a:t>Evidenciado el error en la tipologia documental, se remite al correo de tipologiasdocumentales@minjusticia.gov.co, para su respectiva corrección.</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Correos enviados</a:t>
                      </a:r>
                    </a:p>
                  </a:txBody>
                  <a:tcPr marL="9525" marR="9525" marT="9525" marB="0" anchor="ctr"/>
                </a:tc>
                <a:extLst>
                  <a:ext uri="{0D108BD9-81ED-4DB2-BD59-A6C34878D82A}">
                    <a16:rowId xmlns:a16="http://schemas.microsoft.com/office/drawing/2014/main" xmlns="" val="10004"/>
                  </a:ext>
                </a:extLst>
              </a:tr>
              <a:tr h="1031987">
                <a:tc>
                  <a:txBody>
                    <a:bodyPr/>
                    <a:lstStyle/>
                    <a:p>
                      <a:pPr algn="ctr" fontAlgn="ctr"/>
                      <a:r>
                        <a:rPr lang="es-ES" sz="1300" b="1" i="0" u="none" strike="noStrike">
                          <a:solidFill>
                            <a:srgbClr val="000000"/>
                          </a:solidFill>
                          <a:effectLst/>
                          <a:latin typeface="Calibri" panose="020F0502020204030204" pitchFamily="34" charset="0"/>
                        </a:rPr>
                        <a:t>Se realizaran capacitaciones semestrales (Presencial/virtual), por parte del GSC sobre los procedimientos internos y términos para la atención de PQRSD.</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Capacitación semestral</a:t>
                      </a:r>
                    </a:p>
                  </a:txBody>
                  <a:tcPr marL="9525" marR="9525" marT="9525" marB="0" anchor="ctr"/>
                </a:tc>
                <a:extLst>
                  <a:ext uri="{0D108BD9-81ED-4DB2-BD59-A6C34878D82A}">
                    <a16:rowId xmlns:a16="http://schemas.microsoft.com/office/drawing/2014/main" xmlns="" val="10005"/>
                  </a:ext>
                </a:extLst>
              </a:tr>
              <a:tr h="654433">
                <a:tc>
                  <a:txBody>
                    <a:bodyPr/>
                    <a:lstStyle/>
                    <a:p>
                      <a:pPr algn="ctr" fontAlgn="ctr"/>
                      <a:r>
                        <a:rPr lang="es-ES" sz="1300" b="1" i="0" u="none" strike="noStrike">
                          <a:solidFill>
                            <a:srgbClr val="000000"/>
                          </a:solidFill>
                          <a:effectLst/>
                          <a:latin typeface="Calibri" panose="020F0502020204030204" pitchFamily="34" charset="0"/>
                        </a:rPr>
                        <a:t>Socializar el informe de auditoria con una pieza grafica en colaboraciónn con la Oficina de Prensa y comunicaciones.</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Informe de auditoria</a:t>
                      </a:r>
                    </a:p>
                  </a:txBody>
                  <a:tcPr marL="9525" marR="9525" marT="9525" marB="0" anchor="ctr"/>
                </a:tc>
                <a:extLst>
                  <a:ext uri="{0D108BD9-81ED-4DB2-BD59-A6C34878D82A}">
                    <a16:rowId xmlns:a16="http://schemas.microsoft.com/office/drawing/2014/main" xmlns="" val="10006"/>
                  </a:ext>
                </a:extLst>
              </a:tr>
              <a:tr h="1008913">
                <a:tc>
                  <a:txBody>
                    <a:bodyPr/>
                    <a:lstStyle/>
                    <a:p>
                      <a:pPr algn="ctr" fontAlgn="ctr"/>
                      <a:r>
                        <a:rPr lang="es-ES" sz="1300" b="1" i="0" u="none" strike="noStrike" dirty="0">
                          <a:solidFill>
                            <a:srgbClr val="000000"/>
                          </a:solidFill>
                          <a:effectLst/>
                          <a:latin typeface="Calibri" panose="020F0502020204030204" pitchFamily="34" charset="0"/>
                        </a:rPr>
                        <a:t>Socializar el curso y guía de Lenguaje Claro a través de piezas graficas en colaboración con Oficina de Prensa y Comunicaciones</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Curso y guía de lenguaje claro</a:t>
                      </a:r>
                    </a:p>
                  </a:txBody>
                  <a:tcPr marL="9525" marR="9525" marT="9525"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346299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996464"/>
            <a:ext cx="5941034" cy="8561703"/>
          </a:xfrm>
        </p:spPr>
        <p:txBody>
          <a:bodyPr>
            <a:normAutofit/>
          </a:bodyPr>
          <a:lstStyle/>
          <a:p>
            <a:pPr algn="just"/>
            <a:endParaRPr lang="es-ES" dirty="0"/>
          </a:p>
          <a:p>
            <a:pPr algn="just"/>
            <a:endParaRPr lang="es-ES" dirty="0"/>
          </a:p>
          <a:p>
            <a:pPr algn="just"/>
            <a:endParaRPr lang="es-ES" dirty="0"/>
          </a:p>
          <a:p>
            <a:pPr algn="just"/>
            <a:endParaRPr lang="es-ES" b="1" dirty="0"/>
          </a:p>
        </p:txBody>
      </p:sp>
      <p:sp>
        <p:nvSpPr>
          <p:cNvPr id="4" name="Rectángulo 3"/>
          <p:cNvSpPr/>
          <p:nvPr/>
        </p:nvSpPr>
        <p:spPr>
          <a:xfrm>
            <a:off x="790026" y="796407"/>
            <a:ext cx="5322277" cy="400110"/>
          </a:xfrm>
          <a:prstGeom prst="rect">
            <a:avLst/>
          </a:prstGeom>
        </p:spPr>
        <p:txBody>
          <a:bodyPr wrap="square">
            <a:spAutoFit/>
          </a:bodyPr>
          <a:lstStyle/>
          <a:p>
            <a:pPr algn="ctr"/>
            <a:r>
              <a:rPr lang="es-ES" sz="2000" b="1" dirty="0">
                <a:solidFill>
                  <a:prstClr val="black"/>
                </a:solidFill>
              </a:rPr>
              <a:t>Retos para la vigencia 2023</a:t>
            </a:r>
            <a:endParaRPr lang="es-CO" sz="2000" b="1" dirty="0">
              <a:solidFill>
                <a:prstClr val="black"/>
              </a:solidFill>
            </a:endParaRPr>
          </a:p>
        </p:txBody>
      </p:sp>
      <p:pic>
        <p:nvPicPr>
          <p:cNvPr id="16" name="Imagen 15"/>
          <p:cNvPicPr>
            <a:picLocks noChangeAspect="1"/>
          </p:cNvPicPr>
          <p:nvPr/>
        </p:nvPicPr>
        <p:blipFill>
          <a:blip r:embed="rId2"/>
          <a:stretch>
            <a:fillRect/>
          </a:stretch>
        </p:blipFill>
        <p:spPr>
          <a:xfrm>
            <a:off x="160461" y="235927"/>
            <a:ext cx="2565535" cy="432288"/>
          </a:xfrm>
          <a:prstGeom prst="rect">
            <a:avLst/>
          </a:prstGeom>
        </p:spPr>
      </p:pic>
      <p:graphicFrame>
        <p:nvGraphicFramePr>
          <p:cNvPr id="2" name="Diagrama 1"/>
          <p:cNvGraphicFramePr/>
          <p:nvPr/>
        </p:nvGraphicFramePr>
        <p:xfrm>
          <a:off x="6479198" y="4634562"/>
          <a:ext cx="572086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nvGraphicFramePr>
        <p:xfrm>
          <a:off x="7151076" y="7092461"/>
          <a:ext cx="5949459" cy="1488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ángulo 5"/>
          <p:cNvSpPr/>
          <p:nvPr/>
        </p:nvSpPr>
        <p:spPr>
          <a:xfrm>
            <a:off x="321102" y="1630030"/>
            <a:ext cx="6119446" cy="369332"/>
          </a:xfrm>
          <a:prstGeom prst="rect">
            <a:avLst/>
          </a:prstGeom>
        </p:spPr>
        <p:txBody>
          <a:bodyPr wrap="square">
            <a:spAutoFit/>
          </a:bodyPr>
          <a:lstStyle/>
          <a:p>
            <a:pPr algn="just"/>
            <a:endParaRPr lang="es-CO" sz="1800" dirty="0">
              <a:solidFill>
                <a:prstClr val="black"/>
              </a:solidFill>
            </a:endParaRPr>
          </a:p>
        </p:txBody>
      </p:sp>
      <p:sp>
        <p:nvSpPr>
          <p:cNvPr id="7" name="Rectángulo 6"/>
          <p:cNvSpPr/>
          <p:nvPr/>
        </p:nvSpPr>
        <p:spPr>
          <a:xfrm>
            <a:off x="550987" y="6978708"/>
            <a:ext cx="5800357" cy="369332"/>
          </a:xfrm>
          <a:prstGeom prst="rect">
            <a:avLst/>
          </a:prstGeom>
        </p:spPr>
        <p:txBody>
          <a:bodyPr wrap="square">
            <a:spAutoFit/>
          </a:bodyPr>
          <a:lstStyle/>
          <a:p>
            <a:pPr algn="just"/>
            <a:endParaRPr lang="es-CO" sz="1800" dirty="0">
              <a:solidFill>
                <a:prstClr val="black"/>
              </a:solidFill>
            </a:endParaRPr>
          </a:p>
        </p:txBody>
      </p:sp>
      <p:sp>
        <p:nvSpPr>
          <p:cNvPr id="10" name="Rectángulo 9"/>
          <p:cNvSpPr/>
          <p:nvPr/>
        </p:nvSpPr>
        <p:spPr>
          <a:xfrm>
            <a:off x="321103" y="1529493"/>
            <a:ext cx="6119447" cy="369332"/>
          </a:xfrm>
          <a:prstGeom prst="rect">
            <a:avLst/>
          </a:prstGeom>
        </p:spPr>
        <p:txBody>
          <a:bodyPr wrap="square">
            <a:spAutoFit/>
          </a:bodyPr>
          <a:lstStyle/>
          <a:p>
            <a:pPr algn="just"/>
            <a:endParaRPr lang="es-CO" sz="1800" dirty="0">
              <a:solidFill>
                <a:prstClr val="black"/>
              </a:solidFill>
            </a:endParaRPr>
          </a:p>
        </p:txBody>
      </p:sp>
      <p:sp>
        <p:nvSpPr>
          <p:cNvPr id="11" name="Rectángulo 10"/>
          <p:cNvSpPr/>
          <p:nvPr/>
        </p:nvSpPr>
        <p:spPr>
          <a:xfrm>
            <a:off x="480647" y="7348040"/>
            <a:ext cx="5800357" cy="369332"/>
          </a:xfrm>
          <a:prstGeom prst="rect">
            <a:avLst/>
          </a:prstGeom>
        </p:spPr>
        <p:txBody>
          <a:bodyPr wrap="square">
            <a:spAutoFit/>
          </a:bodyPr>
          <a:lstStyle/>
          <a:p>
            <a:pPr algn="just"/>
            <a:endParaRPr lang="es-CO" sz="1800" dirty="0">
              <a:solidFill>
                <a:prstClr val="black"/>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130465453"/>
              </p:ext>
            </p:extLst>
          </p:nvPr>
        </p:nvGraphicFramePr>
        <p:xfrm>
          <a:off x="480645" y="1196519"/>
          <a:ext cx="6084278" cy="8165540"/>
        </p:xfrm>
        <a:graphic>
          <a:graphicData uri="http://schemas.openxmlformats.org/drawingml/2006/table">
            <a:tbl>
              <a:tblPr firstRow="1" bandRow="1">
                <a:tableStyleId>{5C22544A-7EE6-4342-B048-85BDC9FD1C3A}</a:tableStyleId>
              </a:tblPr>
              <a:tblGrid>
                <a:gridCol w="3042139">
                  <a:extLst>
                    <a:ext uri="{9D8B030D-6E8A-4147-A177-3AD203B41FA5}">
                      <a16:colId xmlns:a16="http://schemas.microsoft.com/office/drawing/2014/main" xmlns="" val="20000"/>
                    </a:ext>
                  </a:extLst>
                </a:gridCol>
                <a:gridCol w="3042139">
                  <a:extLst>
                    <a:ext uri="{9D8B030D-6E8A-4147-A177-3AD203B41FA5}">
                      <a16:colId xmlns:a16="http://schemas.microsoft.com/office/drawing/2014/main" xmlns="" val="20001"/>
                    </a:ext>
                  </a:extLst>
                </a:gridCol>
              </a:tblGrid>
              <a:tr h="372995">
                <a:tc>
                  <a:txBody>
                    <a:bodyPr/>
                    <a:lstStyle/>
                    <a:p>
                      <a:pPr algn="ctr" fontAlgn="ctr"/>
                      <a:r>
                        <a:rPr lang="es-CO" sz="1300" b="1" i="0" u="none" strike="noStrike" dirty="0">
                          <a:solidFill>
                            <a:schemeClr val="bg1"/>
                          </a:solidFill>
                          <a:effectLst/>
                          <a:latin typeface="Calibri" panose="020F0502020204030204" pitchFamily="34" charset="0"/>
                        </a:rPr>
                        <a:t>Actividad</a:t>
                      </a:r>
                    </a:p>
                  </a:txBody>
                  <a:tcPr marL="9525" marR="9525" marT="9525" marB="0" anchor="ctr">
                    <a:solidFill>
                      <a:srgbClr val="002060"/>
                    </a:solidFill>
                  </a:tcPr>
                </a:tc>
                <a:tc>
                  <a:txBody>
                    <a:bodyPr/>
                    <a:lstStyle/>
                    <a:p>
                      <a:pPr algn="ctr" fontAlgn="ctr"/>
                      <a:r>
                        <a:rPr lang="es-CO" sz="1300" b="1" i="0" u="none" strike="noStrike" dirty="0">
                          <a:solidFill>
                            <a:schemeClr val="bg1"/>
                          </a:solidFill>
                          <a:effectLst/>
                          <a:latin typeface="Calibri" panose="020F0502020204030204" pitchFamily="34" charset="0"/>
                        </a:rPr>
                        <a:t>Entregable esperado</a:t>
                      </a:r>
                    </a:p>
                  </a:txBody>
                  <a:tcPr marL="9525" marR="9525" marT="9525" marB="0" anchor="ctr">
                    <a:solidFill>
                      <a:srgbClr val="002060"/>
                    </a:solidFill>
                  </a:tcPr>
                </a:tc>
                <a:extLst>
                  <a:ext uri="{0D108BD9-81ED-4DB2-BD59-A6C34878D82A}">
                    <a16:rowId xmlns:a16="http://schemas.microsoft.com/office/drawing/2014/main" xmlns="" val="10000"/>
                  </a:ext>
                </a:extLst>
              </a:tr>
              <a:tr h="1345999">
                <a:tc>
                  <a:txBody>
                    <a:bodyPr/>
                    <a:lstStyle/>
                    <a:p>
                      <a:pPr algn="ctr" fontAlgn="ctr"/>
                      <a:r>
                        <a:rPr lang="es-ES" sz="1300" b="1" i="0" u="none" strike="noStrike" dirty="0">
                          <a:solidFill>
                            <a:srgbClr val="000000"/>
                          </a:solidFill>
                          <a:effectLst/>
                          <a:latin typeface="Calibri" panose="020F0502020204030204" pitchFamily="34" charset="0"/>
                        </a:rPr>
                        <a:t>Identificar estrategias de servicio al ciudadano, rendición de cuentas, trámites y participación ciudadana para la Caracterización de grupos de valor y grupos de interés</a:t>
                      </a:r>
                    </a:p>
                  </a:txBody>
                  <a:tcPr marL="9525" marR="9525" marT="9525" marB="0" anchor="ctr"/>
                </a:tc>
                <a:tc>
                  <a:txBody>
                    <a:bodyPr/>
                    <a:lstStyle/>
                    <a:p>
                      <a:pPr algn="ctr" fontAlgn="ctr"/>
                      <a:r>
                        <a:rPr lang="es-CO" sz="1300" b="1" i="0" u="none" strike="noStrike">
                          <a:solidFill>
                            <a:srgbClr val="000000"/>
                          </a:solidFill>
                          <a:effectLst/>
                          <a:latin typeface="Calibri" panose="020F0502020204030204" pitchFamily="34" charset="0"/>
                        </a:rPr>
                        <a:t>Caracterizacion con estrategias</a:t>
                      </a:r>
                    </a:p>
                  </a:txBody>
                  <a:tcPr marL="9525" marR="9525" marT="9525" marB="0" anchor="ctr"/>
                </a:tc>
                <a:extLst>
                  <a:ext uri="{0D108BD9-81ED-4DB2-BD59-A6C34878D82A}">
                    <a16:rowId xmlns:a16="http://schemas.microsoft.com/office/drawing/2014/main" xmlns="" val="10001"/>
                  </a:ext>
                </a:extLst>
              </a:tr>
              <a:tr h="1022503">
                <a:tc>
                  <a:txBody>
                    <a:bodyPr/>
                    <a:lstStyle/>
                    <a:p>
                      <a:pPr algn="ctr" fontAlgn="ctr"/>
                      <a:r>
                        <a:rPr lang="es-ES" sz="1300" b="1" i="0" u="none" strike="noStrike" dirty="0">
                          <a:solidFill>
                            <a:srgbClr val="000000"/>
                          </a:solidFill>
                          <a:effectLst/>
                          <a:latin typeface="Calibri" panose="020F0502020204030204" pitchFamily="34" charset="0"/>
                        </a:rPr>
                        <a:t>Modificar los perfiles de los empleos definidos en el manual de funciones del GSC con el fin de dar cumplimiento a las instrucciones del DAFP</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Manual de funciones actualizado.</a:t>
                      </a:r>
                    </a:p>
                  </a:txBody>
                  <a:tcPr marL="9525" marR="9525" marT="9525" marB="0" anchor="ctr"/>
                </a:tc>
                <a:extLst>
                  <a:ext uri="{0D108BD9-81ED-4DB2-BD59-A6C34878D82A}">
                    <a16:rowId xmlns:a16="http://schemas.microsoft.com/office/drawing/2014/main" xmlns="" val="10002"/>
                  </a:ext>
                </a:extLst>
              </a:tr>
              <a:tr h="1009267">
                <a:tc>
                  <a:txBody>
                    <a:bodyPr/>
                    <a:lstStyle/>
                    <a:p>
                      <a:pPr algn="ctr" fontAlgn="ctr"/>
                      <a:r>
                        <a:rPr lang="es-ES" sz="1300" b="1" i="0" u="none" strike="noStrike">
                          <a:solidFill>
                            <a:srgbClr val="000000"/>
                          </a:solidFill>
                          <a:effectLst/>
                          <a:latin typeface="Calibri" panose="020F0502020204030204" pitchFamily="34" charset="0"/>
                        </a:rPr>
                        <a:t>Realizar jornadas de formaciòn específica en temas relacionados con servicio al ciudadano (PQRDS, transparencia, MIPG, habilidades blandas, comunicación asertiva, lenguaje claro, accesibilidad; etc.)</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Jornadas de capacitación realizadas.</a:t>
                      </a:r>
                    </a:p>
                  </a:txBody>
                  <a:tcPr marL="9525" marR="9525" marT="9525" marB="0" anchor="ctr"/>
                </a:tc>
                <a:extLst>
                  <a:ext uri="{0D108BD9-81ED-4DB2-BD59-A6C34878D82A}">
                    <a16:rowId xmlns:a16="http://schemas.microsoft.com/office/drawing/2014/main" xmlns="" val="10003"/>
                  </a:ext>
                </a:extLst>
              </a:tr>
              <a:tr h="1009267">
                <a:tc>
                  <a:txBody>
                    <a:bodyPr/>
                    <a:lstStyle/>
                    <a:p>
                      <a:pPr algn="ctr" fontAlgn="ctr"/>
                      <a:r>
                        <a:rPr lang="es-ES" sz="1300" b="1" i="0" u="none" strike="noStrike">
                          <a:solidFill>
                            <a:srgbClr val="000000"/>
                          </a:solidFill>
                          <a:effectLst/>
                          <a:latin typeface="Calibri" panose="020F0502020204030204" pitchFamily="34" charset="0"/>
                        </a:rPr>
                        <a:t>Realizar mesas de trabajo con la dependencia encargada, con el fin de generar unas condiciones de acceso inclusiva en la infraestructura física de la entidad.</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Mesas de trabajo realizadas</a:t>
                      </a:r>
                    </a:p>
                  </a:txBody>
                  <a:tcPr marL="9525" marR="9525" marT="9525" marB="0" anchor="ctr"/>
                </a:tc>
                <a:extLst>
                  <a:ext uri="{0D108BD9-81ED-4DB2-BD59-A6C34878D82A}">
                    <a16:rowId xmlns:a16="http://schemas.microsoft.com/office/drawing/2014/main" xmlns="" val="10004"/>
                  </a:ext>
                </a:extLst>
              </a:tr>
              <a:tr h="908379">
                <a:tc>
                  <a:txBody>
                    <a:bodyPr/>
                    <a:lstStyle/>
                    <a:p>
                      <a:pPr algn="ctr" fontAlgn="ctr"/>
                      <a:r>
                        <a:rPr lang="es-ES" sz="1300" b="1" i="0" u="none" strike="noStrike">
                          <a:solidFill>
                            <a:srgbClr val="000000"/>
                          </a:solidFill>
                          <a:effectLst/>
                          <a:latin typeface="Calibri" panose="020F0502020204030204" pitchFamily="34" charset="0"/>
                        </a:rPr>
                        <a:t>Realizar mesas de trabajo con la dependencia encargada, con el fin de implementar señalización inclusiva al interior de la entidad.</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Mesas de trabajo realizadas</a:t>
                      </a:r>
                    </a:p>
                  </a:txBody>
                  <a:tcPr marL="9525" marR="9525" marT="9525" marB="0" anchor="ctr"/>
                </a:tc>
                <a:extLst>
                  <a:ext uri="{0D108BD9-81ED-4DB2-BD59-A6C34878D82A}">
                    <a16:rowId xmlns:a16="http://schemas.microsoft.com/office/drawing/2014/main" xmlns="" val="10005"/>
                  </a:ext>
                </a:extLst>
              </a:tr>
              <a:tr h="1609061">
                <a:tc>
                  <a:txBody>
                    <a:bodyPr/>
                    <a:lstStyle/>
                    <a:p>
                      <a:pPr algn="ctr" fontAlgn="ctr"/>
                      <a:r>
                        <a:rPr lang="es-ES" sz="1300" b="1" i="0" u="none" strike="noStrike">
                          <a:solidFill>
                            <a:srgbClr val="000000"/>
                          </a:solidFill>
                          <a:effectLst/>
                          <a:latin typeface="Calibri" panose="020F0502020204030204" pitchFamily="34" charset="0"/>
                        </a:rPr>
                        <a:t>Implementar y/o actualizar con las dependencias encargadas, politicas de tratamiento a personas con discapacidad, adultos mayores, niños, mujeres embarazadas, personas que hablen otras lenguas o dialectos en Colombia (indígena, afro y ROM y personas con discapacidad auditiva)</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Políticas actualizadas</a:t>
                      </a:r>
                    </a:p>
                  </a:txBody>
                  <a:tcPr marL="9525" marR="9525" marT="9525" marB="0" anchor="ctr"/>
                </a:tc>
                <a:extLst>
                  <a:ext uri="{0D108BD9-81ED-4DB2-BD59-A6C34878D82A}">
                    <a16:rowId xmlns:a16="http://schemas.microsoft.com/office/drawing/2014/main" xmlns="" val="10006"/>
                  </a:ext>
                </a:extLst>
              </a:tr>
              <a:tr h="888069">
                <a:tc>
                  <a:txBody>
                    <a:bodyPr/>
                    <a:lstStyle/>
                    <a:p>
                      <a:pPr algn="ctr" fontAlgn="ctr"/>
                      <a:r>
                        <a:rPr lang="es-ES" sz="1300" b="1" i="0" u="none" strike="noStrike">
                          <a:solidFill>
                            <a:srgbClr val="000000"/>
                          </a:solidFill>
                          <a:effectLst/>
                          <a:latin typeface="Calibri" panose="020F0502020204030204" pitchFamily="34" charset="0"/>
                        </a:rPr>
                        <a:t>Implementar una herramienta para el acceso a la información de personas con discapacidad.</a:t>
                      </a:r>
                    </a:p>
                  </a:txBody>
                  <a:tcPr marL="9525" marR="9525" marT="9525" marB="0" anchor="ctr"/>
                </a:tc>
                <a:tc>
                  <a:txBody>
                    <a:bodyPr/>
                    <a:lstStyle/>
                    <a:p>
                      <a:pPr algn="ctr" fontAlgn="ctr"/>
                      <a:r>
                        <a:rPr lang="es-CO" sz="1300" b="1" i="0" u="none" strike="noStrike" dirty="0">
                          <a:solidFill>
                            <a:srgbClr val="000000"/>
                          </a:solidFill>
                          <a:effectLst/>
                          <a:latin typeface="Calibri" panose="020F0502020204030204" pitchFamily="34" charset="0"/>
                        </a:rPr>
                        <a:t>Herramienta diseñada</a:t>
                      </a:r>
                    </a:p>
                  </a:txBody>
                  <a:tcPr marL="9525" marR="9525" marT="9525"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05884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946032"/>
            <a:ext cx="5941034" cy="8139672"/>
          </a:xfrm>
        </p:spPr>
        <p:txBody>
          <a:bodyPr>
            <a:normAutofit/>
          </a:bodyPr>
          <a:lstStyle/>
          <a:p>
            <a:pPr algn="just"/>
            <a:r>
              <a:rPr lang="es-CO" sz="1400" dirty="0"/>
              <a:t>La articulación inter e intrainstitucional se constituyen en mecanismos que sostienen este objetivo estratégico y sus iniciativas institucionales. Se requiere una adecuada coordinación desde el proceso GRGI en todos los niveles de dirección, misional, evaluación y de apoyo, para el cumplimiento de las metas del cuatrienio. El proceso GRGI se encuentra alineada  con dos objetivos estratégicos de la siguiente manera:</a:t>
            </a:r>
          </a:p>
          <a:p>
            <a:pPr algn="just"/>
            <a:endParaRPr lang="es-CO" sz="2000" dirty="0"/>
          </a:p>
        </p:txBody>
      </p:sp>
      <p:sp>
        <p:nvSpPr>
          <p:cNvPr id="4" name="Rectángulo 3"/>
          <p:cNvSpPr/>
          <p:nvPr/>
        </p:nvSpPr>
        <p:spPr>
          <a:xfrm>
            <a:off x="452255" y="966392"/>
            <a:ext cx="4138246" cy="400110"/>
          </a:xfrm>
          <a:prstGeom prst="rect">
            <a:avLst/>
          </a:prstGeom>
        </p:spPr>
        <p:txBody>
          <a:bodyPr wrap="square">
            <a:spAutoFit/>
          </a:bodyPr>
          <a:lstStyle/>
          <a:p>
            <a:r>
              <a:rPr lang="es-CO" sz="2000" b="1" dirty="0">
                <a:solidFill>
                  <a:prstClr val="black"/>
                </a:solidFill>
              </a:rPr>
              <a:t>Alineación Estratégica – PEI y PAI</a:t>
            </a:r>
          </a:p>
        </p:txBody>
      </p:sp>
      <p:sp>
        <p:nvSpPr>
          <p:cNvPr id="6" name="Rectángulo 5"/>
          <p:cNvSpPr/>
          <p:nvPr/>
        </p:nvSpPr>
        <p:spPr>
          <a:xfrm>
            <a:off x="329161" y="3505203"/>
            <a:ext cx="3505200" cy="181707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Objetivo estratégico 1: Fortalecer la gestión institucional, para asegurar la calidad en el servicio con eficiencia, transparencia e innovación, soportada en la gestión de la información, el uso de las tecnologías y el desarrollo humano con un enfoque diferencial e inclusivo</a:t>
            </a:r>
          </a:p>
        </p:txBody>
      </p:sp>
      <p:sp>
        <p:nvSpPr>
          <p:cNvPr id="7" name="Flecha derecha 6"/>
          <p:cNvSpPr/>
          <p:nvPr/>
        </p:nvSpPr>
        <p:spPr>
          <a:xfrm>
            <a:off x="4067084" y="3657603"/>
            <a:ext cx="2145323" cy="166467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Indicador: Índice de la política de política de Servicio al ciudadano en MIPG</a:t>
            </a:r>
            <a:endParaRPr lang="es-CO" dirty="0"/>
          </a:p>
        </p:txBody>
      </p:sp>
      <p:graphicFrame>
        <p:nvGraphicFramePr>
          <p:cNvPr id="14" name="Diagrama 13"/>
          <p:cNvGraphicFramePr/>
          <p:nvPr>
            <p:extLst>
              <p:ext uri="{D42A27DB-BD31-4B8C-83A1-F6EECF244321}">
                <p14:modId xmlns:p14="http://schemas.microsoft.com/office/powerpoint/2010/main" val="1726332004"/>
              </p:ext>
            </p:extLst>
          </p:nvPr>
        </p:nvGraphicFramePr>
        <p:xfrm>
          <a:off x="159635" y="5345725"/>
          <a:ext cx="6191708" cy="3001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06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418493"/>
            <a:ext cx="5941034" cy="8139672"/>
          </a:xfrm>
        </p:spPr>
        <p:txBody>
          <a:bodyPr>
            <a:normAutofit/>
          </a:bodyPr>
          <a:lstStyle/>
          <a:p>
            <a:pPr algn="just"/>
            <a:r>
              <a:rPr lang="es-CO" dirty="0"/>
              <a:t>La articulación inter e intrainstitucional se constituyen en mecanismos que sostienen este objetivo estratégico y sus iniciativas institucionales. Se requiere una adecuada coordinación desde el proceso GRGI en todos los niveles de dirección, misional, evaluación y de apoyo, para el cumplimiento de las metas del cuatrienio. El proceso GRGI se encuentra alineada  con dos objetivos estratégicos de la siguiente manera:</a:t>
            </a:r>
          </a:p>
          <a:p>
            <a:pPr algn="just"/>
            <a:endParaRPr lang="es-CO" sz="1900" dirty="0"/>
          </a:p>
        </p:txBody>
      </p:sp>
      <p:sp>
        <p:nvSpPr>
          <p:cNvPr id="4" name="Rectángulo 3"/>
          <p:cNvSpPr/>
          <p:nvPr/>
        </p:nvSpPr>
        <p:spPr>
          <a:xfrm>
            <a:off x="1172308" y="668215"/>
            <a:ext cx="4138246" cy="400110"/>
          </a:xfrm>
          <a:prstGeom prst="rect">
            <a:avLst/>
          </a:prstGeom>
        </p:spPr>
        <p:txBody>
          <a:bodyPr wrap="square">
            <a:spAutoFit/>
          </a:bodyPr>
          <a:lstStyle/>
          <a:p>
            <a:r>
              <a:rPr lang="es-CO" sz="2000" b="1" dirty="0">
                <a:solidFill>
                  <a:prstClr val="black"/>
                </a:solidFill>
              </a:rPr>
              <a:t>Alineación Estratégica – PEI y PAI</a:t>
            </a:r>
          </a:p>
        </p:txBody>
      </p:sp>
      <p:sp>
        <p:nvSpPr>
          <p:cNvPr id="6" name="Rectángulo 5"/>
          <p:cNvSpPr/>
          <p:nvPr/>
        </p:nvSpPr>
        <p:spPr>
          <a:xfrm>
            <a:off x="329161" y="3505203"/>
            <a:ext cx="3505200" cy="181707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Objetivo estratégico 2: Fortalecer la gestión institucional, para asegurar la calidad en el servicio con eficiencia, transparencia e innovación, soportada en la gestión de la información, el uso de las tecnologías y el desarrollo humano con un enfoque diferencial e inclusivo</a:t>
            </a:r>
          </a:p>
        </p:txBody>
      </p:sp>
      <p:sp>
        <p:nvSpPr>
          <p:cNvPr id="7" name="Flecha derecha 6"/>
          <p:cNvSpPr/>
          <p:nvPr/>
        </p:nvSpPr>
        <p:spPr>
          <a:xfrm>
            <a:off x="4067084" y="3657603"/>
            <a:ext cx="2145323" cy="166467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Indicador: Índice de la política de Participación Ciudadana en la Gestión Pública en MIPG</a:t>
            </a:r>
            <a:endParaRPr lang="es-CO" dirty="0"/>
          </a:p>
        </p:txBody>
      </p:sp>
      <p:graphicFrame>
        <p:nvGraphicFramePr>
          <p:cNvPr id="14" name="Diagrama 13"/>
          <p:cNvGraphicFramePr/>
          <p:nvPr>
            <p:extLst>
              <p:ext uri="{D42A27DB-BD31-4B8C-83A1-F6EECF244321}">
                <p14:modId xmlns:p14="http://schemas.microsoft.com/office/powerpoint/2010/main" val="3574965214"/>
              </p:ext>
            </p:extLst>
          </p:nvPr>
        </p:nvGraphicFramePr>
        <p:xfrm>
          <a:off x="329161" y="5345727"/>
          <a:ext cx="6022182" cy="2965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Imagen 15"/>
          <p:cNvPicPr>
            <a:picLocks noChangeAspect="1"/>
          </p:cNvPicPr>
          <p:nvPr/>
        </p:nvPicPr>
        <p:blipFill>
          <a:blip r:embed="rId7"/>
          <a:stretch>
            <a:fillRect/>
          </a:stretch>
        </p:blipFill>
        <p:spPr>
          <a:xfrm>
            <a:off x="160461" y="235927"/>
            <a:ext cx="2565535" cy="432288"/>
          </a:xfrm>
          <a:prstGeom prst="rect">
            <a:avLst/>
          </a:prstGeom>
        </p:spPr>
      </p:pic>
    </p:spTree>
    <p:extLst>
      <p:ext uri="{BB962C8B-B14F-4D97-AF65-F5344CB8AC3E}">
        <p14:creationId xmlns:p14="http://schemas.microsoft.com/office/powerpoint/2010/main" val="348946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891861"/>
            <a:ext cx="5941034" cy="7666303"/>
          </a:xfrm>
        </p:spPr>
        <p:txBody>
          <a:bodyPr>
            <a:normAutofit/>
          </a:bodyPr>
          <a:lstStyle/>
          <a:p>
            <a:pPr algn="just"/>
            <a:r>
              <a:rPr lang="es-CO" dirty="0"/>
              <a:t>Esta herramienta de gestión, integra anualmente en un solo cuerpo la planeación de las estrategias de las entidades en torno a la lucha contra la corrupción. De tal manera que el ciudadano pueda conocer de primera mano las acciones programadas para frenar este flagelo.</a:t>
            </a:r>
          </a:p>
          <a:p>
            <a:pPr algn="just"/>
            <a:r>
              <a:rPr lang="es-ES" dirty="0"/>
              <a:t>Teniendo en cuenta que dentro del proceso GRGI se lidera la implementación institucional de las Políticas de Gestión y Desempeño “Servicio al Ciudadano” y “Participación Ciudadana”, es necesario tener en cuenta la siguiente alineación para el desarrollo de sus actividades.</a:t>
            </a:r>
            <a:endParaRPr lang="es-CO" dirty="0"/>
          </a:p>
        </p:txBody>
      </p:sp>
      <p:sp>
        <p:nvSpPr>
          <p:cNvPr id="4" name="Rectángulo 3"/>
          <p:cNvSpPr/>
          <p:nvPr/>
        </p:nvSpPr>
        <p:spPr>
          <a:xfrm>
            <a:off x="160461" y="1008774"/>
            <a:ext cx="5322277" cy="400110"/>
          </a:xfrm>
          <a:prstGeom prst="rect">
            <a:avLst/>
          </a:prstGeom>
        </p:spPr>
        <p:txBody>
          <a:bodyPr wrap="square">
            <a:spAutoFit/>
          </a:bodyPr>
          <a:lstStyle/>
          <a:p>
            <a:r>
              <a:rPr lang="es-CO" sz="2000" b="1" dirty="0">
                <a:solidFill>
                  <a:prstClr val="black"/>
                </a:solidFill>
              </a:rPr>
              <a:t>Alineación Estratégica – Plan Anticorrupción</a:t>
            </a:r>
          </a:p>
        </p:txBody>
      </p:sp>
      <p:graphicFrame>
        <p:nvGraphicFramePr>
          <p:cNvPr id="2" name="Diagrama 1"/>
          <p:cNvGraphicFramePr/>
          <p:nvPr>
            <p:extLst>
              <p:ext uri="{D42A27DB-BD31-4B8C-83A1-F6EECF244321}">
                <p14:modId xmlns:p14="http://schemas.microsoft.com/office/powerpoint/2010/main" val="1066966985"/>
              </p:ext>
            </p:extLst>
          </p:nvPr>
        </p:nvGraphicFramePr>
        <p:xfrm>
          <a:off x="410309" y="4642338"/>
          <a:ext cx="572086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3636786493"/>
              </p:ext>
            </p:extLst>
          </p:nvPr>
        </p:nvGraphicFramePr>
        <p:xfrm>
          <a:off x="410311" y="7233139"/>
          <a:ext cx="5802923" cy="14419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ángulo redondeado 8"/>
          <p:cNvSpPr/>
          <p:nvPr/>
        </p:nvSpPr>
        <p:spPr>
          <a:xfrm>
            <a:off x="410311" y="3739662"/>
            <a:ext cx="2227383" cy="67993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a:t>Subcomponente</a:t>
            </a:r>
          </a:p>
        </p:txBody>
      </p:sp>
      <p:sp>
        <p:nvSpPr>
          <p:cNvPr id="12" name="Flecha derecha 11"/>
          <p:cNvSpPr/>
          <p:nvPr/>
        </p:nvSpPr>
        <p:spPr>
          <a:xfrm>
            <a:off x="2725994" y="3581402"/>
            <a:ext cx="3276220" cy="996461"/>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Acción </a:t>
            </a:r>
          </a:p>
        </p:txBody>
      </p:sp>
    </p:spTree>
    <p:extLst>
      <p:ext uri="{BB962C8B-B14F-4D97-AF65-F5344CB8AC3E}">
        <p14:creationId xmlns:p14="http://schemas.microsoft.com/office/powerpoint/2010/main" val="2866899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10309" y="1068325"/>
            <a:ext cx="5941034" cy="8489840"/>
          </a:xfrm>
        </p:spPr>
        <p:txBody>
          <a:bodyPr>
            <a:normAutofit/>
          </a:bodyPr>
          <a:lstStyle/>
          <a:p>
            <a:pPr defTabSz="914400">
              <a:lnSpc>
                <a:spcPct val="100000"/>
              </a:lnSpc>
              <a:spcBef>
                <a:spcPts val="0"/>
              </a:spcBef>
            </a:pPr>
            <a:r>
              <a:rPr lang="es-CO" kern="0" dirty="0">
                <a:solidFill>
                  <a:sysClr val="windowText" lastClr="000000"/>
                </a:solidFill>
              </a:rPr>
              <a:t>Normativo y Procedimental</a:t>
            </a:r>
          </a:p>
          <a:p>
            <a:pPr algn="just"/>
            <a:endParaRPr lang="es-CO" dirty="0"/>
          </a:p>
        </p:txBody>
      </p:sp>
      <p:sp>
        <p:nvSpPr>
          <p:cNvPr id="4" name="Rectángulo 3"/>
          <p:cNvSpPr/>
          <p:nvPr/>
        </p:nvSpPr>
        <p:spPr>
          <a:xfrm>
            <a:off x="293077" y="1319921"/>
            <a:ext cx="5322277" cy="400110"/>
          </a:xfrm>
          <a:prstGeom prst="rect">
            <a:avLst/>
          </a:prstGeom>
        </p:spPr>
        <p:txBody>
          <a:bodyPr wrap="square">
            <a:spAutoFit/>
          </a:bodyPr>
          <a:lstStyle/>
          <a:p>
            <a:r>
              <a:rPr lang="es-CO" sz="2000" b="1" dirty="0">
                <a:solidFill>
                  <a:prstClr val="black"/>
                </a:solidFill>
              </a:rPr>
              <a:t>Alineación Estratégica – Plan Anticorrupción</a:t>
            </a:r>
          </a:p>
        </p:txBody>
      </p:sp>
      <p:graphicFrame>
        <p:nvGraphicFramePr>
          <p:cNvPr id="2" name="Diagrama 1"/>
          <p:cNvGraphicFramePr/>
          <p:nvPr>
            <p:extLst>
              <p:ext uri="{D42A27DB-BD31-4B8C-83A1-F6EECF244321}">
                <p14:modId xmlns:p14="http://schemas.microsoft.com/office/powerpoint/2010/main" val="1648983467"/>
              </p:ext>
            </p:extLst>
          </p:nvPr>
        </p:nvGraphicFramePr>
        <p:xfrm>
          <a:off x="498611" y="2824456"/>
          <a:ext cx="5720860" cy="3214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3567058676"/>
              </p:ext>
            </p:extLst>
          </p:nvPr>
        </p:nvGraphicFramePr>
        <p:xfrm>
          <a:off x="410309" y="6038910"/>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ángulo redondeado 8"/>
          <p:cNvSpPr/>
          <p:nvPr/>
        </p:nvSpPr>
        <p:spPr>
          <a:xfrm>
            <a:off x="498613" y="1878581"/>
            <a:ext cx="2227383" cy="67993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t>Subcomponente</a:t>
            </a:r>
          </a:p>
        </p:txBody>
      </p:sp>
      <p:sp>
        <p:nvSpPr>
          <p:cNvPr id="12" name="Flecha derecha 11"/>
          <p:cNvSpPr/>
          <p:nvPr/>
        </p:nvSpPr>
        <p:spPr>
          <a:xfrm>
            <a:off x="2814296" y="1734272"/>
            <a:ext cx="3276220" cy="996461"/>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solidFill>
              </a:rPr>
              <a:t>Acción </a:t>
            </a:r>
          </a:p>
        </p:txBody>
      </p:sp>
      <p:graphicFrame>
        <p:nvGraphicFramePr>
          <p:cNvPr id="5" name="Diagrama 4"/>
          <p:cNvGraphicFramePr/>
          <p:nvPr>
            <p:extLst>
              <p:ext uri="{D42A27DB-BD31-4B8C-83A1-F6EECF244321}">
                <p14:modId xmlns:p14="http://schemas.microsoft.com/office/powerpoint/2010/main" val="1564458617"/>
              </p:ext>
            </p:extLst>
          </p:nvPr>
        </p:nvGraphicFramePr>
        <p:xfrm>
          <a:off x="512517" y="7684237"/>
          <a:ext cx="5847251" cy="17174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49465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5742" y="1682749"/>
            <a:ext cx="5322277" cy="400110"/>
          </a:xfrm>
          <a:prstGeom prst="rect">
            <a:avLst/>
          </a:prstGeom>
        </p:spPr>
        <p:txBody>
          <a:bodyPr wrap="square">
            <a:spAutoFit/>
          </a:bodyPr>
          <a:lstStyle/>
          <a:p>
            <a:r>
              <a:rPr lang="es-CO" sz="2000" b="1" dirty="0">
                <a:solidFill>
                  <a:prstClr val="black"/>
                </a:solidFill>
              </a:rPr>
              <a:t>Alineación Estratégica – Plan Anticorrupción</a:t>
            </a:r>
          </a:p>
        </p:txBody>
      </p:sp>
      <p:graphicFrame>
        <p:nvGraphicFramePr>
          <p:cNvPr id="2" name="Diagrama 1"/>
          <p:cNvGraphicFramePr/>
          <p:nvPr>
            <p:extLst>
              <p:ext uri="{D42A27DB-BD31-4B8C-83A1-F6EECF244321}">
                <p14:modId xmlns:p14="http://schemas.microsoft.com/office/powerpoint/2010/main" val="1224259110"/>
              </p:ext>
            </p:extLst>
          </p:nvPr>
        </p:nvGraphicFramePr>
        <p:xfrm>
          <a:off x="560750" y="3978195"/>
          <a:ext cx="57208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3792064998"/>
              </p:ext>
            </p:extLst>
          </p:nvPr>
        </p:nvGraphicFramePr>
        <p:xfrm>
          <a:off x="446451" y="7119950"/>
          <a:ext cx="5949459" cy="148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ángulo redondeado 8"/>
          <p:cNvSpPr/>
          <p:nvPr/>
        </p:nvSpPr>
        <p:spPr>
          <a:xfrm>
            <a:off x="446451" y="2282372"/>
            <a:ext cx="2227383" cy="67993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t>Subcomponente</a:t>
            </a:r>
          </a:p>
        </p:txBody>
      </p:sp>
      <p:sp>
        <p:nvSpPr>
          <p:cNvPr id="12" name="Flecha derecha 11"/>
          <p:cNvSpPr/>
          <p:nvPr/>
        </p:nvSpPr>
        <p:spPr>
          <a:xfrm>
            <a:off x="2856408" y="2155067"/>
            <a:ext cx="3276220" cy="996461"/>
          </a:xfrm>
          <a:prstGeom prst="rightArrow">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solidFill>
              </a:rPr>
              <a:t>Acción </a:t>
            </a:r>
          </a:p>
        </p:txBody>
      </p:sp>
    </p:spTree>
    <p:extLst>
      <p:ext uri="{BB962C8B-B14F-4D97-AF65-F5344CB8AC3E}">
        <p14:creationId xmlns:p14="http://schemas.microsoft.com/office/powerpoint/2010/main" val="2087690881"/>
      </p:ext>
    </p:extLst>
  </p:cSld>
  <p:clrMapOvr>
    <a:masterClrMapping/>
  </p:clrMapOvr>
</p:sld>
</file>

<file path=ppt/theme/theme1.xml><?xml version="1.0" encoding="utf-8"?>
<a:theme xmlns:a="http://schemas.openxmlformats.org/drawingml/2006/main" name="Plantilla MINJUSTICIA PPT 2023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1D9B3A7E810704192948A19B3CC5B80" ma:contentTypeVersion="1" ma:contentTypeDescription="Crear nuevo documento." ma:contentTypeScope="" ma:versionID="3f6fa390ab0ca861e1ca19160ebe8b05">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2TV4CCKVFCYA-327339268-454</_dlc_DocId>
    <_dlc_DocIdUrl xmlns="81cc8fc0-8d1e-4295-8f37-5d076116407c">
      <Url>https://www.minjusticia.gov.co/servicio-ciudadano/_layouts/15/DocIdRedir.aspx?ID=2TV4CCKVFCYA-327339268-454</Url>
      <Description>2TV4CCKVFCYA-327339268-454</Description>
    </_dlc_DocIdUrl>
  </documentManagement>
</p:properties>
</file>

<file path=customXml/itemProps1.xml><?xml version="1.0" encoding="utf-8"?>
<ds:datastoreItem xmlns:ds="http://schemas.openxmlformats.org/officeDocument/2006/customXml" ds:itemID="{8A4B814D-202E-432F-AA6A-7A6C03053CE4}"/>
</file>

<file path=customXml/itemProps2.xml><?xml version="1.0" encoding="utf-8"?>
<ds:datastoreItem xmlns:ds="http://schemas.openxmlformats.org/officeDocument/2006/customXml" ds:itemID="{2B1E2CEC-4088-46F4-8F59-07D8AFD4AE1B}"/>
</file>

<file path=customXml/itemProps3.xml><?xml version="1.0" encoding="utf-8"?>
<ds:datastoreItem xmlns:ds="http://schemas.openxmlformats.org/officeDocument/2006/customXml" ds:itemID="{1D61D037-7CA6-4227-99EB-3C472C4A1810}"/>
</file>

<file path=customXml/itemProps4.xml><?xml version="1.0" encoding="utf-8"?>
<ds:datastoreItem xmlns:ds="http://schemas.openxmlformats.org/officeDocument/2006/customXml" ds:itemID="{270FE4CE-9788-4767-B088-BC5AFDA027BE}"/>
</file>

<file path=docProps/app.xml><?xml version="1.0" encoding="utf-8"?>
<Properties xmlns="http://schemas.openxmlformats.org/officeDocument/2006/extended-properties" xmlns:vt="http://schemas.openxmlformats.org/officeDocument/2006/docPropsVTypes">
  <Template>Office Theme</Template>
  <TotalTime>1122</TotalTime>
  <Words>5715</Words>
  <Application>Microsoft Office PowerPoint</Application>
  <PresentationFormat>A4 (210 x 297 mm)</PresentationFormat>
  <Paragraphs>431</Paragraphs>
  <Slides>45</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54" baseType="lpstr">
      <vt:lpstr>Arial</vt:lpstr>
      <vt:lpstr>Arial MT</vt:lpstr>
      <vt:lpstr>Calibri</vt:lpstr>
      <vt:lpstr>Calibri Light</vt:lpstr>
      <vt:lpstr>Montserrat Medium</vt:lpstr>
      <vt:lpstr>Montserrat SemiBold</vt:lpstr>
      <vt:lpstr>Times New Roman</vt:lpstr>
      <vt:lpstr>Plantilla MINJUSTICIA PPT 2023 (1)</vt:lpstr>
      <vt:lpstr>Hoja de cálculo de Microsoft Excel</vt:lpstr>
      <vt:lpstr>ALINEACIÓN ESTRATÉGICA E IDENTIFICACIÓN DE LA SITUACIÓN ACTUAL DE LA  RELACIÓN CON LOS GRUPOS DE INTERÉS 2023 </vt:lpstr>
      <vt:lpstr>Alineación Estratégica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ANDRES VIDAL MELO</dc:creator>
  <cp:lastModifiedBy>JAVIER ANDRES VIDAL MELO</cp:lastModifiedBy>
  <cp:revision>122</cp:revision>
  <dcterms:created xsi:type="dcterms:W3CDTF">2023-03-28T19:38:40Z</dcterms:created>
  <dcterms:modified xsi:type="dcterms:W3CDTF">2023-09-11T18:48:16Z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0x01010041D9B3A7E810704192948A19B3CC5B80</vt:lpwstr>
  </property>
  <property fmtid="{D5CDD505-2E9C-101B-9397-08002B2CF9AE}" pid="3" name="_dlc_DocIdItemGuid">
    <vt:lpwstr>8490ceff-e3d4-4d64-ac29-56fc265668eb</vt:lpwstr>
  </property>
</Properties>
</file>