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2" r:id="rId5"/>
  </p:sldMasterIdLst>
  <p:notesMasterIdLst>
    <p:notesMasterId r:id="rId48"/>
  </p:notesMasterIdLst>
  <p:sldIdLst>
    <p:sldId id="257" r:id="rId6"/>
    <p:sldId id="260" r:id="rId7"/>
    <p:sldId id="262" r:id="rId8"/>
    <p:sldId id="268" r:id="rId9"/>
    <p:sldId id="278" r:id="rId10"/>
    <p:sldId id="279" r:id="rId11"/>
    <p:sldId id="280" r:id="rId12"/>
    <p:sldId id="281" r:id="rId13"/>
    <p:sldId id="282" r:id="rId14"/>
    <p:sldId id="323" r:id="rId15"/>
    <p:sldId id="264" r:id="rId16"/>
    <p:sldId id="326" r:id="rId17"/>
    <p:sldId id="311" r:id="rId18"/>
    <p:sldId id="327" r:id="rId19"/>
    <p:sldId id="325" r:id="rId20"/>
    <p:sldId id="328" r:id="rId21"/>
    <p:sldId id="298" r:id="rId22"/>
    <p:sldId id="299" r:id="rId23"/>
    <p:sldId id="300" r:id="rId24"/>
    <p:sldId id="302" r:id="rId25"/>
    <p:sldId id="337" r:id="rId26"/>
    <p:sldId id="338" r:id="rId27"/>
    <p:sldId id="339" r:id="rId28"/>
    <p:sldId id="304" r:id="rId29"/>
    <p:sldId id="308" r:id="rId30"/>
    <p:sldId id="306" r:id="rId31"/>
    <p:sldId id="307" r:id="rId32"/>
    <p:sldId id="330" r:id="rId33"/>
    <p:sldId id="331" r:id="rId34"/>
    <p:sldId id="332" r:id="rId35"/>
    <p:sldId id="333" r:id="rId36"/>
    <p:sldId id="315" r:id="rId37"/>
    <p:sldId id="319" r:id="rId38"/>
    <p:sldId id="322" r:id="rId39"/>
    <p:sldId id="334" r:id="rId40"/>
    <p:sldId id="321" r:id="rId41"/>
    <p:sldId id="335" r:id="rId42"/>
    <p:sldId id="336" r:id="rId43"/>
    <p:sldId id="309" r:id="rId44"/>
    <p:sldId id="310" r:id="rId45"/>
    <p:sldId id="329" r:id="rId46"/>
    <p:sldId id="277"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Gadugi" panose="020B0502040204020203" pitchFamily="34" charset="0"/>
      <p:regular r:id="rId53"/>
      <p:bold r:id="rId54"/>
    </p:embeddedFont>
    <p:embeddedFont>
      <p:font typeface="Work Sans" pitchFamily="2" charset="0"/>
      <p:regular r:id="rId55"/>
      <p:bold r:id="rId56"/>
      <p:italic r:id="rId57"/>
      <p:boldItalic r:id="rId58"/>
    </p:embeddedFont>
    <p:embeddedFont>
      <p:font typeface="Work Sans Light" pitchFamily="2" charset="0"/>
      <p:regular r:id="rId59"/>
      <p:bold r:id="rId60"/>
      <p:italic r:id="rId61"/>
      <p:boldItalic r:id="rId62"/>
    </p:embeddedFont>
    <p:embeddedFont>
      <p:font typeface="Work Sans Medium" pitchFamily="2" charset="0"/>
      <p:regular r:id="rId63"/>
      <p:bold r:id="rId64"/>
      <p:italic r:id="rId65"/>
      <p:boldItalic r:id="rId66"/>
    </p:embeddedFont>
    <p:embeddedFont>
      <p:font typeface="Work Sans SemiBold"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BA16"/>
    <a:srgbClr val="FC02FF"/>
    <a:srgbClr val="FC0280"/>
    <a:srgbClr val="FF6600"/>
    <a:srgbClr val="676767"/>
    <a:srgbClr val="20FFFF"/>
    <a:srgbClr val="327AFF"/>
    <a:srgbClr val="E9C31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4"/>
    <p:restoredTop sz="95461" autoAdjust="0"/>
  </p:normalViewPr>
  <p:slideViewPr>
    <p:cSldViewPr snapToGrid="0" snapToObjects="1" showGuides="1">
      <p:cViewPr varScale="1">
        <p:scale>
          <a:sx n="150" d="100"/>
          <a:sy n="150" d="100"/>
        </p:scale>
        <p:origin x="47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font" Target="fonts/font1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3.xml"/><Relationship Id="rId51" Type="http://schemas.openxmlformats.org/officeDocument/2006/relationships/font" Target="fonts/font3.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2.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Users\clavel\Documents\Esquema%20de%20Publicaci&#243;n%202022%20y%20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s-CO">
                <a:solidFill>
                  <a:schemeClr val="tx1"/>
                </a:solidFill>
              </a:rPr>
              <a:t>¿Que opina usted del Esquema de Publicación?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Pt>
            <c:idx val="1"/>
            <c:invertIfNegative val="0"/>
            <c:bubble3D val="0"/>
            <c:spPr>
              <a:solidFill>
                <a:schemeClr val="accent5">
                  <a:lumMod val="20000"/>
                  <a:lumOff val="80000"/>
                </a:schemeClr>
              </a:solidFill>
              <a:ln>
                <a:solidFill>
                  <a:schemeClr val="accent3"/>
                </a:solidFill>
              </a:ln>
              <a:effectLst/>
              <a:sp3d>
                <a:contourClr>
                  <a:schemeClr val="accent3"/>
                </a:contourClr>
              </a:sp3d>
            </c:spPr>
            <c:extLst>
              <c:ext xmlns:c16="http://schemas.microsoft.com/office/drawing/2014/chart" uri="{C3380CC4-5D6E-409C-BE32-E72D297353CC}">
                <c16:uniqueId val="{00000001-DC51-491D-97E4-89361F0E62AD}"/>
              </c:ext>
            </c:extLst>
          </c:dPt>
          <c:dPt>
            <c:idx val="2"/>
            <c:invertIfNegative val="0"/>
            <c:bubble3D val="0"/>
            <c:spPr>
              <a:solidFill>
                <a:schemeClr val="accent6">
                  <a:lumMod val="40000"/>
                  <a:lumOff val="60000"/>
                </a:schemeClr>
              </a:solidFill>
              <a:ln>
                <a:noFill/>
              </a:ln>
              <a:effectLst/>
              <a:sp3d/>
            </c:spPr>
            <c:extLst>
              <c:ext xmlns:c16="http://schemas.microsoft.com/office/drawing/2014/chart" uri="{C3380CC4-5D6E-409C-BE32-E72D297353CC}">
                <c16:uniqueId val="{00000003-DC51-491D-97E4-89361F0E62AD}"/>
              </c:ext>
            </c:extLst>
          </c:dPt>
          <c:dPt>
            <c:idx val="3"/>
            <c:invertIfNegative val="0"/>
            <c:bubble3D val="0"/>
            <c:spPr>
              <a:solidFill>
                <a:srgbClr val="FFC000"/>
              </a:solidFill>
              <a:ln>
                <a:noFill/>
              </a:ln>
              <a:effectLst/>
              <a:sp3d/>
            </c:spPr>
            <c:extLst>
              <c:ext xmlns:c16="http://schemas.microsoft.com/office/drawing/2014/chart" uri="{C3380CC4-5D6E-409C-BE32-E72D297353CC}">
                <c16:uniqueId val="{00000005-DC51-491D-97E4-89361F0E62AD}"/>
              </c:ext>
            </c:extLst>
          </c:dPt>
          <c:dPt>
            <c:idx val="4"/>
            <c:invertIfNegative val="0"/>
            <c:bubble3D val="0"/>
            <c:spPr>
              <a:solidFill>
                <a:srgbClr val="FF0000"/>
              </a:solidFill>
              <a:ln>
                <a:noFill/>
              </a:ln>
              <a:effectLst/>
              <a:sp3d/>
            </c:spPr>
            <c:extLst>
              <c:ext xmlns:c16="http://schemas.microsoft.com/office/drawing/2014/chart" uri="{C3380CC4-5D6E-409C-BE32-E72D297353CC}">
                <c16:uniqueId val="{00000007-DC51-491D-97E4-89361F0E62A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Sheet1!$O$2:$O$6</c:f>
              <c:strCache>
                <c:ptCount val="5"/>
                <c:pt idx="0">
                  <c:v>Genérica</c:v>
                </c:pt>
                <c:pt idx="1">
                  <c:v>Excelente</c:v>
                </c:pt>
                <c:pt idx="2">
                  <c:v>Malo</c:v>
                </c:pt>
                <c:pt idx="3">
                  <c:v>Bueno</c:v>
                </c:pt>
                <c:pt idx="4">
                  <c:v>Muy bueno</c:v>
                </c:pt>
              </c:strCache>
            </c:strRef>
          </c:cat>
          <c:val>
            <c:numRef>
              <c:f>Sheet1!$P$2:$P$6</c:f>
              <c:numCache>
                <c:formatCode>General</c:formatCode>
                <c:ptCount val="5"/>
                <c:pt idx="0">
                  <c:v>2</c:v>
                </c:pt>
                <c:pt idx="1">
                  <c:v>2</c:v>
                </c:pt>
                <c:pt idx="2">
                  <c:v>1</c:v>
                </c:pt>
                <c:pt idx="3">
                  <c:v>2</c:v>
                </c:pt>
                <c:pt idx="4">
                  <c:v>2</c:v>
                </c:pt>
              </c:numCache>
            </c:numRef>
          </c:val>
          <c:extLst>
            <c:ext xmlns:c16="http://schemas.microsoft.com/office/drawing/2014/chart" uri="{C3380CC4-5D6E-409C-BE32-E72D297353CC}">
              <c16:uniqueId val="{00000008-DC51-491D-97E4-89361F0E62AD}"/>
            </c:ext>
          </c:extLst>
        </c:ser>
        <c:dLbls>
          <c:showLegendKey val="0"/>
          <c:showVal val="1"/>
          <c:showCatName val="0"/>
          <c:showSerName val="0"/>
          <c:showPercent val="0"/>
          <c:showBubbleSize val="0"/>
        </c:dLbls>
        <c:gapWidth val="150"/>
        <c:shape val="box"/>
        <c:axId val="1534556000"/>
        <c:axId val="1534556960"/>
        <c:axId val="0"/>
      </c:bar3DChart>
      <c:catAx>
        <c:axId val="15345560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534556960"/>
        <c:crosses val="autoZero"/>
        <c:auto val="1"/>
        <c:lblAlgn val="ctr"/>
        <c:lblOffset val="100"/>
        <c:noMultiLvlLbl val="0"/>
      </c:catAx>
      <c:valAx>
        <c:axId val="153455696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534556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160137-DBCF-48D5-9F40-7D07E37FDA74}" type="doc">
      <dgm:prSet loTypeId="urn:microsoft.com/office/officeart/2008/layout/LinedList" loCatId="list" qsTypeId="urn:microsoft.com/office/officeart/2005/8/quickstyle/simple1" qsCatId="simple" csTypeId="urn:microsoft.com/office/officeart/2005/8/colors/accent6_3" csCatId="accent6" phldr="1"/>
      <dgm:spPr/>
      <dgm:t>
        <a:bodyPr/>
        <a:lstStyle/>
        <a:p>
          <a:endParaRPr lang="es-ES"/>
        </a:p>
      </dgm:t>
    </dgm:pt>
    <dgm:pt modelId="{60495182-028B-4BC9-9E75-E779C14780D3}">
      <dgm:prSet phldrT="[Texto]" custT="1"/>
      <dgm:spPr/>
      <dgm:t>
        <a:bodyPr/>
        <a:lstStyle/>
        <a:p>
          <a:pPr algn="just"/>
          <a:r>
            <a:rPr lang="es-ES" sz="1400" b="0" dirty="0">
              <a:solidFill>
                <a:srgbClr val="000000"/>
              </a:solidFill>
              <a:latin typeface="+mn-lt"/>
              <a:cs typeface="Arial" panose="020B0604020202020204" pitchFamily="34" charset="0"/>
            </a:rPr>
            <a:t>La medición de la percepción de los ciudadanos frente a la atención recibida, en el 2º semestre de la vigencia 2022, se ubica en un rango porcentual “sobresaliente”, con </a:t>
          </a:r>
          <a:r>
            <a:rPr lang="es-ES" sz="1400" dirty="0"/>
            <a:t>93,56</a:t>
          </a:r>
          <a:r>
            <a:rPr lang="es-ES" sz="1400" b="0" dirty="0">
              <a:solidFill>
                <a:srgbClr val="000000"/>
              </a:solidFill>
              <a:latin typeface="+mn-lt"/>
              <a:cs typeface="Arial" panose="020B0604020202020204" pitchFamily="34" charset="0"/>
            </a:rPr>
            <a:t>% de satisfacción y conformidad de la ciudadanía  sobre 100% de las calificaciones realizadas.</a:t>
          </a:r>
        </a:p>
      </dgm:t>
    </dgm:pt>
    <dgm:pt modelId="{4228AF7F-15C9-4B33-AB53-0814A248BBEE}" type="parTrans" cxnId="{0A4DFE58-B1C7-4E11-AC5F-2244F6DBAF0D}">
      <dgm:prSet/>
      <dgm:spPr/>
      <dgm:t>
        <a:bodyPr/>
        <a:lstStyle/>
        <a:p>
          <a:pPr algn="just"/>
          <a:endParaRPr lang="es-ES" sz="1400" b="0">
            <a:solidFill>
              <a:srgbClr val="000000"/>
            </a:solidFill>
            <a:latin typeface="+mn-lt"/>
            <a:cs typeface="Arial" panose="020B0604020202020204" pitchFamily="34" charset="0"/>
          </a:endParaRPr>
        </a:p>
      </dgm:t>
    </dgm:pt>
    <dgm:pt modelId="{1596F9D6-E783-42D7-8277-E9E4A012237F}" type="sibTrans" cxnId="{0A4DFE58-B1C7-4E11-AC5F-2244F6DBAF0D}">
      <dgm:prSet/>
      <dgm:spPr/>
      <dgm:t>
        <a:bodyPr/>
        <a:lstStyle/>
        <a:p>
          <a:pPr algn="just"/>
          <a:endParaRPr lang="es-ES" sz="1400" b="0">
            <a:solidFill>
              <a:srgbClr val="000000"/>
            </a:solidFill>
            <a:latin typeface="+mn-lt"/>
            <a:cs typeface="Arial" panose="020B0604020202020204" pitchFamily="34" charset="0"/>
          </a:endParaRPr>
        </a:p>
      </dgm:t>
    </dgm:pt>
    <dgm:pt modelId="{6F693985-C825-474C-84DB-98DCF3F5CC91}">
      <dgm:prSet custT="1"/>
      <dgm:spPr/>
      <dgm:t>
        <a:bodyPr/>
        <a:lstStyle/>
        <a:p>
          <a:pPr algn="just"/>
          <a:r>
            <a:rPr lang="es-CO" sz="1400" b="0" dirty="0">
              <a:solidFill>
                <a:srgbClr val="000000"/>
              </a:solidFill>
              <a:latin typeface="+mn-lt"/>
              <a:cs typeface="Arial" panose="020B0604020202020204" pitchFamily="34" charset="0"/>
            </a:rPr>
            <a:t>El índice de satisfacción de la atención por los canales virtual y presencial, fue la principal fuente de información que aplicó para la medición. Respecto al canal telefónico y postal la ciudadanía fortaleció la participación diligenciando la encuesta dispuesta por la Entidad.</a:t>
          </a:r>
        </a:p>
        <a:p>
          <a:pPr algn="just"/>
          <a:endParaRPr lang="es-CO" sz="1400" b="0" dirty="0">
            <a:solidFill>
              <a:srgbClr val="000000"/>
            </a:solidFill>
            <a:latin typeface="+mn-lt"/>
            <a:cs typeface="Arial" panose="020B0604020202020204" pitchFamily="34" charset="0"/>
          </a:endParaRPr>
        </a:p>
        <a:p>
          <a:pPr algn="just"/>
          <a:endParaRPr lang="es-CO" sz="1400" b="0" dirty="0">
            <a:solidFill>
              <a:srgbClr val="000000"/>
            </a:solidFill>
            <a:latin typeface="+mn-lt"/>
            <a:cs typeface="Arial" panose="020B0604020202020204" pitchFamily="34" charset="0"/>
          </a:endParaRPr>
        </a:p>
        <a:p>
          <a:pPr algn="just"/>
          <a:endParaRPr lang="es-CO" sz="1400" b="0" dirty="0">
            <a:solidFill>
              <a:srgbClr val="000000"/>
            </a:solidFill>
            <a:latin typeface="+mn-lt"/>
            <a:cs typeface="Arial" panose="020B0604020202020204" pitchFamily="34" charset="0"/>
          </a:endParaRPr>
        </a:p>
      </dgm:t>
    </dgm:pt>
    <dgm:pt modelId="{CA848947-BFBA-4721-9C9C-2DB14123C19D}" type="parTrans" cxnId="{117C8B7F-FDB4-4899-AD2A-F16F481AFD43}">
      <dgm:prSet/>
      <dgm:spPr/>
      <dgm:t>
        <a:bodyPr/>
        <a:lstStyle/>
        <a:p>
          <a:pPr algn="just"/>
          <a:endParaRPr lang="es-ES" sz="1400" b="0">
            <a:solidFill>
              <a:srgbClr val="000000"/>
            </a:solidFill>
            <a:latin typeface="+mn-lt"/>
            <a:cs typeface="Arial" panose="020B0604020202020204" pitchFamily="34" charset="0"/>
          </a:endParaRPr>
        </a:p>
      </dgm:t>
    </dgm:pt>
    <dgm:pt modelId="{A98F0FC6-0838-4EB8-9461-0212523C43A2}" type="sibTrans" cxnId="{117C8B7F-FDB4-4899-AD2A-F16F481AFD43}">
      <dgm:prSet/>
      <dgm:spPr/>
      <dgm:t>
        <a:bodyPr/>
        <a:lstStyle/>
        <a:p>
          <a:pPr algn="just"/>
          <a:endParaRPr lang="es-ES" sz="1400" b="0">
            <a:solidFill>
              <a:srgbClr val="000000"/>
            </a:solidFill>
            <a:latin typeface="+mn-lt"/>
            <a:cs typeface="Arial" panose="020B0604020202020204" pitchFamily="34" charset="0"/>
          </a:endParaRPr>
        </a:p>
      </dgm:t>
    </dgm:pt>
    <dgm:pt modelId="{033B883F-838A-0F43-8C67-C9275D85CF78}">
      <dgm:prSet custT="1"/>
      <dgm:spPr/>
      <dgm:t>
        <a:bodyPr/>
        <a:lstStyle/>
        <a:p>
          <a:pPr algn="just"/>
          <a:r>
            <a:rPr lang="es-ES" sz="1400" b="0" dirty="0">
              <a:solidFill>
                <a:srgbClr val="000000"/>
              </a:solidFill>
              <a:latin typeface="+mn-lt"/>
              <a:cs typeface="Arial" panose="020B0604020202020204" pitchFamily="34" charset="0"/>
            </a:rPr>
            <a:t>Durante el periodo de medición los 4 canales de atención estuvieron habilitados sin interrupciones.</a:t>
          </a:r>
          <a:endParaRPr lang="es-CO" sz="1400" b="0" dirty="0">
            <a:solidFill>
              <a:srgbClr val="000000"/>
            </a:solidFill>
            <a:latin typeface="+mn-lt"/>
            <a:cs typeface="Arial" panose="020B0604020202020204" pitchFamily="34" charset="0"/>
          </a:endParaRPr>
        </a:p>
      </dgm:t>
    </dgm:pt>
    <dgm:pt modelId="{D006CF0C-6BD6-8744-B364-E4E506DDC631}" type="parTrans" cxnId="{5AA0ED4E-1E9A-BD4D-8CA8-6A48138E150F}">
      <dgm:prSet/>
      <dgm:spPr/>
      <dgm:t>
        <a:bodyPr/>
        <a:lstStyle/>
        <a:p>
          <a:endParaRPr lang="es-ES" sz="1400">
            <a:solidFill>
              <a:srgbClr val="000000"/>
            </a:solidFill>
            <a:latin typeface="+mn-lt"/>
          </a:endParaRPr>
        </a:p>
      </dgm:t>
    </dgm:pt>
    <dgm:pt modelId="{626B311A-221D-304F-B5C8-C1C31C540230}" type="sibTrans" cxnId="{5AA0ED4E-1E9A-BD4D-8CA8-6A48138E150F}">
      <dgm:prSet/>
      <dgm:spPr/>
      <dgm:t>
        <a:bodyPr/>
        <a:lstStyle/>
        <a:p>
          <a:endParaRPr lang="es-ES" sz="1400">
            <a:solidFill>
              <a:srgbClr val="000000"/>
            </a:solidFill>
            <a:latin typeface="+mn-lt"/>
          </a:endParaRPr>
        </a:p>
      </dgm:t>
    </dgm:pt>
    <dgm:pt modelId="{72793513-8B56-C643-98D5-A2A37ABB5B7D}" type="pres">
      <dgm:prSet presAssocID="{1A160137-DBCF-48D5-9F40-7D07E37FDA74}" presName="vert0" presStyleCnt="0">
        <dgm:presLayoutVars>
          <dgm:dir/>
          <dgm:animOne val="branch"/>
          <dgm:animLvl val="lvl"/>
        </dgm:presLayoutVars>
      </dgm:prSet>
      <dgm:spPr/>
    </dgm:pt>
    <dgm:pt modelId="{7273AE97-50F9-FE47-9E84-E78C277B0A59}" type="pres">
      <dgm:prSet presAssocID="{60495182-028B-4BC9-9E75-E779C14780D3}" presName="thickLine" presStyleLbl="alignNode1" presStyleIdx="0" presStyleCnt="3"/>
      <dgm:spPr/>
    </dgm:pt>
    <dgm:pt modelId="{C76316B9-890C-6A44-A0BD-43920CA2390E}" type="pres">
      <dgm:prSet presAssocID="{60495182-028B-4BC9-9E75-E779C14780D3}" presName="horz1" presStyleCnt="0"/>
      <dgm:spPr/>
    </dgm:pt>
    <dgm:pt modelId="{F6BEE7AD-1DA3-C74B-A776-4E0092231F28}" type="pres">
      <dgm:prSet presAssocID="{60495182-028B-4BC9-9E75-E779C14780D3}" presName="tx1" presStyleLbl="revTx" presStyleIdx="0" presStyleCnt="3" custLinFactNeighborX="-3442" custLinFactNeighborY="-7070"/>
      <dgm:spPr/>
    </dgm:pt>
    <dgm:pt modelId="{209C5633-D19F-9748-AA1C-1087EA27740C}" type="pres">
      <dgm:prSet presAssocID="{60495182-028B-4BC9-9E75-E779C14780D3}" presName="vert1" presStyleCnt="0"/>
      <dgm:spPr/>
    </dgm:pt>
    <dgm:pt modelId="{0AE74EDC-297D-AA4D-B901-7B00C307A219}" type="pres">
      <dgm:prSet presAssocID="{6F693985-C825-474C-84DB-98DCF3F5CC91}" presName="thickLine" presStyleLbl="alignNode1" presStyleIdx="1" presStyleCnt="3"/>
      <dgm:spPr/>
    </dgm:pt>
    <dgm:pt modelId="{71C08121-D76D-CA4D-9909-FA7394F399DA}" type="pres">
      <dgm:prSet presAssocID="{6F693985-C825-474C-84DB-98DCF3F5CC91}" presName="horz1" presStyleCnt="0"/>
      <dgm:spPr/>
    </dgm:pt>
    <dgm:pt modelId="{867CF180-E7CE-1048-9E6B-B06DB275E530}" type="pres">
      <dgm:prSet presAssocID="{6F693985-C825-474C-84DB-98DCF3F5CC91}" presName="tx1" presStyleLbl="revTx" presStyleIdx="1" presStyleCnt="3"/>
      <dgm:spPr/>
    </dgm:pt>
    <dgm:pt modelId="{D297B638-51DA-5143-9433-6262A84CEFBE}" type="pres">
      <dgm:prSet presAssocID="{6F693985-C825-474C-84DB-98DCF3F5CC91}" presName="vert1" presStyleCnt="0"/>
      <dgm:spPr/>
    </dgm:pt>
    <dgm:pt modelId="{760DA982-DC73-FC43-BC1E-D1F9C15DAE59}" type="pres">
      <dgm:prSet presAssocID="{033B883F-838A-0F43-8C67-C9275D85CF78}" presName="thickLine" presStyleLbl="alignNode1" presStyleIdx="2" presStyleCnt="3"/>
      <dgm:spPr/>
    </dgm:pt>
    <dgm:pt modelId="{B54A5F7A-47DD-3A4B-9ADC-5145C143E4A3}" type="pres">
      <dgm:prSet presAssocID="{033B883F-838A-0F43-8C67-C9275D85CF78}" presName="horz1" presStyleCnt="0"/>
      <dgm:spPr/>
    </dgm:pt>
    <dgm:pt modelId="{13DE8262-B907-554D-8F8A-B35C52EF7281}" type="pres">
      <dgm:prSet presAssocID="{033B883F-838A-0F43-8C67-C9275D85CF78}" presName="tx1" presStyleLbl="revTx" presStyleIdx="2" presStyleCnt="3"/>
      <dgm:spPr/>
    </dgm:pt>
    <dgm:pt modelId="{E9D641FB-9B33-EC40-8DFF-1E7C69BEA94A}" type="pres">
      <dgm:prSet presAssocID="{033B883F-838A-0F43-8C67-C9275D85CF78}" presName="vert1" presStyleCnt="0"/>
      <dgm:spPr/>
    </dgm:pt>
  </dgm:ptLst>
  <dgm:cxnLst>
    <dgm:cxn modelId="{8075842C-22F7-9B48-90B0-4962D3648A34}" type="presOf" srcId="{6F693985-C825-474C-84DB-98DCF3F5CC91}" destId="{867CF180-E7CE-1048-9E6B-B06DB275E530}" srcOrd="0" destOrd="0" presId="urn:microsoft.com/office/officeart/2008/layout/LinedList"/>
    <dgm:cxn modelId="{4A27B13B-E138-3645-9A4B-6D7B0F7ADDDC}" type="presOf" srcId="{60495182-028B-4BC9-9E75-E779C14780D3}" destId="{F6BEE7AD-1DA3-C74B-A776-4E0092231F28}" srcOrd="0" destOrd="0" presId="urn:microsoft.com/office/officeart/2008/layout/LinedList"/>
    <dgm:cxn modelId="{5AA0ED4E-1E9A-BD4D-8CA8-6A48138E150F}" srcId="{1A160137-DBCF-48D5-9F40-7D07E37FDA74}" destId="{033B883F-838A-0F43-8C67-C9275D85CF78}" srcOrd="2" destOrd="0" parTransId="{D006CF0C-6BD6-8744-B364-E4E506DDC631}" sibTransId="{626B311A-221D-304F-B5C8-C1C31C540230}"/>
    <dgm:cxn modelId="{0A4DFE58-B1C7-4E11-AC5F-2244F6DBAF0D}" srcId="{1A160137-DBCF-48D5-9F40-7D07E37FDA74}" destId="{60495182-028B-4BC9-9E75-E779C14780D3}" srcOrd="0" destOrd="0" parTransId="{4228AF7F-15C9-4B33-AB53-0814A248BBEE}" sibTransId="{1596F9D6-E783-42D7-8277-E9E4A012237F}"/>
    <dgm:cxn modelId="{FBA4747F-7917-5347-A9FD-59DC837AC5BF}" type="presOf" srcId="{033B883F-838A-0F43-8C67-C9275D85CF78}" destId="{13DE8262-B907-554D-8F8A-B35C52EF7281}" srcOrd="0" destOrd="0" presId="urn:microsoft.com/office/officeart/2008/layout/LinedList"/>
    <dgm:cxn modelId="{117C8B7F-FDB4-4899-AD2A-F16F481AFD43}" srcId="{1A160137-DBCF-48D5-9F40-7D07E37FDA74}" destId="{6F693985-C825-474C-84DB-98DCF3F5CC91}" srcOrd="1" destOrd="0" parTransId="{CA848947-BFBA-4721-9C9C-2DB14123C19D}" sibTransId="{A98F0FC6-0838-4EB8-9461-0212523C43A2}"/>
    <dgm:cxn modelId="{76213EC9-58CC-B841-821C-66D0B30E156F}" type="presOf" srcId="{1A160137-DBCF-48D5-9F40-7D07E37FDA74}" destId="{72793513-8B56-C643-98D5-A2A37ABB5B7D}" srcOrd="0" destOrd="0" presId="urn:microsoft.com/office/officeart/2008/layout/LinedList"/>
    <dgm:cxn modelId="{91F2BC4C-A9E3-BA44-9C13-4CFBA366FD91}" type="presParOf" srcId="{72793513-8B56-C643-98D5-A2A37ABB5B7D}" destId="{7273AE97-50F9-FE47-9E84-E78C277B0A59}" srcOrd="0" destOrd="0" presId="urn:microsoft.com/office/officeart/2008/layout/LinedList"/>
    <dgm:cxn modelId="{D405F9CD-4641-B641-A972-84E9E31CA073}" type="presParOf" srcId="{72793513-8B56-C643-98D5-A2A37ABB5B7D}" destId="{C76316B9-890C-6A44-A0BD-43920CA2390E}" srcOrd="1" destOrd="0" presId="urn:microsoft.com/office/officeart/2008/layout/LinedList"/>
    <dgm:cxn modelId="{08AAB273-1B84-2346-96CE-7F8DFF1FDBEA}" type="presParOf" srcId="{C76316B9-890C-6A44-A0BD-43920CA2390E}" destId="{F6BEE7AD-1DA3-C74B-A776-4E0092231F28}" srcOrd="0" destOrd="0" presId="urn:microsoft.com/office/officeart/2008/layout/LinedList"/>
    <dgm:cxn modelId="{76FD89B0-2B6B-0E4B-93A6-8B16A7657553}" type="presParOf" srcId="{C76316B9-890C-6A44-A0BD-43920CA2390E}" destId="{209C5633-D19F-9748-AA1C-1087EA27740C}" srcOrd="1" destOrd="0" presId="urn:microsoft.com/office/officeart/2008/layout/LinedList"/>
    <dgm:cxn modelId="{BA111AF6-4E16-4849-B933-FB058533168F}" type="presParOf" srcId="{72793513-8B56-C643-98D5-A2A37ABB5B7D}" destId="{0AE74EDC-297D-AA4D-B901-7B00C307A219}" srcOrd="2" destOrd="0" presId="urn:microsoft.com/office/officeart/2008/layout/LinedList"/>
    <dgm:cxn modelId="{B820FC07-8379-CF43-A26E-A8F0566B7A4E}" type="presParOf" srcId="{72793513-8B56-C643-98D5-A2A37ABB5B7D}" destId="{71C08121-D76D-CA4D-9909-FA7394F399DA}" srcOrd="3" destOrd="0" presId="urn:microsoft.com/office/officeart/2008/layout/LinedList"/>
    <dgm:cxn modelId="{DB6A64CB-8B4F-F445-A176-0083D94CE3C9}" type="presParOf" srcId="{71C08121-D76D-CA4D-9909-FA7394F399DA}" destId="{867CF180-E7CE-1048-9E6B-B06DB275E530}" srcOrd="0" destOrd="0" presId="urn:microsoft.com/office/officeart/2008/layout/LinedList"/>
    <dgm:cxn modelId="{93E31E94-099D-E842-9FB8-FD9D7EF3616F}" type="presParOf" srcId="{71C08121-D76D-CA4D-9909-FA7394F399DA}" destId="{D297B638-51DA-5143-9433-6262A84CEFBE}" srcOrd="1" destOrd="0" presId="urn:microsoft.com/office/officeart/2008/layout/LinedList"/>
    <dgm:cxn modelId="{E7A9EF8A-5354-8A4C-B8E5-F7343FE59B7E}" type="presParOf" srcId="{72793513-8B56-C643-98D5-A2A37ABB5B7D}" destId="{760DA982-DC73-FC43-BC1E-D1F9C15DAE59}" srcOrd="4" destOrd="0" presId="urn:microsoft.com/office/officeart/2008/layout/LinedList"/>
    <dgm:cxn modelId="{56EB09AD-C616-7E4A-A98E-D0DEEA9725E2}" type="presParOf" srcId="{72793513-8B56-C643-98D5-A2A37ABB5B7D}" destId="{B54A5F7A-47DD-3A4B-9ADC-5145C143E4A3}" srcOrd="5" destOrd="0" presId="urn:microsoft.com/office/officeart/2008/layout/LinedList"/>
    <dgm:cxn modelId="{85DA3DA3-FD7F-FA4C-9C78-D6F9E4D056BC}" type="presParOf" srcId="{B54A5F7A-47DD-3A4B-9ADC-5145C143E4A3}" destId="{13DE8262-B907-554D-8F8A-B35C52EF7281}" srcOrd="0" destOrd="0" presId="urn:microsoft.com/office/officeart/2008/layout/LinedList"/>
    <dgm:cxn modelId="{F62AE227-9211-DF44-B269-01B65D89DF71}" type="presParOf" srcId="{B54A5F7A-47DD-3A4B-9ADC-5145C143E4A3}" destId="{E9D641FB-9B33-EC40-8DFF-1E7C69BEA9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3AE97-50F9-FE47-9E84-E78C277B0A59}">
      <dsp:nvSpPr>
        <dsp:cNvPr id="0" name=""/>
        <dsp:cNvSpPr/>
      </dsp:nvSpPr>
      <dsp:spPr>
        <a:xfrm>
          <a:off x="0" y="1994"/>
          <a:ext cx="8298180" cy="0"/>
        </a:xfrm>
        <a:prstGeom prst="line">
          <a:avLst/>
        </a:prstGeom>
        <a:solidFill>
          <a:schemeClr val="accent6">
            <a:shade val="8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BEE7AD-1DA3-C74B-A776-4E0092231F28}">
      <dsp:nvSpPr>
        <dsp:cNvPr id="0" name=""/>
        <dsp:cNvSpPr/>
      </dsp:nvSpPr>
      <dsp:spPr>
        <a:xfrm>
          <a:off x="0" y="0"/>
          <a:ext cx="8298180" cy="1360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ES" sz="1400" b="0" kern="1200" dirty="0">
              <a:solidFill>
                <a:srgbClr val="000000"/>
              </a:solidFill>
              <a:latin typeface="+mn-lt"/>
              <a:cs typeface="Arial" panose="020B0604020202020204" pitchFamily="34" charset="0"/>
            </a:rPr>
            <a:t>La medición de la percepción de los ciudadanos frente a la atención recibida, en el 2º semestre de la vigencia 2022, se ubica en un rango porcentual “sobresaliente”, con </a:t>
          </a:r>
          <a:r>
            <a:rPr lang="es-ES" sz="1400" kern="1200" dirty="0"/>
            <a:t>93,56</a:t>
          </a:r>
          <a:r>
            <a:rPr lang="es-ES" sz="1400" b="0" kern="1200" dirty="0">
              <a:solidFill>
                <a:srgbClr val="000000"/>
              </a:solidFill>
              <a:latin typeface="+mn-lt"/>
              <a:cs typeface="Arial" panose="020B0604020202020204" pitchFamily="34" charset="0"/>
            </a:rPr>
            <a:t>% de satisfacción y conformidad de la ciudadanía  sobre 100% de las calificaciones realizadas.</a:t>
          </a:r>
        </a:p>
      </dsp:txBody>
      <dsp:txXfrm>
        <a:off x="0" y="0"/>
        <a:ext cx="8298180" cy="1360346"/>
      </dsp:txXfrm>
    </dsp:sp>
    <dsp:sp modelId="{0AE74EDC-297D-AA4D-B901-7B00C307A219}">
      <dsp:nvSpPr>
        <dsp:cNvPr id="0" name=""/>
        <dsp:cNvSpPr/>
      </dsp:nvSpPr>
      <dsp:spPr>
        <a:xfrm>
          <a:off x="0" y="1362341"/>
          <a:ext cx="8298180" cy="0"/>
        </a:xfrm>
        <a:prstGeom prst="line">
          <a:avLst/>
        </a:prstGeom>
        <a:solidFill>
          <a:schemeClr val="accent6">
            <a:shade val="80000"/>
            <a:hueOff val="230087"/>
            <a:satOff val="-15671"/>
            <a:lumOff val="16024"/>
            <a:alphaOff val="0"/>
          </a:schemeClr>
        </a:solidFill>
        <a:ln w="25400" cap="flat" cmpd="sng" algn="ctr">
          <a:solidFill>
            <a:schemeClr val="accent6">
              <a:shade val="80000"/>
              <a:hueOff val="230087"/>
              <a:satOff val="-15671"/>
              <a:lumOff val="160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7CF180-E7CE-1048-9E6B-B06DB275E530}">
      <dsp:nvSpPr>
        <dsp:cNvPr id="0" name=""/>
        <dsp:cNvSpPr/>
      </dsp:nvSpPr>
      <dsp:spPr>
        <a:xfrm>
          <a:off x="0" y="1362341"/>
          <a:ext cx="8298180" cy="1360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CO" sz="1400" b="0" kern="1200" dirty="0">
              <a:solidFill>
                <a:srgbClr val="000000"/>
              </a:solidFill>
              <a:latin typeface="+mn-lt"/>
              <a:cs typeface="Arial" panose="020B0604020202020204" pitchFamily="34" charset="0"/>
            </a:rPr>
            <a:t>El índice de satisfacción de la atención por los canales virtual y presencial, fue la principal fuente de información que aplicó para la medición. Respecto al canal telefónico y postal la ciudadanía fortaleció la participación diligenciando la encuesta dispuesta por la Entidad.</a:t>
          </a:r>
        </a:p>
        <a:p>
          <a:pPr marL="0" lvl="0" indent="0" algn="just" defTabSz="622300">
            <a:lnSpc>
              <a:spcPct val="90000"/>
            </a:lnSpc>
            <a:spcBef>
              <a:spcPct val="0"/>
            </a:spcBef>
            <a:spcAft>
              <a:spcPct val="35000"/>
            </a:spcAft>
            <a:buNone/>
          </a:pPr>
          <a:endParaRPr lang="es-CO" sz="1400" b="0" kern="1200" dirty="0">
            <a:solidFill>
              <a:srgbClr val="000000"/>
            </a:solidFill>
            <a:latin typeface="+mn-lt"/>
            <a:cs typeface="Arial" panose="020B0604020202020204" pitchFamily="34" charset="0"/>
          </a:endParaRPr>
        </a:p>
        <a:p>
          <a:pPr marL="0" lvl="0" indent="0" algn="just" defTabSz="622300">
            <a:lnSpc>
              <a:spcPct val="90000"/>
            </a:lnSpc>
            <a:spcBef>
              <a:spcPct val="0"/>
            </a:spcBef>
            <a:spcAft>
              <a:spcPct val="35000"/>
            </a:spcAft>
            <a:buNone/>
          </a:pPr>
          <a:endParaRPr lang="es-CO" sz="1400" b="0" kern="1200" dirty="0">
            <a:solidFill>
              <a:srgbClr val="000000"/>
            </a:solidFill>
            <a:latin typeface="+mn-lt"/>
            <a:cs typeface="Arial" panose="020B0604020202020204" pitchFamily="34" charset="0"/>
          </a:endParaRPr>
        </a:p>
        <a:p>
          <a:pPr marL="0" lvl="0" indent="0" algn="just" defTabSz="622300">
            <a:lnSpc>
              <a:spcPct val="90000"/>
            </a:lnSpc>
            <a:spcBef>
              <a:spcPct val="0"/>
            </a:spcBef>
            <a:spcAft>
              <a:spcPct val="35000"/>
            </a:spcAft>
            <a:buNone/>
          </a:pPr>
          <a:endParaRPr lang="es-CO" sz="1400" b="0" kern="1200" dirty="0">
            <a:solidFill>
              <a:srgbClr val="000000"/>
            </a:solidFill>
            <a:latin typeface="+mn-lt"/>
            <a:cs typeface="Arial" panose="020B0604020202020204" pitchFamily="34" charset="0"/>
          </a:endParaRPr>
        </a:p>
      </dsp:txBody>
      <dsp:txXfrm>
        <a:off x="0" y="1362341"/>
        <a:ext cx="8298180" cy="1360346"/>
      </dsp:txXfrm>
    </dsp:sp>
    <dsp:sp modelId="{760DA982-DC73-FC43-BC1E-D1F9C15DAE59}">
      <dsp:nvSpPr>
        <dsp:cNvPr id="0" name=""/>
        <dsp:cNvSpPr/>
      </dsp:nvSpPr>
      <dsp:spPr>
        <a:xfrm>
          <a:off x="0" y="2722687"/>
          <a:ext cx="8298180" cy="0"/>
        </a:xfrm>
        <a:prstGeom prst="line">
          <a:avLst/>
        </a:prstGeom>
        <a:solidFill>
          <a:schemeClr val="accent6">
            <a:shade val="80000"/>
            <a:hueOff val="460173"/>
            <a:satOff val="-31341"/>
            <a:lumOff val="32047"/>
            <a:alphaOff val="0"/>
          </a:schemeClr>
        </a:solidFill>
        <a:ln w="25400" cap="flat" cmpd="sng" algn="ctr">
          <a:solidFill>
            <a:schemeClr val="accent6">
              <a:shade val="80000"/>
              <a:hueOff val="460173"/>
              <a:satOff val="-31341"/>
              <a:lumOff val="320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E8262-B907-554D-8F8A-B35C52EF7281}">
      <dsp:nvSpPr>
        <dsp:cNvPr id="0" name=""/>
        <dsp:cNvSpPr/>
      </dsp:nvSpPr>
      <dsp:spPr>
        <a:xfrm>
          <a:off x="0" y="2722687"/>
          <a:ext cx="8298180" cy="1360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ES" sz="1400" b="0" kern="1200" dirty="0">
              <a:solidFill>
                <a:srgbClr val="000000"/>
              </a:solidFill>
              <a:latin typeface="+mn-lt"/>
              <a:cs typeface="Arial" panose="020B0604020202020204" pitchFamily="34" charset="0"/>
            </a:rPr>
            <a:t>Durante el periodo de medición los 4 canales de atención estuvieron habilitados sin interrupciones.</a:t>
          </a:r>
          <a:endParaRPr lang="es-CO" sz="1400" b="0" kern="1200" dirty="0">
            <a:solidFill>
              <a:srgbClr val="000000"/>
            </a:solidFill>
            <a:latin typeface="+mn-lt"/>
            <a:cs typeface="Arial" panose="020B0604020202020204" pitchFamily="34" charset="0"/>
          </a:endParaRPr>
        </a:p>
      </dsp:txBody>
      <dsp:txXfrm>
        <a:off x="0" y="2722687"/>
        <a:ext cx="8298180" cy="136034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0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290790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95ef59f3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95ef59f3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50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7140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7069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977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706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04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820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952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39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13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855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64197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2676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993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8571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4790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0089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843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1593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215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3113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724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98371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481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6898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566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7069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7069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396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7069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4501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129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4289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6533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7717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3388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95ef59f3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95ef59f3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95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0741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929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51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163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2156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texto">
  <p:cSld name="Título complej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3768725" y="1733025"/>
            <a:ext cx="4752600" cy="643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3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3761125" y="2553350"/>
            <a:ext cx="4760200" cy="13284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FFFFFF"/>
              </a:buClr>
              <a:buSzPts val="1400"/>
              <a:buNone/>
              <a:defRPr sz="1500">
                <a:solidFill>
                  <a:srgbClr val="FFFFFF"/>
                </a:solidFill>
              </a:defRPr>
            </a:lvl1pPr>
            <a:lvl2pPr marL="914400" lvl="1" indent="-317500" algn="l">
              <a:lnSpc>
                <a:spcPct val="90000"/>
              </a:lnSpc>
              <a:spcBef>
                <a:spcPts val="400"/>
              </a:spcBef>
              <a:spcAft>
                <a:spcPts val="0"/>
              </a:spcAft>
              <a:buClr>
                <a:srgbClr val="FFFFFF"/>
              </a:buClr>
              <a:buSzPts val="1400"/>
              <a:buChar char="•"/>
              <a:defRPr>
                <a:solidFill>
                  <a:srgbClr val="FFFFFF"/>
                </a:solidFill>
              </a:defRPr>
            </a:lvl2pPr>
            <a:lvl3pPr marL="1371600" lvl="2" indent="-317500" algn="l">
              <a:lnSpc>
                <a:spcPct val="90000"/>
              </a:lnSpc>
              <a:spcBef>
                <a:spcPts val="400"/>
              </a:spcBef>
              <a:spcAft>
                <a:spcPts val="0"/>
              </a:spcAft>
              <a:buClr>
                <a:srgbClr val="FFFFFF"/>
              </a:buClr>
              <a:buSzPts val="1400"/>
              <a:buChar char="•"/>
              <a:defRPr>
                <a:solidFill>
                  <a:srgbClr val="FFFFFF"/>
                </a:solidFill>
              </a:defRPr>
            </a:lvl3pPr>
            <a:lvl4pPr marL="1828800" lvl="3" indent="-317500" algn="l">
              <a:lnSpc>
                <a:spcPct val="90000"/>
              </a:lnSpc>
              <a:spcBef>
                <a:spcPts val="400"/>
              </a:spcBef>
              <a:spcAft>
                <a:spcPts val="0"/>
              </a:spcAft>
              <a:buClr>
                <a:srgbClr val="FFFFFF"/>
              </a:buClr>
              <a:buSzPts val="1400"/>
              <a:buChar char="•"/>
              <a:defRPr>
                <a:solidFill>
                  <a:srgbClr val="FFFFFF"/>
                </a:solidFill>
              </a:defRPr>
            </a:lvl4pPr>
            <a:lvl5pPr marL="2286000" lvl="4" indent="-317500" algn="l">
              <a:lnSpc>
                <a:spcPct val="90000"/>
              </a:lnSpc>
              <a:spcBef>
                <a:spcPts val="400"/>
              </a:spcBef>
              <a:spcAft>
                <a:spcPts val="0"/>
              </a:spcAft>
              <a:buClr>
                <a:srgbClr val="FFFFFF"/>
              </a:buClr>
              <a:buSzPts val="1400"/>
              <a:buChar char="•"/>
              <a:defRPr>
                <a:solidFill>
                  <a:srgbClr val="FFFFFF"/>
                </a:solidFill>
              </a:defRPr>
            </a:lvl5pPr>
            <a:lvl6pPr marL="2743200" lvl="5" indent="-317500" algn="l">
              <a:lnSpc>
                <a:spcPct val="90000"/>
              </a:lnSpc>
              <a:spcBef>
                <a:spcPts val="400"/>
              </a:spcBef>
              <a:spcAft>
                <a:spcPts val="0"/>
              </a:spcAft>
              <a:buClr>
                <a:srgbClr val="FFFFFF"/>
              </a:buClr>
              <a:buSzPts val="1400"/>
              <a:buChar char="•"/>
              <a:defRPr>
                <a:solidFill>
                  <a:srgbClr val="FFFFFF"/>
                </a:solidFill>
              </a:defRPr>
            </a:lvl6pPr>
            <a:lvl7pPr marL="3200400" lvl="6" indent="-317500" algn="l">
              <a:lnSpc>
                <a:spcPct val="90000"/>
              </a:lnSpc>
              <a:spcBef>
                <a:spcPts val="400"/>
              </a:spcBef>
              <a:spcAft>
                <a:spcPts val="0"/>
              </a:spcAft>
              <a:buClr>
                <a:srgbClr val="FFFFFF"/>
              </a:buClr>
              <a:buSzPts val="1400"/>
              <a:buChar char="•"/>
              <a:defRPr>
                <a:solidFill>
                  <a:srgbClr val="FFFFFF"/>
                </a:solidFill>
              </a:defRPr>
            </a:lvl7pPr>
            <a:lvl8pPr marL="3657600" lvl="7" indent="-317500" algn="l">
              <a:lnSpc>
                <a:spcPct val="90000"/>
              </a:lnSpc>
              <a:spcBef>
                <a:spcPts val="400"/>
              </a:spcBef>
              <a:spcAft>
                <a:spcPts val="0"/>
              </a:spcAft>
              <a:buClr>
                <a:srgbClr val="FFFFFF"/>
              </a:buClr>
              <a:buSzPts val="1400"/>
              <a:buChar char="•"/>
              <a:defRPr>
                <a:solidFill>
                  <a:srgbClr val="FFFFFF"/>
                </a:solidFill>
              </a:defRPr>
            </a:lvl8pPr>
            <a:lvl9pPr marL="4114800" lvl="8" indent="-317500" algn="l">
              <a:lnSpc>
                <a:spcPct val="90000"/>
              </a:lnSpc>
              <a:spcBef>
                <a:spcPts val="400"/>
              </a:spcBef>
              <a:spcAft>
                <a:spcPts val="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texto">
  <p:cSld name="Contenido">
    <p:bg>
      <p:bgPr>
        <a:solidFill>
          <a:srgbClr val="DCEAFB"/>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367469" y="1733025"/>
            <a:ext cx="3264880" cy="640198"/>
          </a:xfrm>
          <a:prstGeom prst="rect">
            <a:avLst/>
          </a:prstGeom>
          <a:noFill/>
          <a:ln>
            <a:noFill/>
          </a:ln>
        </p:spPr>
        <p:txBody>
          <a:bodyPr spcFirstLastPara="1" wrap="square" lIns="68575" tIns="34275" rIns="68575" bIns="34275" anchor="ctr" anchorCtr="0"/>
          <a:lstStyle>
            <a:lvl1pPr lvl="0" algn="r">
              <a:lnSpc>
                <a:spcPct val="90000"/>
              </a:lnSpc>
              <a:spcBef>
                <a:spcPts val="0"/>
              </a:spcBef>
              <a:spcAft>
                <a:spcPts val="0"/>
              </a:spcAft>
              <a:buClr>
                <a:srgbClr val="0054BC"/>
              </a:buClr>
              <a:buSzPts val="1400"/>
              <a:buFont typeface="Work Sans SemiBold"/>
              <a:buNone/>
              <a:defRPr sz="3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3768725" y="300174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49" name="Google Shape;49;p8"/>
          <p:cNvSpPr txBox="1"/>
          <p:nvPr/>
        </p:nvSpPr>
        <p:spPr>
          <a:xfrm>
            <a:off x="367469" y="98782"/>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Presidencia de la República de Colombia</a:t>
            </a:r>
            <a:endParaRPr sz="600" b="0" i="0" u="none" strike="noStrike" cap="none"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3768286" y="2553350"/>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2" name="Google Shape;52;p8"/>
          <p:cNvSpPr txBox="1">
            <a:spLocks noGrp="1"/>
          </p:cNvSpPr>
          <p:nvPr>
            <p:ph type="body" idx="3"/>
          </p:nvPr>
        </p:nvSpPr>
        <p:spPr>
          <a:xfrm>
            <a:off x="3768725" y="3440778"/>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3" name="Google Shape;53;p8"/>
          <p:cNvSpPr txBox="1">
            <a:spLocks noGrp="1"/>
          </p:cNvSpPr>
          <p:nvPr>
            <p:ph type="body" idx="4"/>
          </p:nvPr>
        </p:nvSpPr>
        <p:spPr>
          <a:xfrm>
            <a:off x="3768725" y="3922005"/>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4" name="Google Shape;54;p8"/>
          <p:cNvSpPr txBox="1">
            <a:spLocks noGrp="1"/>
          </p:cNvSpPr>
          <p:nvPr>
            <p:ph type="body" idx="5"/>
          </p:nvPr>
        </p:nvSpPr>
        <p:spPr>
          <a:xfrm>
            <a:off x="3123123" y="2620030"/>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5" name="Google Shape;55;p8"/>
          <p:cNvSpPr txBox="1">
            <a:spLocks noGrp="1"/>
          </p:cNvSpPr>
          <p:nvPr>
            <p:ph type="body" idx="6"/>
          </p:nvPr>
        </p:nvSpPr>
        <p:spPr>
          <a:xfrm>
            <a:off x="6366376" y="300174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6" name="Google Shape;56;p8"/>
          <p:cNvSpPr txBox="1">
            <a:spLocks noGrp="1"/>
          </p:cNvSpPr>
          <p:nvPr>
            <p:ph type="body" idx="7"/>
          </p:nvPr>
        </p:nvSpPr>
        <p:spPr>
          <a:xfrm>
            <a:off x="3123122" y="3089695"/>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7" name="Google Shape;57;p8"/>
          <p:cNvSpPr txBox="1">
            <a:spLocks noGrp="1"/>
          </p:cNvSpPr>
          <p:nvPr>
            <p:ph type="body" idx="8"/>
          </p:nvPr>
        </p:nvSpPr>
        <p:spPr>
          <a:xfrm>
            <a:off x="3123849" y="3525020"/>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8" name="Google Shape;58;p8"/>
          <p:cNvSpPr txBox="1">
            <a:spLocks noGrp="1"/>
          </p:cNvSpPr>
          <p:nvPr>
            <p:ph type="body" idx="9"/>
          </p:nvPr>
        </p:nvSpPr>
        <p:spPr>
          <a:xfrm>
            <a:off x="3123849" y="4007466"/>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400"/>
              <a:buNone/>
              <a:defRPr sz="1000" b="1">
                <a:solidFill>
                  <a:srgbClr val="0054BC"/>
                </a:solidFill>
                <a:latin typeface="Work Sans"/>
                <a:ea typeface="Work Sans"/>
                <a:cs typeface="Work Sans"/>
                <a:sym typeface="Work Sans"/>
              </a:defRPr>
            </a:lvl1pPr>
            <a:lvl2pPr marL="914400" lvl="1" indent="-317500" algn="l">
              <a:lnSpc>
                <a:spcPct val="90000"/>
              </a:lnSpc>
              <a:spcBef>
                <a:spcPts val="400"/>
              </a:spcBef>
              <a:spcAft>
                <a:spcPts val="0"/>
              </a:spcAft>
              <a:buClr>
                <a:srgbClr val="0054BC"/>
              </a:buClr>
              <a:buSzPts val="1400"/>
              <a:buChar char="•"/>
              <a:defRPr>
                <a:solidFill>
                  <a:srgbClr val="0054BC"/>
                </a:solidFill>
              </a:defRPr>
            </a:lvl2pPr>
            <a:lvl3pPr marL="1371600" lvl="2" indent="-317500" algn="l">
              <a:lnSpc>
                <a:spcPct val="90000"/>
              </a:lnSpc>
              <a:spcBef>
                <a:spcPts val="400"/>
              </a:spcBef>
              <a:spcAft>
                <a:spcPts val="0"/>
              </a:spcAft>
              <a:buClr>
                <a:srgbClr val="0054BC"/>
              </a:buClr>
              <a:buSzPts val="1400"/>
              <a:buChar char="•"/>
              <a:defRPr>
                <a:solidFill>
                  <a:srgbClr val="0054BC"/>
                </a:solidFill>
              </a:defRPr>
            </a:lvl3pPr>
            <a:lvl4pPr marL="1828800" lvl="3" indent="-317500" algn="l">
              <a:lnSpc>
                <a:spcPct val="90000"/>
              </a:lnSpc>
              <a:spcBef>
                <a:spcPts val="400"/>
              </a:spcBef>
              <a:spcAft>
                <a:spcPts val="0"/>
              </a:spcAft>
              <a:buClr>
                <a:srgbClr val="0054BC"/>
              </a:buClr>
              <a:buSzPts val="1400"/>
              <a:buChar char="•"/>
              <a:defRPr>
                <a:solidFill>
                  <a:srgbClr val="0054BC"/>
                </a:solidFill>
              </a:defRPr>
            </a:lvl4pPr>
            <a:lvl5pPr marL="2286000" lvl="4" indent="-317500" algn="l">
              <a:lnSpc>
                <a:spcPct val="90000"/>
              </a:lnSpc>
              <a:spcBef>
                <a:spcPts val="400"/>
              </a:spcBef>
              <a:spcAft>
                <a:spcPts val="0"/>
              </a:spcAft>
              <a:buClr>
                <a:srgbClr val="0054BC"/>
              </a:buClr>
              <a:buSzPts val="1400"/>
              <a:buChar char="•"/>
              <a:defRPr>
                <a:solidFill>
                  <a:srgbClr val="0054BC"/>
                </a:solidFill>
              </a:defRPr>
            </a:lvl5pPr>
            <a:lvl6pPr marL="2743200" lvl="5" indent="-317500" algn="l">
              <a:lnSpc>
                <a:spcPct val="90000"/>
              </a:lnSpc>
              <a:spcBef>
                <a:spcPts val="400"/>
              </a:spcBef>
              <a:spcAft>
                <a:spcPts val="0"/>
              </a:spcAft>
              <a:buClr>
                <a:srgbClr val="0054BC"/>
              </a:buClr>
              <a:buSzPts val="1400"/>
              <a:buChar char="•"/>
              <a:defRPr>
                <a:solidFill>
                  <a:srgbClr val="0054BC"/>
                </a:solidFill>
              </a:defRPr>
            </a:lvl6pPr>
            <a:lvl7pPr marL="3200400" lvl="6" indent="-317500" algn="l">
              <a:lnSpc>
                <a:spcPct val="90000"/>
              </a:lnSpc>
              <a:spcBef>
                <a:spcPts val="400"/>
              </a:spcBef>
              <a:spcAft>
                <a:spcPts val="0"/>
              </a:spcAft>
              <a:buClr>
                <a:srgbClr val="0054BC"/>
              </a:buClr>
              <a:buSzPts val="1400"/>
              <a:buChar char="•"/>
              <a:defRPr>
                <a:solidFill>
                  <a:srgbClr val="0054BC"/>
                </a:solidFill>
              </a:defRPr>
            </a:lvl7pPr>
            <a:lvl8pPr marL="3657600" lvl="7" indent="-317500" algn="l">
              <a:lnSpc>
                <a:spcPct val="90000"/>
              </a:lnSpc>
              <a:spcBef>
                <a:spcPts val="400"/>
              </a:spcBef>
              <a:spcAft>
                <a:spcPts val="0"/>
              </a:spcAft>
              <a:buClr>
                <a:srgbClr val="0054BC"/>
              </a:buClr>
              <a:buSzPts val="1400"/>
              <a:buChar char="•"/>
              <a:defRPr>
                <a:solidFill>
                  <a:srgbClr val="0054BC"/>
                </a:solidFill>
              </a:defRPr>
            </a:lvl8pPr>
            <a:lvl9pPr marL="4114800" lvl="8" indent="-317500" algn="l">
              <a:lnSpc>
                <a:spcPct val="90000"/>
              </a:lnSpc>
              <a:spcBef>
                <a:spcPts val="400"/>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6365937" y="255819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0" name="Google Shape;60;p8"/>
          <p:cNvSpPr txBox="1">
            <a:spLocks noGrp="1"/>
          </p:cNvSpPr>
          <p:nvPr>
            <p:ph type="body" idx="14"/>
          </p:nvPr>
        </p:nvSpPr>
        <p:spPr>
          <a:xfrm>
            <a:off x="6366376" y="3445620"/>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1" name="Google Shape;61;p8"/>
          <p:cNvSpPr txBox="1">
            <a:spLocks noGrp="1"/>
          </p:cNvSpPr>
          <p:nvPr>
            <p:ph type="body" idx="15"/>
          </p:nvPr>
        </p:nvSpPr>
        <p:spPr>
          <a:xfrm>
            <a:off x="6365489" y="3926847"/>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2" name="Google Shape;62;p8"/>
          <p:cNvSpPr txBox="1">
            <a:spLocks noGrp="1"/>
          </p:cNvSpPr>
          <p:nvPr>
            <p:ph type="body" idx="16"/>
          </p:nvPr>
        </p:nvSpPr>
        <p:spPr>
          <a:xfrm>
            <a:off x="5720774" y="2624872"/>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3" name="Google Shape;63;p8"/>
          <p:cNvSpPr txBox="1">
            <a:spLocks noGrp="1"/>
          </p:cNvSpPr>
          <p:nvPr>
            <p:ph type="body" idx="17"/>
          </p:nvPr>
        </p:nvSpPr>
        <p:spPr>
          <a:xfrm>
            <a:off x="5720773" y="3094537"/>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4" name="Google Shape;64;p8"/>
          <p:cNvSpPr txBox="1">
            <a:spLocks noGrp="1"/>
          </p:cNvSpPr>
          <p:nvPr>
            <p:ph type="body" idx="18"/>
          </p:nvPr>
        </p:nvSpPr>
        <p:spPr>
          <a:xfrm>
            <a:off x="5721500" y="3529862"/>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5" name="Google Shape;65;p8"/>
          <p:cNvSpPr txBox="1">
            <a:spLocks noGrp="1"/>
          </p:cNvSpPr>
          <p:nvPr>
            <p:ph type="body" idx="19"/>
          </p:nvPr>
        </p:nvSpPr>
        <p:spPr>
          <a:xfrm>
            <a:off x="5721500" y="4012308"/>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bg>
      <p:bgPr>
        <a:solidFill>
          <a:srgbClr val="DCEAFB"/>
        </a:solidFill>
        <a:effectLst/>
      </p:bgPr>
    </p:bg>
    <p:spTree>
      <p:nvGrpSpPr>
        <p:cNvPr id="1" name="Shape 92"/>
        <p:cNvGrpSpPr/>
        <p:nvPr/>
      </p:nvGrpSpPr>
      <p:grpSpPr>
        <a:xfrm>
          <a:off x="0" y="0"/>
          <a:ext cx="0" cy="0"/>
          <a:chOff x="0" y="0"/>
          <a:chExt cx="0" cy="0"/>
        </a:xfrm>
      </p:grpSpPr>
      <p:sp>
        <p:nvSpPr>
          <p:cNvPr id="93" name="Google Shape;93;p14"/>
          <p:cNvSpPr txBox="1"/>
          <p:nvPr/>
        </p:nvSpPr>
        <p:spPr>
          <a:xfrm>
            <a:off x="1644575" y="4802700"/>
            <a:ext cx="45771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0" i="0" u="none" strike="noStrike" cap="none">
                <a:solidFill>
                  <a:srgbClr val="0054BC"/>
                </a:solidFill>
                <a:latin typeface="Work Sans"/>
                <a:ea typeface="Work Sans"/>
                <a:cs typeface="Work Sans"/>
                <a:sym typeface="Work Sans"/>
              </a:rPr>
              <a:t>Esta presentación es propiedad intelectual controlada y producida por la Presidencia de la República.</a:t>
            </a:r>
            <a:endParaRPr sz="600" b="0" i="0" u="none" strike="noStrike" cap="none">
              <a:solidFill>
                <a:srgbClr val="0054BC"/>
              </a:solidFill>
              <a:latin typeface="Work Sans"/>
              <a:ea typeface="Work Sans"/>
              <a:cs typeface="Work Sans"/>
              <a:sym typeface="Work Sans"/>
            </a:endParaRPr>
          </a:p>
        </p:txBody>
      </p:sp>
      <p:sp>
        <p:nvSpPr>
          <p:cNvPr id="6" name="Google Shape;69;p9">
            <a:extLst>
              <a:ext uri="{FF2B5EF4-FFF2-40B4-BE49-F238E27FC236}">
                <a16:creationId xmlns:a16="http://schemas.microsoft.com/office/drawing/2014/main" id="{2878297F-D1F8-3A48-B1CC-2D20ABA28118}"/>
              </a:ext>
            </a:extLst>
          </p:cNvPr>
          <p:cNvSpPr txBox="1"/>
          <p:nvPr userDrawn="1"/>
        </p:nvSpPr>
        <p:spPr>
          <a:xfrm>
            <a:off x="325914" y="106350"/>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Presidencia de la República de Colombia</a:t>
            </a:r>
            <a:endParaRPr sz="600" b="0" i="0" u="none" strike="noStrike" cap="none" dirty="0">
              <a:solidFill>
                <a:srgbClr val="0066CD"/>
              </a:solidFill>
              <a:latin typeface="Work Sans Light"/>
              <a:ea typeface="Work Sans Light"/>
              <a:cs typeface="Work Sans Light"/>
              <a:sym typeface="Work Sans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preserve="1">
  <p:cSld name="1_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8336496" y="54646"/>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0054BC"/>
                </a:solidFill>
                <a:latin typeface="Work Sans"/>
                <a:ea typeface="Work Sans"/>
                <a:cs typeface="Work Sans"/>
                <a:sym typeface="Work Sans"/>
              </a:rPr>
              <a:t>‹Nº›</a:t>
            </a:fld>
            <a:endParaRPr sz="700" b="0" i="0" u="none" strike="noStrike" cap="none">
              <a:solidFill>
                <a:srgbClr val="0054BC"/>
              </a:solidFill>
              <a:latin typeface="Work Sans"/>
              <a:ea typeface="Work Sans"/>
              <a:cs typeface="Work Sans"/>
              <a:sym typeface="Work Sans"/>
            </a:endParaRPr>
          </a:p>
        </p:txBody>
      </p:sp>
      <p:sp>
        <p:nvSpPr>
          <p:cNvPr id="13" name="Google Shape;13;p2"/>
          <p:cNvSpPr txBox="1"/>
          <p:nvPr/>
        </p:nvSpPr>
        <p:spPr>
          <a:xfrm>
            <a:off x="8336496" y="-21554"/>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FFFFFF"/>
                </a:solidFill>
                <a:latin typeface="Work Sans"/>
                <a:ea typeface="Work Sans"/>
                <a:cs typeface="Work Sans"/>
                <a:sym typeface="Work Sans"/>
              </a:rPr>
              <a:t>‹Nº›</a:t>
            </a:fld>
            <a:endParaRPr sz="700" b="0" i="0" u="none" strike="noStrike" cap="none">
              <a:solidFill>
                <a:srgbClr val="FFFFFF"/>
              </a:solidFill>
              <a:latin typeface="Work Sans"/>
              <a:ea typeface="Work Sans"/>
              <a:cs typeface="Work Sans"/>
              <a:sym typeface="Work Sans"/>
            </a:endParaRPr>
          </a:p>
        </p:txBody>
      </p:sp>
      <p:sp>
        <p:nvSpPr>
          <p:cNvPr id="14" name="Google Shape;14;p2"/>
          <p:cNvSpPr/>
          <p:nvPr/>
        </p:nvSpPr>
        <p:spPr>
          <a:xfrm>
            <a:off x="6482817" y="0"/>
            <a:ext cx="26661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15;p2"/>
          <p:cNvSpPr txBox="1"/>
          <p:nvPr/>
        </p:nvSpPr>
        <p:spPr>
          <a:xfrm>
            <a:off x="1098468" y="4856142"/>
            <a:ext cx="4292929"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0" i="0" u="none" strike="noStrike" cap="none">
                <a:solidFill>
                  <a:schemeClr val="lt1"/>
                </a:solidFill>
                <a:latin typeface="Work Sans"/>
                <a:ea typeface="Work Sans"/>
                <a:cs typeface="Work Sans"/>
                <a:sym typeface="Work Sans"/>
              </a:rPr>
              <a:t>Esta presentación es propiedad intelectual controlada y producida por la Presidencia de la República.</a:t>
            </a:r>
            <a:endParaRPr sz="600" b="0" i="0" u="none" strike="noStrike" cap="none">
              <a:solidFill>
                <a:schemeClr val="lt1"/>
              </a:solidFill>
              <a:latin typeface="Work Sans"/>
              <a:ea typeface="Work Sans"/>
              <a:cs typeface="Work Sans"/>
              <a:sym typeface="Work Sans"/>
            </a:endParaRPr>
          </a:p>
        </p:txBody>
      </p:sp>
      <p:pic>
        <p:nvPicPr>
          <p:cNvPr id="4" name="Imagen 3">
            <a:extLst>
              <a:ext uri="{FF2B5EF4-FFF2-40B4-BE49-F238E27FC236}">
                <a16:creationId xmlns:a16="http://schemas.microsoft.com/office/drawing/2014/main" id="{BBAC9F9C-ABB2-4A3E-A132-91388D069102}"/>
              </a:ext>
            </a:extLst>
          </p:cNvPr>
          <p:cNvPicPr>
            <a:picLocks noChangeAspect="1"/>
          </p:cNvPicPr>
          <p:nvPr userDrawn="1"/>
        </p:nvPicPr>
        <p:blipFill>
          <a:blip r:embed="rId2"/>
          <a:stretch>
            <a:fillRect/>
          </a:stretch>
        </p:blipFill>
        <p:spPr>
          <a:xfrm>
            <a:off x="3875328" y="2214137"/>
            <a:ext cx="4185645" cy="869594"/>
          </a:xfrm>
          <a:prstGeom prst="rect">
            <a:avLst/>
          </a:prstGeom>
        </p:spPr>
      </p:pic>
    </p:spTree>
    <p:extLst>
      <p:ext uri="{BB962C8B-B14F-4D97-AF65-F5344CB8AC3E}">
        <p14:creationId xmlns:p14="http://schemas.microsoft.com/office/powerpoint/2010/main" val="869793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8336496" y="54646"/>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0054BC"/>
                </a:solidFill>
                <a:latin typeface="Work Sans"/>
                <a:ea typeface="Work Sans"/>
                <a:cs typeface="Work Sans"/>
                <a:sym typeface="Work Sans"/>
              </a:rPr>
              <a:t>‹Nº›</a:t>
            </a:fld>
            <a:endParaRPr sz="700" b="0" i="0" u="none" strike="noStrike" cap="none">
              <a:solidFill>
                <a:srgbClr val="0054BC"/>
              </a:solidFill>
              <a:latin typeface="Work Sans"/>
              <a:ea typeface="Work Sans"/>
              <a:cs typeface="Work Sans"/>
              <a:sym typeface="Work Sans"/>
            </a:endParaRPr>
          </a:p>
        </p:txBody>
      </p:sp>
      <p:sp>
        <p:nvSpPr>
          <p:cNvPr id="19" name="Google Shape;19;p3"/>
          <p:cNvSpPr txBox="1"/>
          <p:nvPr/>
        </p:nvSpPr>
        <p:spPr>
          <a:xfrm>
            <a:off x="8336496" y="-21554"/>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FFFFFF"/>
                </a:solidFill>
                <a:latin typeface="Work Sans"/>
                <a:ea typeface="Work Sans"/>
                <a:cs typeface="Work Sans"/>
                <a:sym typeface="Work Sans"/>
              </a:rPr>
              <a:t>‹Nº›</a:t>
            </a:fld>
            <a:endParaRPr sz="700" b="0" i="0" u="none" strike="noStrike" cap="none">
              <a:solidFill>
                <a:srgbClr val="FFFFFF"/>
              </a:solidFill>
              <a:latin typeface="Work Sans"/>
              <a:ea typeface="Work Sans"/>
              <a:cs typeface="Work Sans"/>
              <a:sym typeface="Work Sans"/>
            </a:endParaRPr>
          </a:p>
        </p:txBody>
      </p:sp>
      <p:sp>
        <p:nvSpPr>
          <p:cNvPr id="20" name="Google Shape;20;p3"/>
          <p:cNvSpPr/>
          <p:nvPr/>
        </p:nvSpPr>
        <p:spPr>
          <a:xfrm>
            <a:off x="6482817" y="0"/>
            <a:ext cx="26661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3"/>
          <p:cNvSpPr txBox="1"/>
          <p:nvPr/>
        </p:nvSpPr>
        <p:spPr>
          <a:xfrm>
            <a:off x="1098468" y="4856142"/>
            <a:ext cx="42930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0" i="0" u="none" strike="noStrike" cap="none">
                <a:solidFill>
                  <a:schemeClr val="lt1"/>
                </a:solidFill>
                <a:latin typeface="Work Sans"/>
                <a:ea typeface="Work Sans"/>
                <a:cs typeface="Work Sans"/>
                <a:sym typeface="Work Sans"/>
              </a:rPr>
              <a:t>Esta presentación es propiedad intelectual controlada y producida por la Presidencia de la República.</a:t>
            </a:r>
            <a:endParaRPr sz="600" b="0" i="0" u="none" strike="noStrike" cap="none">
              <a:solidFill>
                <a:schemeClr val="lt1"/>
              </a:solidFill>
              <a:latin typeface="Work Sans"/>
              <a:ea typeface="Work Sans"/>
              <a:cs typeface="Work Sans"/>
              <a:sym typeface="Work Sans"/>
            </a:endParaRPr>
          </a:p>
        </p:txBody>
      </p:sp>
      <p:pic>
        <p:nvPicPr>
          <p:cNvPr id="9" name="Imagen 8">
            <a:extLst>
              <a:ext uri="{FF2B5EF4-FFF2-40B4-BE49-F238E27FC236}">
                <a16:creationId xmlns:a16="http://schemas.microsoft.com/office/drawing/2014/main" id="{D5B82EED-572A-4DD4-809A-1F6FD17ACF7E}"/>
              </a:ext>
            </a:extLst>
          </p:cNvPr>
          <p:cNvPicPr>
            <a:picLocks noChangeAspect="1"/>
          </p:cNvPicPr>
          <p:nvPr userDrawn="1"/>
        </p:nvPicPr>
        <p:blipFill>
          <a:blip r:embed="rId2"/>
          <a:stretch>
            <a:fillRect/>
          </a:stretch>
        </p:blipFill>
        <p:spPr>
          <a:xfrm>
            <a:off x="3875328" y="2214137"/>
            <a:ext cx="4185645" cy="869594"/>
          </a:xfrm>
          <a:prstGeom prst="rect">
            <a:avLst/>
          </a:prstGeom>
        </p:spPr>
      </p:pic>
    </p:spTree>
    <p:extLst>
      <p:ext uri="{BB962C8B-B14F-4D97-AF65-F5344CB8AC3E}">
        <p14:creationId xmlns:p14="http://schemas.microsoft.com/office/powerpoint/2010/main" val="228464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Pr>
        <a:solidFill>
          <a:srgbClr val="DCEAFB"/>
        </a:solidFill>
        <a:effectLst/>
      </p:bgPr>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6336126" y="2553350"/>
            <a:ext cx="2352000" cy="20496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SzPts val="1100"/>
              <a:buFont typeface="Work Sans Light"/>
              <a:buNone/>
              <a:defRPr sz="1000">
                <a:solidFill>
                  <a:srgbClr val="0066CD"/>
                </a:solidFill>
                <a:latin typeface="Work Sans"/>
                <a:ea typeface="Work Sans"/>
                <a:cs typeface="Work Sans"/>
                <a:sym typeface="Work Sans"/>
              </a:defRPr>
            </a:lvl1pPr>
            <a:lvl2pPr marL="914400" lvl="1" indent="-298450" algn="l">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2pPr>
            <a:lvl3pPr marL="1371600" lvl="2" indent="-298450" algn="l">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3pPr>
            <a:lvl4pPr marL="1828800" lvl="3" indent="-298450" algn="l">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4pPr>
            <a:lvl5pPr marL="2286000" lvl="4" indent="-298450" algn="l">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5pPr>
            <a:lvl6pPr marL="2743200" lvl="5" indent="-298450" algn="l">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6pPr>
            <a:lvl7pPr marL="3200400" lvl="6" indent="-298450" algn="l">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7pPr>
            <a:lvl8pPr marL="3657600" lvl="7" indent="-298450" algn="l">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8pPr>
            <a:lvl9pPr marL="4114800" lvl="8" indent="-298450" algn="l">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943597"/>
            <a:ext cx="5314401" cy="3557649"/>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Work Sans"/>
                <a:ea typeface="Work Sans"/>
                <a:cs typeface="Work Sans"/>
                <a:sym typeface="Work Sans"/>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Work Sans"/>
                <a:ea typeface="Work Sans"/>
                <a:cs typeface="Work Sans"/>
                <a:sym typeface="Work Sans"/>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Work Sans"/>
                <a:ea typeface="Work Sans"/>
                <a:cs typeface="Work Sans"/>
                <a:sym typeface="Work Sans"/>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6336126" y="1741117"/>
            <a:ext cx="2351999" cy="643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3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id="{4E8FAF10-E4DD-2641-AC24-D5545700AED6}"/>
              </a:ext>
            </a:extLst>
          </p:cNvPr>
          <p:cNvSpPr txBox="1"/>
          <p:nvPr userDrawn="1"/>
        </p:nvSpPr>
        <p:spPr>
          <a:xfrm>
            <a:off x="325914" y="106350"/>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Presidencia de la República de Colombia</a:t>
            </a:r>
            <a:endParaRPr sz="600" b="0" i="0" u="none" strike="noStrike" cap="none" dirty="0">
              <a:solidFill>
                <a:srgbClr val="0066CD"/>
              </a:solidFill>
              <a:latin typeface="Work Sans Light"/>
              <a:ea typeface="Work Sans Light"/>
              <a:cs typeface="Work Sans Light"/>
              <a:sym typeface="Work Sans Light"/>
            </a:endParaRPr>
          </a:p>
        </p:txBody>
      </p:sp>
    </p:spTree>
    <p:extLst>
      <p:ext uri="{BB962C8B-B14F-4D97-AF65-F5344CB8AC3E}">
        <p14:creationId xmlns:p14="http://schemas.microsoft.com/office/powerpoint/2010/main" val="2327635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5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60" r:id="rId3"/>
    <p:sldLayoutId id="2147483663" r:id="rId4"/>
    <p:sldLayoutId id="2147483664" r:id="rId5"/>
    <p:sldLayoutId id="214748366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njusticia.gov.co/servicio-al-ciudadano/encuesta-de-percepci%C3%B3n-sobre-pqrd"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951122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216" name="Google Shape;216;p28"/>
          <p:cNvSpPr txBox="1">
            <a:spLocks noGrp="1"/>
          </p:cNvSpPr>
          <p:nvPr>
            <p:ph type="title"/>
          </p:nvPr>
        </p:nvSpPr>
        <p:spPr>
          <a:xfrm>
            <a:off x="570469" y="1983298"/>
            <a:ext cx="7466184" cy="1168513"/>
          </a:xfrm>
          <a:prstGeom prst="rect">
            <a:avLst/>
          </a:prstGeom>
          <a:noFill/>
          <a:ln>
            <a:noFill/>
          </a:ln>
        </p:spPr>
        <p:txBody>
          <a:bodyPr spcFirstLastPara="1" wrap="square" lIns="68575" tIns="34275" rIns="68575" bIns="34275" anchor="ctr" anchorCtr="0">
            <a:noAutofit/>
          </a:bodyPr>
          <a:lstStyle/>
          <a:p>
            <a:r>
              <a:rPr lang="es-CO" sz="4000" b="1" dirty="0">
                <a:solidFill>
                  <a:srgbClr val="0070C0"/>
                </a:solidFill>
              </a:rPr>
              <a:t>Resultados</a:t>
            </a:r>
            <a:br>
              <a:rPr lang="es-CO" sz="4000" b="1" dirty="0">
                <a:solidFill>
                  <a:srgbClr val="0070C0"/>
                </a:solidFill>
              </a:rPr>
            </a:br>
            <a:br>
              <a:rPr lang="es-CO" sz="4000" b="1" dirty="0">
                <a:solidFill>
                  <a:srgbClr val="0070C0"/>
                </a:solidFill>
              </a:rPr>
            </a:br>
            <a:r>
              <a:rPr lang="es-CO" sz="4000" b="1" dirty="0">
                <a:solidFill>
                  <a:srgbClr val="0070C0"/>
                </a:solidFill>
              </a:rPr>
              <a:t>Índice de satisfacción global </a:t>
            </a:r>
            <a:br>
              <a:rPr lang="es-CO" sz="4000" b="1" dirty="0">
                <a:solidFill>
                  <a:srgbClr val="0070C0"/>
                </a:solidFill>
              </a:rPr>
            </a:br>
            <a:r>
              <a:rPr lang="es-CO" sz="4000" b="1" dirty="0">
                <a:solidFill>
                  <a:srgbClr val="0070C0"/>
                </a:solidFill>
              </a:rPr>
              <a:t>“Todos los canales”</a:t>
            </a:r>
            <a:endParaRPr sz="4000" b="1" dirty="0">
              <a:solidFill>
                <a:srgbClr val="0070C0"/>
              </a:solidFill>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12266" b="-1"/>
          <a:stretch/>
        </p:blipFill>
        <p:spPr>
          <a:xfrm rot="16200000">
            <a:off x="6597717" y="1850722"/>
            <a:ext cx="3376918" cy="1715648"/>
          </a:xfrm>
          <a:prstGeom prst="rect">
            <a:avLst/>
          </a:prstGeom>
        </p:spPr>
      </p:pic>
    </p:spTree>
    <p:extLst>
      <p:ext uri="{BB962C8B-B14F-4D97-AF65-F5344CB8AC3E}">
        <p14:creationId xmlns:p14="http://schemas.microsoft.com/office/powerpoint/2010/main" val="165952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3" name="Rectángulo 22"/>
          <p:cNvSpPr/>
          <p:nvPr/>
        </p:nvSpPr>
        <p:spPr>
          <a:xfrm>
            <a:off x="0" y="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20" name="CuadroTexto 19"/>
          <p:cNvSpPr txBox="1"/>
          <p:nvPr/>
        </p:nvSpPr>
        <p:spPr>
          <a:xfrm>
            <a:off x="3220277" y="151092"/>
            <a:ext cx="5923723" cy="523220"/>
          </a:xfrm>
          <a:prstGeom prst="rect">
            <a:avLst/>
          </a:prstGeom>
          <a:solidFill>
            <a:srgbClr val="0070C0"/>
          </a:solidFill>
        </p:spPr>
        <p:txBody>
          <a:bodyPr wrap="square" rtlCol="0">
            <a:spAutoFit/>
          </a:bodyPr>
          <a:lstStyle/>
          <a:p>
            <a:r>
              <a:rPr lang="es-CO" sz="2800" b="1" dirty="0">
                <a:solidFill>
                  <a:schemeClr val="bg1"/>
                </a:solidFill>
                <a:latin typeface="Gadugi" panose="020B0502040204020203" pitchFamily="34" charset="0"/>
              </a:rPr>
              <a:t>Resultados del indicador global</a:t>
            </a:r>
          </a:p>
        </p:txBody>
      </p:sp>
      <p:pic>
        <p:nvPicPr>
          <p:cNvPr id="10" name="Imagen 9"/>
          <p:cNvPicPr>
            <a:picLocks noChangeAspect="1"/>
          </p:cNvPicPr>
          <p:nvPr/>
        </p:nvPicPr>
        <p:blipFill>
          <a:blip r:embed="rId3"/>
          <a:stretch>
            <a:fillRect/>
          </a:stretch>
        </p:blipFill>
        <p:spPr>
          <a:xfrm>
            <a:off x="0" y="4338347"/>
            <a:ext cx="9144000" cy="715725"/>
          </a:xfrm>
          <a:prstGeom prst="rect">
            <a:avLst/>
          </a:prstGeom>
        </p:spPr>
      </p:pic>
      <p:sp>
        <p:nvSpPr>
          <p:cNvPr id="11" name="CuadroTexto 10">
            <a:extLst>
              <a:ext uri="{FF2B5EF4-FFF2-40B4-BE49-F238E27FC236}">
                <a16:creationId xmlns:a16="http://schemas.microsoft.com/office/drawing/2014/main" id="{0539B7B7-40E3-9240-8BC1-6EDDC82D8E18}"/>
              </a:ext>
            </a:extLst>
          </p:cNvPr>
          <p:cNvSpPr txBox="1"/>
          <p:nvPr/>
        </p:nvSpPr>
        <p:spPr>
          <a:xfrm>
            <a:off x="319635" y="748770"/>
            <a:ext cx="8504728" cy="523220"/>
          </a:xfrm>
          <a:prstGeom prst="rect">
            <a:avLst/>
          </a:prstGeom>
          <a:noFill/>
        </p:spPr>
        <p:txBody>
          <a:bodyPr wrap="square" rtlCol="0">
            <a:spAutoFit/>
          </a:bodyPr>
          <a:lstStyle/>
          <a:p>
            <a:r>
              <a:rPr lang="es-CO" dirty="0"/>
              <a:t>A continuación se presenta el índice de satisfacción general de la atención por los diferentes canales del Ministerio, correspondiente al periodo de medición: </a:t>
            </a:r>
          </a:p>
        </p:txBody>
      </p:sp>
      <p:sp>
        <p:nvSpPr>
          <p:cNvPr id="4" name="Rectángulo 3"/>
          <p:cNvSpPr/>
          <p:nvPr/>
        </p:nvSpPr>
        <p:spPr>
          <a:xfrm>
            <a:off x="5859877" y="1363138"/>
            <a:ext cx="2784363" cy="2031325"/>
          </a:xfrm>
          <a:prstGeom prst="rect">
            <a:avLst/>
          </a:prstGeom>
        </p:spPr>
        <p:txBody>
          <a:bodyPr wrap="square">
            <a:spAutoFit/>
          </a:bodyPr>
          <a:lstStyle/>
          <a:p>
            <a:pPr algn="just"/>
            <a:r>
              <a:rPr lang="es-ES" dirty="0"/>
              <a:t>El indicador se ubicó en un rango porcentual “sobresaliente” con un 93,56% sobre 100%, aumentando la percepción ciudadana  satisfactoria sobre la atención en un 1,36% frente al semestre inmediatamente  anterior.</a:t>
            </a:r>
          </a:p>
          <a:p>
            <a:pPr algn="just"/>
            <a:endParaRPr lang="es-ES" dirty="0"/>
          </a:p>
        </p:txBody>
      </p:sp>
      <p:sp>
        <p:nvSpPr>
          <p:cNvPr id="12" name="CuadroTexto 11">
            <a:extLst>
              <a:ext uri="{FF2B5EF4-FFF2-40B4-BE49-F238E27FC236}">
                <a16:creationId xmlns:a16="http://schemas.microsoft.com/office/drawing/2014/main" id="{B3AD93CC-4907-774D-BA80-A8F388E32CC3}"/>
              </a:ext>
            </a:extLst>
          </p:cNvPr>
          <p:cNvSpPr txBox="1"/>
          <p:nvPr/>
        </p:nvSpPr>
        <p:spPr>
          <a:xfrm>
            <a:off x="5066967" y="3151102"/>
            <a:ext cx="3577273" cy="861774"/>
          </a:xfrm>
          <a:prstGeom prst="rect">
            <a:avLst/>
          </a:prstGeom>
          <a:noFill/>
        </p:spPr>
        <p:txBody>
          <a:bodyPr wrap="square" rtlCol="0">
            <a:spAutoFit/>
          </a:bodyPr>
          <a:lstStyle/>
          <a:p>
            <a:pPr algn="r"/>
            <a:r>
              <a:rPr lang="es-ES" sz="1000" b="1" i="1" dirty="0">
                <a:latin typeface="Work Sans" panose="020B0604020202020204" charset="0"/>
                <a:cs typeface="Work Sans" panose="020B0604020202020204" charset="0"/>
              </a:rPr>
              <a:t>Periodo información: </a:t>
            </a:r>
            <a:r>
              <a:rPr lang="es-ES" sz="1000" i="1" dirty="0">
                <a:latin typeface="Work Sans" panose="020B0604020202020204" charset="0"/>
              </a:rPr>
              <a:t>julio a diciembre </a:t>
            </a:r>
            <a:r>
              <a:rPr lang="es-ES" sz="1000" i="1" dirty="0">
                <a:latin typeface="Work Sans" panose="020B0604020202020204" charset="0"/>
                <a:cs typeface="Work Sans" panose="020B0604020202020204" charset="0"/>
              </a:rPr>
              <a:t>de 2022</a:t>
            </a:r>
          </a:p>
          <a:p>
            <a:pPr algn="r"/>
            <a:r>
              <a:rPr lang="es-ES" sz="1000" b="1" i="1" dirty="0">
                <a:latin typeface="Work Sans" panose="020B0604020202020204" charset="0"/>
                <a:cs typeface="Work Sans" panose="020B0604020202020204" charset="0"/>
              </a:rPr>
              <a:t>Tipo de indicador: </a:t>
            </a:r>
            <a:r>
              <a:rPr lang="es-ES" sz="1000" i="1" dirty="0">
                <a:latin typeface="Work Sans" panose="020B0604020202020204" charset="0"/>
                <a:cs typeface="Work Sans" panose="020B0604020202020204" charset="0"/>
              </a:rPr>
              <a:t>calidad</a:t>
            </a:r>
          </a:p>
          <a:p>
            <a:pPr algn="r"/>
            <a:r>
              <a:rPr lang="es-ES" sz="1000" b="1" i="1" dirty="0">
                <a:latin typeface="Work Sans" panose="020B0604020202020204" charset="0"/>
                <a:cs typeface="Work Sans" panose="020B0604020202020204" charset="0"/>
              </a:rPr>
              <a:t>Tendencia: </a:t>
            </a:r>
            <a:r>
              <a:rPr lang="es-ES" sz="1000" i="1" dirty="0">
                <a:latin typeface="Work Sans" panose="020B0604020202020204" charset="0"/>
                <a:cs typeface="Work Sans" panose="020B0604020202020204" charset="0"/>
              </a:rPr>
              <a:t>ascendente</a:t>
            </a:r>
          </a:p>
          <a:p>
            <a:pPr algn="r"/>
            <a:r>
              <a:rPr lang="es-ES" sz="1000" b="1" i="1" dirty="0">
                <a:latin typeface="Work Sans" panose="020B0604020202020204" charset="0"/>
                <a:cs typeface="Work Sans" panose="020B0604020202020204" charset="0"/>
              </a:rPr>
              <a:t>Meta: </a:t>
            </a:r>
            <a:r>
              <a:rPr lang="es-ES" sz="1000" i="1" dirty="0">
                <a:latin typeface="Work Sans" panose="020B0604020202020204" charset="0"/>
                <a:cs typeface="Work Sans" panose="020B0604020202020204" charset="0"/>
              </a:rPr>
              <a:t>82</a:t>
            </a:r>
            <a:r>
              <a:rPr lang="es-ES" sz="1000" i="1" dirty="0"/>
              <a:t>%</a:t>
            </a:r>
          </a:p>
          <a:p>
            <a:pPr algn="r"/>
            <a:r>
              <a:rPr lang="es-ES" sz="1000" b="1" i="1" dirty="0"/>
              <a:t>Muestra: </a:t>
            </a:r>
            <a:r>
              <a:rPr lang="es-ES" sz="1000" i="1" dirty="0"/>
              <a:t>854</a:t>
            </a:r>
          </a:p>
        </p:txBody>
      </p:sp>
      <p:pic>
        <p:nvPicPr>
          <p:cNvPr id="3" name="Imagen 2"/>
          <p:cNvPicPr>
            <a:picLocks noChangeAspect="1"/>
          </p:cNvPicPr>
          <p:nvPr/>
        </p:nvPicPr>
        <p:blipFill>
          <a:blip r:embed="rId4"/>
          <a:stretch>
            <a:fillRect/>
          </a:stretch>
        </p:blipFill>
        <p:spPr>
          <a:xfrm>
            <a:off x="461278" y="1271989"/>
            <a:ext cx="5139561" cy="29027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3" name="Rectángulo 22"/>
          <p:cNvSpPr/>
          <p:nvPr/>
        </p:nvSpPr>
        <p:spPr>
          <a:xfrm>
            <a:off x="-1" y="-81154"/>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20" name="CuadroTexto 19"/>
          <p:cNvSpPr txBox="1"/>
          <p:nvPr/>
        </p:nvSpPr>
        <p:spPr>
          <a:xfrm>
            <a:off x="3220277" y="151092"/>
            <a:ext cx="5923723" cy="523220"/>
          </a:xfrm>
          <a:prstGeom prst="rect">
            <a:avLst/>
          </a:prstGeom>
          <a:solidFill>
            <a:srgbClr val="0070C0"/>
          </a:solidFill>
        </p:spPr>
        <p:txBody>
          <a:bodyPr wrap="square" rtlCol="0">
            <a:spAutoFit/>
          </a:bodyPr>
          <a:lstStyle/>
          <a:p>
            <a:r>
              <a:rPr lang="es-CO" sz="2800" b="1" dirty="0">
                <a:solidFill>
                  <a:schemeClr val="bg1"/>
                </a:solidFill>
                <a:latin typeface="Gadugi" panose="020B0502040204020203" pitchFamily="34" charset="0"/>
              </a:rPr>
              <a:t>Resultados del indicador global</a:t>
            </a:r>
          </a:p>
        </p:txBody>
      </p:sp>
      <p:pic>
        <p:nvPicPr>
          <p:cNvPr id="10" name="Imagen 9"/>
          <p:cNvPicPr>
            <a:picLocks noChangeAspect="1"/>
          </p:cNvPicPr>
          <p:nvPr/>
        </p:nvPicPr>
        <p:blipFill>
          <a:blip r:embed="rId3"/>
          <a:stretch>
            <a:fillRect/>
          </a:stretch>
        </p:blipFill>
        <p:spPr>
          <a:xfrm>
            <a:off x="0" y="4338347"/>
            <a:ext cx="9144000" cy="715725"/>
          </a:xfrm>
          <a:prstGeom prst="rect">
            <a:avLst/>
          </a:prstGeom>
        </p:spPr>
      </p:pic>
      <p:sp>
        <p:nvSpPr>
          <p:cNvPr id="4" name="Rectángulo 3"/>
          <p:cNvSpPr/>
          <p:nvPr/>
        </p:nvSpPr>
        <p:spPr>
          <a:xfrm>
            <a:off x="29858" y="915353"/>
            <a:ext cx="9114141" cy="954107"/>
          </a:xfrm>
          <a:prstGeom prst="rect">
            <a:avLst/>
          </a:prstGeom>
        </p:spPr>
        <p:txBody>
          <a:bodyPr wrap="square">
            <a:spAutoFit/>
          </a:bodyPr>
          <a:lstStyle/>
          <a:p>
            <a:pPr algn="ctr"/>
            <a:r>
              <a:rPr lang="es-ES" dirty="0"/>
              <a:t>En las siguientes gráficas se presenta el comportamiento del indicador por semestre, dentro de lo cual se destaca la recuperación del mismo en el último trimestres, manteniéndose en sobresaliente, sin embargo se resalta que la cantidad de encuestas diligenciadas disminuyo en el periodo rendido.</a:t>
            </a:r>
          </a:p>
          <a:p>
            <a:pPr algn="just"/>
            <a:endParaRPr lang="es-ES" dirty="0"/>
          </a:p>
        </p:txBody>
      </p:sp>
      <p:sp>
        <p:nvSpPr>
          <p:cNvPr id="8" name="Google Shape;216;p28">
            <a:extLst>
              <a:ext uri="{FF2B5EF4-FFF2-40B4-BE49-F238E27FC236}">
                <a16:creationId xmlns:a16="http://schemas.microsoft.com/office/drawing/2014/main" id="{914861DA-8D13-3E4A-8B8A-13FECC19178B}"/>
              </a:ext>
            </a:extLst>
          </p:cNvPr>
          <p:cNvSpPr txBox="1">
            <a:spLocks noGrp="1"/>
          </p:cNvSpPr>
          <p:nvPr>
            <p:ph type="title"/>
          </p:nvPr>
        </p:nvSpPr>
        <p:spPr>
          <a:xfrm>
            <a:off x="115330" y="-81154"/>
            <a:ext cx="6692899" cy="1168513"/>
          </a:xfrm>
          <a:prstGeom prst="rect">
            <a:avLst/>
          </a:prstGeom>
          <a:noFill/>
          <a:ln>
            <a:noFill/>
          </a:ln>
        </p:spPr>
        <p:txBody>
          <a:bodyPr spcFirstLastPara="1" wrap="square" lIns="68575" tIns="34275" rIns="68575" bIns="34275" anchor="ctr" anchorCtr="0">
            <a:noAutofit/>
          </a:bodyPr>
          <a:lstStyle/>
          <a:p>
            <a:pPr lvl="0" algn="l"/>
            <a:r>
              <a:rPr lang="es-CO" sz="1500" b="1" dirty="0">
                <a:solidFill>
                  <a:srgbClr val="0070C0"/>
                </a:solidFill>
              </a:rPr>
              <a:t>Índice de satisfacción global</a:t>
            </a:r>
            <a:br>
              <a:rPr lang="es-CO" sz="1500" b="1" dirty="0">
                <a:solidFill>
                  <a:srgbClr val="0070C0"/>
                </a:solidFill>
              </a:rPr>
            </a:br>
            <a:r>
              <a:rPr lang="es-CO" sz="1500" b="1" dirty="0">
                <a:solidFill>
                  <a:srgbClr val="0070C0"/>
                </a:solidFill>
              </a:rPr>
              <a:t>“Todos los canales” </a:t>
            </a:r>
            <a:br>
              <a:rPr lang="es-CO" sz="1500" b="1" dirty="0">
                <a:solidFill>
                  <a:srgbClr val="0070C0"/>
                </a:solidFill>
              </a:rPr>
            </a:br>
            <a:r>
              <a:rPr lang="es-CO" sz="1500" b="1" dirty="0">
                <a:solidFill>
                  <a:srgbClr val="0070C0"/>
                </a:solidFill>
              </a:rPr>
              <a:t>Comportamiento por trimestres</a:t>
            </a:r>
            <a:endParaRPr sz="1500" b="1" dirty="0">
              <a:solidFill>
                <a:srgbClr val="0070C0"/>
              </a:solidFill>
            </a:endParaRPr>
          </a:p>
        </p:txBody>
      </p:sp>
      <p:pic>
        <p:nvPicPr>
          <p:cNvPr id="2" name="Imagen 1"/>
          <p:cNvPicPr>
            <a:picLocks noChangeAspect="1"/>
          </p:cNvPicPr>
          <p:nvPr/>
        </p:nvPicPr>
        <p:blipFill>
          <a:blip r:embed="rId4"/>
          <a:stretch>
            <a:fillRect/>
          </a:stretch>
        </p:blipFill>
        <p:spPr>
          <a:xfrm>
            <a:off x="296391" y="1776733"/>
            <a:ext cx="4206239" cy="2468734"/>
          </a:xfrm>
          <a:prstGeom prst="rect">
            <a:avLst/>
          </a:prstGeom>
        </p:spPr>
      </p:pic>
      <p:pic>
        <p:nvPicPr>
          <p:cNvPr id="3" name="Imagen 2"/>
          <p:cNvPicPr>
            <a:picLocks noChangeAspect="1"/>
          </p:cNvPicPr>
          <p:nvPr/>
        </p:nvPicPr>
        <p:blipFill>
          <a:blip r:embed="rId5"/>
          <a:stretch>
            <a:fillRect/>
          </a:stretch>
        </p:blipFill>
        <p:spPr>
          <a:xfrm>
            <a:off x="4553463" y="1767610"/>
            <a:ext cx="4193628" cy="2477857"/>
          </a:xfrm>
          <a:prstGeom prst="rect">
            <a:avLst/>
          </a:prstGeom>
        </p:spPr>
      </p:pic>
    </p:spTree>
    <p:extLst>
      <p:ext uri="{BB962C8B-B14F-4D97-AF65-F5344CB8AC3E}">
        <p14:creationId xmlns:p14="http://schemas.microsoft.com/office/powerpoint/2010/main" val="549870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3" name="Rectángulo 22"/>
          <p:cNvSpPr/>
          <p:nvPr/>
        </p:nvSpPr>
        <p:spPr>
          <a:xfrm>
            <a:off x="1" y="1143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p>
        </p:txBody>
      </p:sp>
      <p:sp>
        <p:nvSpPr>
          <p:cNvPr id="20" name="CuadroTexto 19"/>
          <p:cNvSpPr txBox="1"/>
          <p:nvPr/>
        </p:nvSpPr>
        <p:spPr>
          <a:xfrm>
            <a:off x="2306783" y="151092"/>
            <a:ext cx="6837218" cy="523220"/>
          </a:xfrm>
          <a:prstGeom prst="rect">
            <a:avLst/>
          </a:prstGeom>
          <a:solidFill>
            <a:srgbClr val="0070C0"/>
          </a:solidFill>
        </p:spPr>
        <p:txBody>
          <a:bodyPr wrap="square" rtlCol="0">
            <a:spAutoFit/>
          </a:bodyPr>
          <a:lstStyle/>
          <a:p>
            <a:r>
              <a:rPr lang="es-CO" sz="2800" b="1" dirty="0">
                <a:solidFill>
                  <a:schemeClr val="bg1"/>
                </a:solidFill>
                <a:latin typeface="Gadugi" panose="020B0502040204020203" pitchFamily="34" charset="0"/>
              </a:rPr>
              <a:t>Análisis de resultados II semestre 2022</a:t>
            </a:r>
          </a:p>
        </p:txBody>
      </p:sp>
      <p:sp>
        <p:nvSpPr>
          <p:cNvPr id="4" name="Rectángulo 3"/>
          <p:cNvSpPr/>
          <p:nvPr/>
        </p:nvSpPr>
        <p:spPr>
          <a:xfrm>
            <a:off x="341190" y="933469"/>
            <a:ext cx="8461619" cy="4185761"/>
          </a:xfrm>
          <a:prstGeom prst="rect">
            <a:avLst/>
          </a:prstGeom>
        </p:spPr>
        <p:txBody>
          <a:bodyPr wrap="square">
            <a:spAutoFit/>
          </a:bodyPr>
          <a:lstStyle/>
          <a:p>
            <a:pPr marL="285750" indent="-285750" algn="just">
              <a:buFont typeface="Wingdings" charset="2"/>
              <a:buChar char="²"/>
            </a:pPr>
            <a:r>
              <a:rPr lang="es-ES" dirty="0"/>
              <a:t>La medición de la percepción de los ciudadanos frente a la atención recibida por la Entidad para la gestión de sus requerimientos en el segundo semestre del año 2022 se ubicó en un rango porcentual “sobresaliente" con un 93,56% sobre 100%, lo que indica que el nivel de satisfacción de los usuarios disminuyo en 1,36% frente al trimestre inmediatamente anterior.</a:t>
            </a:r>
          </a:p>
          <a:p>
            <a:pPr marL="285750" indent="-285750" algn="just">
              <a:buFont typeface="Wingdings" charset="2"/>
              <a:buChar char="²"/>
            </a:pPr>
            <a:endParaRPr lang="es-ES" dirty="0"/>
          </a:p>
          <a:p>
            <a:pPr marL="285750" indent="-285750" algn="just">
              <a:buFont typeface="Wingdings" charset="2"/>
              <a:buChar char="²"/>
            </a:pPr>
            <a:r>
              <a:rPr lang="es-ES" dirty="0"/>
              <a:t>En el cuarto trimestre del año 2022, se ubicó en un rango porcentual “sobresaliente" con un 94,63% sobre 100%, lo que indica que el nivel de satisfacción de los usuarios aumentó en 3,54% frente al trimestre inmediatamente anterior.</a:t>
            </a:r>
          </a:p>
          <a:p>
            <a:pPr marL="285750" indent="-285750" algn="just">
              <a:buFont typeface="Wingdings" charset="2"/>
              <a:buChar char="²"/>
            </a:pPr>
            <a:endParaRPr lang="es-ES" dirty="0"/>
          </a:p>
          <a:p>
            <a:pPr marL="285750" indent="-285750" algn="just">
              <a:buFont typeface="Wingdings" charset="2"/>
              <a:buChar char="²"/>
            </a:pPr>
            <a:r>
              <a:rPr lang="es-ES" dirty="0"/>
              <a:t>Cabe señalar, que los instrumentos de calificación virtual de la satisfacción sobre la atención recibida y el servicio de información son de libre acceso y de diligenciamiento autónomo por parte de los ciudadanos, para el semestre rendido se obtuvo 370 encuestas diligenciadas por este canal de atención</a:t>
            </a:r>
          </a:p>
          <a:p>
            <a:pPr marL="285750" indent="-285750" algn="just">
              <a:buFont typeface="Wingdings" charset="2"/>
              <a:buChar char="²"/>
            </a:pPr>
            <a:endParaRPr lang="es-ES" dirty="0"/>
          </a:p>
          <a:p>
            <a:pPr marL="285750" indent="-285750" algn="just">
              <a:buFont typeface="Wingdings" charset="2"/>
              <a:buChar char="²"/>
            </a:pPr>
            <a:r>
              <a:rPr lang="es-ES" dirty="0"/>
              <a:t>Sobre el canal telefónico desde el GSC se invitó a diligenciar la herramienta de calificación (menú del PBX), este canal estuvo habilitado por todo el semestre. Se evidencia que para los ciudadanos no es relevante adelantar la encuesta por este medio, para el semestre rendido se obtuvo 6 encuestas diligenciadas por este canal de atención.</a:t>
            </a:r>
          </a:p>
          <a:p>
            <a:pPr algn="just"/>
            <a:endParaRPr lang="es-ES" dirty="0"/>
          </a:p>
        </p:txBody>
      </p:sp>
    </p:spTree>
    <p:extLst>
      <p:ext uri="{BB962C8B-B14F-4D97-AF65-F5344CB8AC3E}">
        <p14:creationId xmlns:p14="http://schemas.microsoft.com/office/powerpoint/2010/main" val="3310717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3" name="Rectángulo 22"/>
          <p:cNvSpPr/>
          <p:nvPr/>
        </p:nvSpPr>
        <p:spPr>
          <a:xfrm>
            <a:off x="0" y="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a:p>
        </p:txBody>
      </p:sp>
      <p:sp>
        <p:nvSpPr>
          <p:cNvPr id="20" name="CuadroTexto 19"/>
          <p:cNvSpPr txBox="1"/>
          <p:nvPr/>
        </p:nvSpPr>
        <p:spPr>
          <a:xfrm>
            <a:off x="2327565" y="151092"/>
            <a:ext cx="6816436" cy="523220"/>
          </a:xfrm>
          <a:prstGeom prst="rect">
            <a:avLst/>
          </a:prstGeom>
          <a:solidFill>
            <a:srgbClr val="0070C0"/>
          </a:solidFill>
        </p:spPr>
        <p:txBody>
          <a:bodyPr wrap="square" rtlCol="0">
            <a:spAutoFit/>
          </a:bodyPr>
          <a:lstStyle/>
          <a:p>
            <a:r>
              <a:rPr lang="es-CO" sz="2800" b="1" dirty="0">
                <a:solidFill>
                  <a:schemeClr val="bg1"/>
                </a:solidFill>
                <a:latin typeface="Gadugi" panose="020B0502040204020203" pitchFamily="34" charset="0"/>
              </a:rPr>
              <a:t>Análisis de resultados II semestre 2022</a:t>
            </a:r>
          </a:p>
        </p:txBody>
      </p:sp>
      <p:sp>
        <p:nvSpPr>
          <p:cNvPr id="4" name="Rectángulo 3"/>
          <p:cNvSpPr/>
          <p:nvPr/>
        </p:nvSpPr>
        <p:spPr>
          <a:xfrm>
            <a:off x="178904" y="697629"/>
            <a:ext cx="8816009" cy="4401205"/>
          </a:xfrm>
          <a:prstGeom prst="rect">
            <a:avLst/>
          </a:prstGeom>
        </p:spPr>
        <p:txBody>
          <a:bodyPr wrap="square">
            <a:spAutoFit/>
          </a:bodyPr>
          <a:lstStyle/>
          <a:p>
            <a:pPr marL="285750" indent="-285750" algn="just">
              <a:buFont typeface="Wingdings" charset="2"/>
              <a:buChar char="²"/>
            </a:pPr>
            <a:endParaRPr lang="es-CO" dirty="0"/>
          </a:p>
          <a:p>
            <a:pPr marL="285750" indent="-285750" algn="just">
              <a:buFont typeface="Wingdings" charset="2"/>
              <a:buChar char="²"/>
            </a:pPr>
            <a:r>
              <a:rPr lang="es-ES" dirty="0"/>
              <a:t>Respecto al canal presencial (atendido en primer nivel por el GSC) y el canal de servicio postal o correspondencia (atendido por el GGD en el Punto de Atención al Ciudadano de la Entidad), este canal estuvo habilitado por todo el semestre y los ciudadanos que se acercan a las ventanillas de atención realizan la respectiva calificación de percepción, para el semestre rendido se obtuvo 426 encuestas diligenciadas por este canal de atención.</a:t>
            </a:r>
          </a:p>
          <a:p>
            <a:pPr marL="285750" indent="-285750" algn="just">
              <a:buFont typeface="Wingdings" charset="2"/>
              <a:buChar char="²"/>
            </a:pPr>
            <a:endParaRPr lang="es-CO" dirty="0"/>
          </a:p>
          <a:p>
            <a:pPr marL="285750" indent="-285750" algn="just">
              <a:buFont typeface="Wingdings" charset="2"/>
              <a:buChar char="²"/>
            </a:pPr>
            <a:r>
              <a:rPr lang="es-CO" dirty="0"/>
              <a:t>Es importante tener en cuenta para el análisis del comportamiento del indicador, que a causa de la contingencia derivada del COVID-19, el MJD habilitó todos los canales de atención y los canales por los cuales se recibieron mayor número de encuestas diligenciadas fue el presencial y virtual. </a:t>
            </a:r>
          </a:p>
          <a:p>
            <a:pPr marL="285750" indent="-285750" algn="just">
              <a:buFont typeface="Wingdings" charset="2"/>
              <a:buChar char="²"/>
            </a:pPr>
            <a:endParaRPr lang="es-CO" dirty="0"/>
          </a:p>
          <a:p>
            <a:pPr marL="285750" indent="-285750" algn="just">
              <a:buFont typeface="Wingdings" charset="2"/>
              <a:buChar char="²"/>
            </a:pPr>
            <a:r>
              <a:rPr lang="es-CO" dirty="0"/>
              <a:t>Los ciudadanos atienden la invitación que se realiza por correo electrónico sobre diligenciar la encuesta de percepción ciudadana habilitada en la página web en el link </a:t>
            </a:r>
            <a:r>
              <a:rPr lang="es-CO" dirty="0">
                <a:hlinkClick r:id="rId3"/>
              </a:rPr>
              <a:t>https://www.minjusticia.gov.co/servicio-al-ciudadano/encuesta-de-percepci%C3%B3n-sobre-pqrd</a:t>
            </a:r>
            <a:endParaRPr lang="es-CO" dirty="0"/>
          </a:p>
          <a:p>
            <a:pPr marL="285750" indent="-285750" algn="just">
              <a:buFont typeface="Wingdings" charset="2"/>
              <a:buChar char="²"/>
            </a:pPr>
            <a:endParaRPr lang="es-CO" dirty="0"/>
          </a:p>
          <a:p>
            <a:pPr marL="285750" indent="-285750" algn="just">
              <a:buFont typeface="Wingdings" charset="2"/>
              <a:buChar char="²"/>
            </a:pPr>
            <a:r>
              <a:rPr lang="es-CO" dirty="0"/>
              <a:t>La percepción de los ciudadanos hacia los servicios que presta el Ministerio de Justicia y del Derecho mejoró favorablemente en este periodo rendido lo cuál indica que los esfuerzos y estrategias adelantadas en mejora del servicio han sido efectivas.</a:t>
            </a:r>
          </a:p>
          <a:p>
            <a:pPr marL="285750" indent="-285750" algn="just">
              <a:buFont typeface="Wingdings" charset="2"/>
              <a:buChar char="²"/>
            </a:pPr>
            <a:endParaRPr lang="es-CO" dirty="0"/>
          </a:p>
          <a:p>
            <a:pPr marL="285750" indent="-285750" algn="just">
              <a:buFont typeface="Wingdings" charset="2"/>
              <a:buChar char="²"/>
            </a:pPr>
            <a:endParaRPr lang="es-CO" dirty="0"/>
          </a:p>
        </p:txBody>
      </p:sp>
    </p:spTree>
    <p:extLst>
      <p:ext uri="{BB962C8B-B14F-4D97-AF65-F5344CB8AC3E}">
        <p14:creationId xmlns:p14="http://schemas.microsoft.com/office/powerpoint/2010/main" val="274198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3" name="Rectángulo 22"/>
          <p:cNvSpPr/>
          <p:nvPr/>
        </p:nvSpPr>
        <p:spPr>
          <a:xfrm>
            <a:off x="0" y="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20" name="CuadroTexto 19"/>
          <p:cNvSpPr txBox="1"/>
          <p:nvPr/>
        </p:nvSpPr>
        <p:spPr>
          <a:xfrm>
            <a:off x="3220277" y="151092"/>
            <a:ext cx="5923723" cy="523220"/>
          </a:xfrm>
          <a:prstGeom prst="rect">
            <a:avLst/>
          </a:prstGeom>
          <a:solidFill>
            <a:srgbClr val="0070C0"/>
          </a:solidFill>
        </p:spPr>
        <p:txBody>
          <a:bodyPr wrap="square" rtlCol="0">
            <a:spAutoFit/>
          </a:bodyPr>
          <a:lstStyle/>
          <a:p>
            <a:r>
              <a:rPr lang="es-CO" sz="2800" b="1" dirty="0">
                <a:solidFill>
                  <a:schemeClr val="bg1"/>
                </a:solidFill>
                <a:latin typeface="Gadugi" panose="020B0502040204020203" pitchFamily="34" charset="0"/>
              </a:rPr>
              <a:t>Resultados del indicador global</a:t>
            </a:r>
          </a:p>
        </p:txBody>
      </p:sp>
      <p:pic>
        <p:nvPicPr>
          <p:cNvPr id="10" name="Imagen 9"/>
          <p:cNvPicPr>
            <a:picLocks noChangeAspect="1"/>
          </p:cNvPicPr>
          <p:nvPr/>
        </p:nvPicPr>
        <p:blipFill>
          <a:blip r:embed="rId3"/>
          <a:stretch>
            <a:fillRect/>
          </a:stretch>
        </p:blipFill>
        <p:spPr>
          <a:xfrm>
            <a:off x="0" y="4338347"/>
            <a:ext cx="9144000" cy="715725"/>
          </a:xfrm>
          <a:prstGeom prst="rect">
            <a:avLst/>
          </a:prstGeom>
        </p:spPr>
      </p:pic>
      <p:sp>
        <p:nvSpPr>
          <p:cNvPr id="14" name="Google Shape;216;p28">
            <a:extLst>
              <a:ext uri="{FF2B5EF4-FFF2-40B4-BE49-F238E27FC236}">
                <a16:creationId xmlns:a16="http://schemas.microsoft.com/office/drawing/2014/main" id="{248F786D-BFCD-5A43-A30E-F7C4D725BB3D}"/>
              </a:ext>
            </a:extLst>
          </p:cNvPr>
          <p:cNvSpPr txBox="1">
            <a:spLocks noGrp="1"/>
          </p:cNvSpPr>
          <p:nvPr>
            <p:ph type="title"/>
          </p:nvPr>
        </p:nvSpPr>
        <p:spPr>
          <a:xfrm>
            <a:off x="115330" y="-81154"/>
            <a:ext cx="6692899" cy="1168513"/>
          </a:xfrm>
          <a:prstGeom prst="rect">
            <a:avLst/>
          </a:prstGeom>
          <a:noFill/>
          <a:ln>
            <a:noFill/>
          </a:ln>
        </p:spPr>
        <p:txBody>
          <a:bodyPr spcFirstLastPara="1" wrap="square" lIns="68575" tIns="34275" rIns="68575" bIns="34275" anchor="ctr" anchorCtr="0">
            <a:noAutofit/>
          </a:bodyPr>
          <a:lstStyle/>
          <a:p>
            <a:pPr lvl="0" algn="l"/>
            <a:r>
              <a:rPr lang="es-CO" sz="1500" b="1" dirty="0">
                <a:solidFill>
                  <a:srgbClr val="0070C0"/>
                </a:solidFill>
              </a:rPr>
              <a:t>Índice de satisfacción global</a:t>
            </a:r>
            <a:br>
              <a:rPr lang="es-CO" sz="1500" b="1" dirty="0">
                <a:solidFill>
                  <a:srgbClr val="0070C0"/>
                </a:solidFill>
              </a:rPr>
            </a:br>
            <a:r>
              <a:rPr lang="es-CO" sz="1500" b="1" dirty="0">
                <a:solidFill>
                  <a:srgbClr val="0070C0"/>
                </a:solidFill>
              </a:rPr>
              <a:t>“Todos los canales” </a:t>
            </a:r>
            <a:br>
              <a:rPr lang="es-CO" sz="1500" b="1" dirty="0">
                <a:solidFill>
                  <a:srgbClr val="0070C0"/>
                </a:solidFill>
              </a:rPr>
            </a:br>
            <a:r>
              <a:rPr lang="es-CO" sz="1500" b="1" dirty="0">
                <a:solidFill>
                  <a:srgbClr val="0070C0"/>
                </a:solidFill>
              </a:rPr>
              <a:t>Comportamiento por mes</a:t>
            </a:r>
            <a:endParaRPr sz="1500" b="1" dirty="0">
              <a:solidFill>
                <a:srgbClr val="0070C0"/>
              </a:solidFill>
            </a:endParaRPr>
          </a:p>
        </p:txBody>
      </p:sp>
      <p:sp>
        <p:nvSpPr>
          <p:cNvPr id="2" name="CuadroTexto 1">
            <a:extLst>
              <a:ext uri="{FF2B5EF4-FFF2-40B4-BE49-F238E27FC236}">
                <a16:creationId xmlns:a16="http://schemas.microsoft.com/office/drawing/2014/main" id="{6D42C6AF-0B4F-9B4D-972A-0E2AC0E8A59D}"/>
              </a:ext>
            </a:extLst>
          </p:cNvPr>
          <p:cNvSpPr txBox="1"/>
          <p:nvPr/>
        </p:nvSpPr>
        <p:spPr>
          <a:xfrm>
            <a:off x="367422" y="3609935"/>
            <a:ext cx="8409154" cy="600164"/>
          </a:xfrm>
          <a:prstGeom prst="rect">
            <a:avLst/>
          </a:prstGeom>
          <a:noFill/>
        </p:spPr>
        <p:txBody>
          <a:bodyPr wrap="square" rtlCol="0">
            <a:spAutoFit/>
          </a:bodyPr>
          <a:lstStyle/>
          <a:p>
            <a:pPr algn="just"/>
            <a:r>
              <a:rPr lang="es-CO" sz="1100" dirty="0"/>
              <a:t>Se destaca la evolución del indicador en el segundo semestre de la vigencia 2022, lo cual se debió a que los canales de atención estuvieron habilitados todo el semestre. Adicionalmente, desde el GSC se lideraron mesas de trabajo con las dependencias de la Entidad, enfocadas a mejorar la calidad de las respuestas que se dan a la ciudadanía. </a:t>
            </a:r>
          </a:p>
        </p:txBody>
      </p:sp>
      <p:pic>
        <p:nvPicPr>
          <p:cNvPr id="4" name="Imagen 3"/>
          <p:cNvPicPr>
            <a:picLocks noChangeAspect="1"/>
          </p:cNvPicPr>
          <p:nvPr/>
        </p:nvPicPr>
        <p:blipFill>
          <a:blip r:embed="rId4"/>
          <a:stretch>
            <a:fillRect/>
          </a:stretch>
        </p:blipFill>
        <p:spPr>
          <a:xfrm>
            <a:off x="1734207" y="927012"/>
            <a:ext cx="5757567" cy="2682923"/>
          </a:xfrm>
          <a:prstGeom prst="rect">
            <a:avLst/>
          </a:prstGeom>
        </p:spPr>
      </p:pic>
    </p:spTree>
    <p:extLst>
      <p:ext uri="{BB962C8B-B14F-4D97-AF65-F5344CB8AC3E}">
        <p14:creationId xmlns:p14="http://schemas.microsoft.com/office/powerpoint/2010/main" val="1326948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7" name="Rectángulo 6"/>
          <p:cNvSpPr/>
          <p:nvPr/>
        </p:nvSpPr>
        <p:spPr>
          <a:xfrm>
            <a:off x="0" y="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CO" sz="3200" dirty="0"/>
          </a:p>
        </p:txBody>
      </p:sp>
      <p:sp>
        <p:nvSpPr>
          <p:cNvPr id="20" name="CuadroTexto 19"/>
          <p:cNvSpPr txBox="1"/>
          <p:nvPr/>
        </p:nvSpPr>
        <p:spPr>
          <a:xfrm>
            <a:off x="552667" y="151092"/>
            <a:ext cx="8591333" cy="400110"/>
          </a:xfrm>
          <a:prstGeom prst="rect">
            <a:avLst/>
          </a:prstGeom>
          <a:solidFill>
            <a:srgbClr val="0070C0"/>
          </a:solidFill>
        </p:spPr>
        <p:txBody>
          <a:bodyPr wrap="square" rtlCol="0">
            <a:spAutoFit/>
          </a:bodyPr>
          <a:lstStyle/>
          <a:p>
            <a:r>
              <a:rPr lang="es-CO" sz="2000" b="1" dirty="0">
                <a:solidFill>
                  <a:schemeClr val="bg1"/>
                </a:solidFill>
                <a:latin typeface="Gadugi" panose="020B0502040204020203" pitchFamily="34" charset="0"/>
              </a:rPr>
              <a:t>Recomendaciones para la mejora</a:t>
            </a:r>
          </a:p>
        </p:txBody>
      </p:sp>
      <p:sp>
        <p:nvSpPr>
          <p:cNvPr id="3" name="Rectángulo 2"/>
          <p:cNvSpPr/>
          <p:nvPr/>
        </p:nvSpPr>
        <p:spPr>
          <a:xfrm>
            <a:off x="494270" y="720919"/>
            <a:ext cx="8443784" cy="4185761"/>
          </a:xfrm>
          <a:prstGeom prst="rect">
            <a:avLst/>
          </a:prstGeom>
        </p:spPr>
        <p:txBody>
          <a:bodyPr wrap="square">
            <a:spAutoFit/>
          </a:bodyPr>
          <a:lstStyle/>
          <a:p>
            <a:pPr algn="just"/>
            <a:r>
              <a:rPr lang="es-ES" dirty="0"/>
              <a:t>Teniendo en cuenta los resultados de la medición, se identifican oportunidades de mejora, tales como:</a:t>
            </a:r>
          </a:p>
          <a:p>
            <a:pPr algn="just"/>
            <a:endParaRPr lang="es-ES" dirty="0"/>
          </a:p>
          <a:p>
            <a:pPr marL="285750" indent="-285750" algn="just">
              <a:buClr>
                <a:srgbClr val="FEBA16"/>
              </a:buClr>
              <a:buFont typeface="Wingdings" charset="2"/>
              <a:buChar char="²"/>
            </a:pPr>
            <a:r>
              <a:rPr lang="es-ES" dirty="0"/>
              <a:t>Realizar seguimiento detallado a los radicados sobre los cuales la ciudadanía solicito mayor monitoreo por insatisfacción.</a:t>
            </a:r>
          </a:p>
          <a:p>
            <a:pPr algn="just">
              <a:buClr>
                <a:srgbClr val="FEBA16"/>
              </a:buClr>
            </a:pPr>
            <a:endParaRPr lang="es-ES" dirty="0"/>
          </a:p>
          <a:p>
            <a:pPr marL="285750" indent="-285750" algn="just">
              <a:buClr>
                <a:srgbClr val="FEBA16"/>
              </a:buClr>
              <a:buFont typeface="Wingdings" charset="2"/>
              <a:buChar char="²"/>
            </a:pPr>
            <a:r>
              <a:rPr lang="es-ES" dirty="0"/>
              <a:t>Continuar actualizando la información dirigida a los ciudadanos en el Sitio Web y articular con la DTIJ para que se realicen recomendaciones de cumplimiento del esquema de publicación a las dependencias.</a:t>
            </a:r>
          </a:p>
          <a:p>
            <a:pPr algn="just">
              <a:buClr>
                <a:srgbClr val="FEBA16"/>
              </a:buClr>
            </a:pPr>
            <a:endParaRPr lang="es-ES" dirty="0"/>
          </a:p>
          <a:p>
            <a:pPr marL="285750" indent="-285750" algn="just">
              <a:buClr>
                <a:srgbClr val="FEBA16"/>
              </a:buClr>
              <a:buFont typeface="Wingdings" charset="2"/>
              <a:buChar char="²"/>
            </a:pPr>
            <a:r>
              <a:rPr lang="es-ES" dirty="0"/>
              <a:t>Socializar los resultados de la medición en los informes trimestrales de PQRD para conocimiento de las dependencias, dando recomendaciones para la mejora de la oportunidad, claridad y pertinencia de las respuestas que emiten.</a:t>
            </a:r>
          </a:p>
          <a:p>
            <a:pPr marL="285750" indent="-285750" algn="just">
              <a:buClr>
                <a:srgbClr val="FEBA16"/>
              </a:buClr>
              <a:buFont typeface="Wingdings" charset="2"/>
              <a:buChar char="²"/>
            </a:pPr>
            <a:endParaRPr lang="es-ES" dirty="0"/>
          </a:p>
          <a:p>
            <a:pPr marL="285750" indent="-285750" algn="just">
              <a:buClr>
                <a:srgbClr val="FEBA16"/>
              </a:buClr>
              <a:buFont typeface="Wingdings" charset="2"/>
              <a:buChar char="²"/>
            </a:pPr>
            <a:r>
              <a:rPr lang="es-ES" dirty="0"/>
              <a:t>Socializar los resultados del indicador y del presente informe a los enlaces de PQRD para retroalimentación a sus dependencias, haciendo </a:t>
            </a:r>
            <a:r>
              <a:rPr lang="es-ES" dirty="0" err="1"/>
              <a:t>enfásis</a:t>
            </a:r>
            <a:r>
              <a:rPr lang="es-ES" dirty="0"/>
              <a:t> en los radicados sobre los que la ciudadanía señaló solicitar especial seguimiento.</a:t>
            </a:r>
          </a:p>
          <a:p>
            <a:pPr marL="285750" indent="-285750" algn="just">
              <a:buClr>
                <a:srgbClr val="FEBA16"/>
              </a:buClr>
              <a:buFont typeface="Wingdings" charset="2"/>
              <a:buChar char="²"/>
            </a:pPr>
            <a:endParaRPr lang="es-ES" dirty="0"/>
          </a:p>
          <a:p>
            <a:pPr marL="285750" indent="-285750" algn="just">
              <a:buClr>
                <a:srgbClr val="FEBA16"/>
              </a:buClr>
              <a:buFont typeface="Wingdings" charset="2"/>
              <a:buChar char="²"/>
            </a:pPr>
            <a:r>
              <a:rPr lang="es-ES" dirty="0"/>
              <a:t>Fortalecer de parte de los servidores del GSC y otras dependencias que atienden el canal telefónico la invitación a diligenciar la encuesta de percepción para continuar diversificando la muestra.</a:t>
            </a:r>
          </a:p>
        </p:txBody>
      </p:sp>
    </p:spTree>
    <p:extLst>
      <p:ext uri="{BB962C8B-B14F-4D97-AF65-F5344CB8AC3E}">
        <p14:creationId xmlns:p14="http://schemas.microsoft.com/office/powerpoint/2010/main" val="2986052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2438" b="6369"/>
          <a:stretch/>
        </p:blipFill>
        <p:spPr>
          <a:xfrm>
            <a:off x="3997897" y="1040130"/>
            <a:ext cx="5146104" cy="4081482"/>
          </a:xfrm>
          <a:prstGeom prst="rect">
            <a:avLst/>
          </a:prstGeom>
        </p:spPr>
      </p:pic>
      <p:sp>
        <p:nvSpPr>
          <p:cNvPr id="216" name="Google Shape;216;p28"/>
          <p:cNvSpPr txBox="1">
            <a:spLocks noGrp="1"/>
          </p:cNvSpPr>
          <p:nvPr>
            <p:ph type="title"/>
          </p:nvPr>
        </p:nvSpPr>
        <p:spPr>
          <a:xfrm>
            <a:off x="491490" y="1912358"/>
            <a:ext cx="3712127" cy="1168513"/>
          </a:xfrm>
          <a:prstGeom prst="rect">
            <a:avLst/>
          </a:prstGeom>
          <a:noFill/>
          <a:ln>
            <a:noFill/>
          </a:ln>
        </p:spPr>
        <p:txBody>
          <a:bodyPr spcFirstLastPara="1" wrap="square" lIns="68575" tIns="34275" rIns="68575" bIns="34275" anchor="ctr" anchorCtr="0">
            <a:noAutofit/>
          </a:bodyPr>
          <a:lstStyle/>
          <a:p>
            <a:pPr algn="ctr"/>
            <a:r>
              <a:rPr lang="es-CO" sz="4000" b="1" dirty="0">
                <a:solidFill>
                  <a:srgbClr val="0070C0"/>
                </a:solidFill>
              </a:rPr>
              <a:t>Resultados desagregados</a:t>
            </a:r>
            <a:br>
              <a:rPr lang="es-CO" sz="4000" b="1" dirty="0">
                <a:solidFill>
                  <a:srgbClr val="0070C0"/>
                </a:solidFill>
              </a:rPr>
            </a:br>
            <a:br>
              <a:rPr lang="es-CO" sz="4000" b="1" dirty="0">
                <a:solidFill>
                  <a:srgbClr val="0070C0"/>
                </a:solidFill>
              </a:rPr>
            </a:br>
            <a:r>
              <a:rPr lang="es-CO" sz="4000" b="1" dirty="0">
                <a:solidFill>
                  <a:srgbClr val="0070C0"/>
                </a:solidFill>
              </a:rPr>
              <a:t>Canal virtual</a:t>
            </a:r>
            <a:endParaRPr sz="4000" b="1" dirty="0">
              <a:solidFill>
                <a:srgbClr val="0070C0"/>
              </a:solidFill>
            </a:endParaRPr>
          </a:p>
        </p:txBody>
      </p:sp>
    </p:spTree>
    <p:extLst>
      <p:ext uri="{BB962C8B-B14F-4D97-AF65-F5344CB8AC3E}">
        <p14:creationId xmlns:p14="http://schemas.microsoft.com/office/powerpoint/2010/main" val="4002997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dirty="0">
              <a:solidFill>
                <a:srgbClr val="0070C0"/>
              </a:solidFill>
            </a:endParaRPr>
          </a:p>
        </p:txBody>
      </p:sp>
      <p:sp>
        <p:nvSpPr>
          <p:cNvPr id="216" name="Google Shape;216;p28"/>
          <p:cNvSpPr txBox="1">
            <a:spLocks noGrp="1"/>
          </p:cNvSpPr>
          <p:nvPr>
            <p:ph type="title"/>
          </p:nvPr>
        </p:nvSpPr>
        <p:spPr>
          <a:xfrm>
            <a:off x="676193" y="0"/>
            <a:ext cx="8112153" cy="1168513"/>
          </a:xfrm>
          <a:prstGeom prst="rect">
            <a:avLst/>
          </a:prstGeom>
          <a:noFill/>
          <a:ln>
            <a:noFill/>
          </a:ln>
        </p:spPr>
        <p:txBody>
          <a:bodyPr spcFirstLastPara="1" wrap="square" lIns="68575" tIns="34275" rIns="68575" bIns="34275" anchor="ctr" anchorCtr="0">
            <a:noAutofit/>
          </a:bodyPr>
          <a:lstStyle/>
          <a:p>
            <a:pPr lvl="0" algn="ctr"/>
            <a:r>
              <a:rPr lang="es-CO" sz="2400" b="1" dirty="0">
                <a:solidFill>
                  <a:srgbClr val="0070C0"/>
                </a:solidFill>
              </a:rPr>
              <a:t>Canal virtual </a:t>
            </a:r>
            <a:r>
              <a:rPr lang="mr-IN" sz="2400" b="1" dirty="0">
                <a:solidFill>
                  <a:srgbClr val="0070C0"/>
                </a:solidFill>
              </a:rPr>
              <a:t>–</a:t>
            </a:r>
            <a:r>
              <a:rPr lang="es-ES" sz="2400" b="1" dirty="0">
                <a:solidFill>
                  <a:srgbClr val="0070C0"/>
                </a:solidFill>
              </a:rPr>
              <a:t> </a:t>
            </a:r>
            <a:r>
              <a:rPr lang="es-CO" sz="2400" b="1" dirty="0">
                <a:solidFill>
                  <a:srgbClr val="0070C0"/>
                </a:solidFill>
              </a:rPr>
              <a:t>Transparencia activa</a:t>
            </a:r>
            <a:br>
              <a:rPr lang="es-CO" sz="2400" b="1" dirty="0">
                <a:solidFill>
                  <a:srgbClr val="0070C0"/>
                </a:solidFill>
              </a:rPr>
            </a:br>
            <a:r>
              <a:rPr lang="es-CO" sz="2400" b="1" dirty="0">
                <a:solidFill>
                  <a:srgbClr val="0070C0"/>
                </a:solidFill>
              </a:rPr>
              <a:t>(Página Web)</a:t>
            </a:r>
            <a:endParaRPr sz="2400" b="1" dirty="0">
              <a:solidFill>
                <a:srgbClr val="0070C0"/>
              </a:solidFill>
            </a:endParaRPr>
          </a:p>
        </p:txBody>
      </p:sp>
      <p:sp>
        <p:nvSpPr>
          <p:cNvPr id="12" name="CuadroTexto 11"/>
          <p:cNvSpPr txBox="1"/>
          <p:nvPr/>
        </p:nvSpPr>
        <p:spPr>
          <a:xfrm>
            <a:off x="1176090" y="1037012"/>
            <a:ext cx="352338" cy="307777"/>
          </a:xfrm>
          <a:prstGeom prst="rect">
            <a:avLst/>
          </a:prstGeom>
          <a:solidFill>
            <a:schemeClr val="accent2"/>
          </a:solidFill>
        </p:spPr>
        <p:txBody>
          <a:bodyPr wrap="square" rtlCol="0">
            <a:spAutoFit/>
          </a:bodyPr>
          <a:lstStyle/>
          <a:p>
            <a:pPr algn="ctr"/>
            <a:r>
              <a:rPr lang="es-CO" b="1" dirty="0"/>
              <a:t>1</a:t>
            </a:r>
          </a:p>
        </p:txBody>
      </p:sp>
      <p:sp>
        <p:nvSpPr>
          <p:cNvPr id="7" name="Rectángulo 6"/>
          <p:cNvSpPr/>
          <p:nvPr/>
        </p:nvSpPr>
        <p:spPr>
          <a:xfrm>
            <a:off x="1690731" y="1037012"/>
            <a:ext cx="1598515" cy="338554"/>
          </a:xfrm>
          <a:prstGeom prst="rect">
            <a:avLst/>
          </a:prstGeom>
        </p:spPr>
        <p:txBody>
          <a:bodyPr wrap="none">
            <a:spAutoFit/>
          </a:bodyPr>
          <a:lstStyle/>
          <a:p>
            <a:r>
              <a:rPr lang="es-CO" sz="1600" b="1" dirty="0"/>
              <a:t>Disponibilidad</a:t>
            </a:r>
            <a:endParaRPr lang="es-CO" sz="1600"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14" y="2289035"/>
            <a:ext cx="4050484" cy="3037863"/>
          </a:xfrm>
          <a:prstGeom prst="rect">
            <a:avLst/>
          </a:prstGeom>
        </p:spPr>
      </p:pic>
      <p:sp>
        <p:nvSpPr>
          <p:cNvPr id="2" name="Rectángulo 1"/>
          <p:cNvSpPr/>
          <p:nvPr/>
        </p:nvSpPr>
        <p:spPr>
          <a:xfrm>
            <a:off x="463834" y="1589303"/>
            <a:ext cx="4572000" cy="523220"/>
          </a:xfrm>
          <a:prstGeom prst="rect">
            <a:avLst/>
          </a:prstGeom>
        </p:spPr>
        <p:txBody>
          <a:bodyPr>
            <a:spAutoFit/>
          </a:bodyPr>
          <a:lstStyle/>
          <a:p>
            <a:pPr algn="ctr">
              <a:defRPr sz="1400" b="1" i="0" u="none" strike="noStrike" kern="1200" baseline="0">
                <a:solidFill>
                  <a:srgbClr val="000000"/>
                </a:solidFill>
                <a:latin typeface="+mn-lt"/>
                <a:ea typeface="+mn-ea"/>
                <a:cs typeface="+mn-cs"/>
              </a:defRPr>
            </a:pPr>
            <a:r>
              <a:rPr lang="es-ES" kern="1200" dirty="0">
                <a:latin typeface="+mj-lt"/>
              </a:rPr>
              <a:t>¿Encontró la información pública que buscaba en la página web del Ministerio?</a:t>
            </a:r>
          </a:p>
        </p:txBody>
      </p:sp>
      <p:sp>
        <p:nvSpPr>
          <p:cNvPr id="13" name="CuadroTexto 12">
            <a:extLst>
              <a:ext uri="{FF2B5EF4-FFF2-40B4-BE49-F238E27FC236}">
                <a16:creationId xmlns:a16="http://schemas.microsoft.com/office/drawing/2014/main" id="{C80261D4-8F1D-2A4B-A315-5E1506A00C29}"/>
              </a:ext>
            </a:extLst>
          </p:cNvPr>
          <p:cNvSpPr txBox="1"/>
          <p:nvPr/>
        </p:nvSpPr>
        <p:spPr>
          <a:xfrm>
            <a:off x="2749834" y="2496088"/>
            <a:ext cx="352338" cy="307777"/>
          </a:xfrm>
          <a:prstGeom prst="rect">
            <a:avLst/>
          </a:prstGeom>
          <a:solidFill>
            <a:schemeClr val="accent2"/>
          </a:solidFill>
        </p:spPr>
        <p:txBody>
          <a:bodyPr wrap="square" rtlCol="0">
            <a:spAutoFit/>
          </a:bodyPr>
          <a:lstStyle/>
          <a:p>
            <a:pPr algn="ctr"/>
            <a:r>
              <a:rPr lang="es-CO" b="1" dirty="0"/>
              <a:t>2</a:t>
            </a:r>
          </a:p>
        </p:txBody>
      </p:sp>
      <p:sp>
        <p:nvSpPr>
          <p:cNvPr id="14" name="Rectángulo 13">
            <a:extLst>
              <a:ext uri="{FF2B5EF4-FFF2-40B4-BE49-F238E27FC236}">
                <a16:creationId xmlns:a16="http://schemas.microsoft.com/office/drawing/2014/main" id="{0DBAC625-4806-1D45-A665-69542E517A34}"/>
              </a:ext>
            </a:extLst>
          </p:cNvPr>
          <p:cNvSpPr/>
          <p:nvPr/>
        </p:nvSpPr>
        <p:spPr>
          <a:xfrm>
            <a:off x="3174410" y="2412578"/>
            <a:ext cx="5969590" cy="1077218"/>
          </a:xfrm>
          <a:prstGeom prst="rect">
            <a:avLst/>
          </a:prstGeom>
        </p:spPr>
        <p:txBody>
          <a:bodyPr wrap="square">
            <a:spAutoFit/>
          </a:bodyPr>
          <a:lstStyle/>
          <a:p>
            <a:r>
              <a:rPr lang="es-CO" sz="1600" b="1" dirty="0"/>
              <a:t>Oferta </a:t>
            </a:r>
          </a:p>
          <a:p>
            <a:pPr algn="just"/>
            <a:endParaRPr lang="es-CO" sz="1600" dirty="0"/>
          </a:p>
          <a:p>
            <a:pPr algn="just"/>
            <a:r>
              <a:rPr lang="es-CO" sz="1600" dirty="0"/>
              <a:t>Si no encontró la información, especifique en este espacio ¿qué información buscaba?</a:t>
            </a:r>
          </a:p>
        </p:txBody>
      </p:sp>
      <p:sp>
        <p:nvSpPr>
          <p:cNvPr id="15" name="CuadroTexto 14">
            <a:extLst>
              <a:ext uri="{FF2B5EF4-FFF2-40B4-BE49-F238E27FC236}">
                <a16:creationId xmlns:a16="http://schemas.microsoft.com/office/drawing/2014/main" id="{1BAA412C-3F2B-6443-92E0-57E1422DD9D8}"/>
              </a:ext>
            </a:extLst>
          </p:cNvPr>
          <p:cNvSpPr txBox="1"/>
          <p:nvPr/>
        </p:nvSpPr>
        <p:spPr>
          <a:xfrm>
            <a:off x="3553670" y="3441222"/>
            <a:ext cx="4876848" cy="1600438"/>
          </a:xfrm>
          <a:prstGeom prst="rect">
            <a:avLst/>
          </a:prstGeom>
          <a:solidFill>
            <a:schemeClr val="accent5">
              <a:lumMod val="20000"/>
              <a:lumOff val="80000"/>
            </a:schemeClr>
          </a:solidFill>
        </p:spPr>
        <p:txBody>
          <a:bodyPr wrap="square" rtlCol="0">
            <a:spAutoFit/>
          </a:bodyPr>
          <a:lstStyle/>
          <a:p>
            <a:r>
              <a:rPr lang="es-CO" b="1" dirty="0"/>
              <a:t>Respuestas:</a:t>
            </a:r>
          </a:p>
          <a:p>
            <a:endParaRPr lang="es-CO" b="1" dirty="0"/>
          </a:p>
          <a:p>
            <a:pPr marL="285750" indent="-285750">
              <a:buFont typeface="Wingdings" charset="2"/>
              <a:buChar char="ü"/>
            </a:pPr>
            <a:r>
              <a:rPr lang="es-CO" dirty="0"/>
              <a:t>Informes de control interno</a:t>
            </a:r>
          </a:p>
          <a:p>
            <a:pPr marL="285750" indent="-285750">
              <a:buFont typeface="Wingdings" charset="2"/>
              <a:buChar char="ü"/>
            </a:pPr>
            <a:r>
              <a:rPr lang="es-ES" dirty="0"/>
              <a:t>Los trámites que maneja el ministerio</a:t>
            </a:r>
          </a:p>
          <a:p>
            <a:pPr marL="285750" indent="-285750">
              <a:buFont typeface="Wingdings" charset="2"/>
              <a:buChar char="ü"/>
            </a:pPr>
            <a:r>
              <a:rPr lang="es-ES" dirty="0"/>
              <a:t>Base de datos de la Encuesta de Consumo de Sustancias Psicoactivas (ECSP) de los años 2008, 2013 y 2019</a:t>
            </a:r>
            <a:r>
              <a:rPr lang="es-CO" dirty="0"/>
              <a:t> </a:t>
            </a:r>
          </a:p>
        </p:txBody>
      </p:sp>
      <p:pic>
        <p:nvPicPr>
          <p:cNvPr id="3" name="Imagen 2"/>
          <p:cNvPicPr>
            <a:picLocks noChangeAspect="1"/>
          </p:cNvPicPr>
          <p:nvPr/>
        </p:nvPicPr>
        <p:blipFill>
          <a:blip r:embed="rId4"/>
          <a:stretch>
            <a:fillRect/>
          </a:stretch>
        </p:blipFill>
        <p:spPr>
          <a:xfrm>
            <a:off x="5035834" y="966823"/>
            <a:ext cx="3056317" cy="1837042"/>
          </a:xfrm>
          <a:prstGeom prst="rect">
            <a:avLst/>
          </a:prstGeom>
        </p:spPr>
      </p:pic>
      <p:sp>
        <p:nvSpPr>
          <p:cNvPr id="5" name="CuadroTexto 4"/>
          <p:cNvSpPr txBox="1"/>
          <p:nvPr/>
        </p:nvSpPr>
        <p:spPr>
          <a:xfrm>
            <a:off x="1223404" y="4949305"/>
            <a:ext cx="2963917" cy="200055"/>
          </a:xfrm>
          <a:prstGeom prst="rect">
            <a:avLst/>
          </a:prstGeom>
          <a:noFill/>
        </p:spPr>
        <p:txBody>
          <a:bodyPr wrap="square" rtlCol="0">
            <a:spAutoFit/>
          </a:bodyPr>
          <a:lstStyle/>
          <a:p>
            <a:r>
              <a:rPr lang="es-ES" sz="700" dirty="0"/>
              <a:t>*Datos de primer semestre 2022</a:t>
            </a:r>
            <a:endParaRPr lang="es-CO" sz="700" dirty="0"/>
          </a:p>
        </p:txBody>
      </p:sp>
    </p:spTree>
    <p:extLst>
      <p:ext uri="{BB962C8B-B14F-4D97-AF65-F5344CB8AC3E}">
        <p14:creationId xmlns:p14="http://schemas.microsoft.com/office/powerpoint/2010/main" val="750271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22261"/>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0070C0"/>
              </a:solidFill>
            </a:endParaRPr>
          </a:p>
        </p:txBody>
      </p:sp>
      <p:sp>
        <p:nvSpPr>
          <p:cNvPr id="12" name="CuadroTexto 11"/>
          <p:cNvSpPr txBox="1"/>
          <p:nvPr/>
        </p:nvSpPr>
        <p:spPr>
          <a:xfrm>
            <a:off x="209725" y="1036069"/>
            <a:ext cx="352338" cy="307777"/>
          </a:xfrm>
          <a:prstGeom prst="rect">
            <a:avLst/>
          </a:prstGeom>
          <a:solidFill>
            <a:schemeClr val="accent2"/>
          </a:solidFill>
        </p:spPr>
        <p:txBody>
          <a:bodyPr wrap="square" rtlCol="0">
            <a:spAutoFit/>
          </a:bodyPr>
          <a:lstStyle/>
          <a:p>
            <a:pPr algn="ctr"/>
            <a:r>
              <a:rPr lang="es-ES" b="1" dirty="0"/>
              <a:t>3</a:t>
            </a:r>
            <a:endParaRPr lang="es-CO"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99" y="2825040"/>
            <a:ext cx="2067865" cy="2191937"/>
          </a:xfrm>
          <a:prstGeom prst="rect">
            <a:avLst/>
          </a:prstGeom>
        </p:spPr>
      </p:pic>
      <p:sp>
        <p:nvSpPr>
          <p:cNvPr id="9" name="Google Shape;216;p28"/>
          <p:cNvSpPr txBox="1">
            <a:spLocks/>
          </p:cNvSpPr>
          <p:nvPr/>
        </p:nvSpPr>
        <p:spPr>
          <a:xfrm>
            <a:off x="645953" y="-31616"/>
            <a:ext cx="8112153" cy="954108"/>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ctr"/>
            <a:r>
              <a:rPr lang="es-CO" sz="2400" b="1" dirty="0">
                <a:solidFill>
                  <a:srgbClr val="0070C0"/>
                </a:solidFill>
              </a:rPr>
              <a:t>Canal virtual – Sección Transparencia (activa)</a:t>
            </a:r>
          </a:p>
          <a:p>
            <a:pPr algn="ctr"/>
            <a:r>
              <a:rPr lang="es-CO" sz="2400" b="1" dirty="0">
                <a:solidFill>
                  <a:srgbClr val="0070C0"/>
                </a:solidFill>
              </a:rPr>
              <a:t>Página web</a:t>
            </a:r>
          </a:p>
        </p:txBody>
      </p:sp>
      <p:sp>
        <p:nvSpPr>
          <p:cNvPr id="13" name="Rectángulo 12">
            <a:extLst>
              <a:ext uri="{FF2B5EF4-FFF2-40B4-BE49-F238E27FC236}">
                <a16:creationId xmlns:a16="http://schemas.microsoft.com/office/drawing/2014/main" id="{EBF64514-834F-BF4A-AEC0-0782D4D45776}"/>
              </a:ext>
            </a:extLst>
          </p:cNvPr>
          <p:cNvSpPr/>
          <p:nvPr/>
        </p:nvSpPr>
        <p:spPr>
          <a:xfrm>
            <a:off x="771788" y="1003803"/>
            <a:ext cx="1290738" cy="338554"/>
          </a:xfrm>
          <a:prstGeom prst="rect">
            <a:avLst/>
          </a:prstGeom>
        </p:spPr>
        <p:txBody>
          <a:bodyPr wrap="none">
            <a:spAutoFit/>
          </a:bodyPr>
          <a:lstStyle/>
          <a:p>
            <a:r>
              <a:rPr lang="es-CO" sz="1600" b="1" dirty="0"/>
              <a:t>Pertinencia</a:t>
            </a:r>
            <a:endParaRPr lang="es-CO" sz="1600" dirty="0"/>
          </a:p>
        </p:txBody>
      </p:sp>
      <p:sp>
        <p:nvSpPr>
          <p:cNvPr id="3" name="CuadroTexto 2"/>
          <p:cNvSpPr txBox="1"/>
          <p:nvPr/>
        </p:nvSpPr>
        <p:spPr>
          <a:xfrm>
            <a:off x="1856616" y="1483599"/>
            <a:ext cx="4862839" cy="523220"/>
          </a:xfrm>
          <a:prstGeom prst="rect">
            <a:avLst/>
          </a:prstGeom>
          <a:noFill/>
        </p:spPr>
        <p:txBody>
          <a:bodyPr wrap="square" rtlCol="0">
            <a:spAutoFit/>
          </a:bodyPr>
          <a:lstStyle/>
          <a:p>
            <a:r>
              <a:rPr lang="es-ES" dirty="0"/>
              <a:t>Califique la pertinencia de la información que consultó en el Sitio Web del Ministerio</a:t>
            </a:r>
            <a:endParaRPr lang="es-CO" dirty="0"/>
          </a:p>
        </p:txBody>
      </p:sp>
      <p:sp>
        <p:nvSpPr>
          <p:cNvPr id="15" name="CuadroTexto 14"/>
          <p:cNvSpPr txBox="1"/>
          <p:nvPr/>
        </p:nvSpPr>
        <p:spPr>
          <a:xfrm>
            <a:off x="5936672" y="3643745"/>
            <a:ext cx="2729346" cy="954107"/>
          </a:xfrm>
          <a:prstGeom prst="rect">
            <a:avLst/>
          </a:prstGeom>
          <a:noFill/>
        </p:spPr>
        <p:txBody>
          <a:bodyPr wrap="square" rtlCol="0">
            <a:spAutoFit/>
          </a:bodyPr>
          <a:lstStyle/>
          <a:p>
            <a:pPr algn="ctr"/>
            <a:r>
              <a:rPr lang="es-ES" dirty="0"/>
              <a:t>El 67% de los ciudadanos que diligenciaron la encuesta califican como pésima la información consultada.</a:t>
            </a:r>
            <a:endParaRPr lang="es-CO" dirty="0"/>
          </a:p>
        </p:txBody>
      </p:sp>
      <p:pic>
        <p:nvPicPr>
          <p:cNvPr id="2" name="Imagen 1"/>
          <p:cNvPicPr>
            <a:picLocks noChangeAspect="1"/>
          </p:cNvPicPr>
          <p:nvPr/>
        </p:nvPicPr>
        <p:blipFill>
          <a:blip r:embed="rId4"/>
          <a:stretch>
            <a:fillRect/>
          </a:stretch>
        </p:blipFill>
        <p:spPr>
          <a:xfrm>
            <a:off x="1843340" y="1911390"/>
            <a:ext cx="5165945" cy="3102318"/>
          </a:xfrm>
          <a:prstGeom prst="rect">
            <a:avLst/>
          </a:prstGeom>
        </p:spPr>
      </p:pic>
      <p:sp>
        <p:nvSpPr>
          <p:cNvPr id="10" name="CuadroTexto 9"/>
          <p:cNvSpPr txBox="1"/>
          <p:nvPr/>
        </p:nvSpPr>
        <p:spPr>
          <a:xfrm>
            <a:off x="1462395" y="4967557"/>
            <a:ext cx="2963917" cy="200055"/>
          </a:xfrm>
          <a:prstGeom prst="rect">
            <a:avLst/>
          </a:prstGeom>
          <a:noFill/>
        </p:spPr>
        <p:txBody>
          <a:bodyPr wrap="square" rtlCol="0">
            <a:spAutoFit/>
          </a:bodyPr>
          <a:lstStyle/>
          <a:p>
            <a:r>
              <a:rPr lang="es-ES" sz="700" dirty="0"/>
              <a:t>*Datos de primer semestre 2022</a:t>
            </a:r>
            <a:endParaRPr lang="es-CO" sz="700" dirty="0"/>
          </a:p>
        </p:txBody>
      </p:sp>
    </p:spTree>
    <p:extLst>
      <p:ext uri="{BB962C8B-B14F-4D97-AF65-F5344CB8AC3E}">
        <p14:creationId xmlns:p14="http://schemas.microsoft.com/office/powerpoint/2010/main" val="4012409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6CF2"/>
        </a:solidFill>
        <a:effectLst/>
      </p:bgPr>
    </p:bg>
    <p:spTree>
      <p:nvGrpSpPr>
        <p:cNvPr id="1" name="Shape 125"/>
        <p:cNvGrpSpPr/>
        <p:nvPr/>
      </p:nvGrpSpPr>
      <p:grpSpPr>
        <a:xfrm>
          <a:off x="0" y="0"/>
          <a:ext cx="0" cy="0"/>
          <a:chOff x="0" y="0"/>
          <a:chExt cx="0" cy="0"/>
        </a:xfrm>
      </p:grpSpPr>
      <p:sp>
        <p:nvSpPr>
          <p:cNvPr id="3" name="Rectángulo 2"/>
          <p:cNvSpPr/>
          <p:nvPr/>
        </p:nvSpPr>
        <p:spPr>
          <a:xfrm>
            <a:off x="0" y="3442447"/>
            <a:ext cx="9144000" cy="17010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CuadroTexto 6"/>
          <p:cNvSpPr txBox="1"/>
          <p:nvPr/>
        </p:nvSpPr>
        <p:spPr>
          <a:xfrm flipH="1">
            <a:off x="277049" y="3859449"/>
            <a:ext cx="8659049" cy="1015663"/>
          </a:xfrm>
          <a:prstGeom prst="rect">
            <a:avLst/>
          </a:prstGeom>
          <a:noFill/>
        </p:spPr>
        <p:txBody>
          <a:bodyPr wrap="square" rtlCol="0">
            <a:spAutoFit/>
          </a:bodyPr>
          <a:lstStyle/>
          <a:p>
            <a:pPr algn="ctr"/>
            <a:r>
              <a:rPr lang="es-CO" sz="3600" b="1" dirty="0">
                <a:solidFill>
                  <a:schemeClr val="bg2">
                    <a:lumMod val="75000"/>
                  </a:schemeClr>
                </a:solidFill>
                <a:latin typeface="Gujarati Sangam MN"/>
                <a:cs typeface="Gujarati Sangam MN"/>
              </a:rPr>
              <a:t>2º Semestre 2022</a:t>
            </a:r>
          </a:p>
          <a:p>
            <a:pPr algn="ctr"/>
            <a:r>
              <a:rPr lang="es-CO" sz="2400" b="1" dirty="0">
                <a:solidFill>
                  <a:schemeClr val="bg2">
                    <a:lumMod val="75000"/>
                  </a:schemeClr>
                </a:solidFill>
                <a:latin typeface="Gujarati Sangam MN"/>
                <a:cs typeface="Gujarati Sangam MN"/>
              </a:rPr>
              <a:t>Ministerio de Justicia y del Derecho </a:t>
            </a:r>
          </a:p>
        </p:txBody>
      </p:sp>
      <p:sp>
        <p:nvSpPr>
          <p:cNvPr id="8" name="Google Shape;127;p20"/>
          <p:cNvSpPr txBox="1">
            <a:spLocks/>
          </p:cNvSpPr>
          <p:nvPr/>
        </p:nvSpPr>
        <p:spPr>
          <a:xfrm>
            <a:off x="0" y="101111"/>
            <a:ext cx="9133651" cy="249185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FFFFFF"/>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ctr"/>
            <a:r>
              <a:rPr lang="es-ES" sz="4000" b="1" dirty="0">
                <a:solidFill>
                  <a:schemeClr val="bg1"/>
                </a:solidFill>
                <a:latin typeface="Gujarati Sangam MN"/>
                <a:cs typeface="Gujarati Sangam MN"/>
              </a:rPr>
              <a:t>Medición percepción ciudadana de la atención y caracterización de los peticionarios</a:t>
            </a:r>
            <a:endParaRPr lang="es-CO" sz="4000" b="1" dirty="0">
              <a:solidFill>
                <a:schemeClr val="bg1"/>
              </a:solidFill>
              <a:effectLst>
                <a:outerShdw blurRad="38100" dist="38100" dir="2700000" algn="tl">
                  <a:srgbClr val="000000">
                    <a:alpha val="43137"/>
                  </a:srgbClr>
                </a:outerShdw>
              </a:effectLst>
              <a:latin typeface="Gujarati Sangam MN"/>
              <a:cs typeface="Gujarati Sangam MN"/>
            </a:endParaRPr>
          </a:p>
        </p:txBody>
      </p:sp>
      <p:pic>
        <p:nvPicPr>
          <p:cNvPr id="2" name="Imagen 1" descr="ico-sms-encuesta-atencion-cliente-512p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190" y="2360961"/>
            <a:ext cx="1498488" cy="1498488"/>
          </a:xfrm>
          <a:prstGeom prst="rect">
            <a:avLst/>
          </a:prstGeom>
        </p:spPr>
      </p:pic>
      <p:sp>
        <p:nvSpPr>
          <p:cNvPr id="4" name="Rectángulo 3">
            <a:extLst>
              <a:ext uri="{FF2B5EF4-FFF2-40B4-BE49-F238E27FC236}">
                <a16:creationId xmlns:a16="http://schemas.microsoft.com/office/drawing/2014/main" id="{59496C8D-17D7-3A4B-B75B-A749112C537F}"/>
              </a:ext>
            </a:extLst>
          </p:cNvPr>
          <p:cNvSpPr/>
          <p:nvPr/>
        </p:nvSpPr>
        <p:spPr>
          <a:xfrm>
            <a:off x="2295330" y="4875112"/>
            <a:ext cx="4851918" cy="261610"/>
          </a:xfrm>
          <a:prstGeom prst="rect">
            <a:avLst/>
          </a:prstGeom>
        </p:spPr>
        <p:txBody>
          <a:bodyPr wrap="square">
            <a:spAutoFit/>
          </a:bodyPr>
          <a:lstStyle/>
          <a:p>
            <a:pPr algn="ctr"/>
            <a:r>
              <a:rPr lang="es-CO" sz="1100" i="1" dirty="0">
                <a:solidFill>
                  <a:srgbClr val="676767"/>
                </a:solidFill>
                <a:latin typeface="Calibri" panose="020F0502020204030204" pitchFamily="34" charset="0"/>
              </a:rPr>
              <a:t>Secretaría General – Grupo de Servicio al Ciudadano </a:t>
            </a:r>
            <a:endParaRPr lang="es-CO" sz="1100" i="1" dirty="0">
              <a:solidFill>
                <a:srgbClr val="67676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9903" y="20782"/>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0070C0"/>
              </a:solidFill>
            </a:endParaRPr>
          </a:p>
        </p:txBody>
      </p:sp>
      <p:sp>
        <p:nvSpPr>
          <p:cNvPr id="216" name="Google Shape;216;p28"/>
          <p:cNvSpPr txBox="1">
            <a:spLocks noGrp="1"/>
          </p:cNvSpPr>
          <p:nvPr>
            <p:ph type="title"/>
          </p:nvPr>
        </p:nvSpPr>
        <p:spPr>
          <a:xfrm>
            <a:off x="572967" y="-125313"/>
            <a:ext cx="8112153" cy="1168513"/>
          </a:xfrm>
          <a:prstGeom prst="rect">
            <a:avLst/>
          </a:prstGeom>
          <a:noFill/>
          <a:ln>
            <a:noFill/>
          </a:ln>
        </p:spPr>
        <p:txBody>
          <a:bodyPr spcFirstLastPara="1" wrap="square" lIns="68575" tIns="34275" rIns="68575" bIns="34275" anchor="ctr" anchorCtr="0">
            <a:noAutofit/>
          </a:bodyPr>
          <a:lstStyle/>
          <a:p>
            <a:pPr lvl="0" algn="ctr"/>
            <a:r>
              <a:rPr lang="es-CO" sz="2400" b="1" dirty="0">
                <a:solidFill>
                  <a:srgbClr val="0070C0"/>
                </a:solidFill>
              </a:rPr>
              <a:t>Canal virtual – Sección Transparencia (activa)</a:t>
            </a:r>
            <a:br>
              <a:rPr lang="es-CO" sz="2400" b="1" dirty="0">
                <a:solidFill>
                  <a:srgbClr val="0070C0"/>
                </a:solidFill>
              </a:rPr>
            </a:br>
            <a:r>
              <a:rPr lang="es-CO" sz="2400" b="1" dirty="0">
                <a:solidFill>
                  <a:srgbClr val="0070C0"/>
                </a:solidFill>
              </a:rPr>
              <a:t>Página Web</a:t>
            </a:r>
            <a:endParaRPr sz="2400" b="1" dirty="0">
              <a:solidFill>
                <a:srgbClr val="0070C0"/>
              </a:solidFill>
            </a:endParaRPr>
          </a:p>
        </p:txBody>
      </p:sp>
      <p:sp>
        <p:nvSpPr>
          <p:cNvPr id="12" name="CuadroTexto 11"/>
          <p:cNvSpPr txBox="1"/>
          <p:nvPr/>
        </p:nvSpPr>
        <p:spPr>
          <a:xfrm>
            <a:off x="766428" y="842574"/>
            <a:ext cx="352338" cy="307777"/>
          </a:xfrm>
          <a:prstGeom prst="rect">
            <a:avLst/>
          </a:prstGeom>
          <a:solidFill>
            <a:schemeClr val="accent2"/>
          </a:solidFill>
        </p:spPr>
        <p:txBody>
          <a:bodyPr wrap="square" rtlCol="0">
            <a:spAutoFit/>
          </a:bodyPr>
          <a:lstStyle/>
          <a:p>
            <a:pPr algn="ctr"/>
            <a:r>
              <a:rPr lang="es-CO" b="1" dirty="0"/>
              <a:t>4</a:t>
            </a:r>
          </a:p>
        </p:txBody>
      </p:sp>
      <p:sp>
        <p:nvSpPr>
          <p:cNvPr id="2" name="Rectángulo 1"/>
          <p:cNvSpPr/>
          <p:nvPr/>
        </p:nvSpPr>
        <p:spPr>
          <a:xfrm>
            <a:off x="1367749" y="734852"/>
            <a:ext cx="7221500" cy="830997"/>
          </a:xfrm>
          <a:prstGeom prst="rect">
            <a:avLst/>
          </a:prstGeom>
        </p:spPr>
        <p:txBody>
          <a:bodyPr wrap="square">
            <a:spAutoFit/>
          </a:bodyPr>
          <a:lstStyle/>
          <a:p>
            <a:r>
              <a:rPr lang="es-CO" sz="1600" b="1" dirty="0"/>
              <a:t>Colaboración</a:t>
            </a:r>
          </a:p>
          <a:p>
            <a:endParaRPr lang="es-CO" sz="1600" b="1" dirty="0"/>
          </a:p>
          <a:p>
            <a:r>
              <a:rPr lang="es-CO" sz="1600" dirty="0"/>
              <a:t> </a:t>
            </a:r>
            <a:r>
              <a:rPr lang="es-CO" dirty="0"/>
              <a:t>¿Qué información le gustaría que el Ministerio publique en el Sitio Web?</a:t>
            </a:r>
            <a:endParaRPr lang="es-CO" sz="1600" dirty="0"/>
          </a:p>
        </p:txBody>
      </p:sp>
      <p:sp>
        <p:nvSpPr>
          <p:cNvPr id="7" name="CuadroTexto 6"/>
          <p:cNvSpPr txBox="1"/>
          <p:nvPr/>
        </p:nvSpPr>
        <p:spPr>
          <a:xfrm>
            <a:off x="2275620" y="1536620"/>
            <a:ext cx="6024984" cy="1600438"/>
          </a:xfrm>
          <a:prstGeom prst="rect">
            <a:avLst/>
          </a:prstGeom>
          <a:solidFill>
            <a:schemeClr val="accent5">
              <a:lumMod val="20000"/>
              <a:lumOff val="80000"/>
            </a:schemeClr>
          </a:solidFill>
        </p:spPr>
        <p:txBody>
          <a:bodyPr wrap="square" rtlCol="0">
            <a:spAutoFit/>
          </a:bodyPr>
          <a:lstStyle/>
          <a:p>
            <a:r>
              <a:rPr lang="es-CO" b="1" dirty="0">
                <a:solidFill>
                  <a:srgbClr val="0070C0"/>
                </a:solidFill>
              </a:rPr>
              <a:t>Respuestas:</a:t>
            </a:r>
          </a:p>
          <a:p>
            <a:endParaRPr lang="es-CO" b="1" dirty="0">
              <a:solidFill>
                <a:srgbClr val="0070C0"/>
              </a:solidFill>
            </a:endParaRPr>
          </a:p>
          <a:p>
            <a:pPr marL="285750" indent="-285750">
              <a:buFont typeface="Wingdings" charset="2"/>
              <a:buChar char="ü"/>
            </a:pPr>
            <a:r>
              <a:rPr lang="es-ES" dirty="0"/>
              <a:t>Ubicación de los informes que deben estar publicados por ley </a:t>
            </a:r>
          </a:p>
          <a:p>
            <a:pPr marL="285750" indent="-285750">
              <a:buFont typeface="Wingdings" charset="2"/>
              <a:buChar char="ü"/>
            </a:pPr>
            <a:r>
              <a:rPr lang="es-ES" dirty="0"/>
              <a:t>En lenguaje claro y específicos los trámites y servicios que ofrece el ministerio, actualmente al ingresar a esta información se encuentra un revuelto que no es claro.</a:t>
            </a:r>
            <a:endParaRPr lang="es-CO" dirty="0"/>
          </a:p>
          <a:p>
            <a:pPr marL="285750" indent="-285750">
              <a:buFont typeface="Wingdings" charset="2"/>
              <a:buChar char="ü"/>
            </a:pPr>
            <a:r>
              <a:rPr lang="es-ES" dirty="0"/>
              <a:t>Los datos (bases).</a:t>
            </a:r>
            <a:endParaRPr lang="es-CO" dirty="0"/>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r="16444"/>
          <a:stretch/>
        </p:blipFill>
        <p:spPr>
          <a:xfrm>
            <a:off x="47247" y="1625586"/>
            <a:ext cx="1790700" cy="2143125"/>
          </a:xfrm>
          <a:prstGeom prst="rect">
            <a:avLst/>
          </a:prstGeom>
        </p:spPr>
      </p:pic>
      <p:sp>
        <p:nvSpPr>
          <p:cNvPr id="8" name="CuadroTexto 7">
            <a:extLst>
              <a:ext uri="{FF2B5EF4-FFF2-40B4-BE49-F238E27FC236}">
                <a16:creationId xmlns:a16="http://schemas.microsoft.com/office/drawing/2014/main" id="{103C6B54-A49D-074E-A3B3-0350CFE6BBCA}"/>
              </a:ext>
            </a:extLst>
          </p:cNvPr>
          <p:cNvSpPr txBox="1"/>
          <p:nvPr/>
        </p:nvSpPr>
        <p:spPr>
          <a:xfrm>
            <a:off x="737475" y="3894024"/>
            <a:ext cx="352338" cy="307777"/>
          </a:xfrm>
          <a:prstGeom prst="rect">
            <a:avLst/>
          </a:prstGeom>
          <a:solidFill>
            <a:schemeClr val="accent2"/>
          </a:solidFill>
        </p:spPr>
        <p:txBody>
          <a:bodyPr wrap="square" rtlCol="0">
            <a:spAutoFit/>
          </a:bodyPr>
          <a:lstStyle/>
          <a:p>
            <a:pPr algn="ctr"/>
            <a:r>
              <a:rPr lang="es-CO" b="1" dirty="0"/>
              <a:t>5</a:t>
            </a:r>
          </a:p>
        </p:txBody>
      </p:sp>
      <p:sp>
        <p:nvSpPr>
          <p:cNvPr id="9" name="Rectángulo 8">
            <a:extLst>
              <a:ext uri="{FF2B5EF4-FFF2-40B4-BE49-F238E27FC236}">
                <a16:creationId xmlns:a16="http://schemas.microsoft.com/office/drawing/2014/main" id="{94C89BD7-454A-CE43-9934-C2AB38F4FD9D}"/>
              </a:ext>
            </a:extLst>
          </p:cNvPr>
          <p:cNvSpPr/>
          <p:nvPr/>
        </p:nvSpPr>
        <p:spPr>
          <a:xfrm>
            <a:off x="1355939" y="3828448"/>
            <a:ext cx="3932173" cy="984885"/>
          </a:xfrm>
          <a:prstGeom prst="rect">
            <a:avLst/>
          </a:prstGeom>
        </p:spPr>
        <p:txBody>
          <a:bodyPr wrap="square">
            <a:spAutoFit/>
          </a:bodyPr>
          <a:lstStyle/>
          <a:p>
            <a:r>
              <a:rPr lang="es-CO" sz="1600" b="1" dirty="0"/>
              <a:t>Satisfacción</a:t>
            </a:r>
          </a:p>
          <a:p>
            <a:endParaRPr lang="es-CO" b="1" dirty="0"/>
          </a:p>
          <a:p>
            <a:r>
              <a:rPr lang="es-CO" dirty="0"/>
              <a:t>En general frente al servicio de información brindada en el sitio web, Usted se siente:</a:t>
            </a:r>
          </a:p>
        </p:txBody>
      </p:sp>
      <p:pic>
        <p:nvPicPr>
          <p:cNvPr id="6" name="Imagen 5"/>
          <p:cNvPicPr>
            <a:picLocks noChangeAspect="1"/>
          </p:cNvPicPr>
          <p:nvPr/>
        </p:nvPicPr>
        <p:blipFill>
          <a:blip r:embed="rId4"/>
          <a:stretch>
            <a:fillRect/>
          </a:stretch>
        </p:blipFill>
        <p:spPr>
          <a:xfrm>
            <a:off x="5071869" y="3283153"/>
            <a:ext cx="2836455" cy="1716900"/>
          </a:xfrm>
          <a:prstGeom prst="rect">
            <a:avLst/>
          </a:prstGeom>
        </p:spPr>
      </p:pic>
      <p:sp>
        <p:nvSpPr>
          <p:cNvPr id="11" name="CuadroTexto 10"/>
          <p:cNvSpPr txBox="1"/>
          <p:nvPr/>
        </p:nvSpPr>
        <p:spPr>
          <a:xfrm>
            <a:off x="47247" y="4965949"/>
            <a:ext cx="2963917" cy="200055"/>
          </a:xfrm>
          <a:prstGeom prst="rect">
            <a:avLst/>
          </a:prstGeom>
          <a:noFill/>
        </p:spPr>
        <p:txBody>
          <a:bodyPr wrap="square" rtlCol="0">
            <a:spAutoFit/>
          </a:bodyPr>
          <a:lstStyle/>
          <a:p>
            <a:r>
              <a:rPr lang="es-ES" sz="700" dirty="0"/>
              <a:t>*Datos de primer semestre 2022</a:t>
            </a:r>
            <a:endParaRPr lang="es-CO" sz="700" dirty="0"/>
          </a:p>
        </p:txBody>
      </p:sp>
    </p:spTree>
    <p:extLst>
      <p:ext uri="{BB962C8B-B14F-4D97-AF65-F5344CB8AC3E}">
        <p14:creationId xmlns:p14="http://schemas.microsoft.com/office/powerpoint/2010/main" val="173488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16253" y="20782"/>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0070C0"/>
              </a:solidFill>
            </a:endParaRPr>
          </a:p>
        </p:txBody>
      </p:sp>
      <p:sp>
        <p:nvSpPr>
          <p:cNvPr id="216" name="Google Shape;216;p28"/>
          <p:cNvSpPr txBox="1">
            <a:spLocks noGrp="1"/>
          </p:cNvSpPr>
          <p:nvPr>
            <p:ph type="title"/>
          </p:nvPr>
        </p:nvSpPr>
        <p:spPr>
          <a:xfrm>
            <a:off x="115767" y="36923"/>
            <a:ext cx="8112153" cy="1168513"/>
          </a:xfrm>
          <a:prstGeom prst="rect">
            <a:avLst/>
          </a:prstGeom>
          <a:noFill/>
          <a:ln>
            <a:noFill/>
          </a:ln>
        </p:spPr>
        <p:txBody>
          <a:bodyPr spcFirstLastPara="1" wrap="square" lIns="68575" tIns="34275" rIns="68575" bIns="34275" anchor="ctr" anchorCtr="0">
            <a:noAutofit/>
          </a:bodyPr>
          <a:lstStyle/>
          <a:p>
            <a:pPr lvl="0" algn="ctr"/>
            <a:r>
              <a:rPr lang="es-CO" sz="2400" b="1" dirty="0">
                <a:solidFill>
                  <a:srgbClr val="0070C0"/>
                </a:solidFill>
              </a:rPr>
              <a:t>Sección Transparencia (activa)</a:t>
            </a:r>
            <a:br>
              <a:rPr lang="es-CO" sz="2400" b="1" dirty="0">
                <a:solidFill>
                  <a:srgbClr val="0070C0"/>
                </a:solidFill>
              </a:rPr>
            </a:br>
            <a:r>
              <a:rPr lang="es-CO" sz="2400" b="1" dirty="0">
                <a:solidFill>
                  <a:srgbClr val="0070C0"/>
                </a:solidFill>
              </a:rPr>
              <a:t>Página Web</a:t>
            </a:r>
            <a:endParaRPr sz="2400" b="1" dirty="0">
              <a:solidFill>
                <a:srgbClr val="0070C0"/>
              </a:solidFill>
            </a:endParaRPr>
          </a:p>
        </p:txBody>
      </p:sp>
      <p:sp>
        <p:nvSpPr>
          <p:cNvPr id="11" name="CuadroTexto 10"/>
          <p:cNvSpPr txBox="1"/>
          <p:nvPr/>
        </p:nvSpPr>
        <p:spPr>
          <a:xfrm>
            <a:off x="47247" y="4965949"/>
            <a:ext cx="2963917" cy="200055"/>
          </a:xfrm>
          <a:prstGeom prst="rect">
            <a:avLst/>
          </a:prstGeom>
          <a:noFill/>
        </p:spPr>
        <p:txBody>
          <a:bodyPr wrap="square" rtlCol="0">
            <a:spAutoFit/>
          </a:bodyPr>
          <a:lstStyle/>
          <a:p>
            <a:r>
              <a:rPr lang="es-ES" sz="700" dirty="0"/>
              <a:t>*Datos de segundo semestre 2022</a:t>
            </a:r>
            <a:endParaRPr lang="es-CO" sz="700" dirty="0"/>
          </a:p>
        </p:txBody>
      </p:sp>
      <p:graphicFrame>
        <p:nvGraphicFramePr>
          <p:cNvPr id="5" name="Gráfico 4">
            <a:extLst>
              <a:ext uri="{FF2B5EF4-FFF2-40B4-BE49-F238E27FC236}">
                <a16:creationId xmlns:a16="http://schemas.microsoft.com/office/drawing/2014/main" id="{1B706589-35CD-44C9-834A-535D4A9A5398}"/>
              </a:ext>
            </a:extLst>
          </p:cNvPr>
          <p:cNvGraphicFramePr>
            <a:graphicFrameLocks/>
          </p:cNvGraphicFramePr>
          <p:nvPr>
            <p:extLst>
              <p:ext uri="{D42A27DB-BD31-4B8C-83A1-F6EECF244321}">
                <p14:modId xmlns:p14="http://schemas.microsoft.com/office/powerpoint/2010/main" val="795535651"/>
              </p:ext>
            </p:extLst>
          </p:nvPr>
        </p:nvGraphicFramePr>
        <p:xfrm>
          <a:off x="1470553" y="1444042"/>
          <a:ext cx="5402580" cy="2940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9945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47247" y="14115"/>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0070C0"/>
              </a:solidFill>
            </a:endParaRPr>
          </a:p>
        </p:txBody>
      </p:sp>
      <p:sp>
        <p:nvSpPr>
          <p:cNvPr id="216" name="Google Shape;216;p28"/>
          <p:cNvSpPr txBox="1">
            <a:spLocks noGrp="1"/>
          </p:cNvSpPr>
          <p:nvPr>
            <p:ph type="title"/>
          </p:nvPr>
        </p:nvSpPr>
        <p:spPr>
          <a:xfrm>
            <a:off x="115767" y="36923"/>
            <a:ext cx="8112153" cy="1168513"/>
          </a:xfrm>
          <a:prstGeom prst="rect">
            <a:avLst/>
          </a:prstGeom>
          <a:noFill/>
          <a:ln>
            <a:noFill/>
          </a:ln>
        </p:spPr>
        <p:txBody>
          <a:bodyPr spcFirstLastPara="1" wrap="square" lIns="68575" tIns="34275" rIns="68575" bIns="34275" anchor="ctr" anchorCtr="0">
            <a:noAutofit/>
          </a:bodyPr>
          <a:lstStyle/>
          <a:p>
            <a:pPr lvl="0" algn="ctr"/>
            <a:r>
              <a:rPr lang="es-CO" sz="2400" b="1" dirty="0">
                <a:solidFill>
                  <a:srgbClr val="0070C0"/>
                </a:solidFill>
              </a:rPr>
              <a:t>Sección Transparencia (activa)</a:t>
            </a:r>
            <a:br>
              <a:rPr lang="es-CO" sz="2400" b="1" dirty="0">
                <a:solidFill>
                  <a:srgbClr val="0070C0"/>
                </a:solidFill>
              </a:rPr>
            </a:br>
            <a:r>
              <a:rPr lang="es-CO" sz="2400" b="1" dirty="0">
                <a:solidFill>
                  <a:srgbClr val="0070C0"/>
                </a:solidFill>
              </a:rPr>
              <a:t>Página Web</a:t>
            </a:r>
            <a:endParaRPr sz="2400" b="1" dirty="0">
              <a:solidFill>
                <a:srgbClr val="0070C0"/>
              </a:solidFill>
            </a:endParaRPr>
          </a:p>
        </p:txBody>
      </p:sp>
      <p:sp>
        <p:nvSpPr>
          <p:cNvPr id="11" name="CuadroTexto 10"/>
          <p:cNvSpPr txBox="1"/>
          <p:nvPr/>
        </p:nvSpPr>
        <p:spPr>
          <a:xfrm>
            <a:off x="47247" y="4965949"/>
            <a:ext cx="2963917" cy="200055"/>
          </a:xfrm>
          <a:prstGeom prst="rect">
            <a:avLst/>
          </a:prstGeom>
          <a:noFill/>
        </p:spPr>
        <p:txBody>
          <a:bodyPr wrap="square" rtlCol="0">
            <a:spAutoFit/>
          </a:bodyPr>
          <a:lstStyle/>
          <a:p>
            <a:r>
              <a:rPr lang="es-ES" sz="700" dirty="0"/>
              <a:t>*Datos de segundo semestre 2022</a:t>
            </a:r>
            <a:endParaRPr lang="es-CO" sz="700" dirty="0"/>
          </a:p>
        </p:txBody>
      </p:sp>
      <p:graphicFrame>
        <p:nvGraphicFramePr>
          <p:cNvPr id="10" name="Tabla 11">
            <a:extLst>
              <a:ext uri="{FF2B5EF4-FFF2-40B4-BE49-F238E27FC236}">
                <a16:creationId xmlns:a16="http://schemas.microsoft.com/office/drawing/2014/main" id="{A2969E9E-FB10-9092-4C68-DA54E08AE90F}"/>
              </a:ext>
            </a:extLst>
          </p:cNvPr>
          <p:cNvGraphicFramePr>
            <a:graphicFrameLocks noGrp="1"/>
          </p:cNvGraphicFramePr>
          <p:nvPr>
            <p:extLst>
              <p:ext uri="{D42A27DB-BD31-4B8C-83A1-F6EECF244321}">
                <p14:modId xmlns:p14="http://schemas.microsoft.com/office/powerpoint/2010/main" val="1605137370"/>
              </p:ext>
            </p:extLst>
          </p:nvPr>
        </p:nvGraphicFramePr>
        <p:xfrm>
          <a:off x="266700" y="1217924"/>
          <a:ext cx="8274050" cy="3520440"/>
        </p:xfrm>
        <a:graphic>
          <a:graphicData uri="http://schemas.openxmlformats.org/drawingml/2006/table">
            <a:tbl>
              <a:tblPr firstRow="1" bandRow="1">
                <a:tableStyleId>{93296810-A885-4BE3-A3E7-6D5BEEA58F35}</a:tableStyleId>
              </a:tblPr>
              <a:tblGrid>
                <a:gridCol w="4082878">
                  <a:extLst>
                    <a:ext uri="{9D8B030D-6E8A-4147-A177-3AD203B41FA5}">
                      <a16:colId xmlns:a16="http://schemas.microsoft.com/office/drawing/2014/main" val="1193261576"/>
                    </a:ext>
                  </a:extLst>
                </a:gridCol>
                <a:gridCol w="4191172">
                  <a:extLst>
                    <a:ext uri="{9D8B030D-6E8A-4147-A177-3AD203B41FA5}">
                      <a16:colId xmlns:a16="http://schemas.microsoft.com/office/drawing/2014/main" val="2464427218"/>
                    </a:ext>
                  </a:extLst>
                </a:gridCol>
              </a:tblGrid>
              <a:tr h="370840">
                <a:tc>
                  <a:txBody>
                    <a:bodyPr/>
                    <a:lstStyle/>
                    <a:p>
                      <a:r>
                        <a:rPr lang="es-ES" sz="800" dirty="0"/>
                        <a:t>¿Que información le gustaría encontrar disponible en le sitio web de la entidad?</a:t>
                      </a:r>
                      <a:endParaRPr lang="es-CO" sz="800" dirty="0"/>
                    </a:p>
                  </a:txBody>
                  <a:tcPr/>
                </a:tc>
                <a:tc>
                  <a:txBody>
                    <a:bodyPr/>
                    <a:lstStyle/>
                    <a:p>
                      <a:pPr algn="ctr"/>
                      <a:r>
                        <a:rPr lang="es-CO" sz="800" dirty="0"/>
                        <a:t>Respuesta o Acciones</a:t>
                      </a:r>
                    </a:p>
                  </a:txBody>
                  <a:tcPr/>
                </a:tc>
                <a:extLst>
                  <a:ext uri="{0D108BD9-81ED-4DB2-BD59-A6C34878D82A}">
                    <a16:rowId xmlns:a16="http://schemas.microsoft.com/office/drawing/2014/main" val="2088719109"/>
                  </a:ext>
                </a:extLst>
              </a:tr>
              <a:tr h="370840">
                <a:tc>
                  <a:txBody>
                    <a:bodyPr/>
                    <a:lstStyle/>
                    <a:p>
                      <a:pPr algn="just"/>
                      <a:r>
                        <a:rPr lang="es-ES" sz="800" dirty="0"/>
                        <a:t>El informe de denuncias y trámite de las denuncias por delitos electorales en las elecciones  de territoriales, de congreso  y Presidencia </a:t>
                      </a:r>
                      <a:endParaRPr lang="es-CO" sz="800" dirty="0"/>
                    </a:p>
                  </a:txBody>
                  <a:tcPr/>
                </a:tc>
                <a:tc>
                  <a:txBody>
                    <a:bodyPr/>
                    <a:lstStyle/>
                    <a:p>
                      <a:pPr algn="just"/>
                      <a:r>
                        <a:rPr lang="es-ES" sz="800" dirty="0"/>
                        <a:t>No es competencia del Ministerio de Justicia y del Derecho. Si usted se da cuenta que se comete un delito podrá denunciarlo, poner quejas o comunicar irregularidades en el proceso electoral ante la Unidad de Recepción Inmediata para la Transparencia Electoral – URIEL. </a:t>
                      </a:r>
                      <a:endParaRPr lang="es-CO" sz="800" dirty="0"/>
                    </a:p>
                  </a:txBody>
                  <a:tcPr/>
                </a:tc>
                <a:extLst>
                  <a:ext uri="{0D108BD9-81ED-4DB2-BD59-A6C34878D82A}">
                    <a16:rowId xmlns:a16="http://schemas.microsoft.com/office/drawing/2014/main" val="352771098"/>
                  </a:ext>
                </a:extLst>
              </a:tr>
              <a:tr h="370840">
                <a:tc>
                  <a:txBody>
                    <a:bodyPr/>
                    <a:lstStyle/>
                    <a:p>
                      <a:r>
                        <a:rPr lang="es-CO" sz="800" dirty="0"/>
                        <a:t>Toda</a:t>
                      </a:r>
                    </a:p>
                  </a:txBody>
                  <a:tcPr/>
                </a:tc>
                <a:tc>
                  <a:txBody>
                    <a:bodyPr/>
                    <a:lstStyle/>
                    <a:p>
                      <a:r>
                        <a:rPr lang="es-ES" sz="800" dirty="0"/>
                        <a:t>De manera periódica se realiza actualización de los contenidos en la página web del  Ministerio</a:t>
                      </a:r>
                      <a:endParaRPr lang="es-CO" sz="800" dirty="0"/>
                    </a:p>
                  </a:txBody>
                  <a:tcPr/>
                </a:tc>
                <a:extLst>
                  <a:ext uri="{0D108BD9-81ED-4DB2-BD59-A6C34878D82A}">
                    <a16:rowId xmlns:a16="http://schemas.microsoft.com/office/drawing/2014/main" val="3155182686"/>
                  </a:ext>
                </a:extLst>
              </a:tr>
              <a:tr h="370840">
                <a:tc>
                  <a:txBody>
                    <a:bodyPr/>
                    <a:lstStyle/>
                    <a:p>
                      <a:pPr algn="just"/>
                      <a:r>
                        <a:rPr lang="es-ES" sz="800" dirty="0"/>
                        <a:t>Proyectos de ley radicados ante el Congreso (agenda legislativa impulsada por el ministerio y conceptos enviados al Congreso Nacional  sobre los proyectos en curso.</a:t>
                      </a:r>
                      <a:endParaRPr lang="es-CO" sz="800" dirty="0"/>
                    </a:p>
                  </a:txBody>
                  <a:tcPr/>
                </a:tc>
                <a:tc>
                  <a:txBody>
                    <a:bodyPr/>
                    <a:lstStyle/>
                    <a:p>
                      <a:r>
                        <a:rPr lang="es-CO" sz="800" dirty="0"/>
                        <a:t>Puede consultar la Agenda legislativa del Ministerio en la </a:t>
                      </a:r>
                      <a:r>
                        <a:rPr lang="es-CO" sz="800" dirty="0" err="1"/>
                        <a:t>ruta:https</a:t>
                      </a:r>
                      <a:r>
                        <a:rPr lang="es-CO" sz="800" dirty="0"/>
                        <a:t>://www.minjusticia.gov.co/normatividad/proyectos-de-decreto-y-agenda-regulatoria</a:t>
                      </a:r>
                    </a:p>
                  </a:txBody>
                  <a:tcPr/>
                </a:tc>
                <a:extLst>
                  <a:ext uri="{0D108BD9-81ED-4DB2-BD59-A6C34878D82A}">
                    <a16:rowId xmlns:a16="http://schemas.microsoft.com/office/drawing/2014/main" val="3394817967"/>
                  </a:ext>
                </a:extLst>
              </a:tr>
              <a:tr h="370840">
                <a:tc>
                  <a:txBody>
                    <a:bodyPr/>
                    <a:lstStyle/>
                    <a:p>
                      <a:r>
                        <a:rPr lang="es-ES" sz="800" dirty="0"/>
                        <a:t>Cual es la pena por complicidad en fuga de presos y instrumentación de menores para cometer un delito, para una persona que NO sea famosa?</a:t>
                      </a:r>
                      <a:endParaRPr lang="es-CO" sz="800" dirty="0"/>
                    </a:p>
                  </a:txBody>
                  <a:tcPr/>
                </a:tc>
                <a:tc>
                  <a:txBody>
                    <a:bodyPr/>
                    <a:lstStyle/>
                    <a:p>
                      <a:r>
                        <a:rPr lang="es-ES" sz="800" dirty="0"/>
                        <a:t>Esta  información se encuentra tipificada en el código penal Ley 599 de 2000 en los artículos 449 "favorecimiento de la fuga" y artículo 188 d "uso de menores de edad en la comisión de delitos"</a:t>
                      </a:r>
                      <a:endParaRPr lang="es-CO" sz="800" dirty="0"/>
                    </a:p>
                  </a:txBody>
                  <a:tcPr/>
                </a:tc>
                <a:extLst>
                  <a:ext uri="{0D108BD9-81ED-4DB2-BD59-A6C34878D82A}">
                    <a16:rowId xmlns:a16="http://schemas.microsoft.com/office/drawing/2014/main" val="1766616452"/>
                  </a:ext>
                </a:extLst>
              </a:tr>
              <a:tr h="370840">
                <a:tc>
                  <a:txBody>
                    <a:bodyPr/>
                    <a:lstStyle/>
                    <a:p>
                      <a:r>
                        <a:rPr lang="es-CO" sz="800" dirty="0"/>
                        <a:t>Planes Institucionales</a:t>
                      </a:r>
                    </a:p>
                  </a:txBody>
                  <a:tcPr/>
                </a:tc>
                <a:tc>
                  <a:txBody>
                    <a:bodyPr/>
                    <a:lstStyle/>
                    <a:p>
                      <a:r>
                        <a:rPr lang="es-ES" sz="800" dirty="0"/>
                        <a:t>Se puede consultar los planes institucionales en la página web del Ministerio ruta: https://www.minjusticia.gov.co/ministerio-co/planeacion-gestion-control/politicas-planes-lineas-estrategicas</a:t>
                      </a:r>
                      <a:endParaRPr lang="es-CO" sz="800" dirty="0"/>
                    </a:p>
                  </a:txBody>
                  <a:tcPr/>
                </a:tc>
                <a:extLst>
                  <a:ext uri="{0D108BD9-81ED-4DB2-BD59-A6C34878D82A}">
                    <a16:rowId xmlns:a16="http://schemas.microsoft.com/office/drawing/2014/main" val="2492129749"/>
                  </a:ext>
                </a:extLst>
              </a:tr>
              <a:tr h="370840">
                <a:tc>
                  <a:txBody>
                    <a:bodyPr/>
                    <a:lstStyle/>
                    <a:p>
                      <a:r>
                        <a:rPr lang="es-ES" sz="800" dirty="0"/>
                        <a:t>Estadísticas de la ley 1801 del 2016</a:t>
                      </a:r>
                      <a:endParaRPr lang="es-CO" sz="800" dirty="0"/>
                    </a:p>
                  </a:txBody>
                  <a:tcPr/>
                </a:tc>
                <a:tc>
                  <a:txBody>
                    <a:bodyPr/>
                    <a:lstStyle/>
                    <a:p>
                      <a:r>
                        <a:rPr lang="es-ES" sz="800" dirty="0"/>
                        <a:t>Las estadísticas referente a la ley 1801 del 2016 son publicadas por la Policía Nacional Link: https://www.policia.gov.co/contenido/estadistica-comportamientos-contrarios-convivencia-ley-1801-2016</a:t>
                      </a:r>
                      <a:endParaRPr lang="es-CO" sz="800" dirty="0"/>
                    </a:p>
                  </a:txBody>
                  <a:tcPr/>
                </a:tc>
                <a:extLst>
                  <a:ext uri="{0D108BD9-81ED-4DB2-BD59-A6C34878D82A}">
                    <a16:rowId xmlns:a16="http://schemas.microsoft.com/office/drawing/2014/main" val="371299365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800" dirty="0"/>
                        <a:t>La información de las convocatorias</a:t>
                      </a:r>
                      <a:endParaRPr lang="es-CO" sz="800" dirty="0"/>
                    </a:p>
                    <a:p>
                      <a:endParaRPr lang="es-CO" sz="800" dirty="0"/>
                    </a:p>
                  </a:txBody>
                  <a:tcPr/>
                </a:tc>
                <a:tc>
                  <a:txBody>
                    <a:bodyPr/>
                    <a:lstStyle/>
                    <a:p>
                      <a:endParaRPr lang="es-CO" sz="800" dirty="0"/>
                    </a:p>
                  </a:txBody>
                  <a:tcPr/>
                </a:tc>
                <a:extLst>
                  <a:ext uri="{0D108BD9-81ED-4DB2-BD59-A6C34878D82A}">
                    <a16:rowId xmlns:a16="http://schemas.microsoft.com/office/drawing/2014/main" val="1267182591"/>
                  </a:ext>
                </a:extLst>
              </a:tr>
            </a:tbl>
          </a:graphicData>
        </a:graphic>
      </p:graphicFrame>
    </p:spTree>
    <p:extLst>
      <p:ext uri="{BB962C8B-B14F-4D97-AF65-F5344CB8AC3E}">
        <p14:creationId xmlns:p14="http://schemas.microsoft.com/office/powerpoint/2010/main" val="3875091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47247" y="14115"/>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0070C0"/>
              </a:solidFill>
            </a:endParaRPr>
          </a:p>
        </p:txBody>
      </p:sp>
      <p:sp>
        <p:nvSpPr>
          <p:cNvPr id="216" name="Google Shape;216;p28"/>
          <p:cNvSpPr txBox="1">
            <a:spLocks noGrp="1"/>
          </p:cNvSpPr>
          <p:nvPr>
            <p:ph type="title"/>
          </p:nvPr>
        </p:nvSpPr>
        <p:spPr>
          <a:xfrm>
            <a:off x="115767" y="36923"/>
            <a:ext cx="8112153" cy="1168513"/>
          </a:xfrm>
          <a:prstGeom prst="rect">
            <a:avLst/>
          </a:prstGeom>
          <a:noFill/>
          <a:ln>
            <a:noFill/>
          </a:ln>
        </p:spPr>
        <p:txBody>
          <a:bodyPr spcFirstLastPara="1" wrap="square" lIns="68575" tIns="34275" rIns="68575" bIns="34275" anchor="ctr" anchorCtr="0">
            <a:noAutofit/>
          </a:bodyPr>
          <a:lstStyle/>
          <a:p>
            <a:pPr lvl="0" algn="ctr"/>
            <a:r>
              <a:rPr lang="es-CO" sz="2400" b="1" dirty="0">
                <a:solidFill>
                  <a:srgbClr val="0070C0"/>
                </a:solidFill>
              </a:rPr>
              <a:t>Sección Transparencia (activa)</a:t>
            </a:r>
            <a:br>
              <a:rPr lang="es-CO" sz="2400" b="1" dirty="0">
                <a:solidFill>
                  <a:srgbClr val="0070C0"/>
                </a:solidFill>
              </a:rPr>
            </a:br>
            <a:r>
              <a:rPr lang="es-CO" sz="2400" b="1" dirty="0">
                <a:solidFill>
                  <a:srgbClr val="0070C0"/>
                </a:solidFill>
              </a:rPr>
              <a:t>Página Web</a:t>
            </a:r>
            <a:endParaRPr sz="2400" b="1" dirty="0">
              <a:solidFill>
                <a:srgbClr val="0070C0"/>
              </a:solidFill>
            </a:endParaRPr>
          </a:p>
        </p:txBody>
      </p:sp>
      <p:sp>
        <p:nvSpPr>
          <p:cNvPr id="11" name="CuadroTexto 10"/>
          <p:cNvSpPr txBox="1"/>
          <p:nvPr/>
        </p:nvSpPr>
        <p:spPr>
          <a:xfrm>
            <a:off x="47247" y="4965949"/>
            <a:ext cx="2963917" cy="200055"/>
          </a:xfrm>
          <a:prstGeom prst="rect">
            <a:avLst/>
          </a:prstGeom>
          <a:noFill/>
        </p:spPr>
        <p:txBody>
          <a:bodyPr wrap="square" rtlCol="0">
            <a:spAutoFit/>
          </a:bodyPr>
          <a:lstStyle/>
          <a:p>
            <a:r>
              <a:rPr lang="es-ES" sz="700" dirty="0"/>
              <a:t>*Datos de segundo semestre 2022</a:t>
            </a:r>
            <a:endParaRPr lang="es-CO" sz="700" dirty="0"/>
          </a:p>
        </p:txBody>
      </p:sp>
      <p:graphicFrame>
        <p:nvGraphicFramePr>
          <p:cNvPr id="2" name="Tabla 2">
            <a:extLst>
              <a:ext uri="{FF2B5EF4-FFF2-40B4-BE49-F238E27FC236}">
                <a16:creationId xmlns:a16="http://schemas.microsoft.com/office/drawing/2014/main" id="{7A47ACBE-EADD-C056-F07C-8A500DC5598F}"/>
              </a:ext>
            </a:extLst>
          </p:cNvPr>
          <p:cNvGraphicFramePr>
            <a:graphicFrameLocks noGrp="1"/>
          </p:cNvGraphicFramePr>
          <p:nvPr>
            <p:extLst>
              <p:ext uri="{D42A27DB-BD31-4B8C-83A1-F6EECF244321}">
                <p14:modId xmlns:p14="http://schemas.microsoft.com/office/powerpoint/2010/main" val="1962830612"/>
              </p:ext>
            </p:extLst>
          </p:nvPr>
        </p:nvGraphicFramePr>
        <p:xfrm>
          <a:off x="260350" y="1647788"/>
          <a:ext cx="8623300" cy="1684488"/>
        </p:xfrm>
        <a:graphic>
          <a:graphicData uri="http://schemas.openxmlformats.org/drawingml/2006/table">
            <a:tbl>
              <a:tblPr firstRow="1" bandRow="1">
                <a:tableStyleId>{93296810-A885-4BE3-A3E7-6D5BEEA58F35}</a:tableStyleId>
              </a:tblPr>
              <a:tblGrid>
                <a:gridCol w="4311650">
                  <a:extLst>
                    <a:ext uri="{9D8B030D-6E8A-4147-A177-3AD203B41FA5}">
                      <a16:colId xmlns:a16="http://schemas.microsoft.com/office/drawing/2014/main" val="3574327804"/>
                    </a:ext>
                  </a:extLst>
                </a:gridCol>
                <a:gridCol w="4311650">
                  <a:extLst>
                    <a:ext uri="{9D8B030D-6E8A-4147-A177-3AD203B41FA5}">
                      <a16:colId xmlns:a16="http://schemas.microsoft.com/office/drawing/2014/main" val="3756294952"/>
                    </a:ext>
                  </a:extLst>
                </a:gridCol>
              </a:tblGrid>
              <a:tr h="57828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900" dirty="0"/>
                        <a:t>¿Que información le gustaría encontrar disponible en le sitio web de la entidad?</a:t>
                      </a:r>
                      <a:endParaRPr lang="es-CO" sz="900" dirty="0"/>
                    </a:p>
                    <a:p>
                      <a:endParaRPr lang="es-CO" sz="9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CO" sz="900" dirty="0"/>
                        <a:t>Respuesta o Acciones</a:t>
                      </a:r>
                    </a:p>
                    <a:p>
                      <a:endParaRPr lang="es-CO" sz="900" dirty="0"/>
                    </a:p>
                  </a:txBody>
                  <a:tcPr/>
                </a:tc>
                <a:extLst>
                  <a:ext uri="{0D108BD9-81ED-4DB2-BD59-A6C34878D82A}">
                    <a16:rowId xmlns:a16="http://schemas.microsoft.com/office/drawing/2014/main" val="3358328496"/>
                  </a:ext>
                </a:extLst>
              </a:tr>
              <a:tr h="1106200">
                <a:tc>
                  <a:txBody>
                    <a:bodyPr/>
                    <a:lstStyle/>
                    <a:p>
                      <a:r>
                        <a:rPr lang="es-CO" sz="900" dirty="0"/>
                        <a:t>Registro que no hace relación a la pregunta. Sin embargo corresponde a una descripción de posible actos de corrupción en contra de los inspectores de policía sin evidencias.</a:t>
                      </a:r>
                    </a:p>
                  </a:txBody>
                  <a:tcPr/>
                </a:tc>
                <a:tc>
                  <a:txBody>
                    <a:bodyPr/>
                    <a:lstStyle/>
                    <a:p>
                      <a:pPr algn="just"/>
                      <a:r>
                        <a:rPr lang="es-ES" sz="900" dirty="0"/>
                        <a:t>No es competencia del Ministerio de Justicia y del Derecho. No es tomada como una PQRD dado que esta información no se recibe por los canales oficiales del Ministerio para ser registrada como una PQRD.</a:t>
                      </a:r>
                    </a:p>
                    <a:p>
                      <a:pPr algn="just"/>
                      <a:endParaRPr lang="es-ES" sz="900" dirty="0"/>
                    </a:p>
                    <a:p>
                      <a:pPr algn="just"/>
                      <a:r>
                        <a:rPr lang="es-ES" sz="900" dirty="0"/>
                        <a:t>Sin embargo las denuncias deben ser remitidas a las entidades competentes como lo son: la Policía Nacional, la Fiscalía General de la Nación y Procuraduría</a:t>
                      </a:r>
                      <a:endParaRPr lang="es-CO" sz="900" dirty="0"/>
                    </a:p>
                  </a:txBody>
                  <a:tcPr/>
                </a:tc>
                <a:extLst>
                  <a:ext uri="{0D108BD9-81ED-4DB2-BD59-A6C34878D82A}">
                    <a16:rowId xmlns:a16="http://schemas.microsoft.com/office/drawing/2014/main" val="1050460528"/>
                  </a:ext>
                </a:extLst>
              </a:tr>
            </a:tbl>
          </a:graphicData>
        </a:graphic>
      </p:graphicFrame>
    </p:spTree>
    <p:extLst>
      <p:ext uri="{BB962C8B-B14F-4D97-AF65-F5344CB8AC3E}">
        <p14:creationId xmlns:p14="http://schemas.microsoft.com/office/powerpoint/2010/main" val="2105748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7191"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216" name="Google Shape;216;p28"/>
          <p:cNvSpPr txBox="1">
            <a:spLocks noGrp="1"/>
          </p:cNvSpPr>
          <p:nvPr>
            <p:ph type="title"/>
          </p:nvPr>
        </p:nvSpPr>
        <p:spPr>
          <a:xfrm>
            <a:off x="684496" y="78337"/>
            <a:ext cx="8112153" cy="1168513"/>
          </a:xfrm>
          <a:prstGeom prst="rect">
            <a:avLst/>
          </a:prstGeom>
          <a:noFill/>
          <a:ln>
            <a:noFill/>
          </a:ln>
        </p:spPr>
        <p:txBody>
          <a:bodyPr spcFirstLastPara="1" wrap="square" lIns="68575" tIns="34275" rIns="68575" bIns="34275" anchor="ctr" anchorCtr="0">
            <a:noAutofit/>
          </a:bodyPr>
          <a:lstStyle/>
          <a:p>
            <a:pPr lvl="0" algn="ctr"/>
            <a:r>
              <a:rPr lang="es-CO" sz="2400" b="1" dirty="0">
                <a:solidFill>
                  <a:srgbClr val="0070C0"/>
                </a:solidFill>
              </a:rPr>
              <a:t>Canal virtual – Transparencia pasiva</a:t>
            </a:r>
            <a:br>
              <a:rPr lang="es-CO" sz="2400" b="1" dirty="0">
                <a:solidFill>
                  <a:srgbClr val="0070C0"/>
                </a:solidFill>
              </a:rPr>
            </a:br>
            <a:r>
              <a:rPr lang="es-CO" sz="2400" b="1" dirty="0">
                <a:solidFill>
                  <a:srgbClr val="0070C0"/>
                </a:solidFill>
              </a:rPr>
              <a:t>(Formulario de PQRD y correo electrónico) </a:t>
            </a:r>
            <a:br>
              <a:rPr lang="es-CO" sz="2400" b="1" dirty="0">
                <a:solidFill>
                  <a:srgbClr val="0070C0"/>
                </a:solidFill>
              </a:rPr>
            </a:br>
            <a:endParaRPr sz="2400" b="1" dirty="0">
              <a:solidFill>
                <a:srgbClr val="0070C0"/>
              </a:solidFill>
            </a:endParaRPr>
          </a:p>
        </p:txBody>
      </p:sp>
      <p:sp>
        <p:nvSpPr>
          <p:cNvPr id="12" name="CuadroTexto 11"/>
          <p:cNvSpPr txBox="1"/>
          <p:nvPr/>
        </p:nvSpPr>
        <p:spPr>
          <a:xfrm>
            <a:off x="689483" y="1133413"/>
            <a:ext cx="352338" cy="307777"/>
          </a:xfrm>
          <a:prstGeom prst="rect">
            <a:avLst/>
          </a:prstGeom>
          <a:solidFill>
            <a:schemeClr val="accent2"/>
          </a:solidFill>
        </p:spPr>
        <p:txBody>
          <a:bodyPr wrap="square" rtlCol="0">
            <a:spAutoFit/>
          </a:bodyPr>
          <a:lstStyle/>
          <a:p>
            <a:pPr algn="ctr"/>
            <a:r>
              <a:rPr lang="es-CO" b="1" dirty="0"/>
              <a:t>1</a:t>
            </a:r>
          </a:p>
        </p:txBody>
      </p:sp>
      <p:sp>
        <p:nvSpPr>
          <p:cNvPr id="7" name="Rectángulo 6"/>
          <p:cNvSpPr/>
          <p:nvPr/>
        </p:nvSpPr>
        <p:spPr>
          <a:xfrm>
            <a:off x="1140593" y="1142324"/>
            <a:ext cx="1005403" cy="584775"/>
          </a:xfrm>
          <a:prstGeom prst="rect">
            <a:avLst/>
          </a:prstGeom>
        </p:spPr>
        <p:txBody>
          <a:bodyPr wrap="none">
            <a:spAutoFit/>
          </a:bodyPr>
          <a:lstStyle/>
          <a:p>
            <a:r>
              <a:rPr lang="es-CO" sz="1600" b="1" dirty="0"/>
              <a:t>Claridad</a:t>
            </a:r>
          </a:p>
          <a:p>
            <a:endParaRPr lang="es-CO" sz="1600" b="1" dirty="0"/>
          </a:p>
        </p:txBody>
      </p:sp>
      <p:sp>
        <p:nvSpPr>
          <p:cNvPr id="14" name="CuadroTexto 13"/>
          <p:cNvSpPr txBox="1"/>
          <p:nvPr/>
        </p:nvSpPr>
        <p:spPr>
          <a:xfrm>
            <a:off x="7481455" y="2066469"/>
            <a:ext cx="1558989" cy="523220"/>
          </a:xfrm>
          <a:prstGeom prst="rect">
            <a:avLst/>
          </a:prstGeom>
          <a:noFill/>
        </p:spPr>
        <p:txBody>
          <a:bodyPr wrap="square" rtlCol="0">
            <a:spAutoFit/>
          </a:bodyPr>
          <a:lstStyle/>
          <a:p>
            <a:r>
              <a:rPr lang="es-ES" b="1" i="1" u="sng" dirty="0"/>
              <a:t>Muestra: </a:t>
            </a:r>
            <a:r>
              <a:rPr lang="es-ES" i="1" dirty="0"/>
              <a:t>370</a:t>
            </a:r>
          </a:p>
          <a:p>
            <a:r>
              <a:rPr lang="es-ES" i="1" dirty="0"/>
              <a:t>respuestas</a:t>
            </a:r>
          </a:p>
        </p:txBody>
      </p:sp>
      <p:sp>
        <p:nvSpPr>
          <p:cNvPr id="2" name="CuadroTexto 1">
            <a:extLst>
              <a:ext uri="{FF2B5EF4-FFF2-40B4-BE49-F238E27FC236}">
                <a16:creationId xmlns:a16="http://schemas.microsoft.com/office/drawing/2014/main" id="{8062250A-6737-4519-A6BB-E4796E49001A}"/>
              </a:ext>
            </a:extLst>
          </p:cNvPr>
          <p:cNvSpPr txBox="1"/>
          <p:nvPr/>
        </p:nvSpPr>
        <p:spPr>
          <a:xfrm>
            <a:off x="2447305" y="1434711"/>
            <a:ext cx="4881513" cy="800219"/>
          </a:xfrm>
          <a:prstGeom prst="rect">
            <a:avLst/>
          </a:prstGeom>
          <a:noFill/>
        </p:spPr>
        <p:txBody>
          <a:bodyPr wrap="square" rtlCol="0">
            <a:spAutoFit/>
          </a:bodyPr>
          <a:lstStyle/>
          <a:p>
            <a:r>
              <a:rPr lang="es-ES" sz="1600" b="0" dirty="0"/>
              <a:t>Califique la claridad de la información proporcionada en la respuesta a su petición</a:t>
            </a:r>
          </a:p>
          <a:p>
            <a:endParaRPr lang="es-CO" dirty="0"/>
          </a:p>
        </p:txBody>
      </p:sp>
      <p:pic>
        <p:nvPicPr>
          <p:cNvPr id="5" name="Imagen 4"/>
          <p:cNvPicPr>
            <a:picLocks noChangeAspect="1"/>
          </p:cNvPicPr>
          <p:nvPr/>
        </p:nvPicPr>
        <p:blipFill>
          <a:blip r:embed="rId3"/>
          <a:stretch>
            <a:fillRect/>
          </a:stretch>
        </p:blipFill>
        <p:spPr>
          <a:xfrm>
            <a:off x="1541349" y="2126085"/>
            <a:ext cx="5717096" cy="2755631"/>
          </a:xfrm>
          <a:prstGeom prst="rect">
            <a:avLst/>
          </a:prstGeom>
        </p:spPr>
      </p:pic>
    </p:spTree>
    <p:extLst>
      <p:ext uri="{BB962C8B-B14F-4D97-AF65-F5344CB8AC3E}">
        <p14:creationId xmlns:p14="http://schemas.microsoft.com/office/powerpoint/2010/main" val="3885729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14940"/>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12" name="CuadroTexto 11"/>
          <p:cNvSpPr txBox="1"/>
          <p:nvPr/>
        </p:nvSpPr>
        <p:spPr>
          <a:xfrm>
            <a:off x="216560" y="1050722"/>
            <a:ext cx="352338" cy="307777"/>
          </a:xfrm>
          <a:prstGeom prst="rect">
            <a:avLst/>
          </a:prstGeom>
          <a:solidFill>
            <a:schemeClr val="accent2"/>
          </a:solidFill>
        </p:spPr>
        <p:txBody>
          <a:bodyPr wrap="square" rtlCol="0">
            <a:spAutoFit/>
          </a:bodyPr>
          <a:lstStyle/>
          <a:p>
            <a:pPr algn="ctr"/>
            <a:r>
              <a:rPr lang="es-CO" b="1" dirty="0"/>
              <a:t>2</a:t>
            </a:r>
          </a:p>
        </p:txBody>
      </p:sp>
      <p:sp>
        <p:nvSpPr>
          <p:cNvPr id="7" name="Rectángulo 6"/>
          <p:cNvSpPr/>
          <p:nvPr/>
        </p:nvSpPr>
        <p:spPr>
          <a:xfrm>
            <a:off x="724354" y="1018451"/>
            <a:ext cx="1415772" cy="338554"/>
          </a:xfrm>
          <a:prstGeom prst="rect">
            <a:avLst/>
          </a:prstGeom>
        </p:spPr>
        <p:txBody>
          <a:bodyPr wrap="none">
            <a:spAutoFit/>
          </a:bodyPr>
          <a:lstStyle/>
          <a:p>
            <a:r>
              <a:rPr lang="es-CO" sz="1600" b="1" dirty="0"/>
              <a:t>Oportunidad</a:t>
            </a:r>
            <a:endParaRPr lang="es-CO" sz="1600" dirty="0"/>
          </a:p>
        </p:txBody>
      </p:sp>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t="12535"/>
          <a:stretch/>
        </p:blipFill>
        <p:spPr>
          <a:xfrm rot="16200000">
            <a:off x="7239446" y="615515"/>
            <a:ext cx="2528458" cy="1280650"/>
          </a:xfrm>
          <a:prstGeom prst="rect">
            <a:avLst/>
          </a:prstGeom>
        </p:spPr>
      </p:pic>
      <p:sp>
        <p:nvSpPr>
          <p:cNvPr id="5" name="CuadroTexto 4"/>
          <p:cNvSpPr txBox="1"/>
          <p:nvPr/>
        </p:nvSpPr>
        <p:spPr>
          <a:xfrm>
            <a:off x="216560" y="1424598"/>
            <a:ext cx="2907554" cy="830997"/>
          </a:xfrm>
          <a:prstGeom prst="rect">
            <a:avLst/>
          </a:prstGeom>
          <a:noFill/>
        </p:spPr>
        <p:txBody>
          <a:bodyPr wrap="square" rtlCol="0">
            <a:spAutoFit/>
          </a:bodyPr>
          <a:lstStyle/>
          <a:p>
            <a:r>
              <a:rPr lang="es-ES" sz="1600" dirty="0"/>
              <a:t>Califique la oportunidad (tiempo) en la respuesta a su petición: </a:t>
            </a:r>
          </a:p>
        </p:txBody>
      </p:sp>
      <p:sp>
        <p:nvSpPr>
          <p:cNvPr id="14" name="Google Shape;216;p28">
            <a:extLst>
              <a:ext uri="{FF2B5EF4-FFF2-40B4-BE49-F238E27FC236}">
                <a16:creationId xmlns:a16="http://schemas.microsoft.com/office/drawing/2014/main" id="{9540B5D8-5B3B-C847-860E-E44A97CC1B99}"/>
              </a:ext>
            </a:extLst>
          </p:cNvPr>
          <p:cNvSpPr txBox="1">
            <a:spLocks/>
          </p:cNvSpPr>
          <p:nvPr/>
        </p:nvSpPr>
        <p:spPr>
          <a:xfrm>
            <a:off x="622997" y="-8389"/>
            <a:ext cx="8112153" cy="116851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ctr"/>
            <a:r>
              <a:rPr lang="es-CO" sz="2000" b="1" dirty="0">
                <a:solidFill>
                  <a:srgbClr val="0070C0"/>
                </a:solidFill>
              </a:rPr>
              <a:t>Canal virtual – Transparencia pasiva</a:t>
            </a:r>
            <a:br>
              <a:rPr lang="es-CO" sz="2000" b="1" dirty="0">
                <a:solidFill>
                  <a:srgbClr val="0070C0"/>
                </a:solidFill>
              </a:rPr>
            </a:br>
            <a:r>
              <a:rPr lang="es-CO" sz="2000" b="1" dirty="0">
                <a:solidFill>
                  <a:srgbClr val="0070C0"/>
                </a:solidFill>
              </a:rPr>
              <a:t>(Formulario de PQRD y correo electrónico) </a:t>
            </a:r>
            <a:br>
              <a:rPr lang="es-CO" sz="2000" b="1" dirty="0">
                <a:solidFill>
                  <a:srgbClr val="0070C0"/>
                </a:solidFill>
              </a:rPr>
            </a:br>
            <a:endParaRPr lang="es-CO" sz="2000" b="1" dirty="0">
              <a:solidFill>
                <a:srgbClr val="0070C0"/>
              </a:solidFill>
            </a:endParaRPr>
          </a:p>
        </p:txBody>
      </p:sp>
      <p:sp>
        <p:nvSpPr>
          <p:cNvPr id="16" name="CuadroTexto 15">
            <a:extLst>
              <a:ext uri="{FF2B5EF4-FFF2-40B4-BE49-F238E27FC236}">
                <a16:creationId xmlns:a16="http://schemas.microsoft.com/office/drawing/2014/main" id="{7197380E-DC89-F94C-A9C8-D6368E369CBA}"/>
              </a:ext>
            </a:extLst>
          </p:cNvPr>
          <p:cNvSpPr txBox="1"/>
          <p:nvPr/>
        </p:nvSpPr>
        <p:spPr>
          <a:xfrm>
            <a:off x="3688719" y="1108085"/>
            <a:ext cx="352338" cy="307777"/>
          </a:xfrm>
          <a:prstGeom prst="rect">
            <a:avLst/>
          </a:prstGeom>
          <a:solidFill>
            <a:schemeClr val="accent2"/>
          </a:solidFill>
        </p:spPr>
        <p:txBody>
          <a:bodyPr wrap="square" rtlCol="0">
            <a:spAutoFit/>
          </a:bodyPr>
          <a:lstStyle/>
          <a:p>
            <a:pPr algn="ctr"/>
            <a:r>
              <a:rPr lang="es-CO" b="1" dirty="0"/>
              <a:t>3</a:t>
            </a:r>
          </a:p>
        </p:txBody>
      </p:sp>
      <p:sp>
        <p:nvSpPr>
          <p:cNvPr id="17" name="Rectángulo 16">
            <a:extLst>
              <a:ext uri="{FF2B5EF4-FFF2-40B4-BE49-F238E27FC236}">
                <a16:creationId xmlns:a16="http://schemas.microsoft.com/office/drawing/2014/main" id="{472EFE48-F176-0947-80CF-1DC54B51867F}"/>
              </a:ext>
            </a:extLst>
          </p:cNvPr>
          <p:cNvSpPr/>
          <p:nvPr/>
        </p:nvSpPr>
        <p:spPr>
          <a:xfrm>
            <a:off x="4298912" y="1068919"/>
            <a:ext cx="1290738" cy="338554"/>
          </a:xfrm>
          <a:prstGeom prst="rect">
            <a:avLst/>
          </a:prstGeom>
        </p:spPr>
        <p:txBody>
          <a:bodyPr wrap="none">
            <a:spAutoFit/>
          </a:bodyPr>
          <a:lstStyle/>
          <a:p>
            <a:r>
              <a:rPr lang="es-CO" sz="1600" b="1" dirty="0"/>
              <a:t>Pertinencia</a:t>
            </a:r>
            <a:endParaRPr lang="es-CO" sz="1600" dirty="0"/>
          </a:p>
        </p:txBody>
      </p:sp>
      <p:sp>
        <p:nvSpPr>
          <p:cNvPr id="18" name="CuadroTexto 17">
            <a:extLst>
              <a:ext uri="{FF2B5EF4-FFF2-40B4-BE49-F238E27FC236}">
                <a16:creationId xmlns:a16="http://schemas.microsoft.com/office/drawing/2014/main" id="{1FCB93F2-4E90-BD40-901F-B538AC823055}"/>
              </a:ext>
            </a:extLst>
          </p:cNvPr>
          <p:cNvSpPr txBox="1"/>
          <p:nvPr/>
        </p:nvSpPr>
        <p:spPr>
          <a:xfrm>
            <a:off x="4277544" y="1463509"/>
            <a:ext cx="3041525" cy="830997"/>
          </a:xfrm>
          <a:prstGeom prst="rect">
            <a:avLst/>
          </a:prstGeom>
          <a:noFill/>
        </p:spPr>
        <p:txBody>
          <a:bodyPr wrap="square" rtlCol="0">
            <a:spAutoFit/>
          </a:bodyPr>
          <a:lstStyle/>
          <a:p>
            <a:r>
              <a:rPr lang="es-ES" sz="1600" dirty="0">
                <a:latin typeface="+mj-lt"/>
                <a:ea typeface="Lucida Grande"/>
                <a:cs typeface="Lucida Grande"/>
              </a:rPr>
              <a:t>Califique el nivel de utilidad que le brindó la respuesta a su solicitud</a:t>
            </a:r>
            <a:r>
              <a:rPr lang="es-ES" dirty="0">
                <a:latin typeface="Lucida Grande"/>
                <a:ea typeface="Lucida Grande"/>
                <a:cs typeface="Lucida Grande"/>
              </a:rPr>
              <a:t>:</a:t>
            </a:r>
            <a:endParaRPr lang="es-ES" dirty="0"/>
          </a:p>
        </p:txBody>
      </p:sp>
      <p:sp>
        <p:nvSpPr>
          <p:cNvPr id="11" name="CuadroTexto 10"/>
          <p:cNvSpPr txBox="1"/>
          <p:nvPr/>
        </p:nvSpPr>
        <p:spPr>
          <a:xfrm>
            <a:off x="7707894" y="4534644"/>
            <a:ext cx="1280649" cy="461665"/>
          </a:xfrm>
          <a:prstGeom prst="rect">
            <a:avLst/>
          </a:prstGeom>
          <a:noFill/>
        </p:spPr>
        <p:txBody>
          <a:bodyPr wrap="square" rtlCol="0">
            <a:spAutoFit/>
          </a:bodyPr>
          <a:lstStyle/>
          <a:p>
            <a:r>
              <a:rPr lang="es-ES" sz="1200" b="1" i="1" dirty="0"/>
              <a:t>Muestra: 370</a:t>
            </a:r>
            <a:r>
              <a:rPr lang="es-ES" sz="1200" i="1" dirty="0"/>
              <a:t> respuestas</a:t>
            </a:r>
          </a:p>
        </p:txBody>
      </p:sp>
      <p:pic>
        <p:nvPicPr>
          <p:cNvPr id="13" name="Imagen 12"/>
          <p:cNvPicPr>
            <a:picLocks noChangeAspect="1"/>
          </p:cNvPicPr>
          <p:nvPr/>
        </p:nvPicPr>
        <p:blipFill>
          <a:blip r:embed="rId4"/>
          <a:stretch>
            <a:fillRect/>
          </a:stretch>
        </p:blipFill>
        <p:spPr>
          <a:xfrm>
            <a:off x="296391" y="2360517"/>
            <a:ext cx="3689131" cy="2328872"/>
          </a:xfrm>
          <a:prstGeom prst="rect">
            <a:avLst/>
          </a:prstGeom>
        </p:spPr>
      </p:pic>
      <p:pic>
        <p:nvPicPr>
          <p:cNvPr id="23" name="Imagen 22"/>
          <p:cNvPicPr>
            <a:picLocks noChangeAspect="1"/>
          </p:cNvPicPr>
          <p:nvPr/>
        </p:nvPicPr>
        <p:blipFill>
          <a:blip r:embed="rId5"/>
          <a:stretch>
            <a:fillRect/>
          </a:stretch>
        </p:blipFill>
        <p:spPr>
          <a:xfrm>
            <a:off x="4357589" y="2317835"/>
            <a:ext cx="3430577" cy="2371554"/>
          </a:xfrm>
          <a:prstGeom prst="rect">
            <a:avLst/>
          </a:prstGeom>
        </p:spPr>
      </p:pic>
    </p:spTree>
    <p:extLst>
      <p:ext uri="{BB962C8B-B14F-4D97-AF65-F5344CB8AC3E}">
        <p14:creationId xmlns:p14="http://schemas.microsoft.com/office/powerpoint/2010/main" val="1528952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0"/>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12" name="CuadroTexto 11"/>
          <p:cNvSpPr txBox="1"/>
          <p:nvPr/>
        </p:nvSpPr>
        <p:spPr>
          <a:xfrm>
            <a:off x="327170" y="1006387"/>
            <a:ext cx="352338" cy="307777"/>
          </a:xfrm>
          <a:prstGeom prst="rect">
            <a:avLst/>
          </a:prstGeom>
          <a:solidFill>
            <a:schemeClr val="accent2"/>
          </a:solidFill>
        </p:spPr>
        <p:txBody>
          <a:bodyPr wrap="square" rtlCol="0">
            <a:spAutoFit/>
          </a:bodyPr>
          <a:lstStyle/>
          <a:p>
            <a:pPr algn="ctr"/>
            <a:r>
              <a:rPr lang="es-CO" b="1" dirty="0"/>
              <a:t>4</a:t>
            </a:r>
          </a:p>
        </p:txBody>
      </p:sp>
      <p:sp>
        <p:nvSpPr>
          <p:cNvPr id="7" name="Rectángulo 6"/>
          <p:cNvSpPr/>
          <p:nvPr/>
        </p:nvSpPr>
        <p:spPr>
          <a:xfrm>
            <a:off x="791937" y="1016159"/>
            <a:ext cx="1507144" cy="338554"/>
          </a:xfrm>
          <a:prstGeom prst="rect">
            <a:avLst/>
          </a:prstGeom>
        </p:spPr>
        <p:txBody>
          <a:bodyPr wrap="none">
            <a:spAutoFit/>
          </a:bodyPr>
          <a:lstStyle/>
          <a:p>
            <a:r>
              <a:rPr lang="es-CO" sz="1600" b="1" dirty="0"/>
              <a:t>Accesibilidad</a:t>
            </a:r>
            <a:endParaRPr lang="es-CO" sz="1600" dirty="0"/>
          </a:p>
        </p:txBody>
      </p:sp>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t="12535"/>
          <a:stretch/>
        </p:blipFill>
        <p:spPr>
          <a:xfrm rot="16200000">
            <a:off x="7717758" y="440776"/>
            <a:ext cx="1893458" cy="959026"/>
          </a:xfrm>
          <a:prstGeom prst="rect">
            <a:avLst/>
          </a:prstGeom>
        </p:spPr>
      </p:pic>
      <p:sp>
        <p:nvSpPr>
          <p:cNvPr id="5" name="CuadroTexto 4"/>
          <p:cNvSpPr txBox="1"/>
          <p:nvPr/>
        </p:nvSpPr>
        <p:spPr>
          <a:xfrm>
            <a:off x="327170" y="1355838"/>
            <a:ext cx="3810490" cy="830997"/>
          </a:xfrm>
          <a:prstGeom prst="rect">
            <a:avLst/>
          </a:prstGeom>
          <a:noFill/>
        </p:spPr>
        <p:txBody>
          <a:bodyPr wrap="square" rtlCol="0">
            <a:spAutoFit/>
          </a:bodyPr>
          <a:lstStyle/>
          <a:p>
            <a:r>
              <a:rPr lang="es-ES" sz="1600" dirty="0"/>
              <a:t>Califique la facilidad de acceso y diligenciamiento del formulario virtual de PQRD del Ministerio:</a:t>
            </a:r>
          </a:p>
        </p:txBody>
      </p:sp>
      <p:sp>
        <p:nvSpPr>
          <p:cNvPr id="14" name="Google Shape;216;p28">
            <a:extLst>
              <a:ext uri="{FF2B5EF4-FFF2-40B4-BE49-F238E27FC236}">
                <a16:creationId xmlns:a16="http://schemas.microsoft.com/office/drawing/2014/main" id="{04094570-E0DB-B349-B7B9-ED825396A0DA}"/>
              </a:ext>
            </a:extLst>
          </p:cNvPr>
          <p:cNvSpPr txBox="1">
            <a:spLocks/>
          </p:cNvSpPr>
          <p:nvPr/>
        </p:nvSpPr>
        <p:spPr>
          <a:xfrm>
            <a:off x="727431" y="-76177"/>
            <a:ext cx="8112153" cy="116851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ctr"/>
            <a:r>
              <a:rPr lang="es-CO" sz="2000" b="1" dirty="0">
                <a:solidFill>
                  <a:srgbClr val="0070C0"/>
                </a:solidFill>
              </a:rPr>
              <a:t>Canal virtual – Transparencia pasiva</a:t>
            </a:r>
            <a:br>
              <a:rPr lang="es-CO" sz="2000" b="1" dirty="0">
                <a:solidFill>
                  <a:srgbClr val="0070C0"/>
                </a:solidFill>
              </a:rPr>
            </a:br>
            <a:r>
              <a:rPr lang="es-CO" sz="2000" b="1" dirty="0">
                <a:solidFill>
                  <a:srgbClr val="0070C0"/>
                </a:solidFill>
              </a:rPr>
              <a:t>(Formulario de PQRD y correo electrónico) </a:t>
            </a:r>
            <a:br>
              <a:rPr lang="es-CO" sz="2000" b="1" dirty="0">
                <a:solidFill>
                  <a:srgbClr val="0070C0"/>
                </a:solidFill>
              </a:rPr>
            </a:br>
            <a:endParaRPr lang="es-CO" sz="2000" b="1" dirty="0">
              <a:solidFill>
                <a:srgbClr val="0070C0"/>
              </a:solidFill>
            </a:endParaRPr>
          </a:p>
        </p:txBody>
      </p:sp>
      <p:sp>
        <p:nvSpPr>
          <p:cNvPr id="16" name="CuadroTexto 15">
            <a:extLst>
              <a:ext uri="{FF2B5EF4-FFF2-40B4-BE49-F238E27FC236}">
                <a16:creationId xmlns:a16="http://schemas.microsoft.com/office/drawing/2014/main" id="{CEA33324-E352-0C45-B06E-13C0709B0ECF}"/>
              </a:ext>
            </a:extLst>
          </p:cNvPr>
          <p:cNvSpPr txBox="1"/>
          <p:nvPr/>
        </p:nvSpPr>
        <p:spPr>
          <a:xfrm>
            <a:off x="4328945" y="1067387"/>
            <a:ext cx="352338" cy="307777"/>
          </a:xfrm>
          <a:prstGeom prst="rect">
            <a:avLst/>
          </a:prstGeom>
          <a:solidFill>
            <a:schemeClr val="accent2"/>
          </a:solidFill>
        </p:spPr>
        <p:txBody>
          <a:bodyPr wrap="square" rtlCol="0">
            <a:spAutoFit/>
          </a:bodyPr>
          <a:lstStyle/>
          <a:p>
            <a:pPr algn="ctr"/>
            <a:r>
              <a:rPr lang="es-CO" b="1" dirty="0"/>
              <a:t>5</a:t>
            </a:r>
          </a:p>
        </p:txBody>
      </p:sp>
      <p:sp>
        <p:nvSpPr>
          <p:cNvPr id="17" name="Rectángulo 16">
            <a:extLst>
              <a:ext uri="{FF2B5EF4-FFF2-40B4-BE49-F238E27FC236}">
                <a16:creationId xmlns:a16="http://schemas.microsoft.com/office/drawing/2014/main" id="{12D3673B-1297-0444-8608-5E059ED6C13C}"/>
              </a:ext>
            </a:extLst>
          </p:cNvPr>
          <p:cNvSpPr/>
          <p:nvPr/>
        </p:nvSpPr>
        <p:spPr>
          <a:xfrm>
            <a:off x="4794148" y="1049663"/>
            <a:ext cx="1507144" cy="338554"/>
          </a:xfrm>
          <a:prstGeom prst="rect">
            <a:avLst/>
          </a:prstGeom>
        </p:spPr>
        <p:txBody>
          <a:bodyPr wrap="none">
            <a:spAutoFit/>
          </a:bodyPr>
          <a:lstStyle/>
          <a:p>
            <a:r>
              <a:rPr lang="es-CO" sz="1600" b="1" dirty="0"/>
              <a:t>Uso del canal</a:t>
            </a:r>
            <a:endParaRPr lang="es-CO" sz="1600" dirty="0"/>
          </a:p>
        </p:txBody>
      </p:sp>
      <p:sp>
        <p:nvSpPr>
          <p:cNvPr id="18" name="CuadroTexto 17">
            <a:extLst>
              <a:ext uri="{FF2B5EF4-FFF2-40B4-BE49-F238E27FC236}">
                <a16:creationId xmlns:a16="http://schemas.microsoft.com/office/drawing/2014/main" id="{379DEC7E-B62F-AA4D-ACCE-F40D83B16235}"/>
              </a:ext>
            </a:extLst>
          </p:cNvPr>
          <p:cNvSpPr txBox="1"/>
          <p:nvPr/>
        </p:nvSpPr>
        <p:spPr>
          <a:xfrm>
            <a:off x="4572000" y="1432322"/>
            <a:ext cx="3270456" cy="830997"/>
          </a:xfrm>
          <a:prstGeom prst="rect">
            <a:avLst/>
          </a:prstGeom>
          <a:noFill/>
        </p:spPr>
        <p:txBody>
          <a:bodyPr wrap="square" rtlCol="0">
            <a:spAutoFit/>
          </a:bodyPr>
          <a:lstStyle/>
          <a:p>
            <a:r>
              <a:rPr lang="es-ES" sz="1600" dirty="0">
                <a:latin typeface="+mn-lt"/>
                <a:ea typeface="Lucida Grande"/>
                <a:cs typeface="Lucida Grande"/>
              </a:rPr>
              <a:t>¿Con qué frecuencia hace solicitudes a través del formulario virtual de PQRD del Ministerio?</a:t>
            </a:r>
            <a:endParaRPr lang="es-ES" sz="1600" dirty="0">
              <a:latin typeface="+mn-lt"/>
            </a:endParaRPr>
          </a:p>
        </p:txBody>
      </p:sp>
      <p:sp>
        <p:nvSpPr>
          <p:cNvPr id="13" name="CuadroTexto 12"/>
          <p:cNvSpPr txBox="1"/>
          <p:nvPr/>
        </p:nvSpPr>
        <p:spPr>
          <a:xfrm>
            <a:off x="7842456" y="4534644"/>
            <a:ext cx="1146088" cy="461665"/>
          </a:xfrm>
          <a:prstGeom prst="rect">
            <a:avLst/>
          </a:prstGeom>
          <a:noFill/>
        </p:spPr>
        <p:txBody>
          <a:bodyPr wrap="square" rtlCol="0">
            <a:spAutoFit/>
          </a:bodyPr>
          <a:lstStyle/>
          <a:p>
            <a:r>
              <a:rPr lang="es-ES" sz="1200" b="1" i="1" dirty="0"/>
              <a:t>Muestra: 370 r</a:t>
            </a:r>
            <a:r>
              <a:rPr lang="es-ES" sz="1200" i="1" dirty="0"/>
              <a:t>espuestas</a:t>
            </a:r>
          </a:p>
        </p:txBody>
      </p:sp>
      <p:pic>
        <p:nvPicPr>
          <p:cNvPr id="2" name="Imagen 1"/>
          <p:cNvPicPr>
            <a:picLocks noChangeAspect="1"/>
          </p:cNvPicPr>
          <p:nvPr/>
        </p:nvPicPr>
        <p:blipFill>
          <a:blip r:embed="rId4"/>
          <a:stretch>
            <a:fillRect/>
          </a:stretch>
        </p:blipFill>
        <p:spPr>
          <a:xfrm>
            <a:off x="481604" y="2448174"/>
            <a:ext cx="3634954" cy="2050127"/>
          </a:xfrm>
          <a:prstGeom prst="rect">
            <a:avLst/>
          </a:prstGeom>
        </p:spPr>
      </p:pic>
      <p:pic>
        <p:nvPicPr>
          <p:cNvPr id="3" name="Imagen 2"/>
          <p:cNvPicPr>
            <a:picLocks noChangeAspect="1"/>
          </p:cNvPicPr>
          <p:nvPr/>
        </p:nvPicPr>
        <p:blipFill>
          <a:blip r:embed="rId5"/>
          <a:stretch>
            <a:fillRect/>
          </a:stretch>
        </p:blipFill>
        <p:spPr>
          <a:xfrm>
            <a:off x="4653541" y="2437880"/>
            <a:ext cx="3342729" cy="2060421"/>
          </a:xfrm>
          <a:prstGeom prst="rect">
            <a:avLst/>
          </a:prstGeom>
        </p:spPr>
      </p:pic>
    </p:spTree>
    <p:extLst>
      <p:ext uri="{BB962C8B-B14F-4D97-AF65-F5344CB8AC3E}">
        <p14:creationId xmlns:p14="http://schemas.microsoft.com/office/powerpoint/2010/main" val="1709048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12" name="CuadroTexto 11"/>
          <p:cNvSpPr txBox="1"/>
          <p:nvPr/>
        </p:nvSpPr>
        <p:spPr>
          <a:xfrm>
            <a:off x="406991" y="771438"/>
            <a:ext cx="352338" cy="307777"/>
          </a:xfrm>
          <a:prstGeom prst="rect">
            <a:avLst/>
          </a:prstGeom>
          <a:solidFill>
            <a:schemeClr val="accent2"/>
          </a:solidFill>
        </p:spPr>
        <p:txBody>
          <a:bodyPr wrap="square" rtlCol="0">
            <a:spAutoFit/>
          </a:bodyPr>
          <a:lstStyle/>
          <a:p>
            <a:pPr algn="ctr"/>
            <a:r>
              <a:rPr lang="es-CO" b="1" dirty="0"/>
              <a:t>6</a:t>
            </a:r>
          </a:p>
        </p:txBody>
      </p:sp>
      <p:sp>
        <p:nvSpPr>
          <p:cNvPr id="7" name="Rectángulo 6"/>
          <p:cNvSpPr/>
          <p:nvPr/>
        </p:nvSpPr>
        <p:spPr>
          <a:xfrm>
            <a:off x="872194" y="753714"/>
            <a:ext cx="2180304" cy="338554"/>
          </a:xfrm>
          <a:prstGeom prst="rect">
            <a:avLst/>
          </a:prstGeom>
        </p:spPr>
        <p:txBody>
          <a:bodyPr wrap="none">
            <a:spAutoFit/>
          </a:bodyPr>
          <a:lstStyle/>
          <a:p>
            <a:r>
              <a:rPr lang="es-CO" sz="1600" b="1" dirty="0"/>
              <a:t>Satisfacción general</a:t>
            </a:r>
            <a:endParaRPr lang="es-CO" sz="1600" dirty="0"/>
          </a:p>
        </p:txBody>
      </p:sp>
      <p:sp>
        <p:nvSpPr>
          <p:cNvPr id="5" name="CuadroTexto 4"/>
          <p:cNvSpPr txBox="1"/>
          <p:nvPr/>
        </p:nvSpPr>
        <p:spPr>
          <a:xfrm>
            <a:off x="357607" y="1138945"/>
            <a:ext cx="8250620" cy="307777"/>
          </a:xfrm>
          <a:prstGeom prst="rect">
            <a:avLst/>
          </a:prstGeom>
          <a:noFill/>
        </p:spPr>
        <p:txBody>
          <a:bodyPr wrap="square" rtlCol="0">
            <a:spAutoFit/>
          </a:bodyPr>
          <a:lstStyle/>
          <a:p>
            <a:r>
              <a:rPr lang="es-ES" dirty="0">
                <a:latin typeface="+mn-lt"/>
                <a:ea typeface="Lucida Grande"/>
                <a:cs typeface="Lucida Grande"/>
              </a:rPr>
              <a:t>En general frente a la atención brindada por el </a:t>
            </a:r>
            <a:r>
              <a:rPr lang="es-ES" dirty="0" err="1">
                <a:latin typeface="+mn-lt"/>
                <a:ea typeface="Lucida Grande"/>
                <a:cs typeface="Lucida Grande"/>
              </a:rPr>
              <a:t>MinJusticia</a:t>
            </a:r>
            <a:r>
              <a:rPr lang="es-ES" dirty="0">
                <a:latin typeface="+mn-lt"/>
                <a:ea typeface="Lucida Grande"/>
                <a:cs typeface="Lucida Grande"/>
              </a:rPr>
              <a:t> usted se </a:t>
            </a:r>
            <a:r>
              <a:rPr lang="es-ES" dirty="0">
                <a:latin typeface="+mn-lt"/>
              </a:rPr>
              <a:t>siente</a:t>
            </a:r>
            <a:r>
              <a:rPr lang="es-ES" dirty="0">
                <a:latin typeface="+mn-lt"/>
                <a:ea typeface="Lucida Grande"/>
                <a:cs typeface="Lucida Grande"/>
              </a:rPr>
              <a:t>:</a:t>
            </a:r>
            <a:endParaRPr lang="es-ES" dirty="0">
              <a:latin typeface="+mn-lt"/>
            </a:endParaRPr>
          </a:p>
        </p:txBody>
      </p:sp>
      <p:sp>
        <p:nvSpPr>
          <p:cNvPr id="9" name="CuadroTexto 8"/>
          <p:cNvSpPr txBox="1"/>
          <p:nvPr/>
        </p:nvSpPr>
        <p:spPr>
          <a:xfrm>
            <a:off x="6806046" y="4769148"/>
            <a:ext cx="1980347" cy="261610"/>
          </a:xfrm>
          <a:prstGeom prst="rect">
            <a:avLst/>
          </a:prstGeom>
          <a:noFill/>
        </p:spPr>
        <p:txBody>
          <a:bodyPr wrap="square" rtlCol="0">
            <a:spAutoFit/>
          </a:bodyPr>
          <a:lstStyle/>
          <a:p>
            <a:pPr algn="r"/>
            <a:r>
              <a:rPr lang="es-ES" sz="1100" b="1" i="1" dirty="0"/>
              <a:t>Muestra: </a:t>
            </a:r>
            <a:r>
              <a:rPr lang="es-ES" sz="1100" i="1" dirty="0"/>
              <a:t>370 respuestas</a:t>
            </a:r>
          </a:p>
        </p:txBody>
      </p:sp>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t="12535"/>
          <a:stretch/>
        </p:blipFill>
        <p:spPr>
          <a:xfrm rot="16200000">
            <a:off x="7171771" y="2420351"/>
            <a:ext cx="2573099" cy="1303261"/>
          </a:xfrm>
          <a:prstGeom prst="rect">
            <a:avLst/>
          </a:prstGeom>
        </p:spPr>
      </p:pic>
      <p:sp>
        <p:nvSpPr>
          <p:cNvPr id="15" name="CuadroTexto 14"/>
          <p:cNvSpPr txBox="1"/>
          <p:nvPr/>
        </p:nvSpPr>
        <p:spPr>
          <a:xfrm>
            <a:off x="7229709" y="921526"/>
            <a:ext cx="1637705" cy="738664"/>
          </a:xfrm>
          <a:prstGeom prst="rect">
            <a:avLst/>
          </a:prstGeom>
          <a:solidFill>
            <a:srgbClr val="B7CFFF"/>
          </a:solidFill>
        </p:spPr>
        <p:txBody>
          <a:bodyPr wrap="square" rtlCol="0">
            <a:spAutoFit/>
          </a:bodyPr>
          <a:lstStyle/>
          <a:p>
            <a:pPr algn="ctr"/>
            <a:r>
              <a:rPr lang="es-ES" b="1" dirty="0"/>
              <a:t>Índice de satisfacción I semestre 93,56%</a:t>
            </a:r>
          </a:p>
        </p:txBody>
      </p:sp>
      <p:sp>
        <p:nvSpPr>
          <p:cNvPr id="16" name="Google Shape;216;p28">
            <a:extLst>
              <a:ext uri="{FF2B5EF4-FFF2-40B4-BE49-F238E27FC236}">
                <a16:creationId xmlns:a16="http://schemas.microsoft.com/office/drawing/2014/main" id="{DDA3FCF3-DDAE-2345-B622-263A763AB8CC}"/>
              </a:ext>
            </a:extLst>
          </p:cNvPr>
          <p:cNvSpPr txBox="1">
            <a:spLocks/>
          </p:cNvSpPr>
          <p:nvPr/>
        </p:nvSpPr>
        <p:spPr>
          <a:xfrm>
            <a:off x="718408" y="-10616"/>
            <a:ext cx="8066974" cy="116851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ctr"/>
            <a:r>
              <a:rPr lang="es-CO" sz="2000" b="1" dirty="0">
                <a:solidFill>
                  <a:srgbClr val="0070C0"/>
                </a:solidFill>
              </a:rPr>
              <a:t>Canal virtual – Transparencia pasiva</a:t>
            </a:r>
            <a:br>
              <a:rPr lang="es-CO" sz="2000" b="1" dirty="0">
                <a:solidFill>
                  <a:srgbClr val="0070C0"/>
                </a:solidFill>
              </a:rPr>
            </a:br>
            <a:r>
              <a:rPr lang="es-CO" sz="2000" b="1" dirty="0">
                <a:solidFill>
                  <a:srgbClr val="0070C0"/>
                </a:solidFill>
              </a:rPr>
              <a:t>(Formulario de PQRD y correo electrónico) </a:t>
            </a:r>
            <a:br>
              <a:rPr lang="es-CO" sz="2000" b="1" dirty="0">
                <a:solidFill>
                  <a:srgbClr val="0070C0"/>
                </a:solidFill>
              </a:rPr>
            </a:br>
            <a:endParaRPr lang="es-CO" sz="2000" b="1" dirty="0">
              <a:solidFill>
                <a:srgbClr val="0070C0"/>
              </a:solidFill>
            </a:endParaRPr>
          </a:p>
        </p:txBody>
      </p:sp>
      <p:pic>
        <p:nvPicPr>
          <p:cNvPr id="2" name="Imagen 1"/>
          <p:cNvPicPr>
            <a:picLocks noChangeAspect="1"/>
          </p:cNvPicPr>
          <p:nvPr/>
        </p:nvPicPr>
        <p:blipFill>
          <a:blip r:embed="rId4"/>
          <a:stretch>
            <a:fillRect/>
          </a:stretch>
        </p:blipFill>
        <p:spPr>
          <a:xfrm>
            <a:off x="861178" y="1934398"/>
            <a:ext cx="6084335" cy="2560542"/>
          </a:xfrm>
          <a:prstGeom prst="rect">
            <a:avLst/>
          </a:prstGeom>
          <a:solidFill>
            <a:schemeClr val="bg1"/>
          </a:solidFill>
          <a:ln>
            <a:solidFill>
              <a:schemeClr val="bg1"/>
            </a:solidFill>
          </a:ln>
        </p:spPr>
      </p:pic>
    </p:spTree>
    <p:extLst>
      <p:ext uri="{BB962C8B-B14F-4D97-AF65-F5344CB8AC3E}">
        <p14:creationId xmlns:p14="http://schemas.microsoft.com/office/powerpoint/2010/main" val="288047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216" name="Google Shape;216;p28"/>
          <p:cNvSpPr txBox="1">
            <a:spLocks noGrp="1"/>
          </p:cNvSpPr>
          <p:nvPr>
            <p:ph type="title"/>
          </p:nvPr>
        </p:nvSpPr>
        <p:spPr>
          <a:xfrm>
            <a:off x="982980" y="1891858"/>
            <a:ext cx="3712127" cy="1168513"/>
          </a:xfrm>
          <a:prstGeom prst="rect">
            <a:avLst/>
          </a:prstGeom>
          <a:noFill/>
          <a:ln>
            <a:noFill/>
          </a:ln>
        </p:spPr>
        <p:txBody>
          <a:bodyPr spcFirstLastPara="1" wrap="square" lIns="68575" tIns="34275" rIns="68575" bIns="34275" anchor="ctr" anchorCtr="0">
            <a:noAutofit/>
          </a:bodyPr>
          <a:lstStyle/>
          <a:p>
            <a:pPr algn="ctr"/>
            <a:r>
              <a:rPr lang="es-CO" sz="4000" b="1" dirty="0">
                <a:solidFill>
                  <a:srgbClr val="0070C0"/>
                </a:solidFill>
              </a:rPr>
              <a:t>Resultados desagregados</a:t>
            </a:r>
            <a:br>
              <a:rPr lang="es-CO" sz="4000" b="1" dirty="0">
                <a:solidFill>
                  <a:srgbClr val="0070C0"/>
                </a:solidFill>
              </a:rPr>
            </a:br>
            <a:br>
              <a:rPr lang="es-CO" sz="4000" b="1" dirty="0">
                <a:solidFill>
                  <a:srgbClr val="0070C0"/>
                </a:solidFill>
              </a:rPr>
            </a:br>
            <a:r>
              <a:rPr lang="es-CO" sz="4000" b="1" dirty="0">
                <a:solidFill>
                  <a:srgbClr val="0070C0"/>
                </a:solidFill>
              </a:rPr>
              <a:t>Canal presencial y servicio postal</a:t>
            </a:r>
            <a:endParaRPr sz="4000" b="1" dirty="0">
              <a:solidFill>
                <a:srgbClr val="0070C0"/>
              </a:solidFill>
            </a:endParaRPr>
          </a:p>
        </p:txBody>
      </p:sp>
      <p:pic>
        <p:nvPicPr>
          <p:cNvPr id="5" name="Imagen 4">
            <a:extLst>
              <a:ext uri="{FF2B5EF4-FFF2-40B4-BE49-F238E27FC236}">
                <a16:creationId xmlns:a16="http://schemas.microsoft.com/office/drawing/2014/main" id="{79BBD04C-40B7-B348-90FB-9D42433EA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623302"/>
            <a:ext cx="4318000" cy="4318000"/>
          </a:xfrm>
          <a:prstGeom prst="rect">
            <a:avLst/>
          </a:prstGeom>
        </p:spPr>
      </p:pic>
    </p:spTree>
    <p:extLst>
      <p:ext uri="{BB962C8B-B14F-4D97-AF65-F5344CB8AC3E}">
        <p14:creationId xmlns:p14="http://schemas.microsoft.com/office/powerpoint/2010/main" val="21711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0"/>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12" name="CuadroTexto 11"/>
          <p:cNvSpPr txBox="1"/>
          <p:nvPr/>
        </p:nvSpPr>
        <p:spPr>
          <a:xfrm>
            <a:off x="406991" y="771438"/>
            <a:ext cx="352338" cy="307777"/>
          </a:xfrm>
          <a:prstGeom prst="rect">
            <a:avLst/>
          </a:prstGeom>
          <a:solidFill>
            <a:schemeClr val="accent2"/>
          </a:solidFill>
        </p:spPr>
        <p:txBody>
          <a:bodyPr wrap="square" rtlCol="0">
            <a:spAutoFit/>
          </a:bodyPr>
          <a:lstStyle/>
          <a:p>
            <a:pPr algn="ctr"/>
            <a:r>
              <a:rPr lang="es-CO" b="1" dirty="0"/>
              <a:t>6</a:t>
            </a:r>
          </a:p>
        </p:txBody>
      </p:sp>
      <p:sp>
        <p:nvSpPr>
          <p:cNvPr id="7" name="Rectángulo 6"/>
          <p:cNvSpPr/>
          <p:nvPr/>
        </p:nvSpPr>
        <p:spPr>
          <a:xfrm>
            <a:off x="872194" y="753714"/>
            <a:ext cx="2180304" cy="338554"/>
          </a:xfrm>
          <a:prstGeom prst="rect">
            <a:avLst/>
          </a:prstGeom>
        </p:spPr>
        <p:txBody>
          <a:bodyPr wrap="none">
            <a:spAutoFit/>
          </a:bodyPr>
          <a:lstStyle/>
          <a:p>
            <a:r>
              <a:rPr lang="es-CO" sz="1600" b="1" dirty="0"/>
              <a:t>Satisfacción general</a:t>
            </a:r>
            <a:endParaRPr lang="es-CO" sz="1600" dirty="0"/>
          </a:p>
        </p:txBody>
      </p:sp>
      <p:sp>
        <p:nvSpPr>
          <p:cNvPr id="5" name="CuadroTexto 4"/>
          <p:cNvSpPr txBox="1"/>
          <p:nvPr/>
        </p:nvSpPr>
        <p:spPr>
          <a:xfrm>
            <a:off x="357607" y="1138945"/>
            <a:ext cx="8250620" cy="307777"/>
          </a:xfrm>
          <a:prstGeom prst="rect">
            <a:avLst/>
          </a:prstGeom>
          <a:noFill/>
        </p:spPr>
        <p:txBody>
          <a:bodyPr wrap="square" rtlCol="0">
            <a:spAutoFit/>
          </a:bodyPr>
          <a:lstStyle/>
          <a:p>
            <a:r>
              <a:rPr lang="es-ES" dirty="0">
                <a:latin typeface="+mn-lt"/>
                <a:ea typeface="Lucida Grande"/>
                <a:cs typeface="Lucida Grande"/>
              </a:rPr>
              <a:t>En general frente a la atención brindada por el </a:t>
            </a:r>
            <a:r>
              <a:rPr lang="es-ES" dirty="0" err="1">
                <a:latin typeface="+mn-lt"/>
                <a:ea typeface="Lucida Grande"/>
                <a:cs typeface="Lucida Grande"/>
              </a:rPr>
              <a:t>MinJusticia</a:t>
            </a:r>
            <a:r>
              <a:rPr lang="es-ES" dirty="0">
                <a:latin typeface="+mn-lt"/>
                <a:ea typeface="Lucida Grande"/>
                <a:cs typeface="Lucida Grande"/>
              </a:rPr>
              <a:t> usted se </a:t>
            </a:r>
            <a:r>
              <a:rPr lang="es-ES" dirty="0">
                <a:latin typeface="+mn-lt"/>
              </a:rPr>
              <a:t>siente</a:t>
            </a:r>
            <a:r>
              <a:rPr lang="es-ES" dirty="0">
                <a:latin typeface="+mn-lt"/>
                <a:ea typeface="Lucida Grande"/>
                <a:cs typeface="Lucida Grande"/>
              </a:rPr>
              <a:t>:</a:t>
            </a:r>
            <a:endParaRPr lang="es-ES" dirty="0">
              <a:latin typeface="+mn-lt"/>
            </a:endParaRPr>
          </a:p>
        </p:txBody>
      </p:sp>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t="12535"/>
          <a:stretch/>
        </p:blipFill>
        <p:spPr>
          <a:xfrm rot="16200000">
            <a:off x="7171771" y="2420351"/>
            <a:ext cx="2573099" cy="1303261"/>
          </a:xfrm>
          <a:prstGeom prst="rect">
            <a:avLst/>
          </a:prstGeom>
        </p:spPr>
      </p:pic>
      <p:sp>
        <p:nvSpPr>
          <p:cNvPr id="15" name="CuadroTexto 14"/>
          <p:cNvSpPr txBox="1"/>
          <p:nvPr/>
        </p:nvSpPr>
        <p:spPr>
          <a:xfrm>
            <a:off x="7213037" y="921526"/>
            <a:ext cx="1654377" cy="738664"/>
          </a:xfrm>
          <a:prstGeom prst="rect">
            <a:avLst/>
          </a:prstGeom>
          <a:solidFill>
            <a:srgbClr val="B7CFFF"/>
          </a:solidFill>
        </p:spPr>
        <p:txBody>
          <a:bodyPr wrap="square" rtlCol="0">
            <a:spAutoFit/>
          </a:bodyPr>
          <a:lstStyle/>
          <a:p>
            <a:pPr algn="ctr"/>
            <a:r>
              <a:rPr lang="es-ES" b="1" dirty="0"/>
              <a:t>Índice de satisfacción canales 99,45%</a:t>
            </a:r>
          </a:p>
        </p:txBody>
      </p:sp>
      <p:sp>
        <p:nvSpPr>
          <p:cNvPr id="16" name="Google Shape;216;p28">
            <a:extLst>
              <a:ext uri="{FF2B5EF4-FFF2-40B4-BE49-F238E27FC236}">
                <a16:creationId xmlns:a16="http://schemas.microsoft.com/office/drawing/2014/main" id="{DDA3FCF3-DDAE-2345-B622-263A763AB8CC}"/>
              </a:ext>
            </a:extLst>
          </p:cNvPr>
          <p:cNvSpPr txBox="1">
            <a:spLocks/>
          </p:cNvSpPr>
          <p:nvPr/>
        </p:nvSpPr>
        <p:spPr>
          <a:xfrm>
            <a:off x="719419" y="-1769"/>
            <a:ext cx="8066974" cy="116851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ctr"/>
            <a:r>
              <a:rPr lang="es-CO" sz="2000" b="1" dirty="0">
                <a:solidFill>
                  <a:srgbClr val="0070C0"/>
                </a:solidFill>
              </a:rPr>
              <a:t>Canal presencial y servicio postal </a:t>
            </a:r>
            <a:br>
              <a:rPr lang="es-CO" sz="2000" b="1" dirty="0">
                <a:solidFill>
                  <a:srgbClr val="0070C0"/>
                </a:solidFill>
              </a:rPr>
            </a:br>
            <a:endParaRPr lang="es-CO" sz="2000" b="1" dirty="0">
              <a:solidFill>
                <a:srgbClr val="0070C0"/>
              </a:solidFill>
            </a:endParaRPr>
          </a:p>
        </p:txBody>
      </p:sp>
      <p:sp>
        <p:nvSpPr>
          <p:cNvPr id="9" name="CuadroTexto 8"/>
          <p:cNvSpPr txBox="1"/>
          <p:nvPr/>
        </p:nvSpPr>
        <p:spPr>
          <a:xfrm>
            <a:off x="6546271" y="4452791"/>
            <a:ext cx="1980347" cy="430887"/>
          </a:xfrm>
          <a:prstGeom prst="rect">
            <a:avLst/>
          </a:prstGeom>
          <a:noFill/>
        </p:spPr>
        <p:txBody>
          <a:bodyPr wrap="square" rtlCol="0">
            <a:spAutoFit/>
          </a:bodyPr>
          <a:lstStyle/>
          <a:p>
            <a:pPr algn="r"/>
            <a:r>
              <a:rPr lang="es-ES" sz="1100" b="1" i="1" dirty="0"/>
              <a:t>Muestra: </a:t>
            </a:r>
            <a:r>
              <a:rPr lang="es-ES" sz="1100" i="1" dirty="0"/>
              <a:t>426 respuestas</a:t>
            </a:r>
          </a:p>
          <a:p>
            <a:pPr algn="r"/>
            <a:endParaRPr lang="es-ES" sz="1100" i="1" dirty="0"/>
          </a:p>
        </p:txBody>
      </p:sp>
      <p:pic>
        <p:nvPicPr>
          <p:cNvPr id="6" name="Imagen 5"/>
          <p:cNvPicPr>
            <a:picLocks noChangeAspect="1"/>
          </p:cNvPicPr>
          <p:nvPr/>
        </p:nvPicPr>
        <p:blipFill>
          <a:blip r:embed="rId4"/>
          <a:stretch>
            <a:fillRect/>
          </a:stretch>
        </p:blipFill>
        <p:spPr>
          <a:xfrm>
            <a:off x="776911" y="1493398"/>
            <a:ext cx="6125900" cy="2834151"/>
          </a:xfrm>
          <a:prstGeom prst="rect">
            <a:avLst/>
          </a:prstGeom>
        </p:spPr>
      </p:pic>
    </p:spTree>
    <p:extLst>
      <p:ext uri="{BB962C8B-B14F-4D97-AF65-F5344CB8AC3E}">
        <p14:creationId xmlns:p14="http://schemas.microsoft.com/office/powerpoint/2010/main" val="337548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527860" y="1317111"/>
            <a:ext cx="4752600" cy="6438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SzPts val="1400"/>
              <a:buNone/>
            </a:pPr>
            <a:r>
              <a:rPr lang="es-ES" sz="3600" dirty="0">
                <a:solidFill>
                  <a:srgbClr val="FFFFFF"/>
                </a:solidFill>
                <a:latin typeface="Work Sans Light"/>
                <a:ea typeface="Work Sans Light"/>
                <a:cs typeface="Work Sans Light"/>
                <a:sym typeface="Work Sans Light"/>
              </a:rPr>
              <a:t>Introducción</a:t>
            </a:r>
            <a:endParaRPr sz="3600" dirty="0">
              <a:solidFill>
                <a:srgbClr val="FFFFFF"/>
              </a:solidFill>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a:latin typeface="Work Sans"/>
                <a:ea typeface="Work Sans"/>
                <a:cs typeface="Work Sans"/>
                <a:sym typeface="Work Sans"/>
              </a:rPr>
              <a:t>01.</a:t>
            </a:r>
            <a:endParaRPr sz="7200" b="1">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1538832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216" name="Google Shape;216;p28"/>
          <p:cNvSpPr txBox="1">
            <a:spLocks noGrp="1"/>
          </p:cNvSpPr>
          <p:nvPr>
            <p:ph type="title"/>
          </p:nvPr>
        </p:nvSpPr>
        <p:spPr>
          <a:xfrm>
            <a:off x="859873" y="1983297"/>
            <a:ext cx="3712127" cy="1168513"/>
          </a:xfrm>
          <a:prstGeom prst="rect">
            <a:avLst/>
          </a:prstGeom>
          <a:noFill/>
          <a:ln>
            <a:noFill/>
          </a:ln>
        </p:spPr>
        <p:txBody>
          <a:bodyPr spcFirstLastPara="1" wrap="square" lIns="68575" tIns="34275" rIns="68575" bIns="34275" anchor="ctr" anchorCtr="0">
            <a:noAutofit/>
          </a:bodyPr>
          <a:lstStyle/>
          <a:p>
            <a:pPr algn="ctr"/>
            <a:r>
              <a:rPr lang="es-CO" sz="4000" b="1" dirty="0">
                <a:solidFill>
                  <a:srgbClr val="0070C0"/>
                </a:solidFill>
              </a:rPr>
              <a:t>Resultados desagregados</a:t>
            </a:r>
            <a:br>
              <a:rPr lang="es-CO" sz="4000" b="1" dirty="0">
                <a:solidFill>
                  <a:srgbClr val="0070C0"/>
                </a:solidFill>
              </a:rPr>
            </a:br>
            <a:br>
              <a:rPr lang="es-CO" sz="4000" b="1" dirty="0">
                <a:solidFill>
                  <a:srgbClr val="0070C0"/>
                </a:solidFill>
              </a:rPr>
            </a:br>
            <a:r>
              <a:rPr lang="es-CO" sz="4000" b="1" dirty="0">
                <a:solidFill>
                  <a:srgbClr val="0070C0"/>
                </a:solidFill>
              </a:rPr>
              <a:t>Canal telefónico</a:t>
            </a:r>
            <a:endParaRPr sz="4000" b="1" dirty="0">
              <a:solidFill>
                <a:srgbClr val="0070C0"/>
              </a:solidFill>
            </a:endParaRPr>
          </a:p>
        </p:txBody>
      </p:sp>
      <p:pic>
        <p:nvPicPr>
          <p:cNvPr id="5" name="Imagen 4">
            <a:extLst>
              <a:ext uri="{FF2B5EF4-FFF2-40B4-BE49-F238E27FC236}">
                <a16:creationId xmlns:a16="http://schemas.microsoft.com/office/drawing/2014/main" id="{24B6AC60-4E8B-464E-984F-785AFA6258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20983" y="130220"/>
            <a:ext cx="4494170" cy="4874668"/>
          </a:xfrm>
          <a:prstGeom prst="rect">
            <a:avLst/>
          </a:prstGeom>
        </p:spPr>
      </p:pic>
    </p:spTree>
    <p:extLst>
      <p:ext uri="{BB962C8B-B14F-4D97-AF65-F5344CB8AC3E}">
        <p14:creationId xmlns:p14="http://schemas.microsoft.com/office/powerpoint/2010/main" val="1005585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0"/>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12" name="CuadroTexto 11"/>
          <p:cNvSpPr txBox="1"/>
          <p:nvPr/>
        </p:nvSpPr>
        <p:spPr>
          <a:xfrm>
            <a:off x="406991" y="771438"/>
            <a:ext cx="352338" cy="307777"/>
          </a:xfrm>
          <a:prstGeom prst="rect">
            <a:avLst/>
          </a:prstGeom>
          <a:solidFill>
            <a:schemeClr val="accent2"/>
          </a:solidFill>
        </p:spPr>
        <p:txBody>
          <a:bodyPr wrap="square" rtlCol="0">
            <a:spAutoFit/>
          </a:bodyPr>
          <a:lstStyle/>
          <a:p>
            <a:pPr algn="ctr"/>
            <a:r>
              <a:rPr lang="es-CO" b="1" dirty="0"/>
              <a:t>6</a:t>
            </a:r>
          </a:p>
        </p:txBody>
      </p:sp>
      <p:sp>
        <p:nvSpPr>
          <p:cNvPr id="7" name="Rectángulo 6"/>
          <p:cNvSpPr/>
          <p:nvPr/>
        </p:nvSpPr>
        <p:spPr>
          <a:xfrm>
            <a:off x="872194" y="753714"/>
            <a:ext cx="2180304" cy="338554"/>
          </a:xfrm>
          <a:prstGeom prst="rect">
            <a:avLst/>
          </a:prstGeom>
        </p:spPr>
        <p:txBody>
          <a:bodyPr wrap="none">
            <a:spAutoFit/>
          </a:bodyPr>
          <a:lstStyle/>
          <a:p>
            <a:r>
              <a:rPr lang="es-CO" sz="1600" b="1" dirty="0"/>
              <a:t>Satisfacción general</a:t>
            </a:r>
            <a:endParaRPr lang="es-CO" sz="1600" dirty="0"/>
          </a:p>
        </p:txBody>
      </p:sp>
      <p:sp>
        <p:nvSpPr>
          <p:cNvPr id="5" name="CuadroTexto 4"/>
          <p:cNvSpPr txBox="1"/>
          <p:nvPr/>
        </p:nvSpPr>
        <p:spPr>
          <a:xfrm>
            <a:off x="357607" y="1138945"/>
            <a:ext cx="8250620" cy="307777"/>
          </a:xfrm>
          <a:prstGeom prst="rect">
            <a:avLst/>
          </a:prstGeom>
          <a:noFill/>
        </p:spPr>
        <p:txBody>
          <a:bodyPr wrap="square" rtlCol="0">
            <a:spAutoFit/>
          </a:bodyPr>
          <a:lstStyle/>
          <a:p>
            <a:r>
              <a:rPr lang="es-ES" dirty="0">
                <a:latin typeface="+mn-lt"/>
                <a:ea typeface="Lucida Grande"/>
                <a:cs typeface="Lucida Grande"/>
              </a:rPr>
              <a:t>En general frente a la atención brindada por el </a:t>
            </a:r>
            <a:r>
              <a:rPr lang="es-ES" dirty="0" err="1">
                <a:latin typeface="+mn-lt"/>
                <a:ea typeface="Lucida Grande"/>
                <a:cs typeface="Lucida Grande"/>
              </a:rPr>
              <a:t>MinJusticia</a:t>
            </a:r>
            <a:r>
              <a:rPr lang="es-ES" dirty="0">
                <a:latin typeface="+mn-lt"/>
                <a:ea typeface="Lucida Grande"/>
                <a:cs typeface="Lucida Grande"/>
              </a:rPr>
              <a:t> usted se </a:t>
            </a:r>
            <a:r>
              <a:rPr lang="es-ES" dirty="0">
                <a:latin typeface="+mn-lt"/>
              </a:rPr>
              <a:t>siente</a:t>
            </a:r>
            <a:r>
              <a:rPr lang="es-ES" dirty="0">
                <a:latin typeface="+mn-lt"/>
                <a:ea typeface="Lucida Grande"/>
                <a:cs typeface="Lucida Grande"/>
              </a:rPr>
              <a:t>:</a:t>
            </a:r>
            <a:endParaRPr lang="es-ES" dirty="0">
              <a:latin typeface="+mn-lt"/>
            </a:endParaRPr>
          </a:p>
        </p:txBody>
      </p:sp>
      <p:sp>
        <p:nvSpPr>
          <p:cNvPr id="9" name="CuadroTexto 8"/>
          <p:cNvSpPr txBox="1"/>
          <p:nvPr/>
        </p:nvSpPr>
        <p:spPr>
          <a:xfrm>
            <a:off x="6741088" y="4636504"/>
            <a:ext cx="2131203" cy="261610"/>
          </a:xfrm>
          <a:prstGeom prst="rect">
            <a:avLst/>
          </a:prstGeom>
          <a:noFill/>
        </p:spPr>
        <p:txBody>
          <a:bodyPr wrap="square" rtlCol="0">
            <a:spAutoFit/>
          </a:bodyPr>
          <a:lstStyle/>
          <a:p>
            <a:pPr algn="r"/>
            <a:r>
              <a:rPr lang="es-ES" sz="1100" b="1" i="1" dirty="0"/>
              <a:t>Muestra</a:t>
            </a:r>
            <a:r>
              <a:rPr lang="es-ES" sz="1100" i="1" dirty="0"/>
              <a:t>: 6 respuestas</a:t>
            </a:r>
          </a:p>
        </p:txBody>
      </p:sp>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t="12535"/>
          <a:stretch/>
        </p:blipFill>
        <p:spPr>
          <a:xfrm rot="16200000">
            <a:off x="7171771" y="2420351"/>
            <a:ext cx="2573099" cy="1303261"/>
          </a:xfrm>
          <a:prstGeom prst="rect">
            <a:avLst/>
          </a:prstGeom>
        </p:spPr>
      </p:pic>
      <p:sp>
        <p:nvSpPr>
          <p:cNvPr id="15" name="CuadroTexto 14"/>
          <p:cNvSpPr txBox="1"/>
          <p:nvPr/>
        </p:nvSpPr>
        <p:spPr>
          <a:xfrm>
            <a:off x="6895274" y="921526"/>
            <a:ext cx="1822829" cy="738664"/>
          </a:xfrm>
          <a:prstGeom prst="rect">
            <a:avLst/>
          </a:prstGeom>
          <a:solidFill>
            <a:srgbClr val="B7CFFF"/>
          </a:solidFill>
        </p:spPr>
        <p:txBody>
          <a:bodyPr wrap="square" rtlCol="0">
            <a:spAutoFit/>
          </a:bodyPr>
          <a:lstStyle/>
          <a:p>
            <a:pPr algn="ctr"/>
            <a:r>
              <a:rPr lang="es-ES" b="1" dirty="0"/>
              <a:t>Índice de satisfacción canal 93,75%</a:t>
            </a:r>
          </a:p>
        </p:txBody>
      </p:sp>
      <p:sp>
        <p:nvSpPr>
          <p:cNvPr id="16" name="Google Shape;216;p28">
            <a:extLst>
              <a:ext uri="{FF2B5EF4-FFF2-40B4-BE49-F238E27FC236}">
                <a16:creationId xmlns:a16="http://schemas.microsoft.com/office/drawing/2014/main" id="{DDA3FCF3-DDAE-2345-B622-263A763AB8CC}"/>
              </a:ext>
            </a:extLst>
          </p:cNvPr>
          <p:cNvSpPr txBox="1">
            <a:spLocks/>
          </p:cNvSpPr>
          <p:nvPr/>
        </p:nvSpPr>
        <p:spPr>
          <a:xfrm>
            <a:off x="719419" y="-1769"/>
            <a:ext cx="8066974" cy="69575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ctr"/>
            <a:r>
              <a:rPr lang="es-CO" sz="2800" b="1" dirty="0">
                <a:solidFill>
                  <a:srgbClr val="0070C0"/>
                </a:solidFill>
              </a:rPr>
              <a:t>Canal telefónico </a:t>
            </a:r>
          </a:p>
        </p:txBody>
      </p:sp>
      <p:pic>
        <p:nvPicPr>
          <p:cNvPr id="11" name="Imagen 10"/>
          <p:cNvPicPr>
            <a:picLocks noChangeAspect="1"/>
          </p:cNvPicPr>
          <p:nvPr/>
        </p:nvPicPr>
        <p:blipFill>
          <a:blip r:embed="rId4"/>
          <a:stretch>
            <a:fillRect/>
          </a:stretch>
        </p:blipFill>
        <p:spPr>
          <a:xfrm>
            <a:off x="872194" y="1832929"/>
            <a:ext cx="6011177" cy="2749534"/>
          </a:xfrm>
          <a:prstGeom prst="rect">
            <a:avLst/>
          </a:prstGeom>
          <a:ln w="3175">
            <a:solidFill>
              <a:schemeClr val="bg1"/>
            </a:solidFill>
          </a:ln>
        </p:spPr>
      </p:pic>
    </p:spTree>
    <p:extLst>
      <p:ext uri="{BB962C8B-B14F-4D97-AF65-F5344CB8AC3E}">
        <p14:creationId xmlns:p14="http://schemas.microsoft.com/office/powerpoint/2010/main" val="1205269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216" name="Google Shape;216;p28"/>
          <p:cNvSpPr txBox="1">
            <a:spLocks noGrp="1"/>
          </p:cNvSpPr>
          <p:nvPr>
            <p:ph type="title"/>
          </p:nvPr>
        </p:nvSpPr>
        <p:spPr>
          <a:xfrm>
            <a:off x="810499" y="1613672"/>
            <a:ext cx="5064521" cy="1168513"/>
          </a:xfrm>
          <a:prstGeom prst="rect">
            <a:avLst/>
          </a:prstGeom>
          <a:noFill/>
          <a:ln>
            <a:noFill/>
          </a:ln>
        </p:spPr>
        <p:txBody>
          <a:bodyPr spcFirstLastPara="1" wrap="square" lIns="68575" tIns="34275" rIns="68575" bIns="34275" anchor="ctr" anchorCtr="0">
            <a:noAutofit/>
          </a:bodyPr>
          <a:lstStyle/>
          <a:p>
            <a:pPr algn="ctr"/>
            <a:r>
              <a:rPr lang="es-CO" sz="4000" b="1" dirty="0">
                <a:solidFill>
                  <a:srgbClr val="0070C0"/>
                </a:solidFill>
              </a:rPr>
              <a:t>Caracterización de grupos de interés atendidos</a:t>
            </a:r>
            <a:endParaRPr sz="4000" b="1" dirty="0">
              <a:solidFill>
                <a:srgbClr val="0070C0"/>
              </a:solidFill>
            </a:endParaRPr>
          </a:p>
        </p:txBody>
      </p:sp>
      <p:pic>
        <p:nvPicPr>
          <p:cNvPr id="3" name="Imagen 2" descr="gestión-inteligente-redes-y-estadistic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186" y="1409700"/>
            <a:ext cx="4018227" cy="3886200"/>
          </a:xfrm>
          <a:prstGeom prst="rect">
            <a:avLst/>
          </a:prstGeom>
        </p:spPr>
      </p:pic>
    </p:spTree>
    <p:extLst>
      <p:ext uri="{BB962C8B-B14F-4D97-AF65-F5344CB8AC3E}">
        <p14:creationId xmlns:p14="http://schemas.microsoft.com/office/powerpoint/2010/main" val="3616648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7" name="Rectángulo 6"/>
          <p:cNvSpPr/>
          <p:nvPr/>
        </p:nvSpPr>
        <p:spPr>
          <a:xfrm>
            <a:off x="0" y="7464"/>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a:p>
        </p:txBody>
      </p:sp>
      <p:sp>
        <p:nvSpPr>
          <p:cNvPr id="10" name="CuadroTexto 9">
            <a:extLst>
              <a:ext uri="{FF2B5EF4-FFF2-40B4-BE49-F238E27FC236}">
                <a16:creationId xmlns:a16="http://schemas.microsoft.com/office/drawing/2014/main" id="{B138B856-6433-0243-BB59-9FFC618C8F45}"/>
              </a:ext>
            </a:extLst>
          </p:cNvPr>
          <p:cNvSpPr txBox="1"/>
          <p:nvPr/>
        </p:nvSpPr>
        <p:spPr>
          <a:xfrm>
            <a:off x="384433" y="151092"/>
            <a:ext cx="8759568" cy="400110"/>
          </a:xfrm>
          <a:prstGeom prst="rect">
            <a:avLst/>
          </a:prstGeom>
          <a:solidFill>
            <a:srgbClr val="0070C0"/>
          </a:solidFill>
        </p:spPr>
        <p:txBody>
          <a:bodyPr wrap="square" rtlCol="0">
            <a:spAutoFit/>
          </a:bodyPr>
          <a:lstStyle/>
          <a:p>
            <a:r>
              <a:rPr lang="es-CO" sz="2000" b="1" dirty="0">
                <a:solidFill>
                  <a:schemeClr val="bg1"/>
                </a:solidFill>
                <a:latin typeface="Gadugi" panose="020B0502040204020203" pitchFamily="34" charset="0"/>
              </a:rPr>
              <a:t>Caracterización ciudadanos atendidos 2º Semestre 2022 </a:t>
            </a:r>
          </a:p>
        </p:txBody>
      </p:sp>
      <p:sp>
        <p:nvSpPr>
          <p:cNvPr id="12" name="CuadroTexto 11">
            <a:extLst>
              <a:ext uri="{FF2B5EF4-FFF2-40B4-BE49-F238E27FC236}">
                <a16:creationId xmlns:a16="http://schemas.microsoft.com/office/drawing/2014/main" id="{EE6AA4B8-1368-B84A-B11B-7DC8E7943ECD}"/>
              </a:ext>
            </a:extLst>
          </p:cNvPr>
          <p:cNvSpPr txBox="1"/>
          <p:nvPr/>
        </p:nvSpPr>
        <p:spPr>
          <a:xfrm>
            <a:off x="6903718" y="4560570"/>
            <a:ext cx="2131203" cy="261610"/>
          </a:xfrm>
          <a:prstGeom prst="rect">
            <a:avLst/>
          </a:prstGeom>
          <a:noFill/>
        </p:spPr>
        <p:txBody>
          <a:bodyPr wrap="square" rtlCol="0">
            <a:spAutoFit/>
          </a:bodyPr>
          <a:lstStyle/>
          <a:p>
            <a:pPr algn="r"/>
            <a:r>
              <a:rPr lang="es-ES" sz="1100" b="1" i="1" dirty="0"/>
              <a:t>Muestra: </a:t>
            </a:r>
            <a:r>
              <a:rPr lang="es-ES" sz="1100" i="1" dirty="0"/>
              <a:t>370 respuestas</a:t>
            </a:r>
          </a:p>
        </p:txBody>
      </p:sp>
      <p:sp>
        <p:nvSpPr>
          <p:cNvPr id="4" name="CuadroTexto 3">
            <a:extLst>
              <a:ext uri="{FF2B5EF4-FFF2-40B4-BE49-F238E27FC236}">
                <a16:creationId xmlns:a16="http://schemas.microsoft.com/office/drawing/2014/main" id="{0FB9E9A5-C68F-42E8-93EC-53ECDB4AA428}"/>
              </a:ext>
            </a:extLst>
          </p:cNvPr>
          <p:cNvSpPr txBox="1"/>
          <p:nvPr/>
        </p:nvSpPr>
        <p:spPr>
          <a:xfrm>
            <a:off x="758537" y="904009"/>
            <a:ext cx="2192481" cy="338554"/>
          </a:xfrm>
          <a:prstGeom prst="rect">
            <a:avLst/>
          </a:prstGeom>
          <a:noFill/>
        </p:spPr>
        <p:txBody>
          <a:bodyPr wrap="square" rtlCol="0">
            <a:spAutoFit/>
          </a:bodyPr>
          <a:lstStyle/>
          <a:p>
            <a:r>
              <a:rPr lang="es-CO" sz="1600" b="1" dirty="0"/>
              <a:t>¿Cuál es su género?</a:t>
            </a:r>
          </a:p>
        </p:txBody>
      </p:sp>
      <p:sp>
        <p:nvSpPr>
          <p:cNvPr id="13" name="CuadroTexto 12">
            <a:extLst>
              <a:ext uri="{FF2B5EF4-FFF2-40B4-BE49-F238E27FC236}">
                <a16:creationId xmlns:a16="http://schemas.microsoft.com/office/drawing/2014/main" id="{26FAD195-16CD-4CE9-9D34-54E570DFDBC7}"/>
              </a:ext>
            </a:extLst>
          </p:cNvPr>
          <p:cNvSpPr txBox="1"/>
          <p:nvPr/>
        </p:nvSpPr>
        <p:spPr>
          <a:xfrm>
            <a:off x="5056687" y="973281"/>
            <a:ext cx="3017050" cy="338554"/>
          </a:xfrm>
          <a:prstGeom prst="rect">
            <a:avLst/>
          </a:prstGeom>
          <a:noFill/>
        </p:spPr>
        <p:txBody>
          <a:bodyPr wrap="square" rtlCol="0">
            <a:spAutoFit/>
          </a:bodyPr>
          <a:lstStyle/>
          <a:p>
            <a:r>
              <a:rPr lang="es-CO" sz="1600" b="1" dirty="0"/>
              <a:t>¿Su edad está en el rango?</a:t>
            </a:r>
          </a:p>
        </p:txBody>
      </p:sp>
      <p:pic>
        <p:nvPicPr>
          <p:cNvPr id="8" name="Imagen 7"/>
          <p:cNvPicPr>
            <a:picLocks noChangeAspect="1"/>
          </p:cNvPicPr>
          <p:nvPr/>
        </p:nvPicPr>
        <p:blipFill>
          <a:blip r:embed="rId3"/>
          <a:stretch>
            <a:fillRect/>
          </a:stretch>
        </p:blipFill>
        <p:spPr>
          <a:xfrm>
            <a:off x="-1" y="1595371"/>
            <a:ext cx="4143180" cy="2490316"/>
          </a:xfrm>
          <a:prstGeom prst="rect">
            <a:avLst/>
          </a:prstGeom>
        </p:spPr>
      </p:pic>
      <p:pic>
        <p:nvPicPr>
          <p:cNvPr id="9" name="Imagen 8"/>
          <p:cNvPicPr>
            <a:picLocks noChangeAspect="1"/>
          </p:cNvPicPr>
          <p:nvPr/>
        </p:nvPicPr>
        <p:blipFill>
          <a:blip r:embed="rId4"/>
          <a:stretch>
            <a:fillRect/>
          </a:stretch>
        </p:blipFill>
        <p:spPr>
          <a:xfrm>
            <a:off x="4855779" y="1412303"/>
            <a:ext cx="4141070" cy="2531846"/>
          </a:xfrm>
          <a:prstGeom prst="rect">
            <a:avLst/>
          </a:prstGeom>
        </p:spPr>
      </p:pic>
      <p:pic>
        <p:nvPicPr>
          <p:cNvPr id="3" name="Imagen 2">
            <a:extLst>
              <a:ext uri="{FF2B5EF4-FFF2-40B4-BE49-F238E27FC236}">
                <a16:creationId xmlns:a16="http://schemas.microsoft.com/office/drawing/2014/main" id="{1414F766-8A54-594E-B52B-5A658D78C618}"/>
              </a:ext>
            </a:extLst>
          </p:cNvPr>
          <p:cNvPicPr>
            <a:picLocks noChangeAspect="1"/>
          </p:cNvPicPr>
          <p:nvPr/>
        </p:nvPicPr>
        <p:blipFill>
          <a:blip r:embed="rId5"/>
          <a:stretch>
            <a:fillRect/>
          </a:stretch>
        </p:blipFill>
        <p:spPr>
          <a:xfrm>
            <a:off x="2951018" y="3360374"/>
            <a:ext cx="2843992" cy="1934217"/>
          </a:xfrm>
          <a:prstGeom prst="rect">
            <a:avLst/>
          </a:prstGeom>
        </p:spPr>
      </p:pic>
    </p:spTree>
    <p:extLst>
      <p:ext uri="{BB962C8B-B14F-4D97-AF65-F5344CB8AC3E}">
        <p14:creationId xmlns:p14="http://schemas.microsoft.com/office/powerpoint/2010/main" val="3841385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7" name="Rectángulo 6"/>
          <p:cNvSpPr/>
          <p:nvPr/>
        </p:nvSpPr>
        <p:spPr>
          <a:xfrm>
            <a:off x="2" y="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a:p>
        </p:txBody>
      </p:sp>
      <p:sp>
        <p:nvSpPr>
          <p:cNvPr id="10" name="CuadroTexto 9">
            <a:extLst>
              <a:ext uri="{FF2B5EF4-FFF2-40B4-BE49-F238E27FC236}">
                <a16:creationId xmlns:a16="http://schemas.microsoft.com/office/drawing/2014/main" id="{0587479D-0B12-F548-829E-470B6A9AA161}"/>
              </a:ext>
            </a:extLst>
          </p:cNvPr>
          <p:cNvSpPr txBox="1"/>
          <p:nvPr/>
        </p:nvSpPr>
        <p:spPr>
          <a:xfrm>
            <a:off x="384433" y="151092"/>
            <a:ext cx="8759568" cy="400110"/>
          </a:xfrm>
          <a:prstGeom prst="rect">
            <a:avLst/>
          </a:prstGeom>
          <a:solidFill>
            <a:srgbClr val="0070C0"/>
          </a:solidFill>
        </p:spPr>
        <p:txBody>
          <a:bodyPr wrap="square" rtlCol="0">
            <a:spAutoFit/>
          </a:bodyPr>
          <a:lstStyle/>
          <a:p>
            <a:r>
              <a:rPr lang="es-CO" sz="2000" b="1" dirty="0">
                <a:solidFill>
                  <a:schemeClr val="bg1"/>
                </a:solidFill>
                <a:latin typeface="Gadugi" panose="020B0502040204020203" pitchFamily="34" charset="0"/>
              </a:rPr>
              <a:t>Caracterización ciudadanos atendidos 2º Semestre 2022 </a:t>
            </a:r>
          </a:p>
        </p:txBody>
      </p:sp>
      <p:pic>
        <p:nvPicPr>
          <p:cNvPr id="3" name="Imagen 2">
            <a:extLst>
              <a:ext uri="{FF2B5EF4-FFF2-40B4-BE49-F238E27FC236}">
                <a16:creationId xmlns:a16="http://schemas.microsoft.com/office/drawing/2014/main" id="{699A257B-E7FF-8848-AF90-0865A234E504}"/>
              </a:ext>
            </a:extLst>
          </p:cNvPr>
          <p:cNvPicPr>
            <a:picLocks noChangeAspect="1"/>
          </p:cNvPicPr>
          <p:nvPr/>
        </p:nvPicPr>
        <p:blipFill>
          <a:blip r:embed="rId3"/>
          <a:stretch>
            <a:fillRect/>
          </a:stretch>
        </p:blipFill>
        <p:spPr>
          <a:xfrm>
            <a:off x="236221" y="4290023"/>
            <a:ext cx="3291841" cy="815410"/>
          </a:xfrm>
          <a:prstGeom prst="rect">
            <a:avLst/>
          </a:prstGeom>
        </p:spPr>
      </p:pic>
      <p:sp>
        <p:nvSpPr>
          <p:cNvPr id="11" name="CuadroTexto 10">
            <a:extLst>
              <a:ext uri="{FF2B5EF4-FFF2-40B4-BE49-F238E27FC236}">
                <a16:creationId xmlns:a16="http://schemas.microsoft.com/office/drawing/2014/main" id="{6398F054-D04B-C34E-9FDB-62E780D021F2}"/>
              </a:ext>
            </a:extLst>
          </p:cNvPr>
          <p:cNvSpPr txBox="1"/>
          <p:nvPr/>
        </p:nvSpPr>
        <p:spPr>
          <a:xfrm>
            <a:off x="6836833" y="4730798"/>
            <a:ext cx="2131203" cy="261610"/>
          </a:xfrm>
          <a:prstGeom prst="rect">
            <a:avLst/>
          </a:prstGeom>
          <a:noFill/>
        </p:spPr>
        <p:txBody>
          <a:bodyPr wrap="square" rtlCol="0">
            <a:spAutoFit/>
          </a:bodyPr>
          <a:lstStyle/>
          <a:p>
            <a:pPr algn="r"/>
            <a:r>
              <a:rPr lang="es-ES" sz="1100" b="1" i="1" dirty="0"/>
              <a:t>Muestra:</a:t>
            </a:r>
            <a:r>
              <a:rPr lang="es-ES" sz="1100" i="1" dirty="0"/>
              <a:t> 370 respuestas</a:t>
            </a:r>
          </a:p>
        </p:txBody>
      </p:sp>
      <p:sp>
        <p:nvSpPr>
          <p:cNvPr id="13" name="CuadroTexto 12">
            <a:extLst>
              <a:ext uri="{FF2B5EF4-FFF2-40B4-BE49-F238E27FC236}">
                <a16:creationId xmlns:a16="http://schemas.microsoft.com/office/drawing/2014/main" id="{2851E954-F23C-4C5C-8364-E022B8DA743A}"/>
              </a:ext>
            </a:extLst>
          </p:cNvPr>
          <p:cNvSpPr txBox="1"/>
          <p:nvPr/>
        </p:nvSpPr>
        <p:spPr>
          <a:xfrm>
            <a:off x="103909" y="904009"/>
            <a:ext cx="3751118" cy="338554"/>
          </a:xfrm>
          <a:prstGeom prst="rect">
            <a:avLst/>
          </a:prstGeom>
          <a:noFill/>
        </p:spPr>
        <p:txBody>
          <a:bodyPr wrap="square" rtlCol="0">
            <a:spAutoFit/>
          </a:bodyPr>
          <a:lstStyle/>
          <a:p>
            <a:r>
              <a:rPr lang="es-CO" sz="1600" b="1" dirty="0"/>
              <a:t>¿Se encuentra fuera de Colombia?</a:t>
            </a:r>
          </a:p>
        </p:txBody>
      </p:sp>
      <p:sp>
        <p:nvSpPr>
          <p:cNvPr id="14" name="CuadroTexto 13">
            <a:extLst>
              <a:ext uri="{FF2B5EF4-FFF2-40B4-BE49-F238E27FC236}">
                <a16:creationId xmlns:a16="http://schemas.microsoft.com/office/drawing/2014/main" id="{139336C5-7367-4CBF-98FA-C0880773D9A6}"/>
              </a:ext>
            </a:extLst>
          </p:cNvPr>
          <p:cNvSpPr txBox="1"/>
          <p:nvPr/>
        </p:nvSpPr>
        <p:spPr>
          <a:xfrm>
            <a:off x="4549848" y="856814"/>
            <a:ext cx="3751118" cy="584775"/>
          </a:xfrm>
          <a:prstGeom prst="rect">
            <a:avLst/>
          </a:prstGeom>
          <a:noFill/>
        </p:spPr>
        <p:txBody>
          <a:bodyPr wrap="square" rtlCol="0">
            <a:spAutoFit/>
          </a:bodyPr>
          <a:lstStyle/>
          <a:p>
            <a:r>
              <a:rPr lang="es-CO" sz="1600" b="1" dirty="0"/>
              <a:t>Autoreconocimiento de pertenencia étnica</a:t>
            </a:r>
          </a:p>
        </p:txBody>
      </p:sp>
      <p:pic>
        <p:nvPicPr>
          <p:cNvPr id="2" name="Imagen 1"/>
          <p:cNvPicPr>
            <a:picLocks noChangeAspect="1"/>
          </p:cNvPicPr>
          <p:nvPr/>
        </p:nvPicPr>
        <p:blipFill>
          <a:blip r:embed="rId4"/>
          <a:stretch>
            <a:fillRect/>
          </a:stretch>
        </p:blipFill>
        <p:spPr>
          <a:xfrm>
            <a:off x="103909" y="1478680"/>
            <a:ext cx="4083412" cy="2355494"/>
          </a:xfrm>
          <a:prstGeom prst="rect">
            <a:avLst/>
          </a:prstGeom>
        </p:spPr>
      </p:pic>
      <p:pic>
        <p:nvPicPr>
          <p:cNvPr id="4" name="Imagen 3"/>
          <p:cNvPicPr>
            <a:picLocks noChangeAspect="1"/>
          </p:cNvPicPr>
          <p:nvPr/>
        </p:nvPicPr>
        <p:blipFill>
          <a:blip r:embed="rId5"/>
          <a:stretch>
            <a:fillRect/>
          </a:stretch>
        </p:blipFill>
        <p:spPr>
          <a:xfrm>
            <a:off x="4291228" y="1381681"/>
            <a:ext cx="4572396" cy="2743438"/>
          </a:xfrm>
          <a:prstGeom prst="rect">
            <a:avLst/>
          </a:prstGeom>
        </p:spPr>
      </p:pic>
    </p:spTree>
    <p:extLst>
      <p:ext uri="{BB962C8B-B14F-4D97-AF65-F5344CB8AC3E}">
        <p14:creationId xmlns:p14="http://schemas.microsoft.com/office/powerpoint/2010/main" val="3905149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7" name="Rectángulo 6"/>
          <p:cNvSpPr/>
          <p:nvPr/>
        </p:nvSpPr>
        <p:spPr>
          <a:xfrm>
            <a:off x="0" y="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a:p>
        </p:txBody>
      </p:sp>
      <p:sp>
        <p:nvSpPr>
          <p:cNvPr id="10" name="CuadroTexto 9">
            <a:extLst>
              <a:ext uri="{FF2B5EF4-FFF2-40B4-BE49-F238E27FC236}">
                <a16:creationId xmlns:a16="http://schemas.microsoft.com/office/drawing/2014/main" id="{B138B856-6433-0243-BB59-9FFC618C8F45}"/>
              </a:ext>
            </a:extLst>
          </p:cNvPr>
          <p:cNvSpPr txBox="1"/>
          <p:nvPr/>
        </p:nvSpPr>
        <p:spPr>
          <a:xfrm>
            <a:off x="384433" y="151092"/>
            <a:ext cx="8759568" cy="400110"/>
          </a:xfrm>
          <a:prstGeom prst="rect">
            <a:avLst/>
          </a:prstGeom>
          <a:solidFill>
            <a:srgbClr val="0070C0"/>
          </a:solidFill>
        </p:spPr>
        <p:txBody>
          <a:bodyPr wrap="square" rtlCol="0">
            <a:spAutoFit/>
          </a:bodyPr>
          <a:lstStyle/>
          <a:p>
            <a:r>
              <a:rPr lang="es-CO" sz="2000" b="1" dirty="0">
                <a:solidFill>
                  <a:schemeClr val="bg1"/>
                </a:solidFill>
                <a:latin typeface="Gadugi" panose="020B0502040204020203" pitchFamily="34" charset="0"/>
              </a:rPr>
              <a:t>Caracterización ciudadanos atendidos 2º Semestre 2022</a:t>
            </a:r>
          </a:p>
        </p:txBody>
      </p:sp>
      <p:sp>
        <p:nvSpPr>
          <p:cNvPr id="15" name="CuadroTexto 14">
            <a:extLst>
              <a:ext uri="{FF2B5EF4-FFF2-40B4-BE49-F238E27FC236}">
                <a16:creationId xmlns:a16="http://schemas.microsoft.com/office/drawing/2014/main" id="{0D2AA8C5-6CF0-E549-B12D-7CEE94375A13}"/>
              </a:ext>
            </a:extLst>
          </p:cNvPr>
          <p:cNvSpPr txBox="1"/>
          <p:nvPr/>
        </p:nvSpPr>
        <p:spPr>
          <a:xfrm>
            <a:off x="384433" y="4708476"/>
            <a:ext cx="2131203" cy="261610"/>
          </a:xfrm>
          <a:prstGeom prst="rect">
            <a:avLst/>
          </a:prstGeom>
          <a:noFill/>
        </p:spPr>
        <p:txBody>
          <a:bodyPr wrap="square" rtlCol="0">
            <a:spAutoFit/>
          </a:bodyPr>
          <a:lstStyle/>
          <a:p>
            <a:pPr algn="r"/>
            <a:r>
              <a:rPr lang="es-ES" sz="1100" b="1" i="1" dirty="0"/>
              <a:t>Muestra: </a:t>
            </a:r>
            <a:r>
              <a:rPr lang="es-ES" sz="1100" i="1" dirty="0"/>
              <a:t>370 respuestas</a:t>
            </a:r>
          </a:p>
        </p:txBody>
      </p:sp>
      <p:sp>
        <p:nvSpPr>
          <p:cNvPr id="13" name="CuadroTexto 12">
            <a:extLst>
              <a:ext uri="{FF2B5EF4-FFF2-40B4-BE49-F238E27FC236}">
                <a16:creationId xmlns:a16="http://schemas.microsoft.com/office/drawing/2014/main" id="{979E51A9-2ABF-4117-90C1-9EB77C18237C}"/>
              </a:ext>
            </a:extLst>
          </p:cNvPr>
          <p:cNvSpPr txBox="1"/>
          <p:nvPr/>
        </p:nvSpPr>
        <p:spPr>
          <a:xfrm>
            <a:off x="716973" y="998307"/>
            <a:ext cx="3075708" cy="584775"/>
          </a:xfrm>
          <a:prstGeom prst="rect">
            <a:avLst/>
          </a:prstGeom>
          <a:noFill/>
        </p:spPr>
        <p:txBody>
          <a:bodyPr wrap="square" rtlCol="0">
            <a:spAutoFit/>
          </a:bodyPr>
          <a:lstStyle/>
          <a:p>
            <a:r>
              <a:rPr lang="es-ES" sz="1600" dirty="0"/>
              <a:t>¿Tiene alguna condición o situación de discapacidad?</a:t>
            </a:r>
            <a:endParaRPr lang="es-CO" sz="1600" dirty="0"/>
          </a:p>
        </p:txBody>
      </p:sp>
      <p:sp>
        <p:nvSpPr>
          <p:cNvPr id="6" name="CuadroTexto 5">
            <a:extLst>
              <a:ext uri="{FF2B5EF4-FFF2-40B4-BE49-F238E27FC236}">
                <a16:creationId xmlns:a16="http://schemas.microsoft.com/office/drawing/2014/main" id="{4BA3897E-874E-4631-B0C6-B65C345877D8}"/>
              </a:ext>
            </a:extLst>
          </p:cNvPr>
          <p:cNvSpPr txBox="1"/>
          <p:nvPr/>
        </p:nvSpPr>
        <p:spPr>
          <a:xfrm>
            <a:off x="4852555" y="904009"/>
            <a:ext cx="3600450" cy="738664"/>
          </a:xfrm>
          <a:prstGeom prst="rect">
            <a:avLst/>
          </a:prstGeom>
          <a:noFill/>
        </p:spPr>
        <p:txBody>
          <a:bodyPr wrap="square" rtlCol="0">
            <a:spAutoFit/>
          </a:bodyPr>
          <a:lstStyle/>
          <a:p>
            <a:pPr algn="ctr"/>
            <a:r>
              <a:rPr lang="es-CO" dirty="0"/>
              <a:t>15 ciudadanos indicaron estar en condición de discapacidad, y clasificaron así la discapacidad:</a:t>
            </a:r>
          </a:p>
        </p:txBody>
      </p:sp>
      <p:pic>
        <p:nvPicPr>
          <p:cNvPr id="2" name="Imagen 1"/>
          <p:cNvPicPr>
            <a:picLocks noChangeAspect="1"/>
          </p:cNvPicPr>
          <p:nvPr/>
        </p:nvPicPr>
        <p:blipFill>
          <a:blip r:embed="rId3"/>
          <a:stretch>
            <a:fillRect/>
          </a:stretch>
        </p:blipFill>
        <p:spPr>
          <a:xfrm>
            <a:off x="384433" y="1662725"/>
            <a:ext cx="3608571" cy="2165143"/>
          </a:xfrm>
          <a:prstGeom prst="rect">
            <a:avLst/>
          </a:prstGeom>
        </p:spPr>
      </p:pic>
      <p:pic>
        <p:nvPicPr>
          <p:cNvPr id="8" name="Imagen 7"/>
          <p:cNvPicPr>
            <a:picLocks noChangeAspect="1"/>
          </p:cNvPicPr>
          <p:nvPr/>
        </p:nvPicPr>
        <p:blipFill>
          <a:blip r:embed="rId4"/>
          <a:stretch>
            <a:fillRect/>
          </a:stretch>
        </p:blipFill>
        <p:spPr>
          <a:xfrm>
            <a:off x="4521059" y="1662725"/>
            <a:ext cx="3729038" cy="2237423"/>
          </a:xfrm>
          <a:prstGeom prst="rect">
            <a:avLst/>
          </a:prstGeom>
        </p:spPr>
      </p:pic>
      <p:pic>
        <p:nvPicPr>
          <p:cNvPr id="14" name="Imagen 13">
            <a:extLst>
              <a:ext uri="{FF2B5EF4-FFF2-40B4-BE49-F238E27FC236}">
                <a16:creationId xmlns:a16="http://schemas.microsoft.com/office/drawing/2014/main" id="{7E2BA35C-C491-094F-A938-95E85E5CD810}"/>
              </a:ext>
            </a:extLst>
          </p:cNvPr>
          <p:cNvPicPr>
            <a:picLocks noChangeAspect="1"/>
          </p:cNvPicPr>
          <p:nvPr/>
        </p:nvPicPr>
        <p:blipFill rotWithShape="1">
          <a:blip r:embed="rId5"/>
          <a:srcRect b="13566"/>
          <a:stretch/>
        </p:blipFill>
        <p:spPr>
          <a:xfrm>
            <a:off x="3393923" y="3254915"/>
            <a:ext cx="3439840" cy="1857054"/>
          </a:xfrm>
          <a:prstGeom prst="rect">
            <a:avLst/>
          </a:prstGeom>
        </p:spPr>
      </p:pic>
    </p:spTree>
    <p:extLst>
      <p:ext uri="{BB962C8B-B14F-4D97-AF65-F5344CB8AC3E}">
        <p14:creationId xmlns:p14="http://schemas.microsoft.com/office/powerpoint/2010/main" val="4104961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7" name="Rectángulo 6"/>
          <p:cNvSpPr/>
          <p:nvPr/>
        </p:nvSpPr>
        <p:spPr>
          <a:xfrm>
            <a:off x="0" y="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a:p>
        </p:txBody>
      </p:sp>
      <p:sp>
        <p:nvSpPr>
          <p:cNvPr id="5" name="CuadroTexto 4"/>
          <p:cNvSpPr txBox="1"/>
          <p:nvPr/>
        </p:nvSpPr>
        <p:spPr>
          <a:xfrm>
            <a:off x="384433" y="151092"/>
            <a:ext cx="8759568" cy="400110"/>
          </a:xfrm>
          <a:prstGeom prst="rect">
            <a:avLst/>
          </a:prstGeom>
          <a:solidFill>
            <a:srgbClr val="0070C0"/>
          </a:solidFill>
        </p:spPr>
        <p:txBody>
          <a:bodyPr wrap="square" rtlCol="0">
            <a:spAutoFit/>
          </a:bodyPr>
          <a:lstStyle/>
          <a:p>
            <a:r>
              <a:rPr lang="es-CO" sz="2000" b="1" dirty="0">
                <a:solidFill>
                  <a:schemeClr val="bg1"/>
                </a:solidFill>
                <a:latin typeface="Gadugi" panose="020B0502040204020203" pitchFamily="34" charset="0"/>
              </a:rPr>
              <a:t>Caracterización ciudadanos atendidos 2º Semestre 2022 </a:t>
            </a:r>
          </a:p>
        </p:txBody>
      </p:sp>
      <p:sp>
        <p:nvSpPr>
          <p:cNvPr id="9" name="CuadroTexto 8">
            <a:extLst>
              <a:ext uri="{FF2B5EF4-FFF2-40B4-BE49-F238E27FC236}">
                <a16:creationId xmlns:a16="http://schemas.microsoft.com/office/drawing/2014/main" id="{6EF76D75-FF5C-6C48-A4A9-0D014249D253}"/>
              </a:ext>
            </a:extLst>
          </p:cNvPr>
          <p:cNvSpPr txBox="1"/>
          <p:nvPr/>
        </p:nvSpPr>
        <p:spPr>
          <a:xfrm>
            <a:off x="6699673" y="4730798"/>
            <a:ext cx="2131203" cy="261610"/>
          </a:xfrm>
          <a:prstGeom prst="rect">
            <a:avLst/>
          </a:prstGeom>
          <a:noFill/>
        </p:spPr>
        <p:txBody>
          <a:bodyPr wrap="square" rtlCol="0">
            <a:spAutoFit/>
          </a:bodyPr>
          <a:lstStyle/>
          <a:p>
            <a:pPr algn="r"/>
            <a:r>
              <a:rPr lang="es-ES" sz="1100" b="1" i="1" dirty="0"/>
              <a:t>Muestra: </a:t>
            </a:r>
            <a:r>
              <a:rPr lang="es-ES" sz="1100" i="1" dirty="0"/>
              <a:t>370 respuestas</a:t>
            </a:r>
          </a:p>
        </p:txBody>
      </p:sp>
      <p:sp>
        <p:nvSpPr>
          <p:cNvPr id="10" name="CuadroTexto 9">
            <a:extLst>
              <a:ext uri="{FF2B5EF4-FFF2-40B4-BE49-F238E27FC236}">
                <a16:creationId xmlns:a16="http://schemas.microsoft.com/office/drawing/2014/main" id="{5AA99A7D-BEA9-4CF6-BB03-A8AB9B011B1C}"/>
              </a:ext>
            </a:extLst>
          </p:cNvPr>
          <p:cNvSpPr txBox="1"/>
          <p:nvPr/>
        </p:nvSpPr>
        <p:spPr>
          <a:xfrm>
            <a:off x="176646" y="998307"/>
            <a:ext cx="2514600" cy="830997"/>
          </a:xfrm>
          <a:prstGeom prst="rect">
            <a:avLst/>
          </a:prstGeom>
          <a:noFill/>
        </p:spPr>
        <p:txBody>
          <a:bodyPr wrap="square" rtlCol="0">
            <a:spAutoFit/>
          </a:bodyPr>
          <a:lstStyle/>
          <a:p>
            <a:pPr algn="ctr"/>
            <a:r>
              <a:rPr lang="es-ES" sz="1600" b="1" dirty="0"/>
              <a:t>Seleccione el departamento en el que se encuentra ubicado</a:t>
            </a:r>
            <a:endParaRPr lang="es-CO" sz="1600" b="1" dirty="0"/>
          </a:p>
        </p:txBody>
      </p:sp>
      <p:pic>
        <p:nvPicPr>
          <p:cNvPr id="6" name="Imagen 5"/>
          <p:cNvPicPr>
            <a:picLocks noChangeAspect="1"/>
          </p:cNvPicPr>
          <p:nvPr/>
        </p:nvPicPr>
        <p:blipFill>
          <a:blip r:embed="rId3"/>
          <a:stretch>
            <a:fillRect/>
          </a:stretch>
        </p:blipFill>
        <p:spPr>
          <a:xfrm>
            <a:off x="3396054" y="828152"/>
            <a:ext cx="4187344" cy="3487195"/>
          </a:xfrm>
          <a:prstGeom prst="rect">
            <a:avLst/>
          </a:prstGeom>
        </p:spPr>
      </p:pic>
      <p:pic>
        <p:nvPicPr>
          <p:cNvPr id="3" name="Imagen 2">
            <a:extLst>
              <a:ext uri="{FF2B5EF4-FFF2-40B4-BE49-F238E27FC236}">
                <a16:creationId xmlns:a16="http://schemas.microsoft.com/office/drawing/2014/main" id="{CDA3C3E5-6C80-DC44-9C7E-35398C15B2FE}"/>
              </a:ext>
            </a:extLst>
          </p:cNvPr>
          <p:cNvPicPr>
            <a:picLocks noChangeAspect="1"/>
          </p:cNvPicPr>
          <p:nvPr/>
        </p:nvPicPr>
        <p:blipFill>
          <a:blip r:embed="rId4"/>
          <a:stretch>
            <a:fillRect/>
          </a:stretch>
        </p:blipFill>
        <p:spPr>
          <a:xfrm>
            <a:off x="4332682" y="598079"/>
            <a:ext cx="3250716" cy="4441206"/>
          </a:xfrm>
          <a:prstGeom prst="rect">
            <a:avLst/>
          </a:prstGeom>
        </p:spPr>
      </p:pic>
    </p:spTree>
    <p:extLst>
      <p:ext uri="{BB962C8B-B14F-4D97-AF65-F5344CB8AC3E}">
        <p14:creationId xmlns:p14="http://schemas.microsoft.com/office/powerpoint/2010/main" val="3905149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7" name="Rectángulo 6"/>
          <p:cNvSpPr/>
          <p:nvPr/>
        </p:nvSpPr>
        <p:spPr>
          <a:xfrm>
            <a:off x="0" y="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a:p>
        </p:txBody>
      </p:sp>
      <p:sp>
        <p:nvSpPr>
          <p:cNvPr id="5" name="CuadroTexto 4"/>
          <p:cNvSpPr txBox="1"/>
          <p:nvPr/>
        </p:nvSpPr>
        <p:spPr>
          <a:xfrm>
            <a:off x="384433" y="151092"/>
            <a:ext cx="8759568" cy="400110"/>
          </a:xfrm>
          <a:prstGeom prst="rect">
            <a:avLst/>
          </a:prstGeom>
          <a:solidFill>
            <a:srgbClr val="0070C0"/>
          </a:solidFill>
        </p:spPr>
        <p:txBody>
          <a:bodyPr wrap="square" rtlCol="0">
            <a:spAutoFit/>
          </a:bodyPr>
          <a:lstStyle/>
          <a:p>
            <a:r>
              <a:rPr lang="es-CO" sz="2000" b="1" dirty="0">
                <a:solidFill>
                  <a:schemeClr val="bg1"/>
                </a:solidFill>
                <a:latin typeface="Gadugi" panose="020B0502040204020203" pitchFamily="34" charset="0"/>
              </a:rPr>
              <a:t>Caracterización ciudadanos atendidos 2º Semestre 2022 </a:t>
            </a:r>
          </a:p>
        </p:txBody>
      </p:sp>
      <p:sp>
        <p:nvSpPr>
          <p:cNvPr id="9" name="CuadroTexto 8">
            <a:extLst>
              <a:ext uri="{FF2B5EF4-FFF2-40B4-BE49-F238E27FC236}">
                <a16:creationId xmlns:a16="http://schemas.microsoft.com/office/drawing/2014/main" id="{6EF76D75-FF5C-6C48-A4A9-0D014249D253}"/>
              </a:ext>
            </a:extLst>
          </p:cNvPr>
          <p:cNvSpPr txBox="1"/>
          <p:nvPr/>
        </p:nvSpPr>
        <p:spPr>
          <a:xfrm>
            <a:off x="-74647" y="4618830"/>
            <a:ext cx="2131203" cy="261610"/>
          </a:xfrm>
          <a:prstGeom prst="rect">
            <a:avLst/>
          </a:prstGeom>
          <a:noFill/>
        </p:spPr>
        <p:txBody>
          <a:bodyPr wrap="square" rtlCol="0">
            <a:spAutoFit/>
          </a:bodyPr>
          <a:lstStyle/>
          <a:p>
            <a:pPr algn="r"/>
            <a:r>
              <a:rPr lang="es-ES" sz="1100" b="1" i="1" dirty="0"/>
              <a:t>Muestra:</a:t>
            </a:r>
            <a:r>
              <a:rPr lang="es-ES" sz="1100" i="1" dirty="0"/>
              <a:t> 370 respuestas</a:t>
            </a:r>
          </a:p>
        </p:txBody>
      </p:sp>
      <p:sp>
        <p:nvSpPr>
          <p:cNvPr id="6" name="CuadroTexto 5">
            <a:extLst>
              <a:ext uri="{FF2B5EF4-FFF2-40B4-BE49-F238E27FC236}">
                <a16:creationId xmlns:a16="http://schemas.microsoft.com/office/drawing/2014/main" id="{20EC27F7-CA5B-48B7-8381-725129A9FD59}"/>
              </a:ext>
            </a:extLst>
          </p:cNvPr>
          <p:cNvSpPr txBox="1"/>
          <p:nvPr/>
        </p:nvSpPr>
        <p:spPr>
          <a:xfrm>
            <a:off x="716972" y="998307"/>
            <a:ext cx="3543301" cy="338554"/>
          </a:xfrm>
          <a:prstGeom prst="rect">
            <a:avLst/>
          </a:prstGeom>
          <a:noFill/>
        </p:spPr>
        <p:txBody>
          <a:bodyPr wrap="square" rtlCol="0">
            <a:spAutoFit/>
          </a:bodyPr>
          <a:lstStyle/>
          <a:p>
            <a:r>
              <a:rPr lang="es-ES" sz="1600" b="1" dirty="0"/>
              <a:t>¿Usted acudió a Minjusticia para?</a:t>
            </a:r>
            <a:endParaRPr lang="es-CO" sz="1600" b="1" dirty="0"/>
          </a:p>
        </p:txBody>
      </p:sp>
      <p:pic>
        <p:nvPicPr>
          <p:cNvPr id="8" name="Imagen 7">
            <a:extLst>
              <a:ext uri="{FF2B5EF4-FFF2-40B4-BE49-F238E27FC236}">
                <a16:creationId xmlns:a16="http://schemas.microsoft.com/office/drawing/2014/main" id="{76204FF1-67E0-41AD-86E5-E6590F24B424}"/>
              </a:ext>
            </a:extLst>
          </p:cNvPr>
          <p:cNvPicPr>
            <a:picLocks noChangeAspect="1"/>
          </p:cNvPicPr>
          <p:nvPr/>
        </p:nvPicPr>
        <p:blipFill rotWithShape="1">
          <a:blip r:embed="rId3">
            <a:extLst>
              <a:ext uri="{28A0092B-C50C-407E-A947-70E740481C1C}">
                <a14:useLocalDpi xmlns:a14="http://schemas.microsoft.com/office/drawing/2010/main" val="0"/>
              </a:ext>
            </a:extLst>
          </a:blip>
          <a:srcRect l="48890"/>
          <a:stretch/>
        </p:blipFill>
        <p:spPr>
          <a:xfrm>
            <a:off x="5990367" y="702294"/>
            <a:ext cx="2530573" cy="2662087"/>
          </a:xfrm>
          <a:prstGeom prst="rect">
            <a:avLst/>
          </a:prstGeom>
        </p:spPr>
      </p:pic>
      <p:pic>
        <p:nvPicPr>
          <p:cNvPr id="3" name="Imagen 2"/>
          <p:cNvPicPr>
            <a:picLocks noChangeAspect="1"/>
          </p:cNvPicPr>
          <p:nvPr/>
        </p:nvPicPr>
        <p:blipFill>
          <a:blip r:embed="rId4"/>
          <a:stretch>
            <a:fillRect/>
          </a:stretch>
        </p:blipFill>
        <p:spPr>
          <a:xfrm>
            <a:off x="1062398" y="1527954"/>
            <a:ext cx="4572396" cy="2743438"/>
          </a:xfrm>
          <a:prstGeom prst="rect">
            <a:avLst/>
          </a:prstGeom>
        </p:spPr>
      </p:pic>
    </p:spTree>
    <p:extLst>
      <p:ext uri="{BB962C8B-B14F-4D97-AF65-F5344CB8AC3E}">
        <p14:creationId xmlns:p14="http://schemas.microsoft.com/office/powerpoint/2010/main" val="3745111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7" name="Rectángulo 6"/>
          <p:cNvSpPr/>
          <p:nvPr/>
        </p:nvSpPr>
        <p:spPr>
          <a:xfrm>
            <a:off x="2" y="0"/>
            <a:ext cx="9143999" cy="514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600"/>
          </a:p>
        </p:txBody>
      </p:sp>
      <p:sp>
        <p:nvSpPr>
          <p:cNvPr id="5" name="CuadroTexto 4"/>
          <p:cNvSpPr txBox="1"/>
          <p:nvPr/>
        </p:nvSpPr>
        <p:spPr>
          <a:xfrm>
            <a:off x="384433" y="151092"/>
            <a:ext cx="8759568" cy="400110"/>
          </a:xfrm>
          <a:prstGeom prst="rect">
            <a:avLst/>
          </a:prstGeom>
          <a:solidFill>
            <a:srgbClr val="0070C0"/>
          </a:solidFill>
        </p:spPr>
        <p:txBody>
          <a:bodyPr wrap="square" rtlCol="0">
            <a:spAutoFit/>
          </a:bodyPr>
          <a:lstStyle/>
          <a:p>
            <a:r>
              <a:rPr lang="es-CO" sz="2000" b="1" dirty="0">
                <a:solidFill>
                  <a:schemeClr val="bg1"/>
                </a:solidFill>
                <a:latin typeface="Gadugi" panose="020B0502040204020203" pitchFamily="34" charset="0"/>
              </a:rPr>
              <a:t>Caracterización ciudadanos atendidos 2º Semestre 2022 </a:t>
            </a:r>
          </a:p>
        </p:txBody>
      </p:sp>
      <p:sp>
        <p:nvSpPr>
          <p:cNvPr id="10" name="CuadroTexto 9">
            <a:extLst>
              <a:ext uri="{FF2B5EF4-FFF2-40B4-BE49-F238E27FC236}">
                <a16:creationId xmlns:a16="http://schemas.microsoft.com/office/drawing/2014/main" id="{AC452CE7-A120-475F-B35D-6FA339E98801}"/>
              </a:ext>
            </a:extLst>
          </p:cNvPr>
          <p:cNvSpPr txBox="1"/>
          <p:nvPr/>
        </p:nvSpPr>
        <p:spPr>
          <a:xfrm>
            <a:off x="1631375" y="832051"/>
            <a:ext cx="5953992" cy="338554"/>
          </a:xfrm>
          <a:prstGeom prst="rect">
            <a:avLst/>
          </a:prstGeom>
          <a:noFill/>
        </p:spPr>
        <p:txBody>
          <a:bodyPr wrap="square" rtlCol="0">
            <a:spAutoFit/>
          </a:bodyPr>
          <a:lstStyle/>
          <a:p>
            <a:r>
              <a:rPr lang="es-ES" sz="1600" b="1" dirty="0"/>
              <a:t>Seleccione el trámite que gestionó (cuando aplique)</a:t>
            </a:r>
            <a:endParaRPr lang="es-CO" sz="1600" b="1" dirty="0"/>
          </a:p>
        </p:txBody>
      </p:sp>
      <p:sp>
        <p:nvSpPr>
          <p:cNvPr id="8" name="CuadroTexto 7">
            <a:extLst>
              <a:ext uri="{FF2B5EF4-FFF2-40B4-BE49-F238E27FC236}">
                <a16:creationId xmlns:a16="http://schemas.microsoft.com/office/drawing/2014/main" id="{D1D073EC-E0A5-E040-9FFA-15E738635836}"/>
              </a:ext>
            </a:extLst>
          </p:cNvPr>
          <p:cNvSpPr txBox="1"/>
          <p:nvPr/>
        </p:nvSpPr>
        <p:spPr>
          <a:xfrm>
            <a:off x="6581190" y="4618830"/>
            <a:ext cx="2131203" cy="261610"/>
          </a:xfrm>
          <a:prstGeom prst="rect">
            <a:avLst/>
          </a:prstGeom>
          <a:noFill/>
        </p:spPr>
        <p:txBody>
          <a:bodyPr wrap="square" rtlCol="0">
            <a:spAutoFit/>
          </a:bodyPr>
          <a:lstStyle/>
          <a:p>
            <a:pPr algn="r"/>
            <a:r>
              <a:rPr lang="es-ES" sz="1100" b="1" i="1" dirty="0"/>
              <a:t>Muestra: </a:t>
            </a:r>
            <a:r>
              <a:rPr lang="es-ES" sz="1100" i="1" dirty="0"/>
              <a:t>370 respuestas</a:t>
            </a:r>
          </a:p>
        </p:txBody>
      </p:sp>
      <p:pic>
        <p:nvPicPr>
          <p:cNvPr id="2" name="Imagen 1"/>
          <p:cNvPicPr>
            <a:picLocks noChangeAspect="1"/>
          </p:cNvPicPr>
          <p:nvPr/>
        </p:nvPicPr>
        <p:blipFill>
          <a:blip r:embed="rId3"/>
          <a:stretch>
            <a:fillRect/>
          </a:stretch>
        </p:blipFill>
        <p:spPr>
          <a:xfrm>
            <a:off x="1103586" y="1223404"/>
            <a:ext cx="7163851" cy="3395426"/>
          </a:xfrm>
          <a:prstGeom prst="rect">
            <a:avLst/>
          </a:prstGeom>
        </p:spPr>
      </p:pic>
    </p:spTree>
    <p:extLst>
      <p:ext uri="{BB962C8B-B14F-4D97-AF65-F5344CB8AC3E}">
        <p14:creationId xmlns:p14="http://schemas.microsoft.com/office/powerpoint/2010/main" val="550089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761125" y="1733025"/>
            <a:ext cx="4752600" cy="6438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SzPts val="1400"/>
              <a:buNone/>
            </a:pPr>
            <a:r>
              <a:rPr lang="es-ES" sz="3000" dirty="0">
                <a:solidFill>
                  <a:srgbClr val="FFFFFF"/>
                </a:solidFill>
                <a:latin typeface="Work Sans Light"/>
                <a:ea typeface="Work Sans Light"/>
                <a:cs typeface="Work Sans Light"/>
                <a:sym typeface="Work Sans Light"/>
              </a:rPr>
              <a:t>Conclusiones y recomendaciones</a:t>
            </a:r>
            <a:endParaRPr sz="3000" dirty="0">
              <a:solidFill>
                <a:srgbClr val="FFFFFF"/>
              </a:solidFill>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dirty="0">
                <a:latin typeface="Work Sans"/>
                <a:ea typeface="Work Sans"/>
                <a:cs typeface="Work Sans"/>
                <a:sym typeface="Work Sans"/>
              </a:rPr>
              <a:t>04.</a:t>
            </a:r>
            <a:endParaRPr sz="7200" b="1" dirty="0">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2758900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5" name="Rectángulo 4"/>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34" y="575867"/>
            <a:ext cx="5972961" cy="4479721"/>
          </a:xfrm>
          <a:prstGeom prst="rect">
            <a:avLst/>
          </a:prstGeom>
        </p:spPr>
      </p:pic>
      <p:sp>
        <p:nvSpPr>
          <p:cNvPr id="214" name="Google Shape;214;p28"/>
          <p:cNvSpPr txBox="1">
            <a:spLocks noGrp="1"/>
          </p:cNvSpPr>
          <p:nvPr>
            <p:ph type="body" idx="1"/>
          </p:nvPr>
        </p:nvSpPr>
        <p:spPr>
          <a:xfrm>
            <a:off x="3750906" y="900468"/>
            <a:ext cx="5059841" cy="3993650"/>
          </a:xfrm>
          <a:prstGeom prst="rect">
            <a:avLst/>
          </a:prstGeom>
          <a:noFill/>
          <a:ln>
            <a:noFill/>
          </a:ln>
        </p:spPr>
        <p:txBody>
          <a:bodyPr spcFirstLastPara="1" wrap="square" lIns="68575" tIns="34275" rIns="68575" bIns="34275" anchor="t" anchorCtr="0">
            <a:noAutofit/>
          </a:bodyPr>
          <a:lstStyle/>
          <a:p>
            <a:pPr marL="158750" indent="0" algn="just"/>
            <a:r>
              <a:rPr lang="es-CO" sz="1600" dirty="0">
                <a:solidFill>
                  <a:schemeClr val="tx1">
                    <a:lumMod val="50000"/>
                  </a:schemeClr>
                </a:solidFill>
              </a:rPr>
              <a:t>El Ministerio de Justicia y del Derecho, a través del Grupo de Servicio al Ciudadano, realiza la medición que permite identificar el nivel perceptivo de los ciudadanos, respecto a la atención recibida por los diferentes canales oficiales dispuestos por la Entidad (virtual, presencial, telefónico y de servicio postal). </a:t>
            </a:r>
          </a:p>
          <a:p>
            <a:pPr marL="158750" indent="0" algn="just"/>
            <a:r>
              <a:rPr lang="es-CO" sz="1600" dirty="0">
                <a:solidFill>
                  <a:schemeClr val="tx1">
                    <a:lumMod val="50000"/>
                  </a:schemeClr>
                </a:solidFill>
              </a:rPr>
              <a:t>Este informe consolida los resultados de la medición realizada en el segundo semestre de la vigencia 2022, el cual incluye estadísticas trimestrales comparativas de acuerdo con el número total de encuestas diligenciadas; así mismo se adelanta un análisis cualitativo, identificando retos y oportunidades de mejora para la Entidad.</a:t>
            </a:r>
          </a:p>
        </p:txBody>
      </p:sp>
      <p:sp>
        <p:nvSpPr>
          <p:cNvPr id="216" name="Google Shape;216;p28"/>
          <p:cNvSpPr txBox="1">
            <a:spLocks noGrp="1"/>
          </p:cNvSpPr>
          <p:nvPr>
            <p:ph type="title"/>
          </p:nvPr>
        </p:nvSpPr>
        <p:spPr>
          <a:xfrm>
            <a:off x="3269179" y="-8389"/>
            <a:ext cx="4555222" cy="1168513"/>
          </a:xfrm>
          <a:prstGeom prst="rect">
            <a:avLst/>
          </a:prstGeom>
          <a:noFill/>
          <a:ln>
            <a:noFill/>
          </a:ln>
        </p:spPr>
        <p:txBody>
          <a:bodyPr spcFirstLastPara="1" wrap="square" lIns="68575" tIns="34275" rIns="68575" bIns="34275" anchor="ctr" anchorCtr="0">
            <a:noAutofit/>
          </a:bodyPr>
          <a:lstStyle/>
          <a:p>
            <a:pPr lvl="0"/>
            <a:r>
              <a:rPr lang="es-CO" sz="3200" b="1" dirty="0">
                <a:solidFill>
                  <a:schemeClr val="accent3">
                    <a:lumMod val="50000"/>
                  </a:schemeClr>
                </a:solidFill>
              </a:rPr>
              <a:t>Introducción</a:t>
            </a:r>
            <a:endParaRPr sz="3200" b="1" dirty="0">
              <a:solidFill>
                <a:schemeClr val="accent3">
                  <a:lumMod val="50000"/>
                </a:schemeClr>
              </a:solidFill>
            </a:endParaRPr>
          </a:p>
        </p:txBody>
      </p:sp>
    </p:spTree>
    <p:extLst>
      <p:ext uri="{BB962C8B-B14F-4D97-AF65-F5344CB8AC3E}">
        <p14:creationId xmlns:p14="http://schemas.microsoft.com/office/powerpoint/2010/main" val="3206461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6" name="Rectángulo 5"/>
          <p:cNvSpPr/>
          <p:nvPr/>
        </p:nvSpPr>
        <p:spPr>
          <a:xfrm>
            <a:off x="0" y="15797"/>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216" name="Google Shape;216;p28"/>
          <p:cNvSpPr txBox="1">
            <a:spLocks noGrp="1"/>
          </p:cNvSpPr>
          <p:nvPr>
            <p:ph type="title"/>
          </p:nvPr>
        </p:nvSpPr>
        <p:spPr>
          <a:xfrm>
            <a:off x="1712618" y="41201"/>
            <a:ext cx="5718764" cy="1168513"/>
          </a:xfrm>
          <a:prstGeom prst="rect">
            <a:avLst/>
          </a:prstGeom>
          <a:noFill/>
          <a:ln>
            <a:noFill/>
          </a:ln>
        </p:spPr>
        <p:txBody>
          <a:bodyPr spcFirstLastPara="1" wrap="square" lIns="68575" tIns="34275" rIns="68575" bIns="34275" anchor="ctr" anchorCtr="0">
            <a:noAutofit/>
          </a:bodyPr>
          <a:lstStyle/>
          <a:p>
            <a:pPr lvl="0" algn="ctr"/>
            <a:r>
              <a:rPr lang="es-CO" sz="2400" b="1" dirty="0">
                <a:solidFill>
                  <a:srgbClr val="0070C0"/>
                </a:solidFill>
                <a:sym typeface="Arial"/>
              </a:rPr>
              <a:t>Conclusiones</a:t>
            </a:r>
            <a:endParaRPr sz="2400" b="1" dirty="0">
              <a:solidFill>
                <a:srgbClr val="0070C0"/>
              </a:solidFill>
              <a:sym typeface="Arial"/>
            </a:endParaRPr>
          </a:p>
        </p:txBody>
      </p:sp>
      <p:graphicFrame>
        <p:nvGraphicFramePr>
          <p:cNvPr id="4" name="Diagrama 3"/>
          <p:cNvGraphicFramePr/>
          <p:nvPr>
            <p:extLst>
              <p:ext uri="{D42A27DB-BD31-4B8C-83A1-F6EECF244321}">
                <p14:modId xmlns:p14="http://schemas.microsoft.com/office/powerpoint/2010/main" val="1931845163"/>
              </p:ext>
            </p:extLst>
          </p:nvPr>
        </p:nvGraphicFramePr>
        <p:xfrm>
          <a:off x="422910" y="1017270"/>
          <a:ext cx="8298180" cy="4085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9733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6" name="Rectángulo 5"/>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216" name="Google Shape;216;p28"/>
          <p:cNvSpPr txBox="1">
            <a:spLocks noGrp="1"/>
          </p:cNvSpPr>
          <p:nvPr>
            <p:ph type="title" idx="4294967295"/>
          </p:nvPr>
        </p:nvSpPr>
        <p:spPr>
          <a:xfrm>
            <a:off x="1712912" y="-220536"/>
            <a:ext cx="5718175" cy="1168400"/>
          </a:xfrm>
          <a:prstGeom prst="rect">
            <a:avLst/>
          </a:prstGeom>
          <a:noFill/>
          <a:ln>
            <a:noFill/>
          </a:ln>
        </p:spPr>
        <p:txBody>
          <a:bodyPr spcFirstLastPara="1" wrap="square" lIns="68575" tIns="34275" rIns="68575" bIns="34275" anchor="ctr" anchorCtr="0">
            <a:noAutofit/>
          </a:bodyPr>
          <a:lstStyle/>
          <a:p>
            <a:pPr lvl="0" algn="ctr"/>
            <a:r>
              <a:rPr lang="es-CO" sz="2400" b="1" dirty="0">
                <a:solidFill>
                  <a:srgbClr val="0070C0"/>
                </a:solidFill>
              </a:rPr>
              <a:t>Recomendaciones</a:t>
            </a:r>
            <a:endParaRPr sz="2400" b="1" dirty="0">
              <a:solidFill>
                <a:srgbClr val="0070C0"/>
              </a:solidFill>
            </a:endParaRPr>
          </a:p>
        </p:txBody>
      </p:sp>
      <p:sp>
        <p:nvSpPr>
          <p:cNvPr id="5" name="Rectángulo 4"/>
          <p:cNvSpPr/>
          <p:nvPr/>
        </p:nvSpPr>
        <p:spPr>
          <a:xfrm>
            <a:off x="114300" y="735716"/>
            <a:ext cx="8775700" cy="3970318"/>
          </a:xfrm>
          <a:prstGeom prst="rect">
            <a:avLst/>
          </a:prstGeom>
        </p:spPr>
        <p:txBody>
          <a:bodyPr wrap="square">
            <a:spAutoFit/>
          </a:bodyPr>
          <a:lstStyle/>
          <a:p>
            <a:pPr marL="285750" indent="-285750" algn="just">
              <a:buFont typeface="Wingdings" charset="2"/>
              <a:buChar char="ü"/>
            </a:pPr>
            <a:r>
              <a:rPr lang="es-ES" dirty="0"/>
              <a:t>Es importante continuar implementando acciones de fortalecimiento del canal virtual de atención al ciudadano para atender a la nueva dinámica nacional y aportar a la transformación digital del país.</a:t>
            </a:r>
          </a:p>
          <a:p>
            <a:pPr marL="285750" indent="-285750" algn="just">
              <a:buFont typeface="Wingdings" charset="2"/>
              <a:buChar char="ü"/>
            </a:pPr>
            <a:r>
              <a:rPr lang="es-ES" dirty="0"/>
              <a:t>Se recomienda continuar realizando campañas de promoción y sensibilización dirigida a los ciudadanos, sobre el uso de los canales de atención.</a:t>
            </a:r>
          </a:p>
          <a:p>
            <a:pPr marL="285750" indent="-285750" algn="just">
              <a:buFont typeface="Wingdings" charset="2"/>
              <a:buChar char="ü"/>
            </a:pPr>
            <a:r>
              <a:rPr lang="es-ES" dirty="0"/>
              <a:t>Seguir aplicando acciones para ampliar la participación en la evaluación de la satisfacción, en aras de contar con datos estadísticos con mayores niveles de confianza y representatividad frente al universo de la población atendida.</a:t>
            </a:r>
          </a:p>
          <a:p>
            <a:pPr marL="285750" indent="-285750" algn="just">
              <a:buFont typeface="Wingdings" charset="2"/>
              <a:buChar char="ü"/>
            </a:pPr>
            <a:r>
              <a:rPr lang="es-ES" dirty="0"/>
              <a:t>Continuar actualizando la información dirigida a los ciudadanos en el Sitio Web, de acuerdo con lo establecido en el instrumento de transparencia “esquema de actualización y publicación” adoptado por la Entidad.</a:t>
            </a:r>
          </a:p>
          <a:p>
            <a:pPr marL="285750" indent="-285750" algn="just">
              <a:buFont typeface="Wingdings" charset="2"/>
              <a:buChar char="ü"/>
            </a:pPr>
            <a:r>
              <a:rPr lang="es-ES" dirty="0"/>
              <a:t>Socializar los resultados de los informes trimestrales de PQRD para conocimiento de las dependencias, dando recomendaciones para la mejora de la claridad y pertinencia de las respuestas que emiten.</a:t>
            </a:r>
          </a:p>
          <a:p>
            <a:pPr marL="285750" indent="-285750" algn="just">
              <a:buFont typeface="Wingdings" charset="2"/>
              <a:buChar char="ü"/>
            </a:pPr>
            <a:r>
              <a:rPr lang="es-ES" dirty="0"/>
              <a:t>Socializar los resultados del indicador y de éste informe a los enlaces de PQRD para retroalimentación a sus dependencias, haciendo </a:t>
            </a:r>
            <a:r>
              <a:rPr lang="es-ES" dirty="0" err="1"/>
              <a:t>enfásis</a:t>
            </a:r>
            <a:r>
              <a:rPr lang="es-ES" dirty="0"/>
              <a:t> en los radicados sobre los que la ciudadanía señaló solicitar especial seguimiento.</a:t>
            </a:r>
          </a:p>
          <a:p>
            <a:pPr marL="285750" indent="-285750" algn="just">
              <a:buFont typeface="Wingdings" charset="2"/>
              <a:buChar char="ü"/>
            </a:pPr>
            <a:r>
              <a:rPr lang="es-ES" dirty="0"/>
              <a:t>Seguir realizando la revisión con las dependencias, a los radicados sobre los cuales la ciudadanía requirió mayor seguimiento sobre la atención brindada por la Entidad.</a:t>
            </a:r>
          </a:p>
          <a:p>
            <a:pPr marL="285750" indent="-285750" algn="just">
              <a:buFont typeface="Wingdings" charset="2"/>
              <a:buChar char="ü"/>
            </a:pPr>
            <a:endParaRPr lang="es-ES" dirty="0"/>
          </a:p>
        </p:txBody>
      </p:sp>
    </p:spTree>
    <p:extLst>
      <p:ext uri="{BB962C8B-B14F-4D97-AF65-F5344CB8AC3E}">
        <p14:creationId xmlns:p14="http://schemas.microsoft.com/office/powerpoint/2010/main" val="1037481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1648366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583844" y="1317111"/>
            <a:ext cx="4752600" cy="6438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SzPts val="1400"/>
              <a:buNone/>
            </a:pPr>
            <a:r>
              <a:rPr lang="es-ES" sz="3600" dirty="0">
                <a:solidFill>
                  <a:srgbClr val="FFFFFF"/>
                </a:solidFill>
                <a:latin typeface="Work Sans Light"/>
                <a:ea typeface="Work Sans Light"/>
                <a:cs typeface="Work Sans Light"/>
                <a:sym typeface="Work Sans Light"/>
              </a:rPr>
              <a:t>Metodología aplicada</a:t>
            </a:r>
            <a:endParaRPr sz="3600" dirty="0">
              <a:solidFill>
                <a:srgbClr val="FFFFFF"/>
              </a:solidFill>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dirty="0">
                <a:latin typeface="Work Sans"/>
                <a:ea typeface="Work Sans"/>
                <a:cs typeface="Work Sans"/>
                <a:sym typeface="Work Sans"/>
              </a:rPr>
              <a:t>02.</a:t>
            </a:r>
            <a:endParaRPr sz="7200" b="1" dirty="0">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4181082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216" name="Google Shape;216;p28"/>
          <p:cNvSpPr txBox="1">
            <a:spLocks noGrp="1"/>
          </p:cNvSpPr>
          <p:nvPr>
            <p:ph type="title"/>
          </p:nvPr>
        </p:nvSpPr>
        <p:spPr>
          <a:xfrm>
            <a:off x="696286" y="0"/>
            <a:ext cx="8112153" cy="1168513"/>
          </a:xfrm>
          <a:prstGeom prst="rect">
            <a:avLst/>
          </a:prstGeom>
          <a:noFill/>
          <a:ln>
            <a:noFill/>
          </a:ln>
        </p:spPr>
        <p:txBody>
          <a:bodyPr spcFirstLastPara="1" wrap="square" lIns="68575" tIns="34275" rIns="68575" bIns="34275" anchor="ctr" anchorCtr="0">
            <a:noAutofit/>
          </a:bodyPr>
          <a:lstStyle/>
          <a:p>
            <a:pPr lvl="0" algn="ctr"/>
            <a:r>
              <a:rPr lang="es-CO" sz="2800" b="1" dirty="0">
                <a:solidFill>
                  <a:schemeClr val="accent3">
                    <a:lumMod val="50000"/>
                  </a:schemeClr>
                </a:solidFill>
              </a:rPr>
              <a:t>Metodología canales presencial y de servicio postal</a:t>
            </a:r>
            <a:endParaRPr sz="2800" b="1" dirty="0">
              <a:solidFill>
                <a:schemeClr val="accent3">
                  <a:lumMod val="50000"/>
                </a:schemeClr>
              </a:solidFill>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36" y="810312"/>
            <a:ext cx="3514486" cy="3514486"/>
          </a:xfrm>
          <a:prstGeom prst="rect">
            <a:avLst/>
          </a:prstGeom>
        </p:spPr>
      </p:pic>
      <p:sp>
        <p:nvSpPr>
          <p:cNvPr id="214" name="Google Shape;214;p28"/>
          <p:cNvSpPr txBox="1">
            <a:spLocks noGrp="1"/>
          </p:cNvSpPr>
          <p:nvPr>
            <p:ph type="body" idx="1"/>
          </p:nvPr>
        </p:nvSpPr>
        <p:spPr>
          <a:xfrm>
            <a:off x="2774367" y="1136615"/>
            <a:ext cx="6096298" cy="4006888"/>
          </a:xfrm>
          <a:prstGeom prst="rect">
            <a:avLst/>
          </a:prstGeom>
          <a:noFill/>
          <a:ln>
            <a:noFill/>
          </a:ln>
        </p:spPr>
        <p:txBody>
          <a:bodyPr spcFirstLastPara="1" wrap="square" lIns="68575" tIns="34275" rIns="68575" bIns="34275" anchor="t" anchorCtr="0">
            <a:noAutofit/>
          </a:bodyPr>
          <a:lstStyle/>
          <a:p>
            <a:pPr marL="158750" lvl="0" indent="0" algn="just"/>
            <a:r>
              <a:rPr lang="es-CO" sz="1800" dirty="0">
                <a:solidFill>
                  <a:schemeClr val="tx1">
                    <a:lumMod val="50000"/>
                  </a:schemeClr>
                </a:solidFill>
              </a:rPr>
              <a:t>Para el desarrollo de la medición se utilizaron los siguientes criterios técnicos:</a:t>
            </a:r>
          </a:p>
          <a:p>
            <a:pPr marL="444500" indent="-285750" algn="just">
              <a:buFont typeface="Arial" panose="020B0604020202020204" pitchFamily="34" charset="0"/>
              <a:buChar char="•"/>
            </a:pPr>
            <a:r>
              <a:rPr lang="es-CO" sz="1800" b="1" dirty="0">
                <a:solidFill>
                  <a:schemeClr val="tx1">
                    <a:lumMod val="50000"/>
                  </a:schemeClr>
                </a:solidFill>
              </a:rPr>
              <a:t>Instrumentos aplicados: </a:t>
            </a:r>
            <a:r>
              <a:rPr lang="es-CO" sz="1800" dirty="0">
                <a:solidFill>
                  <a:schemeClr val="tx1">
                    <a:lumMod val="50000"/>
                  </a:schemeClr>
                </a:solidFill>
              </a:rPr>
              <a:t>encuestas virtuales semi-estructuradas</a:t>
            </a:r>
          </a:p>
          <a:p>
            <a:pPr marL="444500" lvl="0" indent="-285750" algn="just">
              <a:buFont typeface="Arial" panose="020B0604020202020204" pitchFamily="34" charset="0"/>
              <a:buChar char="•"/>
            </a:pPr>
            <a:r>
              <a:rPr lang="es-CO" sz="1800" b="1" dirty="0">
                <a:solidFill>
                  <a:schemeClr val="tx1">
                    <a:lumMod val="50000"/>
                  </a:schemeClr>
                </a:solidFill>
              </a:rPr>
              <a:t>Canal objeto de medición: </a:t>
            </a:r>
            <a:r>
              <a:rPr lang="es-CO" sz="1800" dirty="0">
                <a:solidFill>
                  <a:schemeClr val="tx1">
                    <a:lumMod val="50000"/>
                  </a:schemeClr>
                </a:solidFill>
              </a:rPr>
              <a:t>presencial – punto de atención al ciudadano,  ventanilla de correspondencia física y formulario virtual.</a:t>
            </a:r>
          </a:p>
          <a:p>
            <a:pPr marL="444500" indent="-285750" algn="just">
              <a:buFont typeface="Arial" panose="020B0604020202020204" pitchFamily="34" charset="0"/>
              <a:buChar char="•"/>
            </a:pPr>
            <a:r>
              <a:rPr lang="es-CO" sz="1800" b="1" dirty="0">
                <a:solidFill>
                  <a:schemeClr val="tx1">
                    <a:lumMod val="50000"/>
                  </a:schemeClr>
                </a:solidFill>
              </a:rPr>
              <a:t>Periodo de aplicación: </a:t>
            </a:r>
            <a:r>
              <a:rPr lang="es-CO" sz="1800" dirty="0">
                <a:solidFill>
                  <a:schemeClr val="tx1">
                    <a:lumMod val="50000"/>
                  </a:schemeClr>
                </a:solidFill>
              </a:rPr>
              <a:t>Julio a diciembre de 2022</a:t>
            </a:r>
          </a:p>
          <a:p>
            <a:pPr marL="444500" indent="-285750" algn="just">
              <a:buFont typeface="Arial" panose="020B0604020202020204" pitchFamily="34" charset="0"/>
              <a:buChar char="•"/>
            </a:pPr>
            <a:r>
              <a:rPr lang="es-CO" sz="1800" b="1" dirty="0">
                <a:solidFill>
                  <a:schemeClr val="tx1">
                    <a:lumMod val="50000"/>
                  </a:schemeClr>
                </a:solidFill>
              </a:rPr>
              <a:t>Nota sobre diligenciamiento del instrumento: </a:t>
            </a:r>
            <a:r>
              <a:rPr lang="es-CO" sz="1800" dirty="0">
                <a:solidFill>
                  <a:schemeClr val="tx1">
                    <a:lumMod val="50000"/>
                  </a:schemeClr>
                </a:solidFill>
              </a:rPr>
              <a:t>es importante señalar que, para este periodo de medición, a causa de la contingencia COVID-19, este canal prestó servicio en horario de 9:00 am a 3:30 pm jornada continua de lunes a viernes.</a:t>
            </a:r>
          </a:p>
          <a:p>
            <a:pPr marL="158750" lvl="0" indent="0" algn="just"/>
            <a:endParaRPr lang="es-CO" sz="1800" dirty="0">
              <a:solidFill>
                <a:schemeClr val="tx1">
                  <a:lumMod val="50000"/>
                </a:schemeClr>
              </a:solidFill>
            </a:endParaRPr>
          </a:p>
          <a:p>
            <a:pPr marL="158750" indent="0" algn="just"/>
            <a:endParaRPr lang="es-CO" sz="1800" dirty="0">
              <a:solidFill>
                <a:schemeClr val="tx1">
                  <a:lumMod val="50000"/>
                </a:schemeClr>
              </a:solidFill>
            </a:endParaRPr>
          </a:p>
        </p:txBody>
      </p:sp>
    </p:spTree>
    <p:extLst>
      <p:ext uri="{BB962C8B-B14F-4D97-AF65-F5344CB8AC3E}">
        <p14:creationId xmlns:p14="http://schemas.microsoft.com/office/powerpoint/2010/main" val="156050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723" t="-216" r="1723" b="216"/>
          <a:stretch/>
        </p:blipFill>
        <p:spPr>
          <a:xfrm>
            <a:off x="0" y="2010125"/>
            <a:ext cx="3643588" cy="3091812"/>
          </a:xfrm>
          <a:prstGeom prst="rect">
            <a:avLst/>
          </a:prstGeom>
        </p:spPr>
      </p:pic>
      <p:sp>
        <p:nvSpPr>
          <p:cNvPr id="216" name="Google Shape;216;p28"/>
          <p:cNvSpPr txBox="1">
            <a:spLocks noGrp="1"/>
          </p:cNvSpPr>
          <p:nvPr>
            <p:ph type="title"/>
          </p:nvPr>
        </p:nvSpPr>
        <p:spPr>
          <a:xfrm>
            <a:off x="2403447" y="-156948"/>
            <a:ext cx="4555222" cy="1168513"/>
          </a:xfrm>
          <a:prstGeom prst="rect">
            <a:avLst/>
          </a:prstGeom>
          <a:noFill/>
          <a:ln>
            <a:noFill/>
          </a:ln>
        </p:spPr>
        <p:txBody>
          <a:bodyPr spcFirstLastPara="1" wrap="square" lIns="68575" tIns="34275" rIns="68575" bIns="34275" anchor="ctr" anchorCtr="0">
            <a:noAutofit/>
          </a:bodyPr>
          <a:lstStyle/>
          <a:p>
            <a:pPr lvl="0"/>
            <a:r>
              <a:rPr lang="es-CO" sz="2800" b="1" dirty="0">
                <a:solidFill>
                  <a:srgbClr val="0070C0"/>
                </a:solidFill>
              </a:rPr>
              <a:t>Metodología canal virtual</a:t>
            </a:r>
            <a:endParaRPr sz="2800" b="1" dirty="0">
              <a:solidFill>
                <a:srgbClr val="0070C0"/>
              </a:solidFill>
            </a:endParaRPr>
          </a:p>
        </p:txBody>
      </p:sp>
      <p:sp>
        <p:nvSpPr>
          <p:cNvPr id="214" name="Google Shape;214;p28"/>
          <p:cNvSpPr txBox="1">
            <a:spLocks noGrp="1"/>
          </p:cNvSpPr>
          <p:nvPr>
            <p:ph type="body" idx="1"/>
          </p:nvPr>
        </p:nvSpPr>
        <p:spPr>
          <a:xfrm>
            <a:off x="2878283" y="527311"/>
            <a:ext cx="6120970" cy="4533062"/>
          </a:xfrm>
          <a:prstGeom prst="rect">
            <a:avLst/>
          </a:prstGeom>
          <a:noFill/>
          <a:ln>
            <a:noFill/>
          </a:ln>
        </p:spPr>
        <p:txBody>
          <a:bodyPr spcFirstLastPara="1" wrap="square" lIns="68575" tIns="34275" rIns="68575" bIns="34275" anchor="t" anchorCtr="0">
            <a:noAutofit/>
          </a:bodyPr>
          <a:lstStyle/>
          <a:p>
            <a:pPr marL="158750" lvl="0" indent="0" algn="just"/>
            <a:r>
              <a:rPr lang="es-CO" sz="1600" dirty="0">
                <a:solidFill>
                  <a:schemeClr val="tx1">
                    <a:lumMod val="50000"/>
                  </a:schemeClr>
                </a:solidFill>
              </a:rPr>
              <a:t>Para el desarrollo de la medición se utilizaron los siguientes criterios técnicos:</a:t>
            </a:r>
          </a:p>
          <a:p>
            <a:pPr marL="444500" lvl="0" indent="-285750" algn="just">
              <a:buFont typeface="Arial" panose="020B0604020202020204" pitchFamily="34" charset="0"/>
              <a:buChar char="•"/>
            </a:pPr>
            <a:r>
              <a:rPr lang="es-CO" sz="1600" b="1" dirty="0">
                <a:solidFill>
                  <a:schemeClr val="tx1">
                    <a:lumMod val="50000"/>
                  </a:schemeClr>
                </a:solidFill>
              </a:rPr>
              <a:t>Instrumento aplicado: </a:t>
            </a:r>
            <a:r>
              <a:rPr lang="es-CO" sz="1600" dirty="0">
                <a:solidFill>
                  <a:schemeClr val="tx1">
                    <a:lumMod val="50000"/>
                  </a:schemeClr>
                </a:solidFill>
              </a:rPr>
              <a:t>encuesta virtual semi-estructurada</a:t>
            </a:r>
          </a:p>
          <a:p>
            <a:pPr marL="444500" lvl="0" indent="-285750" algn="just">
              <a:buFont typeface="Arial" panose="020B0604020202020204" pitchFamily="34" charset="0"/>
              <a:buChar char="•"/>
            </a:pPr>
            <a:r>
              <a:rPr lang="es-CO" sz="1600" b="1" dirty="0">
                <a:solidFill>
                  <a:schemeClr val="tx1">
                    <a:lumMod val="50000"/>
                  </a:schemeClr>
                </a:solidFill>
              </a:rPr>
              <a:t>Canal objeto de medición: </a:t>
            </a:r>
            <a:r>
              <a:rPr lang="es-CO" sz="1600" dirty="0">
                <a:solidFill>
                  <a:schemeClr val="tx1">
                    <a:lumMod val="50000"/>
                  </a:schemeClr>
                </a:solidFill>
              </a:rPr>
              <a:t>virtual – Formulario web y correo electrónico</a:t>
            </a:r>
          </a:p>
          <a:p>
            <a:pPr marL="444500" indent="-285750" algn="just">
              <a:buFont typeface="Arial" panose="020B0604020202020204" pitchFamily="34" charset="0"/>
              <a:buChar char="•"/>
            </a:pPr>
            <a:r>
              <a:rPr lang="es-CO" sz="1600" b="1" dirty="0">
                <a:solidFill>
                  <a:schemeClr val="tx1">
                    <a:lumMod val="50000"/>
                  </a:schemeClr>
                </a:solidFill>
              </a:rPr>
              <a:t>Nota sobre el diligenciamiento del instrumento: </a:t>
            </a:r>
            <a:r>
              <a:rPr lang="es-CO" sz="1600" dirty="0">
                <a:solidFill>
                  <a:schemeClr val="tx1">
                    <a:lumMod val="50000"/>
                  </a:schemeClr>
                </a:solidFill>
              </a:rPr>
              <a:t>la herramienta es de libre acceso y de diligenciamiento autónomo por parte de los ciudadanos. Adicionalmente, y por causa de la contingencia derivada del COVID-19 que ha demandado la promoción del uso de este canal, se fortalece la aplicación de la herramienta a través del envío de invitaciones para diligenciarla vía correo electrónico, a los ciudadanos que durante el periodo de medición hayan realizado requerimientos a la Entidad.</a:t>
            </a:r>
          </a:p>
          <a:p>
            <a:pPr marL="444500" indent="-285750" algn="just">
              <a:buFont typeface="Arial" panose="020B0604020202020204" pitchFamily="34" charset="0"/>
              <a:buChar char="•"/>
            </a:pPr>
            <a:r>
              <a:rPr lang="es-CO" sz="1600" b="1" dirty="0">
                <a:solidFill>
                  <a:schemeClr val="tx1">
                    <a:lumMod val="50000"/>
                  </a:schemeClr>
                </a:solidFill>
              </a:rPr>
              <a:t>Periodo de recopilación de información: </a:t>
            </a:r>
            <a:r>
              <a:rPr lang="es-CO" sz="1600" dirty="0">
                <a:solidFill>
                  <a:schemeClr val="tx1">
                    <a:lumMod val="50000"/>
                  </a:schemeClr>
                </a:solidFill>
              </a:rPr>
              <a:t>enero a junio de 2022.</a:t>
            </a:r>
          </a:p>
          <a:p>
            <a:pPr marL="158750" lvl="0" indent="0" algn="just"/>
            <a:endParaRPr lang="es-CO" sz="1600" dirty="0">
              <a:solidFill>
                <a:schemeClr val="tx1">
                  <a:lumMod val="50000"/>
                </a:schemeClr>
              </a:solidFill>
            </a:endParaRPr>
          </a:p>
          <a:p>
            <a:pPr marL="158750" lvl="0" indent="0" algn="just"/>
            <a:endParaRPr lang="es-CO" sz="1600" dirty="0">
              <a:solidFill>
                <a:schemeClr val="tx1">
                  <a:lumMod val="50000"/>
                </a:schemeClr>
              </a:solidFill>
            </a:endParaRPr>
          </a:p>
        </p:txBody>
      </p:sp>
    </p:spTree>
    <p:extLst>
      <p:ext uri="{BB962C8B-B14F-4D97-AF65-F5344CB8AC3E}">
        <p14:creationId xmlns:p14="http://schemas.microsoft.com/office/powerpoint/2010/main" val="3510509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Rectángulo 3"/>
          <p:cNvSpPr/>
          <p:nvPr/>
        </p:nvSpPr>
        <p:spPr>
          <a:xfrm>
            <a:off x="0" y="-8389"/>
            <a:ext cx="9144000" cy="5151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70C0"/>
              </a:solidFill>
            </a:endParaRPr>
          </a:p>
        </p:txBody>
      </p:sp>
      <p:sp>
        <p:nvSpPr>
          <p:cNvPr id="216" name="Google Shape;216;p28"/>
          <p:cNvSpPr txBox="1">
            <a:spLocks noGrp="1"/>
          </p:cNvSpPr>
          <p:nvPr>
            <p:ph type="title"/>
          </p:nvPr>
        </p:nvSpPr>
        <p:spPr>
          <a:xfrm>
            <a:off x="159011" y="-156948"/>
            <a:ext cx="4555222" cy="1168513"/>
          </a:xfrm>
          <a:prstGeom prst="rect">
            <a:avLst/>
          </a:prstGeom>
          <a:noFill/>
          <a:ln>
            <a:noFill/>
          </a:ln>
        </p:spPr>
        <p:txBody>
          <a:bodyPr spcFirstLastPara="1" wrap="square" lIns="68575" tIns="34275" rIns="68575" bIns="34275" anchor="ctr" anchorCtr="0">
            <a:noAutofit/>
          </a:bodyPr>
          <a:lstStyle/>
          <a:p>
            <a:pPr lvl="0"/>
            <a:r>
              <a:rPr lang="es-CO" sz="2400" b="1" dirty="0">
                <a:solidFill>
                  <a:srgbClr val="0070C0"/>
                </a:solidFill>
              </a:rPr>
              <a:t>Metodología canal telefónico </a:t>
            </a:r>
            <a:endParaRPr sz="2400" b="1" dirty="0">
              <a:solidFill>
                <a:srgbClr val="0070C0"/>
              </a:solidFill>
            </a:endParaRPr>
          </a:p>
        </p:txBody>
      </p:sp>
      <p:sp>
        <p:nvSpPr>
          <p:cNvPr id="214" name="Google Shape;214;p28"/>
          <p:cNvSpPr txBox="1">
            <a:spLocks noGrp="1"/>
          </p:cNvSpPr>
          <p:nvPr>
            <p:ph type="body" idx="1"/>
          </p:nvPr>
        </p:nvSpPr>
        <p:spPr>
          <a:xfrm>
            <a:off x="4049484" y="417835"/>
            <a:ext cx="4805267" cy="4289245"/>
          </a:xfrm>
          <a:prstGeom prst="rect">
            <a:avLst/>
          </a:prstGeom>
          <a:noFill/>
          <a:ln>
            <a:noFill/>
          </a:ln>
        </p:spPr>
        <p:txBody>
          <a:bodyPr spcFirstLastPara="1" wrap="square" lIns="68575" tIns="34275" rIns="68575" bIns="34275" anchor="t" anchorCtr="0">
            <a:noAutofit/>
          </a:bodyPr>
          <a:lstStyle/>
          <a:p>
            <a:pPr marL="158750" lvl="0" indent="0" algn="just"/>
            <a:r>
              <a:rPr lang="es-CO" sz="1800" dirty="0">
                <a:solidFill>
                  <a:schemeClr val="tx1">
                    <a:lumMod val="50000"/>
                  </a:schemeClr>
                </a:solidFill>
              </a:rPr>
              <a:t>Para el desarrollo de la medición se utilizaron los siguientes criterios técnicos:</a:t>
            </a:r>
          </a:p>
          <a:p>
            <a:pPr marL="444500" lvl="0" indent="-285750" algn="just">
              <a:buFont typeface="Arial" panose="020B0604020202020204" pitchFamily="34" charset="0"/>
              <a:buChar char="•"/>
            </a:pPr>
            <a:r>
              <a:rPr lang="es-CO" sz="1800" b="1" dirty="0">
                <a:solidFill>
                  <a:schemeClr val="tx1">
                    <a:lumMod val="50000"/>
                  </a:schemeClr>
                </a:solidFill>
              </a:rPr>
              <a:t>Instrumentos aplicados: </a:t>
            </a:r>
            <a:r>
              <a:rPr lang="es-CO" sz="1800" dirty="0">
                <a:solidFill>
                  <a:schemeClr val="tx1">
                    <a:lumMod val="50000"/>
                  </a:schemeClr>
                </a:solidFill>
              </a:rPr>
              <a:t>encuesta telefónica estructurada (menú pbx institucional).</a:t>
            </a:r>
          </a:p>
          <a:p>
            <a:pPr marL="444500" lvl="0" indent="-285750" algn="just">
              <a:buFont typeface="Arial" panose="020B0604020202020204" pitchFamily="34" charset="0"/>
              <a:buChar char="•"/>
            </a:pPr>
            <a:r>
              <a:rPr lang="es-CO" sz="1800" b="1" dirty="0">
                <a:solidFill>
                  <a:schemeClr val="tx1">
                    <a:lumMod val="50000"/>
                  </a:schemeClr>
                </a:solidFill>
              </a:rPr>
              <a:t>Canal objeto de medición: </a:t>
            </a:r>
            <a:r>
              <a:rPr lang="es-CO" sz="1800" dirty="0">
                <a:solidFill>
                  <a:schemeClr val="tx1">
                    <a:lumMod val="50000"/>
                  </a:schemeClr>
                </a:solidFill>
              </a:rPr>
              <a:t>telefónico </a:t>
            </a:r>
          </a:p>
          <a:p>
            <a:pPr marL="444500" lvl="0" indent="-285750" algn="just">
              <a:buFont typeface="Arial" panose="020B0604020202020204" pitchFamily="34" charset="0"/>
              <a:buChar char="•"/>
            </a:pPr>
            <a:r>
              <a:rPr lang="es-CO" sz="1800" b="1" dirty="0">
                <a:solidFill>
                  <a:schemeClr val="tx1">
                    <a:lumMod val="50000"/>
                  </a:schemeClr>
                </a:solidFill>
              </a:rPr>
              <a:t>Nota sobre el diligenciamiento del instrumento: </a:t>
            </a:r>
            <a:r>
              <a:rPr lang="es-CO" sz="1800" dirty="0">
                <a:solidFill>
                  <a:schemeClr val="tx1">
                    <a:lumMod val="50000"/>
                  </a:schemeClr>
                </a:solidFill>
              </a:rPr>
              <a:t>El funcionario o contratista invita al ciudadano a responder encuesta, la herramienta es de diligenciamiento autónomo por parte de los ciudadanos.</a:t>
            </a:r>
          </a:p>
          <a:p>
            <a:pPr marL="444500" indent="-285750" algn="just">
              <a:buFont typeface="Arial" panose="020B0604020202020204" pitchFamily="34" charset="0"/>
              <a:buChar char="•"/>
            </a:pPr>
            <a:r>
              <a:rPr lang="es-CO" sz="1800" b="1" dirty="0">
                <a:solidFill>
                  <a:schemeClr val="tx1">
                    <a:lumMod val="50000"/>
                  </a:schemeClr>
                </a:solidFill>
              </a:rPr>
              <a:t>Periodo de recopilación de información: </a:t>
            </a:r>
            <a:r>
              <a:rPr lang="es-CO" sz="1800" dirty="0">
                <a:solidFill>
                  <a:schemeClr val="tx1">
                    <a:lumMod val="50000"/>
                  </a:schemeClr>
                </a:solidFill>
              </a:rPr>
              <a:t>Julio a diciembre de 2022.</a:t>
            </a:r>
          </a:p>
        </p:txBody>
      </p:sp>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2345" y="-238632"/>
            <a:ext cx="5074974" cy="5504646"/>
          </a:xfrm>
          <a:prstGeom prst="rect">
            <a:avLst/>
          </a:prstGeom>
        </p:spPr>
      </p:pic>
    </p:spTree>
    <p:extLst>
      <p:ext uri="{BB962C8B-B14F-4D97-AF65-F5344CB8AC3E}">
        <p14:creationId xmlns:p14="http://schemas.microsoft.com/office/powerpoint/2010/main" val="2881590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639827" y="1317111"/>
            <a:ext cx="4752600" cy="6438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SzPts val="1400"/>
              <a:buNone/>
            </a:pPr>
            <a:r>
              <a:rPr lang="es-ES" sz="4400" dirty="0">
                <a:solidFill>
                  <a:srgbClr val="FFFFFF"/>
                </a:solidFill>
                <a:latin typeface="Work Sans Light"/>
                <a:ea typeface="Work Sans Light"/>
                <a:cs typeface="Work Sans Light"/>
                <a:sym typeface="Work Sans Light"/>
              </a:rPr>
              <a:t>Resultados</a:t>
            </a:r>
            <a:endParaRPr sz="4400" dirty="0">
              <a:solidFill>
                <a:srgbClr val="FFFFFF"/>
              </a:solidFill>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dirty="0">
                <a:latin typeface="Work Sans"/>
                <a:ea typeface="Work Sans"/>
                <a:cs typeface="Work Sans"/>
                <a:sym typeface="Work Sans"/>
              </a:rPr>
              <a:t>03.</a:t>
            </a:r>
            <a:endParaRPr sz="7200" b="1" dirty="0">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515611281"/>
      </p:ext>
    </p:extLst>
  </p:cSld>
  <p:clrMapOvr>
    <a:masterClrMapping/>
  </p:clrMapOvr>
</p:sld>
</file>

<file path=ppt/theme/theme1.xml><?xml version="1.0" encoding="utf-8"?>
<a:theme xmlns:a="http://schemas.openxmlformats.org/drawingml/2006/main" name="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41D9B3A7E810704192948A19B3CC5B80" ma:contentTypeVersion="1" ma:contentTypeDescription="Crear nuevo documento." ma:contentTypeScope="" ma:versionID="3f6fa390ab0ca861e1ca19160ebe8b05">
  <xsd:schema xmlns:xsd="http://www.w3.org/2001/XMLSchema" xmlns:xs="http://www.w3.org/2001/XMLSchema" xmlns:p="http://schemas.microsoft.com/office/2006/metadata/properties" xmlns:ns1="http://schemas.microsoft.com/sharepoint/v3" xmlns:ns2="81cc8fc0-8d1e-4295-8f37-5d076116407c" targetNamespace="http://schemas.microsoft.com/office/2006/metadata/properties" ma:root="true" ma:fieldsID="0ca9f3ac2d15db8bb029348aee8f1b74" ns1:_="" ns2:_="">
    <xsd:import namespace="http://schemas.microsoft.com/sharepoint/v3"/>
    <xsd:import namespace="81cc8fc0-8d1e-4295-8f37-5d076116407c"/>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cc8fc0-8d1e-4295-8f37-5d076116407c" elementFormDefault="qualified">
    <xsd:import namespace="http://schemas.microsoft.com/office/2006/documentManagement/types"/>
    <xsd:import namespace="http://schemas.microsoft.com/office/infopath/2007/PartnerControls"/>
    <xsd:element name="_dlc_DocId" ma:index="10" nillable="true" ma:displayName="Valor de Id. de documento" ma:description="El valor del identificador de documento asignado a este elemento." ma:internalName="_dlc_DocId" ma:readOnly="true">
      <xsd:simpleType>
        <xsd:restriction base="dms:Text"/>
      </xsd:simpleType>
    </xsd:element>
    <xsd:element name="_dlc_DocIdUrl" ma:index="11"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81cc8fc0-8d1e-4295-8f37-5d076116407c">2TV4CCKVFCYA-327339268-449</_dlc_DocId>
    <_dlc_DocIdUrl xmlns="81cc8fc0-8d1e-4295-8f37-5d076116407c">
      <Url>https://www.minjusticia.gov.co/servicio-ciudadano/_layouts/15/DocIdRedir.aspx?ID=2TV4CCKVFCYA-327339268-449</Url>
      <Description>2TV4CCKVFCYA-327339268-449</Description>
    </_dlc_DocIdUrl>
  </documentManagement>
</p:properties>
</file>

<file path=customXml/itemProps1.xml><?xml version="1.0" encoding="utf-8"?>
<ds:datastoreItem xmlns:ds="http://schemas.openxmlformats.org/officeDocument/2006/customXml" ds:itemID="{AAF26963-5A3F-4B6E-BE7E-E1D22C06CDEF}"/>
</file>

<file path=customXml/itemProps2.xml><?xml version="1.0" encoding="utf-8"?>
<ds:datastoreItem xmlns:ds="http://schemas.openxmlformats.org/officeDocument/2006/customXml" ds:itemID="{B1D3AD13-5412-488C-99E0-2AD25687D3F0}"/>
</file>

<file path=customXml/itemProps3.xml><?xml version="1.0" encoding="utf-8"?>
<ds:datastoreItem xmlns:ds="http://schemas.openxmlformats.org/officeDocument/2006/customXml" ds:itemID="{086564F3-E767-46DD-AFD7-B55C12886F4E}"/>
</file>

<file path=customXml/itemProps4.xml><?xml version="1.0" encoding="utf-8"?>
<ds:datastoreItem xmlns:ds="http://schemas.openxmlformats.org/officeDocument/2006/customXml" ds:itemID="{857F4775-8170-4842-9A1A-0354CEC10B86}"/>
</file>

<file path=docProps/app.xml><?xml version="1.0" encoding="utf-8"?>
<Properties xmlns="http://schemas.openxmlformats.org/officeDocument/2006/extended-properties" xmlns:vt="http://schemas.openxmlformats.org/officeDocument/2006/docPropsVTypes">
  <TotalTime>6135</TotalTime>
  <Words>2734</Words>
  <Application>Microsoft Office PowerPoint</Application>
  <PresentationFormat>Presentación en pantalla (16:9)</PresentationFormat>
  <Paragraphs>219</Paragraphs>
  <Slides>42</Slides>
  <Notes>42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42</vt:i4>
      </vt:variant>
    </vt:vector>
  </HeadingPairs>
  <TitlesOfParts>
    <vt:vector size="53" baseType="lpstr">
      <vt:lpstr>Work Sans</vt:lpstr>
      <vt:lpstr>Work Sans Medium</vt:lpstr>
      <vt:lpstr>Lucida Grande</vt:lpstr>
      <vt:lpstr>Arial</vt:lpstr>
      <vt:lpstr>Wingdings</vt:lpstr>
      <vt:lpstr>Work Sans SemiBold</vt:lpstr>
      <vt:lpstr>Gujarati Sangam MN</vt:lpstr>
      <vt:lpstr>Gadugi</vt:lpstr>
      <vt:lpstr>Calibri</vt:lpstr>
      <vt:lpstr>Work Sans Light</vt:lpstr>
      <vt:lpstr>Presidencia de Colomba</vt:lpstr>
      <vt:lpstr>Presentación de PowerPoint</vt:lpstr>
      <vt:lpstr>Presentación de PowerPoint</vt:lpstr>
      <vt:lpstr>Introducción</vt:lpstr>
      <vt:lpstr>Introducción</vt:lpstr>
      <vt:lpstr>Metodología aplicada</vt:lpstr>
      <vt:lpstr>Metodología canales presencial y de servicio postal</vt:lpstr>
      <vt:lpstr>Metodología canal virtual</vt:lpstr>
      <vt:lpstr>Metodología canal telefónico </vt:lpstr>
      <vt:lpstr>Resultados</vt:lpstr>
      <vt:lpstr>Resultados  Índice de satisfacción global  “Todos los canales”</vt:lpstr>
      <vt:lpstr>Presentación de PowerPoint</vt:lpstr>
      <vt:lpstr>Índice de satisfacción global “Todos los canales”  Comportamiento por trimestres</vt:lpstr>
      <vt:lpstr>Presentación de PowerPoint</vt:lpstr>
      <vt:lpstr>Presentación de PowerPoint</vt:lpstr>
      <vt:lpstr>Índice de satisfacción global “Todos los canales”  Comportamiento por mes</vt:lpstr>
      <vt:lpstr>Presentación de PowerPoint</vt:lpstr>
      <vt:lpstr>Resultados desagregados  Canal virtual</vt:lpstr>
      <vt:lpstr>Canal virtual – Transparencia activa (Página Web)</vt:lpstr>
      <vt:lpstr>Presentación de PowerPoint</vt:lpstr>
      <vt:lpstr>Canal virtual – Sección Transparencia (activa) Página Web</vt:lpstr>
      <vt:lpstr>Sección Transparencia (activa) Página Web</vt:lpstr>
      <vt:lpstr>Sección Transparencia (activa) Página Web</vt:lpstr>
      <vt:lpstr>Sección Transparencia (activa) Página Web</vt:lpstr>
      <vt:lpstr>Canal virtual – Transparencia pasiva (Formulario de PQRD y correo electrónico)  </vt:lpstr>
      <vt:lpstr>Presentación de PowerPoint</vt:lpstr>
      <vt:lpstr>Presentación de PowerPoint</vt:lpstr>
      <vt:lpstr>Presentación de PowerPoint</vt:lpstr>
      <vt:lpstr>Resultados desagregados  Canal presencial y servicio postal</vt:lpstr>
      <vt:lpstr>Presentación de PowerPoint</vt:lpstr>
      <vt:lpstr>Resultados desagregados  Canal telefónico</vt:lpstr>
      <vt:lpstr>Presentación de PowerPoint</vt:lpstr>
      <vt:lpstr>Caracterización de grupos de interés atendidos</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y recomendaciones</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Angelo Hernando Guevara Ballesteros</dc:creator>
  <cp:lastModifiedBy>CLAUDIA MAYELLY VELA DIAZ</cp:lastModifiedBy>
  <cp:revision>587</cp:revision>
  <dcterms:modified xsi:type="dcterms:W3CDTF">2023-08-02T17:34:00Z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0x01010041D9B3A7E810704192948A19B3CC5B80</vt:lpwstr>
  </property>
  <property fmtid="{D5CDD505-2E9C-101B-9397-08002B2CF9AE}" pid="3" name="_dlc_DocIdItemGuid">
    <vt:lpwstr>e82f47aa-9e4b-49b8-9a8c-a5501ad574ad</vt:lpwstr>
  </property>
</Properties>
</file>