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56" r:id="rId6"/>
    <p:sldId id="257" r:id="rId7"/>
    <p:sldId id="269" r:id="rId8"/>
    <p:sldId id="262" r:id="rId9"/>
    <p:sldId id="270" r:id="rId10"/>
    <p:sldId id="266" r:id="rId11"/>
    <p:sldId id="259" r:id="rId12"/>
    <p:sldId id="267" r:id="rId13"/>
    <p:sldId id="271" r:id="rId14"/>
    <p:sldId id="264" r:id="rId15"/>
    <p:sldId id="274" r:id="rId16"/>
    <p:sldId id="273" r:id="rId17"/>
    <p:sldId id="275" r:id="rId18"/>
    <p:sldId id="276" r:id="rId19"/>
    <p:sldId id="277" r:id="rId20"/>
    <p:sldId id="278" r:id="rId21"/>
    <p:sldId id="279" r:id="rId22"/>
    <p:sldId id="326" r:id="rId23"/>
    <p:sldId id="327" r:id="rId24"/>
    <p:sldId id="286" r:id="rId25"/>
    <p:sldId id="283" r:id="rId26"/>
    <p:sldId id="284" r:id="rId27"/>
    <p:sldId id="285" r:id="rId28"/>
    <p:sldId id="287" r:id="rId29"/>
    <p:sldId id="288" r:id="rId30"/>
    <p:sldId id="316" r:id="rId31"/>
    <p:sldId id="317" r:id="rId32"/>
    <p:sldId id="318" r:id="rId33"/>
    <p:sldId id="319" r:id="rId34"/>
    <p:sldId id="320" r:id="rId35"/>
    <p:sldId id="321" r:id="rId36"/>
    <p:sldId id="322" r:id="rId37"/>
    <p:sldId id="323" r:id="rId38"/>
    <p:sldId id="324" r:id="rId39"/>
    <p:sldId id="325" r:id="rId40"/>
    <p:sldId id="261"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14" d="100"/>
          <a:sy n="114" d="100"/>
        </p:scale>
        <p:origin x="528" y="8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D:\Users\alecal\Downloads\bse%20insumo%20informe%20percepcion%20primer%20semestre%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Users\alecal\Desktop\INFORME%20PERCEPCION%20SEMSTRE%201%202023\bse%20insumo%20informe%20percepcion%20primer%20semestre%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D:\Users\alecal\Desktop\INFORME%20PERCEPCION%20SEMSTRE%201%202023\bse%20insumo%20informe%20percepcion%20primer%20semestre%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alecal\Desktop\INFORME%20PERCEPCION%20SEMSTRE%201%202023\bse%20insumo%20informe%20percepcion%20primer%20semestre%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clavel\Documents\Esquema%20de%20Publicaci&#243;n%202022%20y%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ers\alecal\Desktop\INFORME%20PERCEPCION%20SEMSTRE%201%202023\bse%20insumo%20informe%20percepcion%20primer%20semestre%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Users\alecal\Desktop\INFORME%20PERCEPCION%20SEMSTRE%201%202023\2023\bse%20insumo%20informe%20percepcion%20primer%20semestre%20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B0F0"/>
              </a:solidFill>
              <a:ln>
                <a:noFill/>
              </a:ln>
              <a:effectLst/>
              <a:sp3d/>
            </c:spPr>
            <c:extLst>
              <c:ext xmlns:c16="http://schemas.microsoft.com/office/drawing/2014/chart" uri="{C3380CC4-5D6E-409C-BE32-E72D297353CC}">
                <c16:uniqueId val="{00000001-5D6B-40BC-B66E-F1B7F6155A5A}"/>
              </c:ext>
            </c:extLst>
          </c:dPt>
          <c:dPt>
            <c:idx val="1"/>
            <c:invertIfNegative val="0"/>
            <c:bubble3D val="0"/>
            <c:spPr>
              <a:solidFill>
                <a:srgbClr val="7030A0"/>
              </a:solidFill>
              <a:ln>
                <a:noFill/>
              </a:ln>
              <a:effectLst/>
              <a:sp3d/>
            </c:spPr>
            <c:extLst>
              <c:ext xmlns:c16="http://schemas.microsoft.com/office/drawing/2014/chart" uri="{C3380CC4-5D6E-409C-BE32-E72D297353CC}">
                <c16:uniqueId val="{00000003-5D6B-40BC-B66E-F1B7F6155A5A}"/>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5-5D6B-40BC-B66E-F1B7F6155A5A}"/>
              </c:ext>
            </c:extLst>
          </c:dPt>
          <c:dLbls>
            <c:dLbl>
              <c:idx val="0"/>
              <c:layout>
                <c:manualLayout>
                  <c:x val="3.2106493682176003E-2"/>
                  <c:y val="-3.9591430945773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6B-40BC-B66E-F1B7F6155A5A}"/>
                </c:ext>
              </c:extLst>
            </c:dLbl>
            <c:dLbl>
              <c:idx val="1"/>
              <c:layout>
                <c:manualLayout>
                  <c:x val="1.6666666666666666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6B-40BC-B66E-F1B7F6155A5A}"/>
                </c:ext>
              </c:extLst>
            </c:dLbl>
            <c:dLbl>
              <c:idx val="2"/>
              <c:layout>
                <c:manualLayout>
                  <c:x val="3.611111111111101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6B-40BC-B66E-F1B7F6155A5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2022'!$A$6:$C$6</c:f>
              <c:strCache>
                <c:ptCount val="3"/>
                <c:pt idx="0">
                  <c:v>1° semestre 2022</c:v>
                </c:pt>
                <c:pt idx="1">
                  <c:v>2° semestre 2022</c:v>
                </c:pt>
                <c:pt idx="2">
                  <c:v>1° semestre 2023</c:v>
                </c:pt>
              </c:strCache>
            </c:strRef>
          </c:cat>
          <c:val>
            <c:numRef>
              <c:f>'Med percep ii semes 2022'!$A$7:$C$7</c:f>
              <c:numCache>
                <c:formatCode>0.00%</c:formatCode>
                <c:ptCount val="3"/>
                <c:pt idx="0">
                  <c:v>0.92200000000000004</c:v>
                </c:pt>
                <c:pt idx="1">
                  <c:v>0.93559999999999999</c:v>
                </c:pt>
                <c:pt idx="2">
                  <c:v>0.96589999999999998</c:v>
                </c:pt>
              </c:numCache>
            </c:numRef>
          </c:val>
          <c:shape val="cylinder"/>
          <c:extLst>
            <c:ext xmlns:c16="http://schemas.microsoft.com/office/drawing/2014/chart" uri="{C3380CC4-5D6E-409C-BE32-E72D297353CC}">
              <c16:uniqueId val="{00000006-5D6B-40BC-B66E-F1B7F6155A5A}"/>
            </c:ext>
          </c:extLst>
        </c:ser>
        <c:dLbls>
          <c:showLegendKey val="0"/>
          <c:showVal val="0"/>
          <c:showCatName val="0"/>
          <c:showSerName val="0"/>
          <c:showPercent val="0"/>
          <c:showBubbleSize val="0"/>
        </c:dLbls>
        <c:gapWidth val="150"/>
        <c:shape val="box"/>
        <c:axId val="924415232"/>
        <c:axId val="924428544"/>
        <c:axId val="0"/>
      </c:bar3DChart>
      <c:catAx>
        <c:axId val="924415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24428544"/>
        <c:crosses val="autoZero"/>
        <c:auto val="1"/>
        <c:lblAlgn val="ctr"/>
        <c:lblOffset val="100"/>
        <c:noMultiLvlLbl val="0"/>
      </c:catAx>
      <c:valAx>
        <c:axId val="924428544"/>
        <c:scaling>
          <c:orientation val="minMax"/>
          <c:min val="0.1"/>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24415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2022'!$B$185:$F$185</c:f>
              <c:strCache>
                <c:ptCount val="5"/>
                <c:pt idx="0">
                  <c:v>Excelente</c:v>
                </c:pt>
                <c:pt idx="1">
                  <c:v>Buena</c:v>
                </c:pt>
                <c:pt idx="2">
                  <c:v>Regular</c:v>
                </c:pt>
                <c:pt idx="3">
                  <c:v>Pésima</c:v>
                </c:pt>
                <c:pt idx="4">
                  <c:v>Mala</c:v>
                </c:pt>
              </c:strCache>
            </c:strRef>
          </c:cat>
          <c:val>
            <c:numRef>
              <c:f>'Med percep ii semes 2022'!$B$186:$F$186</c:f>
              <c:numCache>
                <c:formatCode>General</c:formatCode>
                <c:ptCount val="5"/>
                <c:pt idx="0">
                  <c:v>160</c:v>
                </c:pt>
                <c:pt idx="1">
                  <c:v>163</c:v>
                </c:pt>
                <c:pt idx="2">
                  <c:v>24</c:v>
                </c:pt>
                <c:pt idx="3">
                  <c:v>18</c:v>
                </c:pt>
                <c:pt idx="4">
                  <c:v>10</c:v>
                </c:pt>
              </c:numCache>
            </c:numRef>
          </c:val>
          <c:extLst>
            <c:ext xmlns:c16="http://schemas.microsoft.com/office/drawing/2014/chart" uri="{C3380CC4-5D6E-409C-BE32-E72D297353CC}">
              <c16:uniqueId val="{00000000-793E-4773-8AEA-461F03753649}"/>
            </c:ext>
          </c:extLst>
        </c:ser>
        <c:dLbls>
          <c:dLblPos val="outEnd"/>
          <c:showLegendKey val="0"/>
          <c:showVal val="1"/>
          <c:showCatName val="0"/>
          <c:showSerName val="0"/>
          <c:showPercent val="0"/>
          <c:showBubbleSize val="0"/>
        </c:dLbls>
        <c:gapWidth val="182"/>
        <c:axId val="1970520607"/>
        <c:axId val="1970523103"/>
      </c:barChart>
      <c:catAx>
        <c:axId val="1970520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0523103"/>
        <c:crosses val="autoZero"/>
        <c:auto val="1"/>
        <c:lblAlgn val="ctr"/>
        <c:lblOffset val="100"/>
        <c:noMultiLvlLbl val="0"/>
      </c:catAx>
      <c:valAx>
        <c:axId val="19705231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70520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2022'!$B$200:$F$200</c:f>
              <c:strCache>
                <c:ptCount val="5"/>
                <c:pt idx="0">
                  <c:v>Anual</c:v>
                </c:pt>
                <c:pt idx="1">
                  <c:v>Semestral</c:v>
                </c:pt>
                <c:pt idx="2">
                  <c:v>Trimestral</c:v>
                </c:pt>
                <c:pt idx="3">
                  <c:v>Mensual</c:v>
                </c:pt>
                <c:pt idx="4">
                  <c:v>Semanal</c:v>
                </c:pt>
              </c:strCache>
            </c:strRef>
          </c:cat>
          <c:val>
            <c:numRef>
              <c:f>'Med percep ii semes 2022'!$B$201:$F$201</c:f>
              <c:numCache>
                <c:formatCode>General</c:formatCode>
                <c:ptCount val="5"/>
                <c:pt idx="0">
                  <c:v>197</c:v>
                </c:pt>
                <c:pt idx="1">
                  <c:v>72</c:v>
                </c:pt>
                <c:pt idx="2">
                  <c:v>45</c:v>
                </c:pt>
                <c:pt idx="3">
                  <c:v>44</c:v>
                </c:pt>
                <c:pt idx="4">
                  <c:v>17</c:v>
                </c:pt>
              </c:numCache>
            </c:numRef>
          </c:val>
          <c:extLst>
            <c:ext xmlns:c16="http://schemas.microsoft.com/office/drawing/2014/chart" uri="{C3380CC4-5D6E-409C-BE32-E72D297353CC}">
              <c16:uniqueId val="{00000000-808E-443C-905E-44E15BF648C8}"/>
            </c:ext>
          </c:extLst>
        </c:ser>
        <c:dLbls>
          <c:dLblPos val="outEnd"/>
          <c:showLegendKey val="0"/>
          <c:showVal val="1"/>
          <c:showCatName val="0"/>
          <c:showSerName val="0"/>
          <c:showPercent val="0"/>
          <c:showBubbleSize val="0"/>
        </c:dLbls>
        <c:gapWidth val="182"/>
        <c:axId val="48764383"/>
        <c:axId val="48766463"/>
      </c:barChart>
      <c:catAx>
        <c:axId val="48764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766463"/>
        <c:crosses val="autoZero"/>
        <c:auto val="1"/>
        <c:lblAlgn val="ctr"/>
        <c:lblOffset val="100"/>
        <c:noMultiLvlLbl val="0"/>
      </c:catAx>
      <c:valAx>
        <c:axId val="48766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76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'Med percep ii semes 2022'!$A$248</c:f>
              <c:strCache>
                <c:ptCount val="1"/>
                <c:pt idx="0">
                  <c:v>Conforme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2022'!$B$247:$H$247</c:f>
              <c:strCache>
                <c:ptCount val="6"/>
                <c:pt idx="0">
                  <c:v>enero</c:v>
                </c:pt>
                <c:pt idx="1">
                  <c:v>febrero</c:v>
                </c:pt>
                <c:pt idx="2">
                  <c:v>marzo</c:v>
                </c:pt>
                <c:pt idx="3">
                  <c:v>abril</c:v>
                </c:pt>
                <c:pt idx="4">
                  <c:v>mayo</c:v>
                </c:pt>
                <c:pt idx="5">
                  <c:v>junio</c:v>
                </c:pt>
              </c:strCache>
              <c:extLst/>
            </c:strRef>
          </c:cat>
          <c:val>
            <c:numRef>
              <c:f>'Med percep ii semes 2022'!$B$248:$H$248</c:f>
              <c:numCache>
                <c:formatCode>General</c:formatCode>
                <c:ptCount val="6"/>
                <c:pt idx="2">
                  <c:v>2</c:v>
                </c:pt>
              </c:numCache>
              <c:extLst/>
            </c:numRef>
          </c:val>
          <c:extLst>
            <c:ext xmlns:c16="http://schemas.microsoft.com/office/drawing/2014/chart" uri="{C3380CC4-5D6E-409C-BE32-E72D297353CC}">
              <c16:uniqueId val="{00000000-EB9A-4D84-B2B9-F2542BFBD9FE}"/>
            </c:ext>
          </c:extLst>
        </c:ser>
        <c:ser>
          <c:idx val="1"/>
          <c:order val="1"/>
          <c:tx>
            <c:strRef>
              <c:f>'Med percep ii semes 2022'!$A$249</c:f>
              <c:strCache>
                <c:ptCount val="1"/>
                <c:pt idx="0">
                  <c:v>Insatisfecho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2022'!$B$247:$H$247</c:f>
              <c:strCache>
                <c:ptCount val="6"/>
                <c:pt idx="0">
                  <c:v>enero</c:v>
                </c:pt>
                <c:pt idx="1">
                  <c:v>febrero</c:v>
                </c:pt>
                <c:pt idx="2">
                  <c:v>marzo</c:v>
                </c:pt>
                <c:pt idx="3">
                  <c:v>abril</c:v>
                </c:pt>
                <c:pt idx="4">
                  <c:v>mayo</c:v>
                </c:pt>
                <c:pt idx="5">
                  <c:v>junio</c:v>
                </c:pt>
              </c:strCache>
              <c:extLst/>
            </c:strRef>
          </c:cat>
          <c:val>
            <c:numRef>
              <c:f>'Med percep ii semes 2022'!$B$249:$H$249</c:f>
              <c:numCache>
                <c:formatCode>General</c:formatCode>
                <c:ptCount val="6"/>
                <c:pt idx="1">
                  <c:v>1</c:v>
                </c:pt>
              </c:numCache>
              <c:extLst/>
            </c:numRef>
          </c:val>
          <c:extLst>
            <c:ext xmlns:c16="http://schemas.microsoft.com/office/drawing/2014/chart" uri="{C3380CC4-5D6E-409C-BE32-E72D297353CC}">
              <c16:uniqueId val="{00000001-EB9A-4D84-B2B9-F2542BFBD9FE}"/>
            </c:ext>
          </c:extLst>
        </c:ser>
        <c:ser>
          <c:idx val="2"/>
          <c:order val="2"/>
          <c:tx>
            <c:strRef>
              <c:f>'Med percep ii semes 2022'!$A$250</c:f>
              <c:strCache>
                <c:ptCount val="1"/>
                <c:pt idx="0">
                  <c:v>Muy insatisfecho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2022'!$B$247:$H$247</c:f>
              <c:strCache>
                <c:ptCount val="6"/>
                <c:pt idx="0">
                  <c:v>enero</c:v>
                </c:pt>
                <c:pt idx="1">
                  <c:v>febrero</c:v>
                </c:pt>
                <c:pt idx="2">
                  <c:v>marzo</c:v>
                </c:pt>
                <c:pt idx="3">
                  <c:v>abril</c:v>
                </c:pt>
                <c:pt idx="4">
                  <c:v>mayo</c:v>
                </c:pt>
                <c:pt idx="5">
                  <c:v>junio</c:v>
                </c:pt>
              </c:strCache>
              <c:extLst/>
            </c:strRef>
          </c:cat>
          <c:val>
            <c:numRef>
              <c:f>'Med percep ii semes 2022'!$B$250:$H$250</c:f>
              <c:numCache>
                <c:formatCode>General</c:formatCode>
                <c:ptCount val="6"/>
                <c:pt idx="3">
                  <c:v>2</c:v>
                </c:pt>
              </c:numCache>
              <c:extLst/>
            </c:numRef>
          </c:val>
          <c:extLst>
            <c:ext xmlns:c16="http://schemas.microsoft.com/office/drawing/2014/chart" uri="{C3380CC4-5D6E-409C-BE32-E72D297353CC}">
              <c16:uniqueId val="{00000002-EB9A-4D84-B2B9-F2542BFBD9FE}"/>
            </c:ext>
          </c:extLst>
        </c:ser>
        <c:ser>
          <c:idx val="3"/>
          <c:order val="3"/>
          <c:tx>
            <c:strRef>
              <c:f>'Med percep ii semes 2022'!$A$251</c:f>
              <c:strCache>
                <c:ptCount val="1"/>
                <c:pt idx="0">
                  <c:v>Muy satisfecho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2022'!$B$247:$H$247</c:f>
              <c:strCache>
                <c:ptCount val="6"/>
                <c:pt idx="0">
                  <c:v>enero</c:v>
                </c:pt>
                <c:pt idx="1">
                  <c:v>febrero</c:v>
                </c:pt>
                <c:pt idx="2">
                  <c:v>marzo</c:v>
                </c:pt>
                <c:pt idx="3">
                  <c:v>abril</c:v>
                </c:pt>
                <c:pt idx="4">
                  <c:v>mayo</c:v>
                </c:pt>
                <c:pt idx="5">
                  <c:v>junio</c:v>
                </c:pt>
              </c:strCache>
              <c:extLst/>
            </c:strRef>
          </c:cat>
          <c:val>
            <c:numRef>
              <c:f>'Med percep ii semes 2022'!$B$251:$H$251</c:f>
              <c:numCache>
                <c:formatCode>General</c:formatCode>
                <c:ptCount val="6"/>
                <c:pt idx="0">
                  <c:v>158</c:v>
                </c:pt>
                <c:pt idx="1">
                  <c:v>155</c:v>
                </c:pt>
                <c:pt idx="2">
                  <c:v>336</c:v>
                </c:pt>
                <c:pt idx="3">
                  <c:v>323</c:v>
                </c:pt>
                <c:pt idx="4">
                  <c:v>411</c:v>
                </c:pt>
                <c:pt idx="5">
                  <c:v>287</c:v>
                </c:pt>
              </c:numCache>
              <c:extLst/>
            </c:numRef>
          </c:val>
          <c:extLst>
            <c:ext xmlns:c16="http://schemas.microsoft.com/office/drawing/2014/chart" uri="{C3380CC4-5D6E-409C-BE32-E72D297353CC}">
              <c16:uniqueId val="{00000003-EB9A-4D84-B2B9-F2542BFBD9FE}"/>
            </c:ext>
          </c:extLst>
        </c:ser>
        <c:ser>
          <c:idx val="4"/>
          <c:order val="4"/>
          <c:tx>
            <c:strRef>
              <c:f>'Med percep ii semes 2022'!$A$252</c:f>
              <c:strCache>
                <c:ptCount val="1"/>
                <c:pt idx="0">
                  <c:v>Satisfecho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2022'!$B$247:$H$247</c:f>
              <c:strCache>
                <c:ptCount val="6"/>
                <c:pt idx="0">
                  <c:v>enero</c:v>
                </c:pt>
                <c:pt idx="1">
                  <c:v>febrero</c:v>
                </c:pt>
                <c:pt idx="2">
                  <c:v>marzo</c:v>
                </c:pt>
                <c:pt idx="3">
                  <c:v>abril</c:v>
                </c:pt>
                <c:pt idx="4">
                  <c:v>mayo</c:v>
                </c:pt>
                <c:pt idx="5">
                  <c:v>junio</c:v>
                </c:pt>
              </c:strCache>
              <c:extLst/>
            </c:strRef>
          </c:cat>
          <c:val>
            <c:numRef>
              <c:f>'Med percep ii semes 2022'!$B$252:$H$252</c:f>
              <c:numCache>
                <c:formatCode>General</c:formatCode>
                <c:ptCount val="6"/>
                <c:pt idx="0">
                  <c:v>4</c:v>
                </c:pt>
                <c:pt idx="1">
                  <c:v>3</c:v>
                </c:pt>
                <c:pt idx="2">
                  <c:v>7</c:v>
                </c:pt>
                <c:pt idx="3">
                  <c:v>12</c:v>
                </c:pt>
                <c:pt idx="4">
                  <c:v>9</c:v>
                </c:pt>
                <c:pt idx="5">
                  <c:v>7</c:v>
                </c:pt>
              </c:numCache>
              <c:extLst/>
            </c:numRef>
          </c:val>
          <c:extLst>
            <c:ext xmlns:c16="http://schemas.microsoft.com/office/drawing/2014/chart" uri="{C3380CC4-5D6E-409C-BE32-E72D297353CC}">
              <c16:uniqueId val="{00000004-EB9A-4D84-B2B9-F2542BFBD9FE}"/>
            </c:ext>
          </c:extLst>
        </c:ser>
        <c:dLbls>
          <c:dLblPos val="ctr"/>
          <c:showLegendKey val="0"/>
          <c:showVal val="1"/>
          <c:showCatName val="0"/>
          <c:showSerName val="0"/>
          <c:showPercent val="0"/>
          <c:showBubbleSize val="0"/>
        </c:dLbls>
        <c:gapWidth val="150"/>
        <c:overlap val="100"/>
        <c:axId val="2078585327"/>
        <c:axId val="2078584911"/>
        <c:extLst>
          <c:ext xmlns:c15="http://schemas.microsoft.com/office/drawing/2012/chart" uri="{02D57815-91ED-43cb-92C2-25804820EDAC}">
            <c15:filteredBarSeries>
              <c15:ser>
                <c:idx val="5"/>
                <c:order val="5"/>
                <c:tx>
                  <c:strRef>
                    <c:extLst>
                      <c:ext uri="{02D57815-91ED-43cb-92C2-25804820EDAC}">
                        <c15:formulaRef>
                          <c15:sqref>'Med percep ii semes 2022'!$A$253</c15:sqref>
                        </c15:formulaRef>
                      </c:ext>
                    </c:extLst>
                    <c:strCache>
                      <c:ptCount val="1"/>
                      <c:pt idx="0">
                        <c:v>Total general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'Med percep ii semes 2022'!$B$247:$H$247</c15:sqref>
                        </c15:formulaRef>
                      </c:ext>
                    </c:extLst>
                    <c:strCache>
                      <c:ptCount val="6"/>
                      <c:pt idx="0">
                        <c:v>enero</c:v>
                      </c:pt>
                      <c:pt idx="1">
                        <c:v>febrero</c:v>
                      </c:pt>
                      <c:pt idx="2">
                        <c:v>marzo</c:v>
                      </c:pt>
                      <c:pt idx="3">
                        <c:v>abril</c:v>
                      </c:pt>
                      <c:pt idx="4">
                        <c:v>mayo</c:v>
                      </c:pt>
                      <c:pt idx="5">
                        <c:v>junio</c:v>
                      </c:pt>
                    </c:strCache>
                  </c:strRef>
                </c:cat>
                <c:val>
                  <c:numRef>
                    <c:extLst>
                      <c:ext uri="{02D57815-91ED-43cb-92C2-25804820EDAC}">
                        <c15:formulaRef>
                          <c15:sqref>'Med percep ii semes 2022'!$B$253:$H$253</c15:sqref>
                        </c15:formulaRef>
                      </c:ext>
                    </c:extLst>
                    <c:numCache>
                      <c:formatCode>General</c:formatCode>
                      <c:ptCount val="6"/>
                      <c:pt idx="0">
                        <c:v>162</c:v>
                      </c:pt>
                      <c:pt idx="1">
                        <c:v>159</c:v>
                      </c:pt>
                      <c:pt idx="2">
                        <c:v>345</c:v>
                      </c:pt>
                      <c:pt idx="3">
                        <c:v>337</c:v>
                      </c:pt>
                      <c:pt idx="4">
                        <c:v>420</c:v>
                      </c:pt>
                      <c:pt idx="5">
                        <c:v>294</c:v>
                      </c:pt>
                    </c:numCache>
                  </c:numRef>
                </c:val>
                <c:extLst>
                  <c:ext xmlns:c16="http://schemas.microsoft.com/office/drawing/2014/chart" uri="{C3380CC4-5D6E-409C-BE32-E72D297353CC}">
                    <c16:uniqueId val="{00000005-EB9A-4D84-B2B9-F2542BFBD9FE}"/>
                  </c:ext>
                </c:extLst>
              </c15:ser>
            </c15:filteredBarSeries>
          </c:ext>
        </c:extLst>
      </c:barChart>
      <c:catAx>
        <c:axId val="207858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8584911"/>
        <c:crosses val="autoZero"/>
        <c:auto val="1"/>
        <c:lblAlgn val="ctr"/>
        <c:lblOffset val="100"/>
        <c:noMultiLvlLbl val="0"/>
      </c:catAx>
      <c:valAx>
        <c:axId val="2078584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85853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62-4405-BD05-E8D3B4A027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62-4405-BD05-E8D3B4A027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62-4405-BD05-E8D3B4A027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62-4405-BD05-E8D3B4A027DF}"/>
              </c:ext>
            </c:extLst>
          </c:dPt>
          <c:dLbls>
            <c:dLbl>
              <c:idx val="0"/>
              <c:layout>
                <c:manualLayout>
                  <c:x val="0.11944444444444445"/>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62-4405-BD05-E8D3B4A027DF}"/>
                </c:ext>
              </c:extLst>
            </c:dLbl>
            <c:dLbl>
              <c:idx val="1"/>
              <c:layout>
                <c:manualLayout>
                  <c:x val="-0.15277777777777779"/>
                  <c:y val="0.1064814814814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62-4405-BD05-E8D3B4A027DF}"/>
                </c:ext>
              </c:extLst>
            </c:dLbl>
            <c:dLbl>
              <c:idx val="2"/>
              <c:layout>
                <c:manualLayout>
                  <c:x val="-0.11666666666666667"/>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62-4405-BD05-E8D3B4A027DF}"/>
                </c:ext>
              </c:extLst>
            </c:dLbl>
            <c:dLbl>
              <c:idx val="3"/>
              <c:layout>
                <c:manualLayout>
                  <c:x val="8.3333333333333329E-2"/>
                  <c:y val="-8.3333333333333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62-4405-BD05-E8D3B4A027D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'Med percep ii semes 2022'!$B$265:$E$265</c:f>
              <c:strCache>
                <c:ptCount val="4"/>
                <c:pt idx="0">
                  <c:v>Femenino</c:v>
                </c:pt>
                <c:pt idx="1">
                  <c:v>Masculino</c:v>
                </c:pt>
                <c:pt idx="2">
                  <c:v>No responde</c:v>
                </c:pt>
                <c:pt idx="3">
                  <c:v>Otro</c:v>
                </c:pt>
              </c:strCache>
            </c:strRef>
          </c:cat>
          <c:val>
            <c:numRef>
              <c:f>'Med percep ii semes 2022'!$B$266:$E$266</c:f>
              <c:numCache>
                <c:formatCode>0.00%</c:formatCode>
                <c:ptCount val="4"/>
                <c:pt idx="0">
                  <c:v>0.47199999999999998</c:v>
                </c:pt>
                <c:pt idx="1">
                  <c:v>0.51470000000000005</c:v>
                </c:pt>
                <c:pt idx="2">
                  <c:v>1.0699999999999999E-2</c:v>
                </c:pt>
                <c:pt idx="3">
                  <c:v>2.7000000000000001E-3</c:v>
                </c:pt>
              </c:numCache>
            </c:numRef>
          </c:val>
          <c:extLst>
            <c:ext xmlns:c16="http://schemas.microsoft.com/office/drawing/2014/chart" uri="{C3380CC4-5D6E-409C-BE32-E72D297353CC}">
              <c16:uniqueId val="{00000008-E862-4405-BD05-E8D3B4A027DF}"/>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73-46EB-9173-D53FAB734E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73-46EB-9173-D53FAB734E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73-46EB-9173-D53FAB734E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73-46EB-9173-D53FAB734E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73-46EB-9173-D53FAB734EBE}"/>
              </c:ext>
            </c:extLst>
          </c:dPt>
          <c:dLbls>
            <c:dLbl>
              <c:idx val="0"/>
              <c:layout>
                <c:manualLayout>
                  <c:x val="0.14166666666666666"/>
                  <c:y val="-8.7962962962962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73-46EB-9173-D53FAB734EBE}"/>
                </c:ext>
              </c:extLst>
            </c:dLbl>
            <c:dLbl>
              <c:idx val="1"/>
              <c:layout>
                <c:manualLayout>
                  <c:x val="0.1361111111111111"/>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73-46EB-9173-D53FAB734EBE}"/>
                </c:ext>
              </c:extLst>
            </c:dLbl>
            <c:dLbl>
              <c:idx val="2"/>
              <c:layout>
                <c:manualLayout>
                  <c:x val="-6.6666666666666666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73-46EB-9173-D53FAB734EBE}"/>
                </c:ext>
              </c:extLst>
            </c:dLbl>
            <c:dLbl>
              <c:idx val="3"/>
              <c:layout>
                <c:manualLayout>
                  <c:x val="-0.10833333333333336"/>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73-46EB-9173-D53FAB734EBE}"/>
                </c:ext>
              </c:extLst>
            </c:dLbl>
            <c:dLbl>
              <c:idx val="4"/>
              <c:layout>
                <c:manualLayout>
                  <c:x val="-8.611111111111111E-2"/>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73-46EB-9173-D53FAB734EB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'Med percep ii semes 2022'!$B$283:$F$283</c:f>
              <c:strCache>
                <c:ptCount val="5"/>
                <c:pt idx="0">
                  <c:v>18 a 30 años</c:v>
                </c:pt>
                <c:pt idx="1">
                  <c:v>31 a 40 años</c:v>
                </c:pt>
                <c:pt idx="2">
                  <c:v>41 a 50 años</c:v>
                </c:pt>
                <c:pt idx="3">
                  <c:v>51 a 60 años</c:v>
                </c:pt>
                <c:pt idx="4">
                  <c:v>Mayor a 60 años</c:v>
                </c:pt>
              </c:strCache>
            </c:strRef>
          </c:cat>
          <c:val>
            <c:numRef>
              <c:f>'Med percep ii semes 2022'!$B$284:$F$284</c:f>
              <c:numCache>
                <c:formatCode>0.00%</c:formatCode>
                <c:ptCount val="5"/>
                <c:pt idx="0">
                  <c:v>0.11917817561807331</c:v>
                </c:pt>
                <c:pt idx="1">
                  <c:v>0.27321057118499575</c:v>
                </c:pt>
                <c:pt idx="2">
                  <c:v>0.30420630861040066</c:v>
                </c:pt>
                <c:pt idx="3">
                  <c:v>0.21201705029838022</c:v>
                </c:pt>
                <c:pt idx="4">
                  <c:v>9.1387894288150043E-2</c:v>
                </c:pt>
              </c:numCache>
            </c:numRef>
          </c:val>
          <c:extLst>
            <c:ext xmlns:c16="http://schemas.microsoft.com/office/drawing/2014/chart" uri="{C3380CC4-5D6E-409C-BE32-E72D297353CC}">
              <c16:uniqueId val="{0000000A-A973-46EB-9173-D53FAB734EB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6D-4E40-971B-803069176D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6D-4E40-971B-803069176D84}"/>
              </c:ext>
            </c:extLst>
          </c:dPt>
          <c:dLbls>
            <c:dLbl>
              <c:idx val="0"/>
              <c:layout>
                <c:manualLayout>
                  <c:x val="0.20833333333333334"/>
                  <c:y val="6.944444444444428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06D-4E40-971B-803069176D84}"/>
                </c:ext>
              </c:extLst>
            </c:dLbl>
            <c:dLbl>
              <c:idx val="1"/>
              <c:layout>
                <c:manualLayout>
                  <c:x val="-0.18333333333333335"/>
                  <c:y val="-1.851851851851851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06D-4E40-971B-803069176D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'Med percep ii semes 2022'!$B$297:$C$297</c:f>
              <c:strCache>
                <c:ptCount val="2"/>
                <c:pt idx="0">
                  <c:v>No</c:v>
                </c:pt>
                <c:pt idx="1">
                  <c:v>Si</c:v>
                </c:pt>
              </c:strCache>
            </c:strRef>
          </c:cat>
          <c:val>
            <c:numRef>
              <c:f>'Med percep ii semes 2022'!$B$298:$C$298</c:f>
              <c:numCache>
                <c:formatCode>0.00%</c:formatCode>
                <c:ptCount val="2"/>
                <c:pt idx="0">
                  <c:v>0.88800000000000001</c:v>
                </c:pt>
                <c:pt idx="1">
                  <c:v>0.112</c:v>
                </c:pt>
              </c:numCache>
            </c:numRef>
          </c:val>
          <c:extLst>
            <c:ext xmlns:c16="http://schemas.microsoft.com/office/drawing/2014/chart" uri="{C3380CC4-5D6E-409C-BE32-E72D297353CC}">
              <c16:uniqueId val="{00000004-706D-4E40-971B-803069176D8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2022'!$A$333:$J$333</c:f>
              <c:strCache>
                <c:ptCount val="10"/>
                <c:pt idx="0">
                  <c:v>Ninguna</c:v>
                </c:pt>
                <c:pt idx="1">
                  <c:v>Afrocolombiana </c:v>
                </c:pt>
                <c:pt idx="2">
                  <c:v>Raizal</c:v>
                </c:pt>
                <c:pt idx="3">
                  <c:v>Mestizo</c:v>
                </c:pt>
                <c:pt idx="4">
                  <c:v>Blanco</c:v>
                </c:pt>
                <c:pt idx="5">
                  <c:v>Caucásico</c:v>
                </c:pt>
                <c:pt idx="6">
                  <c:v>Indigena</c:v>
                </c:pt>
                <c:pt idx="7">
                  <c:v>Población Negra</c:v>
                </c:pt>
                <c:pt idx="8">
                  <c:v>Campesino</c:v>
                </c:pt>
                <c:pt idx="9">
                  <c:v>Chino</c:v>
                </c:pt>
              </c:strCache>
            </c:strRef>
          </c:cat>
          <c:val>
            <c:numRef>
              <c:f>'Med percep ii semes 2022'!$A$334:$J$334</c:f>
              <c:numCache>
                <c:formatCode>General</c:formatCode>
                <c:ptCount val="10"/>
                <c:pt idx="0">
                  <c:v>314</c:v>
                </c:pt>
                <c:pt idx="1">
                  <c:v>20</c:v>
                </c:pt>
                <c:pt idx="2">
                  <c:v>10</c:v>
                </c:pt>
                <c:pt idx="3">
                  <c:v>9</c:v>
                </c:pt>
                <c:pt idx="4">
                  <c:v>8</c:v>
                </c:pt>
                <c:pt idx="5">
                  <c:v>7</c:v>
                </c:pt>
                <c:pt idx="6">
                  <c:v>5</c:v>
                </c:pt>
                <c:pt idx="7">
                  <c:v>1</c:v>
                </c:pt>
                <c:pt idx="8">
                  <c:v>1</c:v>
                </c:pt>
                <c:pt idx="9">
                  <c:v>1</c:v>
                </c:pt>
              </c:numCache>
            </c:numRef>
          </c:val>
          <c:extLst>
            <c:ext xmlns:c16="http://schemas.microsoft.com/office/drawing/2014/chart" uri="{C3380CC4-5D6E-409C-BE32-E72D297353CC}">
              <c16:uniqueId val="{00000000-839C-48C2-90A1-3B5E4165845F}"/>
            </c:ext>
          </c:extLst>
        </c:ser>
        <c:dLbls>
          <c:dLblPos val="outEnd"/>
          <c:showLegendKey val="0"/>
          <c:showVal val="1"/>
          <c:showCatName val="0"/>
          <c:showSerName val="0"/>
          <c:showPercent val="0"/>
          <c:showBubbleSize val="0"/>
        </c:dLbls>
        <c:gapWidth val="182"/>
        <c:axId val="2084088767"/>
        <c:axId val="2084085023"/>
      </c:barChart>
      <c:catAx>
        <c:axId val="2084088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4085023"/>
        <c:crosses val="autoZero"/>
        <c:auto val="1"/>
        <c:lblAlgn val="ctr"/>
        <c:lblOffset val="100"/>
        <c:noMultiLvlLbl val="0"/>
      </c:catAx>
      <c:valAx>
        <c:axId val="20840850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408876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a:bevelB/>
    </a:sp3d>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2D-4764-A2DC-52C3ED826C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2D-4764-A2DC-52C3ED826C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2D-4764-A2DC-52C3ED826C43}"/>
              </c:ext>
            </c:extLst>
          </c:dPt>
          <c:dLbls>
            <c:dLbl>
              <c:idx val="0"/>
              <c:layout>
                <c:manualLayout>
                  <c:x val="0.23333333333333323"/>
                  <c:y val="-7.4074074074074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2D-4764-A2DC-52C3ED826C43}"/>
                </c:ext>
              </c:extLst>
            </c:dLbl>
            <c:dLbl>
              <c:idx val="1"/>
              <c:layout>
                <c:manualLayout>
                  <c:x val="-0.1166666666666667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2D-4764-A2DC-52C3ED826C43}"/>
                </c:ext>
              </c:extLst>
            </c:dLbl>
            <c:dLbl>
              <c:idx val="2"/>
              <c:layout>
                <c:manualLayout>
                  <c:x val="8.055555555555545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2D-4764-A2DC-52C3ED826C4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'Med percep ii semes 2022'!$B$346:$D$346</c:f>
              <c:strCache>
                <c:ptCount val="3"/>
                <c:pt idx="0">
                  <c:v>No</c:v>
                </c:pt>
                <c:pt idx="1">
                  <c:v>No responde</c:v>
                </c:pt>
                <c:pt idx="2">
                  <c:v>Sí</c:v>
                </c:pt>
              </c:strCache>
            </c:strRef>
          </c:cat>
          <c:val>
            <c:numRef>
              <c:f>'Med percep ii semes 2022'!$B$347:$D$347</c:f>
              <c:numCache>
                <c:formatCode>General</c:formatCode>
                <c:ptCount val="3"/>
                <c:pt idx="0">
                  <c:v>335</c:v>
                </c:pt>
                <c:pt idx="1">
                  <c:v>25</c:v>
                </c:pt>
                <c:pt idx="2">
                  <c:v>15</c:v>
                </c:pt>
              </c:numCache>
            </c:numRef>
          </c:val>
          <c:extLst>
            <c:ext xmlns:c16="http://schemas.microsoft.com/office/drawing/2014/chart" uri="{C3380CC4-5D6E-409C-BE32-E72D297353CC}">
              <c16:uniqueId val="{00000006-562D-4764-A2DC-52C3ED826C43}"/>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2022'!$B$369:$E$369</c:f>
              <c:strCache>
                <c:ptCount val="4"/>
                <c:pt idx="0">
                  <c:v>Visual</c:v>
                </c:pt>
                <c:pt idx="1">
                  <c:v>Motora</c:v>
                </c:pt>
                <c:pt idx="2">
                  <c:v>Auditiva</c:v>
                </c:pt>
                <c:pt idx="3">
                  <c:v>Múltiple</c:v>
                </c:pt>
              </c:strCache>
            </c:strRef>
          </c:cat>
          <c:val>
            <c:numRef>
              <c:f>'Med percep ii semes 2022'!$B$370:$E$370</c:f>
              <c:numCache>
                <c:formatCode>General</c:formatCode>
                <c:ptCount val="4"/>
                <c:pt idx="0">
                  <c:v>12</c:v>
                </c:pt>
                <c:pt idx="1">
                  <c:v>4</c:v>
                </c:pt>
                <c:pt idx="2">
                  <c:v>3</c:v>
                </c:pt>
                <c:pt idx="3">
                  <c:v>1</c:v>
                </c:pt>
              </c:numCache>
            </c:numRef>
          </c:val>
          <c:extLst>
            <c:ext xmlns:c16="http://schemas.microsoft.com/office/drawing/2014/chart" uri="{C3380CC4-5D6E-409C-BE32-E72D297353CC}">
              <c16:uniqueId val="{00000000-6733-4718-83B7-3A990156ABC0}"/>
            </c:ext>
          </c:extLst>
        </c:ser>
        <c:dLbls>
          <c:dLblPos val="outEnd"/>
          <c:showLegendKey val="0"/>
          <c:showVal val="1"/>
          <c:showCatName val="0"/>
          <c:showSerName val="0"/>
          <c:showPercent val="0"/>
          <c:showBubbleSize val="0"/>
        </c:dLbls>
        <c:gapWidth val="182"/>
        <c:axId val="2075388911"/>
        <c:axId val="2075390159"/>
      </c:barChart>
      <c:catAx>
        <c:axId val="207538891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5390159"/>
        <c:crosses val="autoZero"/>
        <c:auto val="1"/>
        <c:lblAlgn val="ctr"/>
        <c:lblOffset val="100"/>
        <c:noMultiLvlLbl val="0"/>
      </c:catAx>
      <c:valAx>
        <c:axId val="207539015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5388911"/>
        <c:crosses val="autoZero"/>
        <c:crossBetween val="between"/>
      </c:valAx>
      <c:spPr>
        <a:noFill/>
        <a:ln cap="rnd">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atte"/>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7228044408708058"/>
          <c:y val="3.2303103253561512E-2"/>
          <c:w val="0.7080350117089258"/>
          <c:h val="0.91772741251374668"/>
        </c:manualLayout>
      </c:layout>
      <c:barChart>
        <c:barDir val="bar"/>
        <c:grouping val="clustered"/>
        <c:varyColors val="0"/>
        <c:ser>
          <c:idx val="0"/>
          <c:order val="0"/>
          <c:tx>
            <c:strRef>
              <c:f>'Med percep ii semes 2022'!$B$415</c:f>
              <c:strCache>
                <c:ptCount val="1"/>
                <c:pt idx="0">
                  <c:v>ARAUCA</c:v>
                </c:pt>
              </c:strCache>
            </c:strRef>
          </c:tx>
          <c:spPr>
            <a:gradFill rotWithShape="1">
              <a:gsLst>
                <a:gs pos="0">
                  <a:schemeClr val="accent5">
                    <a:tint val="36000"/>
                    <a:satMod val="103000"/>
                    <a:lumMod val="102000"/>
                    <a:tint val="94000"/>
                  </a:schemeClr>
                </a:gs>
                <a:gs pos="50000">
                  <a:schemeClr val="accent5">
                    <a:tint val="36000"/>
                    <a:satMod val="110000"/>
                    <a:lumMod val="100000"/>
                    <a:shade val="100000"/>
                  </a:schemeClr>
                </a:gs>
                <a:gs pos="100000">
                  <a:schemeClr val="accent5">
                    <a:tint val="3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2022'!$C$415</c:f>
              <c:numCache>
                <c:formatCode>General</c:formatCode>
                <c:ptCount val="1"/>
                <c:pt idx="0">
                  <c:v>1</c:v>
                </c:pt>
              </c:numCache>
            </c:numRef>
          </c:val>
          <c:extLst>
            <c:ext xmlns:c16="http://schemas.microsoft.com/office/drawing/2014/chart" uri="{C3380CC4-5D6E-409C-BE32-E72D297353CC}">
              <c16:uniqueId val="{00000000-099B-4574-BE7D-CEEB5459CF4C}"/>
            </c:ext>
          </c:extLst>
        </c:ser>
        <c:ser>
          <c:idx val="1"/>
          <c:order val="1"/>
          <c:tx>
            <c:strRef>
              <c:f>'Med percep ii semes 2022'!$B$416</c:f>
              <c:strCache>
                <c:ptCount val="1"/>
                <c:pt idx="0">
                  <c:v>CESAR</c:v>
                </c:pt>
              </c:strCache>
            </c:strRef>
          </c:tx>
          <c:spPr>
            <a:gradFill rotWithShape="1">
              <a:gsLst>
                <a:gs pos="0">
                  <a:schemeClr val="accent5">
                    <a:tint val="41000"/>
                    <a:satMod val="103000"/>
                    <a:lumMod val="102000"/>
                    <a:tint val="94000"/>
                  </a:schemeClr>
                </a:gs>
                <a:gs pos="50000">
                  <a:schemeClr val="accent5">
                    <a:tint val="41000"/>
                    <a:satMod val="110000"/>
                    <a:lumMod val="100000"/>
                    <a:shade val="100000"/>
                  </a:schemeClr>
                </a:gs>
                <a:gs pos="100000">
                  <a:schemeClr val="accent5">
                    <a:tint val="41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2022'!$C$416</c:f>
              <c:numCache>
                <c:formatCode>General</c:formatCode>
                <c:ptCount val="1"/>
                <c:pt idx="0">
                  <c:v>1</c:v>
                </c:pt>
              </c:numCache>
            </c:numRef>
          </c:val>
          <c:extLst>
            <c:ext xmlns:c16="http://schemas.microsoft.com/office/drawing/2014/chart" uri="{C3380CC4-5D6E-409C-BE32-E72D297353CC}">
              <c16:uniqueId val="{00000001-099B-4574-BE7D-CEEB5459CF4C}"/>
            </c:ext>
          </c:extLst>
        </c:ser>
        <c:ser>
          <c:idx val="2"/>
          <c:order val="2"/>
          <c:tx>
            <c:strRef>
              <c:f>'Med percep ii semes 2022'!$B$417</c:f>
              <c:strCache>
                <c:ptCount val="1"/>
                <c:pt idx="0">
                  <c:v>CHOCÓ</c:v>
                </c:pt>
              </c:strCache>
            </c:strRef>
          </c:tx>
          <c:spPr>
            <a:gradFill rotWithShape="1">
              <a:gsLst>
                <a:gs pos="0">
                  <a:schemeClr val="accent5">
                    <a:tint val="46000"/>
                    <a:satMod val="103000"/>
                    <a:lumMod val="102000"/>
                    <a:tint val="94000"/>
                  </a:schemeClr>
                </a:gs>
                <a:gs pos="50000">
                  <a:schemeClr val="accent5">
                    <a:tint val="46000"/>
                    <a:satMod val="110000"/>
                    <a:lumMod val="100000"/>
                    <a:shade val="100000"/>
                  </a:schemeClr>
                </a:gs>
                <a:gs pos="100000">
                  <a:schemeClr val="accent5">
                    <a:tint val="4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2022'!$C$417</c:f>
              <c:numCache>
                <c:formatCode>General</c:formatCode>
                <c:ptCount val="1"/>
                <c:pt idx="0">
                  <c:v>1</c:v>
                </c:pt>
              </c:numCache>
            </c:numRef>
          </c:val>
          <c:extLst>
            <c:ext xmlns:c16="http://schemas.microsoft.com/office/drawing/2014/chart" uri="{C3380CC4-5D6E-409C-BE32-E72D297353CC}">
              <c16:uniqueId val="{00000002-099B-4574-BE7D-CEEB5459CF4C}"/>
            </c:ext>
          </c:extLst>
        </c:ser>
        <c:ser>
          <c:idx val="3"/>
          <c:order val="3"/>
          <c:tx>
            <c:strRef>
              <c:f>'Med percep ii semes 2022'!$B$418</c:f>
              <c:strCache>
                <c:ptCount val="1"/>
                <c:pt idx="0">
                  <c:v>LA GUAJIRA</c:v>
                </c:pt>
              </c:strCache>
            </c:strRef>
          </c:tx>
          <c:spPr>
            <a:gradFill rotWithShape="1">
              <a:gsLst>
                <a:gs pos="0">
                  <a:schemeClr val="accent5">
                    <a:tint val="51000"/>
                    <a:satMod val="103000"/>
                    <a:lumMod val="102000"/>
                    <a:tint val="94000"/>
                  </a:schemeClr>
                </a:gs>
                <a:gs pos="50000">
                  <a:schemeClr val="accent5">
                    <a:tint val="51000"/>
                    <a:satMod val="110000"/>
                    <a:lumMod val="100000"/>
                    <a:shade val="100000"/>
                  </a:schemeClr>
                </a:gs>
                <a:gs pos="100000">
                  <a:schemeClr val="accent5">
                    <a:tint val="51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2022'!$C$418</c:f>
              <c:numCache>
                <c:formatCode>General</c:formatCode>
                <c:ptCount val="1"/>
                <c:pt idx="0">
                  <c:v>1</c:v>
                </c:pt>
              </c:numCache>
            </c:numRef>
          </c:val>
          <c:extLst>
            <c:ext xmlns:c16="http://schemas.microsoft.com/office/drawing/2014/chart" uri="{C3380CC4-5D6E-409C-BE32-E72D297353CC}">
              <c16:uniqueId val="{00000003-099B-4574-BE7D-CEEB5459CF4C}"/>
            </c:ext>
          </c:extLst>
        </c:ser>
        <c:ser>
          <c:idx val="4"/>
          <c:order val="4"/>
          <c:tx>
            <c:strRef>
              <c:f>'Med percep ii semes 2022'!$B$419</c:f>
              <c:strCache>
                <c:ptCount val="1"/>
                <c:pt idx="0">
                  <c:v>RISARALDA</c:v>
                </c:pt>
              </c:strCache>
            </c:strRef>
          </c:tx>
          <c:spPr>
            <a:gradFill rotWithShape="1">
              <a:gsLst>
                <a:gs pos="0">
                  <a:schemeClr val="accent5">
                    <a:tint val="56000"/>
                    <a:satMod val="103000"/>
                    <a:lumMod val="102000"/>
                    <a:tint val="94000"/>
                  </a:schemeClr>
                </a:gs>
                <a:gs pos="50000">
                  <a:schemeClr val="accent5">
                    <a:tint val="56000"/>
                    <a:satMod val="110000"/>
                    <a:lumMod val="100000"/>
                    <a:shade val="100000"/>
                  </a:schemeClr>
                </a:gs>
                <a:gs pos="100000">
                  <a:schemeClr val="accent5">
                    <a:tint val="5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2022'!$C$419</c:f>
              <c:numCache>
                <c:formatCode>General</c:formatCode>
                <c:ptCount val="1"/>
                <c:pt idx="0">
                  <c:v>1</c:v>
                </c:pt>
              </c:numCache>
            </c:numRef>
          </c:val>
          <c:extLst>
            <c:ext xmlns:c16="http://schemas.microsoft.com/office/drawing/2014/chart" uri="{C3380CC4-5D6E-409C-BE32-E72D297353CC}">
              <c16:uniqueId val="{00000004-099B-4574-BE7D-CEEB5459CF4C}"/>
            </c:ext>
          </c:extLst>
        </c:ser>
        <c:ser>
          <c:idx val="5"/>
          <c:order val="5"/>
          <c:tx>
            <c:strRef>
              <c:f>'Med percep ii semes 2022'!$B$420</c:f>
              <c:strCache>
                <c:ptCount val="1"/>
                <c:pt idx="0">
                  <c:v>CALDAS</c:v>
                </c:pt>
              </c:strCache>
            </c:strRef>
          </c:tx>
          <c:spPr>
            <a:gradFill rotWithShape="1">
              <a:gsLst>
                <a:gs pos="0">
                  <a:schemeClr val="accent5">
                    <a:tint val="62000"/>
                    <a:satMod val="103000"/>
                    <a:lumMod val="102000"/>
                    <a:tint val="94000"/>
                  </a:schemeClr>
                </a:gs>
                <a:gs pos="50000">
                  <a:schemeClr val="accent5">
                    <a:tint val="62000"/>
                    <a:satMod val="110000"/>
                    <a:lumMod val="100000"/>
                    <a:shade val="100000"/>
                  </a:schemeClr>
                </a:gs>
                <a:gs pos="100000">
                  <a:schemeClr val="accent5">
                    <a:tint val="62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2022'!$C$420</c:f>
              <c:numCache>
                <c:formatCode>General</c:formatCode>
                <c:ptCount val="1"/>
                <c:pt idx="0">
                  <c:v>2</c:v>
                </c:pt>
              </c:numCache>
            </c:numRef>
          </c:val>
          <c:extLst>
            <c:ext xmlns:c16="http://schemas.microsoft.com/office/drawing/2014/chart" uri="{C3380CC4-5D6E-409C-BE32-E72D297353CC}">
              <c16:uniqueId val="{00000005-099B-4574-BE7D-CEEB5459CF4C}"/>
            </c:ext>
          </c:extLst>
        </c:ser>
        <c:ser>
          <c:idx val="6"/>
          <c:order val="6"/>
          <c:tx>
            <c:strRef>
              <c:f>'Med percep ii semes 2022'!$B$421</c:f>
              <c:strCache>
                <c:ptCount val="1"/>
                <c:pt idx="0">
                  <c:v>CAUCA</c:v>
                </c:pt>
              </c:strCache>
            </c:strRef>
          </c:tx>
          <c:spPr>
            <a:gradFill rotWithShape="1">
              <a:gsLst>
                <a:gs pos="0">
                  <a:schemeClr val="accent5">
                    <a:tint val="67000"/>
                    <a:satMod val="103000"/>
                    <a:lumMod val="102000"/>
                    <a:tint val="94000"/>
                  </a:schemeClr>
                </a:gs>
                <a:gs pos="50000">
                  <a:schemeClr val="accent5">
                    <a:tint val="67000"/>
                    <a:satMod val="110000"/>
                    <a:lumMod val="100000"/>
                    <a:shade val="100000"/>
                  </a:schemeClr>
                </a:gs>
                <a:gs pos="100000">
                  <a:schemeClr val="accent5">
                    <a:tint val="6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2022'!$C$421</c:f>
              <c:numCache>
                <c:formatCode>General</c:formatCode>
                <c:ptCount val="1"/>
                <c:pt idx="0">
                  <c:v>2</c:v>
                </c:pt>
              </c:numCache>
            </c:numRef>
          </c:val>
          <c:extLst>
            <c:ext xmlns:c16="http://schemas.microsoft.com/office/drawing/2014/chart" uri="{C3380CC4-5D6E-409C-BE32-E72D297353CC}">
              <c16:uniqueId val="{00000006-099B-4574-BE7D-CEEB5459CF4C}"/>
            </c:ext>
          </c:extLst>
        </c:ser>
        <c:ser>
          <c:idx val="7"/>
          <c:order val="7"/>
          <c:tx>
            <c:strRef>
              <c:f>'Med percep ii semes 2022'!$B$422</c:f>
              <c:strCache>
                <c:ptCount val="1"/>
                <c:pt idx="0">
                  <c:v>MAGDALENA</c:v>
                </c:pt>
              </c:strCache>
            </c:strRef>
          </c:tx>
          <c:spPr>
            <a:gradFill rotWithShape="1">
              <a:gsLst>
                <a:gs pos="0">
                  <a:schemeClr val="accent5">
                    <a:tint val="72000"/>
                    <a:satMod val="103000"/>
                    <a:lumMod val="102000"/>
                    <a:tint val="94000"/>
                  </a:schemeClr>
                </a:gs>
                <a:gs pos="50000">
                  <a:schemeClr val="accent5">
                    <a:tint val="72000"/>
                    <a:satMod val="110000"/>
                    <a:lumMod val="100000"/>
                    <a:shade val="100000"/>
                  </a:schemeClr>
                </a:gs>
                <a:gs pos="100000">
                  <a:schemeClr val="accent5">
                    <a:tint val="72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2022'!$C$422</c:f>
              <c:numCache>
                <c:formatCode>General</c:formatCode>
                <c:ptCount val="1"/>
                <c:pt idx="0">
                  <c:v>2</c:v>
                </c:pt>
              </c:numCache>
            </c:numRef>
          </c:val>
          <c:extLst>
            <c:ext xmlns:c16="http://schemas.microsoft.com/office/drawing/2014/chart" uri="{C3380CC4-5D6E-409C-BE32-E72D297353CC}">
              <c16:uniqueId val="{00000007-099B-4574-BE7D-CEEB5459CF4C}"/>
            </c:ext>
          </c:extLst>
        </c:ser>
        <c:ser>
          <c:idx val="8"/>
          <c:order val="8"/>
          <c:tx>
            <c:strRef>
              <c:f>'Med percep ii semes 2022'!$B$423</c:f>
              <c:strCache>
                <c:ptCount val="1"/>
                <c:pt idx="0">
                  <c:v>META</c:v>
                </c:pt>
              </c:strCache>
            </c:strRef>
          </c:tx>
          <c:spPr>
            <a:gradFill rotWithShape="1">
              <a:gsLst>
                <a:gs pos="0">
                  <a:schemeClr val="accent5">
                    <a:tint val="77000"/>
                    <a:satMod val="103000"/>
                    <a:lumMod val="102000"/>
                    <a:tint val="94000"/>
                  </a:schemeClr>
                </a:gs>
                <a:gs pos="50000">
                  <a:schemeClr val="accent5">
                    <a:tint val="77000"/>
                    <a:satMod val="110000"/>
                    <a:lumMod val="100000"/>
                    <a:shade val="100000"/>
                  </a:schemeClr>
                </a:gs>
                <a:gs pos="100000">
                  <a:schemeClr val="accent5">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2022'!$C$423</c:f>
              <c:numCache>
                <c:formatCode>General</c:formatCode>
                <c:ptCount val="1"/>
                <c:pt idx="0">
                  <c:v>2</c:v>
                </c:pt>
              </c:numCache>
            </c:numRef>
          </c:val>
          <c:extLst>
            <c:ext xmlns:c16="http://schemas.microsoft.com/office/drawing/2014/chart" uri="{C3380CC4-5D6E-409C-BE32-E72D297353CC}">
              <c16:uniqueId val="{00000008-099B-4574-BE7D-CEEB5459CF4C}"/>
            </c:ext>
          </c:extLst>
        </c:ser>
        <c:ser>
          <c:idx val="9"/>
          <c:order val="9"/>
          <c:tx>
            <c:strRef>
              <c:f>'Med percep ii semes 2022'!$B$424</c:f>
              <c:strCache>
                <c:ptCount val="1"/>
                <c:pt idx="0">
                  <c:v>QUINDÍO</c:v>
                </c:pt>
              </c:strCache>
            </c:strRef>
          </c:tx>
          <c:spPr>
            <a:gradFill rotWithShape="1">
              <a:gsLst>
                <a:gs pos="0">
                  <a:schemeClr val="accent5">
                    <a:tint val="82000"/>
                    <a:satMod val="103000"/>
                    <a:lumMod val="102000"/>
                    <a:tint val="94000"/>
                  </a:schemeClr>
                </a:gs>
                <a:gs pos="50000">
                  <a:schemeClr val="accent5">
                    <a:tint val="82000"/>
                    <a:satMod val="110000"/>
                    <a:lumMod val="100000"/>
                    <a:shade val="100000"/>
                  </a:schemeClr>
                </a:gs>
                <a:gs pos="100000">
                  <a:schemeClr val="accent5">
                    <a:tint val="82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2022'!$C$424</c:f>
              <c:numCache>
                <c:formatCode>General</c:formatCode>
                <c:ptCount val="1"/>
                <c:pt idx="0">
                  <c:v>2</c:v>
                </c:pt>
              </c:numCache>
            </c:numRef>
          </c:val>
          <c:extLst>
            <c:ext xmlns:c16="http://schemas.microsoft.com/office/drawing/2014/chart" uri="{C3380CC4-5D6E-409C-BE32-E72D297353CC}">
              <c16:uniqueId val="{00000009-099B-4574-BE7D-CEEB5459CF4C}"/>
            </c:ext>
          </c:extLst>
        </c:ser>
        <c:ser>
          <c:idx val="10"/>
          <c:order val="10"/>
          <c:tx>
            <c:strRef>
              <c:f>'Med percep ii semes 2022'!$B$425</c:f>
              <c:strCache>
                <c:ptCount val="1"/>
                <c:pt idx="0">
                  <c:v>SUCRE</c:v>
                </c:pt>
              </c:strCache>
            </c:strRef>
          </c:tx>
          <c:spPr>
            <a:gradFill rotWithShape="1">
              <a:gsLst>
                <a:gs pos="0">
                  <a:schemeClr val="accent5">
                    <a:tint val="88000"/>
                    <a:satMod val="103000"/>
                    <a:lumMod val="102000"/>
                    <a:tint val="94000"/>
                  </a:schemeClr>
                </a:gs>
                <a:gs pos="50000">
                  <a:schemeClr val="accent5">
                    <a:tint val="88000"/>
                    <a:satMod val="110000"/>
                    <a:lumMod val="100000"/>
                    <a:shade val="100000"/>
                  </a:schemeClr>
                </a:gs>
                <a:gs pos="100000">
                  <a:schemeClr val="accent5">
                    <a:tint val="8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2022'!$C$425</c:f>
              <c:numCache>
                <c:formatCode>General</c:formatCode>
                <c:ptCount val="1"/>
                <c:pt idx="0">
                  <c:v>2</c:v>
                </c:pt>
              </c:numCache>
            </c:numRef>
          </c:val>
          <c:extLst>
            <c:ext xmlns:c16="http://schemas.microsoft.com/office/drawing/2014/chart" uri="{C3380CC4-5D6E-409C-BE32-E72D297353CC}">
              <c16:uniqueId val="{0000000A-099B-4574-BE7D-CEEB5459CF4C}"/>
            </c:ext>
          </c:extLst>
        </c:ser>
        <c:ser>
          <c:idx val="11"/>
          <c:order val="11"/>
          <c:tx>
            <c:strRef>
              <c:f>'Med percep ii semes 2022'!$B$426</c:f>
              <c:strCache>
                <c:ptCount val="1"/>
                <c:pt idx="0">
                  <c:v>CASANARE</c:v>
                </c:pt>
              </c:strCache>
            </c:strRef>
          </c:tx>
          <c:spPr>
            <a:gradFill rotWithShape="1">
              <a:gsLst>
                <a:gs pos="0">
                  <a:schemeClr val="accent5">
                    <a:tint val="93000"/>
                    <a:satMod val="103000"/>
                    <a:lumMod val="102000"/>
                    <a:tint val="94000"/>
                  </a:schemeClr>
                </a:gs>
                <a:gs pos="50000">
                  <a:schemeClr val="accent5">
                    <a:tint val="93000"/>
                    <a:satMod val="110000"/>
                    <a:lumMod val="100000"/>
                    <a:shade val="100000"/>
                  </a:schemeClr>
                </a:gs>
                <a:gs pos="100000">
                  <a:schemeClr val="accent5">
                    <a:tint val="93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2022'!$C$426</c:f>
              <c:numCache>
                <c:formatCode>General</c:formatCode>
                <c:ptCount val="1"/>
                <c:pt idx="0">
                  <c:v>3</c:v>
                </c:pt>
              </c:numCache>
            </c:numRef>
          </c:val>
          <c:extLst>
            <c:ext xmlns:c16="http://schemas.microsoft.com/office/drawing/2014/chart" uri="{C3380CC4-5D6E-409C-BE32-E72D297353CC}">
              <c16:uniqueId val="{0000000B-099B-4574-BE7D-CEEB5459CF4C}"/>
            </c:ext>
          </c:extLst>
        </c:ser>
        <c:ser>
          <c:idx val="12"/>
          <c:order val="12"/>
          <c:tx>
            <c:strRef>
              <c:f>'Med percep ii semes 2022'!$B$427</c:f>
              <c:strCache>
                <c:ptCount val="1"/>
                <c:pt idx="0">
                  <c:v>VICHADA</c:v>
                </c:pt>
              </c:strCache>
            </c:strRef>
          </c:tx>
          <c:spPr>
            <a:gradFill rotWithShape="1">
              <a:gsLst>
                <a:gs pos="0">
                  <a:schemeClr val="accent5">
                    <a:tint val="98000"/>
                    <a:satMod val="103000"/>
                    <a:lumMod val="102000"/>
                    <a:tint val="94000"/>
                  </a:schemeClr>
                </a:gs>
                <a:gs pos="50000">
                  <a:schemeClr val="accent5">
                    <a:tint val="98000"/>
                    <a:satMod val="110000"/>
                    <a:lumMod val="100000"/>
                    <a:shade val="100000"/>
                  </a:schemeClr>
                </a:gs>
                <a:gs pos="100000">
                  <a:schemeClr val="accent5">
                    <a:tint val="9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2022'!$C$427</c:f>
              <c:numCache>
                <c:formatCode>General</c:formatCode>
                <c:ptCount val="1"/>
                <c:pt idx="0">
                  <c:v>3</c:v>
                </c:pt>
              </c:numCache>
            </c:numRef>
          </c:val>
          <c:extLst>
            <c:ext xmlns:c16="http://schemas.microsoft.com/office/drawing/2014/chart" uri="{C3380CC4-5D6E-409C-BE32-E72D297353CC}">
              <c16:uniqueId val="{0000000C-099B-4574-BE7D-CEEB5459CF4C}"/>
            </c:ext>
          </c:extLst>
        </c:ser>
        <c:ser>
          <c:idx val="13"/>
          <c:order val="13"/>
          <c:tx>
            <c:strRef>
              <c:f>'Med percep ii semes 2022'!$B$428</c:f>
              <c:strCache>
                <c:ptCount val="1"/>
                <c:pt idx="0">
                  <c:v>NORTE DE SANTANDER</c:v>
                </c:pt>
              </c:strCache>
            </c:strRef>
          </c:tx>
          <c:spPr>
            <a:gradFill rotWithShape="1">
              <a:gsLst>
                <a:gs pos="0">
                  <a:schemeClr val="accent5">
                    <a:shade val="97000"/>
                    <a:satMod val="103000"/>
                    <a:lumMod val="102000"/>
                    <a:tint val="94000"/>
                  </a:schemeClr>
                </a:gs>
                <a:gs pos="50000">
                  <a:schemeClr val="accent5">
                    <a:shade val="97000"/>
                    <a:satMod val="110000"/>
                    <a:lumMod val="100000"/>
                    <a:shade val="100000"/>
                  </a:schemeClr>
                </a:gs>
                <a:gs pos="100000">
                  <a:schemeClr val="accent5">
                    <a:shade val="9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2022'!$C$428</c:f>
              <c:numCache>
                <c:formatCode>General</c:formatCode>
                <c:ptCount val="1"/>
                <c:pt idx="0">
                  <c:v>4</c:v>
                </c:pt>
              </c:numCache>
            </c:numRef>
          </c:val>
          <c:extLst>
            <c:ext xmlns:c16="http://schemas.microsoft.com/office/drawing/2014/chart" uri="{C3380CC4-5D6E-409C-BE32-E72D297353CC}">
              <c16:uniqueId val="{0000000D-099B-4574-BE7D-CEEB5459CF4C}"/>
            </c:ext>
          </c:extLst>
        </c:ser>
        <c:ser>
          <c:idx val="14"/>
          <c:order val="14"/>
          <c:tx>
            <c:strRef>
              <c:f>'Med percep ii semes 2022'!$B$429</c:f>
              <c:strCache>
                <c:ptCount val="1"/>
                <c:pt idx="0">
                  <c:v>BOYACÁ</c:v>
                </c:pt>
              </c:strCache>
            </c:strRef>
          </c:tx>
          <c:spPr>
            <a:gradFill rotWithShape="1">
              <a:gsLst>
                <a:gs pos="0">
                  <a:schemeClr val="accent5">
                    <a:shade val="92000"/>
                    <a:satMod val="103000"/>
                    <a:lumMod val="102000"/>
                    <a:tint val="94000"/>
                  </a:schemeClr>
                </a:gs>
                <a:gs pos="50000">
                  <a:schemeClr val="accent5">
                    <a:shade val="92000"/>
                    <a:satMod val="110000"/>
                    <a:lumMod val="100000"/>
                    <a:shade val="100000"/>
                  </a:schemeClr>
                </a:gs>
                <a:gs pos="100000">
                  <a:schemeClr val="accent5">
                    <a:shade val="92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2022'!$C$429</c:f>
              <c:numCache>
                <c:formatCode>General</c:formatCode>
                <c:ptCount val="1"/>
                <c:pt idx="0">
                  <c:v>5</c:v>
                </c:pt>
              </c:numCache>
            </c:numRef>
          </c:val>
          <c:extLst>
            <c:ext xmlns:c16="http://schemas.microsoft.com/office/drawing/2014/chart" uri="{C3380CC4-5D6E-409C-BE32-E72D297353CC}">
              <c16:uniqueId val="{0000000E-099B-4574-BE7D-CEEB5459CF4C}"/>
            </c:ext>
          </c:extLst>
        </c:ser>
        <c:ser>
          <c:idx val="15"/>
          <c:order val="15"/>
          <c:tx>
            <c:strRef>
              <c:f>'Med percep ii semes 2022'!$B$430</c:f>
              <c:strCache>
                <c:ptCount val="1"/>
                <c:pt idx="0">
                  <c:v>CÓRDOBA</c:v>
                </c:pt>
              </c:strCache>
            </c:strRef>
          </c:tx>
          <c:spPr>
            <a:gradFill rotWithShape="1">
              <a:gsLst>
                <a:gs pos="0">
                  <a:schemeClr val="accent5">
                    <a:shade val="87000"/>
                    <a:satMod val="103000"/>
                    <a:lumMod val="102000"/>
                    <a:tint val="94000"/>
                  </a:schemeClr>
                </a:gs>
                <a:gs pos="50000">
                  <a:schemeClr val="accent5">
                    <a:shade val="87000"/>
                    <a:satMod val="110000"/>
                    <a:lumMod val="100000"/>
                    <a:shade val="100000"/>
                  </a:schemeClr>
                </a:gs>
                <a:gs pos="100000">
                  <a:schemeClr val="accent5">
                    <a:shade val="8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2022'!$C$430</c:f>
              <c:numCache>
                <c:formatCode>General</c:formatCode>
                <c:ptCount val="1"/>
                <c:pt idx="0">
                  <c:v>6</c:v>
                </c:pt>
              </c:numCache>
            </c:numRef>
          </c:val>
          <c:extLst>
            <c:ext xmlns:c16="http://schemas.microsoft.com/office/drawing/2014/chart" uri="{C3380CC4-5D6E-409C-BE32-E72D297353CC}">
              <c16:uniqueId val="{0000000F-099B-4574-BE7D-CEEB5459CF4C}"/>
            </c:ext>
          </c:extLst>
        </c:ser>
        <c:ser>
          <c:idx val="16"/>
          <c:order val="16"/>
          <c:tx>
            <c:strRef>
              <c:f>'Med percep ii semes 2022'!$B$431</c:f>
              <c:strCache>
                <c:ptCount val="1"/>
                <c:pt idx="0">
                  <c:v>TOLIMA</c:v>
                </c:pt>
              </c:strCache>
            </c:strRef>
          </c:tx>
          <c:spPr>
            <a:gradFill rotWithShape="1">
              <a:gsLst>
                <a:gs pos="0">
                  <a:schemeClr val="accent5">
                    <a:shade val="81000"/>
                    <a:satMod val="103000"/>
                    <a:lumMod val="102000"/>
                    <a:tint val="94000"/>
                  </a:schemeClr>
                </a:gs>
                <a:gs pos="50000">
                  <a:schemeClr val="accent5">
                    <a:shade val="81000"/>
                    <a:satMod val="110000"/>
                    <a:lumMod val="100000"/>
                    <a:shade val="100000"/>
                  </a:schemeClr>
                </a:gs>
                <a:gs pos="100000">
                  <a:schemeClr val="accent5">
                    <a:shade val="81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2022'!$C$431</c:f>
              <c:numCache>
                <c:formatCode>General</c:formatCode>
                <c:ptCount val="1"/>
                <c:pt idx="0">
                  <c:v>6</c:v>
                </c:pt>
              </c:numCache>
            </c:numRef>
          </c:val>
          <c:extLst>
            <c:ext xmlns:c16="http://schemas.microsoft.com/office/drawing/2014/chart" uri="{C3380CC4-5D6E-409C-BE32-E72D297353CC}">
              <c16:uniqueId val="{00000010-099B-4574-BE7D-CEEB5459CF4C}"/>
            </c:ext>
          </c:extLst>
        </c:ser>
        <c:ser>
          <c:idx val="17"/>
          <c:order val="17"/>
          <c:tx>
            <c:strRef>
              <c:f>'Med percep ii semes 2022'!$B$432</c:f>
              <c:strCache>
                <c:ptCount val="1"/>
                <c:pt idx="0">
                  <c:v>NARIÑO</c:v>
                </c:pt>
              </c:strCache>
            </c:strRef>
          </c:tx>
          <c:spPr>
            <a:gradFill rotWithShape="1">
              <a:gsLst>
                <a:gs pos="0">
                  <a:schemeClr val="accent5">
                    <a:shade val="76000"/>
                    <a:satMod val="103000"/>
                    <a:lumMod val="102000"/>
                    <a:tint val="94000"/>
                  </a:schemeClr>
                </a:gs>
                <a:gs pos="50000">
                  <a:schemeClr val="accent5">
                    <a:shade val="76000"/>
                    <a:satMod val="110000"/>
                    <a:lumMod val="100000"/>
                    <a:shade val="100000"/>
                  </a:schemeClr>
                </a:gs>
                <a:gs pos="100000">
                  <a:schemeClr val="accent5">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2022'!$C$432</c:f>
              <c:numCache>
                <c:formatCode>General</c:formatCode>
                <c:ptCount val="1"/>
                <c:pt idx="0">
                  <c:v>6</c:v>
                </c:pt>
              </c:numCache>
            </c:numRef>
          </c:val>
          <c:extLst>
            <c:ext xmlns:c16="http://schemas.microsoft.com/office/drawing/2014/chart" uri="{C3380CC4-5D6E-409C-BE32-E72D297353CC}">
              <c16:uniqueId val="{00000011-099B-4574-BE7D-CEEB5459CF4C}"/>
            </c:ext>
          </c:extLst>
        </c:ser>
        <c:ser>
          <c:idx val="18"/>
          <c:order val="18"/>
          <c:tx>
            <c:strRef>
              <c:f>'Med percep ii semes 2022'!$B$433</c:f>
              <c:strCache>
                <c:ptCount val="1"/>
                <c:pt idx="0">
                  <c:v>CAQUETÁ</c:v>
                </c:pt>
              </c:strCache>
            </c:strRef>
          </c:tx>
          <c:spPr>
            <a:gradFill rotWithShape="1">
              <a:gsLst>
                <a:gs pos="0">
                  <a:schemeClr val="accent5">
                    <a:shade val="71000"/>
                    <a:satMod val="103000"/>
                    <a:lumMod val="102000"/>
                    <a:tint val="94000"/>
                  </a:schemeClr>
                </a:gs>
                <a:gs pos="50000">
                  <a:schemeClr val="accent5">
                    <a:shade val="71000"/>
                    <a:satMod val="110000"/>
                    <a:lumMod val="100000"/>
                    <a:shade val="100000"/>
                  </a:schemeClr>
                </a:gs>
                <a:gs pos="100000">
                  <a:schemeClr val="accent5">
                    <a:shade val="71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2022'!$C$433</c:f>
              <c:numCache>
                <c:formatCode>General</c:formatCode>
                <c:ptCount val="1"/>
                <c:pt idx="0">
                  <c:v>7</c:v>
                </c:pt>
              </c:numCache>
            </c:numRef>
          </c:val>
          <c:extLst>
            <c:ext xmlns:c16="http://schemas.microsoft.com/office/drawing/2014/chart" uri="{C3380CC4-5D6E-409C-BE32-E72D297353CC}">
              <c16:uniqueId val="{00000012-099B-4574-BE7D-CEEB5459CF4C}"/>
            </c:ext>
          </c:extLst>
        </c:ser>
        <c:ser>
          <c:idx val="19"/>
          <c:order val="19"/>
          <c:tx>
            <c:strRef>
              <c:f>'Med percep ii semes 2022'!$B$434</c:f>
              <c:strCache>
                <c:ptCount val="1"/>
                <c:pt idx="0">
                  <c:v>SANTANDER</c:v>
                </c:pt>
              </c:strCache>
            </c:strRef>
          </c:tx>
          <c:spPr>
            <a:gradFill rotWithShape="1">
              <a:gsLst>
                <a:gs pos="0">
                  <a:schemeClr val="accent5">
                    <a:shade val="66000"/>
                    <a:satMod val="103000"/>
                    <a:lumMod val="102000"/>
                    <a:tint val="94000"/>
                  </a:schemeClr>
                </a:gs>
                <a:gs pos="50000">
                  <a:schemeClr val="accent5">
                    <a:shade val="66000"/>
                    <a:satMod val="110000"/>
                    <a:lumMod val="100000"/>
                    <a:shade val="100000"/>
                  </a:schemeClr>
                </a:gs>
                <a:gs pos="100000">
                  <a:schemeClr val="accent5">
                    <a:shade val="6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2022'!$C$434</c:f>
              <c:numCache>
                <c:formatCode>General</c:formatCode>
                <c:ptCount val="1"/>
                <c:pt idx="0">
                  <c:v>10</c:v>
                </c:pt>
              </c:numCache>
            </c:numRef>
          </c:val>
          <c:extLst>
            <c:ext xmlns:c16="http://schemas.microsoft.com/office/drawing/2014/chart" uri="{C3380CC4-5D6E-409C-BE32-E72D297353CC}">
              <c16:uniqueId val="{00000013-099B-4574-BE7D-CEEB5459CF4C}"/>
            </c:ext>
          </c:extLst>
        </c:ser>
        <c:ser>
          <c:idx val="20"/>
          <c:order val="20"/>
          <c:tx>
            <c:strRef>
              <c:f>'Med percep ii semes 2022'!$B$435</c:f>
              <c:strCache>
                <c:ptCount val="1"/>
                <c:pt idx="0">
                  <c:v>BOLIVAR</c:v>
                </c:pt>
              </c:strCache>
            </c:strRef>
          </c:tx>
          <c:spPr>
            <a:gradFill rotWithShape="1">
              <a:gsLst>
                <a:gs pos="0">
                  <a:schemeClr val="accent5">
                    <a:shade val="61000"/>
                    <a:satMod val="103000"/>
                    <a:lumMod val="102000"/>
                    <a:tint val="94000"/>
                  </a:schemeClr>
                </a:gs>
                <a:gs pos="50000">
                  <a:schemeClr val="accent5">
                    <a:shade val="61000"/>
                    <a:satMod val="110000"/>
                    <a:lumMod val="100000"/>
                    <a:shade val="100000"/>
                  </a:schemeClr>
                </a:gs>
                <a:gs pos="100000">
                  <a:schemeClr val="accent5">
                    <a:shade val="61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2022'!$C$435</c:f>
              <c:numCache>
                <c:formatCode>General</c:formatCode>
                <c:ptCount val="1"/>
                <c:pt idx="0">
                  <c:v>11</c:v>
                </c:pt>
              </c:numCache>
            </c:numRef>
          </c:val>
          <c:extLst>
            <c:ext xmlns:c16="http://schemas.microsoft.com/office/drawing/2014/chart" uri="{C3380CC4-5D6E-409C-BE32-E72D297353CC}">
              <c16:uniqueId val="{00000014-099B-4574-BE7D-CEEB5459CF4C}"/>
            </c:ext>
          </c:extLst>
        </c:ser>
        <c:ser>
          <c:idx val="21"/>
          <c:order val="21"/>
          <c:tx>
            <c:strRef>
              <c:f>'Med percep ii semes 2022'!$B$436</c:f>
              <c:strCache>
                <c:ptCount val="1"/>
                <c:pt idx="0">
                  <c:v>ATLÁNTICO</c:v>
                </c:pt>
              </c:strCache>
            </c:strRef>
          </c:tx>
          <c:spPr>
            <a:gradFill rotWithShape="1">
              <a:gsLst>
                <a:gs pos="0">
                  <a:schemeClr val="accent5">
                    <a:shade val="55000"/>
                    <a:satMod val="103000"/>
                    <a:lumMod val="102000"/>
                    <a:tint val="94000"/>
                  </a:schemeClr>
                </a:gs>
                <a:gs pos="50000">
                  <a:schemeClr val="accent5">
                    <a:shade val="55000"/>
                    <a:satMod val="110000"/>
                    <a:lumMod val="100000"/>
                    <a:shade val="100000"/>
                  </a:schemeClr>
                </a:gs>
                <a:gs pos="100000">
                  <a:schemeClr val="accent5">
                    <a:shade val="5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2022'!$C$436</c:f>
              <c:numCache>
                <c:formatCode>General</c:formatCode>
                <c:ptCount val="1"/>
                <c:pt idx="0">
                  <c:v>16</c:v>
                </c:pt>
              </c:numCache>
            </c:numRef>
          </c:val>
          <c:extLst>
            <c:ext xmlns:c16="http://schemas.microsoft.com/office/drawing/2014/chart" uri="{C3380CC4-5D6E-409C-BE32-E72D297353CC}">
              <c16:uniqueId val="{00000015-099B-4574-BE7D-CEEB5459CF4C}"/>
            </c:ext>
          </c:extLst>
        </c:ser>
        <c:ser>
          <c:idx val="22"/>
          <c:order val="22"/>
          <c:tx>
            <c:strRef>
              <c:f>'Med percep ii semes 2022'!$B$437</c:f>
              <c:strCache>
                <c:ptCount val="1"/>
                <c:pt idx="0">
                  <c:v>VALLE DEL CAUCA</c:v>
                </c:pt>
              </c:strCache>
            </c:strRef>
          </c:tx>
          <c:spPr>
            <a:gradFill rotWithShape="1">
              <a:gsLst>
                <a:gs pos="0">
                  <a:schemeClr val="accent5">
                    <a:shade val="50000"/>
                    <a:satMod val="103000"/>
                    <a:lumMod val="102000"/>
                    <a:tint val="94000"/>
                  </a:schemeClr>
                </a:gs>
                <a:gs pos="50000">
                  <a:schemeClr val="accent5">
                    <a:shade val="50000"/>
                    <a:satMod val="110000"/>
                    <a:lumMod val="100000"/>
                    <a:shade val="100000"/>
                  </a:schemeClr>
                </a:gs>
                <a:gs pos="100000">
                  <a:schemeClr val="accent5">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2022'!$C$437</c:f>
              <c:numCache>
                <c:formatCode>General</c:formatCode>
                <c:ptCount val="1"/>
                <c:pt idx="0">
                  <c:v>43</c:v>
                </c:pt>
              </c:numCache>
            </c:numRef>
          </c:val>
          <c:extLst>
            <c:ext xmlns:c16="http://schemas.microsoft.com/office/drawing/2014/chart" uri="{C3380CC4-5D6E-409C-BE32-E72D297353CC}">
              <c16:uniqueId val="{00000016-099B-4574-BE7D-CEEB5459CF4C}"/>
            </c:ext>
          </c:extLst>
        </c:ser>
        <c:ser>
          <c:idx val="23"/>
          <c:order val="23"/>
          <c:tx>
            <c:strRef>
              <c:f>'Med percep ii semes 2022'!$B$438</c:f>
              <c:strCache>
                <c:ptCount val="1"/>
                <c:pt idx="0">
                  <c:v>ANTIOQUIA</c:v>
                </c:pt>
              </c:strCache>
            </c:strRef>
          </c:tx>
          <c:spPr>
            <a:gradFill rotWithShape="1">
              <a:gsLst>
                <a:gs pos="0">
                  <a:schemeClr val="accent5">
                    <a:shade val="45000"/>
                    <a:satMod val="103000"/>
                    <a:lumMod val="102000"/>
                    <a:tint val="94000"/>
                  </a:schemeClr>
                </a:gs>
                <a:gs pos="50000">
                  <a:schemeClr val="accent5">
                    <a:shade val="45000"/>
                    <a:satMod val="110000"/>
                    <a:lumMod val="100000"/>
                    <a:shade val="100000"/>
                  </a:schemeClr>
                </a:gs>
                <a:gs pos="100000">
                  <a:schemeClr val="accent5">
                    <a:shade val="4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99B-4574-BE7D-CEEB5459CF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1"/>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2022'!$C$438</c:f>
              <c:numCache>
                <c:formatCode>General</c:formatCode>
                <c:ptCount val="1"/>
                <c:pt idx="0">
                  <c:v>58</c:v>
                </c:pt>
              </c:numCache>
            </c:numRef>
          </c:val>
          <c:extLst>
            <c:ext xmlns:c16="http://schemas.microsoft.com/office/drawing/2014/chart" uri="{C3380CC4-5D6E-409C-BE32-E72D297353CC}">
              <c16:uniqueId val="{00000018-099B-4574-BE7D-CEEB5459CF4C}"/>
            </c:ext>
          </c:extLst>
        </c:ser>
        <c:ser>
          <c:idx val="24"/>
          <c:order val="24"/>
          <c:tx>
            <c:strRef>
              <c:f>'Med percep ii semes 2022'!$B$439</c:f>
              <c:strCache>
                <c:ptCount val="1"/>
                <c:pt idx="0">
                  <c:v>CUNDINAMARCA</c:v>
                </c:pt>
              </c:strCache>
            </c:strRef>
          </c:tx>
          <c:spPr>
            <a:gradFill rotWithShape="1">
              <a:gsLst>
                <a:gs pos="0">
                  <a:schemeClr val="accent5">
                    <a:shade val="40000"/>
                    <a:satMod val="103000"/>
                    <a:lumMod val="102000"/>
                    <a:tint val="94000"/>
                  </a:schemeClr>
                </a:gs>
                <a:gs pos="50000">
                  <a:schemeClr val="accent5">
                    <a:shade val="40000"/>
                    <a:satMod val="110000"/>
                    <a:lumMod val="100000"/>
                    <a:shade val="100000"/>
                  </a:schemeClr>
                </a:gs>
                <a:gs pos="100000">
                  <a:schemeClr val="accent5">
                    <a:shade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2022'!$C$439</c:f>
              <c:numCache>
                <c:formatCode>General</c:formatCode>
                <c:ptCount val="1"/>
                <c:pt idx="0">
                  <c:v>64</c:v>
                </c:pt>
              </c:numCache>
            </c:numRef>
          </c:val>
          <c:extLst>
            <c:ext xmlns:c16="http://schemas.microsoft.com/office/drawing/2014/chart" uri="{C3380CC4-5D6E-409C-BE32-E72D297353CC}">
              <c16:uniqueId val="{00000019-099B-4574-BE7D-CEEB5459CF4C}"/>
            </c:ext>
          </c:extLst>
        </c:ser>
        <c:ser>
          <c:idx val="25"/>
          <c:order val="25"/>
          <c:tx>
            <c:strRef>
              <c:f>'Med percep ii semes 2022'!$B$440</c:f>
              <c:strCache>
                <c:ptCount val="1"/>
                <c:pt idx="0">
                  <c:v>DISTRITO CAPITAL</c:v>
                </c:pt>
              </c:strCache>
            </c:strRef>
          </c:tx>
          <c:spPr>
            <a:gradFill rotWithShape="1">
              <a:gsLst>
                <a:gs pos="0">
                  <a:schemeClr val="accent5">
                    <a:shade val="35000"/>
                    <a:satMod val="103000"/>
                    <a:lumMod val="102000"/>
                    <a:tint val="94000"/>
                  </a:schemeClr>
                </a:gs>
                <a:gs pos="50000">
                  <a:schemeClr val="accent5">
                    <a:shade val="35000"/>
                    <a:satMod val="110000"/>
                    <a:lumMod val="100000"/>
                    <a:shade val="100000"/>
                  </a:schemeClr>
                </a:gs>
                <a:gs pos="100000">
                  <a:schemeClr val="accent5">
                    <a:shade val="3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2022'!$C$440</c:f>
              <c:numCache>
                <c:formatCode>General</c:formatCode>
                <c:ptCount val="1"/>
                <c:pt idx="0">
                  <c:v>74</c:v>
                </c:pt>
              </c:numCache>
            </c:numRef>
          </c:val>
          <c:extLst>
            <c:ext xmlns:c16="http://schemas.microsoft.com/office/drawing/2014/chart" uri="{C3380CC4-5D6E-409C-BE32-E72D297353CC}">
              <c16:uniqueId val="{0000001A-099B-4574-BE7D-CEEB5459CF4C}"/>
            </c:ext>
          </c:extLst>
        </c:ser>
        <c:dLbls>
          <c:dLblPos val="inEnd"/>
          <c:showLegendKey val="0"/>
          <c:showVal val="1"/>
          <c:showCatName val="0"/>
          <c:showSerName val="0"/>
          <c:showPercent val="0"/>
          <c:showBubbleSize val="0"/>
        </c:dLbls>
        <c:gapWidth val="115"/>
        <c:overlap val="-20"/>
        <c:axId val="169398527"/>
        <c:axId val="169404767"/>
      </c:barChart>
      <c:catAx>
        <c:axId val="169398527"/>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404767"/>
        <c:crosses val="autoZero"/>
        <c:auto val="1"/>
        <c:lblAlgn val="ctr"/>
        <c:lblOffset val="100"/>
        <c:noMultiLvlLbl val="0"/>
      </c:catAx>
      <c:valAx>
        <c:axId val="169404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398527"/>
        <c:crosses val="autoZero"/>
        <c:crossBetween val="between"/>
      </c:valAx>
      <c:spPr>
        <a:noFill/>
        <a:ln>
          <a:noFill/>
        </a:ln>
        <a:effectLst/>
      </c:spPr>
    </c:plotArea>
    <c:legend>
      <c:legendPos val="l"/>
      <c:layout>
        <c:manualLayout>
          <c:xMode val="edge"/>
          <c:yMode val="edge"/>
          <c:x val="2.5041763266888156E-2"/>
          <c:y val="3.3618184821382784E-2"/>
          <c:w val="0.2281935607176141"/>
          <c:h val="0.901197153548878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'Med percep ii semes 2022'!$A$30:$F$30</c:f>
              <c:strCache>
                <c:ptCount val="6"/>
                <c:pt idx="0">
                  <c:v>I trimestre 2022</c:v>
                </c:pt>
                <c:pt idx="1">
                  <c:v>II trimestre 2022</c:v>
                </c:pt>
                <c:pt idx="2">
                  <c:v>III trimestre 2022</c:v>
                </c:pt>
                <c:pt idx="3">
                  <c:v>IV trimestre 2022</c:v>
                </c:pt>
                <c:pt idx="4">
                  <c:v>I trimestre 2023</c:v>
                </c:pt>
                <c:pt idx="5">
                  <c:v>II trimestre 2023</c:v>
                </c:pt>
              </c:strCache>
            </c:strRef>
          </c:cat>
          <c:val>
            <c:numRef>
              <c:f>'Med percep ii semes 2022'!$A$31:$F$31</c:f>
              <c:numCache>
                <c:formatCode>0.00%</c:formatCode>
                <c:ptCount val="6"/>
                <c:pt idx="0">
                  <c:v>0.91400000000000003</c:v>
                </c:pt>
                <c:pt idx="1">
                  <c:v>0.93500000000000005</c:v>
                </c:pt>
                <c:pt idx="2">
                  <c:v>0.91090000000000004</c:v>
                </c:pt>
                <c:pt idx="3">
                  <c:v>0.94630000000000003</c:v>
                </c:pt>
                <c:pt idx="4">
                  <c:v>0.99750000000000005</c:v>
                </c:pt>
                <c:pt idx="5">
                  <c:v>0.99609999999999999</c:v>
                </c:pt>
              </c:numCache>
            </c:numRef>
          </c:val>
          <c:extLst>
            <c:ext xmlns:c16="http://schemas.microsoft.com/office/drawing/2014/chart" uri="{C3380CC4-5D6E-409C-BE32-E72D297353CC}">
              <c16:uniqueId val="{00000000-CE09-4CE9-8C4A-89640F643104}"/>
            </c:ext>
          </c:extLst>
        </c:ser>
        <c:dLbls>
          <c:showLegendKey val="0"/>
          <c:showVal val="0"/>
          <c:showCatName val="0"/>
          <c:showSerName val="0"/>
          <c:showPercent val="0"/>
          <c:showBubbleSize val="0"/>
        </c:dLbls>
        <c:gapWidth val="219"/>
        <c:overlap val="-27"/>
        <c:axId val="752360064"/>
        <c:axId val="752367968"/>
      </c:barChart>
      <c:catAx>
        <c:axId val="75236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52367968"/>
        <c:crosses val="autoZero"/>
        <c:auto val="1"/>
        <c:lblAlgn val="ctr"/>
        <c:lblOffset val="100"/>
        <c:noMultiLvlLbl val="0"/>
      </c:catAx>
      <c:valAx>
        <c:axId val="752367968"/>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5236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75328083989508E-2"/>
          <c:y val="7.8720787207872081E-2"/>
          <c:w val="0.88818022747156611"/>
          <c:h val="0.78683828728051064"/>
        </c:manualLayout>
      </c:layout>
      <c:barChart>
        <c:barDir val="col"/>
        <c:grouping val="clustered"/>
        <c:varyColors val="0"/>
        <c:ser>
          <c:idx val="0"/>
          <c:order val="0"/>
          <c:spPr>
            <a:solidFill>
              <a:schemeClr val="accent1"/>
            </a:solidFill>
            <a:ln>
              <a:noFill/>
            </a:ln>
            <a:effectLst>
              <a:glow rad="139700">
                <a:schemeClr val="accent1">
                  <a:satMod val="175000"/>
                  <a:alpha val="40000"/>
                </a:schemeClr>
              </a:glow>
            </a:effectLst>
          </c:spPr>
          <c:invertIfNegative val="0"/>
          <c:dPt>
            <c:idx val="1"/>
            <c:invertIfNegative val="0"/>
            <c:bubble3D val="0"/>
            <c:spPr>
              <a:solidFill>
                <a:srgbClr val="FFC000"/>
              </a:solidFill>
              <a:ln>
                <a:noFill/>
              </a:ln>
              <a:effectLst>
                <a:glow rad="139700">
                  <a:schemeClr val="accent1">
                    <a:satMod val="175000"/>
                    <a:alpha val="40000"/>
                  </a:schemeClr>
                </a:glow>
              </a:effectLst>
            </c:spPr>
            <c:extLst>
              <c:ext xmlns:c16="http://schemas.microsoft.com/office/drawing/2014/chart" uri="{C3380CC4-5D6E-409C-BE32-E72D297353CC}">
                <c16:uniqueId val="{00000001-FA12-49D3-BD23-8E3D369DD78D}"/>
              </c:ext>
            </c:extLst>
          </c:dPt>
          <c:dPt>
            <c:idx val="2"/>
            <c:invertIfNegative val="0"/>
            <c:bubble3D val="0"/>
            <c:spPr>
              <a:solidFill>
                <a:srgbClr val="00B050"/>
              </a:solidFill>
              <a:ln>
                <a:noFill/>
              </a:ln>
              <a:effectLst>
                <a:glow rad="139700">
                  <a:schemeClr val="accent1">
                    <a:satMod val="175000"/>
                    <a:alpha val="40000"/>
                  </a:schemeClr>
                </a:glow>
              </a:effectLst>
            </c:spPr>
            <c:extLst>
              <c:ext xmlns:c16="http://schemas.microsoft.com/office/drawing/2014/chart" uri="{C3380CC4-5D6E-409C-BE32-E72D297353CC}">
                <c16:uniqueId val="{00000003-FA12-49D3-BD23-8E3D369DD7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2022'!$B$453:$D$453</c:f>
              <c:strCache>
                <c:ptCount val="3"/>
                <c:pt idx="0">
                  <c:v>Presentar una PQRD</c:v>
                </c:pt>
                <c:pt idx="1">
                  <c:v>Gestionar un trámite</c:v>
                </c:pt>
                <c:pt idx="2">
                  <c:v>Solicitar orientación general</c:v>
                </c:pt>
              </c:strCache>
            </c:strRef>
          </c:cat>
          <c:val>
            <c:numRef>
              <c:f>'Med percep ii semes 2022'!$B$454:$D$454</c:f>
              <c:numCache>
                <c:formatCode>General</c:formatCode>
                <c:ptCount val="3"/>
                <c:pt idx="0">
                  <c:v>105</c:v>
                </c:pt>
                <c:pt idx="1">
                  <c:v>135</c:v>
                </c:pt>
                <c:pt idx="2">
                  <c:v>135</c:v>
                </c:pt>
              </c:numCache>
            </c:numRef>
          </c:val>
          <c:extLst>
            <c:ext xmlns:c16="http://schemas.microsoft.com/office/drawing/2014/chart" uri="{C3380CC4-5D6E-409C-BE32-E72D297353CC}">
              <c16:uniqueId val="{00000004-FA12-49D3-BD23-8E3D369DD78D}"/>
            </c:ext>
          </c:extLst>
        </c:ser>
        <c:dLbls>
          <c:dLblPos val="outEnd"/>
          <c:showLegendKey val="0"/>
          <c:showVal val="1"/>
          <c:showCatName val="0"/>
          <c:showSerName val="0"/>
          <c:showPercent val="0"/>
          <c:showBubbleSize val="0"/>
        </c:dLbls>
        <c:gapWidth val="200"/>
        <c:axId val="164286127"/>
        <c:axId val="164279887"/>
      </c:barChart>
      <c:catAx>
        <c:axId val="16428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4279887"/>
        <c:crosses val="autoZero"/>
        <c:auto val="1"/>
        <c:lblAlgn val="ctr"/>
        <c:lblOffset val="100"/>
        <c:noMultiLvlLbl val="0"/>
      </c:catAx>
      <c:valAx>
        <c:axId val="1642798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4286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2022'!$B$488:$J$488</c:f>
              <c:strCache>
                <c:ptCount val="9"/>
                <c:pt idx="0">
                  <c:v>Gestión de repatriación				</c:v>
                </c:pt>
                <c:pt idx="1">
                  <c:v>Gestión de Indulto</c:v>
                </c:pt>
                <c:pt idx="2">
                  <c:v>Autorización para la creación de Centros de Conciliación y/o Arbitraje o Autorización para conocer procedimientos de Insolvencia de Persona Natural no Comerciante.				</c:v>
                </c:pt>
                <c:pt idx="3">
                  <c:v>Consulta o notificación sobre extradición				</c:v>
                </c:pt>
                <c:pt idx="4">
                  <c:v>Otorgamiento de aval para formación de conciliadores en conciliación extrajudicial de derecho y/o en insolvencia de persona natural no comerciante.				</c:v>
                </c:pt>
                <c:pt idx="5">
                  <c:v>Licencia de cultivo de plantas de cannabis no psicoactivo				</c:v>
                </c:pt>
                <c:pt idx="6">
                  <c:v>Licencia de cultivo de plantas de cannabis psicoactivo</c:v>
                </c:pt>
                <c:pt idx="7">
                  <c:v>Autorizaciones extraordinarias para el manejo de sustancias químicas controladas.</c:v>
                </c:pt>
                <c:pt idx="8">
                  <c:v>Certificado de Carencia de Informes por Tráfico de Estupefacientes.</c:v>
                </c:pt>
              </c:strCache>
            </c:strRef>
          </c:cat>
          <c:val>
            <c:numRef>
              <c:f>'Med percep ii semes 2022'!$B$489:$J$489</c:f>
              <c:numCache>
                <c:formatCode>0%</c:formatCode>
                <c:ptCount val="9"/>
                <c:pt idx="0">
                  <c:v>1.4814814814814815E-2</c:v>
                </c:pt>
                <c:pt idx="1">
                  <c:v>1.4814814814814815E-2</c:v>
                </c:pt>
                <c:pt idx="2">
                  <c:v>1.4814814814814815E-2</c:v>
                </c:pt>
                <c:pt idx="3">
                  <c:v>2.9629629629629631E-2</c:v>
                </c:pt>
                <c:pt idx="4">
                  <c:v>2.9629629629629631E-2</c:v>
                </c:pt>
                <c:pt idx="5">
                  <c:v>2.9629629629629631E-2</c:v>
                </c:pt>
                <c:pt idx="6">
                  <c:v>5.185185185185185E-2</c:v>
                </c:pt>
                <c:pt idx="7">
                  <c:v>0.22222222222222221</c:v>
                </c:pt>
                <c:pt idx="8">
                  <c:v>0.6</c:v>
                </c:pt>
              </c:numCache>
            </c:numRef>
          </c:val>
          <c:extLst>
            <c:ext xmlns:c16="http://schemas.microsoft.com/office/drawing/2014/chart" uri="{C3380CC4-5D6E-409C-BE32-E72D297353CC}">
              <c16:uniqueId val="{00000000-27A8-4EE2-AA69-C4AE92FD9510}"/>
            </c:ext>
          </c:extLst>
        </c:ser>
        <c:dLbls>
          <c:showLegendKey val="0"/>
          <c:showVal val="1"/>
          <c:showCatName val="0"/>
          <c:showSerName val="0"/>
          <c:showPercent val="0"/>
          <c:showBubbleSize val="0"/>
        </c:dLbls>
        <c:gapWidth val="150"/>
        <c:shape val="box"/>
        <c:axId val="46866383"/>
        <c:axId val="46865135"/>
        <c:axId val="0"/>
      </c:bar3DChart>
      <c:catAx>
        <c:axId val="468663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865135"/>
        <c:crosses val="autoZero"/>
        <c:auto val="1"/>
        <c:lblAlgn val="ctr"/>
        <c:lblOffset val="100"/>
        <c:noMultiLvlLbl val="0"/>
      </c:catAx>
      <c:valAx>
        <c:axId val="4686513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866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[bse insumo informe percepcion primer semestre 2023.xlsx]Med percep ii semes 2022!TablaDinámica5</c:name>
    <c:fmtId val="12"/>
  </c:pivotSource>
  <c:chart>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dLbl>
          <c:idx val="0"/>
          <c:layout>
            <c:manualLayout>
              <c:x val="-7.414271753103583E-3"/>
              <c:y val="-2.76816608996539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a:sp3d/>
        </c:spPr>
        <c:dLbl>
          <c:idx val="0"/>
          <c:layout>
            <c:manualLayout>
              <c:x val="2.2242815259310749E-2"/>
              <c:y val="-2.30680507497116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a:sp3d/>
        </c:spPr>
        <c:dLbl>
          <c:idx val="0"/>
          <c:layout>
            <c:manualLayout>
              <c:x val="1.2357119588505881E-2"/>
              <c:y val="-1.845444059976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a:sp3d/>
        </c:spPr>
        <c:dLbl>
          <c:idx val="0"/>
          <c:layout>
            <c:manualLayout>
              <c:x val="7.4142717531034017E-3"/>
              <c:y val="-1.845444059976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sp3d/>
        </c:spPr>
        <c:dLbl>
          <c:idx val="0"/>
          <c:layout>
            <c:manualLayout>
              <c:x val="-7.414271753103583E-3"/>
              <c:y val="-2.76816608996539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a:sp3d/>
        </c:spPr>
        <c:dLbl>
          <c:idx val="0"/>
          <c:layout>
            <c:manualLayout>
              <c:x val="2.2242815259310749E-2"/>
              <c:y val="-2.30680507497116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a:sp3d/>
        </c:spPr>
        <c:dLbl>
          <c:idx val="0"/>
          <c:layout>
            <c:manualLayout>
              <c:x val="1.2357119588505881E-2"/>
              <c:y val="-1.845444059976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a:sp3d/>
        </c:spPr>
        <c:dLbl>
          <c:idx val="0"/>
          <c:layout>
            <c:manualLayout>
              <c:x val="7.4142717531034017E-3"/>
              <c:y val="-1.845444059976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a:sp3d/>
        </c:spPr>
        <c:dLbl>
          <c:idx val="0"/>
          <c:layout>
            <c:manualLayout>
              <c:x val="-7.414271753103583E-3"/>
              <c:y val="-2.76816608996539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2"/>
          </a:solidFill>
          <a:ln>
            <a:noFill/>
          </a:ln>
          <a:effectLst/>
          <a:sp3d/>
        </c:spPr>
        <c:dLbl>
          <c:idx val="0"/>
          <c:layout>
            <c:manualLayout>
              <c:x val="2.2242815259310749E-2"/>
              <c:y val="-2.30680507497116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2"/>
          </a:solidFill>
          <a:ln>
            <a:noFill/>
          </a:ln>
          <a:effectLst/>
          <a:sp3d/>
        </c:spPr>
        <c:dLbl>
          <c:idx val="0"/>
          <c:layout>
            <c:manualLayout>
              <c:x val="1.2357119588505881E-2"/>
              <c:y val="-1.845444059976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2"/>
          </a:solidFill>
          <a:ln>
            <a:noFill/>
          </a:ln>
          <a:effectLst/>
          <a:sp3d/>
        </c:spPr>
        <c:dLbl>
          <c:idx val="0"/>
          <c:layout>
            <c:manualLayout>
              <c:x val="7.4142717531034017E-3"/>
              <c:y val="-1.845444059976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'Med percep ii semes 2022'!$B$48:$B$49</c:f>
              <c:strCache>
                <c:ptCount val="1"/>
                <c:pt idx="0">
                  <c:v>I Trimestre 2023</c:v>
                </c:pt>
              </c:strCache>
            </c:strRef>
          </c:tx>
          <c:spPr>
            <a:solidFill>
              <a:schemeClr val="accent1"/>
            </a:solidFill>
            <a:ln>
              <a:noFill/>
            </a:ln>
            <a:effectLst/>
            <a:sp3d/>
          </c:spPr>
          <c:invertIfNegative val="0"/>
          <c:dLbls>
            <c:dLbl>
              <c:idx val="0"/>
              <c:layout>
                <c:manualLayout>
                  <c:x val="-7.414271753103583E-3"/>
                  <c:y val="-2.768166089965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FD-4ACC-8A42-5777C303C76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2022'!$A$50:$A$53</c:f>
              <c:strCache>
                <c:ptCount val="4"/>
                <c:pt idx="0">
                  <c:v>Presencial</c:v>
                </c:pt>
                <c:pt idx="1">
                  <c:v>Servicio postal - ventanilla de correspondencia</c:v>
                </c:pt>
                <c:pt idx="2">
                  <c:v>Télefonico</c:v>
                </c:pt>
                <c:pt idx="3">
                  <c:v>Virtual</c:v>
                </c:pt>
              </c:strCache>
            </c:strRef>
          </c:cat>
          <c:val>
            <c:numRef>
              <c:f>'Med percep ii semes 2022'!$B$50:$B$53</c:f>
              <c:numCache>
                <c:formatCode>General</c:formatCode>
                <c:ptCount val="4"/>
                <c:pt idx="0">
                  <c:v>1458</c:v>
                </c:pt>
                <c:pt idx="1">
                  <c:v>292</c:v>
                </c:pt>
                <c:pt idx="2">
                  <c:v>4</c:v>
                </c:pt>
                <c:pt idx="3">
                  <c:v>147</c:v>
                </c:pt>
              </c:numCache>
            </c:numRef>
          </c:val>
          <c:shape val="cylinder"/>
          <c:extLst>
            <c:ext xmlns:c16="http://schemas.microsoft.com/office/drawing/2014/chart" uri="{C3380CC4-5D6E-409C-BE32-E72D297353CC}">
              <c16:uniqueId val="{00000001-33FD-4ACC-8A42-5777C303C766}"/>
            </c:ext>
          </c:extLst>
        </c:ser>
        <c:ser>
          <c:idx val="1"/>
          <c:order val="1"/>
          <c:tx>
            <c:strRef>
              <c:f>'Med percep ii semes 2022'!$C$48:$C$49</c:f>
              <c:strCache>
                <c:ptCount val="1"/>
                <c:pt idx="0">
                  <c:v>II Trimestre 2023</c:v>
                </c:pt>
              </c:strCache>
            </c:strRef>
          </c:tx>
          <c:spPr>
            <a:solidFill>
              <a:schemeClr val="accent2"/>
            </a:solidFill>
            <a:ln>
              <a:noFill/>
            </a:ln>
            <a:effectLst/>
            <a:sp3d/>
          </c:spPr>
          <c:invertIfNegative val="0"/>
          <c:dLbls>
            <c:dLbl>
              <c:idx val="0"/>
              <c:layout>
                <c:manualLayout>
                  <c:x val="2.2242815259310749E-2"/>
                  <c:y val="-2.306805074971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FD-4ACC-8A42-5777C303C766}"/>
                </c:ext>
              </c:extLst>
            </c:dLbl>
            <c:dLbl>
              <c:idx val="1"/>
              <c:layout>
                <c:manualLayout>
                  <c:x val="1.2357119588505881E-2"/>
                  <c:y val="-1.845444059976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FD-4ACC-8A42-5777C303C766}"/>
                </c:ext>
              </c:extLst>
            </c:dLbl>
            <c:dLbl>
              <c:idx val="3"/>
              <c:layout>
                <c:manualLayout>
                  <c:x val="7.4142717531034017E-3"/>
                  <c:y val="-1.845444059976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FD-4ACC-8A42-5777C303C76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2022'!$A$50:$A$53</c:f>
              <c:strCache>
                <c:ptCount val="4"/>
                <c:pt idx="0">
                  <c:v>Presencial</c:v>
                </c:pt>
                <c:pt idx="1">
                  <c:v>Servicio postal - ventanilla de correspondencia</c:v>
                </c:pt>
                <c:pt idx="2">
                  <c:v>Télefonico</c:v>
                </c:pt>
                <c:pt idx="3">
                  <c:v>Virtual</c:v>
                </c:pt>
              </c:strCache>
            </c:strRef>
          </c:cat>
          <c:val>
            <c:numRef>
              <c:f>'Med percep ii semes 2022'!$C$50:$C$53</c:f>
              <c:numCache>
                <c:formatCode>General</c:formatCode>
                <c:ptCount val="4"/>
                <c:pt idx="0">
                  <c:v>1425</c:v>
                </c:pt>
                <c:pt idx="1">
                  <c:v>256</c:v>
                </c:pt>
                <c:pt idx="2">
                  <c:v>11</c:v>
                </c:pt>
                <c:pt idx="3">
                  <c:v>202</c:v>
                </c:pt>
              </c:numCache>
            </c:numRef>
          </c:val>
          <c:shape val="cylinder"/>
          <c:extLst>
            <c:ext xmlns:c16="http://schemas.microsoft.com/office/drawing/2014/chart" uri="{C3380CC4-5D6E-409C-BE32-E72D297353CC}">
              <c16:uniqueId val="{00000005-33FD-4ACC-8A42-5777C303C766}"/>
            </c:ext>
          </c:extLst>
        </c:ser>
        <c:dLbls>
          <c:showLegendKey val="0"/>
          <c:showVal val="1"/>
          <c:showCatName val="0"/>
          <c:showSerName val="0"/>
          <c:showPercent val="0"/>
          <c:showBubbleSize val="0"/>
        </c:dLbls>
        <c:gapWidth val="150"/>
        <c:shape val="box"/>
        <c:axId val="752379616"/>
        <c:axId val="752376704"/>
        <c:axId val="0"/>
      </c:bar3DChart>
      <c:catAx>
        <c:axId val="752379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52376704"/>
        <c:crosses val="autoZero"/>
        <c:auto val="1"/>
        <c:lblAlgn val="ctr"/>
        <c:lblOffset val="100"/>
        <c:noMultiLvlLbl val="0"/>
      </c:catAx>
      <c:valAx>
        <c:axId val="752376704"/>
        <c:scaling>
          <c:orientation val="minMax"/>
          <c:max val="17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5237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40000"/>
                <a:lumOff val="60000"/>
              </a:schemeClr>
            </a:solidFill>
            <a:ln>
              <a:solidFill>
                <a:schemeClr val="accent1"/>
              </a:solidFill>
            </a:ln>
            <a:effectLst/>
          </c:spPr>
          <c:invertIfNegative val="0"/>
          <c:dPt>
            <c:idx val="0"/>
            <c:invertIfNegative val="0"/>
            <c:bubble3D val="0"/>
            <c:spPr>
              <a:solidFill>
                <a:srgbClr val="FFFF00"/>
              </a:solidFill>
              <a:ln>
                <a:solidFill>
                  <a:schemeClr val="accent1"/>
                </a:solidFill>
              </a:ln>
              <a:effectLst/>
            </c:spPr>
            <c:extLst>
              <c:ext xmlns:c16="http://schemas.microsoft.com/office/drawing/2014/chart" uri="{C3380CC4-5D6E-409C-BE32-E72D297353CC}">
                <c16:uniqueId val="{00000001-9E85-4097-B244-3C2AD155C24A}"/>
              </c:ext>
            </c:extLst>
          </c:dPt>
          <c:dPt>
            <c:idx val="1"/>
            <c:invertIfNegative val="0"/>
            <c:bubble3D val="0"/>
            <c:spPr>
              <a:solidFill>
                <a:srgbClr val="00B0F0"/>
              </a:solidFill>
              <a:ln>
                <a:solidFill>
                  <a:schemeClr val="accent1"/>
                </a:solidFill>
              </a:ln>
              <a:effectLst/>
            </c:spPr>
            <c:extLst>
              <c:ext xmlns:c16="http://schemas.microsoft.com/office/drawing/2014/chart" uri="{C3380CC4-5D6E-409C-BE32-E72D297353CC}">
                <c16:uniqueId val="{00000003-9E85-4097-B244-3C2AD155C24A}"/>
              </c:ext>
            </c:extLst>
          </c:dPt>
          <c:dPt>
            <c:idx val="2"/>
            <c:invertIfNegative val="0"/>
            <c:bubble3D val="0"/>
            <c:spPr>
              <a:solidFill>
                <a:srgbClr val="00B050"/>
              </a:solidFill>
              <a:ln>
                <a:solidFill>
                  <a:schemeClr val="accent1"/>
                </a:solidFill>
              </a:ln>
              <a:effectLst/>
            </c:spPr>
            <c:extLst>
              <c:ext xmlns:c16="http://schemas.microsoft.com/office/drawing/2014/chart" uri="{C3380CC4-5D6E-409C-BE32-E72D297353CC}">
                <c16:uniqueId val="{00000005-9E85-4097-B244-3C2AD155C24A}"/>
              </c:ext>
            </c:extLst>
          </c:dPt>
          <c:dPt>
            <c:idx val="3"/>
            <c:invertIfNegative val="0"/>
            <c:bubble3D val="0"/>
            <c:spPr>
              <a:solidFill>
                <a:srgbClr val="7030A0"/>
              </a:solidFill>
              <a:ln>
                <a:solidFill>
                  <a:schemeClr val="accent1"/>
                </a:solidFill>
              </a:ln>
              <a:effectLst/>
            </c:spPr>
            <c:extLst>
              <c:ext xmlns:c16="http://schemas.microsoft.com/office/drawing/2014/chart" uri="{C3380CC4-5D6E-409C-BE32-E72D297353CC}">
                <c16:uniqueId val="{00000007-9E85-4097-B244-3C2AD155C24A}"/>
              </c:ext>
            </c:extLst>
          </c:dPt>
          <c:dPt>
            <c:idx val="4"/>
            <c:invertIfNegative val="0"/>
            <c:bubble3D val="0"/>
            <c:spPr>
              <a:solidFill>
                <a:srgbClr val="FF0000"/>
              </a:solidFill>
              <a:ln>
                <a:solidFill>
                  <a:schemeClr val="accent1"/>
                </a:solidFill>
              </a:ln>
              <a:effectLst/>
            </c:spPr>
            <c:extLst>
              <c:ext xmlns:c16="http://schemas.microsoft.com/office/drawing/2014/chart" uri="{C3380CC4-5D6E-409C-BE32-E72D297353CC}">
                <c16:uniqueId val="{00000009-9E85-4097-B244-3C2AD155C24A}"/>
              </c:ext>
            </c:extLst>
          </c:dPt>
          <c:dPt>
            <c:idx val="5"/>
            <c:invertIfNegative val="0"/>
            <c:bubble3D val="0"/>
            <c:spPr>
              <a:solidFill>
                <a:srgbClr val="FFC000"/>
              </a:solidFill>
              <a:ln>
                <a:solidFill>
                  <a:schemeClr val="accent1"/>
                </a:solidFill>
              </a:ln>
              <a:effectLst/>
            </c:spPr>
            <c:extLst>
              <c:ext xmlns:c16="http://schemas.microsoft.com/office/drawing/2014/chart" uri="{C3380CC4-5D6E-409C-BE32-E72D297353CC}">
                <c16:uniqueId val="{0000000B-9E85-4097-B244-3C2AD155C24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'Med percep ii semes 2022'!$B$72:$G$72</c:f>
              <c:strCache>
                <c:ptCount val="6"/>
                <c:pt idx="0">
                  <c:v>enero</c:v>
                </c:pt>
                <c:pt idx="1">
                  <c:v>febrero</c:v>
                </c:pt>
                <c:pt idx="2">
                  <c:v>marzo</c:v>
                </c:pt>
                <c:pt idx="3">
                  <c:v>abril</c:v>
                </c:pt>
                <c:pt idx="4">
                  <c:v>mayo</c:v>
                </c:pt>
                <c:pt idx="5">
                  <c:v>junio</c:v>
                </c:pt>
              </c:strCache>
            </c:strRef>
          </c:cat>
          <c:val>
            <c:numRef>
              <c:f>'Med percep ii semes 2022'!$B$73:$G$73</c:f>
              <c:numCache>
                <c:formatCode>0.00%</c:formatCode>
                <c:ptCount val="6"/>
                <c:pt idx="0">
                  <c:v>0.96875</c:v>
                </c:pt>
                <c:pt idx="1">
                  <c:v>0.9570815450643777</c:v>
                </c:pt>
                <c:pt idx="2">
                  <c:v>0.98469387755102034</c:v>
                </c:pt>
                <c:pt idx="3">
                  <c:v>0.95652173913043481</c:v>
                </c:pt>
                <c:pt idx="4">
                  <c:v>0.97058823529411764</c:v>
                </c:pt>
                <c:pt idx="5">
                  <c:v>0.95454545454545459</c:v>
                </c:pt>
              </c:numCache>
            </c:numRef>
          </c:val>
          <c:extLst>
            <c:ext xmlns:c16="http://schemas.microsoft.com/office/drawing/2014/chart" uri="{C3380CC4-5D6E-409C-BE32-E72D297353CC}">
              <c16:uniqueId val="{0000000C-9E85-4097-B244-3C2AD155C24A}"/>
            </c:ext>
          </c:extLst>
        </c:ser>
        <c:dLbls>
          <c:showLegendKey val="0"/>
          <c:showVal val="0"/>
          <c:showCatName val="0"/>
          <c:showSerName val="0"/>
          <c:showPercent val="0"/>
          <c:showBubbleSize val="0"/>
        </c:dLbls>
        <c:gapWidth val="219"/>
        <c:overlap val="-27"/>
        <c:axId val="1272070064"/>
        <c:axId val="1272072144"/>
      </c:barChart>
      <c:catAx>
        <c:axId val="127207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72072144"/>
        <c:crosses val="autoZero"/>
        <c:auto val="1"/>
        <c:lblAlgn val="ctr"/>
        <c:lblOffset val="100"/>
        <c:noMultiLvlLbl val="0"/>
      </c:catAx>
      <c:valAx>
        <c:axId val="1272072144"/>
        <c:scaling>
          <c:orientation val="minMax"/>
          <c:max val="1"/>
          <c:min val="0.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27207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CO"/>
              <a:t>¿Que opina usted del Esquema de Publicación?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C000"/>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1-28E2-465D-AAE8-74DB06143FE4}"/>
              </c:ext>
            </c:extLst>
          </c:dPt>
          <c:dPt>
            <c:idx val="2"/>
            <c:invertIfNegative val="0"/>
            <c:bubble3D val="0"/>
            <c:spPr>
              <a:solidFill>
                <a:srgbClr val="0070C0"/>
              </a:solidFill>
              <a:ln>
                <a:noFill/>
              </a:ln>
              <a:effectLst/>
              <a:sp3d/>
            </c:spPr>
            <c:extLst>
              <c:ext xmlns:c16="http://schemas.microsoft.com/office/drawing/2014/chart" uri="{C3380CC4-5D6E-409C-BE32-E72D297353CC}">
                <c16:uniqueId val="{00000003-28E2-465D-AAE8-74DB06143FE4}"/>
              </c:ext>
            </c:extLst>
          </c:dPt>
          <c:dPt>
            <c:idx val="3"/>
            <c:invertIfNegative val="0"/>
            <c:bubble3D val="0"/>
            <c:spPr>
              <a:solidFill>
                <a:schemeClr val="accent6">
                  <a:lumMod val="20000"/>
                  <a:lumOff val="80000"/>
                </a:schemeClr>
              </a:solidFill>
              <a:ln>
                <a:noFill/>
              </a:ln>
              <a:effectLst/>
              <a:sp3d/>
            </c:spPr>
            <c:extLst>
              <c:ext xmlns:c16="http://schemas.microsoft.com/office/drawing/2014/chart" uri="{C3380CC4-5D6E-409C-BE32-E72D297353CC}">
                <c16:uniqueId val="{00000005-28E2-465D-AAE8-74DB06143FE4}"/>
              </c:ext>
            </c:extLst>
          </c:dPt>
          <c:dPt>
            <c:idx val="4"/>
            <c:invertIfNegative val="0"/>
            <c:bubble3D val="0"/>
            <c:spPr>
              <a:solidFill>
                <a:schemeClr val="accent3"/>
              </a:solidFill>
              <a:ln>
                <a:noFill/>
              </a:ln>
              <a:effectLst/>
              <a:sp3d/>
            </c:spPr>
            <c:extLst>
              <c:ext xmlns:c16="http://schemas.microsoft.com/office/drawing/2014/chart" uri="{C3380CC4-5D6E-409C-BE32-E72D297353CC}">
                <c16:uniqueId val="{00000007-28E2-465D-AAE8-74DB06143F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Sheet1!$L$22:$L$26</c:f>
              <c:strCache>
                <c:ptCount val="5"/>
                <c:pt idx="0">
                  <c:v>No se publican los resultados</c:v>
                </c:pt>
                <c:pt idx="1">
                  <c:v>Es mi primera consulta</c:v>
                </c:pt>
                <c:pt idx="2">
                  <c:v>Excelente</c:v>
                </c:pt>
                <c:pt idx="3">
                  <c:v>No aplica</c:v>
                </c:pt>
                <c:pt idx="4">
                  <c:v>Bueno</c:v>
                </c:pt>
              </c:strCache>
            </c:strRef>
          </c:cat>
          <c:val>
            <c:numRef>
              <c:f>Sheet1!$M$22:$M$26</c:f>
              <c:numCache>
                <c:formatCode>General</c:formatCode>
                <c:ptCount val="5"/>
                <c:pt idx="0">
                  <c:v>1</c:v>
                </c:pt>
                <c:pt idx="1">
                  <c:v>1</c:v>
                </c:pt>
                <c:pt idx="2">
                  <c:v>1</c:v>
                </c:pt>
                <c:pt idx="3">
                  <c:v>1</c:v>
                </c:pt>
                <c:pt idx="4">
                  <c:v>2</c:v>
                </c:pt>
              </c:numCache>
            </c:numRef>
          </c:val>
          <c:extLst>
            <c:ext xmlns:c16="http://schemas.microsoft.com/office/drawing/2014/chart" uri="{C3380CC4-5D6E-409C-BE32-E72D297353CC}">
              <c16:uniqueId val="{00000008-28E2-465D-AAE8-74DB06143FE4}"/>
            </c:ext>
          </c:extLst>
        </c:ser>
        <c:dLbls>
          <c:showLegendKey val="0"/>
          <c:showVal val="1"/>
          <c:showCatName val="0"/>
          <c:showSerName val="0"/>
          <c:showPercent val="0"/>
          <c:showBubbleSize val="0"/>
        </c:dLbls>
        <c:gapWidth val="150"/>
        <c:shape val="box"/>
        <c:axId val="1534556000"/>
        <c:axId val="1534556960"/>
        <c:axId val="0"/>
      </c:bar3DChart>
      <c:catAx>
        <c:axId val="1534556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534556960"/>
        <c:crosses val="autoZero"/>
        <c:auto val="1"/>
        <c:lblAlgn val="ctr"/>
        <c:lblOffset val="100"/>
        <c:noMultiLvlLbl val="0"/>
      </c:catAx>
      <c:valAx>
        <c:axId val="153455696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53455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 percep ii semes 2022'!$B$504</c:f>
              <c:strCache>
                <c:ptCount val="1"/>
                <c:pt idx="0">
                  <c:v>Muy satisfecho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2022'!$B$505</c:f>
              <c:numCache>
                <c:formatCode>General</c:formatCode>
                <c:ptCount val="1"/>
                <c:pt idx="0">
                  <c:v>158</c:v>
                </c:pt>
              </c:numCache>
            </c:numRef>
          </c:val>
          <c:extLst>
            <c:ext xmlns:c16="http://schemas.microsoft.com/office/drawing/2014/chart" uri="{C3380CC4-5D6E-409C-BE32-E72D297353CC}">
              <c16:uniqueId val="{00000000-569E-45C0-BB2F-75F7C91A4A93}"/>
            </c:ext>
          </c:extLst>
        </c:ser>
        <c:ser>
          <c:idx val="1"/>
          <c:order val="1"/>
          <c:tx>
            <c:strRef>
              <c:f>'Med percep ii semes 2022'!$C$504</c:f>
              <c:strCache>
                <c:ptCount val="1"/>
                <c:pt idx="0">
                  <c:v>Satisfecho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2022'!$C$505</c:f>
              <c:numCache>
                <c:formatCode>General</c:formatCode>
                <c:ptCount val="1"/>
                <c:pt idx="0">
                  <c:v>88</c:v>
                </c:pt>
              </c:numCache>
            </c:numRef>
          </c:val>
          <c:extLst>
            <c:ext xmlns:c16="http://schemas.microsoft.com/office/drawing/2014/chart" uri="{C3380CC4-5D6E-409C-BE32-E72D297353CC}">
              <c16:uniqueId val="{00000001-569E-45C0-BB2F-75F7C91A4A93}"/>
            </c:ext>
          </c:extLst>
        </c:ser>
        <c:ser>
          <c:idx val="2"/>
          <c:order val="2"/>
          <c:tx>
            <c:strRef>
              <c:f>'Med percep ii semes 2022'!$D$504</c:f>
              <c:strCache>
                <c:ptCount val="1"/>
                <c:pt idx="0">
                  <c:v>Conforme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2022'!$D$505</c:f>
              <c:numCache>
                <c:formatCode>General</c:formatCode>
                <c:ptCount val="1"/>
                <c:pt idx="0">
                  <c:v>38</c:v>
                </c:pt>
              </c:numCache>
            </c:numRef>
          </c:val>
          <c:extLst>
            <c:ext xmlns:c16="http://schemas.microsoft.com/office/drawing/2014/chart" uri="{C3380CC4-5D6E-409C-BE32-E72D297353CC}">
              <c16:uniqueId val="{00000002-569E-45C0-BB2F-75F7C91A4A93}"/>
            </c:ext>
          </c:extLst>
        </c:ser>
        <c:ser>
          <c:idx val="3"/>
          <c:order val="3"/>
          <c:tx>
            <c:strRef>
              <c:f>'Med percep ii semes 2022'!$E$504</c:f>
              <c:strCache>
                <c:ptCount val="1"/>
                <c:pt idx="0">
                  <c:v>Insatisfecho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2022'!$E$505</c:f>
              <c:numCache>
                <c:formatCode>General</c:formatCode>
                <c:ptCount val="1"/>
                <c:pt idx="0">
                  <c:v>24</c:v>
                </c:pt>
              </c:numCache>
            </c:numRef>
          </c:val>
          <c:extLst>
            <c:ext xmlns:c16="http://schemas.microsoft.com/office/drawing/2014/chart" uri="{C3380CC4-5D6E-409C-BE32-E72D297353CC}">
              <c16:uniqueId val="{00000003-569E-45C0-BB2F-75F7C91A4A93}"/>
            </c:ext>
          </c:extLst>
        </c:ser>
        <c:ser>
          <c:idx val="4"/>
          <c:order val="4"/>
          <c:tx>
            <c:strRef>
              <c:f>'Med percep ii semes 2022'!$F$504</c:f>
              <c:strCache>
                <c:ptCount val="1"/>
                <c:pt idx="0">
                  <c:v>Muy insatisfecho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'Med percep ii semes 2022'!$F$505</c:f>
              <c:numCache>
                <c:formatCode>General</c:formatCode>
                <c:ptCount val="1"/>
                <c:pt idx="0">
                  <c:v>41</c:v>
                </c:pt>
              </c:numCache>
            </c:numRef>
          </c:val>
          <c:extLst>
            <c:ext xmlns:c16="http://schemas.microsoft.com/office/drawing/2014/chart" uri="{C3380CC4-5D6E-409C-BE32-E72D297353CC}">
              <c16:uniqueId val="{00000004-569E-45C0-BB2F-75F7C91A4A93}"/>
            </c:ext>
          </c:extLst>
        </c:ser>
        <c:dLbls>
          <c:dLblPos val="outEnd"/>
          <c:showLegendKey val="0"/>
          <c:showVal val="1"/>
          <c:showCatName val="0"/>
          <c:showSerName val="0"/>
          <c:showPercent val="0"/>
          <c:showBubbleSize val="0"/>
        </c:dLbls>
        <c:gapWidth val="219"/>
        <c:overlap val="-27"/>
        <c:axId val="163004511"/>
        <c:axId val="163006591"/>
      </c:barChart>
      <c:catAx>
        <c:axId val="1630045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3006591"/>
        <c:crosses val="autoZero"/>
        <c:auto val="1"/>
        <c:lblAlgn val="ctr"/>
        <c:lblOffset val="100"/>
        <c:noMultiLvlLbl val="0"/>
      </c:catAx>
      <c:valAx>
        <c:axId val="1630065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300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7392825896763"/>
          <c:y val="5.0925925925925923E-2"/>
          <c:w val="0.81081496062992131"/>
          <c:h val="0.790245322279787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7810-4239-AF9B-59F5F2A1F900}"/>
              </c:ext>
            </c:extLst>
          </c:dPt>
          <c:dPt>
            <c:idx val="1"/>
            <c:invertIfNegative val="0"/>
            <c:bubble3D val="0"/>
            <c:spPr>
              <a:solidFill>
                <a:srgbClr val="7030A0"/>
              </a:solidFill>
              <a:ln>
                <a:noFill/>
              </a:ln>
              <a:effectLst/>
            </c:spPr>
            <c:extLst>
              <c:ext xmlns:c16="http://schemas.microsoft.com/office/drawing/2014/chart" uri="{C3380CC4-5D6E-409C-BE32-E72D297353CC}">
                <c16:uniqueId val="{00000003-7810-4239-AF9B-59F5F2A1F900}"/>
              </c:ext>
            </c:extLst>
          </c:dPt>
          <c:dPt>
            <c:idx val="2"/>
            <c:invertIfNegative val="0"/>
            <c:bubble3D val="0"/>
            <c:spPr>
              <a:solidFill>
                <a:srgbClr val="FF0000"/>
              </a:solidFill>
              <a:ln>
                <a:noFill/>
              </a:ln>
              <a:effectLst/>
            </c:spPr>
            <c:extLst>
              <c:ext xmlns:c16="http://schemas.microsoft.com/office/drawing/2014/chart" uri="{C3380CC4-5D6E-409C-BE32-E72D297353CC}">
                <c16:uniqueId val="{00000005-7810-4239-AF9B-59F5F2A1F900}"/>
              </c:ext>
            </c:extLst>
          </c:dPt>
          <c:dPt>
            <c:idx val="3"/>
            <c:invertIfNegative val="0"/>
            <c:bubble3D val="0"/>
            <c:spPr>
              <a:solidFill>
                <a:srgbClr val="00B0F0"/>
              </a:solidFill>
              <a:ln>
                <a:noFill/>
              </a:ln>
              <a:effectLst/>
            </c:spPr>
            <c:extLst>
              <c:ext xmlns:c16="http://schemas.microsoft.com/office/drawing/2014/chart" uri="{C3380CC4-5D6E-409C-BE32-E72D297353CC}">
                <c16:uniqueId val="{00000007-7810-4239-AF9B-59F5F2A1F900}"/>
              </c:ext>
            </c:extLst>
          </c:dPt>
          <c:dPt>
            <c:idx val="4"/>
            <c:invertIfNegative val="0"/>
            <c:bubble3D val="0"/>
            <c:spPr>
              <a:solidFill>
                <a:srgbClr val="FFFF00"/>
              </a:solidFill>
              <a:ln>
                <a:noFill/>
              </a:ln>
              <a:effectLst/>
            </c:spPr>
            <c:extLst>
              <c:ext xmlns:c16="http://schemas.microsoft.com/office/drawing/2014/chart" uri="{C3380CC4-5D6E-409C-BE32-E72D297353CC}">
                <c16:uniqueId val="{00000009-7810-4239-AF9B-59F5F2A1F90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2022'!$B$130:$F$130</c:f>
              <c:strCache>
                <c:ptCount val="5"/>
                <c:pt idx="0">
                  <c:v>Excelente</c:v>
                </c:pt>
                <c:pt idx="1">
                  <c:v>Buena</c:v>
                </c:pt>
                <c:pt idx="2">
                  <c:v>Regular</c:v>
                </c:pt>
                <c:pt idx="3">
                  <c:v>Pésima</c:v>
                </c:pt>
                <c:pt idx="4">
                  <c:v>Mala</c:v>
                </c:pt>
              </c:strCache>
            </c:strRef>
          </c:cat>
          <c:val>
            <c:numRef>
              <c:f>'Med percep ii semes 2022'!$B$131:$F$131</c:f>
              <c:numCache>
                <c:formatCode>General</c:formatCode>
                <c:ptCount val="5"/>
                <c:pt idx="0">
                  <c:v>171</c:v>
                </c:pt>
                <c:pt idx="1">
                  <c:v>107</c:v>
                </c:pt>
                <c:pt idx="2">
                  <c:v>23</c:v>
                </c:pt>
                <c:pt idx="3">
                  <c:v>31</c:v>
                </c:pt>
                <c:pt idx="4">
                  <c:v>17</c:v>
                </c:pt>
              </c:numCache>
            </c:numRef>
          </c:val>
          <c:extLst>
            <c:ext xmlns:c16="http://schemas.microsoft.com/office/drawing/2014/chart" uri="{C3380CC4-5D6E-409C-BE32-E72D297353CC}">
              <c16:uniqueId val="{0000000A-7810-4239-AF9B-59F5F2A1F900}"/>
            </c:ext>
          </c:extLst>
        </c:ser>
        <c:dLbls>
          <c:dLblPos val="outEnd"/>
          <c:showLegendKey val="0"/>
          <c:showVal val="1"/>
          <c:showCatName val="0"/>
          <c:showSerName val="0"/>
          <c:showPercent val="0"/>
          <c:showBubbleSize val="0"/>
        </c:dLbls>
        <c:gapWidth val="182"/>
        <c:axId val="1178038384"/>
        <c:axId val="1178039216"/>
      </c:barChart>
      <c:catAx>
        <c:axId val="117803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78039216"/>
        <c:crosses val="autoZero"/>
        <c:auto val="1"/>
        <c:lblAlgn val="ctr"/>
        <c:lblOffset val="100"/>
        <c:noMultiLvlLbl val="0"/>
      </c:catAx>
      <c:valAx>
        <c:axId val="117803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7803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2022'!$B$147:$F$147</c:f>
              <c:strCache>
                <c:ptCount val="5"/>
                <c:pt idx="0">
                  <c:v>Excelente</c:v>
                </c:pt>
                <c:pt idx="1">
                  <c:v>Buena</c:v>
                </c:pt>
                <c:pt idx="2">
                  <c:v>Regular</c:v>
                </c:pt>
                <c:pt idx="3">
                  <c:v>Pésima</c:v>
                </c:pt>
                <c:pt idx="4">
                  <c:v>Mala</c:v>
                </c:pt>
              </c:strCache>
            </c:strRef>
          </c:cat>
          <c:val>
            <c:numRef>
              <c:f>'Med percep ii semes 2022'!$B$148:$F$148</c:f>
              <c:numCache>
                <c:formatCode>General</c:formatCode>
                <c:ptCount val="5"/>
                <c:pt idx="0">
                  <c:v>137</c:v>
                </c:pt>
                <c:pt idx="1">
                  <c:v>139</c:v>
                </c:pt>
                <c:pt idx="2">
                  <c:v>36</c:v>
                </c:pt>
                <c:pt idx="3">
                  <c:v>26</c:v>
                </c:pt>
                <c:pt idx="4">
                  <c:v>11</c:v>
                </c:pt>
              </c:numCache>
            </c:numRef>
          </c:val>
          <c:extLst>
            <c:ext xmlns:c16="http://schemas.microsoft.com/office/drawing/2014/chart" uri="{C3380CC4-5D6E-409C-BE32-E72D297353CC}">
              <c16:uniqueId val="{00000000-82CD-441E-895D-DB11BF749165}"/>
            </c:ext>
          </c:extLst>
        </c:ser>
        <c:dLbls>
          <c:dLblPos val="outEnd"/>
          <c:showLegendKey val="0"/>
          <c:showVal val="1"/>
          <c:showCatName val="0"/>
          <c:showSerName val="0"/>
          <c:showPercent val="0"/>
          <c:showBubbleSize val="0"/>
        </c:dLbls>
        <c:gapWidth val="182"/>
        <c:axId val="1187746608"/>
        <c:axId val="1187747024"/>
      </c:barChart>
      <c:catAx>
        <c:axId val="118774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87747024"/>
        <c:crosses val="autoZero"/>
        <c:auto val="1"/>
        <c:lblAlgn val="ctr"/>
        <c:lblOffset val="100"/>
        <c:noMultiLvlLbl val="0"/>
      </c:catAx>
      <c:valAx>
        <c:axId val="1187747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87746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 percep ii semes 2022'!$B$168:$F$168</c:f>
              <c:strCache>
                <c:ptCount val="5"/>
                <c:pt idx="0">
                  <c:v>Excelente</c:v>
                </c:pt>
                <c:pt idx="1">
                  <c:v>Buena</c:v>
                </c:pt>
                <c:pt idx="2">
                  <c:v>Regular</c:v>
                </c:pt>
                <c:pt idx="3">
                  <c:v>Pésima</c:v>
                </c:pt>
                <c:pt idx="4">
                  <c:v>Mala</c:v>
                </c:pt>
              </c:strCache>
            </c:strRef>
          </c:cat>
          <c:val>
            <c:numRef>
              <c:f>'Med percep ii semes 2022'!$B$169:$F$169</c:f>
              <c:numCache>
                <c:formatCode>General</c:formatCode>
                <c:ptCount val="5"/>
                <c:pt idx="0">
                  <c:v>165</c:v>
                </c:pt>
                <c:pt idx="1">
                  <c:v>112</c:v>
                </c:pt>
                <c:pt idx="2">
                  <c:v>22</c:v>
                </c:pt>
                <c:pt idx="3">
                  <c:v>35</c:v>
                </c:pt>
                <c:pt idx="4">
                  <c:v>15</c:v>
                </c:pt>
              </c:numCache>
            </c:numRef>
          </c:val>
          <c:extLst>
            <c:ext xmlns:c16="http://schemas.microsoft.com/office/drawing/2014/chart" uri="{C3380CC4-5D6E-409C-BE32-E72D297353CC}">
              <c16:uniqueId val="{00000000-620D-49E4-A40A-584DBC00D362}"/>
            </c:ext>
          </c:extLst>
        </c:ser>
        <c:dLbls>
          <c:dLblPos val="outEnd"/>
          <c:showLegendKey val="0"/>
          <c:showVal val="1"/>
          <c:showCatName val="0"/>
          <c:showSerName val="0"/>
          <c:showPercent val="0"/>
          <c:showBubbleSize val="0"/>
        </c:dLbls>
        <c:gapWidth val="182"/>
        <c:axId val="2084082527"/>
        <c:axId val="2084076287"/>
      </c:barChart>
      <c:catAx>
        <c:axId val="2084082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4076287"/>
        <c:crosses val="autoZero"/>
        <c:auto val="1"/>
        <c:lblAlgn val="ctr"/>
        <c:lblOffset val="100"/>
        <c:noMultiLvlLbl val="0"/>
      </c:catAx>
      <c:valAx>
        <c:axId val="2084076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40825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2/08/2023</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4604D-48E7-4E1B-8901-99748BF8C919}" type="datetimeFigureOut">
              <a:rPr lang="es-CO" smtClean="0"/>
              <a:t>2/08/2023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863D8-25FF-4C1E-8DA1-C99A0B4D275A}" type="slidenum">
              <a:rPr lang="es-CO" smtClean="0"/>
              <a:t>‹Nº›</a:t>
            </a:fld>
            <a:endParaRPr lang="es-CO"/>
          </a:p>
        </p:txBody>
      </p:sp>
    </p:spTree>
    <p:extLst>
      <p:ext uri="{BB962C8B-B14F-4D97-AF65-F5344CB8AC3E}">
        <p14:creationId xmlns:p14="http://schemas.microsoft.com/office/powerpoint/2010/main" val="15571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0" name="Imagen 19">
            <a:extLst>
              <a:ext uri="{FF2B5EF4-FFF2-40B4-BE49-F238E27FC236}">
                <a16:creationId xmlns:a16="http://schemas.microsoft.com/office/drawing/2014/main" id="{D572A25D-2D52-7AAC-82D8-D3AD14D38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4" name="Imagen 23">
            <a:extLst>
              <a:ext uri="{FF2B5EF4-FFF2-40B4-BE49-F238E27FC236}">
                <a16:creationId xmlns:a16="http://schemas.microsoft.com/office/drawing/2014/main" id="{8551E3D1-BD70-AD34-9A65-F4AA74DFF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2/08/2023</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2/08/2023</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njusticia.gov.co/servicio-al-ciudadano/encuesta-de-percepci%C3%B3n-sobre-pqrd"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c80.cl/2018/06/01/suprema-ordena-cambio-de-nombre-y-sexo-registral-de-persona-transexual-sin-intervencion-quirurgica-o-tratamiento-hormonal/diversidad-genero/"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somospacientes.com/noticias/sanidad/el-3-de-mayo-sera-el-dia-nacional-de-la-convencion-de-los-derechos-de-las-personas-con-discapacidad/" TargetMode="External"/><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chart" Target="../charts/chart18.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FF23E6-6AE7-51AE-2A70-DAF74746E229}"/>
              </a:ext>
            </a:extLst>
          </p:cNvPr>
          <p:cNvSpPr>
            <a:spLocks noGrp="1"/>
          </p:cNvSpPr>
          <p:nvPr>
            <p:ph type="title"/>
          </p:nvPr>
        </p:nvSpPr>
        <p:spPr/>
        <p:txBody>
          <a:bodyPr/>
          <a:lstStyle/>
          <a:p>
            <a:r>
              <a:rPr lang="es-CO" sz="3200" b="1" dirty="0">
                <a:solidFill>
                  <a:schemeClr val="accent5">
                    <a:lumMod val="50000"/>
                  </a:schemeClr>
                </a:solidFill>
              </a:rPr>
              <a:t>Resultados</a:t>
            </a:r>
          </a:p>
        </p:txBody>
      </p:sp>
      <p:sp>
        <p:nvSpPr>
          <p:cNvPr id="5" name="Marcador de contenido 4">
            <a:extLst>
              <a:ext uri="{FF2B5EF4-FFF2-40B4-BE49-F238E27FC236}">
                <a16:creationId xmlns:a16="http://schemas.microsoft.com/office/drawing/2014/main" id="{A9A98B20-1DD8-5021-0DFC-29F1E4FC4CD7}"/>
              </a:ext>
            </a:extLst>
          </p:cNvPr>
          <p:cNvSpPr>
            <a:spLocks noGrp="1"/>
          </p:cNvSpPr>
          <p:nvPr>
            <p:ph idx="1"/>
          </p:nvPr>
        </p:nvSpPr>
        <p:spPr>
          <a:xfrm>
            <a:off x="691891" y="1847958"/>
            <a:ext cx="10515600" cy="4351338"/>
          </a:xfrm>
        </p:spPr>
        <p:txBody>
          <a:bodyPr>
            <a:normAutofit/>
          </a:bodyPr>
          <a:lstStyle/>
          <a:p>
            <a:pPr marL="0" indent="0" algn="r">
              <a:buNone/>
            </a:pPr>
            <a:r>
              <a:rPr lang="es-CO" sz="4000" b="1" dirty="0">
                <a:solidFill>
                  <a:schemeClr val="accent5">
                    <a:lumMod val="50000"/>
                  </a:schemeClr>
                </a:solidFill>
                <a:latin typeface="+mj-lt"/>
                <a:ea typeface="+mj-ea"/>
                <a:cs typeface="+mj-cs"/>
              </a:rPr>
              <a:t>Índice de satisfacción global </a:t>
            </a:r>
            <a:br>
              <a:rPr lang="es-CO" sz="4000" b="1" dirty="0">
                <a:solidFill>
                  <a:schemeClr val="accent5">
                    <a:lumMod val="50000"/>
                  </a:schemeClr>
                </a:solidFill>
                <a:latin typeface="+mj-lt"/>
                <a:ea typeface="+mj-ea"/>
                <a:cs typeface="+mj-cs"/>
              </a:rPr>
            </a:br>
            <a:r>
              <a:rPr lang="es-CO" sz="4000" b="1" dirty="0">
                <a:solidFill>
                  <a:schemeClr val="accent5">
                    <a:lumMod val="50000"/>
                  </a:schemeClr>
                </a:solidFill>
                <a:latin typeface="+mj-lt"/>
                <a:ea typeface="+mj-ea"/>
                <a:cs typeface="+mj-cs"/>
              </a:rPr>
              <a:t>“Todos los canales”</a:t>
            </a:r>
          </a:p>
        </p:txBody>
      </p:sp>
      <p:sp>
        <p:nvSpPr>
          <p:cNvPr id="6" name="CuadroTexto 5">
            <a:extLst>
              <a:ext uri="{FF2B5EF4-FFF2-40B4-BE49-F238E27FC236}">
                <a16:creationId xmlns:a16="http://schemas.microsoft.com/office/drawing/2014/main" id="{B238E6FA-A559-99BD-B331-6B1AC8A06F2D}"/>
              </a:ext>
            </a:extLst>
          </p:cNvPr>
          <p:cNvSpPr txBox="1"/>
          <p:nvPr/>
        </p:nvSpPr>
        <p:spPr>
          <a:xfrm>
            <a:off x="5206974"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9" name="Título 6">
            <a:extLst>
              <a:ext uri="{FF2B5EF4-FFF2-40B4-BE49-F238E27FC236}">
                <a16:creationId xmlns:a16="http://schemas.microsoft.com/office/drawing/2014/main" id="{F07B92E6-4E11-F793-167F-6A35574962E9}"/>
              </a:ext>
            </a:extLst>
          </p:cNvPr>
          <p:cNvSpPr txBox="1">
            <a:spLocks/>
          </p:cNvSpPr>
          <p:nvPr/>
        </p:nvSpPr>
        <p:spPr>
          <a:xfrm>
            <a:off x="691891" y="1635767"/>
            <a:ext cx="105156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dirty="0"/>
          </a:p>
        </p:txBody>
      </p:sp>
      <p:pic>
        <p:nvPicPr>
          <p:cNvPr id="2" name="Imagen 1">
            <a:extLst>
              <a:ext uri="{FF2B5EF4-FFF2-40B4-BE49-F238E27FC236}">
                <a16:creationId xmlns:a16="http://schemas.microsoft.com/office/drawing/2014/main" id="{9F59E93D-2573-4869-7B24-76806AE10AE0}"/>
              </a:ext>
            </a:extLst>
          </p:cNvPr>
          <p:cNvPicPr>
            <a:picLocks noChangeAspect="1"/>
          </p:cNvPicPr>
          <p:nvPr/>
        </p:nvPicPr>
        <p:blipFill rotWithShape="1">
          <a:blip r:embed="rId2">
            <a:extLst>
              <a:ext uri="{28A0092B-C50C-407E-A947-70E740481C1C}">
                <a14:useLocalDpi xmlns:a14="http://schemas.microsoft.com/office/drawing/2010/main" val="0"/>
              </a:ext>
            </a:extLst>
          </a:blip>
          <a:srcRect t="12266" b="-1"/>
          <a:stretch/>
        </p:blipFill>
        <p:spPr>
          <a:xfrm>
            <a:off x="1428557" y="3353181"/>
            <a:ext cx="4225794" cy="2405965"/>
          </a:xfrm>
          <a:prstGeom prst="rect">
            <a:avLst/>
          </a:prstGeom>
        </p:spPr>
      </p:pic>
    </p:spTree>
    <p:extLst>
      <p:ext uri="{BB962C8B-B14F-4D97-AF65-F5344CB8AC3E}">
        <p14:creationId xmlns:p14="http://schemas.microsoft.com/office/powerpoint/2010/main" val="327061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7679094" y="2192694"/>
            <a:ext cx="3699690" cy="3470988"/>
          </a:xfrm>
          <a:prstGeom prst="rect">
            <a:avLst/>
          </a:prstGeom>
          <a:noFill/>
          <a:ln>
            <a:noFill/>
          </a:ln>
        </p:spPr>
        <p:txBody>
          <a:bodyPr spcFirstLastPara="1" wrap="square" lIns="68575" tIns="34275" rIns="68575" bIns="34275" anchor="t" anchorCtr="0">
            <a:noAutofit/>
          </a:bodyPr>
          <a:lstStyle/>
          <a:p>
            <a:pPr marL="0" indent="0" algn="just">
              <a:buNone/>
            </a:pPr>
            <a:r>
              <a:rPr lang="es-ES" sz="1800" dirty="0">
                <a:solidFill>
                  <a:schemeClr val="tx1">
                    <a:lumMod val="50000"/>
                  </a:schemeClr>
                </a:solidFill>
              </a:rPr>
              <a:t>El indicador se ubicó en un rango porcentual “sobresaliente” con un 96,59% sobre 100%, aumentando la percepción ciudadana  satisfactoria sobre la atención en un 3,03% frente al semestre inmediatamente  anterior.</a:t>
            </a:r>
          </a:p>
          <a:p>
            <a:pPr marL="0" indent="0" algn="just">
              <a:buNone/>
            </a:pPr>
            <a:endParaRPr lang="es-ES" sz="1800" dirty="0">
              <a:solidFill>
                <a:schemeClr val="tx1">
                  <a:lumMod val="50000"/>
                </a:schemeClr>
              </a:solidFill>
            </a:endParaRPr>
          </a:p>
          <a:p>
            <a:pPr algn="r">
              <a:lnSpc>
                <a:spcPct val="50000"/>
              </a:lnSpc>
            </a:pPr>
            <a:r>
              <a:rPr lang="es-ES" sz="1200" b="1" dirty="0">
                <a:solidFill>
                  <a:schemeClr val="tx1">
                    <a:lumMod val="50000"/>
                  </a:schemeClr>
                </a:solidFill>
              </a:rPr>
              <a:t>Periodo información: </a:t>
            </a:r>
            <a:r>
              <a:rPr lang="es-ES" sz="1200" dirty="0">
                <a:solidFill>
                  <a:schemeClr val="tx1">
                    <a:lumMod val="50000"/>
                  </a:schemeClr>
                </a:solidFill>
              </a:rPr>
              <a:t>enero a junio de 2023</a:t>
            </a:r>
          </a:p>
          <a:p>
            <a:pPr algn="r">
              <a:lnSpc>
                <a:spcPct val="50000"/>
              </a:lnSpc>
            </a:pPr>
            <a:r>
              <a:rPr lang="es-ES" sz="1200" b="1" dirty="0">
                <a:solidFill>
                  <a:schemeClr val="tx1">
                    <a:lumMod val="50000"/>
                  </a:schemeClr>
                </a:solidFill>
              </a:rPr>
              <a:t>Tipo de indicador: </a:t>
            </a:r>
            <a:r>
              <a:rPr lang="es-ES" sz="1200" dirty="0">
                <a:solidFill>
                  <a:schemeClr val="tx1">
                    <a:lumMod val="50000"/>
                  </a:schemeClr>
                </a:solidFill>
              </a:rPr>
              <a:t>calidad</a:t>
            </a:r>
          </a:p>
          <a:p>
            <a:pPr algn="r">
              <a:lnSpc>
                <a:spcPct val="50000"/>
              </a:lnSpc>
            </a:pPr>
            <a:r>
              <a:rPr lang="es-ES" sz="1200" b="1" dirty="0">
                <a:solidFill>
                  <a:schemeClr val="tx1">
                    <a:lumMod val="50000"/>
                  </a:schemeClr>
                </a:solidFill>
              </a:rPr>
              <a:t>Tendencia: </a:t>
            </a:r>
            <a:r>
              <a:rPr lang="es-ES" sz="1200" dirty="0">
                <a:solidFill>
                  <a:schemeClr val="tx1">
                    <a:lumMod val="50000"/>
                  </a:schemeClr>
                </a:solidFill>
              </a:rPr>
              <a:t>ascendente</a:t>
            </a:r>
          </a:p>
          <a:p>
            <a:pPr algn="r">
              <a:lnSpc>
                <a:spcPct val="50000"/>
              </a:lnSpc>
            </a:pPr>
            <a:r>
              <a:rPr lang="es-ES" sz="1200" b="1" dirty="0">
                <a:solidFill>
                  <a:schemeClr val="tx1">
                    <a:lumMod val="50000"/>
                  </a:schemeClr>
                </a:solidFill>
              </a:rPr>
              <a:t>Meta: </a:t>
            </a:r>
            <a:r>
              <a:rPr lang="es-ES" sz="1200" dirty="0">
                <a:solidFill>
                  <a:schemeClr val="tx1">
                    <a:lumMod val="50000"/>
                  </a:schemeClr>
                </a:solidFill>
              </a:rPr>
              <a:t>90%</a:t>
            </a:r>
          </a:p>
          <a:p>
            <a:pPr algn="r">
              <a:lnSpc>
                <a:spcPct val="50000"/>
              </a:lnSpc>
            </a:pPr>
            <a:r>
              <a:rPr lang="es-ES" sz="1200" b="1" dirty="0">
                <a:solidFill>
                  <a:schemeClr val="tx1">
                    <a:lumMod val="50000"/>
                  </a:schemeClr>
                </a:solidFill>
              </a:rPr>
              <a:t>Muestra</a:t>
            </a:r>
            <a:r>
              <a:rPr lang="es-ES" sz="1200" dirty="0">
                <a:solidFill>
                  <a:schemeClr val="tx1">
                    <a:lumMod val="50000"/>
                  </a:schemeClr>
                </a:solidFill>
              </a:rPr>
              <a:t>: 2081</a:t>
            </a:r>
          </a:p>
          <a:p>
            <a:pPr marL="158750" lvl="0" indent="0" algn="just"/>
            <a:endParaRPr lang="es-CO" sz="1800" dirty="0">
              <a:solidFill>
                <a:schemeClr val="tx1">
                  <a:lumMod val="50000"/>
                </a:schemeClr>
              </a:solidFill>
            </a:endParaRPr>
          </a:p>
        </p:txBody>
      </p:sp>
      <p:sp>
        <p:nvSpPr>
          <p:cNvPr id="7" name="Google Shape;216;p28"/>
          <p:cNvSpPr txBox="1">
            <a:spLocks/>
          </p:cNvSpPr>
          <p:nvPr/>
        </p:nvSpPr>
        <p:spPr>
          <a:xfrm>
            <a:off x="3023118" y="-40534"/>
            <a:ext cx="6747901" cy="1558017"/>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a:solidFill>
                  <a:schemeClr val="accent5">
                    <a:lumMod val="50000"/>
                  </a:schemeClr>
                </a:solidFill>
              </a:rPr>
              <a:t>Resultados del indicador global</a:t>
            </a:r>
          </a:p>
        </p:txBody>
      </p:sp>
      <p:sp>
        <p:nvSpPr>
          <p:cNvPr id="3" name="CuadroTexto 2">
            <a:extLst>
              <a:ext uri="{FF2B5EF4-FFF2-40B4-BE49-F238E27FC236}">
                <a16:creationId xmlns:a16="http://schemas.microsoft.com/office/drawing/2014/main" id="{92A8FA7C-1F45-636E-87D8-BD128D1D3574}"/>
              </a:ext>
            </a:extLst>
          </p:cNvPr>
          <p:cNvSpPr txBox="1"/>
          <p:nvPr/>
        </p:nvSpPr>
        <p:spPr>
          <a:xfrm>
            <a:off x="779832" y="1362269"/>
            <a:ext cx="10632335" cy="646331"/>
          </a:xfrm>
          <a:prstGeom prst="rect">
            <a:avLst/>
          </a:prstGeom>
          <a:noFill/>
        </p:spPr>
        <p:txBody>
          <a:bodyPr wrap="square">
            <a:spAutoFit/>
          </a:bodyPr>
          <a:lstStyle/>
          <a:p>
            <a:pPr algn="just"/>
            <a:r>
              <a:rPr lang="es-CO" sz="1800" b="0" dirty="0">
                <a:solidFill>
                  <a:schemeClr val="tx1">
                    <a:lumMod val="50000"/>
                  </a:schemeClr>
                </a:solidFill>
              </a:rPr>
              <a:t>A continuación se presenta el índice de satisfacción general de la atención por los diferentes canales del Ministerio, correspondiente al periodo de medición: </a:t>
            </a:r>
          </a:p>
        </p:txBody>
      </p:sp>
      <p:graphicFrame>
        <p:nvGraphicFramePr>
          <p:cNvPr id="8" name="Gráfico 7"/>
          <p:cNvGraphicFramePr>
            <a:graphicFrameLocks/>
          </p:cNvGraphicFramePr>
          <p:nvPr>
            <p:extLst>
              <p:ext uri="{D42A27DB-BD31-4B8C-83A1-F6EECF244321}">
                <p14:modId xmlns:p14="http://schemas.microsoft.com/office/powerpoint/2010/main" val="4195378111"/>
              </p:ext>
            </p:extLst>
          </p:nvPr>
        </p:nvGraphicFramePr>
        <p:xfrm>
          <a:off x="947651" y="2261062"/>
          <a:ext cx="6342611" cy="3616035"/>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p:cNvPicPr>
            <a:picLocks noChangeAspect="1"/>
          </p:cNvPicPr>
          <p:nvPr/>
        </p:nvPicPr>
        <p:blipFill>
          <a:blip r:embed="rId3"/>
          <a:stretch>
            <a:fillRect/>
          </a:stretch>
        </p:blipFill>
        <p:spPr>
          <a:xfrm>
            <a:off x="-1" y="5877097"/>
            <a:ext cx="12192000" cy="914285"/>
          </a:xfrm>
          <a:prstGeom prst="rect">
            <a:avLst/>
          </a:prstGeom>
        </p:spPr>
      </p:pic>
    </p:spTree>
    <p:extLst>
      <p:ext uri="{BB962C8B-B14F-4D97-AF65-F5344CB8AC3E}">
        <p14:creationId xmlns:p14="http://schemas.microsoft.com/office/powerpoint/2010/main" val="375651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754224" y="1217644"/>
            <a:ext cx="10683551" cy="4422711"/>
          </a:xfrm>
          <a:prstGeom prst="rect">
            <a:avLst/>
          </a:prstGeom>
          <a:noFill/>
          <a:ln>
            <a:noFill/>
          </a:ln>
        </p:spPr>
        <p:txBody>
          <a:bodyPr spcFirstLastPara="1" wrap="square" lIns="68575" tIns="34275" rIns="68575" bIns="34275" anchor="t" anchorCtr="0">
            <a:noAutofit/>
          </a:bodyPr>
          <a:lstStyle/>
          <a:p>
            <a:pPr marL="158750" algn="just"/>
            <a:r>
              <a:rPr lang="es-ES" sz="1800" b="0" dirty="0">
                <a:solidFill>
                  <a:schemeClr val="tx1">
                    <a:lumMod val="50000"/>
                  </a:schemeClr>
                </a:solidFill>
              </a:rPr>
              <a:t>En la siguiente gráfica se presenta el comportamiento del indicador en el semestre, dentro de lo cual se destaca la recuperación del mismo, manteniendo su calificación en sobresaliente.</a:t>
            </a:r>
            <a:endParaRPr lang="es-ES" sz="1100" dirty="0"/>
          </a:p>
          <a:p>
            <a:pPr marL="158750" lvl="0" indent="0" algn="just"/>
            <a:endParaRPr lang="es-CO" sz="1800" dirty="0">
              <a:solidFill>
                <a:schemeClr val="tx1">
                  <a:lumMod val="50000"/>
                </a:schemeClr>
              </a:solidFill>
            </a:endParaRPr>
          </a:p>
        </p:txBody>
      </p:sp>
      <p:sp>
        <p:nvSpPr>
          <p:cNvPr id="7" name="Google Shape;216;p28"/>
          <p:cNvSpPr txBox="1">
            <a:spLocks/>
          </p:cNvSpPr>
          <p:nvPr/>
        </p:nvSpPr>
        <p:spPr>
          <a:xfrm>
            <a:off x="2742265" y="0"/>
            <a:ext cx="6747901" cy="1558017"/>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a:solidFill>
                  <a:schemeClr val="accent5">
                    <a:lumMod val="50000"/>
                  </a:schemeClr>
                </a:solidFill>
              </a:rPr>
              <a:t>Resultados del indicador global</a:t>
            </a:r>
          </a:p>
        </p:txBody>
      </p:sp>
      <p:graphicFrame>
        <p:nvGraphicFramePr>
          <p:cNvPr id="10" name="Gráfico 9"/>
          <p:cNvGraphicFramePr>
            <a:graphicFrameLocks/>
          </p:cNvGraphicFramePr>
          <p:nvPr>
            <p:extLst>
              <p:ext uri="{D42A27DB-BD31-4B8C-83A1-F6EECF244321}">
                <p14:modId xmlns:p14="http://schemas.microsoft.com/office/powerpoint/2010/main" val="3131648464"/>
              </p:ext>
            </p:extLst>
          </p:nvPr>
        </p:nvGraphicFramePr>
        <p:xfrm>
          <a:off x="6370319" y="2719178"/>
          <a:ext cx="4968241" cy="294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a:graphicFrameLocks/>
          </p:cNvGraphicFramePr>
          <p:nvPr>
            <p:extLst>
              <p:ext uri="{D42A27DB-BD31-4B8C-83A1-F6EECF244321}">
                <p14:modId xmlns:p14="http://schemas.microsoft.com/office/powerpoint/2010/main" val="289388130"/>
              </p:ext>
            </p:extLst>
          </p:nvPr>
        </p:nvGraphicFramePr>
        <p:xfrm>
          <a:off x="992903" y="2592965"/>
          <a:ext cx="5138738" cy="2752725"/>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p:cNvPicPr>
            <a:picLocks noChangeAspect="1"/>
          </p:cNvPicPr>
          <p:nvPr/>
        </p:nvPicPr>
        <p:blipFill>
          <a:blip r:embed="rId4"/>
          <a:stretch>
            <a:fillRect/>
          </a:stretch>
        </p:blipFill>
        <p:spPr>
          <a:xfrm>
            <a:off x="0" y="5855966"/>
            <a:ext cx="12192000" cy="914285"/>
          </a:xfrm>
          <a:prstGeom prst="rect">
            <a:avLst/>
          </a:prstGeom>
        </p:spPr>
      </p:pic>
    </p:spTree>
    <p:extLst>
      <p:ext uri="{BB962C8B-B14F-4D97-AF65-F5344CB8AC3E}">
        <p14:creationId xmlns:p14="http://schemas.microsoft.com/office/powerpoint/2010/main" val="205799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419878" y="1287624"/>
            <a:ext cx="10943621" cy="6035889"/>
          </a:xfrm>
          <a:prstGeom prst="rect">
            <a:avLst/>
          </a:prstGeom>
          <a:noFill/>
          <a:ln>
            <a:noFill/>
          </a:ln>
        </p:spPr>
        <p:txBody>
          <a:bodyPr spcFirstLastPara="1" wrap="square" lIns="68575" tIns="34275" rIns="68575" bIns="34275" anchor="t" anchorCtr="0">
            <a:noAutofit/>
          </a:bodyPr>
          <a:lstStyle/>
          <a:p>
            <a:pPr marL="285750" indent="-285750" algn="just">
              <a:buFont typeface="Wingdings" charset="2"/>
              <a:buChar char="²"/>
            </a:pPr>
            <a:r>
              <a:rPr lang="es-ES" sz="1800" dirty="0">
                <a:solidFill>
                  <a:schemeClr val="tx1">
                    <a:lumMod val="50000"/>
                  </a:schemeClr>
                </a:solidFill>
              </a:rPr>
              <a:t>La medición de la percepción de los ciudadanos frente a la atención recibida por la Entidad para la gestión de sus requerimientos en el primer semestre del año 2023 se ubicó en un rango porcentual “sobresaliente" con un 96,59% sobre 100%, lo que indica que el nivel de satisfacción de los usuarios aumento un 3,03% frente al semestre inmediatamente anterior.</a:t>
            </a:r>
          </a:p>
          <a:p>
            <a:pPr marL="285750" indent="-285750" algn="just">
              <a:buFont typeface="Wingdings" charset="2"/>
              <a:buChar char="²"/>
            </a:pPr>
            <a:endParaRPr lang="es-ES" sz="1800" dirty="0">
              <a:solidFill>
                <a:schemeClr val="tx1">
                  <a:lumMod val="50000"/>
                </a:schemeClr>
              </a:solidFill>
            </a:endParaRPr>
          </a:p>
          <a:p>
            <a:pPr marL="285750" indent="-285750" algn="just">
              <a:buFont typeface="Wingdings" charset="2"/>
              <a:buChar char="²"/>
            </a:pPr>
            <a:r>
              <a:rPr lang="es-ES" sz="1800" dirty="0">
                <a:solidFill>
                  <a:schemeClr val="tx1">
                    <a:lumMod val="50000"/>
                  </a:schemeClr>
                </a:solidFill>
              </a:rPr>
              <a:t>En el segundo trimestre del año 2023, se ubicó en un rango porcentual “sobresaliente" con un 99,61% sobre 100%, lo que indica que el nivel de satisfacción de los usuarios disminuyo en 0,14% frente al trimestre inmediatamente anterior.</a:t>
            </a:r>
          </a:p>
          <a:p>
            <a:pPr marL="285750" indent="-285750" algn="just">
              <a:buFont typeface="Wingdings" charset="2"/>
              <a:buChar char="²"/>
            </a:pPr>
            <a:endParaRPr lang="es-ES" sz="1800" dirty="0">
              <a:solidFill>
                <a:schemeClr val="tx1">
                  <a:lumMod val="50000"/>
                </a:schemeClr>
              </a:solidFill>
            </a:endParaRPr>
          </a:p>
          <a:p>
            <a:pPr marL="285750" indent="-285750" algn="just">
              <a:buFont typeface="Wingdings" charset="2"/>
              <a:buChar char="²"/>
            </a:pPr>
            <a:r>
              <a:rPr lang="es-ES" sz="1800" dirty="0">
                <a:solidFill>
                  <a:schemeClr val="tx1">
                    <a:lumMod val="50000"/>
                  </a:schemeClr>
                </a:solidFill>
              </a:rPr>
              <a:t>Cabe señalar, que los instrumentos de calificación virtual de la satisfacción sobre la atención recibida y el servicio de información son de libre acceso y de diligenciamiento autónomo por parte de los ciudadanos, para el semestre rendido se obtuvo 349 encuestas diligenciadas por este canal de atención.</a:t>
            </a:r>
          </a:p>
          <a:p>
            <a:pPr algn="just"/>
            <a:endParaRPr lang="es-ES" sz="1800" dirty="0">
              <a:solidFill>
                <a:schemeClr val="tx1">
                  <a:lumMod val="50000"/>
                </a:schemeClr>
              </a:solidFill>
            </a:endParaRPr>
          </a:p>
          <a:p>
            <a:pPr marL="285750" indent="-285750" algn="just">
              <a:buFont typeface="Wingdings" charset="2"/>
              <a:buChar char="²"/>
            </a:pPr>
            <a:r>
              <a:rPr lang="es-ES" sz="1800" dirty="0">
                <a:solidFill>
                  <a:schemeClr val="tx1">
                    <a:lumMod val="50000"/>
                  </a:schemeClr>
                </a:solidFill>
              </a:rPr>
              <a:t>Sobre el canal telefónico desde el GSC se invitó a diligenciar la herramienta de calificación (menú del PBX transferencia de llamada al código 9998), este canal estuvo habilitado por todo el semestre. Se evidencia que para los ciudadanos no es relevante adelantar la encuesta por este medio.</a:t>
            </a:r>
            <a:endParaRPr lang="es-CO" sz="1800" dirty="0">
              <a:solidFill>
                <a:schemeClr val="tx1">
                  <a:lumMod val="50000"/>
                </a:schemeClr>
              </a:solidFill>
            </a:endParaRPr>
          </a:p>
        </p:txBody>
      </p:sp>
      <p:sp>
        <p:nvSpPr>
          <p:cNvPr id="7" name="Google Shape;216;p28"/>
          <p:cNvSpPr txBox="1">
            <a:spLocks/>
          </p:cNvSpPr>
          <p:nvPr/>
        </p:nvSpPr>
        <p:spPr>
          <a:xfrm>
            <a:off x="2761861" y="96199"/>
            <a:ext cx="7259217" cy="1558017"/>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800" b="1" dirty="0">
                <a:solidFill>
                  <a:schemeClr val="accent5">
                    <a:lumMod val="50000"/>
                  </a:schemeClr>
                </a:solidFill>
              </a:rPr>
              <a:t>Análisis</a:t>
            </a:r>
            <a:r>
              <a:rPr lang="es-CO" sz="2800" b="1" dirty="0">
                <a:solidFill>
                  <a:schemeClr val="bg1"/>
                </a:solidFill>
                <a:latin typeface="Gadugi" panose="020B0502040204020203" pitchFamily="34" charset="0"/>
              </a:rPr>
              <a:t> </a:t>
            </a:r>
            <a:r>
              <a:rPr lang="es-CO" sz="2800" b="1" dirty="0">
                <a:solidFill>
                  <a:schemeClr val="accent5">
                    <a:lumMod val="50000"/>
                  </a:schemeClr>
                </a:solidFill>
              </a:rPr>
              <a:t>de resultados I semestre 2023</a:t>
            </a:r>
          </a:p>
        </p:txBody>
      </p:sp>
    </p:spTree>
    <p:extLst>
      <p:ext uri="{BB962C8B-B14F-4D97-AF65-F5344CB8AC3E}">
        <p14:creationId xmlns:p14="http://schemas.microsoft.com/office/powerpoint/2010/main" val="83616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419878" y="1287624"/>
            <a:ext cx="10943621" cy="6035889"/>
          </a:xfrm>
          <a:prstGeom prst="rect">
            <a:avLst/>
          </a:prstGeom>
          <a:noFill/>
          <a:ln>
            <a:noFill/>
          </a:ln>
        </p:spPr>
        <p:txBody>
          <a:bodyPr spcFirstLastPara="1" wrap="square" lIns="68575" tIns="34275" rIns="68575" bIns="34275" anchor="t" anchorCtr="0">
            <a:noAutofit/>
          </a:bodyPr>
          <a:lstStyle/>
          <a:p>
            <a:pPr marL="285750" indent="-285750" algn="just">
              <a:buFont typeface="Wingdings" charset="2"/>
              <a:buChar char="²"/>
            </a:pPr>
            <a:r>
              <a:rPr lang="es-ES" sz="1800" dirty="0">
                <a:solidFill>
                  <a:schemeClr val="tx1">
                    <a:lumMod val="50000"/>
                  </a:schemeClr>
                </a:solidFill>
              </a:rPr>
              <a:t>Respecto al canal presencial (atendido en primer nivel por el GSC y el segundo nivel atendido por la SCFSQE) y el canal de servicio postal o correspondencia (atendido por el GGD en el Punto de Atención al Ciudadano de la Entidad); este canal estuvo habilitado por todo el semestre y los ciudadanos que se acercan a las ventanillas de atención realizan la respectiva calificación de percepción y satisfacción del servicio, para el semestre rendido se obtuvo 3.431 encuestas diligenciadas por este canal de atención.</a:t>
            </a:r>
            <a:endParaRPr lang="es-CO" sz="1800" dirty="0">
              <a:solidFill>
                <a:schemeClr val="tx1">
                  <a:lumMod val="50000"/>
                </a:schemeClr>
              </a:solidFill>
            </a:endParaRPr>
          </a:p>
          <a:p>
            <a:pPr marL="285750" indent="-285750" algn="just">
              <a:buFont typeface="Wingdings" charset="2"/>
              <a:buChar char="²"/>
            </a:pPr>
            <a:endParaRPr lang="es-CO" sz="1800" dirty="0">
              <a:solidFill>
                <a:schemeClr val="tx1">
                  <a:lumMod val="50000"/>
                </a:schemeClr>
              </a:solidFill>
            </a:endParaRPr>
          </a:p>
          <a:p>
            <a:pPr marL="285750" indent="-285750" algn="just">
              <a:buFont typeface="Wingdings" charset="2"/>
              <a:buChar char="²"/>
            </a:pPr>
            <a:r>
              <a:rPr lang="es-CO" sz="1800" dirty="0">
                <a:solidFill>
                  <a:schemeClr val="tx1">
                    <a:lumMod val="50000"/>
                  </a:schemeClr>
                </a:solidFill>
              </a:rPr>
              <a:t>Los ciudadanos atienden la invitación que se realiza por correo electrónico sobre diligenciar la encuesta de percepción ciudadana habilitada en la página web en el link </a:t>
            </a:r>
            <a:r>
              <a:rPr lang="es-CO" sz="1800" dirty="0">
                <a:solidFill>
                  <a:schemeClr val="tx1">
                    <a:lumMod val="50000"/>
                  </a:schemeClr>
                </a:solidFill>
                <a:hlinkClick r:id="rId2"/>
              </a:rPr>
              <a:t>https://www.minjusticia.gov.co/servicio-al-ciudadano/encuesta-de-percepci%C3%B3n-sobre-pqrd</a:t>
            </a:r>
            <a:endParaRPr lang="es-CO" sz="1800" dirty="0">
              <a:solidFill>
                <a:schemeClr val="tx1">
                  <a:lumMod val="50000"/>
                </a:schemeClr>
              </a:solidFill>
            </a:endParaRPr>
          </a:p>
          <a:p>
            <a:pPr marL="285750" indent="-285750" algn="just">
              <a:buFont typeface="Wingdings" charset="2"/>
              <a:buChar char="²"/>
            </a:pPr>
            <a:endParaRPr lang="es-CO" sz="1800" dirty="0">
              <a:solidFill>
                <a:schemeClr val="tx1">
                  <a:lumMod val="50000"/>
                </a:schemeClr>
              </a:solidFill>
            </a:endParaRPr>
          </a:p>
          <a:p>
            <a:pPr marL="285750" indent="-285750" algn="just">
              <a:buFont typeface="Wingdings" charset="2"/>
              <a:buChar char="²"/>
            </a:pPr>
            <a:r>
              <a:rPr lang="es-CO" sz="1800" dirty="0">
                <a:solidFill>
                  <a:schemeClr val="tx1">
                    <a:lumMod val="50000"/>
                  </a:schemeClr>
                </a:solidFill>
              </a:rPr>
              <a:t>La percepción de los ciudadanos hacia los servicios que presta el Ministerio de Justicia y del Derecho mejoró favorablemente en este periodo reportado, lo cuál indica que los esfuerzos y estrategias adelantadas en mejora del servicio han sido efectivas.</a:t>
            </a:r>
          </a:p>
        </p:txBody>
      </p:sp>
      <p:sp>
        <p:nvSpPr>
          <p:cNvPr id="7" name="Google Shape;216;p28"/>
          <p:cNvSpPr txBox="1">
            <a:spLocks/>
          </p:cNvSpPr>
          <p:nvPr/>
        </p:nvSpPr>
        <p:spPr>
          <a:xfrm>
            <a:off x="2761861" y="96199"/>
            <a:ext cx="7259217" cy="1558017"/>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800" b="1" dirty="0">
                <a:solidFill>
                  <a:schemeClr val="accent5">
                    <a:lumMod val="50000"/>
                  </a:schemeClr>
                </a:solidFill>
              </a:rPr>
              <a:t>Análisis</a:t>
            </a:r>
            <a:r>
              <a:rPr lang="es-CO" sz="2800" b="1" dirty="0">
                <a:solidFill>
                  <a:schemeClr val="bg1"/>
                </a:solidFill>
                <a:latin typeface="Gadugi" panose="020B0502040204020203" pitchFamily="34" charset="0"/>
              </a:rPr>
              <a:t> </a:t>
            </a:r>
            <a:r>
              <a:rPr lang="es-CO" sz="2800" b="1" dirty="0">
                <a:solidFill>
                  <a:schemeClr val="accent5">
                    <a:lumMod val="50000"/>
                  </a:schemeClr>
                </a:solidFill>
              </a:rPr>
              <a:t>de resultados I semestre 2023</a:t>
            </a:r>
          </a:p>
        </p:txBody>
      </p:sp>
    </p:spTree>
    <p:extLst>
      <p:ext uri="{BB962C8B-B14F-4D97-AF65-F5344CB8AC3E}">
        <p14:creationId xmlns:p14="http://schemas.microsoft.com/office/powerpoint/2010/main" val="242405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a:ln>
                  <a:noFill/>
                </a:ln>
                <a:solidFill>
                  <a:prstClr val="white"/>
                </a:solidFill>
                <a:effectLst/>
                <a:uLnTx/>
                <a:uFillTx/>
                <a:latin typeface="Helvetica" pitchFamily="2" charset="0"/>
                <a:ea typeface="+mn-ea"/>
                <a:cs typeface="+mn-cs"/>
              </a:rPr>
              <a:t>www.---------------.gov.co</a:t>
            </a:r>
          </a:p>
        </p:txBody>
      </p:sp>
      <p:sp>
        <p:nvSpPr>
          <p:cNvPr id="9" name="Google Shape;214;p28"/>
          <p:cNvSpPr txBox="1">
            <a:spLocks noGrp="1"/>
          </p:cNvSpPr>
          <p:nvPr>
            <p:ph type="body" idx="1"/>
          </p:nvPr>
        </p:nvSpPr>
        <p:spPr>
          <a:xfrm>
            <a:off x="503852" y="4412486"/>
            <a:ext cx="11010123" cy="1225242"/>
          </a:xfrm>
          <a:prstGeom prst="rect">
            <a:avLst/>
          </a:prstGeom>
          <a:noFill/>
          <a:ln>
            <a:noFill/>
          </a:ln>
        </p:spPr>
        <p:txBody>
          <a:bodyPr spcFirstLastPara="1" wrap="square" lIns="68575" tIns="34275" rIns="68575" bIns="34275" anchor="t" anchorCtr="0">
            <a:noAutofit/>
          </a:bodyPr>
          <a:lstStyle/>
          <a:p>
            <a:pPr algn="just"/>
            <a:r>
              <a:rPr lang="es-CO" sz="1800" dirty="0">
                <a:solidFill>
                  <a:schemeClr val="tx1">
                    <a:lumMod val="50000"/>
                  </a:schemeClr>
                </a:solidFill>
              </a:rPr>
              <a:t>Se</a:t>
            </a:r>
            <a:r>
              <a:rPr lang="es-CO" sz="1800" dirty="0">
                <a:solidFill>
                  <a:srgbClr val="FF0000"/>
                </a:solidFill>
              </a:rPr>
              <a:t> </a:t>
            </a:r>
            <a:r>
              <a:rPr lang="es-CO" sz="1800" dirty="0">
                <a:solidFill>
                  <a:schemeClr val="tx1"/>
                </a:solidFill>
              </a:rPr>
              <a:t>destaca la evolución del indicador en el primer semestre de la vigencia 2023, lo cual se debió a que los canales de atención estuvieron habilitados todo el semestre. Adicionalmente, desde el GSC se realiza el seguimiento a la calidad y respuestas oportunas de las PQRDSF, remitiendo a las dependencias los resultados de la encuesta de percepción ciudadana </a:t>
            </a:r>
            <a:r>
              <a:rPr lang="es-CO" sz="1800" dirty="0">
                <a:solidFill>
                  <a:schemeClr val="tx1">
                    <a:lumMod val="50000"/>
                  </a:schemeClr>
                </a:solidFill>
              </a:rPr>
              <a:t>de los casos que presentan baja calificación en la atención brindada por el </a:t>
            </a:r>
            <a:r>
              <a:rPr lang="es-CO" sz="1800" dirty="0" err="1">
                <a:solidFill>
                  <a:schemeClr val="tx1">
                    <a:lumMod val="50000"/>
                  </a:schemeClr>
                </a:solidFill>
              </a:rPr>
              <a:t>Minjusticia</a:t>
            </a:r>
            <a:r>
              <a:rPr lang="es-CO" sz="1800" dirty="0">
                <a:solidFill>
                  <a:schemeClr val="tx1">
                    <a:lumMod val="50000"/>
                  </a:schemeClr>
                </a:solidFill>
              </a:rPr>
              <a:t>, con el fin de adelantar las medidas necesarias para corregir las causas que impidieron dar respuesta a los ciudadanos.</a:t>
            </a:r>
          </a:p>
          <a:p>
            <a:pPr marL="158750" lvl="0" indent="0" algn="just"/>
            <a:endParaRPr lang="es-CO" sz="1800" dirty="0">
              <a:solidFill>
                <a:schemeClr val="tx1">
                  <a:lumMod val="50000"/>
                </a:schemeClr>
              </a:solidFill>
            </a:endParaRPr>
          </a:p>
        </p:txBody>
      </p:sp>
      <p:sp>
        <p:nvSpPr>
          <p:cNvPr id="7" name="Google Shape;216;p28"/>
          <p:cNvSpPr txBox="1">
            <a:spLocks/>
          </p:cNvSpPr>
          <p:nvPr/>
        </p:nvSpPr>
        <p:spPr>
          <a:xfrm>
            <a:off x="1683405" y="0"/>
            <a:ext cx="8825190" cy="1225242"/>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5B9BD5">
                    <a:lumMod val="50000"/>
                  </a:srgbClr>
                </a:solidFill>
                <a:effectLst/>
                <a:uLnTx/>
                <a:uFillTx/>
                <a:latin typeface="Helvetica"/>
                <a:ea typeface="+mj-ea"/>
                <a:cs typeface="+mj-cs"/>
              </a:rPr>
              <a:t>Resultados mensuales del indicador global</a:t>
            </a:r>
          </a:p>
        </p:txBody>
      </p:sp>
      <p:graphicFrame>
        <p:nvGraphicFramePr>
          <p:cNvPr id="8" name="Gráfico 7"/>
          <p:cNvGraphicFramePr>
            <a:graphicFrameLocks/>
          </p:cNvGraphicFramePr>
          <p:nvPr>
            <p:extLst>
              <p:ext uri="{D42A27DB-BD31-4B8C-83A1-F6EECF244321}">
                <p14:modId xmlns:p14="http://schemas.microsoft.com/office/powerpoint/2010/main" val="602112470"/>
              </p:ext>
            </p:extLst>
          </p:nvPr>
        </p:nvGraphicFramePr>
        <p:xfrm>
          <a:off x="3476531" y="1447264"/>
          <a:ext cx="5386811" cy="296522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503852" y="2598003"/>
            <a:ext cx="3300153" cy="830997"/>
          </a:xfrm>
          <a:prstGeom prst="rect">
            <a:avLst/>
          </a:prstGeom>
        </p:spPr>
        <p:txBody>
          <a:bodyPr wrap="square">
            <a:spAutoFit/>
          </a:bodyPr>
          <a:lstStyle/>
          <a:p>
            <a:r>
              <a:rPr lang="es-CO" sz="1600" b="1" dirty="0">
                <a:solidFill>
                  <a:srgbClr val="002060"/>
                </a:solidFill>
                <a:latin typeface="Gadugi" panose="020B0502040204020203" pitchFamily="34" charset="0"/>
              </a:rPr>
              <a:t>Índice de satisfacción global</a:t>
            </a:r>
            <a:br>
              <a:rPr lang="es-CO" sz="1600" b="1" dirty="0">
                <a:solidFill>
                  <a:srgbClr val="002060"/>
                </a:solidFill>
                <a:latin typeface="Gadugi" panose="020B0502040204020203" pitchFamily="34" charset="0"/>
              </a:rPr>
            </a:br>
            <a:r>
              <a:rPr lang="es-CO" sz="1600" b="1" dirty="0">
                <a:solidFill>
                  <a:srgbClr val="002060"/>
                </a:solidFill>
                <a:latin typeface="Gadugi" panose="020B0502040204020203" pitchFamily="34" charset="0"/>
              </a:rPr>
              <a:t>“Todos los canales” </a:t>
            </a:r>
            <a:br>
              <a:rPr lang="es-CO" sz="1600" b="1" dirty="0">
                <a:solidFill>
                  <a:srgbClr val="002060"/>
                </a:solidFill>
                <a:latin typeface="Gadugi" panose="020B0502040204020203" pitchFamily="34" charset="0"/>
              </a:rPr>
            </a:br>
            <a:r>
              <a:rPr lang="es-CO" sz="1600" b="1" dirty="0">
                <a:solidFill>
                  <a:srgbClr val="002060"/>
                </a:solidFill>
                <a:latin typeface="Gadugi" panose="020B0502040204020203" pitchFamily="34" charset="0"/>
              </a:rPr>
              <a:t>Comportamiento por mes</a:t>
            </a:r>
          </a:p>
        </p:txBody>
      </p:sp>
    </p:spTree>
    <p:extLst>
      <p:ext uri="{BB962C8B-B14F-4D97-AF65-F5344CB8AC3E}">
        <p14:creationId xmlns:p14="http://schemas.microsoft.com/office/powerpoint/2010/main" val="182160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457201" y="1427586"/>
            <a:ext cx="10758195" cy="4525346"/>
          </a:xfrm>
          <a:prstGeom prst="rect">
            <a:avLst/>
          </a:prstGeom>
          <a:noFill/>
          <a:ln>
            <a:noFill/>
          </a:ln>
        </p:spPr>
        <p:txBody>
          <a:bodyPr spcFirstLastPara="1" wrap="square" lIns="68575" tIns="34275" rIns="68575" bIns="34275" anchor="t" anchorCtr="0">
            <a:noAutofit/>
          </a:bodyPr>
          <a:lstStyle/>
          <a:p>
            <a:pPr algn="just"/>
            <a:r>
              <a:rPr lang="es-ES" sz="1800" dirty="0">
                <a:solidFill>
                  <a:schemeClr val="tx1">
                    <a:lumMod val="50000"/>
                  </a:schemeClr>
                </a:solidFill>
              </a:rPr>
              <a:t>Teniendo en cuenta los resultados de la medición, se identifican oportunidades de mejora, tales como:</a:t>
            </a:r>
          </a:p>
          <a:p>
            <a:pPr marL="285750" indent="-285750" algn="just">
              <a:buClr>
                <a:srgbClr val="FEBA16"/>
              </a:buClr>
              <a:buFont typeface="Wingdings" charset="2"/>
              <a:buChar char="²"/>
            </a:pPr>
            <a:r>
              <a:rPr lang="es-ES" sz="1800" dirty="0">
                <a:solidFill>
                  <a:schemeClr val="tx1">
                    <a:lumMod val="50000"/>
                  </a:schemeClr>
                </a:solidFill>
              </a:rPr>
              <a:t>Realizar seguimiento detallado a los radicados sobre los cuales la ciudadanía solicito mayor monitoreo por insatisfacción.</a:t>
            </a:r>
          </a:p>
          <a:p>
            <a:pPr marL="285750" indent="-285750" algn="just">
              <a:buClr>
                <a:srgbClr val="FEBA16"/>
              </a:buClr>
              <a:buFont typeface="Wingdings" charset="2"/>
              <a:buChar char="²"/>
            </a:pPr>
            <a:r>
              <a:rPr lang="es-ES" sz="1800" dirty="0">
                <a:solidFill>
                  <a:schemeClr val="tx1">
                    <a:lumMod val="50000"/>
                  </a:schemeClr>
                </a:solidFill>
              </a:rPr>
              <a:t>Continuar actualizando la información dirigida a los ciudadanos en el Sitio Web y articular con la DTIJ para que se realicen recomendaciones de cumplimiento del esquema de publicación a las dependencias.</a:t>
            </a:r>
          </a:p>
          <a:p>
            <a:pPr marL="285750" indent="-285750" algn="just">
              <a:buClr>
                <a:srgbClr val="FEBA16"/>
              </a:buClr>
              <a:buFont typeface="Wingdings" charset="2"/>
              <a:buChar char="²"/>
            </a:pPr>
            <a:r>
              <a:rPr lang="es-ES" sz="1800" dirty="0">
                <a:solidFill>
                  <a:schemeClr val="tx1">
                    <a:lumMod val="50000"/>
                  </a:schemeClr>
                </a:solidFill>
              </a:rPr>
              <a:t>Socializar los resultados de la medición en los informes trimestrales de PQRD para conocimiento de las dependencias, dando recomendaciones para la mejora de la oportunidad, claridad y pertinencia de las respuestas que emiten.</a:t>
            </a:r>
          </a:p>
          <a:p>
            <a:pPr marL="285750" indent="-285750" algn="just">
              <a:buClr>
                <a:srgbClr val="FEBA16"/>
              </a:buClr>
              <a:buFont typeface="Wingdings" charset="2"/>
              <a:buChar char="²"/>
            </a:pPr>
            <a:r>
              <a:rPr lang="es-ES" sz="1800" dirty="0">
                <a:solidFill>
                  <a:schemeClr val="tx1">
                    <a:lumMod val="50000"/>
                  </a:schemeClr>
                </a:solidFill>
              </a:rPr>
              <a:t>Socializar los resultados del indicador y del presente informe a los enlaces de PQRD para retroalimentación a sus dependencias, haciendo énfasis en la baja calificación y en los radicados sobre los que la ciudadanía señaló solicitar especial seguimiento.</a:t>
            </a:r>
          </a:p>
          <a:p>
            <a:pPr marL="285750" indent="-285750" algn="just">
              <a:buClr>
                <a:srgbClr val="FEBA16"/>
              </a:buClr>
              <a:buFont typeface="Wingdings" charset="2"/>
              <a:buChar char="²"/>
            </a:pPr>
            <a:r>
              <a:rPr lang="es-ES" sz="1800" dirty="0">
                <a:solidFill>
                  <a:schemeClr val="tx1">
                    <a:lumMod val="50000"/>
                  </a:schemeClr>
                </a:solidFill>
              </a:rPr>
              <a:t>Promover por parte de los servidores del GSC y otras dependencias que atienden el canal telefónico para trámites y servicios de la Entidad, la invitación a diligenciar la encuesta de percepción código de transferencia de llamada 9998, con el fin de aumentar la muestra.</a:t>
            </a:r>
            <a:endParaRPr lang="es-CO" sz="1800" dirty="0">
              <a:solidFill>
                <a:schemeClr val="tx1">
                  <a:lumMod val="50000"/>
                </a:schemeClr>
              </a:solidFill>
            </a:endParaRPr>
          </a:p>
        </p:txBody>
      </p:sp>
      <p:sp>
        <p:nvSpPr>
          <p:cNvPr id="7" name="Google Shape;216;p28"/>
          <p:cNvSpPr txBox="1">
            <a:spLocks/>
          </p:cNvSpPr>
          <p:nvPr/>
        </p:nvSpPr>
        <p:spPr>
          <a:xfrm>
            <a:off x="2687213" y="356008"/>
            <a:ext cx="7483151" cy="1098119"/>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800" b="1" dirty="0">
                <a:solidFill>
                  <a:schemeClr val="accent5">
                    <a:lumMod val="50000"/>
                  </a:schemeClr>
                </a:solidFill>
              </a:rPr>
              <a:t>Recomendaciones para la mejora</a:t>
            </a:r>
          </a:p>
        </p:txBody>
      </p:sp>
    </p:spTree>
    <p:extLst>
      <p:ext uri="{BB962C8B-B14F-4D97-AF65-F5344CB8AC3E}">
        <p14:creationId xmlns:p14="http://schemas.microsoft.com/office/powerpoint/2010/main" val="216095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1045584" y="2119807"/>
            <a:ext cx="4802955" cy="2584577"/>
          </a:xfrm>
          <a:prstGeom prst="rect">
            <a:avLst/>
          </a:prstGeom>
          <a:noFill/>
          <a:ln>
            <a:noFill/>
          </a:ln>
        </p:spPr>
        <p:txBody>
          <a:bodyPr spcFirstLastPara="1" wrap="square" lIns="68575" tIns="34275" rIns="68575" bIns="34275" anchor="t" anchorCtr="0">
            <a:noAutofit/>
          </a:bodyPr>
          <a:lstStyle/>
          <a:p>
            <a:r>
              <a:rPr lang="es-CO" sz="4800" b="1" dirty="0">
                <a:solidFill>
                  <a:schemeClr val="accent5">
                    <a:lumMod val="50000"/>
                  </a:schemeClr>
                </a:solidFill>
                <a:latin typeface="+mj-lt"/>
                <a:ea typeface="+mj-ea"/>
                <a:cs typeface="+mj-cs"/>
              </a:rPr>
              <a:t>Resultados desagregados</a:t>
            </a:r>
            <a:br>
              <a:rPr lang="es-CO" sz="4800" b="1" dirty="0">
                <a:solidFill>
                  <a:schemeClr val="accent5">
                    <a:lumMod val="50000"/>
                  </a:schemeClr>
                </a:solidFill>
                <a:latin typeface="+mj-lt"/>
                <a:ea typeface="+mj-ea"/>
                <a:cs typeface="+mj-cs"/>
              </a:rPr>
            </a:br>
            <a:br>
              <a:rPr lang="es-CO" sz="4800" b="1" dirty="0">
                <a:solidFill>
                  <a:schemeClr val="accent5">
                    <a:lumMod val="50000"/>
                  </a:schemeClr>
                </a:solidFill>
                <a:latin typeface="+mj-lt"/>
                <a:ea typeface="+mj-ea"/>
                <a:cs typeface="+mj-cs"/>
              </a:rPr>
            </a:br>
            <a:r>
              <a:rPr lang="es-CO" sz="4800" b="1" dirty="0">
                <a:solidFill>
                  <a:schemeClr val="accent5">
                    <a:lumMod val="50000"/>
                  </a:schemeClr>
                </a:solidFill>
                <a:latin typeface="+mj-lt"/>
                <a:ea typeface="+mj-ea"/>
                <a:cs typeface="+mj-cs"/>
              </a:rPr>
              <a:t>Página web y Canal virtual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141" y="1964601"/>
            <a:ext cx="5745827" cy="3420135"/>
          </a:xfrm>
          <a:prstGeom prst="rect">
            <a:avLst/>
          </a:prstGeom>
        </p:spPr>
      </p:pic>
    </p:spTree>
    <p:extLst>
      <p:ext uri="{BB962C8B-B14F-4D97-AF65-F5344CB8AC3E}">
        <p14:creationId xmlns:p14="http://schemas.microsoft.com/office/powerpoint/2010/main" val="211161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ctr"/>
            <a:r>
              <a:rPr lang="es-ES" sz="2800" b="1" dirty="0">
                <a:solidFill>
                  <a:schemeClr val="accent5">
                    <a:lumMod val="50000"/>
                  </a:schemeClr>
                </a:solidFill>
                <a:latin typeface="+mj-lt"/>
                <a:ea typeface="+mj-ea"/>
                <a:cs typeface="+mj-cs"/>
              </a:rPr>
              <a:t>Sección Transparencia (activa)</a:t>
            </a:r>
            <a:br>
              <a:rPr lang="es-ES" sz="2800" b="1" dirty="0">
                <a:solidFill>
                  <a:schemeClr val="accent5">
                    <a:lumMod val="50000"/>
                  </a:schemeClr>
                </a:solidFill>
                <a:latin typeface="+mj-lt"/>
                <a:ea typeface="+mj-ea"/>
                <a:cs typeface="+mj-cs"/>
              </a:rPr>
            </a:br>
            <a:r>
              <a:rPr lang="es-ES" sz="2800" b="1" dirty="0">
                <a:solidFill>
                  <a:schemeClr val="accent5">
                    <a:lumMod val="50000"/>
                  </a:schemeClr>
                </a:solidFill>
                <a:latin typeface="+mj-lt"/>
                <a:ea typeface="+mj-ea"/>
                <a:cs typeface="+mj-cs"/>
              </a:rPr>
              <a:t>Página Web</a:t>
            </a:r>
          </a:p>
        </p:txBody>
      </p:sp>
      <p:graphicFrame>
        <p:nvGraphicFramePr>
          <p:cNvPr id="2" name="Gráfico 1">
            <a:extLst>
              <a:ext uri="{FF2B5EF4-FFF2-40B4-BE49-F238E27FC236}">
                <a16:creationId xmlns:a16="http://schemas.microsoft.com/office/drawing/2014/main" id="{7A32568D-66F5-46C8-8808-E07DE0CC89F7}"/>
              </a:ext>
            </a:extLst>
          </p:cNvPr>
          <p:cNvGraphicFramePr>
            <a:graphicFrameLocks/>
          </p:cNvGraphicFramePr>
          <p:nvPr>
            <p:extLst>
              <p:ext uri="{D42A27DB-BD31-4B8C-83A1-F6EECF244321}">
                <p14:modId xmlns:p14="http://schemas.microsoft.com/office/powerpoint/2010/main" val="1017246830"/>
              </p:ext>
            </p:extLst>
          </p:nvPr>
        </p:nvGraphicFramePr>
        <p:xfrm>
          <a:off x="1779814" y="2072080"/>
          <a:ext cx="8204433" cy="3582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746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ctr"/>
            <a:r>
              <a:rPr lang="es-ES" sz="2800" b="1" dirty="0">
                <a:solidFill>
                  <a:schemeClr val="accent5">
                    <a:lumMod val="50000"/>
                  </a:schemeClr>
                </a:solidFill>
                <a:latin typeface="+mj-lt"/>
                <a:ea typeface="+mj-ea"/>
                <a:cs typeface="+mj-cs"/>
              </a:rPr>
              <a:t>Sección Transparencia (activa)</a:t>
            </a:r>
            <a:br>
              <a:rPr lang="es-ES" sz="2800" b="1" dirty="0">
                <a:solidFill>
                  <a:schemeClr val="accent5">
                    <a:lumMod val="50000"/>
                  </a:schemeClr>
                </a:solidFill>
                <a:latin typeface="+mj-lt"/>
                <a:ea typeface="+mj-ea"/>
                <a:cs typeface="+mj-cs"/>
              </a:rPr>
            </a:br>
            <a:r>
              <a:rPr lang="es-ES" sz="2800" b="1" dirty="0">
                <a:solidFill>
                  <a:schemeClr val="accent5">
                    <a:lumMod val="50000"/>
                  </a:schemeClr>
                </a:solidFill>
                <a:latin typeface="+mj-lt"/>
                <a:ea typeface="+mj-ea"/>
                <a:cs typeface="+mj-cs"/>
              </a:rPr>
              <a:t>Página Web</a:t>
            </a:r>
          </a:p>
        </p:txBody>
      </p:sp>
      <p:graphicFrame>
        <p:nvGraphicFramePr>
          <p:cNvPr id="10" name="Tabla 9">
            <a:extLst>
              <a:ext uri="{FF2B5EF4-FFF2-40B4-BE49-F238E27FC236}">
                <a16:creationId xmlns:a16="http://schemas.microsoft.com/office/drawing/2014/main" id="{B6AB7F86-7B1A-E2D8-5D74-FD93C0543B16}"/>
              </a:ext>
            </a:extLst>
          </p:cNvPr>
          <p:cNvGraphicFramePr>
            <a:graphicFrameLocks noGrp="1"/>
          </p:cNvGraphicFramePr>
          <p:nvPr>
            <p:extLst>
              <p:ext uri="{D42A27DB-BD31-4B8C-83A1-F6EECF244321}">
                <p14:modId xmlns:p14="http://schemas.microsoft.com/office/powerpoint/2010/main" val="221805964"/>
              </p:ext>
            </p:extLst>
          </p:nvPr>
        </p:nvGraphicFramePr>
        <p:xfrm>
          <a:off x="880843" y="1825173"/>
          <a:ext cx="9404059" cy="4443683"/>
        </p:xfrm>
        <a:graphic>
          <a:graphicData uri="http://schemas.openxmlformats.org/drawingml/2006/table">
            <a:tbl>
              <a:tblPr/>
              <a:tblGrid>
                <a:gridCol w="4700064">
                  <a:extLst>
                    <a:ext uri="{9D8B030D-6E8A-4147-A177-3AD203B41FA5}">
                      <a16:colId xmlns:a16="http://schemas.microsoft.com/office/drawing/2014/main" val="1892001985"/>
                    </a:ext>
                  </a:extLst>
                </a:gridCol>
                <a:gridCol w="4703995">
                  <a:extLst>
                    <a:ext uri="{9D8B030D-6E8A-4147-A177-3AD203B41FA5}">
                      <a16:colId xmlns:a16="http://schemas.microsoft.com/office/drawing/2014/main" val="446300366"/>
                    </a:ext>
                  </a:extLst>
                </a:gridCol>
              </a:tblGrid>
              <a:tr h="281182">
                <a:tc>
                  <a:txBody>
                    <a:bodyPr/>
                    <a:lstStyle/>
                    <a:p>
                      <a:pPr algn="ctr" fontAlgn="b"/>
                      <a:r>
                        <a:rPr lang="es-ES" sz="1200" b="1" i="0" u="none" strike="noStrike" dirty="0">
                          <a:solidFill>
                            <a:srgbClr val="FFFFFF"/>
                          </a:solidFill>
                          <a:effectLst/>
                          <a:latin typeface="Calibri" panose="020F0502020204030204" pitchFamily="34" charset="0"/>
                        </a:rPr>
                        <a:t>¿Que información le gustaría encontrar disponible en le sitio web de la entidad?</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CO" sz="1200" b="1" i="0" u="none" strike="noStrike" dirty="0">
                          <a:solidFill>
                            <a:srgbClr val="FFFFFF"/>
                          </a:solidFill>
                          <a:effectLst/>
                          <a:latin typeface="Calibri" panose="020F0502020204030204" pitchFamily="34" charset="0"/>
                        </a:rPr>
                        <a:t>Respuesta o Acciones</a:t>
                      </a:r>
                    </a:p>
                  </a:txBody>
                  <a:tcPr marL="7767" marR="7767" marT="7767"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889679594"/>
                  </a:ext>
                </a:extLst>
              </a:tr>
              <a:tr h="901027">
                <a:tc>
                  <a:txBody>
                    <a:bodyPr/>
                    <a:lstStyle/>
                    <a:p>
                      <a:pPr algn="l" fontAlgn="b"/>
                      <a:r>
                        <a:rPr lang="es-ES" sz="1100" b="0" i="0" u="none" strike="noStrike" dirty="0">
                          <a:solidFill>
                            <a:srgbClr val="000000"/>
                          </a:solidFill>
                          <a:effectLst/>
                          <a:latin typeface="Calibri" panose="020F0502020204030204" pitchFamily="34" charset="0"/>
                        </a:rPr>
                        <a:t>TODOS LOS PROCESOS DE CONTRATACION</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just" fontAlgn="b"/>
                      <a:r>
                        <a:rPr lang="es-ES" sz="1100" b="0" i="0" u="none" strike="noStrike" dirty="0">
                          <a:solidFill>
                            <a:srgbClr val="000000"/>
                          </a:solidFill>
                          <a:effectLst/>
                          <a:latin typeface="Calibri" panose="020F0502020204030204" pitchFamily="34" charset="0"/>
                        </a:rPr>
                        <a:t>Los proceso de contratación son publicados a través de la página SECOP (https://www.colombiacompra.gov.co/secop-ii).  La ruta de acceso a través de la página web del Ministerio es: https://www.minjusticia.gov.co/transparencia</a:t>
                      </a:r>
                    </a:p>
                  </a:txBody>
                  <a:tcPr marL="7767" marR="7767" marT="776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4010934"/>
                  </a:ext>
                </a:extLst>
              </a:tr>
              <a:tr h="310699">
                <a:tc>
                  <a:txBody>
                    <a:bodyPr/>
                    <a:lstStyle/>
                    <a:p>
                      <a:pPr algn="l" fontAlgn="b"/>
                      <a:r>
                        <a:rPr lang="es-CO" sz="1100" b="0" i="0" u="none" strike="noStrike" dirty="0" err="1">
                          <a:solidFill>
                            <a:srgbClr val="000000"/>
                          </a:solidFill>
                          <a:effectLst/>
                          <a:latin typeface="Calibri" panose="020F0502020204030204" pitchFamily="34" charset="0"/>
                        </a:rPr>
                        <a:t>Resolucion</a:t>
                      </a:r>
                      <a:r>
                        <a:rPr lang="es-CO" sz="1100" b="0" i="0" u="none" strike="noStrike" dirty="0">
                          <a:solidFill>
                            <a:srgbClr val="000000"/>
                          </a:solidFill>
                          <a:effectLst/>
                          <a:latin typeface="Calibri" panose="020F0502020204030204" pitchFamily="34" charset="0"/>
                        </a:rPr>
                        <a:t> No. SITABEM817475-01 DE 2022</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just" fontAlgn="b"/>
                      <a:r>
                        <a:rPr lang="es-ES" sz="1100" b="0" i="0" u="none" strike="noStrike" dirty="0">
                          <a:solidFill>
                            <a:srgbClr val="000000"/>
                          </a:solidFill>
                          <a:effectLst/>
                          <a:latin typeface="Calibri" panose="020F0502020204030204" pitchFamily="34" charset="0"/>
                        </a:rPr>
                        <a:t>No es competencia del Ministerio de Justicia y del Derecho</a:t>
                      </a:r>
                    </a:p>
                  </a:txBody>
                  <a:tcPr marL="7767" marR="7767" marT="7767"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93724011"/>
                  </a:ext>
                </a:extLst>
              </a:tr>
              <a:tr h="784515">
                <a:tc>
                  <a:txBody>
                    <a:bodyPr/>
                    <a:lstStyle/>
                    <a:p>
                      <a:pPr algn="l" fontAlgn="b"/>
                      <a:r>
                        <a:rPr lang="es-ES" sz="1100" b="0" i="0" u="none" strike="noStrike">
                          <a:solidFill>
                            <a:srgbClr val="000000"/>
                          </a:solidFill>
                          <a:effectLst/>
                          <a:latin typeface="Calibri" panose="020F0502020204030204" pitchFamily="34" charset="0"/>
                        </a:rPr>
                        <a:t>todo lo relacionado con la contratación</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just" fontAlgn="b"/>
                      <a:r>
                        <a:rPr lang="es-ES" sz="1100" b="0" i="0" u="none" strike="noStrike" dirty="0">
                          <a:solidFill>
                            <a:srgbClr val="000000"/>
                          </a:solidFill>
                          <a:effectLst/>
                          <a:latin typeface="Calibri" panose="020F0502020204030204" pitchFamily="34" charset="0"/>
                        </a:rPr>
                        <a:t>Los proceso de contratación son publicados a través de la página SECOP (https://www.colombiacompra.gov.co/secop-ii).  La ruta de acceso a través de la página web del Ministerio es: https://www.minjusticia.gov.co/transparencia</a:t>
                      </a:r>
                    </a:p>
                  </a:txBody>
                  <a:tcPr marL="7767" marR="7767" marT="776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75138846"/>
                  </a:ext>
                </a:extLst>
              </a:tr>
              <a:tr h="559258">
                <a:tc>
                  <a:txBody>
                    <a:bodyPr/>
                    <a:lstStyle/>
                    <a:p>
                      <a:pPr algn="l" fontAlgn="b"/>
                      <a:r>
                        <a:rPr lang="es-ES" sz="1100" b="0" i="0" u="none" strike="noStrike">
                          <a:solidFill>
                            <a:srgbClr val="000000"/>
                          </a:solidFill>
                          <a:effectLst/>
                          <a:latin typeface="Calibri" panose="020F0502020204030204" pitchFamily="34" charset="0"/>
                        </a:rPr>
                        <a:t>como se que Andy Mirin es un abogado real que fue fiscal de los estados unidos </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just" fontAlgn="b"/>
                      <a:r>
                        <a:rPr lang="es-ES" sz="1100" b="0" i="0" u="none" strike="noStrike" dirty="0">
                          <a:solidFill>
                            <a:srgbClr val="000000"/>
                          </a:solidFill>
                          <a:effectLst/>
                          <a:latin typeface="Calibri" panose="020F0502020204030204" pitchFamily="34" charset="0"/>
                        </a:rPr>
                        <a:t>No es clara la información. Si es un proceso fuera de ámbito de soberanía nacional debe consultar con los consulados del país o directamente con el organismo competente de cada país.</a:t>
                      </a:r>
                    </a:p>
                  </a:txBody>
                  <a:tcPr marL="7767" marR="7767" marT="776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43417382"/>
                  </a:ext>
                </a:extLst>
              </a:tr>
              <a:tr h="776747">
                <a:tc>
                  <a:txBody>
                    <a:bodyPr/>
                    <a:lstStyle/>
                    <a:p>
                      <a:pPr algn="l" fontAlgn="b"/>
                      <a:r>
                        <a:rPr lang="es-CO" sz="1100" b="0" i="0" u="none" strike="noStrike">
                          <a:solidFill>
                            <a:srgbClr val="000000"/>
                          </a:solidFill>
                          <a:effectLst/>
                          <a:latin typeface="Calibri" panose="020F0502020204030204" pitchFamily="34" charset="0"/>
                        </a:rPr>
                        <a:t>Certificado de consulta de Inhabilidades delitos sexuales cometidos contra menores de edad</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just" fontAlgn="b"/>
                      <a:r>
                        <a:rPr lang="es-ES" sz="1100" b="0" i="0" u="none" strike="noStrike" dirty="0">
                          <a:solidFill>
                            <a:srgbClr val="000000"/>
                          </a:solidFill>
                          <a:effectLst/>
                          <a:latin typeface="Calibri" panose="020F0502020204030204" pitchFamily="34" charset="0"/>
                        </a:rPr>
                        <a:t>La Ley 1918 de 2018 la cual establece el </a:t>
                      </a:r>
                      <a:r>
                        <a:rPr lang="es-ES" sz="1100" b="0" i="1" u="none" strike="noStrike" dirty="0">
                          <a:solidFill>
                            <a:srgbClr val="000000"/>
                          </a:solidFill>
                          <a:effectLst/>
                          <a:latin typeface="Calibri" panose="020F0502020204030204" pitchFamily="34" charset="0"/>
                        </a:rPr>
                        <a:t>"régimen de inhabilidades a quienes hayan sido condenados por delitos sexuales cometidos contra menores".</a:t>
                      </a:r>
                      <a:r>
                        <a:rPr lang="es-ES" sz="1100" b="0" i="0" u="none" strike="noStrike" dirty="0">
                          <a:solidFill>
                            <a:srgbClr val="000000"/>
                          </a:solidFill>
                          <a:effectLst/>
                          <a:latin typeface="Calibri" panose="020F0502020204030204" pitchFamily="34" charset="0"/>
                        </a:rPr>
                        <a:t>  Favor consultar Link https://inhabilidades.policia.gov.co:8080/</a:t>
                      </a:r>
                    </a:p>
                  </a:txBody>
                  <a:tcPr marL="7767" marR="7767" marT="7767"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13745788"/>
                  </a:ext>
                </a:extLst>
              </a:tr>
              <a:tr h="737910">
                <a:tc>
                  <a:txBody>
                    <a:bodyPr/>
                    <a:lstStyle/>
                    <a:p>
                      <a:pPr algn="l" fontAlgn="b"/>
                      <a:r>
                        <a:rPr lang="es-CO" sz="1100" b="0" i="0" u="none" strike="noStrike">
                          <a:solidFill>
                            <a:srgbClr val="000000"/>
                          </a:solidFill>
                          <a:effectLst/>
                          <a:latin typeface="Calibri" panose="020F0502020204030204" pitchFamily="34" charset="0"/>
                        </a:rPr>
                        <a:t>comisarias de familia</a:t>
                      </a:r>
                    </a:p>
                  </a:txBody>
                  <a:tcPr marL="7767" marR="7767" marT="7767"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just" fontAlgn="b"/>
                      <a:r>
                        <a:rPr lang="es-ES" sz="1100" b="0" i="0" u="none" strike="noStrike" dirty="0">
                          <a:solidFill>
                            <a:srgbClr val="000000"/>
                          </a:solidFill>
                          <a:effectLst/>
                          <a:latin typeface="Calibri" panose="020F0502020204030204" pitchFamily="34" charset="0"/>
                        </a:rPr>
                        <a:t>Puede consultar la información referente al tema de comisarias de familia en la ruta: https://www.minjusticia.gov.co/programas-co/conexion-justicia</a:t>
                      </a:r>
                    </a:p>
                  </a:txBody>
                  <a:tcPr marL="7767" marR="7767" marT="776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291887630"/>
                  </a:ext>
                </a:extLst>
              </a:tr>
            </a:tbl>
          </a:graphicData>
        </a:graphic>
      </p:graphicFrame>
    </p:spTree>
    <p:extLst>
      <p:ext uri="{BB962C8B-B14F-4D97-AF65-F5344CB8AC3E}">
        <p14:creationId xmlns:p14="http://schemas.microsoft.com/office/powerpoint/2010/main" val="138506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573578" y="2128057"/>
            <a:ext cx="7987326" cy="1674039"/>
          </a:xfrm>
        </p:spPr>
        <p:txBody>
          <a:bodyPr>
            <a:normAutofit fontScale="90000"/>
          </a:bodyPr>
          <a:lstStyle/>
          <a:p>
            <a:r>
              <a:rPr lang="es-ES" sz="4800" b="1" dirty="0">
                <a:solidFill>
                  <a:schemeClr val="bg1"/>
                </a:solidFill>
                <a:latin typeface="Gujarati Sangam MN"/>
                <a:cs typeface="Gujarati Sangam MN"/>
              </a:rPr>
              <a:t>Medición percepción ciudadana de la atención y caracterización de los peticionarios</a:t>
            </a:r>
            <a:endParaRPr lang="es-CO" sz="4800" b="1" dirty="0">
              <a:solidFill>
                <a:schemeClr val="bg1"/>
              </a:solidFill>
              <a:effectLst>
                <a:outerShdw blurRad="38100" dist="38100" dir="2700000" algn="tl">
                  <a:srgbClr val="000000">
                    <a:alpha val="43137"/>
                  </a:srgbClr>
                </a:outerShdw>
              </a:effectLst>
              <a:latin typeface="Gujarati Sangam MN"/>
              <a:cs typeface="Gujarati Sangam MN"/>
            </a:endParaRPr>
          </a:p>
        </p:txBody>
      </p:sp>
      <p:sp>
        <p:nvSpPr>
          <p:cNvPr id="3" name="CuadroTexto 2"/>
          <p:cNvSpPr txBox="1"/>
          <p:nvPr/>
        </p:nvSpPr>
        <p:spPr>
          <a:xfrm flipH="1">
            <a:off x="443303" y="5488743"/>
            <a:ext cx="8659049" cy="1015663"/>
          </a:xfrm>
          <a:prstGeom prst="rect">
            <a:avLst/>
          </a:prstGeom>
          <a:noFill/>
        </p:spPr>
        <p:txBody>
          <a:bodyPr wrap="square" rtlCol="0">
            <a:spAutoFit/>
          </a:bodyPr>
          <a:lstStyle/>
          <a:p>
            <a:pPr algn="ctr"/>
            <a:r>
              <a:rPr lang="es-CO" sz="3600" b="1" dirty="0">
                <a:solidFill>
                  <a:schemeClr val="bg1"/>
                </a:solidFill>
                <a:latin typeface="Gujarati Sangam MN"/>
                <a:cs typeface="Gujarati Sangam MN"/>
              </a:rPr>
              <a:t>1º Semestre 2023</a:t>
            </a:r>
          </a:p>
          <a:p>
            <a:pPr algn="ctr"/>
            <a:r>
              <a:rPr lang="es-CO" sz="2400" b="1" dirty="0">
                <a:solidFill>
                  <a:schemeClr val="bg1"/>
                </a:solidFill>
                <a:latin typeface="Gujarati Sangam MN"/>
                <a:cs typeface="Gujarati Sangam MN"/>
              </a:rPr>
              <a:t>Ministerio de Justicia y del Derecho </a:t>
            </a:r>
          </a:p>
        </p:txBody>
      </p:sp>
      <p:sp>
        <p:nvSpPr>
          <p:cNvPr id="5" name="Rectángulo 4">
            <a:extLst>
              <a:ext uri="{FF2B5EF4-FFF2-40B4-BE49-F238E27FC236}">
                <a16:creationId xmlns:a16="http://schemas.microsoft.com/office/drawing/2014/main" id="{59496C8D-17D7-3A4B-B75B-A749112C537F}"/>
              </a:ext>
            </a:extLst>
          </p:cNvPr>
          <p:cNvSpPr/>
          <p:nvPr/>
        </p:nvSpPr>
        <p:spPr>
          <a:xfrm>
            <a:off x="2469897" y="6504406"/>
            <a:ext cx="4851918" cy="261610"/>
          </a:xfrm>
          <a:prstGeom prst="rect">
            <a:avLst/>
          </a:prstGeom>
        </p:spPr>
        <p:txBody>
          <a:bodyPr wrap="square">
            <a:spAutoFit/>
          </a:bodyPr>
          <a:lstStyle/>
          <a:p>
            <a:pPr algn="ctr"/>
            <a:r>
              <a:rPr lang="es-CO" sz="1100" i="1" dirty="0">
                <a:solidFill>
                  <a:schemeClr val="bg1"/>
                </a:solidFill>
                <a:latin typeface="Calibri" panose="020F0502020204030204" pitchFamily="34" charset="0"/>
              </a:rPr>
              <a:t>Secretaría General – Grupo de Servicio al Ciudadano </a:t>
            </a:r>
            <a:endParaRPr lang="es-CO" sz="1100" i="1" dirty="0">
              <a:solidFill>
                <a:schemeClr val="bg1"/>
              </a:solidFill>
            </a:endParaRP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37759" y="2039536"/>
            <a:ext cx="2549050" cy="369332"/>
          </a:xfrm>
          <a:prstGeom prst="rect">
            <a:avLst/>
          </a:prstGeom>
          <a:noFill/>
        </p:spPr>
        <p:txBody>
          <a:bodyPr wrap="square">
            <a:spAutoFit/>
          </a:bodyPr>
          <a:lstStyle/>
          <a:p>
            <a:r>
              <a:rPr lang="es-CO" sz="1800" b="1" dirty="0">
                <a:solidFill>
                  <a:srgbClr val="002060"/>
                </a:solidFill>
              </a:rPr>
              <a:t>Satisfacción general</a:t>
            </a:r>
            <a:endParaRPr lang="es-CO" sz="1800" dirty="0">
              <a:solidFill>
                <a:srgbClr val="002060"/>
              </a:solidFill>
            </a:endParaRPr>
          </a:p>
        </p:txBody>
      </p:sp>
      <p:sp>
        <p:nvSpPr>
          <p:cNvPr id="5" name="CuadroTexto 4">
            <a:extLst>
              <a:ext uri="{FF2B5EF4-FFF2-40B4-BE49-F238E27FC236}">
                <a16:creationId xmlns:a16="http://schemas.microsoft.com/office/drawing/2014/main" id="{40BB236D-FF8C-F66A-F13C-9E5637B9A315}"/>
              </a:ext>
            </a:extLst>
          </p:cNvPr>
          <p:cNvSpPr txBox="1"/>
          <p:nvPr/>
        </p:nvSpPr>
        <p:spPr>
          <a:xfrm>
            <a:off x="1185421" y="2039536"/>
            <a:ext cx="352338" cy="369332"/>
          </a:xfrm>
          <a:prstGeom prst="rect">
            <a:avLst/>
          </a:prstGeom>
          <a:solidFill>
            <a:schemeClr val="accent2"/>
          </a:solidFill>
        </p:spPr>
        <p:txBody>
          <a:bodyPr wrap="square" rtlCol="0">
            <a:spAutoFit/>
          </a:bodyPr>
          <a:lstStyle/>
          <a:p>
            <a:pPr algn="ctr"/>
            <a:r>
              <a:rPr lang="es-ES" b="1" dirty="0"/>
              <a:t>1</a:t>
            </a:r>
            <a:endParaRPr lang="es-CO" b="1" dirty="0"/>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ctr"/>
            <a:r>
              <a:rPr lang="es-CO" sz="2800" b="1" dirty="0">
                <a:solidFill>
                  <a:schemeClr val="accent5">
                    <a:lumMod val="50000"/>
                  </a:schemeClr>
                </a:solidFill>
                <a:latin typeface="+mj-lt"/>
                <a:ea typeface="+mj-ea"/>
                <a:cs typeface="+mj-cs"/>
              </a:rPr>
              <a:t>Canal virtual – Transparencia pasiva</a:t>
            </a:r>
            <a:br>
              <a:rPr lang="es-CO" sz="2800" b="1" dirty="0">
                <a:solidFill>
                  <a:schemeClr val="accent5">
                    <a:lumMod val="50000"/>
                  </a:schemeClr>
                </a:solidFill>
                <a:latin typeface="+mj-lt"/>
                <a:ea typeface="+mj-ea"/>
                <a:cs typeface="+mj-cs"/>
              </a:rPr>
            </a:br>
            <a:r>
              <a:rPr lang="es-CO" sz="2800" b="1" dirty="0">
                <a:solidFill>
                  <a:schemeClr val="accent5">
                    <a:lumMod val="50000"/>
                  </a:schemeClr>
                </a:solidFill>
                <a:latin typeface="+mj-lt"/>
                <a:ea typeface="+mj-ea"/>
                <a:cs typeface="+mj-cs"/>
              </a:rPr>
              <a:t>(Formulario de PQRD y correo electrónico)</a:t>
            </a:r>
            <a:endParaRPr lang="es-ES" sz="2800" b="1" dirty="0">
              <a:solidFill>
                <a:schemeClr val="accent5">
                  <a:lumMod val="50000"/>
                </a:schemeClr>
              </a:solidFill>
              <a:latin typeface="+mj-lt"/>
              <a:ea typeface="+mj-ea"/>
              <a:cs typeface="+mj-cs"/>
            </a:endParaRPr>
          </a:p>
        </p:txBody>
      </p:sp>
      <p:sp>
        <p:nvSpPr>
          <p:cNvPr id="11" name="CuadroTexto 10">
            <a:extLst>
              <a:ext uri="{FF2B5EF4-FFF2-40B4-BE49-F238E27FC236}">
                <a16:creationId xmlns:a16="http://schemas.microsoft.com/office/drawing/2014/main" id="{68BF60B5-7CB1-E4F1-0AF9-1ABBCDAF6E51}"/>
              </a:ext>
            </a:extLst>
          </p:cNvPr>
          <p:cNvSpPr txBox="1"/>
          <p:nvPr/>
        </p:nvSpPr>
        <p:spPr>
          <a:xfrm>
            <a:off x="1185421" y="2647463"/>
            <a:ext cx="7958579" cy="369332"/>
          </a:xfrm>
          <a:prstGeom prst="rect">
            <a:avLst/>
          </a:prstGeom>
          <a:noFill/>
        </p:spPr>
        <p:txBody>
          <a:bodyPr wrap="square">
            <a:spAutoFit/>
          </a:bodyPr>
          <a:lstStyle/>
          <a:p>
            <a:r>
              <a:rPr lang="es-ES" dirty="0">
                <a:latin typeface="+mn-lt"/>
                <a:ea typeface="Lucida Grande"/>
                <a:cs typeface="Lucida Grande"/>
              </a:rPr>
              <a:t>En general frente a la atención brindada por el </a:t>
            </a:r>
            <a:r>
              <a:rPr lang="es-ES" dirty="0" err="1">
                <a:latin typeface="+mn-lt"/>
                <a:ea typeface="Lucida Grande"/>
                <a:cs typeface="Lucida Grande"/>
              </a:rPr>
              <a:t>MinJusticia</a:t>
            </a:r>
            <a:r>
              <a:rPr lang="es-ES" dirty="0">
                <a:latin typeface="+mn-lt"/>
                <a:ea typeface="Lucida Grande"/>
                <a:cs typeface="Lucida Grande"/>
              </a:rPr>
              <a:t> usted se </a:t>
            </a:r>
            <a:r>
              <a:rPr lang="es-ES" dirty="0">
                <a:latin typeface="+mn-lt"/>
              </a:rPr>
              <a:t>siente</a:t>
            </a:r>
            <a:r>
              <a:rPr lang="es-ES" dirty="0">
                <a:latin typeface="+mn-lt"/>
                <a:ea typeface="Lucida Grande"/>
                <a:cs typeface="Lucida Grande"/>
              </a:rPr>
              <a:t>:</a:t>
            </a:r>
            <a:endParaRPr lang="es-ES" sz="1800" dirty="0"/>
          </a:p>
        </p:txBody>
      </p:sp>
      <p:sp>
        <p:nvSpPr>
          <p:cNvPr id="3" name="CuadroTexto 2">
            <a:extLst>
              <a:ext uri="{FF2B5EF4-FFF2-40B4-BE49-F238E27FC236}">
                <a16:creationId xmlns:a16="http://schemas.microsoft.com/office/drawing/2014/main" id="{0C13389F-3E08-77D6-8DAD-77781D700A02}"/>
              </a:ext>
            </a:extLst>
          </p:cNvPr>
          <p:cNvSpPr txBox="1"/>
          <p:nvPr/>
        </p:nvSpPr>
        <p:spPr>
          <a:xfrm>
            <a:off x="8382747" y="4710266"/>
            <a:ext cx="2832619" cy="369332"/>
          </a:xfrm>
          <a:prstGeom prst="rect">
            <a:avLst/>
          </a:prstGeom>
          <a:noFill/>
        </p:spPr>
        <p:txBody>
          <a:bodyPr wrap="square">
            <a:spAutoFit/>
          </a:bodyPr>
          <a:lstStyle/>
          <a:p>
            <a:r>
              <a:rPr lang="es-ES" b="1" i="1" u="sng" dirty="0"/>
              <a:t>Muestra: </a:t>
            </a:r>
            <a:r>
              <a:rPr lang="es-ES" i="1" dirty="0"/>
              <a:t>349 respuestas</a:t>
            </a:r>
          </a:p>
        </p:txBody>
      </p:sp>
      <p:sp>
        <p:nvSpPr>
          <p:cNvPr id="10" name="CuadroTexto 9">
            <a:extLst>
              <a:ext uri="{FF2B5EF4-FFF2-40B4-BE49-F238E27FC236}">
                <a16:creationId xmlns:a16="http://schemas.microsoft.com/office/drawing/2014/main" id="{CDE9996E-CA8D-CDF7-8996-5D18B9E3AC4B}"/>
              </a:ext>
            </a:extLst>
          </p:cNvPr>
          <p:cNvSpPr txBox="1"/>
          <p:nvPr/>
        </p:nvSpPr>
        <p:spPr>
          <a:xfrm>
            <a:off x="8461088" y="3255390"/>
            <a:ext cx="2288332" cy="923330"/>
          </a:xfrm>
          <a:prstGeom prst="rect">
            <a:avLst/>
          </a:prstGeom>
          <a:noFill/>
        </p:spPr>
        <p:txBody>
          <a:bodyPr wrap="square">
            <a:spAutoFit/>
          </a:bodyPr>
          <a:lstStyle/>
          <a:p>
            <a:pPr algn="ctr"/>
            <a:r>
              <a:rPr lang="es-ES" b="1" dirty="0">
                <a:solidFill>
                  <a:srgbClr val="002060"/>
                </a:solidFill>
              </a:rPr>
              <a:t>Índice de satisfacción I semestre 81,38%</a:t>
            </a:r>
          </a:p>
        </p:txBody>
      </p:sp>
      <p:graphicFrame>
        <p:nvGraphicFramePr>
          <p:cNvPr id="9" name="Gráfico 8"/>
          <p:cNvGraphicFramePr>
            <a:graphicFrameLocks/>
          </p:cNvGraphicFramePr>
          <p:nvPr>
            <p:extLst>
              <p:ext uri="{D42A27DB-BD31-4B8C-83A1-F6EECF244321}">
                <p14:modId xmlns:p14="http://schemas.microsoft.com/office/powerpoint/2010/main" val="1125125055"/>
              </p:ext>
            </p:extLst>
          </p:nvPr>
        </p:nvGraphicFramePr>
        <p:xfrm>
          <a:off x="1779814" y="3275408"/>
          <a:ext cx="6572816" cy="2869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17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37759" y="1800942"/>
            <a:ext cx="2549050" cy="369332"/>
          </a:xfrm>
          <a:prstGeom prst="rect">
            <a:avLst/>
          </a:prstGeom>
          <a:noFill/>
        </p:spPr>
        <p:txBody>
          <a:bodyPr wrap="square">
            <a:spAutoFit/>
          </a:bodyPr>
          <a:lstStyle/>
          <a:p>
            <a:r>
              <a:rPr lang="es-CO" b="1" dirty="0">
                <a:solidFill>
                  <a:srgbClr val="002060"/>
                </a:solidFill>
              </a:rPr>
              <a:t>Claridad</a:t>
            </a:r>
            <a:endParaRPr lang="es-CO" sz="1800" dirty="0">
              <a:solidFill>
                <a:srgbClr val="002060"/>
              </a:solidFill>
            </a:endParaRPr>
          </a:p>
        </p:txBody>
      </p:sp>
      <p:sp>
        <p:nvSpPr>
          <p:cNvPr id="5" name="CuadroTexto 4">
            <a:extLst>
              <a:ext uri="{FF2B5EF4-FFF2-40B4-BE49-F238E27FC236}">
                <a16:creationId xmlns:a16="http://schemas.microsoft.com/office/drawing/2014/main" id="{40BB236D-FF8C-F66A-F13C-9E5637B9A315}"/>
              </a:ext>
            </a:extLst>
          </p:cNvPr>
          <p:cNvSpPr txBox="1"/>
          <p:nvPr/>
        </p:nvSpPr>
        <p:spPr>
          <a:xfrm>
            <a:off x="1185421" y="1800942"/>
            <a:ext cx="352338" cy="369332"/>
          </a:xfrm>
          <a:prstGeom prst="rect">
            <a:avLst/>
          </a:prstGeom>
          <a:solidFill>
            <a:schemeClr val="accent2"/>
          </a:solidFill>
        </p:spPr>
        <p:txBody>
          <a:bodyPr wrap="square" rtlCol="0">
            <a:spAutoFit/>
          </a:bodyPr>
          <a:lstStyle/>
          <a:p>
            <a:pPr algn="ctr"/>
            <a:r>
              <a:rPr lang="es-ES" b="1" dirty="0"/>
              <a:t>2</a:t>
            </a:r>
            <a:endParaRPr lang="es-CO" b="1" dirty="0"/>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80149"/>
            <a:ext cx="8883758" cy="954107"/>
          </a:xfrm>
          <a:prstGeom prst="rect">
            <a:avLst/>
          </a:prstGeom>
          <a:noFill/>
        </p:spPr>
        <p:txBody>
          <a:bodyPr wrap="square">
            <a:spAutoFit/>
          </a:bodyPr>
          <a:lstStyle/>
          <a:p>
            <a:pPr algn="ctr"/>
            <a:r>
              <a:rPr lang="es-CO" sz="2800" b="1" dirty="0">
                <a:solidFill>
                  <a:schemeClr val="accent5">
                    <a:lumMod val="50000"/>
                  </a:schemeClr>
                </a:solidFill>
                <a:latin typeface="+mj-lt"/>
                <a:ea typeface="+mj-ea"/>
                <a:cs typeface="+mj-cs"/>
              </a:rPr>
              <a:t>Canal virtual – Transparencia pasiva</a:t>
            </a:r>
            <a:br>
              <a:rPr lang="es-CO" sz="2800" b="1" dirty="0">
                <a:solidFill>
                  <a:schemeClr val="accent5">
                    <a:lumMod val="50000"/>
                  </a:schemeClr>
                </a:solidFill>
                <a:latin typeface="+mj-lt"/>
                <a:ea typeface="+mj-ea"/>
                <a:cs typeface="+mj-cs"/>
              </a:rPr>
            </a:br>
            <a:r>
              <a:rPr lang="es-CO" sz="2800" b="1" dirty="0">
                <a:solidFill>
                  <a:schemeClr val="accent5">
                    <a:lumMod val="50000"/>
                  </a:schemeClr>
                </a:solidFill>
                <a:latin typeface="+mj-lt"/>
                <a:ea typeface="+mj-ea"/>
                <a:cs typeface="+mj-cs"/>
              </a:rPr>
              <a:t>(Formulario de PQRD y correo electrónico)</a:t>
            </a:r>
            <a:endParaRPr lang="es-ES" sz="2800" b="1" dirty="0">
              <a:solidFill>
                <a:schemeClr val="accent5">
                  <a:lumMod val="50000"/>
                </a:schemeClr>
              </a:solidFill>
              <a:latin typeface="+mj-lt"/>
              <a:ea typeface="+mj-ea"/>
              <a:cs typeface="+mj-cs"/>
            </a:endParaRPr>
          </a:p>
        </p:txBody>
      </p:sp>
      <p:sp>
        <p:nvSpPr>
          <p:cNvPr id="11" name="CuadroTexto 10">
            <a:extLst>
              <a:ext uri="{FF2B5EF4-FFF2-40B4-BE49-F238E27FC236}">
                <a16:creationId xmlns:a16="http://schemas.microsoft.com/office/drawing/2014/main" id="{68BF60B5-7CB1-E4F1-0AF9-1ABBCDAF6E51}"/>
              </a:ext>
            </a:extLst>
          </p:cNvPr>
          <p:cNvSpPr txBox="1"/>
          <p:nvPr/>
        </p:nvSpPr>
        <p:spPr>
          <a:xfrm>
            <a:off x="1779814" y="2170274"/>
            <a:ext cx="6097554" cy="646331"/>
          </a:xfrm>
          <a:prstGeom prst="rect">
            <a:avLst/>
          </a:prstGeom>
          <a:noFill/>
        </p:spPr>
        <p:txBody>
          <a:bodyPr wrap="square">
            <a:spAutoFit/>
          </a:bodyPr>
          <a:lstStyle/>
          <a:p>
            <a:r>
              <a:rPr lang="es-ES" sz="1800" b="0" dirty="0"/>
              <a:t>Califique la claridad de la información proporcionada en la respuesta a su petición</a:t>
            </a:r>
            <a:r>
              <a:rPr lang="es-CO" sz="1800" b="0" dirty="0"/>
              <a:t>.</a:t>
            </a:r>
            <a:endParaRPr lang="es-ES" sz="1800" b="0" dirty="0"/>
          </a:p>
        </p:txBody>
      </p:sp>
      <p:sp>
        <p:nvSpPr>
          <p:cNvPr id="3" name="CuadroTexto 2">
            <a:extLst>
              <a:ext uri="{FF2B5EF4-FFF2-40B4-BE49-F238E27FC236}">
                <a16:creationId xmlns:a16="http://schemas.microsoft.com/office/drawing/2014/main" id="{0C13389F-3E08-77D6-8DAD-77781D700A02}"/>
              </a:ext>
            </a:extLst>
          </p:cNvPr>
          <p:cNvSpPr txBox="1"/>
          <p:nvPr/>
        </p:nvSpPr>
        <p:spPr>
          <a:xfrm>
            <a:off x="9589537" y="3453435"/>
            <a:ext cx="2107163" cy="646331"/>
          </a:xfrm>
          <a:prstGeom prst="rect">
            <a:avLst/>
          </a:prstGeom>
          <a:noFill/>
        </p:spPr>
        <p:txBody>
          <a:bodyPr wrap="square">
            <a:spAutoFit/>
          </a:bodyPr>
          <a:lstStyle/>
          <a:p>
            <a:r>
              <a:rPr lang="es-ES" b="1" i="1" u="sng" dirty="0"/>
              <a:t>Muestra: </a:t>
            </a:r>
            <a:r>
              <a:rPr lang="es-ES" i="1" dirty="0"/>
              <a:t>349 Respuestas</a:t>
            </a:r>
          </a:p>
        </p:txBody>
      </p:sp>
      <p:graphicFrame>
        <p:nvGraphicFramePr>
          <p:cNvPr id="9" name="Gráfico 8"/>
          <p:cNvGraphicFramePr>
            <a:graphicFrameLocks/>
          </p:cNvGraphicFramePr>
          <p:nvPr>
            <p:extLst>
              <p:ext uri="{D42A27DB-BD31-4B8C-83A1-F6EECF244321}">
                <p14:modId xmlns:p14="http://schemas.microsoft.com/office/powerpoint/2010/main" val="128283675"/>
              </p:ext>
            </p:extLst>
          </p:nvPr>
        </p:nvGraphicFramePr>
        <p:xfrm>
          <a:off x="1779814" y="3096285"/>
          <a:ext cx="6830032" cy="3136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2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37759" y="2039536"/>
            <a:ext cx="2549050" cy="369332"/>
          </a:xfrm>
          <a:prstGeom prst="rect">
            <a:avLst/>
          </a:prstGeom>
          <a:noFill/>
        </p:spPr>
        <p:txBody>
          <a:bodyPr wrap="square">
            <a:spAutoFit/>
          </a:bodyPr>
          <a:lstStyle/>
          <a:p>
            <a:r>
              <a:rPr lang="es-CO" sz="1800" b="1" dirty="0">
                <a:solidFill>
                  <a:srgbClr val="002060"/>
                </a:solidFill>
              </a:rPr>
              <a:t>Oportunidad</a:t>
            </a:r>
            <a:endParaRPr lang="es-CO" sz="1800" dirty="0">
              <a:solidFill>
                <a:srgbClr val="002060"/>
              </a:solidFill>
            </a:endParaRPr>
          </a:p>
        </p:txBody>
      </p:sp>
      <p:sp>
        <p:nvSpPr>
          <p:cNvPr id="5" name="CuadroTexto 4">
            <a:extLst>
              <a:ext uri="{FF2B5EF4-FFF2-40B4-BE49-F238E27FC236}">
                <a16:creationId xmlns:a16="http://schemas.microsoft.com/office/drawing/2014/main" id="{40BB236D-FF8C-F66A-F13C-9E5637B9A315}"/>
              </a:ext>
            </a:extLst>
          </p:cNvPr>
          <p:cNvSpPr txBox="1"/>
          <p:nvPr/>
        </p:nvSpPr>
        <p:spPr>
          <a:xfrm>
            <a:off x="1185421" y="2039536"/>
            <a:ext cx="352338" cy="369332"/>
          </a:xfrm>
          <a:prstGeom prst="rect">
            <a:avLst/>
          </a:prstGeom>
          <a:solidFill>
            <a:schemeClr val="accent2"/>
          </a:solidFill>
        </p:spPr>
        <p:txBody>
          <a:bodyPr wrap="square" rtlCol="0">
            <a:spAutoFit/>
          </a:bodyPr>
          <a:lstStyle/>
          <a:p>
            <a:pPr algn="ctr"/>
            <a:r>
              <a:rPr lang="es-CO" b="1" dirty="0"/>
              <a:t>2</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ctr"/>
            <a:r>
              <a:rPr lang="es-CO" sz="2800" b="1" dirty="0">
                <a:solidFill>
                  <a:schemeClr val="accent5">
                    <a:lumMod val="50000"/>
                  </a:schemeClr>
                </a:solidFill>
                <a:latin typeface="+mj-lt"/>
                <a:ea typeface="+mj-ea"/>
                <a:cs typeface="+mj-cs"/>
              </a:rPr>
              <a:t>Canal virtual – Transparencia pasiva</a:t>
            </a:r>
            <a:br>
              <a:rPr lang="es-CO" sz="2800" b="1" dirty="0">
                <a:solidFill>
                  <a:schemeClr val="accent5">
                    <a:lumMod val="50000"/>
                  </a:schemeClr>
                </a:solidFill>
                <a:latin typeface="+mj-lt"/>
                <a:ea typeface="+mj-ea"/>
                <a:cs typeface="+mj-cs"/>
              </a:rPr>
            </a:br>
            <a:r>
              <a:rPr lang="es-CO" sz="2800" b="1" dirty="0">
                <a:solidFill>
                  <a:schemeClr val="accent5">
                    <a:lumMod val="50000"/>
                  </a:schemeClr>
                </a:solidFill>
                <a:latin typeface="+mj-lt"/>
                <a:ea typeface="+mj-ea"/>
                <a:cs typeface="+mj-cs"/>
              </a:rPr>
              <a:t>(Formulario de PQRD y correo electrónico)</a:t>
            </a:r>
            <a:endParaRPr lang="es-ES" sz="2800" b="1" dirty="0">
              <a:solidFill>
                <a:schemeClr val="accent5">
                  <a:lumMod val="50000"/>
                </a:schemeClr>
              </a:solidFill>
              <a:latin typeface="+mj-lt"/>
              <a:ea typeface="+mj-ea"/>
              <a:cs typeface="+mj-cs"/>
            </a:endParaRPr>
          </a:p>
        </p:txBody>
      </p:sp>
      <p:sp>
        <p:nvSpPr>
          <p:cNvPr id="11" name="CuadroTexto 10">
            <a:extLst>
              <a:ext uri="{FF2B5EF4-FFF2-40B4-BE49-F238E27FC236}">
                <a16:creationId xmlns:a16="http://schemas.microsoft.com/office/drawing/2014/main" id="{68BF60B5-7CB1-E4F1-0AF9-1ABBCDAF6E51}"/>
              </a:ext>
            </a:extLst>
          </p:cNvPr>
          <p:cNvSpPr txBox="1"/>
          <p:nvPr/>
        </p:nvSpPr>
        <p:spPr>
          <a:xfrm>
            <a:off x="1185421" y="2647463"/>
            <a:ext cx="3629175" cy="646331"/>
          </a:xfrm>
          <a:prstGeom prst="rect">
            <a:avLst/>
          </a:prstGeom>
          <a:noFill/>
        </p:spPr>
        <p:txBody>
          <a:bodyPr wrap="square">
            <a:spAutoFit/>
          </a:bodyPr>
          <a:lstStyle/>
          <a:p>
            <a:r>
              <a:rPr lang="es-ES" sz="1800" dirty="0"/>
              <a:t>Califique la oportunidad (tiempo) en la respuesta a su petición: </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10084837" y="4270484"/>
            <a:ext cx="2107163" cy="646331"/>
          </a:xfrm>
          <a:prstGeom prst="rect">
            <a:avLst/>
          </a:prstGeom>
          <a:noFill/>
        </p:spPr>
        <p:txBody>
          <a:bodyPr wrap="square">
            <a:spAutoFit/>
          </a:bodyPr>
          <a:lstStyle/>
          <a:p>
            <a:r>
              <a:rPr lang="es-ES" b="1" i="1" u="sng" dirty="0"/>
              <a:t>Muestra: </a:t>
            </a:r>
            <a:r>
              <a:rPr lang="es-ES" i="1" dirty="0"/>
              <a:t>349</a:t>
            </a:r>
          </a:p>
          <a:p>
            <a:r>
              <a:rPr lang="es-ES" i="1" dirty="0"/>
              <a:t>respuestas</a:t>
            </a:r>
          </a:p>
        </p:txBody>
      </p:sp>
      <p:sp>
        <p:nvSpPr>
          <p:cNvPr id="7" name="CuadroTexto 6">
            <a:extLst>
              <a:ext uri="{FF2B5EF4-FFF2-40B4-BE49-F238E27FC236}">
                <a16:creationId xmlns:a16="http://schemas.microsoft.com/office/drawing/2014/main" id="{53F5138D-544B-57DF-C2F4-2B401E8002A8}"/>
              </a:ext>
            </a:extLst>
          </p:cNvPr>
          <p:cNvSpPr txBox="1"/>
          <p:nvPr/>
        </p:nvSpPr>
        <p:spPr>
          <a:xfrm>
            <a:off x="6221693" y="2645120"/>
            <a:ext cx="3808715" cy="646331"/>
          </a:xfrm>
          <a:prstGeom prst="rect">
            <a:avLst/>
          </a:prstGeom>
          <a:noFill/>
        </p:spPr>
        <p:txBody>
          <a:bodyPr wrap="square">
            <a:spAutoFit/>
          </a:bodyPr>
          <a:lstStyle/>
          <a:p>
            <a:r>
              <a:rPr lang="es-ES" sz="1800" dirty="0">
                <a:latin typeface="+mj-lt"/>
                <a:ea typeface="Lucida Grande"/>
                <a:cs typeface="Lucida Grande"/>
              </a:rPr>
              <a:t>Califique el nivel de utilidad que le brindó la respuesta a su solicitud</a:t>
            </a:r>
            <a:r>
              <a:rPr lang="es-ES" dirty="0">
                <a:latin typeface="Lucida Grande"/>
                <a:ea typeface="Lucida Grande"/>
                <a:cs typeface="Lucida Grande"/>
              </a:rPr>
              <a:t>:</a:t>
            </a:r>
            <a:endParaRPr lang="es-ES" dirty="0"/>
          </a:p>
        </p:txBody>
      </p:sp>
      <p:sp>
        <p:nvSpPr>
          <p:cNvPr id="9" name="CuadroTexto 8">
            <a:extLst>
              <a:ext uri="{FF2B5EF4-FFF2-40B4-BE49-F238E27FC236}">
                <a16:creationId xmlns:a16="http://schemas.microsoft.com/office/drawing/2014/main" id="{0473A9AB-7C89-432B-12D7-EE774FDCAC3A}"/>
              </a:ext>
            </a:extLst>
          </p:cNvPr>
          <p:cNvSpPr txBox="1"/>
          <p:nvPr/>
        </p:nvSpPr>
        <p:spPr>
          <a:xfrm>
            <a:off x="6394596" y="1978135"/>
            <a:ext cx="352338" cy="307777"/>
          </a:xfrm>
          <a:prstGeom prst="rect">
            <a:avLst/>
          </a:prstGeom>
          <a:solidFill>
            <a:schemeClr val="accent2"/>
          </a:solidFill>
        </p:spPr>
        <p:txBody>
          <a:bodyPr wrap="square" rtlCol="0">
            <a:spAutoFit/>
          </a:bodyPr>
          <a:lstStyle/>
          <a:p>
            <a:pPr algn="ctr"/>
            <a:r>
              <a:rPr lang="es-CO" b="1" dirty="0"/>
              <a:t>3</a:t>
            </a:r>
          </a:p>
        </p:txBody>
      </p:sp>
      <p:sp>
        <p:nvSpPr>
          <p:cNvPr id="12" name="CuadroTexto 11">
            <a:extLst>
              <a:ext uri="{FF2B5EF4-FFF2-40B4-BE49-F238E27FC236}">
                <a16:creationId xmlns:a16="http://schemas.microsoft.com/office/drawing/2014/main" id="{D4703114-E851-8501-D1C2-253FF325F659}"/>
              </a:ext>
            </a:extLst>
          </p:cNvPr>
          <p:cNvSpPr txBox="1"/>
          <p:nvPr/>
        </p:nvSpPr>
        <p:spPr>
          <a:xfrm>
            <a:off x="6746934" y="1978135"/>
            <a:ext cx="2928911" cy="369332"/>
          </a:xfrm>
          <a:prstGeom prst="rect">
            <a:avLst/>
          </a:prstGeom>
          <a:noFill/>
        </p:spPr>
        <p:txBody>
          <a:bodyPr wrap="square">
            <a:spAutoFit/>
          </a:bodyPr>
          <a:lstStyle/>
          <a:p>
            <a:r>
              <a:rPr lang="es-CO" b="1" dirty="0">
                <a:solidFill>
                  <a:srgbClr val="002060"/>
                </a:solidFill>
              </a:rPr>
              <a:t>Pertinencia</a:t>
            </a:r>
          </a:p>
        </p:txBody>
      </p:sp>
      <p:graphicFrame>
        <p:nvGraphicFramePr>
          <p:cNvPr id="15" name="Gráfico 14"/>
          <p:cNvGraphicFramePr>
            <a:graphicFrameLocks/>
          </p:cNvGraphicFramePr>
          <p:nvPr>
            <p:extLst>
              <p:ext uri="{D42A27DB-BD31-4B8C-83A1-F6EECF244321}">
                <p14:modId xmlns:p14="http://schemas.microsoft.com/office/powerpoint/2010/main" val="1183977633"/>
              </p:ext>
            </p:extLst>
          </p:nvPr>
        </p:nvGraphicFramePr>
        <p:xfrm>
          <a:off x="526284" y="3356350"/>
          <a:ext cx="4572000" cy="2905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p:cNvGraphicFramePr>
            <a:graphicFrameLocks/>
          </p:cNvGraphicFramePr>
          <p:nvPr>
            <p:extLst>
              <p:ext uri="{D42A27DB-BD31-4B8C-83A1-F6EECF244321}">
                <p14:modId xmlns:p14="http://schemas.microsoft.com/office/powerpoint/2010/main" val="1262470949"/>
              </p:ext>
            </p:extLst>
          </p:nvPr>
        </p:nvGraphicFramePr>
        <p:xfrm>
          <a:off x="5655425" y="336862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67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37759" y="2039536"/>
            <a:ext cx="2549050" cy="369332"/>
          </a:xfrm>
          <a:prstGeom prst="rect">
            <a:avLst/>
          </a:prstGeom>
          <a:noFill/>
        </p:spPr>
        <p:txBody>
          <a:bodyPr wrap="square">
            <a:spAutoFit/>
          </a:bodyPr>
          <a:lstStyle/>
          <a:p>
            <a:r>
              <a:rPr lang="es-CO" b="1" dirty="0">
                <a:solidFill>
                  <a:srgbClr val="002060"/>
                </a:solidFill>
              </a:rPr>
              <a:t>Accesibilidad</a:t>
            </a:r>
            <a:endParaRPr lang="es-CO" sz="1800" dirty="0">
              <a:solidFill>
                <a:srgbClr val="002060"/>
              </a:solidFill>
            </a:endParaRPr>
          </a:p>
        </p:txBody>
      </p:sp>
      <p:sp>
        <p:nvSpPr>
          <p:cNvPr id="5" name="CuadroTexto 4">
            <a:extLst>
              <a:ext uri="{FF2B5EF4-FFF2-40B4-BE49-F238E27FC236}">
                <a16:creationId xmlns:a16="http://schemas.microsoft.com/office/drawing/2014/main" id="{40BB236D-FF8C-F66A-F13C-9E5637B9A315}"/>
              </a:ext>
            </a:extLst>
          </p:cNvPr>
          <p:cNvSpPr txBox="1"/>
          <p:nvPr/>
        </p:nvSpPr>
        <p:spPr>
          <a:xfrm>
            <a:off x="1185421" y="2039536"/>
            <a:ext cx="352338" cy="369332"/>
          </a:xfrm>
          <a:prstGeom prst="rect">
            <a:avLst/>
          </a:prstGeom>
          <a:solidFill>
            <a:schemeClr val="accent2"/>
          </a:solidFill>
        </p:spPr>
        <p:txBody>
          <a:bodyPr wrap="square" rtlCol="0">
            <a:spAutoFit/>
          </a:bodyPr>
          <a:lstStyle/>
          <a:p>
            <a:pPr algn="ctr"/>
            <a:r>
              <a:rPr lang="es-CO" b="1" dirty="0"/>
              <a:t>4</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ctr"/>
            <a:r>
              <a:rPr lang="es-CO" sz="2800" b="1" dirty="0">
                <a:solidFill>
                  <a:schemeClr val="accent5">
                    <a:lumMod val="50000"/>
                  </a:schemeClr>
                </a:solidFill>
                <a:latin typeface="+mj-lt"/>
                <a:ea typeface="+mj-ea"/>
                <a:cs typeface="+mj-cs"/>
              </a:rPr>
              <a:t>Canal virtual – Transparencia pasiva</a:t>
            </a:r>
            <a:br>
              <a:rPr lang="es-CO" sz="2800" b="1" dirty="0">
                <a:solidFill>
                  <a:schemeClr val="accent5">
                    <a:lumMod val="50000"/>
                  </a:schemeClr>
                </a:solidFill>
                <a:latin typeface="+mj-lt"/>
                <a:ea typeface="+mj-ea"/>
                <a:cs typeface="+mj-cs"/>
              </a:rPr>
            </a:br>
            <a:r>
              <a:rPr lang="es-CO" sz="2800" b="1" dirty="0">
                <a:solidFill>
                  <a:schemeClr val="accent5">
                    <a:lumMod val="50000"/>
                  </a:schemeClr>
                </a:solidFill>
                <a:latin typeface="+mj-lt"/>
                <a:ea typeface="+mj-ea"/>
                <a:cs typeface="+mj-cs"/>
              </a:rPr>
              <a:t>(Formulario de PQRD y correo electrónico)</a:t>
            </a:r>
            <a:endParaRPr lang="es-ES" sz="2800" b="1" dirty="0">
              <a:solidFill>
                <a:schemeClr val="accent5">
                  <a:lumMod val="50000"/>
                </a:schemeClr>
              </a:solidFill>
              <a:latin typeface="+mj-lt"/>
              <a:ea typeface="+mj-ea"/>
              <a:cs typeface="+mj-cs"/>
            </a:endParaRPr>
          </a:p>
        </p:txBody>
      </p:sp>
      <p:sp>
        <p:nvSpPr>
          <p:cNvPr id="11" name="CuadroTexto 10">
            <a:extLst>
              <a:ext uri="{FF2B5EF4-FFF2-40B4-BE49-F238E27FC236}">
                <a16:creationId xmlns:a16="http://schemas.microsoft.com/office/drawing/2014/main" id="{68BF60B5-7CB1-E4F1-0AF9-1ABBCDAF6E51}"/>
              </a:ext>
            </a:extLst>
          </p:cNvPr>
          <p:cNvSpPr txBox="1"/>
          <p:nvPr/>
        </p:nvSpPr>
        <p:spPr>
          <a:xfrm>
            <a:off x="1185420" y="2408868"/>
            <a:ext cx="3629175" cy="923330"/>
          </a:xfrm>
          <a:prstGeom prst="rect">
            <a:avLst/>
          </a:prstGeom>
          <a:noFill/>
        </p:spPr>
        <p:txBody>
          <a:bodyPr wrap="square">
            <a:spAutoFit/>
          </a:bodyPr>
          <a:lstStyle/>
          <a:p>
            <a:r>
              <a:rPr lang="es-ES" sz="1800" dirty="0"/>
              <a:t>Califique la facilidad de acceso y diligenciamiento del formulario virtual de PQRD del Ministerio:</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10115746" y="4380632"/>
            <a:ext cx="1685235" cy="646331"/>
          </a:xfrm>
          <a:prstGeom prst="rect">
            <a:avLst/>
          </a:prstGeom>
          <a:noFill/>
        </p:spPr>
        <p:txBody>
          <a:bodyPr wrap="square">
            <a:spAutoFit/>
          </a:bodyPr>
          <a:lstStyle/>
          <a:p>
            <a:r>
              <a:rPr lang="es-ES" b="1" i="1" u="sng" dirty="0"/>
              <a:t>Muestra: </a:t>
            </a:r>
            <a:r>
              <a:rPr lang="es-ES" i="1" dirty="0"/>
              <a:t>349</a:t>
            </a:r>
          </a:p>
          <a:p>
            <a:r>
              <a:rPr lang="es-ES" i="1" dirty="0"/>
              <a:t>respuestas</a:t>
            </a:r>
          </a:p>
        </p:txBody>
      </p:sp>
      <p:sp>
        <p:nvSpPr>
          <p:cNvPr id="7" name="CuadroTexto 6">
            <a:extLst>
              <a:ext uri="{FF2B5EF4-FFF2-40B4-BE49-F238E27FC236}">
                <a16:creationId xmlns:a16="http://schemas.microsoft.com/office/drawing/2014/main" id="{53F5138D-544B-57DF-C2F4-2B401E8002A8}"/>
              </a:ext>
            </a:extLst>
          </p:cNvPr>
          <p:cNvSpPr txBox="1"/>
          <p:nvPr/>
        </p:nvSpPr>
        <p:spPr>
          <a:xfrm>
            <a:off x="6307031" y="2409482"/>
            <a:ext cx="3808715" cy="923330"/>
          </a:xfrm>
          <a:prstGeom prst="rect">
            <a:avLst/>
          </a:prstGeom>
          <a:noFill/>
        </p:spPr>
        <p:txBody>
          <a:bodyPr wrap="square">
            <a:spAutoFit/>
          </a:bodyPr>
          <a:lstStyle/>
          <a:p>
            <a:r>
              <a:rPr lang="es-ES" sz="1800" dirty="0">
                <a:latin typeface="+mn-lt"/>
                <a:ea typeface="Lucida Grande"/>
                <a:cs typeface="Lucida Grande"/>
              </a:rPr>
              <a:t>¿Con qué frecuencia hace solicitudes a través del formulario virtual de PQRD del Ministerio?</a:t>
            </a:r>
            <a:endParaRPr lang="es-ES" sz="1800" dirty="0">
              <a:latin typeface="+mn-lt"/>
            </a:endParaRPr>
          </a:p>
        </p:txBody>
      </p:sp>
      <p:sp>
        <p:nvSpPr>
          <p:cNvPr id="9" name="CuadroTexto 8">
            <a:extLst>
              <a:ext uri="{FF2B5EF4-FFF2-40B4-BE49-F238E27FC236}">
                <a16:creationId xmlns:a16="http://schemas.microsoft.com/office/drawing/2014/main" id="{0473A9AB-7C89-432B-12D7-EE774FDCAC3A}"/>
              </a:ext>
            </a:extLst>
          </p:cNvPr>
          <p:cNvSpPr txBox="1"/>
          <p:nvPr/>
        </p:nvSpPr>
        <p:spPr>
          <a:xfrm>
            <a:off x="6394596" y="1978135"/>
            <a:ext cx="352338" cy="369332"/>
          </a:xfrm>
          <a:prstGeom prst="rect">
            <a:avLst/>
          </a:prstGeom>
          <a:solidFill>
            <a:schemeClr val="accent2"/>
          </a:solidFill>
        </p:spPr>
        <p:txBody>
          <a:bodyPr wrap="square" rtlCol="0">
            <a:spAutoFit/>
          </a:bodyPr>
          <a:lstStyle/>
          <a:p>
            <a:pPr algn="ctr"/>
            <a:r>
              <a:rPr lang="es-CO" b="1" dirty="0"/>
              <a:t>5</a:t>
            </a:r>
          </a:p>
        </p:txBody>
      </p:sp>
      <p:sp>
        <p:nvSpPr>
          <p:cNvPr id="12" name="CuadroTexto 11">
            <a:extLst>
              <a:ext uri="{FF2B5EF4-FFF2-40B4-BE49-F238E27FC236}">
                <a16:creationId xmlns:a16="http://schemas.microsoft.com/office/drawing/2014/main" id="{D4703114-E851-8501-D1C2-253FF325F659}"/>
              </a:ext>
            </a:extLst>
          </p:cNvPr>
          <p:cNvSpPr txBox="1"/>
          <p:nvPr/>
        </p:nvSpPr>
        <p:spPr>
          <a:xfrm>
            <a:off x="6746934" y="1978135"/>
            <a:ext cx="2928911" cy="369332"/>
          </a:xfrm>
          <a:prstGeom prst="rect">
            <a:avLst/>
          </a:prstGeom>
          <a:noFill/>
        </p:spPr>
        <p:txBody>
          <a:bodyPr wrap="square">
            <a:spAutoFit/>
          </a:bodyPr>
          <a:lstStyle/>
          <a:p>
            <a:r>
              <a:rPr lang="es-CO" b="1" dirty="0">
                <a:solidFill>
                  <a:srgbClr val="002060"/>
                </a:solidFill>
              </a:rPr>
              <a:t>Uso del Canal</a:t>
            </a:r>
          </a:p>
        </p:txBody>
      </p:sp>
      <p:graphicFrame>
        <p:nvGraphicFramePr>
          <p:cNvPr id="13" name="Gráfico 12"/>
          <p:cNvGraphicFramePr>
            <a:graphicFrameLocks/>
          </p:cNvGraphicFramePr>
          <p:nvPr>
            <p:extLst>
              <p:ext uri="{D42A27DB-BD31-4B8C-83A1-F6EECF244321}">
                <p14:modId xmlns:p14="http://schemas.microsoft.com/office/powerpoint/2010/main" val="1361399838"/>
              </p:ext>
            </p:extLst>
          </p:nvPr>
        </p:nvGraphicFramePr>
        <p:xfrm>
          <a:off x="788823" y="333219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a:graphicFrameLocks/>
          </p:cNvGraphicFramePr>
          <p:nvPr>
            <p:extLst>
              <p:ext uri="{D42A27DB-BD31-4B8C-83A1-F6EECF244321}">
                <p14:modId xmlns:p14="http://schemas.microsoft.com/office/powerpoint/2010/main" val="3285064915"/>
              </p:ext>
            </p:extLst>
          </p:nvPr>
        </p:nvGraphicFramePr>
        <p:xfrm>
          <a:off x="5757420" y="333219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04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961055" y="1828803"/>
            <a:ext cx="5638799" cy="2584577"/>
          </a:xfrm>
          <a:prstGeom prst="rect">
            <a:avLst/>
          </a:prstGeom>
          <a:noFill/>
          <a:ln>
            <a:noFill/>
          </a:ln>
        </p:spPr>
        <p:txBody>
          <a:bodyPr spcFirstLastPara="1" wrap="square" lIns="68575" tIns="34275" rIns="68575" bIns="34275" anchor="t" anchorCtr="0">
            <a:noAutofit/>
          </a:bodyPr>
          <a:lstStyle/>
          <a:p>
            <a:r>
              <a:rPr lang="es-CO" sz="4000" b="1" dirty="0">
                <a:solidFill>
                  <a:schemeClr val="accent5">
                    <a:lumMod val="50000"/>
                  </a:schemeClr>
                </a:solidFill>
                <a:latin typeface="+mj-lt"/>
                <a:ea typeface="+mj-ea"/>
                <a:cs typeface="+mj-cs"/>
              </a:rPr>
              <a:t>Resultados desagregados</a:t>
            </a:r>
            <a:br>
              <a:rPr lang="es-CO" sz="4000" b="1" dirty="0">
                <a:solidFill>
                  <a:schemeClr val="accent5">
                    <a:lumMod val="50000"/>
                  </a:schemeClr>
                </a:solidFill>
                <a:latin typeface="+mj-lt"/>
                <a:ea typeface="+mj-ea"/>
                <a:cs typeface="+mj-cs"/>
              </a:rPr>
            </a:br>
            <a:br>
              <a:rPr lang="es-CO" sz="4000" b="1" dirty="0">
                <a:solidFill>
                  <a:schemeClr val="accent5">
                    <a:lumMod val="50000"/>
                  </a:schemeClr>
                </a:solidFill>
                <a:latin typeface="+mj-lt"/>
                <a:ea typeface="+mj-ea"/>
                <a:cs typeface="+mj-cs"/>
              </a:rPr>
            </a:br>
            <a:r>
              <a:rPr lang="es-CO" sz="4000" b="1" dirty="0">
                <a:solidFill>
                  <a:schemeClr val="accent5">
                    <a:lumMod val="50000"/>
                  </a:schemeClr>
                </a:solidFill>
                <a:latin typeface="+mj-lt"/>
                <a:ea typeface="+mj-ea"/>
                <a:cs typeface="+mj-cs"/>
              </a:rPr>
              <a:t>Canal presencial y servicio postal y de correspondencia</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264" y="2018922"/>
            <a:ext cx="5442749" cy="3150607"/>
          </a:xfrm>
          <a:prstGeom prst="rect">
            <a:avLst/>
          </a:prstGeom>
        </p:spPr>
      </p:pic>
    </p:spTree>
    <p:extLst>
      <p:ext uri="{BB962C8B-B14F-4D97-AF65-F5344CB8AC3E}">
        <p14:creationId xmlns:p14="http://schemas.microsoft.com/office/powerpoint/2010/main" val="367620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37759" y="2039536"/>
            <a:ext cx="2549050" cy="369332"/>
          </a:xfrm>
          <a:prstGeom prst="rect">
            <a:avLst/>
          </a:prstGeom>
          <a:noFill/>
        </p:spPr>
        <p:txBody>
          <a:bodyPr wrap="square">
            <a:spAutoFit/>
          </a:bodyPr>
          <a:lstStyle/>
          <a:p>
            <a:r>
              <a:rPr lang="es-CO" sz="1800" b="1" dirty="0">
                <a:solidFill>
                  <a:srgbClr val="002060"/>
                </a:solidFill>
              </a:rPr>
              <a:t>Satisfacción general</a:t>
            </a:r>
            <a:endParaRPr lang="es-CO" sz="1800" dirty="0">
              <a:solidFill>
                <a:srgbClr val="002060"/>
              </a:solidFill>
            </a:endParaRPr>
          </a:p>
        </p:txBody>
      </p:sp>
      <p:sp>
        <p:nvSpPr>
          <p:cNvPr id="5" name="CuadroTexto 4">
            <a:extLst>
              <a:ext uri="{FF2B5EF4-FFF2-40B4-BE49-F238E27FC236}">
                <a16:creationId xmlns:a16="http://schemas.microsoft.com/office/drawing/2014/main" id="{40BB236D-FF8C-F66A-F13C-9E5637B9A315}"/>
              </a:ext>
            </a:extLst>
          </p:cNvPr>
          <p:cNvSpPr txBox="1"/>
          <p:nvPr/>
        </p:nvSpPr>
        <p:spPr>
          <a:xfrm>
            <a:off x="1185421" y="2039536"/>
            <a:ext cx="352338" cy="369332"/>
          </a:xfrm>
          <a:prstGeom prst="rect">
            <a:avLst/>
          </a:prstGeom>
          <a:solidFill>
            <a:schemeClr val="accent2"/>
          </a:solidFill>
        </p:spPr>
        <p:txBody>
          <a:bodyPr wrap="square" rtlCol="0">
            <a:spAutoFit/>
          </a:bodyPr>
          <a:lstStyle/>
          <a:p>
            <a:pPr algn="ctr"/>
            <a:r>
              <a:rPr lang="es-CO" b="1" dirty="0"/>
              <a:t>1</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ctr"/>
            <a:r>
              <a:rPr lang="es-CO" sz="2800" b="1" dirty="0">
                <a:solidFill>
                  <a:schemeClr val="accent5">
                    <a:lumMod val="50000"/>
                  </a:schemeClr>
                </a:solidFill>
                <a:latin typeface="+mj-lt"/>
                <a:ea typeface="+mj-ea"/>
                <a:cs typeface="+mj-cs"/>
              </a:rPr>
              <a:t>Canal presencial y servicio postal y de correspondencia</a:t>
            </a:r>
            <a:endParaRPr lang="es-ES" sz="2800" b="1" dirty="0">
              <a:solidFill>
                <a:schemeClr val="accent5">
                  <a:lumMod val="50000"/>
                </a:schemeClr>
              </a:solidFill>
              <a:latin typeface="+mj-lt"/>
              <a:ea typeface="+mj-ea"/>
              <a:cs typeface="+mj-cs"/>
            </a:endParaRPr>
          </a:p>
        </p:txBody>
      </p:sp>
      <p:sp>
        <p:nvSpPr>
          <p:cNvPr id="11" name="CuadroTexto 10">
            <a:extLst>
              <a:ext uri="{FF2B5EF4-FFF2-40B4-BE49-F238E27FC236}">
                <a16:creationId xmlns:a16="http://schemas.microsoft.com/office/drawing/2014/main" id="{68BF60B5-7CB1-E4F1-0AF9-1ABBCDAF6E51}"/>
              </a:ext>
            </a:extLst>
          </p:cNvPr>
          <p:cNvSpPr txBox="1"/>
          <p:nvPr/>
        </p:nvSpPr>
        <p:spPr>
          <a:xfrm>
            <a:off x="1185421" y="2647463"/>
            <a:ext cx="7958579" cy="369332"/>
          </a:xfrm>
          <a:prstGeom prst="rect">
            <a:avLst/>
          </a:prstGeom>
          <a:noFill/>
        </p:spPr>
        <p:txBody>
          <a:bodyPr wrap="square">
            <a:spAutoFit/>
          </a:bodyPr>
          <a:lstStyle/>
          <a:p>
            <a:r>
              <a:rPr lang="es-ES" dirty="0">
                <a:latin typeface="+mn-lt"/>
                <a:ea typeface="Lucida Grande"/>
                <a:cs typeface="Lucida Grande"/>
              </a:rPr>
              <a:t>En general frente a la atención brindada por el </a:t>
            </a:r>
            <a:r>
              <a:rPr lang="es-ES" dirty="0" err="1">
                <a:latin typeface="+mn-lt"/>
                <a:ea typeface="Lucida Grande"/>
                <a:cs typeface="Lucida Grande"/>
              </a:rPr>
              <a:t>MinJusticia</a:t>
            </a:r>
            <a:r>
              <a:rPr lang="es-ES" dirty="0">
                <a:latin typeface="+mn-lt"/>
                <a:ea typeface="Lucida Grande"/>
                <a:cs typeface="Lucida Grande"/>
              </a:rPr>
              <a:t> usted se </a:t>
            </a:r>
            <a:r>
              <a:rPr lang="es-ES" dirty="0">
                <a:latin typeface="+mn-lt"/>
              </a:rPr>
              <a:t>siente</a:t>
            </a:r>
            <a:r>
              <a:rPr lang="es-ES" dirty="0">
                <a:latin typeface="+mn-lt"/>
                <a:ea typeface="Lucida Grande"/>
                <a:cs typeface="Lucida Grande"/>
              </a:rPr>
              <a:t>:</a:t>
            </a:r>
            <a:endParaRPr lang="es-ES" sz="1800" dirty="0"/>
          </a:p>
        </p:txBody>
      </p:sp>
      <p:sp>
        <p:nvSpPr>
          <p:cNvPr id="3" name="CuadroTexto 2">
            <a:extLst>
              <a:ext uri="{FF2B5EF4-FFF2-40B4-BE49-F238E27FC236}">
                <a16:creationId xmlns:a16="http://schemas.microsoft.com/office/drawing/2014/main" id="{0C13389F-3E08-77D6-8DAD-77781D700A02}"/>
              </a:ext>
            </a:extLst>
          </p:cNvPr>
          <p:cNvSpPr txBox="1"/>
          <p:nvPr/>
        </p:nvSpPr>
        <p:spPr>
          <a:xfrm>
            <a:off x="8894279" y="4189543"/>
            <a:ext cx="2444281" cy="646331"/>
          </a:xfrm>
          <a:prstGeom prst="rect">
            <a:avLst/>
          </a:prstGeom>
          <a:noFill/>
        </p:spPr>
        <p:txBody>
          <a:bodyPr wrap="square">
            <a:spAutoFit/>
          </a:bodyPr>
          <a:lstStyle/>
          <a:p>
            <a:r>
              <a:rPr lang="es-ES" b="1" i="1" u="sng" dirty="0"/>
              <a:t>Muestra: </a:t>
            </a:r>
            <a:r>
              <a:rPr lang="es-ES" i="1" dirty="0"/>
              <a:t>1717 respuestas</a:t>
            </a:r>
          </a:p>
        </p:txBody>
      </p:sp>
      <p:sp>
        <p:nvSpPr>
          <p:cNvPr id="10" name="CuadroTexto 9">
            <a:extLst>
              <a:ext uri="{FF2B5EF4-FFF2-40B4-BE49-F238E27FC236}">
                <a16:creationId xmlns:a16="http://schemas.microsoft.com/office/drawing/2014/main" id="{CDE9996E-CA8D-CDF7-8996-5D18B9E3AC4B}"/>
              </a:ext>
            </a:extLst>
          </p:cNvPr>
          <p:cNvSpPr txBox="1"/>
          <p:nvPr/>
        </p:nvSpPr>
        <p:spPr>
          <a:xfrm>
            <a:off x="9393594" y="2224202"/>
            <a:ext cx="2288332" cy="923330"/>
          </a:xfrm>
          <a:prstGeom prst="rect">
            <a:avLst/>
          </a:prstGeom>
          <a:noFill/>
        </p:spPr>
        <p:txBody>
          <a:bodyPr wrap="square">
            <a:spAutoFit/>
          </a:bodyPr>
          <a:lstStyle/>
          <a:p>
            <a:pPr algn="ctr"/>
            <a:r>
              <a:rPr lang="es-ES" b="1" dirty="0">
                <a:solidFill>
                  <a:srgbClr val="002060"/>
                </a:solidFill>
              </a:rPr>
              <a:t>Índice de satisfacción I semestre 99,83%</a:t>
            </a:r>
          </a:p>
        </p:txBody>
      </p:sp>
      <p:graphicFrame>
        <p:nvGraphicFramePr>
          <p:cNvPr id="9" name="Gráfico 8"/>
          <p:cNvGraphicFramePr>
            <a:graphicFrameLocks/>
          </p:cNvGraphicFramePr>
          <p:nvPr>
            <p:extLst>
              <p:ext uri="{D42A27DB-BD31-4B8C-83A1-F6EECF244321}">
                <p14:modId xmlns:p14="http://schemas.microsoft.com/office/powerpoint/2010/main" val="1593974983"/>
              </p:ext>
            </p:extLst>
          </p:nvPr>
        </p:nvGraphicFramePr>
        <p:xfrm>
          <a:off x="2181886" y="3147531"/>
          <a:ext cx="6482280" cy="3108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6675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37759" y="2039536"/>
            <a:ext cx="2549050" cy="646331"/>
          </a:xfrm>
          <a:prstGeom prst="rect">
            <a:avLst/>
          </a:prstGeom>
          <a:noFill/>
        </p:spPr>
        <p:txBody>
          <a:bodyPr wrap="square">
            <a:spAutoFit/>
          </a:bodyPr>
          <a:lstStyle/>
          <a:p>
            <a:endParaRPr lang="es-CO" b="1" dirty="0">
              <a:solidFill>
                <a:srgbClr val="002060"/>
              </a:solidFill>
            </a:endParaRPr>
          </a:p>
          <a:p>
            <a:endParaRPr lang="es-CO" sz="1800" dirty="0">
              <a:solidFill>
                <a:srgbClr val="002060"/>
              </a:solidFill>
            </a:endParaRPr>
          </a:p>
        </p:txBody>
      </p:sp>
      <p:sp>
        <p:nvSpPr>
          <p:cNvPr id="11" name="CuadroTexto 10">
            <a:extLst>
              <a:ext uri="{FF2B5EF4-FFF2-40B4-BE49-F238E27FC236}">
                <a16:creationId xmlns:a16="http://schemas.microsoft.com/office/drawing/2014/main" id="{68BF60B5-7CB1-E4F1-0AF9-1ABBCDAF6E51}"/>
              </a:ext>
            </a:extLst>
          </p:cNvPr>
          <p:cNvSpPr txBox="1"/>
          <p:nvPr/>
        </p:nvSpPr>
        <p:spPr>
          <a:xfrm>
            <a:off x="1185421" y="2647463"/>
            <a:ext cx="6289773" cy="2308324"/>
          </a:xfrm>
          <a:prstGeom prst="rect">
            <a:avLst/>
          </a:prstGeom>
          <a:noFill/>
        </p:spPr>
        <p:txBody>
          <a:bodyPr wrap="square">
            <a:spAutoFit/>
          </a:bodyPr>
          <a:lstStyle/>
          <a:p>
            <a:r>
              <a:rPr lang="es-CO" sz="4800" b="1" dirty="0">
                <a:solidFill>
                  <a:schemeClr val="accent5">
                    <a:lumMod val="50000"/>
                  </a:schemeClr>
                </a:solidFill>
                <a:latin typeface="+mj-lt"/>
                <a:ea typeface="+mj-ea"/>
                <a:cs typeface="+mj-cs"/>
              </a:rPr>
              <a:t>Caracterización de grupos de interés atendidos</a:t>
            </a:r>
            <a:endParaRPr lang="es-ES" sz="4800" b="1" dirty="0">
              <a:solidFill>
                <a:schemeClr val="accent5">
                  <a:lumMod val="50000"/>
                </a:schemeClr>
              </a:solidFill>
              <a:latin typeface="+mj-lt"/>
              <a:ea typeface="+mj-ea"/>
              <a:cs typeface="+mj-cs"/>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543" y="1858459"/>
            <a:ext cx="4546755" cy="3582674"/>
          </a:xfrm>
          <a:prstGeom prst="rect">
            <a:avLst/>
          </a:prstGeom>
        </p:spPr>
      </p:pic>
    </p:spTree>
    <p:extLst>
      <p:ext uri="{BB962C8B-B14F-4D97-AF65-F5344CB8AC3E}">
        <p14:creationId xmlns:p14="http://schemas.microsoft.com/office/powerpoint/2010/main" val="3233128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921939" y="2070313"/>
            <a:ext cx="3995294" cy="523220"/>
          </a:xfrm>
          <a:prstGeom prst="rect">
            <a:avLst/>
          </a:prstGeom>
          <a:noFill/>
        </p:spPr>
        <p:txBody>
          <a:bodyPr wrap="square">
            <a:spAutoFit/>
          </a:bodyPr>
          <a:lstStyle/>
          <a:p>
            <a:pPr algn="ctr"/>
            <a:r>
              <a:rPr lang="es-CO" sz="2800" b="1" dirty="0">
                <a:solidFill>
                  <a:srgbClr val="002060"/>
                </a:solidFill>
                <a:latin typeface="Gadugi" panose="020B0502040204020203" pitchFamily="34" charset="0"/>
              </a:rPr>
              <a:t>¿Cuál es su género?</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r"/>
            <a:r>
              <a:rPr lang="es-CO" sz="2800" b="1" dirty="0">
                <a:solidFill>
                  <a:srgbClr val="002060"/>
                </a:solidFill>
                <a:latin typeface="Gadugi" panose="020B0502040204020203" pitchFamily="34" charset="0"/>
              </a:rPr>
              <a:t>Caracterización ciudadanos atendidos 1º Semestre 2023</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8378890" y="5995777"/>
            <a:ext cx="2832619" cy="369332"/>
          </a:xfrm>
          <a:prstGeom prst="rect">
            <a:avLst/>
          </a:prstGeom>
          <a:noFill/>
        </p:spPr>
        <p:txBody>
          <a:bodyPr wrap="square">
            <a:spAutoFit/>
          </a:bodyPr>
          <a:lstStyle/>
          <a:p>
            <a:pPr algn="r"/>
            <a:r>
              <a:rPr lang="es-ES" sz="1800" b="1" i="1" dirty="0"/>
              <a:t>Muestra: </a:t>
            </a:r>
            <a:r>
              <a:rPr lang="es-ES" i="1" dirty="0"/>
              <a:t>375 r</a:t>
            </a:r>
            <a:r>
              <a:rPr lang="es-ES" sz="1800" i="1" dirty="0"/>
              <a:t>espuestas</a:t>
            </a:r>
          </a:p>
        </p:txBody>
      </p:sp>
      <p:sp>
        <p:nvSpPr>
          <p:cNvPr id="7" name="CuadroTexto 6">
            <a:extLst>
              <a:ext uri="{FF2B5EF4-FFF2-40B4-BE49-F238E27FC236}">
                <a16:creationId xmlns:a16="http://schemas.microsoft.com/office/drawing/2014/main" id="{6A725D0A-4A5B-7E63-4502-EAAD4DDA2AE1}"/>
              </a:ext>
            </a:extLst>
          </p:cNvPr>
          <p:cNvSpPr txBox="1"/>
          <p:nvPr/>
        </p:nvSpPr>
        <p:spPr>
          <a:xfrm>
            <a:off x="6501104" y="2070313"/>
            <a:ext cx="6097554" cy="523220"/>
          </a:xfrm>
          <a:prstGeom prst="rect">
            <a:avLst/>
          </a:prstGeom>
          <a:noFill/>
        </p:spPr>
        <p:txBody>
          <a:bodyPr wrap="square">
            <a:spAutoFit/>
          </a:bodyPr>
          <a:lstStyle/>
          <a:p>
            <a:r>
              <a:rPr lang="es-CO" sz="2800" b="1" dirty="0">
                <a:solidFill>
                  <a:srgbClr val="002060"/>
                </a:solidFill>
                <a:latin typeface="Gadugi" panose="020B0502040204020203" pitchFamily="34" charset="0"/>
              </a:rPr>
              <a:t>¿Su edad está en el rango?</a:t>
            </a:r>
            <a:endParaRPr lang="es-ES" sz="2800" b="1" dirty="0">
              <a:solidFill>
                <a:srgbClr val="002060"/>
              </a:solidFill>
              <a:latin typeface="Gadugi" panose="020B0502040204020203" pitchFamily="34" charset="0"/>
            </a:endParaRPr>
          </a:p>
        </p:txBody>
      </p:sp>
      <p:pic>
        <p:nvPicPr>
          <p:cNvPr id="12" name="Imagen 11">
            <a:extLst>
              <a:ext uri="{FF2B5EF4-FFF2-40B4-BE49-F238E27FC236}">
                <a16:creationId xmlns:a16="http://schemas.microsoft.com/office/drawing/2014/main" id="{9422B32F-7519-6D25-A3B1-BBFE0BEA2F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2193" y="5138057"/>
            <a:ext cx="2693048" cy="1346524"/>
          </a:xfrm>
          <a:prstGeom prst="rect">
            <a:avLst/>
          </a:prstGeom>
        </p:spPr>
      </p:pic>
      <p:sp>
        <p:nvSpPr>
          <p:cNvPr id="13" name="CuadroTexto 12">
            <a:extLst>
              <a:ext uri="{FF2B5EF4-FFF2-40B4-BE49-F238E27FC236}">
                <a16:creationId xmlns:a16="http://schemas.microsoft.com/office/drawing/2014/main" id="{85C09498-F061-F007-FAAB-4D518CBEE97F}"/>
              </a:ext>
            </a:extLst>
          </p:cNvPr>
          <p:cNvSpPr txBox="1"/>
          <p:nvPr/>
        </p:nvSpPr>
        <p:spPr>
          <a:xfrm>
            <a:off x="2914650" y="5019675"/>
            <a:ext cx="6362700" cy="369332"/>
          </a:xfrm>
          <a:prstGeom prst="rect">
            <a:avLst/>
          </a:prstGeom>
          <a:noFill/>
        </p:spPr>
        <p:txBody>
          <a:bodyPr wrap="square" rtlCol="0">
            <a:spAutoFit/>
          </a:bodyPr>
          <a:lstStyle/>
          <a:p>
            <a:endParaRPr lang="es-CO" sz="900" dirty="0"/>
          </a:p>
          <a:p>
            <a:endParaRPr lang="es-ES" sz="900" dirty="0"/>
          </a:p>
        </p:txBody>
      </p:sp>
      <p:graphicFrame>
        <p:nvGraphicFramePr>
          <p:cNvPr id="11" name="Gráfico 10"/>
          <p:cNvGraphicFramePr>
            <a:graphicFrameLocks/>
          </p:cNvGraphicFramePr>
          <p:nvPr>
            <p:extLst>
              <p:ext uri="{D42A27DB-BD31-4B8C-83A1-F6EECF244321}">
                <p14:modId xmlns:p14="http://schemas.microsoft.com/office/powerpoint/2010/main" val="621834466"/>
              </p:ext>
            </p:extLst>
          </p:nvPr>
        </p:nvGraphicFramePr>
        <p:xfrm>
          <a:off x="628650" y="2788467"/>
          <a:ext cx="4572000" cy="29869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p:cNvGraphicFramePr>
            <a:graphicFrameLocks/>
          </p:cNvGraphicFramePr>
          <p:nvPr>
            <p:extLst>
              <p:ext uri="{D42A27DB-BD31-4B8C-83A1-F6EECF244321}">
                <p14:modId xmlns:p14="http://schemas.microsoft.com/office/powerpoint/2010/main" val="2097329869"/>
              </p:ext>
            </p:extLst>
          </p:nvPr>
        </p:nvGraphicFramePr>
        <p:xfrm>
          <a:off x="6501103" y="2788467"/>
          <a:ext cx="4527681" cy="29869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993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721060" y="1890928"/>
            <a:ext cx="4387179" cy="830997"/>
          </a:xfrm>
          <a:prstGeom prst="rect">
            <a:avLst/>
          </a:prstGeom>
          <a:noFill/>
        </p:spPr>
        <p:txBody>
          <a:bodyPr wrap="square">
            <a:spAutoFit/>
          </a:bodyPr>
          <a:lstStyle/>
          <a:p>
            <a:pPr algn="ctr"/>
            <a:r>
              <a:rPr lang="es-CO" sz="2400" b="1" dirty="0">
                <a:solidFill>
                  <a:srgbClr val="002060"/>
                </a:solidFill>
                <a:latin typeface="Gadugi" panose="020B0502040204020203" pitchFamily="34" charset="0"/>
              </a:rPr>
              <a:t>¿Se encuentra fuera de Colombia?</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r"/>
            <a:r>
              <a:rPr lang="es-CO" sz="2800" b="1" dirty="0">
                <a:solidFill>
                  <a:srgbClr val="002060"/>
                </a:solidFill>
                <a:latin typeface="Gadugi" panose="020B0502040204020203" pitchFamily="34" charset="0"/>
              </a:rPr>
              <a:t>Caracterización ciudadanos atendidos 1º Semestre 2023</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7772061" y="5739158"/>
            <a:ext cx="2832619" cy="369332"/>
          </a:xfrm>
          <a:prstGeom prst="rect">
            <a:avLst/>
          </a:prstGeom>
          <a:noFill/>
        </p:spPr>
        <p:txBody>
          <a:bodyPr wrap="square">
            <a:spAutoFit/>
          </a:bodyPr>
          <a:lstStyle/>
          <a:p>
            <a:pPr algn="r"/>
            <a:r>
              <a:rPr lang="es-ES" sz="1800" b="1" i="1" dirty="0"/>
              <a:t>Muestra: </a:t>
            </a:r>
            <a:r>
              <a:rPr lang="es-ES" i="1" dirty="0"/>
              <a:t>375 </a:t>
            </a:r>
            <a:r>
              <a:rPr lang="es-ES" sz="1800" i="1" dirty="0"/>
              <a:t>respuestas</a:t>
            </a:r>
          </a:p>
        </p:txBody>
      </p:sp>
      <p:sp>
        <p:nvSpPr>
          <p:cNvPr id="13" name="CuadroTexto 12">
            <a:extLst>
              <a:ext uri="{FF2B5EF4-FFF2-40B4-BE49-F238E27FC236}">
                <a16:creationId xmlns:a16="http://schemas.microsoft.com/office/drawing/2014/main" id="{85C09498-F061-F007-FAAB-4D518CBEE97F}"/>
              </a:ext>
            </a:extLst>
          </p:cNvPr>
          <p:cNvSpPr txBox="1"/>
          <p:nvPr/>
        </p:nvSpPr>
        <p:spPr>
          <a:xfrm>
            <a:off x="2914650" y="5019675"/>
            <a:ext cx="6362700" cy="369332"/>
          </a:xfrm>
          <a:prstGeom prst="rect">
            <a:avLst/>
          </a:prstGeom>
          <a:noFill/>
        </p:spPr>
        <p:txBody>
          <a:bodyPr wrap="square" rtlCol="0">
            <a:spAutoFit/>
          </a:bodyPr>
          <a:lstStyle/>
          <a:p>
            <a:endParaRPr lang="es-CO" sz="900" dirty="0"/>
          </a:p>
          <a:p>
            <a:endParaRPr lang="es-ES" sz="900" dirty="0"/>
          </a:p>
        </p:txBody>
      </p:sp>
      <p:sp>
        <p:nvSpPr>
          <p:cNvPr id="5" name="CuadroTexto 4">
            <a:extLst>
              <a:ext uri="{FF2B5EF4-FFF2-40B4-BE49-F238E27FC236}">
                <a16:creationId xmlns:a16="http://schemas.microsoft.com/office/drawing/2014/main" id="{34A24FFA-4D5D-DA38-A7F4-2454966D4587}"/>
              </a:ext>
            </a:extLst>
          </p:cNvPr>
          <p:cNvSpPr txBox="1"/>
          <p:nvPr/>
        </p:nvSpPr>
        <p:spPr>
          <a:xfrm>
            <a:off x="5941268" y="1890927"/>
            <a:ext cx="6097554" cy="830997"/>
          </a:xfrm>
          <a:prstGeom prst="rect">
            <a:avLst/>
          </a:prstGeom>
          <a:noFill/>
        </p:spPr>
        <p:txBody>
          <a:bodyPr wrap="square">
            <a:spAutoFit/>
          </a:bodyPr>
          <a:lstStyle/>
          <a:p>
            <a:pPr algn="ctr"/>
            <a:r>
              <a:rPr lang="es-CO" sz="2400" b="1" dirty="0" err="1">
                <a:solidFill>
                  <a:srgbClr val="002060"/>
                </a:solidFill>
                <a:latin typeface="Gadugi" panose="020B0502040204020203" pitchFamily="34" charset="0"/>
              </a:rPr>
              <a:t>Autoreconocimiento</a:t>
            </a:r>
            <a:r>
              <a:rPr lang="es-CO" sz="2400" b="1" dirty="0">
                <a:solidFill>
                  <a:srgbClr val="002060"/>
                </a:solidFill>
                <a:latin typeface="Gadugi" panose="020B0502040204020203" pitchFamily="34" charset="0"/>
              </a:rPr>
              <a:t> de pertenencia étnica</a:t>
            </a:r>
          </a:p>
        </p:txBody>
      </p:sp>
      <p:pic>
        <p:nvPicPr>
          <p:cNvPr id="9" name="Imagen 8">
            <a:extLst>
              <a:ext uri="{FF2B5EF4-FFF2-40B4-BE49-F238E27FC236}">
                <a16:creationId xmlns:a16="http://schemas.microsoft.com/office/drawing/2014/main" id="{28F18F5C-80F1-31FA-D6E6-CE98B1DF95BD}"/>
              </a:ext>
            </a:extLst>
          </p:cNvPr>
          <p:cNvPicPr>
            <a:picLocks noChangeAspect="1"/>
          </p:cNvPicPr>
          <p:nvPr/>
        </p:nvPicPr>
        <p:blipFill>
          <a:blip r:embed="rId2"/>
          <a:stretch>
            <a:fillRect/>
          </a:stretch>
        </p:blipFill>
        <p:spPr>
          <a:xfrm>
            <a:off x="1316007" y="5300274"/>
            <a:ext cx="3291841" cy="815410"/>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1236610719"/>
              </p:ext>
            </p:extLst>
          </p:nvPr>
        </p:nvGraphicFramePr>
        <p:xfrm>
          <a:off x="732691" y="263170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a:graphicFrameLocks/>
          </p:cNvGraphicFramePr>
          <p:nvPr>
            <p:extLst>
              <p:ext uri="{D42A27DB-BD31-4B8C-83A1-F6EECF244321}">
                <p14:modId xmlns:p14="http://schemas.microsoft.com/office/powerpoint/2010/main" val="2741285387"/>
              </p:ext>
            </p:extLst>
          </p:nvPr>
        </p:nvGraphicFramePr>
        <p:xfrm>
          <a:off x="6301047" y="2721924"/>
          <a:ext cx="5090161" cy="2826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194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655746" y="1754350"/>
            <a:ext cx="4387179" cy="830997"/>
          </a:xfrm>
          <a:prstGeom prst="rect">
            <a:avLst/>
          </a:prstGeom>
          <a:noFill/>
        </p:spPr>
        <p:txBody>
          <a:bodyPr wrap="square">
            <a:spAutoFit/>
          </a:bodyPr>
          <a:lstStyle/>
          <a:p>
            <a:pPr algn="ctr"/>
            <a:r>
              <a:rPr lang="es-ES" sz="2400" b="1" dirty="0">
                <a:solidFill>
                  <a:srgbClr val="002060"/>
                </a:solidFill>
                <a:latin typeface="Gadugi" panose="020B0502040204020203" pitchFamily="34" charset="0"/>
              </a:rPr>
              <a:t>¿Tiene alguna condición o situación de discapacidad?</a:t>
            </a:r>
            <a:endParaRPr lang="es-CO" sz="2400" b="1" dirty="0">
              <a:solidFill>
                <a:srgbClr val="002060"/>
              </a:solidFill>
              <a:latin typeface="Gadugi" panose="020B0502040204020203" pitchFamily="34" charset="0"/>
            </a:endParaRP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r"/>
            <a:r>
              <a:rPr lang="es-CO" sz="2800" b="1" dirty="0">
                <a:solidFill>
                  <a:srgbClr val="002060"/>
                </a:solidFill>
                <a:latin typeface="Gadugi" panose="020B0502040204020203" pitchFamily="34" charset="0"/>
              </a:rPr>
              <a:t>Caracterización ciudadanos atendidos 1º Semestre 2023</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8188767" y="5745579"/>
            <a:ext cx="2832619" cy="369332"/>
          </a:xfrm>
          <a:prstGeom prst="rect">
            <a:avLst/>
          </a:prstGeom>
          <a:noFill/>
        </p:spPr>
        <p:txBody>
          <a:bodyPr wrap="square">
            <a:spAutoFit/>
          </a:bodyPr>
          <a:lstStyle/>
          <a:p>
            <a:pPr algn="r"/>
            <a:r>
              <a:rPr lang="es-ES" sz="1800" b="1" i="1" dirty="0"/>
              <a:t>Muestra: </a:t>
            </a:r>
            <a:r>
              <a:rPr lang="es-ES" i="1" dirty="0"/>
              <a:t>375 </a:t>
            </a:r>
            <a:r>
              <a:rPr lang="es-ES" sz="1800" i="1" dirty="0"/>
              <a:t>respuestas</a:t>
            </a:r>
          </a:p>
        </p:txBody>
      </p:sp>
      <p:sp>
        <p:nvSpPr>
          <p:cNvPr id="13" name="CuadroTexto 12">
            <a:extLst>
              <a:ext uri="{FF2B5EF4-FFF2-40B4-BE49-F238E27FC236}">
                <a16:creationId xmlns:a16="http://schemas.microsoft.com/office/drawing/2014/main" id="{85C09498-F061-F007-FAAB-4D518CBEE97F}"/>
              </a:ext>
            </a:extLst>
          </p:cNvPr>
          <p:cNvSpPr txBox="1"/>
          <p:nvPr/>
        </p:nvSpPr>
        <p:spPr>
          <a:xfrm>
            <a:off x="2914650" y="5019675"/>
            <a:ext cx="6362700" cy="369332"/>
          </a:xfrm>
          <a:prstGeom prst="rect">
            <a:avLst/>
          </a:prstGeom>
          <a:noFill/>
        </p:spPr>
        <p:txBody>
          <a:bodyPr wrap="square" rtlCol="0">
            <a:spAutoFit/>
          </a:bodyPr>
          <a:lstStyle/>
          <a:p>
            <a:endParaRPr lang="es-CO" sz="900" dirty="0"/>
          </a:p>
          <a:p>
            <a:endParaRPr lang="es-ES" sz="900" dirty="0"/>
          </a:p>
        </p:txBody>
      </p:sp>
      <p:sp>
        <p:nvSpPr>
          <p:cNvPr id="5" name="CuadroTexto 4">
            <a:extLst>
              <a:ext uri="{FF2B5EF4-FFF2-40B4-BE49-F238E27FC236}">
                <a16:creationId xmlns:a16="http://schemas.microsoft.com/office/drawing/2014/main" id="{34A24FFA-4D5D-DA38-A7F4-2454966D4587}"/>
              </a:ext>
            </a:extLst>
          </p:cNvPr>
          <p:cNvSpPr txBox="1"/>
          <p:nvPr/>
        </p:nvSpPr>
        <p:spPr>
          <a:xfrm>
            <a:off x="5941268" y="1890927"/>
            <a:ext cx="6097554" cy="646331"/>
          </a:xfrm>
          <a:prstGeom prst="rect">
            <a:avLst/>
          </a:prstGeom>
          <a:noFill/>
        </p:spPr>
        <p:txBody>
          <a:bodyPr wrap="square">
            <a:spAutoFit/>
          </a:bodyPr>
          <a:lstStyle/>
          <a:p>
            <a:pPr algn="ctr"/>
            <a:r>
              <a:rPr lang="es-CO" dirty="0"/>
              <a:t>20 </a:t>
            </a:r>
            <a:r>
              <a:rPr lang="es-CO" sz="1800" dirty="0"/>
              <a:t>ciudadanos indicaron estar en condición de discapacidad, y clasificaron así la discapacidad:</a:t>
            </a:r>
          </a:p>
        </p:txBody>
      </p:sp>
      <p:pic>
        <p:nvPicPr>
          <p:cNvPr id="7" name="Imagen 6">
            <a:extLst>
              <a:ext uri="{FF2B5EF4-FFF2-40B4-BE49-F238E27FC236}">
                <a16:creationId xmlns:a16="http://schemas.microsoft.com/office/drawing/2014/main" id="{A5D4C791-8294-E2F7-DFBB-AC42B06314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6268" y="4899998"/>
            <a:ext cx="2910000" cy="1571485"/>
          </a:xfrm>
          <a:prstGeom prst="rect">
            <a:avLst/>
          </a:prstGeom>
        </p:spPr>
      </p:pic>
      <p:sp>
        <p:nvSpPr>
          <p:cNvPr id="10" name="CuadroTexto 9">
            <a:extLst>
              <a:ext uri="{FF2B5EF4-FFF2-40B4-BE49-F238E27FC236}">
                <a16:creationId xmlns:a16="http://schemas.microsoft.com/office/drawing/2014/main" id="{8BBF773C-4D83-5CDF-2544-0BC47E2F0563}"/>
              </a:ext>
            </a:extLst>
          </p:cNvPr>
          <p:cNvSpPr txBox="1"/>
          <p:nvPr/>
        </p:nvSpPr>
        <p:spPr>
          <a:xfrm>
            <a:off x="5049012" y="3994404"/>
            <a:ext cx="2093976" cy="369332"/>
          </a:xfrm>
          <a:prstGeom prst="rect">
            <a:avLst/>
          </a:prstGeom>
          <a:noFill/>
        </p:spPr>
        <p:txBody>
          <a:bodyPr wrap="square" rtlCol="0">
            <a:spAutoFit/>
          </a:bodyPr>
          <a:lstStyle/>
          <a:p>
            <a:endParaRPr lang="es-CO" sz="900" dirty="0"/>
          </a:p>
          <a:p>
            <a:endParaRPr lang="es-ES" sz="900" dirty="0"/>
          </a:p>
        </p:txBody>
      </p:sp>
      <p:graphicFrame>
        <p:nvGraphicFramePr>
          <p:cNvPr id="11" name="Gráfico 10"/>
          <p:cNvGraphicFramePr>
            <a:graphicFrameLocks/>
          </p:cNvGraphicFramePr>
          <p:nvPr>
            <p:extLst>
              <p:ext uri="{D42A27DB-BD31-4B8C-83A1-F6EECF244321}">
                <p14:modId xmlns:p14="http://schemas.microsoft.com/office/powerpoint/2010/main" val="3285757153"/>
              </p:ext>
            </p:extLst>
          </p:nvPr>
        </p:nvGraphicFramePr>
        <p:xfrm>
          <a:off x="319186" y="269927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p:cNvGraphicFramePr>
            <a:graphicFrameLocks/>
          </p:cNvGraphicFramePr>
          <p:nvPr>
            <p:extLst>
              <p:ext uri="{D42A27DB-BD31-4B8C-83A1-F6EECF244321}">
                <p14:modId xmlns:p14="http://schemas.microsoft.com/office/powerpoint/2010/main" val="4103577882"/>
              </p:ext>
            </p:extLst>
          </p:nvPr>
        </p:nvGraphicFramePr>
        <p:xfrm>
          <a:off x="7049192" y="2644111"/>
          <a:ext cx="4084319" cy="2446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581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5022" y="847493"/>
            <a:ext cx="1755610" cy="1311128"/>
          </a:xfrm>
          <a:prstGeom prst="rect">
            <a:avLst/>
          </a:prstGeom>
        </p:spPr>
        <p:txBody>
          <a:bodyPr wrap="none">
            <a:spAutoFit/>
          </a:bodyPr>
          <a:lstStyle/>
          <a:p>
            <a:pPr lvl="0" algn="r">
              <a:lnSpc>
                <a:spcPct val="90000"/>
              </a:lnSpc>
              <a:buSzPts val="1400"/>
            </a:pPr>
            <a:r>
              <a:rPr lang="es-CO" sz="8800" b="1" dirty="0">
                <a:solidFill>
                  <a:schemeClr val="bg1"/>
                </a:solidFill>
                <a:latin typeface="Work Sans"/>
                <a:ea typeface="Work Sans"/>
                <a:cs typeface="Work Sans"/>
                <a:sym typeface="Work Sans"/>
              </a:rPr>
              <a:t>01.</a:t>
            </a:r>
            <a:endParaRPr lang="es-CO" b="1" dirty="0">
              <a:solidFill>
                <a:schemeClr val="bg1"/>
              </a:solidFill>
              <a:latin typeface="Work Sans"/>
              <a:ea typeface="Work Sans"/>
              <a:cs typeface="Work Sans"/>
              <a:sym typeface="Work Sans"/>
            </a:endParaRPr>
          </a:p>
        </p:txBody>
      </p:sp>
      <p:sp>
        <p:nvSpPr>
          <p:cNvPr id="7" name="Google Shape;141;p22"/>
          <p:cNvSpPr txBox="1">
            <a:spLocks/>
          </p:cNvSpPr>
          <p:nvPr/>
        </p:nvSpPr>
        <p:spPr>
          <a:xfrm>
            <a:off x="3344980" y="3012908"/>
            <a:ext cx="4752600" cy="643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5000"/>
              </a:lnSpc>
              <a:spcBef>
                <a:spcPts val="0"/>
              </a:spcBef>
              <a:buSzPts val="1400"/>
            </a:pPr>
            <a:r>
              <a:rPr lang="es-ES" sz="4800">
                <a:solidFill>
                  <a:srgbClr val="FFFFFF"/>
                </a:solidFill>
                <a:latin typeface="Work Sans Light"/>
                <a:ea typeface="Work Sans Light"/>
                <a:cs typeface="Work Sans Light"/>
                <a:sym typeface="Work Sans Light"/>
              </a:rPr>
              <a:t>Introducción</a:t>
            </a:r>
            <a:endParaRPr lang="es-ES" sz="4800" dirty="0">
              <a:solidFill>
                <a:srgbClr val="FFFFFF"/>
              </a:solidFill>
              <a:latin typeface="Work Sans Medium"/>
              <a:ea typeface="Work Sans Medium"/>
              <a:cs typeface="Work Sans Medium"/>
              <a:sym typeface="Work Sans Medium"/>
            </a:endParaRPr>
          </a:p>
        </p:txBody>
      </p:sp>
    </p:spTree>
    <p:extLst>
      <p:ext uri="{BB962C8B-B14F-4D97-AF65-F5344CB8AC3E}">
        <p14:creationId xmlns:p14="http://schemas.microsoft.com/office/powerpoint/2010/main" val="969176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503989" y="2978741"/>
            <a:ext cx="3727189" cy="1200329"/>
          </a:xfrm>
          <a:prstGeom prst="rect">
            <a:avLst/>
          </a:prstGeom>
          <a:noFill/>
        </p:spPr>
        <p:txBody>
          <a:bodyPr wrap="square">
            <a:spAutoFit/>
          </a:bodyPr>
          <a:lstStyle/>
          <a:p>
            <a:pPr algn="ctr"/>
            <a:r>
              <a:rPr lang="es-ES" sz="2400" b="1" dirty="0">
                <a:solidFill>
                  <a:srgbClr val="002060"/>
                </a:solidFill>
                <a:latin typeface="Gadugi" panose="020B0502040204020203" pitchFamily="34" charset="0"/>
              </a:rPr>
              <a:t>Seleccione el departamento en el que se encuentra ubicado</a:t>
            </a:r>
            <a:endParaRPr lang="es-CO" sz="2400" b="1" dirty="0">
              <a:solidFill>
                <a:srgbClr val="002060"/>
              </a:solidFill>
              <a:latin typeface="Gadugi" panose="020B0502040204020203" pitchFamily="34" charset="0"/>
            </a:endParaRP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r"/>
            <a:r>
              <a:rPr lang="es-CO" sz="2800" b="1" dirty="0">
                <a:solidFill>
                  <a:srgbClr val="002060"/>
                </a:solidFill>
                <a:latin typeface="Gadugi" panose="020B0502040204020203" pitchFamily="34" charset="0"/>
              </a:rPr>
              <a:t>Caracterización ciudadanos atendidos 1º Semestre 2023</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8378890" y="5995777"/>
            <a:ext cx="2832619" cy="369332"/>
          </a:xfrm>
          <a:prstGeom prst="rect">
            <a:avLst/>
          </a:prstGeom>
          <a:noFill/>
        </p:spPr>
        <p:txBody>
          <a:bodyPr wrap="square">
            <a:spAutoFit/>
          </a:bodyPr>
          <a:lstStyle/>
          <a:p>
            <a:pPr algn="r"/>
            <a:r>
              <a:rPr lang="es-ES" sz="1800" b="1" i="1" dirty="0"/>
              <a:t>Muestra: </a:t>
            </a:r>
            <a:r>
              <a:rPr lang="es-ES" i="1" dirty="0"/>
              <a:t>375</a:t>
            </a:r>
            <a:r>
              <a:rPr lang="es-ES" sz="1800" i="1" dirty="0"/>
              <a:t> respuestas</a:t>
            </a:r>
          </a:p>
        </p:txBody>
      </p:sp>
      <p:sp>
        <p:nvSpPr>
          <p:cNvPr id="13" name="CuadroTexto 12">
            <a:extLst>
              <a:ext uri="{FF2B5EF4-FFF2-40B4-BE49-F238E27FC236}">
                <a16:creationId xmlns:a16="http://schemas.microsoft.com/office/drawing/2014/main" id="{85C09498-F061-F007-FAAB-4D518CBEE97F}"/>
              </a:ext>
            </a:extLst>
          </p:cNvPr>
          <p:cNvSpPr txBox="1"/>
          <p:nvPr/>
        </p:nvSpPr>
        <p:spPr>
          <a:xfrm>
            <a:off x="2914650" y="5019675"/>
            <a:ext cx="6362700" cy="369332"/>
          </a:xfrm>
          <a:prstGeom prst="rect">
            <a:avLst/>
          </a:prstGeom>
          <a:noFill/>
        </p:spPr>
        <p:txBody>
          <a:bodyPr wrap="square" rtlCol="0">
            <a:spAutoFit/>
          </a:bodyPr>
          <a:lstStyle/>
          <a:p>
            <a:endParaRPr lang="es-CO" sz="900" dirty="0"/>
          </a:p>
          <a:p>
            <a:endParaRPr lang="es-ES" sz="900" dirty="0"/>
          </a:p>
        </p:txBody>
      </p:sp>
      <p:sp>
        <p:nvSpPr>
          <p:cNvPr id="5" name="CuadroTexto 4">
            <a:extLst>
              <a:ext uri="{FF2B5EF4-FFF2-40B4-BE49-F238E27FC236}">
                <a16:creationId xmlns:a16="http://schemas.microsoft.com/office/drawing/2014/main" id="{34A24FFA-4D5D-DA38-A7F4-2454966D4587}"/>
              </a:ext>
            </a:extLst>
          </p:cNvPr>
          <p:cNvSpPr txBox="1"/>
          <p:nvPr/>
        </p:nvSpPr>
        <p:spPr>
          <a:xfrm>
            <a:off x="5941268" y="1890927"/>
            <a:ext cx="6097554" cy="646331"/>
          </a:xfrm>
          <a:prstGeom prst="rect">
            <a:avLst/>
          </a:prstGeom>
          <a:noFill/>
        </p:spPr>
        <p:txBody>
          <a:bodyPr wrap="square">
            <a:spAutoFit/>
          </a:bodyPr>
          <a:lstStyle/>
          <a:p>
            <a:pPr algn="ctr"/>
            <a:endParaRPr lang="es-CO" sz="1800" dirty="0"/>
          </a:p>
          <a:p>
            <a:pPr algn="ctr"/>
            <a:endParaRPr lang="es-CO" sz="1800" dirty="0"/>
          </a:p>
        </p:txBody>
      </p:sp>
      <p:sp>
        <p:nvSpPr>
          <p:cNvPr id="10" name="CuadroTexto 9">
            <a:extLst>
              <a:ext uri="{FF2B5EF4-FFF2-40B4-BE49-F238E27FC236}">
                <a16:creationId xmlns:a16="http://schemas.microsoft.com/office/drawing/2014/main" id="{8BBF773C-4D83-5CDF-2544-0BC47E2F0563}"/>
              </a:ext>
            </a:extLst>
          </p:cNvPr>
          <p:cNvSpPr txBox="1"/>
          <p:nvPr/>
        </p:nvSpPr>
        <p:spPr>
          <a:xfrm>
            <a:off x="5049012" y="3994404"/>
            <a:ext cx="2093976" cy="369332"/>
          </a:xfrm>
          <a:prstGeom prst="rect">
            <a:avLst/>
          </a:prstGeom>
          <a:noFill/>
        </p:spPr>
        <p:txBody>
          <a:bodyPr wrap="square" rtlCol="0">
            <a:spAutoFit/>
          </a:bodyPr>
          <a:lstStyle/>
          <a:p>
            <a:endParaRPr lang="es-CO" sz="900" dirty="0"/>
          </a:p>
          <a:p>
            <a:endParaRPr lang="es-ES" sz="900" dirty="0"/>
          </a:p>
        </p:txBody>
      </p:sp>
      <p:graphicFrame>
        <p:nvGraphicFramePr>
          <p:cNvPr id="9" name="Gráfico 8"/>
          <p:cNvGraphicFramePr>
            <a:graphicFrameLocks/>
          </p:cNvGraphicFramePr>
          <p:nvPr>
            <p:extLst>
              <p:ext uri="{D42A27DB-BD31-4B8C-83A1-F6EECF244321}">
                <p14:modId xmlns:p14="http://schemas.microsoft.com/office/powerpoint/2010/main" val="2875738576"/>
              </p:ext>
            </p:extLst>
          </p:nvPr>
        </p:nvGraphicFramePr>
        <p:xfrm>
          <a:off x="4231178" y="1548143"/>
          <a:ext cx="6716684" cy="4362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8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467232" y="2001660"/>
            <a:ext cx="4387179" cy="830997"/>
          </a:xfrm>
          <a:prstGeom prst="rect">
            <a:avLst/>
          </a:prstGeom>
          <a:noFill/>
        </p:spPr>
        <p:txBody>
          <a:bodyPr wrap="square">
            <a:spAutoFit/>
          </a:bodyPr>
          <a:lstStyle/>
          <a:p>
            <a:pPr algn="ctr"/>
            <a:r>
              <a:rPr lang="es-ES" sz="2400" b="1" dirty="0">
                <a:solidFill>
                  <a:srgbClr val="002060"/>
                </a:solidFill>
                <a:latin typeface="Gadugi" panose="020B0502040204020203" pitchFamily="34" charset="0"/>
              </a:rPr>
              <a:t>¿Usted acudió al </a:t>
            </a:r>
            <a:r>
              <a:rPr lang="es-ES" sz="2400" b="1" dirty="0" err="1">
                <a:solidFill>
                  <a:srgbClr val="002060"/>
                </a:solidFill>
                <a:latin typeface="Gadugi" panose="020B0502040204020203" pitchFamily="34" charset="0"/>
              </a:rPr>
              <a:t>Minjusticia</a:t>
            </a:r>
            <a:r>
              <a:rPr lang="es-ES" sz="2400" b="1" dirty="0">
                <a:solidFill>
                  <a:srgbClr val="002060"/>
                </a:solidFill>
                <a:latin typeface="Gadugi" panose="020B0502040204020203" pitchFamily="34" charset="0"/>
              </a:rPr>
              <a:t> para?</a:t>
            </a:r>
            <a:endParaRPr lang="es-CO" sz="2400" b="1" dirty="0">
              <a:solidFill>
                <a:srgbClr val="002060"/>
              </a:solidFill>
              <a:latin typeface="Gadugi" panose="020B0502040204020203" pitchFamily="34" charset="0"/>
            </a:endParaRP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r"/>
            <a:r>
              <a:rPr lang="es-CO" sz="2800" b="1" dirty="0">
                <a:solidFill>
                  <a:srgbClr val="002060"/>
                </a:solidFill>
                <a:latin typeface="Gadugi" panose="020B0502040204020203" pitchFamily="34" charset="0"/>
              </a:rPr>
              <a:t>Caracterización ciudadanos atendidos 1º Semestre 2023</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7664945" y="5285041"/>
            <a:ext cx="2832619" cy="369332"/>
          </a:xfrm>
          <a:prstGeom prst="rect">
            <a:avLst/>
          </a:prstGeom>
          <a:noFill/>
        </p:spPr>
        <p:txBody>
          <a:bodyPr wrap="square">
            <a:spAutoFit/>
          </a:bodyPr>
          <a:lstStyle/>
          <a:p>
            <a:pPr algn="r"/>
            <a:r>
              <a:rPr lang="es-ES" sz="1800" b="1" i="1" dirty="0"/>
              <a:t>Muestra: </a:t>
            </a:r>
            <a:r>
              <a:rPr lang="es-ES" i="1" dirty="0"/>
              <a:t>375 </a:t>
            </a:r>
            <a:r>
              <a:rPr lang="es-ES" sz="1800" i="1" dirty="0"/>
              <a:t>respuestas</a:t>
            </a:r>
          </a:p>
        </p:txBody>
      </p:sp>
      <p:sp>
        <p:nvSpPr>
          <p:cNvPr id="13" name="CuadroTexto 12">
            <a:extLst>
              <a:ext uri="{FF2B5EF4-FFF2-40B4-BE49-F238E27FC236}">
                <a16:creationId xmlns:a16="http://schemas.microsoft.com/office/drawing/2014/main" id="{85C09498-F061-F007-FAAB-4D518CBEE97F}"/>
              </a:ext>
            </a:extLst>
          </p:cNvPr>
          <p:cNvSpPr txBox="1"/>
          <p:nvPr/>
        </p:nvSpPr>
        <p:spPr>
          <a:xfrm>
            <a:off x="2914650" y="5019675"/>
            <a:ext cx="6362700" cy="369332"/>
          </a:xfrm>
          <a:prstGeom prst="rect">
            <a:avLst/>
          </a:prstGeom>
          <a:noFill/>
        </p:spPr>
        <p:txBody>
          <a:bodyPr wrap="square" rtlCol="0">
            <a:spAutoFit/>
          </a:bodyPr>
          <a:lstStyle/>
          <a:p>
            <a:endParaRPr lang="es-CO" sz="900" dirty="0"/>
          </a:p>
          <a:p>
            <a:endParaRPr lang="es-ES" sz="900" dirty="0"/>
          </a:p>
        </p:txBody>
      </p:sp>
      <p:sp>
        <p:nvSpPr>
          <p:cNvPr id="10" name="CuadroTexto 9">
            <a:extLst>
              <a:ext uri="{FF2B5EF4-FFF2-40B4-BE49-F238E27FC236}">
                <a16:creationId xmlns:a16="http://schemas.microsoft.com/office/drawing/2014/main" id="{8BBF773C-4D83-5CDF-2544-0BC47E2F0563}"/>
              </a:ext>
            </a:extLst>
          </p:cNvPr>
          <p:cNvSpPr txBox="1"/>
          <p:nvPr/>
        </p:nvSpPr>
        <p:spPr>
          <a:xfrm>
            <a:off x="5049012" y="3994404"/>
            <a:ext cx="2093976" cy="369332"/>
          </a:xfrm>
          <a:prstGeom prst="rect">
            <a:avLst/>
          </a:prstGeom>
          <a:noFill/>
        </p:spPr>
        <p:txBody>
          <a:bodyPr wrap="square" rtlCol="0">
            <a:spAutoFit/>
          </a:bodyPr>
          <a:lstStyle/>
          <a:p>
            <a:endParaRPr lang="es-CO" sz="900" dirty="0"/>
          </a:p>
          <a:p>
            <a:endParaRPr lang="es-ES" sz="900" dirty="0"/>
          </a:p>
        </p:txBody>
      </p:sp>
      <p:graphicFrame>
        <p:nvGraphicFramePr>
          <p:cNvPr id="9" name="Gráfico 8"/>
          <p:cNvGraphicFramePr>
            <a:graphicFrameLocks/>
          </p:cNvGraphicFramePr>
          <p:nvPr>
            <p:extLst>
              <p:ext uri="{D42A27DB-BD31-4B8C-83A1-F6EECF244321}">
                <p14:modId xmlns:p14="http://schemas.microsoft.com/office/powerpoint/2010/main" val="3844775725"/>
              </p:ext>
            </p:extLst>
          </p:nvPr>
        </p:nvGraphicFramePr>
        <p:xfrm>
          <a:off x="1104524" y="2882103"/>
          <a:ext cx="5694628" cy="2772270"/>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descr="Herramientas &lt;strong&gt;digitales&lt;/strong&gt; para aumentar la productividad | En Genér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089" y="2343885"/>
            <a:ext cx="3674522" cy="2808473"/>
          </a:xfrm>
          <a:prstGeom prst="rect">
            <a:avLst/>
          </a:prstGeom>
        </p:spPr>
      </p:pic>
    </p:spTree>
    <p:extLst>
      <p:ext uri="{BB962C8B-B14F-4D97-AF65-F5344CB8AC3E}">
        <p14:creationId xmlns:p14="http://schemas.microsoft.com/office/powerpoint/2010/main" val="401263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4" name="CuadroTexto 3">
            <a:extLst>
              <a:ext uri="{FF2B5EF4-FFF2-40B4-BE49-F238E27FC236}">
                <a16:creationId xmlns:a16="http://schemas.microsoft.com/office/drawing/2014/main" id="{FA0297C9-4683-E8E2-A792-AF0A7CE72D80}"/>
              </a:ext>
            </a:extLst>
          </p:cNvPr>
          <p:cNvSpPr txBox="1"/>
          <p:nvPr/>
        </p:nvSpPr>
        <p:spPr>
          <a:xfrm>
            <a:off x="1593411" y="1757893"/>
            <a:ext cx="8428776" cy="461665"/>
          </a:xfrm>
          <a:prstGeom prst="rect">
            <a:avLst/>
          </a:prstGeom>
          <a:noFill/>
        </p:spPr>
        <p:txBody>
          <a:bodyPr wrap="square">
            <a:spAutoFit/>
          </a:bodyPr>
          <a:lstStyle/>
          <a:p>
            <a:pPr algn="ctr"/>
            <a:r>
              <a:rPr lang="es-ES" sz="2400" b="1" dirty="0"/>
              <a:t>Seleccione el trámite que gestionó (cuando aplique)</a:t>
            </a:r>
            <a:endParaRPr lang="es-CO" sz="2400" b="1" dirty="0"/>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954107"/>
          </a:xfrm>
          <a:prstGeom prst="rect">
            <a:avLst/>
          </a:prstGeom>
          <a:noFill/>
        </p:spPr>
        <p:txBody>
          <a:bodyPr wrap="square">
            <a:spAutoFit/>
          </a:bodyPr>
          <a:lstStyle/>
          <a:p>
            <a:pPr algn="r"/>
            <a:r>
              <a:rPr lang="es-CO" sz="2800" b="1" dirty="0">
                <a:solidFill>
                  <a:srgbClr val="002060"/>
                </a:solidFill>
                <a:latin typeface="Gadugi" panose="020B0502040204020203" pitchFamily="34" charset="0"/>
              </a:rPr>
              <a:t>Caracterización ciudadanos atendidos 1º Semestre 2023</a:t>
            </a:r>
          </a:p>
        </p:txBody>
      </p:sp>
      <p:sp>
        <p:nvSpPr>
          <p:cNvPr id="3" name="CuadroTexto 2">
            <a:extLst>
              <a:ext uri="{FF2B5EF4-FFF2-40B4-BE49-F238E27FC236}">
                <a16:creationId xmlns:a16="http://schemas.microsoft.com/office/drawing/2014/main" id="{0C13389F-3E08-77D6-8DAD-77781D700A02}"/>
              </a:ext>
            </a:extLst>
          </p:cNvPr>
          <p:cNvSpPr txBox="1"/>
          <p:nvPr/>
        </p:nvSpPr>
        <p:spPr>
          <a:xfrm>
            <a:off x="8378890" y="5995777"/>
            <a:ext cx="2832619" cy="369332"/>
          </a:xfrm>
          <a:prstGeom prst="rect">
            <a:avLst/>
          </a:prstGeom>
          <a:noFill/>
        </p:spPr>
        <p:txBody>
          <a:bodyPr wrap="square">
            <a:spAutoFit/>
          </a:bodyPr>
          <a:lstStyle/>
          <a:p>
            <a:pPr algn="r"/>
            <a:r>
              <a:rPr lang="es-ES" sz="1800" b="1" i="1" dirty="0"/>
              <a:t>Muestra: </a:t>
            </a:r>
            <a:r>
              <a:rPr lang="es-ES" i="1" dirty="0"/>
              <a:t>375 </a:t>
            </a:r>
            <a:r>
              <a:rPr lang="es-ES" sz="1800" i="1" dirty="0"/>
              <a:t>respuestas</a:t>
            </a:r>
          </a:p>
        </p:txBody>
      </p:sp>
      <p:sp>
        <p:nvSpPr>
          <p:cNvPr id="13" name="CuadroTexto 12">
            <a:extLst>
              <a:ext uri="{FF2B5EF4-FFF2-40B4-BE49-F238E27FC236}">
                <a16:creationId xmlns:a16="http://schemas.microsoft.com/office/drawing/2014/main" id="{85C09498-F061-F007-FAAB-4D518CBEE97F}"/>
              </a:ext>
            </a:extLst>
          </p:cNvPr>
          <p:cNvSpPr txBox="1"/>
          <p:nvPr/>
        </p:nvSpPr>
        <p:spPr>
          <a:xfrm>
            <a:off x="2914650" y="5019675"/>
            <a:ext cx="6362700" cy="369332"/>
          </a:xfrm>
          <a:prstGeom prst="rect">
            <a:avLst/>
          </a:prstGeom>
          <a:noFill/>
        </p:spPr>
        <p:txBody>
          <a:bodyPr wrap="square" rtlCol="0">
            <a:spAutoFit/>
          </a:bodyPr>
          <a:lstStyle/>
          <a:p>
            <a:endParaRPr lang="es-CO" sz="900" dirty="0"/>
          </a:p>
          <a:p>
            <a:endParaRPr lang="es-ES" sz="900" dirty="0"/>
          </a:p>
        </p:txBody>
      </p:sp>
      <p:sp>
        <p:nvSpPr>
          <p:cNvPr id="10" name="CuadroTexto 9">
            <a:extLst>
              <a:ext uri="{FF2B5EF4-FFF2-40B4-BE49-F238E27FC236}">
                <a16:creationId xmlns:a16="http://schemas.microsoft.com/office/drawing/2014/main" id="{8BBF773C-4D83-5CDF-2544-0BC47E2F0563}"/>
              </a:ext>
            </a:extLst>
          </p:cNvPr>
          <p:cNvSpPr txBox="1"/>
          <p:nvPr/>
        </p:nvSpPr>
        <p:spPr>
          <a:xfrm>
            <a:off x="5049012" y="3994404"/>
            <a:ext cx="2093976" cy="369332"/>
          </a:xfrm>
          <a:prstGeom prst="rect">
            <a:avLst/>
          </a:prstGeom>
          <a:noFill/>
        </p:spPr>
        <p:txBody>
          <a:bodyPr wrap="square" rtlCol="0">
            <a:spAutoFit/>
          </a:bodyPr>
          <a:lstStyle/>
          <a:p>
            <a:endParaRPr lang="es-CO" sz="900" dirty="0"/>
          </a:p>
          <a:p>
            <a:endParaRPr lang="es-ES" sz="900" dirty="0"/>
          </a:p>
        </p:txBody>
      </p:sp>
      <p:graphicFrame>
        <p:nvGraphicFramePr>
          <p:cNvPr id="9" name="Gráfico 8"/>
          <p:cNvGraphicFramePr>
            <a:graphicFrameLocks/>
          </p:cNvGraphicFramePr>
          <p:nvPr>
            <p:extLst>
              <p:ext uri="{D42A27DB-BD31-4B8C-83A1-F6EECF244321}">
                <p14:modId xmlns:p14="http://schemas.microsoft.com/office/powerpoint/2010/main" val="3860290525"/>
              </p:ext>
            </p:extLst>
          </p:nvPr>
        </p:nvGraphicFramePr>
        <p:xfrm>
          <a:off x="1683945" y="2345787"/>
          <a:ext cx="9143999" cy="3649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946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83427" y="847493"/>
            <a:ext cx="1967205" cy="1311128"/>
          </a:xfrm>
          <a:prstGeom prst="rect">
            <a:avLst/>
          </a:prstGeom>
        </p:spPr>
        <p:txBody>
          <a:bodyPr wrap="none">
            <a:spAutoFit/>
          </a:bodyPr>
          <a:lstStyle/>
          <a:p>
            <a:pPr lvl="0" algn="r">
              <a:lnSpc>
                <a:spcPct val="90000"/>
              </a:lnSpc>
              <a:buSzPts val="1400"/>
            </a:pPr>
            <a:r>
              <a:rPr lang="es-CO" sz="8800" b="1" dirty="0">
                <a:solidFill>
                  <a:schemeClr val="bg1"/>
                </a:solidFill>
                <a:latin typeface="Work Sans"/>
                <a:ea typeface="Work Sans"/>
                <a:cs typeface="Work Sans"/>
                <a:sym typeface="Work Sans"/>
              </a:rPr>
              <a:t>04.</a:t>
            </a:r>
            <a:endParaRPr lang="es-CO" b="1" dirty="0">
              <a:solidFill>
                <a:schemeClr val="bg1"/>
              </a:solidFill>
              <a:latin typeface="Work Sans"/>
              <a:ea typeface="Work Sans"/>
              <a:cs typeface="Work Sans"/>
              <a:sym typeface="Work Sans"/>
            </a:endParaRPr>
          </a:p>
        </p:txBody>
      </p:sp>
      <p:sp>
        <p:nvSpPr>
          <p:cNvPr id="7" name="Google Shape;141;p22"/>
          <p:cNvSpPr txBox="1">
            <a:spLocks/>
          </p:cNvSpPr>
          <p:nvPr/>
        </p:nvSpPr>
        <p:spPr>
          <a:xfrm>
            <a:off x="3261804" y="3429000"/>
            <a:ext cx="5668391" cy="643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5000"/>
              </a:lnSpc>
              <a:spcBef>
                <a:spcPts val="0"/>
              </a:spcBef>
              <a:buSzPts val="1400"/>
            </a:pPr>
            <a:r>
              <a:rPr lang="es-CO" sz="4800" dirty="0">
                <a:solidFill>
                  <a:srgbClr val="FFFFFF"/>
                </a:solidFill>
                <a:latin typeface="Work Sans Light"/>
                <a:ea typeface="Work Sans Medium"/>
                <a:cs typeface="Work Sans Medium"/>
                <a:sym typeface="Work Sans Light"/>
              </a:rPr>
              <a:t>Conclusiones y recomendaciones</a:t>
            </a:r>
          </a:p>
          <a:p>
            <a:pPr algn="l">
              <a:lnSpc>
                <a:spcPct val="115000"/>
              </a:lnSpc>
              <a:spcBef>
                <a:spcPts val="0"/>
              </a:spcBef>
              <a:buSzPts val="1400"/>
            </a:pPr>
            <a:endParaRPr lang="es-ES" sz="4800" dirty="0">
              <a:solidFill>
                <a:srgbClr val="FFFFFF"/>
              </a:solidFill>
              <a:latin typeface="Work Sans Medium"/>
              <a:ea typeface="Work Sans Medium"/>
              <a:cs typeface="Work Sans Medium"/>
              <a:sym typeface="Work Sans Medium"/>
            </a:endParaRPr>
          </a:p>
        </p:txBody>
      </p:sp>
    </p:spTree>
    <p:extLst>
      <p:ext uri="{BB962C8B-B14F-4D97-AF65-F5344CB8AC3E}">
        <p14:creationId xmlns:p14="http://schemas.microsoft.com/office/powerpoint/2010/main" val="119801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523220"/>
          </a:xfrm>
          <a:prstGeom prst="rect">
            <a:avLst/>
          </a:prstGeom>
          <a:noFill/>
        </p:spPr>
        <p:txBody>
          <a:bodyPr wrap="square">
            <a:spAutoFit/>
          </a:bodyPr>
          <a:lstStyle/>
          <a:p>
            <a:pPr algn="ctr"/>
            <a:r>
              <a:rPr lang="es-CO" sz="2800" b="1" dirty="0">
                <a:solidFill>
                  <a:srgbClr val="002060"/>
                </a:solidFill>
                <a:latin typeface="Gadugi" panose="020B0502040204020203" pitchFamily="34" charset="0"/>
              </a:rPr>
              <a:t>Conclusiones</a:t>
            </a:r>
          </a:p>
        </p:txBody>
      </p:sp>
      <p:sp>
        <p:nvSpPr>
          <p:cNvPr id="10" name="CuadroTexto 9">
            <a:extLst>
              <a:ext uri="{FF2B5EF4-FFF2-40B4-BE49-F238E27FC236}">
                <a16:creationId xmlns:a16="http://schemas.microsoft.com/office/drawing/2014/main" id="{8BBF773C-4D83-5CDF-2544-0BC47E2F0563}"/>
              </a:ext>
            </a:extLst>
          </p:cNvPr>
          <p:cNvSpPr txBox="1"/>
          <p:nvPr/>
        </p:nvSpPr>
        <p:spPr>
          <a:xfrm>
            <a:off x="5049012" y="3994404"/>
            <a:ext cx="2093976" cy="369332"/>
          </a:xfrm>
          <a:prstGeom prst="rect">
            <a:avLst/>
          </a:prstGeom>
          <a:noFill/>
        </p:spPr>
        <p:txBody>
          <a:bodyPr wrap="square" rtlCol="0">
            <a:spAutoFit/>
          </a:bodyPr>
          <a:lstStyle/>
          <a:p>
            <a:endParaRPr lang="es-CO" sz="900" dirty="0"/>
          </a:p>
          <a:p>
            <a:endParaRPr lang="es-ES" sz="900" dirty="0"/>
          </a:p>
        </p:txBody>
      </p:sp>
      <p:sp>
        <p:nvSpPr>
          <p:cNvPr id="5" name="CuadroTexto 4">
            <a:extLst>
              <a:ext uri="{FF2B5EF4-FFF2-40B4-BE49-F238E27FC236}">
                <a16:creationId xmlns:a16="http://schemas.microsoft.com/office/drawing/2014/main" id="{501632E9-5769-0D05-3071-C40E81EEE9CC}"/>
              </a:ext>
            </a:extLst>
          </p:cNvPr>
          <p:cNvSpPr txBox="1"/>
          <p:nvPr/>
        </p:nvSpPr>
        <p:spPr>
          <a:xfrm>
            <a:off x="653143" y="1674260"/>
            <a:ext cx="10300996" cy="923330"/>
          </a:xfrm>
          <a:prstGeom prst="rect">
            <a:avLst/>
          </a:prstGeom>
          <a:noFill/>
        </p:spPr>
        <p:txBody>
          <a:bodyPr wrap="square">
            <a:spAutoFit/>
          </a:bodyPr>
          <a:lstStyle/>
          <a:p>
            <a:pPr marL="285750" lvl="0" indent="-285750" algn="just">
              <a:buFont typeface="Wingdings" panose="05000000000000000000" pitchFamily="2" charset="2"/>
              <a:buChar char="v"/>
            </a:pPr>
            <a:r>
              <a:rPr lang="es-ES" sz="1800" b="0" dirty="0">
                <a:solidFill>
                  <a:srgbClr val="000000"/>
                </a:solidFill>
                <a:latin typeface="+mn-lt"/>
                <a:cs typeface="Arial" panose="020B0604020202020204" pitchFamily="34" charset="0"/>
              </a:rPr>
              <a:t>La medición de la percepción de los ciudadanos frente a la atención recibida, en el 1º semestre de la vigencia 2023, se ubica en un rango porcentual “sobresaliente”, </a:t>
            </a:r>
            <a:r>
              <a:rPr lang="es-ES" dirty="0">
                <a:solidFill>
                  <a:srgbClr val="000000"/>
                </a:solidFill>
                <a:cs typeface="Arial" panose="020B0604020202020204" pitchFamily="34" charset="0"/>
              </a:rPr>
              <a:t>con 96,59% </a:t>
            </a:r>
            <a:r>
              <a:rPr lang="es-ES" sz="1800" b="0" dirty="0">
                <a:solidFill>
                  <a:srgbClr val="000000"/>
                </a:solidFill>
                <a:latin typeface="+mn-lt"/>
                <a:cs typeface="Arial" panose="020B0604020202020204" pitchFamily="34" charset="0"/>
              </a:rPr>
              <a:t>de satisfacción y conformidad de la ciudadanía  sobre 100% de las calificaciones realizadas.</a:t>
            </a:r>
          </a:p>
        </p:txBody>
      </p:sp>
      <p:sp>
        <p:nvSpPr>
          <p:cNvPr id="9" name="CuadroTexto 8">
            <a:extLst>
              <a:ext uri="{FF2B5EF4-FFF2-40B4-BE49-F238E27FC236}">
                <a16:creationId xmlns:a16="http://schemas.microsoft.com/office/drawing/2014/main" id="{1471A376-D9A3-3117-A319-A9EC5A6ABA57}"/>
              </a:ext>
            </a:extLst>
          </p:cNvPr>
          <p:cNvSpPr txBox="1"/>
          <p:nvPr/>
        </p:nvSpPr>
        <p:spPr>
          <a:xfrm>
            <a:off x="653143" y="2732324"/>
            <a:ext cx="10300996" cy="3693319"/>
          </a:xfrm>
          <a:prstGeom prst="rect">
            <a:avLst/>
          </a:prstGeom>
          <a:noFill/>
        </p:spPr>
        <p:txBody>
          <a:bodyPr wrap="square">
            <a:spAutoFit/>
          </a:bodyPr>
          <a:lstStyle/>
          <a:p>
            <a:pPr marL="285750" lvl="0" indent="-285750" algn="just">
              <a:buFont typeface="Wingdings" panose="05000000000000000000" pitchFamily="2" charset="2"/>
              <a:buChar char="v"/>
            </a:pPr>
            <a:r>
              <a:rPr lang="es-CO" sz="1800" b="0" dirty="0">
                <a:solidFill>
                  <a:srgbClr val="000000"/>
                </a:solidFill>
                <a:latin typeface="+mn-lt"/>
                <a:cs typeface="Arial" panose="020B0604020202020204" pitchFamily="34" charset="0"/>
              </a:rPr>
              <a:t>El índice de satisfacción de la atención por los canales virtual y presencial, fue la principal fuente de información que aplicó para la medición. Respecto al canal de servicio postal y de correspondencia, la ciudadanía fortaleció la participación diligenciando la encuesta dispuesta por la Entidad.</a:t>
            </a:r>
          </a:p>
          <a:p>
            <a:pPr lvl="0" algn="just"/>
            <a:endParaRPr lang="es-ES" dirty="0">
              <a:solidFill>
                <a:srgbClr val="000000"/>
              </a:solidFill>
              <a:cs typeface="Arial" panose="020B0604020202020204" pitchFamily="34" charset="0"/>
            </a:endParaRPr>
          </a:p>
          <a:p>
            <a:pPr marL="285750" indent="-285750" algn="just">
              <a:buFont typeface="Wingdings" panose="05000000000000000000" pitchFamily="2" charset="2"/>
              <a:buChar char="v"/>
            </a:pPr>
            <a:r>
              <a:rPr lang="es-ES" sz="1800" b="0" dirty="0">
                <a:solidFill>
                  <a:srgbClr val="000000"/>
                </a:solidFill>
                <a:latin typeface="+mn-lt"/>
                <a:cs typeface="Arial" panose="020B0604020202020204" pitchFamily="34" charset="0"/>
              </a:rPr>
              <a:t>Se debe promover en las dependencias que atienden trámites y servicios la encuesta de percepción ciudadana a través del canal telefónico.</a:t>
            </a:r>
            <a:r>
              <a:rPr lang="es-ES" dirty="0"/>
              <a:t> Es importante continuar implementando acciones de fortalecimiento del canal virtual de atención al ciudadano para atender a la nueva dinámica nacional y aportar a la transformación digital del país.</a:t>
            </a:r>
          </a:p>
          <a:p>
            <a:pPr lvl="0" algn="just"/>
            <a:endParaRPr lang="es-CO" sz="1800" b="0" dirty="0">
              <a:solidFill>
                <a:srgbClr val="000000"/>
              </a:solidFill>
              <a:latin typeface="+mn-lt"/>
              <a:cs typeface="Arial" panose="020B0604020202020204" pitchFamily="34" charset="0"/>
            </a:endParaRPr>
          </a:p>
          <a:p>
            <a:pPr lvl="0" algn="just"/>
            <a:endParaRPr lang="es-ES" dirty="0">
              <a:solidFill>
                <a:srgbClr val="000000"/>
              </a:solidFill>
              <a:cs typeface="Arial" panose="020B0604020202020204" pitchFamily="34" charset="0"/>
            </a:endParaRPr>
          </a:p>
          <a:p>
            <a:pPr lvl="0" algn="just"/>
            <a:endParaRPr lang="es-ES" dirty="0">
              <a:solidFill>
                <a:srgbClr val="000000"/>
              </a:solidFill>
              <a:cs typeface="Arial" panose="020B0604020202020204" pitchFamily="34" charset="0"/>
            </a:endParaRPr>
          </a:p>
          <a:p>
            <a:pPr lvl="0" algn="just"/>
            <a:endParaRPr lang="es-CO" sz="1800" b="0" dirty="0">
              <a:solidFill>
                <a:srgbClr val="000000"/>
              </a:solidFill>
              <a:latin typeface="+mn-lt"/>
              <a:cs typeface="Arial" panose="020B0604020202020204" pitchFamily="34" charset="0"/>
            </a:endParaRPr>
          </a:p>
        </p:txBody>
      </p:sp>
      <p:sp>
        <p:nvSpPr>
          <p:cNvPr id="12" name="CuadroTexto 11">
            <a:extLst>
              <a:ext uri="{FF2B5EF4-FFF2-40B4-BE49-F238E27FC236}">
                <a16:creationId xmlns:a16="http://schemas.microsoft.com/office/drawing/2014/main" id="{857075E7-6C6C-2432-5148-7BEBB0D27AA9}"/>
              </a:ext>
            </a:extLst>
          </p:cNvPr>
          <p:cNvSpPr txBox="1"/>
          <p:nvPr/>
        </p:nvSpPr>
        <p:spPr>
          <a:xfrm>
            <a:off x="508287" y="4593551"/>
            <a:ext cx="10300996" cy="2031325"/>
          </a:xfrm>
          <a:prstGeom prst="rect">
            <a:avLst/>
          </a:prstGeom>
          <a:noFill/>
        </p:spPr>
        <p:txBody>
          <a:bodyPr wrap="square">
            <a:spAutoFit/>
          </a:bodyPr>
          <a:lstStyle/>
          <a:p>
            <a:pPr lvl="0" algn="just"/>
            <a:endParaRPr lang="es-ES" sz="1800" b="0" dirty="0">
              <a:solidFill>
                <a:srgbClr val="000000"/>
              </a:solidFill>
              <a:latin typeface="+mn-lt"/>
              <a:cs typeface="Arial" panose="020B0604020202020204" pitchFamily="34" charset="0"/>
            </a:endParaRPr>
          </a:p>
          <a:p>
            <a:pPr lvl="0" algn="just"/>
            <a:endParaRPr lang="es-ES" sz="1800" b="0" dirty="0">
              <a:solidFill>
                <a:srgbClr val="000000"/>
              </a:solidFill>
              <a:latin typeface="+mn-lt"/>
              <a:cs typeface="Arial" panose="020B0604020202020204" pitchFamily="34" charset="0"/>
            </a:endParaRPr>
          </a:p>
          <a:p>
            <a:pPr lvl="0" algn="just"/>
            <a:endParaRPr lang="es-ES" sz="1800" b="0" dirty="0">
              <a:solidFill>
                <a:srgbClr val="000000"/>
              </a:solidFill>
              <a:latin typeface="+mn-lt"/>
              <a:cs typeface="Arial" panose="020B0604020202020204" pitchFamily="34" charset="0"/>
            </a:endParaRPr>
          </a:p>
          <a:p>
            <a:pPr marL="285750" indent="-285750" algn="just">
              <a:buFont typeface="Wingdings" panose="05000000000000000000" pitchFamily="2" charset="2"/>
              <a:buChar char="v"/>
            </a:pPr>
            <a:r>
              <a:rPr lang="es-ES" sz="1800" b="0" dirty="0">
                <a:solidFill>
                  <a:srgbClr val="000000"/>
                </a:solidFill>
                <a:latin typeface="+mn-lt"/>
                <a:cs typeface="Arial" panose="020B0604020202020204" pitchFamily="34" charset="0"/>
              </a:rPr>
              <a:t>Durante el periodo de medición los 4 canales de atención estuvieron habilitados sin interrupciones. Cabe señalar que </a:t>
            </a:r>
            <a:r>
              <a:rPr lang="es-CO" dirty="0">
                <a:solidFill>
                  <a:schemeClr val="tx1">
                    <a:lumMod val="50000"/>
                  </a:schemeClr>
                </a:solidFill>
              </a:rPr>
              <a:t>las herramientas de medición son de diligenciamiento autónomo por parte de los ciudadanos</a:t>
            </a:r>
          </a:p>
          <a:p>
            <a:pPr lvl="0" algn="just"/>
            <a:endParaRPr lang="es-CO" sz="1800" b="0" dirty="0">
              <a:solidFill>
                <a:srgbClr val="000000"/>
              </a:solidFill>
              <a:latin typeface="+mn-lt"/>
              <a:cs typeface="Arial" panose="020B0604020202020204" pitchFamily="34" charset="0"/>
            </a:endParaRPr>
          </a:p>
        </p:txBody>
      </p:sp>
    </p:spTree>
    <p:extLst>
      <p:ext uri="{BB962C8B-B14F-4D97-AF65-F5344CB8AC3E}">
        <p14:creationId xmlns:p14="http://schemas.microsoft.com/office/powerpoint/2010/main" val="317994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8" name="CuadroTexto 7">
            <a:extLst>
              <a:ext uri="{FF2B5EF4-FFF2-40B4-BE49-F238E27FC236}">
                <a16:creationId xmlns:a16="http://schemas.microsoft.com/office/drawing/2014/main" id="{A6E6AF89-E1A3-E30D-C081-00DDFA140AEC}"/>
              </a:ext>
            </a:extLst>
          </p:cNvPr>
          <p:cNvSpPr txBox="1"/>
          <p:nvPr/>
        </p:nvSpPr>
        <p:spPr>
          <a:xfrm>
            <a:off x="1779814" y="677557"/>
            <a:ext cx="8883758" cy="523220"/>
          </a:xfrm>
          <a:prstGeom prst="rect">
            <a:avLst/>
          </a:prstGeom>
          <a:noFill/>
        </p:spPr>
        <p:txBody>
          <a:bodyPr wrap="square">
            <a:spAutoFit/>
          </a:bodyPr>
          <a:lstStyle/>
          <a:p>
            <a:pPr algn="ctr"/>
            <a:r>
              <a:rPr lang="es-CO" sz="2800" b="1" dirty="0">
                <a:solidFill>
                  <a:srgbClr val="002060"/>
                </a:solidFill>
                <a:latin typeface="Gadugi" panose="020B0502040204020203" pitchFamily="34" charset="0"/>
              </a:rPr>
              <a:t>Recomendaciones</a:t>
            </a:r>
          </a:p>
        </p:txBody>
      </p:sp>
      <p:sp>
        <p:nvSpPr>
          <p:cNvPr id="10" name="CuadroTexto 9">
            <a:extLst>
              <a:ext uri="{FF2B5EF4-FFF2-40B4-BE49-F238E27FC236}">
                <a16:creationId xmlns:a16="http://schemas.microsoft.com/office/drawing/2014/main" id="{8BBF773C-4D83-5CDF-2544-0BC47E2F0563}"/>
              </a:ext>
            </a:extLst>
          </p:cNvPr>
          <p:cNvSpPr txBox="1"/>
          <p:nvPr/>
        </p:nvSpPr>
        <p:spPr>
          <a:xfrm>
            <a:off x="5049012" y="3994404"/>
            <a:ext cx="2093976" cy="369332"/>
          </a:xfrm>
          <a:prstGeom prst="rect">
            <a:avLst/>
          </a:prstGeom>
          <a:noFill/>
        </p:spPr>
        <p:txBody>
          <a:bodyPr wrap="square" rtlCol="0">
            <a:spAutoFit/>
          </a:bodyPr>
          <a:lstStyle/>
          <a:p>
            <a:endParaRPr lang="es-CO" sz="900" dirty="0"/>
          </a:p>
          <a:p>
            <a:endParaRPr lang="es-ES" sz="900" dirty="0"/>
          </a:p>
        </p:txBody>
      </p:sp>
      <p:sp>
        <p:nvSpPr>
          <p:cNvPr id="3" name="CuadroTexto 2">
            <a:extLst>
              <a:ext uri="{FF2B5EF4-FFF2-40B4-BE49-F238E27FC236}">
                <a16:creationId xmlns:a16="http://schemas.microsoft.com/office/drawing/2014/main" id="{4730250E-0A1E-F618-1124-A347A0E710B2}"/>
              </a:ext>
            </a:extLst>
          </p:cNvPr>
          <p:cNvSpPr txBox="1"/>
          <p:nvPr/>
        </p:nvSpPr>
        <p:spPr>
          <a:xfrm>
            <a:off x="413657" y="1313242"/>
            <a:ext cx="11364686" cy="4524315"/>
          </a:xfrm>
          <a:prstGeom prst="rect">
            <a:avLst/>
          </a:prstGeom>
          <a:noFill/>
        </p:spPr>
        <p:txBody>
          <a:bodyPr wrap="square">
            <a:spAutoFit/>
          </a:bodyPr>
          <a:lstStyle/>
          <a:p>
            <a:pPr marL="285750" indent="-285750" algn="just">
              <a:buFont typeface="Wingdings" charset="2"/>
              <a:buChar char="ü"/>
            </a:pPr>
            <a:r>
              <a:rPr lang="es-ES" dirty="0"/>
              <a:t>Se recomienda continuar realizando campañas de promoción y sensibilización dirigida a los ciudadanos, sobre el uso de los canales de atención.</a:t>
            </a:r>
          </a:p>
          <a:p>
            <a:pPr marL="285750" indent="-285750" algn="just">
              <a:buFont typeface="Wingdings" charset="2"/>
              <a:buChar char="ü"/>
            </a:pPr>
            <a:r>
              <a:rPr lang="es-ES" dirty="0"/>
              <a:t>Seguir aplicando acciones para ampliar la participación en la evaluación de la satisfacción, en aras de contar con datos estadísticos con mayores niveles de confianza y representatividad frente al universo de la población atendida.</a:t>
            </a:r>
          </a:p>
          <a:p>
            <a:pPr marL="285750" indent="-285750" algn="just">
              <a:buFont typeface="Wingdings" charset="2"/>
              <a:buChar char="ü"/>
            </a:pPr>
            <a:r>
              <a:rPr lang="es-ES" dirty="0"/>
              <a:t>Continuar actualizando la información dirigida a los ciudadanos en el Sitio Web, de acuerdo con lo establecido en el instrumento de transparencia “esquema de actualización y publicación” adoptado por la Entidad.</a:t>
            </a:r>
          </a:p>
          <a:p>
            <a:pPr marL="285750" indent="-285750" algn="just">
              <a:buFont typeface="Wingdings" charset="2"/>
              <a:buChar char="ü"/>
            </a:pPr>
            <a:r>
              <a:rPr lang="es-ES" dirty="0"/>
              <a:t>Socializar los resultados de los informes trimestrales de PQRD para conocimiento de las dependencias, dando recomendaciones para la mejora de la claridad y pertinencia de las respuestas que emiten.</a:t>
            </a:r>
          </a:p>
          <a:p>
            <a:pPr marL="285750" indent="-285750" algn="just">
              <a:buFont typeface="Wingdings" charset="2"/>
              <a:buChar char="ü"/>
            </a:pPr>
            <a:r>
              <a:rPr lang="es-ES" dirty="0"/>
              <a:t>Socializar los resultados del indicador y de éste informe a los enlaces de PQRD para retroalimentación a sus dependencias, haciendo énfasis en los radicados sobre los que la ciudadanía señaló solicitar especial seguimiento.</a:t>
            </a:r>
          </a:p>
          <a:p>
            <a:pPr marL="285750" indent="-285750" algn="just">
              <a:buFont typeface="Wingdings" charset="2"/>
              <a:buChar char="ü"/>
            </a:pPr>
            <a:r>
              <a:rPr lang="es-ES" dirty="0"/>
              <a:t>Seguir realizando la revisión con las dependencias sobre los casos que presentan baja calificación y radicados sobre los cuales la ciudadanía requirió mayor seguimiento sobre la atención brindada por la Entidad.</a:t>
            </a:r>
          </a:p>
        </p:txBody>
      </p:sp>
    </p:spTree>
    <p:extLst>
      <p:ext uri="{BB962C8B-B14F-4D97-AF65-F5344CB8AC3E}">
        <p14:creationId xmlns:p14="http://schemas.microsoft.com/office/powerpoint/2010/main" val="318185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2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6" name="Google Shape;216;p28"/>
          <p:cNvSpPr txBox="1">
            <a:spLocks/>
          </p:cNvSpPr>
          <p:nvPr/>
        </p:nvSpPr>
        <p:spPr>
          <a:xfrm>
            <a:off x="3891442" y="353387"/>
            <a:ext cx="4555222" cy="1168513"/>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a:solidFill>
                  <a:schemeClr val="accent3">
                    <a:lumMod val="50000"/>
                  </a:schemeClr>
                </a:solidFill>
              </a:rPr>
              <a:t>Intr</a:t>
            </a:r>
            <a:r>
              <a:rPr lang="es-CO" sz="3200" b="1" dirty="0">
                <a:solidFill>
                  <a:schemeClr val="accent3">
                    <a:lumMod val="50000"/>
                  </a:schemeClr>
                </a:solidFill>
                <a:latin typeface="Work Sans Light"/>
                <a:ea typeface="Work Sans Light"/>
                <a:cs typeface="Work Sans Light"/>
                <a:sym typeface="Work Sans Light"/>
              </a:rPr>
              <a:t>oducci</a:t>
            </a:r>
            <a:r>
              <a:rPr lang="es-CO" sz="3200" b="1" dirty="0">
                <a:solidFill>
                  <a:schemeClr val="accent3">
                    <a:lumMod val="50000"/>
                  </a:schemeClr>
                </a:solidFill>
              </a:rPr>
              <a:t>ón</a:t>
            </a:r>
          </a:p>
        </p:txBody>
      </p:sp>
      <p:sp>
        <p:nvSpPr>
          <p:cNvPr id="7" name="Google Shape;214;p28"/>
          <p:cNvSpPr txBox="1">
            <a:spLocks/>
          </p:cNvSpPr>
          <p:nvPr/>
        </p:nvSpPr>
        <p:spPr>
          <a:xfrm>
            <a:off x="5122507" y="1740053"/>
            <a:ext cx="6082113" cy="399365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8750" algn="just"/>
            <a:r>
              <a:rPr lang="es-CO" sz="1600" dirty="0">
                <a:solidFill>
                  <a:schemeClr val="tx1">
                    <a:lumMod val="50000"/>
                  </a:schemeClr>
                </a:solidFill>
              </a:rPr>
              <a:t>El Ministerio de Justicia y del Derecho, a través del Grupo de Servicio al Ciudadano, realiza la medición que permite identificar el nivel perceptivo de los ciudadanos, respecto a la atención recibida por los diferentes canales oficiales dispuestos por la Entidad (virtual, presencial, telefónico y de servicio postal o de correspondencia). </a:t>
            </a:r>
          </a:p>
          <a:p>
            <a:pPr marL="158750" algn="just"/>
            <a:endParaRPr lang="es-CO" sz="1600" dirty="0">
              <a:solidFill>
                <a:schemeClr val="tx1">
                  <a:lumMod val="50000"/>
                </a:schemeClr>
              </a:solidFill>
            </a:endParaRPr>
          </a:p>
          <a:p>
            <a:pPr marL="158750" algn="just"/>
            <a:r>
              <a:rPr lang="es-CO" sz="1600" dirty="0">
                <a:solidFill>
                  <a:schemeClr val="tx1">
                    <a:lumMod val="50000"/>
                  </a:schemeClr>
                </a:solidFill>
              </a:rPr>
              <a:t>Este informe consolida los resultados de la medición realizada en el primer semestre de la vigencia 2023, el cual incluye estadísticas trimestrales comparativas de acuerdo con el número total de encuestas diligenciadas; así mismo se adelanta un análisis cualitativo, identificando retos y oportunidades de mejora para la Entidad.</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76" y="1937443"/>
            <a:ext cx="4010685" cy="3322620"/>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5023" y="847493"/>
            <a:ext cx="1755609" cy="1311128"/>
          </a:xfrm>
          <a:prstGeom prst="rect">
            <a:avLst/>
          </a:prstGeom>
        </p:spPr>
        <p:txBody>
          <a:bodyPr wrap="none">
            <a:spAutoFit/>
          </a:bodyPr>
          <a:lstStyle/>
          <a:p>
            <a:pPr lvl="0" algn="r">
              <a:lnSpc>
                <a:spcPct val="90000"/>
              </a:lnSpc>
              <a:buSzPts val="1400"/>
            </a:pPr>
            <a:r>
              <a:rPr lang="es-CO" sz="8800" b="1" dirty="0">
                <a:solidFill>
                  <a:schemeClr val="bg1"/>
                </a:solidFill>
                <a:latin typeface="Work Sans"/>
                <a:ea typeface="Work Sans"/>
                <a:cs typeface="Work Sans"/>
                <a:sym typeface="Work Sans"/>
              </a:rPr>
              <a:t>02.</a:t>
            </a:r>
            <a:endParaRPr lang="es-CO" b="1" dirty="0">
              <a:solidFill>
                <a:schemeClr val="bg1"/>
              </a:solidFill>
              <a:latin typeface="Work Sans"/>
              <a:ea typeface="Work Sans"/>
              <a:cs typeface="Work Sans"/>
              <a:sym typeface="Work Sans"/>
            </a:endParaRPr>
          </a:p>
        </p:txBody>
      </p:sp>
      <p:sp>
        <p:nvSpPr>
          <p:cNvPr id="7" name="Google Shape;141;p22"/>
          <p:cNvSpPr txBox="1">
            <a:spLocks/>
          </p:cNvSpPr>
          <p:nvPr/>
        </p:nvSpPr>
        <p:spPr>
          <a:xfrm>
            <a:off x="3344980" y="3012908"/>
            <a:ext cx="4752600" cy="643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5000"/>
              </a:lnSpc>
              <a:spcBef>
                <a:spcPts val="0"/>
              </a:spcBef>
              <a:buSzPts val="1400"/>
            </a:pPr>
            <a:r>
              <a:rPr lang="es-ES" sz="4800" dirty="0">
                <a:solidFill>
                  <a:srgbClr val="FFFFFF"/>
                </a:solidFill>
                <a:latin typeface="Work Sans Light"/>
                <a:ea typeface="Work Sans Light"/>
                <a:cs typeface="Work Sans Light"/>
                <a:sym typeface="Work Sans Light"/>
              </a:rPr>
              <a:t>Metodología aplicada</a:t>
            </a:r>
            <a:endParaRPr lang="es-ES" sz="4800" dirty="0">
              <a:solidFill>
                <a:srgbClr val="FFFFFF"/>
              </a:solidFill>
              <a:latin typeface="Work Sans Medium"/>
              <a:ea typeface="Work Sans Medium"/>
              <a:cs typeface="Work Sans Medium"/>
              <a:sym typeface="Work Sans Medium"/>
            </a:endParaRPr>
          </a:p>
        </p:txBody>
      </p:sp>
    </p:spTree>
    <p:extLst>
      <p:ext uri="{BB962C8B-B14F-4D97-AF65-F5344CB8AC3E}">
        <p14:creationId xmlns:p14="http://schemas.microsoft.com/office/powerpoint/2010/main" val="288633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5"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6" name="Google Shape;214;p28"/>
          <p:cNvSpPr txBox="1">
            <a:spLocks/>
          </p:cNvSpPr>
          <p:nvPr/>
        </p:nvSpPr>
        <p:spPr>
          <a:xfrm>
            <a:off x="4470163" y="1882654"/>
            <a:ext cx="6826833" cy="3090537"/>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8750" algn="just"/>
            <a:r>
              <a:rPr lang="es-CO" sz="1800" dirty="0">
                <a:solidFill>
                  <a:schemeClr val="tx1">
                    <a:lumMod val="50000"/>
                  </a:schemeClr>
                </a:solidFill>
              </a:rPr>
              <a:t>Para el desarrollo de la medición se utilizaron los siguientes criterios técnicos:</a:t>
            </a:r>
          </a:p>
          <a:p>
            <a:pPr marL="444500" indent="-285750" algn="just">
              <a:buFont typeface="Arial" panose="020B0604020202020204" pitchFamily="34" charset="0"/>
              <a:buChar char="•"/>
            </a:pPr>
            <a:r>
              <a:rPr lang="es-CO" sz="1800" b="1" dirty="0">
                <a:solidFill>
                  <a:schemeClr val="tx1">
                    <a:lumMod val="50000"/>
                  </a:schemeClr>
                </a:solidFill>
              </a:rPr>
              <a:t>Instrumentos aplicados: </a:t>
            </a:r>
            <a:r>
              <a:rPr lang="es-CO" sz="1800" dirty="0">
                <a:solidFill>
                  <a:schemeClr val="tx1">
                    <a:lumMod val="50000"/>
                  </a:schemeClr>
                </a:solidFill>
              </a:rPr>
              <a:t>encuestas virtuales </a:t>
            </a:r>
            <a:r>
              <a:rPr lang="es-CO" sz="1800" dirty="0" err="1">
                <a:solidFill>
                  <a:schemeClr val="tx1">
                    <a:lumMod val="50000"/>
                  </a:schemeClr>
                </a:solidFill>
              </a:rPr>
              <a:t>semi</a:t>
            </a:r>
            <a:r>
              <a:rPr lang="es-CO" sz="1800" dirty="0">
                <a:solidFill>
                  <a:schemeClr val="tx1">
                    <a:lumMod val="50000"/>
                  </a:schemeClr>
                </a:solidFill>
              </a:rPr>
              <a:t>-estructuradas</a:t>
            </a:r>
          </a:p>
          <a:p>
            <a:pPr marL="444500" indent="-285750" algn="just">
              <a:buFont typeface="Arial" panose="020B0604020202020204" pitchFamily="34" charset="0"/>
              <a:buChar char="•"/>
            </a:pPr>
            <a:r>
              <a:rPr lang="es-CO" sz="1800" b="1" dirty="0">
                <a:solidFill>
                  <a:schemeClr val="tx1">
                    <a:lumMod val="50000"/>
                  </a:schemeClr>
                </a:solidFill>
              </a:rPr>
              <a:t>Canal objeto de medición: </a:t>
            </a:r>
            <a:r>
              <a:rPr lang="es-CO" sz="1800" dirty="0">
                <a:solidFill>
                  <a:schemeClr val="tx1">
                    <a:lumMod val="50000"/>
                  </a:schemeClr>
                </a:solidFill>
              </a:rPr>
              <a:t>presencial – punto de atención al ciudadano,  ventanilla de correspondencia física y formulario virtual.</a:t>
            </a:r>
          </a:p>
          <a:p>
            <a:pPr marL="444500" indent="-285750" algn="just">
              <a:buFont typeface="Arial" panose="020B0604020202020204" pitchFamily="34" charset="0"/>
              <a:buChar char="•"/>
            </a:pPr>
            <a:r>
              <a:rPr lang="es-CO" sz="1800" b="1" dirty="0">
                <a:solidFill>
                  <a:schemeClr val="tx1">
                    <a:lumMod val="50000"/>
                  </a:schemeClr>
                </a:solidFill>
              </a:rPr>
              <a:t>Periodo de aplicación: </a:t>
            </a:r>
            <a:r>
              <a:rPr lang="es-CO" sz="1800" dirty="0">
                <a:solidFill>
                  <a:schemeClr val="tx1">
                    <a:lumMod val="50000"/>
                  </a:schemeClr>
                </a:solidFill>
              </a:rPr>
              <a:t>enero- junio de 2023</a:t>
            </a:r>
          </a:p>
          <a:p>
            <a:pPr marL="444500" lvl="0" indent="-285750" algn="just">
              <a:buFont typeface="Arial" panose="020B0604020202020204" pitchFamily="34" charset="0"/>
              <a:buChar char="•"/>
            </a:pPr>
            <a:r>
              <a:rPr lang="es-CO" sz="1800" b="1" dirty="0">
                <a:solidFill>
                  <a:schemeClr val="tx1">
                    <a:lumMod val="50000"/>
                  </a:schemeClr>
                </a:solidFill>
              </a:rPr>
              <a:t>Nota sobre el diligenciamiento del instrumento: </a:t>
            </a:r>
            <a:r>
              <a:rPr lang="es-CO" sz="1800" dirty="0">
                <a:solidFill>
                  <a:schemeClr val="tx1">
                    <a:lumMod val="50000"/>
                  </a:schemeClr>
                </a:solidFill>
              </a:rPr>
              <a:t>la herramienta es de diligenciamiento autónomo por parte de los ciudadanos.</a:t>
            </a:r>
          </a:p>
          <a:p>
            <a:pPr marL="444500" indent="-285750" algn="just">
              <a:buFont typeface="Arial" panose="020B0604020202020204" pitchFamily="34" charset="0"/>
              <a:buChar char="•"/>
            </a:pPr>
            <a:endParaRPr lang="es-CO" sz="1800" dirty="0">
              <a:solidFill>
                <a:schemeClr val="tx1">
                  <a:lumMod val="50000"/>
                </a:schemeClr>
              </a:solidFill>
            </a:endParaRPr>
          </a:p>
          <a:p>
            <a:pPr marL="158750" algn="just"/>
            <a:endParaRPr lang="es-CO" sz="1800" dirty="0">
              <a:solidFill>
                <a:schemeClr val="tx1">
                  <a:lumMod val="50000"/>
                </a:schemeClr>
              </a:solidFill>
            </a:endParaRPr>
          </a:p>
          <a:p>
            <a:pPr marL="158750" algn="just"/>
            <a:endParaRPr lang="es-CO" sz="1800" dirty="0">
              <a:solidFill>
                <a:schemeClr val="tx1">
                  <a:lumMod val="50000"/>
                </a:schemeClr>
              </a:solidFill>
            </a:endParaRPr>
          </a:p>
        </p:txBody>
      </p:sp>
      <p:sp>
        <p:nvSpPr>
          <p:cNvPr id="7" name="Google Shape;216;p28"/>
          <p:cNvSpPr txBox="1">
            <a:spLocks/>
          </p:cNvSpPr>
          <p:nvPr/>
        </p:nvSpPr>
        <p:spPr>
          <a:xfrm>
            <a:off x="2317268" y="507077"/>
            <a:ext cx="8112153" cy="1168513"/>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5">
                    <a:lumMod val="50000"/>
                  </a:schemeClr>
                </a:solidFill>
              </a:rPr>
              <a:t>Metodología canales presencial y de servicio postal o de correspondencia</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54" y="2553076"/>
            <a:ext cx="4180806" cy="2420115"/>
          </a:xfrm>
          <a:prstGeom prst="rect">
            <a:avLst/>
          </a:prstGeom>
        </p:spPr>
      </p:pic>
    </p:spTree>
    <p:extLst>
      <p:ext uri="{BB962C8B-B14F-4D97-AF65-F5344CB8AC3E}">
        <p14:creationId xmlns:p14="http://schemas.microsoft.com/office/powerpoint/2010/main" val="281066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5" name="Google Shape;216;p28"/>
          <p:cNvSpPr txBox="1">
            <a:spLocks/>
          </p:cNvSpPr>
          <p:nvPr/>
        </p:nvSpPr>
        <p:spPr>
          <a:xfrm>
            <a:off x="3436133" y="96199"/>
            <a:ext cx="6073629" cy="1558017"/>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a:solidFill>
                  <a:schemeClr val="accent5">
                    <a:lumMod val="50000"/>
                  </a:schemeClr>
                </a:solidFill>
              </a:rPr>
              <a:t>Metodología canal virtual</a:t>
            </a:r>
          </a:p>
        </p:txBody>
      </p:sp>
      <p:sp>
        <p:nvSpPr>
          <p:cNvPr id="10" name="Google Shape;214;p28"/>
          <p:cNvSpPr txBox="1">
            <a:spLocks noGrp="1"/>
          </p:cNvSpPr>
          <p:nvPr>
            <p:ph type="body" idx="1"/>
          </p:nvPr>
        </p:nvSpPr>
        <p:spPr>
          <a:xfrm>
            <a:off x="5450186" y="1756372"/>
            <a:ext cx="6079568" cy="6029882"/>
          </a:xfrm>
          <a:prstGeom prst="rect">
            <a:avLst/>
          </a:prstGeom>
          <a:noFill/>
          <a:ln>
            <a:noFill/>
          </a:ln>
        </p:spPr>
        <p:txBody>
          <a:bodyPr spcFirstLastPara="1" vert="horz" wrap="square" lIns="91433" tIns="45700" rIns="91433" bIns="45700" rtlCol="0" anchor="t" anchorCtr="0">
            <a:noAutofit/>
          </a:bodyPr>
          <a:lstStyle/>
          <a:p>
            <a:pPr marL="211661" algn="just"/>
            <a:r>
              <a:rPr lang="es-CO" sz="1800" dirty="0">
                <a:solidFill>
                  <a:schemeClr val="tx1">
                    <a:lumMod val="50000"/>
                  </a:schemeClr>
                </a:solidFill>
              </a:rPr>
              <a:t>Para el desarrollo de la medición se utilizaron los siguientes criterios técnicos:</a:t>
            </a:r>
          </a:p>
          <a:p>
            <a:pPr marL="592652" indent="-380990" algn="just">
              <a:buFont typeface="Arial" panose="020B0604020202020204" pitchFamily="34" charset="0"/>
              <a:buChar char="•"/>
            </a:pPr>
            <a:r>
              <a:rPr lang="es-CO" sz="1800" b="1" dirty="0">
                <a:solidFill>
                  <a:schemeClr val="tx1">
                    <a:lumMod val="50000"/>
                  </a:schemeClr>
                </a:solidFill>
              </a:rPr>
              <a:t>Instrumento aplicado: </a:t>
            </a:r>
            <a:r>
              <a:rPr lang="es-CO" sz="1800" dirty="0">
                <a:solidFill>
                  <a:schemeClr val="tx1">
                    <a:lumMod val="50000"/>
                  </a:schemeClr>
                </a:solidFill>
              </a:rPr>
              <a:t>encuesta virtual semi-estructurada</a:t>
            </a:r>
          </a:p>
          <a:p>
            <a:pPr marL="592652" indent="-380990" algn="just">
              <a:buFont typeface="Arial" panose="020B0604020202020204" pitchFamily="34" charset="0"/>
              <a:buChar char="•"/>
            </a:pPr>
            <a:r>
              <a:rPr lang="es-CO" sz="1800" b="1" dirty="0">
                <a:solidFill>
                  <a:schemeClr val="tx1">
                    <a:lumMod val="50000"/>
                  </a:schemeClr>
                </a:solidFill>
              </a:rPr>
              <a:t>Canal objeto de medición: </a:t>
            </a:r>
            <a:r>
              <a:rPr lang="es-CO" sz="1800" dirty="0">
                <a:solidFill>
                  <a:schemeClr val="tx1">
                    <a:lumMod val="50000"/>
                  </a:schemeClr>
                </a:solidFill>
              </a:rPr>
              <a:t>Formulario virtual dispuesto en la página web y correo electrónico</a:t>
            </a:r>
          </a:p>
          <a:p>
            <a:pPr marL="592652" indent="-380990" algn="just">
              <a:buFont typeface="Arial" panose="020B0604020202020204" pitchFamily="34" charset="0"/>
              <a:buChar char="•"/>
            </a:pPr>
            <a:r>
              <a:rPr lang="es-CO" sz="1800" b="1" dirty="0">
                <a:solidFill>
                  <a:schemeClr val="tx1">
                    <a:lumMod val="50000"/>
                  </a:schemeClr>
                </a:solidFill>
              </a:rPr>
              <a:t>Periodo de recopilación de información: </a:t>
            </a:r>
            <a:r>
              <a:rPr lang="es-CO" sz="1800" dirty="0">
                <a:solidFill>
                  <a:schemeClr val="tx1">
                    <a:lumMod val="50000"/>
                  </a:schemeClr>
                </a:solidFill>
              </a:rPr>
              <a:t>enero a junio de 2023.</a:t>
            </a:r>
          </a:p>
          <a:p>
            <a:pPr marL="592652" indent="-380990" algn="just">
              <a:buFont typeface="Arial" panose="020B0604020202020204" pitchFamily="34" charset="0"/>
              <a:buChar char="•"/>
            </a:pPr>
            <a:r>
              <a:rPr lang="es-CO" sz="1800" b="1" dirty="0">
                <a:solidFill>
                  <a:schemeClr val="tx1">
                    <a:lumMod val="50000"/>
                  </a:schemeClr>
                </a:solidFill>
              </a:rPr>
              <a:t>Nota sobre el diligenciamiento del instrumento: </a:t>
            </a:r>
            <a:r>
              <a:rPr lang="es-CO" sz="1800" dirty="0">
                <a:solidFill>
                  <a:schemeClr val="tx1">
                    <a:lumMod val="50000"/>
                  </a:schemeClr>
                </a:solidFill>
              </a:rPr>
              <a:t>la herramienta es de diligenciamiento autónomo por parte de los ciudadanos.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04" y="2249010"/>
            <a:ext cx="4792205" cy="2852502"/>
          </a:xfrm>
          <a:prstGeom prst="rect">
            <a:avLst/>
          </a:prstGeom>
        </p:spPr>
      </p:pic>
    </p:spTree>
    <p:extLst>
      <p:ext uri="{BB962C8B-B14F-4D97-AF65-F5344CB8AC3E}">
        <p14:creationId xmlns:p14="http://schemas.microsoft.com/office/powerpoint/2010/main" val="128769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9" name="Google Shape;214;p28"/>
          <p:cNvSpPr txBox="1">
            <a:spLocks noGrp="1"/>
          </p:cNvSpPr>
          <p:nvPr>
            <p:ph type="body" idx="1"/>
          </p:nvPr>
        </p:nvSpPr>
        <p:spPr>
          <a:xfrm>
            <a:off x="4834550" y="1937442"/>
            <a:ext cx="6528949" cy="5386071"/>
          </a:xfrm>
          <a:prstGeom prst="rect">
            <a:avLst/>
          </a:prstGeom>
          <a:noFill/>
          <a:ln>
            <a:noFill/>
          </a:ln>
        </p:spPr>
        <p:txBody>
          <a:bodyPr spcFirstLastPara="1" wrap="square" lIns="68575" tIns="34275" rIns="68575" bIns="34275" anchor="t" anchorCtr="0">
            <a:noAutofit/>
          </a:bodyPr>
          <a:lstStyle/>
          <a:p>
            <a:pPr marL="158750" lvl="0" indent="0" algn="just"/>
            <a:r>
              <a:rPr lang="es-CO" sz="1800" dirty="0">
                <a:solidFill>
                  <a:schemeClr val="tx1">
                    <a:lumMod val="50000"/>
                  </a:schemeClr>
                </a:solidFill>
              </a:rPr>
              <a:t>Para el desarrollo de la medición se utilizaron los siguientes criterios técnicos:</a:t>
            </a:r>
          </a:p>
          <a:p>
            <a:pPr marL="444500" lvl="0" indent="-285750" algn="just">
              <a:buFont typeface="Arial" panose="020B0604020202020204" pitchFamily="34" charset="0"/>
              <a:buChar char="•"/>
            </a:pPr>
            <a:r>
              <a:rPr lang="es-CO" sz="1800" b="1" dirty="0">
                <a:solidFill>
                  <a:schemeClr val="tx1">
                    <a:lumMod val="50000"/>
                  </a:schemeClr>
                </a:solidFill>
              </a:rPr>
              <a:t>Instrumentos aplicados: </a:t>
            </a:r>
            <a:r>
              <a:rPr lang="es-CO" sz="1800" dirty="0">
                <a:solidFill>
                  <a:schemeClr val="tx1">
                    <a:lumMod val="50000"/>
                  </a:schemeClr>
                </a:solidFill>
              </a:rPr>
              <a:t>encuesta telefónica estructurada (menú pbx institucional).</a:t>
            </a:r>
          </a:p>
          <a:p>
            <a:pPr marL="444500" lvl="0" indent="-285750" algn="just">
              <a:buFont typeface="Arial" panose="020B0604020202020204" pitchFamily="34" charset="0"/>
              <a:buChar char="•"/>
            </a:pPr>
            <a:r>
              <a:rPr lang="es-CO" sz="1800" b="1" dirty="0">
                <a:solidFill>
                  <a:schemeClr val="tx1">
                    <a:lumMod val="50000"/>
                  </a:schemeClr>
                </a:solidFill>
              </a:rPr>
              <a:t>Canal objeto de medición: </a:t>
            </a:r>
            <a:r>
              <a:rPr lang="es-CO" sz="1800" dirty="0">
                <a:solidFill>
                  <a:schemeClr val="tx1">
                    <a:lumMod val="50000"/>
                  </a:schemeClr>
                </a:solidFill>
              </a:rPr>
              <a:t>Encuesta calificación de las llamadas </a:t>
            </a:r>
          </a:p>
          <a:p>
            <a:pPr marL="444500" lvl="0" indent="-285750" algn="just">
              <a:buFont typeface="Arial" panose="020B0604020202020204" pitchFamily="34" charset="0"/>
              <a:buChar char="•"/>
            </a:pPr>
            <a:r>
              <a:rPr lang="es-CO" sz="1800" b="1" dirty="0">
                <a:solidFill>
                  <a:schemeClr val="tx1">
                    <a:lumMod val="50000"/>
                  </a:schemeClr>
                </a:solidFill>
              </a:rPr>
              <a:t>Nota sobre el diligenciamiento del instrumento: </a:t>
            </a:r>
            <a:r>
              <a:rPr lang="es-CO" sz="1800" dirty="0">
                <a:solidFill>
                  <a:schemeClr val="tx1">
                    <a:lumMod val="50000"/>
                  </a:schemeClr>
                </a:solidFill>
              </a:rPr>
              <a:t>El funcionario o contratista invita al ciudadano a responder encuesta a través de una transferencia de llamada al código 9998, la herramienta es de diligenciamiento autónomo por parte de los ciudadanos.</a:t>
            </a:r>
          </a:p>
          <a:p>
            <a:pPr marL="444500" indent="-285750" algn="just">
              <a:buFont typeface="Arial" panose="020B0604020202020204" pitchFamily="34" charset="0"/>
              <a:buChar char="•"/>
            </a:pPr>
            <a:r>
              <a:rPr lang="es-CO" sz="1800" b="1" dirty="0">
                <a:solidFill>
                  <a:schemeClr val="tx1">
                    <a:lumMod val="50000"/>
                  </a:schemeClr>
                </a:solidFill>
              </a:rPr>
              <a:t>Periodo de recopilación de información: </a:t>
            </a:r>
            <a:r>
              <a:rPr lang="es-CO" sz="1800" dirty="0">
                <a:solidFill>
                  <a:schemeClr val="tx1">
                    <a:lumMod val="50000"/>
                  </a:schemeClr>
                </a:solidFill>
              </a:rPr>
              <a:t>enero-junio de 2023</a:t>
            </a:r>
          </a:p>
        </p:txBody>
      </p:sp>
      <p:sp>
        <p:nvSpPr>
          <p:cNvPr id="7" name="Google Shape;216;p28"/>
          <p:cNvSpPr txBox="1">
            <a:spLocks/>
          </p:cNvSpPr>
          <p:nvPr/>
        </p:nvSpPr>
        <p:spPr>
          <a:xfrm>
            <a:off x="3436133" y="96199"/>
            <a:ext cx="6073629" cy="1558017"/>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a:solidFill>
                  <a:schemeClr val="accent5">
                    <a:lumMod val="50000"/>
                  </a:schemeClr>
                </a:solidFill>
              </a:rPr>
              <a:t>Metodología canal Telefónico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92" y="2163778"/>
            <a:ext cx="4319358" cy="3294141"/>
          </a:xfrm>
          <a:prstGeom prst="rect">
            <a:avLst/>
          </a:prstGeom>
        </p:spPr>
      </p:pic>
    </p:spTree>
    <p:extLst>
      <p:ext uri="{BB962C8B-B14F-4D97-AF65-F5344CB8AC3E}">
        <p14:creationId xmlns:p14="http://schemas.microsoft.com/office/powerpoint/2010/main" val="249581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44341" y="847493"/>
            <a:ext cx="1906291" cy="1311128"/>
          </a:xfrm>
          <a:prstGeom prst="rect">
            <a:avLst/>
          </a:prstGeom>
        </p:spPr>
        <p:txBody>
          <a:bodyPr wrap="none">
            <a:spAutoFit/>
          </a:bodyPr>
          <a:lstStyle/>
          <a:p>
            <a:pPr lvl="0" algn="r">
              <a:lnSpc>
                <a:spcPct val="90000"/>
              </a:lnSpc>
              <a:buSzPts val="1400"/>
            </a:pPr>
            <a:r>
              <a:rPr lang="es-CO" sz="8800" b="1" dirty="0">
                <a:solidFill>
                  <a:schemeClr val="bg1"/>
                </a:solidFill>
                <a:latin typeface="Work Sans"/>
                <a:ea typeface="Work Sans"/>
                <a:cs typeface="Work Sans"/>
                <a:sym typeface="Work Sans"/>
              </a:rPr>
              <a:t>03.</a:t>
            </a:r>
            <a:endParaRPr lang="es-CO" b="1" dirty="0">
              <a:solidFill>
                <a:schemeClr val="bg1"/>
              </a:solidFill>
              <a:latin typeface="Work Sans"/>
              <a:ea typeface="Work Sans"/>
              <a:cs typeface="Work Sans"/>
              <a:sym typeface="Work Sans"/>
            </a:endParaRPr>
          </a:p>
        </p:txBody>
      </p:sp>
      <p:sp>
        <p:nvSpPr>
          <p:cNvPr id="7" name="Google Shape;141;p22"/>
          <p:cNvSpPr txBox="1">
            <a:spLocks/>
          </p:cNvSpPr>
          <p:nvPr/>
        </p:nvSpPr>
        <p:spPr>
          <a:xfrm>
            <a:off x="3344980" y="3012908"/>
            <a:ext cx="4752600" cy="643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5000"/>
              </a:lnSpc>
              <a:spcBef>
                <a:spcPts val="0"/>
              </a:spcBef>
              <a:buSzPts val="1400"/>
            </a:pPr>
            <a:r>
              <a:rPr lang="es-CO" sz="4800" dirty="0">
                <a:solidFill>
                  <a:srgbClr val="FFFFFF"/>
                </a:solidFill>
                <a:latin typeface="Work Sans Light"/>
                <a:ea typeface="Work Sans Medium"/>
                <a:cs typeface="Work Sans Medium"/>
                <a:sym typeface="Work Sans Light"/>
              </a:rPr>
              <a:t>Resultados</a:t>
            </a:r>
            <a:endParaRPr lang="es-ES" sz="4800" dirty="0">
              <a:solidFill>
                <a:srgbClr val="FFFFFF"/>
              </a:solidFill>
              <a:latin typeface="Work Sans Medium"/>
              <a:ea typeface="Work Sans Medium"/>
              <a:cs typeface="Work Sans Medium"/>
              <a:sym typeface="Work Sans Medium"/>
            </a:endParaRPr>
          </a:p>
        </p:txBody>
      </p:sp>
    </p:spTree>
    <p:extLst>
      <p:ext uri="{BB962C8B-B14F-4D97-AF65-F5344CB8AC3E}">
        <p14:creationId xmlns:p14="http://schemas.microsoft.com/office/powerpoint/2010/main" val="31167473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2TV4CCKVFCYA-327339268-448</_dlc_DocId>
    <_dlc_DocIdUrl xmlns="81cc8fc0-8d1e-4295-8f37-5d076116407c">
      <Url>https://www.minjusticia.gov.co/servicio-ciudadano/_layouts/15/DocIdRedir.aspx?ID=2TV4CCKVFCYA-327339268-448</Url>
      <Description>2TV4CCKVFCYA-327339268-448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A7C5D-5E37-4F4D-96D8-2E847D68E76E}"/>
</file>

<file path=customXml/itemProps2.xml><?xml version="1.0" encoding="utf-8"?>
<ds:datastoreItem xmlns:ds="http://schemas.openxmlformats.org/officeDocument/2006/customXml" ds:itemID="{2E954CF4-1793-4F76-B4A8-B8CF662795A6}"/>
</file>

<file path=customXml/itemProps3.xml><?xml version="1.0" encoding="utf-8"?>
<ds:datastoreItem xmlns:ds="http://schemas.openxmlformats.org/officeDocument/2006/customXml" ds:itemID="{0E6B3E6F-918B-4820-BB5C-A45B84C53D42}"/>
</file>

<file path=customXml/itemProps4.xml><?xml version="1.0" encoding="utf-8"?>
<ds:datastoreItem xmlns:ds="http://schemas.openxmlformats.org/officeDocument/2006/customXml" ds:itemID="{A43B38D5-9797-4E5C-9244-2C77802A0F88}"/>
</file>

<file path=docProps/app.xml><?xml version="1.0" encoding="utf-8"?>
<Properties xmlns="http://schemas.openxmlformats.org/officeDocument/2006/extended-properties" xmlns:vt="http://schemas.openxmlformats.org/officeDocument/2006/docPropsVTypes">
  <TotalTime>2058</TotalTime>
  <Words>2440</Words>
  <Application>Microsoft Office PowerPoint</Application>
  <PresentationFormat>Panorámica</PresentationFormat>
  <Paragraphs>202</Paragraphs>
  <Slides>36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36</vt:i4>
      </vt:variant>
    </vt:vector>
  </HeadingPairs>
  <TitlesOfParts>
    <vt:vector size="47" baseType="lpstr">
      <vt:lpstr>Arial</vt:lpstr>
      <vt:lpstr>Calibri</vt:lpstr>
      <vt:lpstr>Gadugi</vt:lpstr>
      <vt:lpstr>Gujarati Sangam MN</vt:lpstr>
      <vt:lpstr>Helvetica</vt:lpstr>
      <vt:lpstr>Lucida Grande</vt:lpstr>
      <vt:lpstr>Wingdings</vt:lpstr>
      <vt:lpstr>Work Sans</vt:lpstr>
      <vt:lpstr>Work Sans Light</vt:lpstr>
      <vt:lpstr>Work Sans Medium</vt:lpstr>
      <vt:lpstr>Tema de Office</vt:lpstr>
      <vt:lpstr>Presentación de PowerPoint</vt:lpstr>
      <vt:lpstr>Medición percepción ciudadana de la atención y caracterización de los peticionarios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CLAUDIA MAYELLY VELA DIAZ</cp:lastModifiedBy>
  <cp:revision>97</cp:revision>
  <dcterms:created xsi:type="dcterms:W3CDTF">2023-05-08T00:34:42Z</dcterms:created>
  <dcterms:modified xsi:type="dcterms:W3CDTF">2023-08-02T17:36:23Z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579f3b44-ca1d-4fe6-8f40-cfdc7a7e7090</vt:lpwstr>
  </property>
</Properties>
</file>