
<file path=[Content_Types].xml><?xml version="1.0" encoding="utf-8"?>
<Types xmlns="http://schemas.openxmlformats.org/package/2006/content-types">
  <Default Extension="png" ContentType="image/png"/>
  <Default Extension="mp3" ContentType="audio/mpeg"/>
  <Default Extension="jfif" ContentType="image/j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6.jpg" ContentType="image/jpg"/>
  <Override PartName="/ppt/media/image19.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6"/>
  </p:notesMasterIdLst>
  <p:sldIdLst>
    <p:sldId id="268" r:id="rId6"/>
    <p:sldId id="286" r:id="rId7"/>
    <p:sldId id="269" r:id="rId8"/>
    <p:sldId id="256" r:id="rId9"/>
    <p:sldId id="257" r:id="rId10"/>
    <p:sldId id="259" r:id="rId11"/>
    <p:sldId id="273" r:id="rId12"/>
    <p:sldId id="281" r:id="rId13"/>
    <p:sldId id="282" r:id="rId14"/>
    <p:sldId id="283" r:id="rId15"/>
    <p:sldId id="284" r:id="rId16"/>
    <p:sldId id="275" r:id="rId17"/>
    <p:sldId id="287" r:id="rId18"/>
    <p:sldId id="276" r:id="rId19"/>
    <p:sldId id="277" r:id="rId20"/>
    <p:sldId id="278" r:id="rId21"/>
    <p:sldId id="280" r:id="rId22"/>
    <p:sldId id="288" r:id="rId23"/>
    <p:sldId id="279" r:id="rId24"/>
    <p:sldId id="289" r:id="rId25"/>
  </p:sldIdLst>
  <p:sldSz cx="12192000" cy="68580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Montserrat Medium" panose="020B0604020202020204" charset="0"/>
      <p:regular r:id="rId33"/>
      <p:italic r:id="rId3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488"/>
    <a:srgbClr val="FAC618"/>
    <a:srgbClr val="CB193A"/>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4" autoAdjust="0"/>
    <p:restoredTop sz="94660"/>
  </p:normalViewPr>
  <p:slideViewPr>
    <p:cSldViewPr snapToGrid="0">
      <p:cViewPr varScale="1">
        <p:scale>
          <a:sx n="103" d="100"/>
          <a:sy n="103" d="100"/>
        </p:scale>
        <p:origin x="6" y="378"/>
      </p:cViewPr>
      <p:guideLst/>
    </p:cSldViewPr>
  </p:slideViewPr>
  <p:notesTextViewPr>
    <p:cViewPr>
      <p:scale>
        <a:sx n="1" d="1"/>
        <a:sy n="1" d="1"/>
      </p:scale>
      <p:origin x="0" y="0"/>
    </p:cViewPr>
  </p:notesTextViewPr>
  <p:notesViewPr>
    <p:cSldViewPr snapToGrid="0">
      <p:cViewPr varScale="1">
        <p:scale>
          <a:sx n="96" d="100"/>
          <a:sy n="96" d="100"/>
        </p:scale>
        <p:origin x="397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965BD-4C0C-49E6-94CE-E509BC3AD4E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CO"/>
        </a:p>
      </dgm:t>
    </dgm:pt>
    <dgm:pt modelId="{029E0D9A-5D19-4BB4-81D7-03B4F7DB88DE}">
      <dgm:prSet phldrT="[Texto]" custT="1"/>
      <dgm:spPr>
        <a:solidFill>
          <a:schemeClr val="bg1">
            <a:alpha val="90000"/>
          </a:schemeClr>
        </a:solidFill>
        <a:ln w="38100">
          <a:solidFill>
            <a:srgbClr val="FAC618">
              <a:alpha val="90000"/>
            </a:srgbClr>
          </a:solidFill>
        </a:ln>
      </dgm:spPr>
      <dgm:t>
        <a:bodyPr/>
        <a:lstStyle/>
        <a:p>
          <a:pPr algn="ctr"/>
          <a:r>
            <a:rPr lang="es-MX" sz="1400" b="1" kern="1200" dirty="0">
              <a:solidFill>
                <a:srgbClr val="264488"/>
              </a:solidFill>
              <a:latin typeface="Montserrat SemiBold" pitchFamily="2" charset="77"/>
              <a:ea typeface="+mn-ea"/>
              <a:cs typeface="+mn-cs"/>
            </a:rPr>
            <a:t>Autodiagnóstico</a:t>
          </a:r>
          <a:endParaRPr lang="es-CO" sz="1400" b="1" kern="1200" dirty="0">
            <a:solidFill>
              <a:srgbClr val="264488"/>
            </a:solidFill>
            <a:latin typeface="Montserrat SemiBold" pitchFamily="2" charset="77"/>
            <a:ea typeface="+mn-ea"/>
            <a:cs typeface="+mn-cs"/>
          </a:endParaRPr>
        </a:p>
      </dgm:t>
    </dgm:pt>
    <dgm:pt modelId="{FFAA0410-750B-4E79-B6EA-5F1A93463C31}" type="parTrans" cxnId="{435C7B81-3899-4528-AF98-55A35AA782F3}">
      <dgm:prSet/>
      <dgm:spPr/>
      <dgm:t>
        <a:bodyPr/>
        <a:lstStyle/>
        <a:p>
          <a:endParaRPr lang="es-CO"/>
        </a:p>
      </dgm:t>
    </dgm:pt>
    <dgm:pt modelId="{BCBBD960-D3F1-4D4D-B2C4-16316B78F9C5}" type="sibTrans" cxnId="{435C7B81-3899-4528-AF98-55A35AA782F3}">
      <dgm:prSet/>
      <dgm:spPr/>
      <dgm:t>
        <a:bodyPr/>
        <a:lstStyle/>
        <a:p>
          <a:endParaRPr lang="es-CO"/>
        </a:p>
      </dgm:t>
    </dgm:pt>
    <dgm:pt modelId="{68CD3E64-7D41-4542-99EA-CEA17E7D8FE7}">
      <dgm:prSet phldrT="[Texto]" custT="1"/>
      <dgm:spPr>
        <a:solidFill>
          <a:schemeClr val="bg1"/>
        </a:solidFill>
        <a:ln w="38100">
          <a:solidFill>
            <a:srgbClr val="264488"/>
          </a:solidFill>
        </a:ln>
      </dgm:spPr>
      <dgm:t>
        <a:bodyPr/>
        <a:lstStyle/>
        <a:p>
          <a:r>
            <a:rPr lang="es-MX" sz="2000" dirty="0">
              <a:solidFill>
                <a:schemeClr val="tx1"/>
              </a:solidFill>
            </a:rPr>
            <a:t>3</a:t>
          </a:r>
          <a:endParaRPr lang="es-CO" sz="2000" dirty="0">
            <a:solidFill>
              <a:schemeClr val="tx1"/>
            </a:solidFill>
          </a:endParaRPr>
        </a:p>
      </dgm:t>
    </dgm:pt>
    <dgm:pt modelId="{789B5BBA-D7A1-4274-A4B5-415ED066C42C}" type="parTrans" cxnId="{6681F51A-B49F-4C7A-989F-14C0DAF005C9}">
      <dgm:prSet/>
      <dgm:spPr/>
      <dgm:t>
        <a:bodyPr/>
        <a:lstStyle/>
        <a:p>
          <a:endParaRPr lang="es-CO"/>
        </a:p>
      </dgm:t>
    </dgm:pt>
    <dgm:pt modelId="{E438DB7F-5767-48F5-9C4E-1396B5CEE71E}" type="sibTrans" cxnId="{6681F51A-B49F-4C7A-989F-14C0DAF005C9}">
      <dgm:prSet/>
      <dgm:spPr/>
      <dgm:t>
        <a:bodyPr/>
        <a:lstStyle/>
        <a:p>
          <a:endParaRPr lang="es-CO"/>
        </a:p>
      </dgm:t>
    </dgm:pt>
    <dgm:pt modelId="{5326359D-636E-42E9-83EF-C589CDFE3A10}">
      <dgm:prSet phldrT="[Texto]" custT="1"/>
      <dgm:spPr>
        <a:solidFill>
          <a:schemeClr val="bg1">
            <a:alpha val="90000"/>
          </a:schemeClr>
        </a:solidFill>
        <a:ln w="38100">
          <a:solidFill>
            <a:srgbClr val="FAC618">
              <a:alpha val="90000"/>
            </a:srgbClr>
          </a:solidFill>
        </a:ln>
      </dgm:spPr>
      <dgm:t>
        <a:bodyPr/>
        <a:lstStyle/>
        <a:p>
          <a:pPr marL="114300" lvl="1" indent="0" algn="ctr" defTabSz="622300">
            <a:lnSpc>
              <a:spcPct val="90000"/>
            </a:lnSpc>
            <a:spcBef>
              <a:spcPct val="0"/>
            </a:spcBef>
            <a:spcAft>
              <a:spcPct val="15000"/>
            </a:spcAft>
          </a:pPr>
          <a:r>
            <a:rPr lang="es-MX" sz="1400" b="1" kern="1200" dirty="0">
              <a:solidFill>
                <a:srgbClr val="264488"/>
              </a:solidFill>
              <a:latin typeface="Montserrat SemiBold" pitchFamily="2" charset="77"/>
              <a:ea typeface="+mn-ea"/>
              <a:cs typeface="+mn-cs"/>
            </a:rPr>
            <a:t>Priorización de acciones de mejora</a:t>
          </a:r>
          <a:endParaRPr lang="es-CO" sz="1400" b="1" kern="1200" dirty="0">
            <a:solidFill>
              <a:srgbClr val="264488"/>
            </a:solidFill>
            <a:latin typeface="Montserrat SemiBold" pitchFamily="2" charset="77"/>
            <a:ea typeface="+mn-ea"/>
            <a:cs typeface="+mn-cs"/>
          </a:endParaRPr>
        </a:p>
      </dgm:t>
    </dgm:pt>
    <dgm:pt modelId="{9E54A690-50FA-4C09-A069-572320622BD3}" type="parTrans" cxnId="{8FC1EE38-F804-4794-BE0F-96B971722B79}">
      <dgm:prSet/>
      <dgm:spPr/>
      <dgm:t>
        <a:bodyPr/>
        <a:lstStyle/>
        <a:p>
          <a:endParaRPr lang="es-CO"/>
        </a:p>
      </dgm:t>
    </dgm:pt>
    <dgm:pt modelId="{8F90A5B8-1387-4319-AB11-DD3C792849F6}" type="sibTrans" cxnId="{8FC1EE38-F804-4794-BE0F-96B971722B79}">
      <dgm:prSet/>
      <dgm:spPr/>
      <dgm:t>
        <a:bodyPr/>
        <a:lstStyle/>
        <a:p>
          <a:endParaRPr lang="es-CO"/>
        </a:p>
      </dgm:t>
    </dgm:pt>
    <dgm:pt modelId="{0B59A08C-A71F-40FB-89ED-933B93A5EE81}">
      <dgm:prSet phldrT="[Texto]" custT="1"/>
      <dgm:spPr>
        <a:solidFill>
          <a:schemeClr val="bg1"/>
        </a:solidFill>
        <a:ln w="38100">
          <a:solidFill>
            <a:srgbClr val="264488"/>
          </a:solidFill>
        </a:ln>
      </dgm:spPr>
      <dgm:t>
        <a:bodyPr/>
        <a:lstStyle/>
        <a:p>
          <a:r>
            <a:rPr lang="es-MX" sz="2000" dirty="0">
              <a:solidFill>
                <a:schemeClr val="tx1"/>
              </a:solidFill>
            </a:rPr>
            <a:t>4</a:t>
          </a:r>
          <a:endParaRPr lang="es-CO" sz="2000" dirty="0">
            <a:solidFill>
              <a:schemeClr val="tx1"/>
            </a:solidFill>
          </a:endParaRPr>
        </a:p>
      </dgm:t>
    </dgm:pt>
    <dgm:pt modelId="{D7B3A917-0E83-45A2-9B81-4A7C526FAC5D}" type="parTrans" cxnId="{D1DF609B-5226-447C-BAF2-47B7C9F6AACF}">
      <dgm:prSet/>
      <dgm:spPr/>
      <dgm:t>
        <a:bodyPr/>
        <a:lstStyle/>
        <a:p>
          <a:endParaRPr lang="es-CO"/>
        </a:p>
      </dgm:t>
    </dgm:pt>
    <dgm:pt modelId="{979B6D01-7B32-4B0C-A288-A12AFE67E32D}" type="sibTrans" cxnId="{D1DF609B-5226-447C-BAF2-47B7C9F6AACF}">
      <dgm:prSet/>
      <dgm:spPr/>
      <dgm:t>
        <a:bodyPr/>
        <a:lstStyle/>
        <a:p>
          <a:endParaRPr lang="es-CO"/>
        </a:p>
      </dgm:t>
    </dgm:pt>
    <dgm:pt modelId="{94E98F87-CAD1-4A41-AC6B-9F3226E9C38B}">
      <dgm:prSet phldrT="[Texto]" custT="1"/>
      <dgm:spPr>
        <a:solidFill>
          <a:schemeClr val="bg1"/>
        </a:solidFill>
        <a:ln w="38100">
          <a:solidFill>
            <a:srgbClr val="264488"/>
          </a:solidFill>
        </a:ln>
      </dgm:spPr>
      <dgm:t>
        <a:bodyPr/>
        <a:lstStyle/>
        <a:p>
          <a:r>
            <a:rPr lang="es-MX" sz="2000" dirty="0">
              <a:solidFill>
                <a:schemeClr val="tx1"/>
              </a:solidFill>
            </a:rPr>
            <a:t>5</a:t>
          </a:r>
          <a:endParaRPr lang="es-CO" sz="2000" dirty="0">
            <a:solidFill>
              <a:schemeClr val="tx1"/>
            </a:solidFill>
          </a:endParaRPr>
        </a:p>
      </dgm:t>
    </dgm:pt>
    <dgm:pt modelId="{60973AF9-100E-42D4-BB26-6B6493B010FF}" type="parTrans" cxnId="{8E0EB29A-CAFB-4780-BD28-6206C926299A}">
      <dgm:prSet/>
      <dgm:spPr/>
      <dgm:t>
        <a:bodyPr/>
        <a:lstStyle/>
        <a:p>
          <a:endParaRPr lang="es-CO"/>
        </a:p>
      </dgm:t>
    </dgm:pt>
    <dgm:pt modelId="{03D78B73-E7B7-4674-BA83-4EEE9B35EE76}" type="sibTrans" cxnId="{8E0EB29A-CAFB-4780-BD28-6206C926299A}">
      <dgm:prSet/>
      <dgm:spPr/>
      <dgm:t>
        <a:bodyPr/>
        <a:lstStyle/>
        <a:p>
          <a:endParaRPr lang="es-CO"/>
        </a:p>
      </dgm:t>
    </dgm:pt>
    <dgm:pt modelId="{86D651AF-BAC4-4888-AF44-B2EB12089006}">
      <dgm:prSet phldrT="[Texto]" custT="1"/>
      <dgm:spPr>
        <a:solidFill>
          <a:schemeClr val="bg1">
            <a:alpha val="90000"/>
          </a:schemeClr>
        </a:solidFill>
        <a:ln w="38100">
          <a:solidFill>
            <a:srgbClr val="FAC618">
              <a:alpha val="90000"/>
            </a:srgbClr>
          </a:solidFill>
        </a:ln>
      </dgm:spPr>
      <dgm:t>
        <a:bodyPr/>
        <a:lstStyle/>
        <a:p>
          <a:pPr algn="l">
            <a:buFont typeface="Wingdings" panose="05000000000000000000" pitchFamily="2" charset="2"/>
            <a:buChar char="ü"/>
          </a:pPr>
          <a:r>
            <a:rPr lang="es-MX" sz="1200" kern="1200" dirty="0">
              <a:solidFill>
                <a:schemeClr val="tx1"/>
              </a:solidFill>
              <a:latin typeface="Montserrat Medium" panose="020B0604020202020204" pitchFamily="2" charset="0"/>
              <a:ea typeface="+mn-ea"/>
              <a:cs typeface="+mn-cs"/>
            </a:rPr>
            <a:t>Siguiendo lineamientos del MIPG.</a:t>
          </a:r>
          <a:endParaRPr lang="es-CO" sz="1200" kern="1200" dirty="0">
            <a:solidFill>
              <a:schemeClr val="tx1"/>
            </a:solidFill>
            <a:latin typeface="Montserrat Medium" panose="020B0604020202020204" pitchFamily="2" charset="0"/>
            <a:ea typeface="+mn-ea"/>
            <a:cs typeface="+mn-cs"/>
          </a:endParaRPr>
        </a:p>
      </dgm:t>
    </dgm:pt>
    <dgm:pt modelId="{B5D42ED6-C6DC-46D2-9C0F-3C9663F3BBC5}" type="parTrans" cxnId="{4FDE7796-0549-41AF-84A0-E624EA4E50F0}">
      <dgm:prSet/>
      <dgm:spPr/>
      <dgm:t>
        <a:bodyPr/>
        <a:lstStyle/>
        <a:p>
          <a:endParaRPr lang="es-CO"/>
        </a:p>
      </dgm:t>
    </dgm:pt>
    <dgm:pt modelId="{D5DFA5D8-E342-416F-B2CC-D2D3D3723099}" type="sibTrans" cxnId="{4FDE7796-0549-41AF-84A0-E624EA4E50F0}">
      <dgm:prSet/>
      <dgm:spPr/>
      <dgm:t>
        <a:bodyPr/>
        <a:lstStyle/>
        <a:p>
          <a:endParaRPr lang="es-CO"/>
        </a:p>
      </dgm:t>
    </dgm:pt>
    <dgm:pt modelId="{06DB5495-C5C4-4FF7-88F7-C358B60AB090}">
      <dgm:prSet phldrT="[Texto]" custT="1"/>
      <dgm:spPr>
        <a:solidFill>
          <a:schemeClr val="bg1">
            <a:alpha val="90000"/>
          </a:schemeClr>
        </a:solidFill>
        <a:ln w="38100">
          <a:solidFill>
            <a:srgbClr val="FAC618">
              <a:alpha val="90000"/>
            </a:srgbClr>
          </a:solidFill>
        </a:ln>
      </dgm:spPr>
      <dgm:t>
        <a:bodyPr/>
        <a:lstStyle/>
        <a:p>
          <a:pPr algn="l">
            <a:buFont typeface="Wingdings" panose="05000000000000000000" pitchFamily="2" charset="2"/>
            <a:buChar char="ü"/>
          </a:pPr>
          <a:r>
            <a:rPr lang="es-MX" sz="1200" kern="1200" dirty="0">
              <a:solidFill>
                <a:schemeClr val="tx1"/>
              </a:solidFill>
              <a:latin typeface="Montserrat Medium" panose="020B0604020202020204" pitchFamily="2" charset="0"/>
              <a:ea typeface="+mn-ea"/>
              <a:cs typeface="+mn-cs"/>
            </a:rPr>
            <a:t>Revisando el cumplimiento normativo y de política.</a:t>
          </a:r>
          <a:endParaRPr lang="es-CO" sz="1200" kern="1200" dirty="0">
            <a:solidFill>
              <a:schemeClr val="tx1"/>
            </a:solidFill>
            <a:latin typeface="Montserrat Medium" panose="020B0604020202020204" pitchFamily="2" charset="0"/>
            <a:ea typeface="+mn-ea"/>
            <a:cs typeface="+mn-cs"/>
          </a:endParaRPr>
        </a:p>
      </dgm:t>
    </dgm:pt>
    <dgm:pt modelId="{4EDFEA60-D6A2-4F5F-8F54-1F75C2F0E88B}" type="parTrans" cxnId="{3565F660-691E-42FE-93FB-7FF04830D18C}">
      <dgm:prSet/>
      <dgm:spPr/>
      <dgm:t>
        <a:bodyPr/>
        <a:lstStyle/>
        <a:p>
          <a:endParaRPr lang="es-CO"/>
        </a:p>
      </dgm:t>
    </dgm:pt>
    <dgm:pt modelId="{93672FF5-C255-4F40-BB4D-2AD2CEA2FAC2}" type="sibTrans" cxnId="{3565F660-691E-42FE-93FB-7FF04830D18C}">
      <dgm:prSet/>
      <dgm:spPr/>
      <dgm:t>
        <a:bodyPr/>
        <a:lstStyle/>
        <a:p>
          <a:endParaRPr lang="es-CO"/>
        </a:p>
      </dgm:t>
    </dgm:pt>
    <dgm:pt modelId="{1D83E517-5815-4492-9C78-A7E695FA6EE8}">
      <dgm:prSet phldrT="[Texto]" custT="1"/>
      <dgm:spPr>
        <a:solidFill>
          <a:schemeClr val="bg1">
            <a:alpha val="90000"/>
          </a:schemeClr>
        </a:solidFill>
        <a:ln w="38100">
          <a:solidFill>
            <a:srgbClr val="FAC618">
              <a:alpha val="90000"/>
            </a:srgbClr>
          </a:solidFill>
        </a:ln>
      </dgm:spPr>
      <dgm:t>
        <a:bodyPr/>
        <a:lstStyle/>
        <a:p>
          <a:pPr algn="l">
            <a:buFont typeface="Wingdings" panose="05000000000000000000" pitchFamily="2" charset="2"/>
            <a:buChar char="ü"/>
          </a:pPr>
          <a:r>
            <a:rPr lang="es-MX" sz="1200" kern="1200" dirty="0">
              <a:solidFill>
                <a:schemeClr val="tx1"/>
              </a:solidFill>
              <a:latin typeface="Montserrat Medium" panose="020B0604020202020204" pitchFamily="2" charset="0"/>
              <a:ea typeface="+mn-ea"/>
              <a:cs typeface="+mn-cs"/>
            </a:rPr>
            <a:t>Identificando necesidades requeridas por los ciudadanos para las garantías de sus derechos.</a:t>
          </a:r>
          <a:endParaRPr lang="es-CO" sz="1200" kern="1200" dirty="0">
            <a:solidFill>
              <a:schemeClr val="tx1"/>
            </a:solidFill>
            <a:latin typeface="Montserrat Medium" panose="020B0604020202020204" pitchFamily="2" charset="0"/>
            <a:ea typeface="+mn-ea"/>
            <a:cs typeface="+mn-cs"/>
          </a:endParaRPr>
        </a:p>
      </dgm:t>
    </dgm:pt>
    <dgm:pt modelId="{815C9C4E-5D22-46EB-8D9F-22A7ACC5C706}" type="parTrans" cxnId="{D666DF9E-DBFC-4DEF-BED9-73C0F37D60FA}">
      <dgm:prSet/>
      <dgm:spPr/>
      <dgm:t>
        <a:bodyPr/>
        <a:lstStyle/>
        <a:p>
          <a:endParaRPr lang="es-CO"/>
        </a:p>
      </dgm:t>
    </dgm:pt>
    <dgm:pt modelId="{805E556D-41DB-443D-8B85-2BE2AEA88118}" type="sibTrans" cxnId="{D666DF9E-DBFC-4DEF-BED9-73C0F37D60FA}">
      <dgm:prSet/>
      <dgm:spPr/>
      <dgm:t>
        <a:bodyPr/>
        <a:lstStyle/>
        <a:p>
          <a:endParaRPr lang="es-CO"/>
        </a:p>
      </dgm:t>
    </dgm:pt>
    <dgm:pt modelId="{ACBF5175-48F4-4C54-8FCC-8967DB3EC471}">
      <dgm:prSet phldrT="[Texto]" custT="1"/>
      <dgm:spPr>
        <a:solidFill>
          <a:schemeClr val="bg1">
            <a:alpha val="90000"/>
          </a:schemeClr>
        </a:solidFill>
        <a:ln w="38100">
          <a:solidFill>
            <a:srgbClr val="FAC618">
              <a:alpha val="90000"/>
            </a:srgbClr>
          </a:solidFill>
        </a:ln>
      </dgm:spPr>
      <dgm:t>
        <a:bodyPr/>
        <a:lstStyle/>
        <a:p>
          <a:pPr algn="l">
            <a:buFont typeface="Wingdings" panose="05000000000000000000" pitchFamily="2" charset="2"/>
            <a:buChar char="ü"/>
          </a:pPr>
          <a:r>
            <a:rPr lang="es-MX" sz="1200" kern="1200" dirty="0">
              <a:solidFill>
                <a:schemeClr val="tx1"/>
              </a:solidFill>
              <a:latin typeface="Montserrat Medium" panose="020B0604020202020204" pitchFamily="2" charset="0"/>
              <a:ea typeface="+mn-ea"/>
              <a:cs typeface="+mn-cs"/>
            </a:rPr>
            <a:t>Analizando los resultados del FURAG.</a:t>
          </a:r>
          <a:endParaRPr lang="es-CO" sz="1200" kern="1200" dirty="0">
            <a:solidFill>
              <a:schemeClr val="tx1"/>
            </a:solidFill>
            <a:latin typeface="Montserrat Medium" panose="020B0604020202020204" pitchFamily="2" charset="0"/>
            <a:ea typeface="+mn-ea"/>
            <a:cs typeface="+mn-cs"/>
          </a:endParaRPr>
        </a:p>
      </dgm:t>
    </dgm:pt>
    <dgm:pt modelId="{459E53E8-5133-4434-A9C9-80AC874BA598}" type="parTrans" cxnId="{F5938DC4-DF38-4B12-BA77-B0DFFFE7311B}">
      <dgm:prSet/>
      <dgm:spPr/>
      <dgm:t>
        <a:bodyPr/>
        <a:lstStyle/>
        <a:p>
          <a:endParaRPr lang="es-CO"/>
        </a:p>
      </dgm:t>
    </dgm:pt>
    <dgm:pt modelId="{1802BDEC-6848-4B63-BF08-A15802A88E3F}" type="sibTrans" cxnId="{F5938DC4-DF38-4B12-BA77-B0DFFFE7311B}">
      <dgm:prSet/>
      <dgm:spPr/>
      <dgm:t>
        <a:bodyPr/>
        <a:lstStyle/>
        <a:p>
          <a:endParaRPr lang="es-CO"/>
        </a:p>
      </dgm:t>
    </dgm:pt>
    <dgm:pt modelId="{E232DE33-041C-418D-9650-BB539E14DE9F}">
      <dgm:prSet phldrT="[Texto]" custT="1"/>
      <dgm:spPr>
        <a:solidFill>
          <a:schemeClr val="bg1">
            <a:alpha val="90000"/>
          </a:schemeClr>
        </a:solidFill>
        <a:ln w="38100">
          <a:solidFill>
            <a:srgbClr val="FAC618">
              <a:alpha val="90000"/>
            </a:srgbClr>
          </a:solidFill>
        </a:ln>
      </dgm:spPr>
      <dgm:t>
        <a:bodyPr/>
        <a:lstStyle/>
        <a:p>
          <a:pPr algn="l">
            <a:buFont typeface="Wingdings" panose="05000000000000000000" pitchFamily="2" charset="2"/>
            <a:buChar char="ü"/>
          </a:pPr>
          <a:r>
            <a:rPr lang="es-MX" sz="1200" kern="1200" dirty="0">
              <a:solidFill>
                <a:schemeClr val="tx1"/>
              </a:solidFill>
              <a:latin typeface="Montserrat Medium" panose="020B0604020202020204" pitchFamily="2" charset="0"/>
              <a:ea typeface="+mn-ea"/>
              <a:cs typeface="+mn-cs"/>
            </a:rPr>
            <a:t>Recomendaciones de la oficina de control interno.</a:t>
          </a:r>
          <a:endParaRPr lang="es-CO" sz="1200" kern="1200" dirty="0">
            <a:solidFill>
              <a:schemeClr val="tx1"/>
            </a:solidFill>
            <a:latin typeface="Montserrat Medium" panose="020B0604020202020204" pitchFamily="2" charset="0"/>
            <a:ea typeface="+mn-ea"/>
            <a:cs typeface="+mn-cs"/>
          </a:endParaRPr>
        </a:p>
      </dgm:t>
    </dgm:pt>
    <dgm:pt modelId="{691F7A53-0887-4613-919E-59D0A2CF5E37}" type="parTrans" cxnId="{B8F44DCF-B517-44F4-B330-AFFFEBE5D816}">
      <dgm:prSet/>
      <dgm:spPr/>
      <dgm:t>
        <a:bodyPr/>
        <a:lstStyle/>
        <a:p>
          <a:endParaRPr lang="es-CO"/>
        </a:p>
      </dgm:t>
    </dgm:pt>
    <dgm:pt modelId="{B1013872-FDFF-4CAD-90CD-3CB4ED0584AF}" type="sibTrans" cxnId="{B8F44DCF-B517-44F4-B330-AFFFEBE5D816}">
      <dgm:prSet/>
      <dgm:spPr/>
      <dgm:t>
        <a:bodyPr/>
        <a:lstStyle/>
        <a:p>
          <a:endParaRPr lang="es-CO"/>
        </a:p>
      </dgm:t>
    </dgm:pt>
    <dgm:pt modelId="{BF862355-98F5-4BD2-B2E1-7B272D61B2A6}">
      <dgm:prSet custT="1"/>
      <dgm:spPr>
        <a:solidFill>
          <a:schemeClr val="bg1">
            <a:alpha val="90000"/>
          </a:schemeClr>
        </a:solidFill>
        <a:ln w="38100">
          <a:solidFill>
            <a:srgbClr val="FAC618">
              <a:alpha val="90000"/>
            </a:srgbClr>
          </a:solidFill>
        </a:ln>
      </dgm:spPr>
      <dgm:t>
        <a:bodyPr/>
        <a:lstStyle/>
        <a:p>
          <a:pPr algn="l">
            <a:buFont typeface="Wingdings" panose="05000000000000000000" pitchFamily="2" charset="2"/>
            <a:buChar char="ü"/>
          </a:pPr>
          <a:r>
            <a:rPr lang="es-MX" sz="1200" kern="1200" dirty="0">
              <a:solidFill>
                <a:prstClr val="black"/>
              </a:solidFill>
              <a:latin typeface="Montserrat Medium" panose="020B0604020202020204" pitchFamily="2" charset="0"/>
              <a:ea typeface="+mn-ea"/>
              <a:cs typeface="+mn-cs"/>
            </a:rPr>
            <a:t>Identificación de las brechas, oportunidades de mejoras y de consolidación de buenas prácticas </a:t>
          </a:r>
          <a:endParaRPr lang="es-CO" sz="1200" kern="1200" dirty="0">
            <a:solidFill>
              <a:prstClr val="black"/>
            </a:solidFill>
            <a:latin typeface="Montserrat Medium" panose="020B0604020202020204" pitchFamily="2" charset="0"/>
            <a:ea typeface="+mn-ea"/>
            <a:cs typeface="+mn-cs"/>
          </a:endParaRPr>
        </a:p>
      </dgm:t>
    </dgm:pt>
    <dgm:pt modelId="{88B31102-FCD6-4CD7-A513-98D2105A4BAA}" type="parTrans" cxnId="{479520BF-3812-43E9-BD52-F4FA6ADA65D9}">
      <dgm:prSet/>
      <dgm:spPr/>
      <dgm:t>
        <a:bodyPr/>
        <a:lstStyle/>
        <a:p>
          <a:endParaRPr lang="es-CO"/>
        </a:p>
      </dgm:t>
    </dgm:pt>
    <dgm:pt modelId="{5D4539BC-244B-48C8-A7CF-B01D895DFBA8}" type="sibTrans" cxnId="{479520BF-3812-43E9-BD52-F4FA6ADA65D9}">
      <dgm:prSet/>
      <dgm:spPr/>
      <dgm:t>
        <a:bodyPr/>
        <a:lstStyle/>
        <a:p>
          <a:endParaRPr lang="es-CO"/>
        </a:p>
      </dgm:t>
    </dgm:pt>
    <dgm:pt modelId="{9CC7F28A-2862-4B2C-A8BD-C6D9FB99C132}">
      <dgm:prSet phldrT="[Texto]" custT="1"/>
      <dgm:spPr>
        <a:solidFill>
          <a:schemeClr val="bg1">
            <a:alpha val="90000"/>
          </a:schemeClr>
        </a:solidFill>
        <a:ln w="38100">
          <a:solidFill>
            <a:srgbClr val="FAC618">
              <a:alpha val="90000"/>
            </a:srgbClr>
          </a:solidFill>
        </a:ln>
      </dgm:spPr>
      <dgm:t>
        <a:bodyPr/>
        <a:lstStyle/>
        <a:p>
          <a:pPr marL="114300" lvl="1" indent="-114300" algn="l" defTabSz="533400">
            <a:lnSpc>
              <a:spcPct val="90000"/>
            </a:lnSpc>
            <a:spcBef>
              <a:spcPct val="0"/>
            </a:spcBef>
            <a:spcAft>
              <a:spcPct val="15000"/>
            </a:spcAft>
            <a:buFont typeface="Wingdings" panose="05000000000000000000" pitchFamily="2" charset="2"/>
            <a:buChar char="ü"/>
          </a:pPr>
          <a:r>
            <a:rPr lang="es-MX" sz="1200" kern="1200" dirty="0">
              <a:solidFill>
                <a:prstClr val="black"/>
              </a:solidFill>
              <a:latin typeface="Montserrat Medium" panose="020B0604020202020204" pitchFamily="2" charset="0"/>
              <a:ea typeface="+mn-ea"/>
              <a:cs typeface="+mn-cs"/>
            </a:rPr>
            <a:t>Las alternativas formuladas, se someten a un proceso de priorización por múltiples criterios cualitativos, con puntajes categorizados en una escala de valoración simple </a:t>
          </a:r>
          <a:endParaRPr lang="es-CO" sz="1200" kern="1200" dirty="0">
            <a:solidFill>
              <a:prstClr val="black"/>
            </a:solidFill>
            <a:latin typeface="Montserrat Medium" panose="020B0604020202020204" pitchFamily="2" charset="0"/>
            <a:ea typeface="+mn-ea"/>
            <a:cs typeface="+mn-cs"/>
          </a:endParaRPr>
        </a:p>
      </dgm:t>
    </dgm:pt>
    <dgm:pt modelId="{26E67386-C3B7-4D18-BF1F-0DA639272DB9}" type="parTrans" cxnId="{1E2D178E-2AE8-4E75-99BD-4FDEDF9B725A}">
      <dgm:prSet/>
      <dgm:spPr/>
      <dgm:t>
        <a:bodyPr/>
        <a:lstStyle/>
        <a:p>
          <a:endParaRPr lang="es-CO"/>
        </a:p>
      </dgm:t>
    </dgm:pt>
    <dgm:pt modelId="{6702CF3B-9CB8-4A76-865A-13C2FC283C0F}" type="sibTrans" cxnId="{1E2D178E-2AE8-4E75-99BD-4FDEDF9B725A}">
      <dgm:prSet/>
      <dgm:spPr/>
      <dgm:t>
        <a:bodyPr/>
        <a:lstStyle/>
        <a:p>
          <a:endParaRPr lang="es-CO"/>
        </a:p>
      </dgm:t>
    </dgm:pt>
    <dgm:pt modelId="{9A2D71F5-C6BD-4287-A501-42FD6FF1999E}">
      <dgm:prSet custT="1"/>
      <dgm:spPr>
        <a:solidFill>
          <a:schemeClr val="bg1">
            <a:alpha val="90000"/>
          </a:schemeClr>
        </a:solidFill>
        <a:ln w="38100">
          <a:solidFill>
            <a:srgbClr val="FAC618">
              <a:alpha val="90000"/>
            </a:srgbClr>
          </a:solidFill>
        </a:ln>
      </dgm:spPr>
      <dgm:t>
        <a:bodyPr/>
        <a:lstStyle/>
        <a:p>
          <a:pPr marL="114300" lvl="1" indent="0" algn="ctr" defTabSz="622300">
            <a:lnSpc>
              <a:spcPct val="90000"/>
            </a:lnSpc>
            <a:spcBef>
              <a:spcPct val="0"/>
            </a:spcBef>
            <a:spcAft>
              <a:spcPct val="15000"/>
            </a:spcAft>
          </a:pPr>
          <a:r>
            <a:rPr lang="es-MX" sz="1400" b="1" kern="1200" dirty="0">
              <a:solidFill>
                <a:srgbClr val="264488"/>
              </a:solidFill>
              <a:latin typeface="Montserrat SemiBold" pitchFamily="2" charset="77"/>
              <a:ea typeface="+mn-ea"/>
              <a:cs typeface="+mn-cs"/>
            </a:rPr>
            <a:t>Formulación colectiva </a:t>
          </a:r>
          <a:endParaRPr lang="es-CO" sz="1400" b="1" kern="1200" dirty="0">
            <a:solidFill>
              <a:srgbClr val="264488"/>
            </a:solidFill>
            <a:latin typeface="Montserrat SemiBold" pitchFamily="2" charset="77"/>
            <a:ea typeface="+mn-ea"/>
            <a:cs typeface="+mn-cs"/>
          </a:endParaRPr>
        </a:p>
      </dgm:t>
    </dgm:pt>
    <dgm:pt modelId="{AE4E06BA-3A1E-4F75-87A4-4EC3F4D26F2A}" type="parTrans" cxnId="{BBE19B49-06F9-4983-B7A2-BA23F9F5EB7B}">
      <dgm:prSet/>
      <dgm:spPr/>
      <dgm:t>
        <a:bodyPr/>
        <a:lstStyle/>
        <a:p>
          <a:endParaRPr lang="es-CO"/>
        </a:p>
      </dgm:t>
    </dgm:pt>
    <dgm:pt modelId="{8BA7EC4F-7789-4FF2-8076-5D666BB402DB}" type="sibTrans" cxnId="{BBE19B49-06F9-4983-B7A2-BA23F9F5EB7B}">
      <dgm:prSet/>
      <dgm:spPr/>
      <dgm:t>
        <a:bodyPr/>
        <a:lstStyle/>
        <a:p>
          <a:endParaRPr lang="es-CO"/>
        </a:p>
      </dgm:t>
    </dgm:pt>
    <dgm:pt modelId="{F57B230F-2E51-4742-AEBD-3870E5BA06EB}">
      <dgm:prSet custT="1"/>
      <dgm:spPr>
        <a:solidFill>
          <a:schemeClr val="bg1">
            <a:alpha val="90000"/>
          </a:schemeClr>
        </a:solidFill>
        <a:ln w="38100">
          <a:solidFill>
            <a:srgbClr val="FAC618">
              <a:alpha val="90000"/>
            </a:srgbClr>
          </a:solidFill>
        </a:ln>
      </dgm:spPr>
      <dgm:t>
        <a:bodyPr/>
        <a:lstStyle/>
        <a:p>
          <a:pPr marL="57150" lvl="1" indent="0" algn="l" defTabSz="222250">
            <a:lnSpc>
              <a:spcPct val="90000"/>
            </a:lnSpc>
            <a:spcBef>
              <a:spcPct val="0"/>
            </a:spcBef>
            <a:spcAft>
              <a:spcPct val="15000"/>
            </a:spcAft>
          </a:pPr>
          <a:endParaRPr lang="es-CO" sz="500" kern="1200" dirty="0"/>
        </a:p>
      </dgm:t>
    </dgm:pt>
    <dgm:pt modelId="{F1099EF4-12CB-4FD3-8FEA-3A66360AB8C0}" type="parTrans" cxnId="{0080CEBA-0DCB-4E41-8472-F67D6DD8EFC5}">
      <dgm:prSet/>
      <dgm:spPr/>
      <dgm:t>
        <a:bodyPr/>
        <a:lstStyle/>
        <a:p>
          <a:endParaRPr lang="es-CO"/>
        </a:p>
      </dgm:t>
    </dgm:pt>
    <dgm:pt modelId="{6134E491-67D5-490E-A4BA-A022592E293B}" type="sibTrans" cxnId="{0080CEBA-0DCB-4E41-8472-F67D6DD8EFC5}">
      <dgm:prSet/>
      <dgm:spPr/>
      <dgm:t>
        <a:bodyPr/>
        <a:lstStyle/>
        <a:p>
          <a:endParaRPr lang="es-CO"/>
        </a:p>
      </dgm:t>
    </dgm:pt>
    <dgm:pt modelId="{DC4C9774-8D8B-4EDD-814C-EAE592E28922}">
      <dgm:prSet custT="1"/>
      <dgm:spPr>
        <a:solidFill>
          <a:schemeClr val="bg1">
            <a:alpha val="90000"/>
          </a:schemeClr>
        </a:solidFill>
        <a:ln w="38100">
          <a:solidFill>
            <a:srgbClr val="FAC618">
              <a:alpha val="90000"/>
            </a:srgbClr>
          </a:solidFill>
        </a:ln>
      </dgm:spPr>
      <dgm:t>
        <a:bodyPr/>
        <a:lstStyle/>
        <a:p>
          <a:pPr marL="57150" lvl="1" indent="0" algn="l" defTabSz="222250">
            <a:lnSpc>
              <a:spcPct val="90000"/>
            </a:lnSpc>
            <a:spcBef>
              <a:spcPct val="0"/>
            </a:spcBef>
            <a:spcAft>
              <a:spcPct val="15000"/>
            </a:spcAft>
          </a:pPr>
          <a:endParaRPr lang="es-CO" sz="500" kern="1200" dirty="0"/>
        </a:p>
      </dgm:t>
    </dgm:pt>
    <dgm:pt modelId="{7F1A0DCC-24B2-4609-8FB5-FE30B44F4AFF}" type="parTrans" cxnId="{2A502302-CF9C-4EF5-AD0A-CE46B7FE582F}">
      <dgm:prSet/>
      <dgm:spPr/>
      <dgm:t>
        <a:bodyPr/>
        <a:lstStyle/>
        <a:p>
          <a:endParaRPr lang="es-CO"/>
        </a:p>
      </dgm:t>
    </dgm:pt>
    <dgm:pt modelId="{DACDC2CD-A2E3-4E00-81D8-FE7F7032658B}" type="sibTrans" cxnId="{2A502302-CF9C-4EF5-AD0A-CE46B7FE582F}">
      <dgm:prSet/>
      <dgm:spPr/>
      <dgm:t>
        <a:bodyPr/>
        <a:lstStyle/>
        <a:p>
          <a:endParaRPr lang="es-CO"/>
        </a:p>
      </dgm:t>
    </dgm:pt>
    <dgm:pt modelId="{D2CBDAE9-DE74-40FD-A233-9BB312C474A1}">
      <dgm:prSet custT="1"/>
      <dgm:spPr>
        <a:solidFill>
          <a:schemeClr val="bg1">
            <a:alpha val="90000"/>
          </a:schemeClr>
        </a:solidFill>
        <a:ln w="38100">
          <a:solidFill>
            <a:srgbClr val="FAC618">
              <a:alpha val="90000"/>
            </a:srgbClr>
          </a:solidFill>
        </a:ln>
      </dgm:spPr>
      <dgm:t>
        <a:bodyPr/>
        <a:lstStyle/>
        <a:p>
          <a:pPr marL="114300" lvl="1" indent="-114300" algn="l" defTabSz="533400">
            <a:lnSpc>
              <a:spcPct val="90000"/>
            </a:lnSpc>
            <a:spcBef>
              <a:spcPct val="0"/>
            </a:spcBef>
            <a:spcAft>
              <a:spcPct val="15000"/>
            </a:spcAft>
            <a:buFont typeface="Wingdings" panose="05000000000000000000" pitchFamily="2" charset="2"/>
            <a:buChar char="ü"/>
          </a:pPr>
          <a:r>
            <a:rPr lang="es-MX" sz="1200" kern="1200" dirty="0">
              <a:solidFill>
                <a:prstClr val="black"/>
              </a:solidFill>
              <a:latin typeface="Montserrat Medium" panose="020B0604020202020204" pitchFamily="2" charset="0"/>
              <a:ea typeface="+mn-ea"/>
              <a:cs typeface="+mn-cs"/>
            </a:rPr>
            <a:t>Con dependencias </a:t>
          </a:r>
          <a:endParaRPr lang="es-CO" sz="1200" kern="1200" dirty="0">
            <a:solidFill>
              <a:prstClr val="black"/>
            </a:solidFill>
            <a:latin typeface="Montserrat Medium" panose="020B0604020202020204" pitchFamily="2" charset="0"/>
            <a:ea typeface="+mn-ea"/>
            <a:cs typeface="+mn-cs"/>
          </a:endParaRPr>
        </a:p>
      </dgm:t>
    </dgm:pt>
    <dgm:pt modelId="{EC4EFD16-2F89-4998-84D0-6091463F3B9F}" type="parTrans" cxnId="{D5F0FE02-F91D-4C61-8A39-C45F475799DF}">
      <dgm:prSet/>
      <dgm:spPr/>
      <dgm:t>
        <a:bodyPr/>
        <a:lstStyle/>
        <a:p>
          <a:endParaRPr lang="es-CO"/>
        </a:p>
      </dgm:t>
    </dgm:pt>
    <dgm:pt modelId="{C22EF61A-8647-4C12-BC77-84463AECB12F}" type="sibTrans" cxnId="{D5F0FE02-F91D-4C61-8A39-C45F475799DF}">
      <dgm:prSet/>
      <dgm:spPr/>
      <dgm:t>
        <a:bodyPr/>
        <a:lstStyle/>
        <a:p>
          <a:endParaRPr lang="es-CO"/>
        </a:p>
      </dgm:t>
    </dgm:pt>
    <dgm:pt modelId="{503C108F-1E40-451A-96A3-AC45003E52C3}">
      <dgm:prSet custT="1"/>
      <dgm:spPr>
        <a:solidFill>
          <a:schemeClr val="bg1">
            <a:alpha val="90000"/>
          </a:schemeClr>
        </a:solidFill>
        <a:ln w="38100">
          <a:solidFill>
            <a:srgbClr val="FAC618">
              <a:alpha val="90000"/>
            </a:srgbClr>
          </a:solidFill>
        </a:ln>
      </dgm:spPr>
      <dgm:t>
        <a:bodyPr/>
        <a:lstStyle/>
        <a:p>
          <a:pPr marL="114300" lvl="1" indent="-114300" algn="l" defTabSz="533400">
            <a:lnSpc>
              <a:spcPct val="90000"/>
            </a:lnSpc>
            <a:spcBef>
              <a:spcPct val="0"/>
            </a:spcBef>
            <a:spcAft>
              <a:spcPct val="15000"/>
            </a:spcAft>
            <a:buFont typeface="Wingdings" panose="05000000000000000000" pitchFamily="2" charset="2"/>
            <a:buChar char="ü"/>
          </a:pPr>
          <a:r>
            <a:rPr lang="es-MX" sz="1200" kern="1200" dirty="0">
              <a:solidFill>
                <a:prstClr val="black"/>
              </a:solidFill>
              <a:latin typeface="Montserrat Medium" panose="020B0604020202020204" pitchFamily="2" charset="0"/>
              <a:ea typeface="+mn-ea"/>
              <a:cs typeface="+mn-cs"/>
            </a:rPr>
            <a:t>Con grupos de interés </a:t>
          </a:r>
          <a:endParaRPr lang="es-CO" sz="1200" kern="1200" dirty="0">
            <a:solidFill>
              <a:prstClr val="black"/>
            </a:solidFill>
            <a:latin typeface="Montserrat Medium" panose="020B0604020202020204" pitchFamily="2" charset="0"/>
            <a:ea typeface="+mn-ea"/>
            <a:cs typeface="+mn-cs"/>
          </a:endParaRPr>
        </a:p>
      </dgm:t>
    </dgm:pt>
    <dgm:pt modelId="{158F7E87-B609-43C7-86A1-970A80A30344}" type="parTrans" cxnId="{622F0EF5-7EE1-4155-98E4-E1B919783856}">
      <dgm:prSet/>
      <dgm:spPr/>
      <dgm:t>
        <a:bodyPr/>
        <a:lstStyle/>
        <a:p>
          <a:endParaRPr lang="es-CO"/>
        </a:p>
      </dgm:t>
    </dgm:pt>
    <dgm:pt modelId="{DDE54C59-9F2C-417E-9BA1-AF6ADB31F45E}" type="sibTrans" cxnId="{622F0EF5-7EE1-4155-98E4-E1B919783856}">
      <dgm:prSet/>
      <dgm:spPr/>
      <dgm:t>
        <a:bodyPr/>
        <a:lstStyle/>
        <a:p>
          <a:endParaRPr lang="es-CO"/>
        </a:p>
      </dgm:t>
    </dgm:pt>
    <dgm:pt modelId="{2B23BB4D-0453-4668-8C3A-A6A41591443E}">
      <dgm:prSet custT="1"/>
      <dgm:spPr>
        <a:solidFill>
          <a:schemeClr val="bg1">
            <a:alpha val="90000"/>
          </a:schemeClr>
        </a:solidFill>
        <a:ln w="38100">
          <a:solidFill>
            <a:srgbClr val="FAC618">
              <a:alpha val="90000"/>
            </a:srgbClr>
          </a:solidFill>
        </a:ln>
      </dgm:spPr>
      <dgm:t>
        <a:bodyPr/>
        <a:lstStyle/>
        <a:p>
          <a:pPr marL="114300" lvl="1" indent="0" algn="ctr" defTabSz="622300">
            <a:lnSpc>
              <a:spcPct val="90000"/>
            </a:lnSpc>
            <a:spcBef>
              <a:spcPct val="0"/>
            </a:spcBef>
            <a:spcAft>
              <a:spcPct val="15000"/>
            </a:spcAft>
          </a:pPr>
          <a:r>
            <a:rPr lang="es-MX" sz="1400" b="1" kern="1200" dirty="0">
              <a:solidFill>
                <a:srgbClr val="264488"/>
              </a:solidFill>
              <a:latin typeface="Montserrat SemiBold" pitchFamily="2" charset="77"/>
              <a:ea typeface="+mn-ea"/>
              <a:cs typeface="+mn-cs"/>
            </a:rPr>
            <a:t>Aprobar el plan</a:t>
          </a:r>
          <a:endParaRPr lang="es-CO" sz="1400" b="1" kern="1200" dirty="0">
            <a:solidFill>
              <a:srgbClr val="264488"/>
            </a:solidFill>
            <a:latin typeface="Montserrat SemiBold" pitchFamily="2" charset="77"/>
            <a:ea typeface="+mn-ea"/>
            <a:cs typeface="+mn-cs"/>
          </a:endParaRPr>
        </a:p>
      </dgm:t>
    </dgm:pt>
    <dgm:pt modelId="{F4C0D16A-C7D7-460B-9288-79161D5198CA}" type="parTrans" cxnId="{6C320B19-D0F9-4F19-A839-7FBBA22D9A0C}">
      <dgm:prSet/>
      <dgm:spPr/>
      <dgm:t>
        <a:bodyPr/>
        <a:lstStyle/>
        <a:p>
          <a:endParaRPr lang="es-CO"/>
        </a:p>
      </dgm:t>
    </dgm:pt>
    <dgm:pt modelId="{DD6C1186-5F59-4FFE-BF00-0F36C51201E1}" type="sibTrans" cxnId="{6C320B19-D0F9-4F19-A839-7FBBA22D9A0C}">
      <dgm:prSet/>
      <dgm:spPr/>
      <dgm:t>
        <a:bodyPr/>
        <a:lstStyle/>
        <a:p>
          <a:endParaRPr lang="es-CO"/>
        </a:p>
      </dgm:t>
    </dgm:pt>
    <dgm:pt modelId="{A9892034-049A-4C10-A8AC-E3F69BFFB82D}">
      <dgm:prSet custT="1"/>
      <dgm:spPr>
        <a:solidFill>
          <a:schemeClr val="bg1">
            <a:alpha val="90000"/>
          </a:schemeClr>
        </a:solidFill>
        <a:ln w="38100">
          <a:solidFill>
            <a:srgbClr val="FAC618">
              <a:alpha val="90000"/>
            </a:srgbClr>
          </a:solidFill>
        </a:ln>
      </dgm:spPr>
      <dgm:t>
        <a:bodyPr/>
        <a:lstStyle/>
        <a:p>
          <a:pPr marL="114300" lvl="1" indent="-114300" algn="l" defTabSz="533400">
            <a:lnSpc>
              <a:spcPct val="90000"/>
            </a:lnSpc>
            <a:spcBef>
              <a:spcPct val="0"/>
            </a:spcBef>
            <a:spcAft>
              <a:spcPct val="15000"/>
            </a:spcAft>
            <a:buFont typeface="Wingdings" panose="05000000000000000000" pitchFamily="2" charset="2"/>
            <a:buChar char="ü"/>
          </a:pPr>
          <a:r>
            <a:rPr lang="es-MX" sz="1200" kern="1200" dirty="0">
              <a:solidFill>
                <a:prstClr val="black"/>
              </a:solidFill>
              <a:latin typeface="Montserrat Medium" panose="020B0604020202020204" pitchFamily="2" charset="0"/>
              <a:ea typeface="+mn-ea"/>
              <a:cs typeface="+mn-cs"/>
            </a:rPr>
            <a:t>comité de gestión y desempeño institucional </a:t>
          </a:r>
          <a:endParaRPr lang="es-CO" sz="1200" kern="1200" dirty="0">
            <a:solidFill>
              <a:prstClr val="black"/>
            </a:solidFill>
            <a:latin typeface="Montserrat Medium" panose="020B0604020202020204" pitchFamily="2" charset="0"/>
            <a:ea typeface="+mn-ea"/>
            <a:cs typeface="+mn-cs"/>
          </a:endParaRPr>
        </a:p>
      </dgm:t>
    </dgm:pt>
    <dgm:pt modelId="{AAFEC321-CD43-4332-ADBD-393A04F46267}" type="parTrans" cxnId="{E8CA3959-EC7F-4BBB-9F48-A16A8586E633}">
      <dgm:prSet/>
      <dgm:spPr/>
      <dgm:t>
        <a:bodyPr/>
        <a:lstStyle/>
        <a:p>
          <a:endParaRPr lang="es-CO"/>
        </a:p>
      </dgm:t>
    </dgm:pt>
    <dgm:pt modelId="{EEE6A1A9-B164-4919-A680-66229C9A7026}" type="sibTrans" cxnId="{E8CA3959-EC7F-4BBB-9F48-A16A8586E633}">
      <dgm:prSet/>
      <dgm:spPr/>
      <dgm:t>
        <a:bodyPr/>
        <a:lstStyle/>
        <a:p>
          <a:endParaRPr lang="es-CO"/>
        </a:p>
      </dgm:t>
    </dgm:pt>
    <dgm:pt modelId="{9ED88A49-625D-4C3F-962D-B676205E2813}">
      <dgm:prSet phldrT="[Texto]" custT="1"/>
      <dgm:spPr>
        <a:solidFill>
          <a:schemeClr val="bg1">
            <a:alpha val="90000"/>
          </a:schemeClr>
        </a:solidFill>
        <a:ln w="38100">
          <a:solidFill>
            <a:srgbClr val="FAC618">
              <a:alpha val="90000"/>
            </a:srgbClr>
          </a:solidFill>
        </a:ln>
      </dgm:spPr>
      <dgm:t>
        <a:bodyPr/>
        <a:lstStyle/>
        <a:p>
          <a:pPr algn="ctr"/>
          <a:endParaRPr lang="es-CO" sz="1400" b="1" kern="1200" dirty="0">
            <a:solidFill>
              <a:srgbClr val="264488"/>
            </a:solidFill>
            <a:latin typeface="Montserrat SemiBold" pitchFamily="2" charset="77"/>
            <a:ea typeface="+mn-ea"/>
            <a:cs typeface="+mn-cs"/>
          </a:endParaRPr>
        </a:p>
      </dgm:t>
    </dgm:pt>
    <dgm:pt modelId="{05292E8F-DAE1-4594-8603-BABDFBBD4BF6}" type="parTrans" cxnId="{CA07A0AC-6E0E-4290-99F2-523FC3795382}">
      <dgm:prSet/>
      <dgm:spPr/>
      <dgm:t>
        <a:bodyPr/>
        <a:lstStyle/>
        <a:p>
          <a:endParaRPr lang="es-CO"/>
        </a:p>
      </dgm:t>
    </dgm:pt>
    <dgm:pt modelId="{A32A8556-1D84-4158-BB55-61858A6C18FC}" type="sibTrans" cxnId="{CA07A0AC-6E0E-4290-99F2-523FC3795382}">
      <dgm:prSet/>
      <dgm:spPr/>
      <dgm:t>
        <a:bodyPr/>
        <a:lstStyle/>
        <a:p>
          <a:endParaRPr lang="es-CO"/>
        </a:p>
      </dgm:t>
    </dgm:pt>
    <dgm:pt modelId="{050E31BC-687A-4596-868E-C15221D79848}">
      <dgm:prSet phldrT="[Texto]" custT="1"/>
      <dgm:spPr>
        <a:solidFill>
          <a:schemeClr val="bg1">
            <a:alpha val="90000"/>
          </a:schemeClr>
        </a:solidFill>
        <a:ln w="38100">
          <a:solidFill>
            <a:srgbClr val="FAC618">
              <a:alpha val="90000"/>
            </a:srgbClr>
          </a:solidFill>
        </a:ln>
      </dgm:spPr>
      <dgm:t>
        <a:bodyPr/>
        <a:lstStyle/>
        <a:p>
          <a:pPr marL="114300" lvl="1" indent="-114300" algn="l" defTabSz="533400">
            <a:lnSpc>
              <a:spcPct val="90000"/>
            </a:lnSpc>
            <a:spcBef>
              <a:spcPct val="0"/>
            </a:spcBef>
            <a:spcAft>
              <a:spcPct val="15000"/>
            </a:spcAft>
            <a:buFont typeface="Wingdings" panose="05000000000000000000" pitchFamily="2" charset="2"/>
            <a:buChar char="ü"/>
          </a:pPr>
          <a:endParaRPr lang="es-CO" sz="1200" kern="1200" dirty="0">
            <a:solidFill>
              <a:prstClr val="black"/>
            </a:solidFill>
            <a:latin typeface="Montserrat Medium" panose="020B0604020202020204" pitchFamily="2" charset="0"/>
            <a:ea typeface="+mn-ea"/>
            <a:cs typeface="+mn-cs"/>
          </a:endParaRPr>
        </a:p>
      </dgm:t>
    </dgm:pt>
    <dgm:pt modelId="{31F6E53C-F6A3-43E0-BC24-9F5AB5420B0D}" type="parTrans" cxnId="{3917186B-E8D6-4664-BBD3-C93302C48EF8}">
      <dgm:prSet/>
      <dgm:spPr/>
      <dgm:t>
        <a:bodyPr/>
        <a:lstStyle/>
        <a:p>
          <a:endParaRPr lang="es-CO"/>
        </a:p>
      </dgm:t>
    </dgm:pt>
    <dgm:pt modelId="{85134850-D10C-49C9-AA46-B345419958CD}" type="sibTrans" cxnId="{3917186B-E8D6-4664-BBD3-C93302C48EF8}">
      <dgm:prSet/>
      <dgm:spPr/>
      <dgm:t>
        <a:bodyPr/>
        <a:lstStyle/>
        <a:p>
          <a:endParaRPr lang="es-CO"/>
        </a:p>
      </dgm:t>
    </dgm:pt>
    <dgm:pt modelId="{8957EA22-D177-42DD-BEAD-60E9D7D82263}">
      <dgm:prSet custT="1"/>
      <dgm:spPr>
        <a:solidFill>
          <a:schemeClr val="bg1">
            <a:alpha val="90000"/>
          </a:schemeClr>
        </a:solidFill>
        <a:ln w="38100">
          <a:solidFill>
            <a:srgbClr val="FAC618">
              <a:alpha val="90000"/>
            </a:srgbClr>
          </a:solidFill>
        </a:ln>
      </dgm:spPr>
      <dgm:t>
        <a:bodyPr/>
        <a:lstStyle/>
        <a:p>
          <a:pPr marL="114300" lvl="1" indent="0" algn="ctr" defTabSz="622300">
            <a:lnSpc>
              <a:spcPct val="90000"/>
            </a:lnSpc>
            <a:spcBef>
              <a:spcPct val="0"/>
            </a:spcBef>
            <a:spcAft>
              <a:spcPct val="15000"/>
            </a:spcAft>
          </a:pPr>
          <a:endParaRPr lang="es-CO" sz="1400" b="1" kern="1200" dirty="0">
            <a:solidFill>
              <a:srgbClr val="264488"/>
            </a:solidFill>
            <a:latin typeface="Montserrat SemiBold" pitchFamily="2" charset="77"/>
            <a:ea typeface="+mn-ea"/>
            <a:cs typeface="+mn-cs"/>
          </a:endParaRPr>
        </a:p>
      </dgm:t>
    </dgm:pt>
    <dgm:pt modelId="{DD097320-7015-4A28-BB53-EF68681B28D6}" type="parTrans" cxnId="{D3093E1A-482C-4739-9F69-BABE9F832A25}">
      <dgm:prSet/>
      <dgm:spPr/>
      <dgm:t>
        <a:bodyPr/>
        <a:lstStyle/>
        <a:p>
          <a:endParaRPr lang="es-CO"/>
        </a:p>
      </dgm:t>
    </dgm:pt>
    <dgm:pt modelId="{E64E24D6-6547-4607-8C2C-28D68DCAA508}" type="sibTrans" cxnId="{D3093E1A-482C-4739-9F69-BABE9F832A25}">
      <dgm:prSet/>
      <dgm:spPr/>
      <dgm:t>
        <a:bodyPr/>
        <a:lstStyle/>
        <a:p>
          <a:endParaRPr lang="es-CO"/>
        </a:p>
      </dgm:t>
    </dgm:pt>
    <dgm:pt modelId="{94101869-24AF-417A-968C-48D6C6084211}">
      <dgm:prSet custT="1"/>
      <dgm:spPr>
        <a:solidFill>
          <a:schemeClr val="bg1">
            <a:alpha val="90000"/>
          </a:schemeClr>
        </a:solidFill>
        <a:ln w="38100">
          <a:solidFill>
            <a:srgbClr val="FAC618">
              <a:alpha val="90000"/>
            </a:srgbClr>
          </a:solidFill>
        </a:ln>
      </dgm:spPr>
      <dgm:t>
        <a:bodyPr/>
        <a:lstStyle/>
        <a:p>
          <a:pPr algn="l"/>
          <a:endParaRPr lang="es-CO" sz="1200" b="1" kern="1200" dirty="0">
            <a:solidFill>
              <a:prstClr val="black"/>
            </a:solidFill>
            <a:latin typeface="Montserrat SemiBold" pitchFamily="2" charset="77"/>
            <a:ea typeface="+mn-ea"/>
            <a:cs typeface="+mn-cs"/>
          </a:endParaRPr>
        </a:p>
      </dgm:t>
    </dgm:pt>
    <dgm:pt modelId="{543DA154-2EA7-4A17-B9F9-F8BA4EF29F7B}" type="parTrans" cxnId="{E081014E-E2EA-4C0B-BF73-B01A00153CA4}">
      <dgm:prSet/>
      <dgm:spPr/>
      <dgm:t>
        <a:bodyPr/>
        <a:lstStyle/>
        <a:p>
          <a:endParaRPr lang="es-CO"/>
        </a:p>
      </dgm:t>
    </dgm:pt>
    <dgm:pt modelId="{ECF84983-F6D2-42D8-88BA-BC85C3930D62}" type="sibTrans" cxnId="{E081014E-E2EA-4C0B-BF73-B01A00153CA4}">
      <dgm:prSet/>
      <dgm:spPr/>
      <dgm:t>
        <a:bodyPr/>
        <a:lstStyle/>
        <a:p>
          <a:endParaRPr lang="es-CO"/>
        </a:p>
      </dgm:t>
    </dgm:pt>
    <dgm:pt modelId="{48534ADC-B922-472B-819E-66E130B23950}">
      <dgm:prSet phldrT="[Texto]" custT="1"/>
      <dgm:spPr>
        <a:solidFill>
          <a:schemeClr val="bg1"/>
        </a:solidFill>
        <a:ln w="38100">
          <a:solidFill>
            <a:srgbClr val="264488"/>
          </a:solidFill>
        </a:ln>
      </dgm:spPr>
      <dgm:t>
        <a:bodyPr/>
        <a:lstStyle/>
        <a:p>
          <a:r>
            <a:rPr lang="es-MX" sz="2000" dirty="0">
              <a:solidFill>
                <a:schemeClr val="tx1"/>
              </a:solidFill>
            </a:rPr>
            <a:t>1</a:t>
          </a:r>
          <a:endParaRPr lang="es-CO" sz="2000" dirty="0">
            <a:solidFill>
              <a:schemeClr val="tx1"/>
            </a:solidFill>
          </a:endParaRPr>
        </a:p>
      </dgm:t>
    </dgm:pt>
    <dgm:pt modelId="{3AA7455C-3F83-45E5-912B-C7549FF8DA62}" type="sibTrans" cxnId="{EBF6F362-B55F-453C-AF98-3B4FF113F1AC}">
      <dgm:prSet/>
      <dgm:spPr/>
      <dgm:t>
        <a:bodyPr/>
        <a:lstStyle/>
        <a:p>
          <a:endParaRPr lang="es-CO"/>
        </a:p>
      </dgm:t>
    </dgm:pt>
    <dgm:pt modelId="{1D852400-3151-42FC-B332-2566B93BE6EA}" type="parTrans" cxnId="{EBF6F362-B55F-453C-AF98-3B4FF113F1AC}">
      <dgm:prSet/>
      <dgm:spPr/>
      <dgm:t>
        <a:bodyPr/>
        <a:lstStyle/>
        <a:p>
          <a:endParaRPr lang="es-CO"/>
        </a:p>
      </dgm:t>
    </dgm:pt>
    <dgm:pt modelId="{4AE199AD-6A55-4FA6-AD5C-08A2F1804915}">
      <dgm:prSet phldrT="[Texto]" custT="1"/>
      <dgm:spPr>
        <a:solidFill>
          <a:schemeClr val="bg1"/>
        </a:solidFill>
        <a:ln w="38100">
          <a:solidFill>
            <a:srgbClr val="264488"/>
          </a:solidFill>
        </a:ln>
      </dgm:spPr>
      <dgm:t>
        <a:bodyPr/>
        <a:lstStyle/>
        <a:p>
          <a:r>
            <a:rPr lang="es-MX" sz="1800" dirty="0">
              <a:solidFill>
                <a:schemeClr val="tx1"/>
              </a:solidFill>
            </a:rPr>
            <a:t>2</a:t>
          </a:r>
          <a:endParaRPr lang="es-CO" sz="1800" dirty="0">
            <a:solidFill>
              <a:schemeClr val="tx1"/>
            </a:solidFill>
          </a:endParaRPr>
        </a:p>
      </dgm:t>
    </dgm:pt>
    <dgm:pt modelId="{ACBA1F5A-C341-4C66-80AB-5D4D4D86FC69}" type="sibTrans" cxnId="{461CBF2B-0AD3-4796-9AC6-C3A8356F3009}">
      <dgm:prSet/>
      <dgm:spPr/>
      <dgm:t>
        <a:bodyPr/>
        <a:lstStyle/>
        <a:p>
          <a:endParaRPr lang="es-CO"/>
        </a:p>
      </dgm:t>
    </dgm:pt>
    <dgm:pt modelId="{CAC83DBD-FA23-4F19-9759-A734438DD1F8}" type="parTrans" cxnId="{461CBF2B-0AD3-4796-9AC6-C3A8356F3009}">
      <dgm:prSet/>
      <dgm:spPr/>
      <dgm:t>
        <a:bodyPr/>
        <a:lstStyle/>
        <a:p>
          <a:endParaRPr lang="es-CO"/>
        </a:p>
      </dgm:t>
    </dgm:pt>
    <dgm:pt modelId="{6BC0C405-DDE8-4501-82A7-3EC32D9B8B07}" type="pres">
      <dgm:prSet presAssocID="{C27965BD-4C0C-49E6-94CE-E509BC3AD4E2}" presName="Name0" presStyleCnt="0">
        <dgm:presLayoutVars>
          <dgm:dir/>
          <dgm:animLvl val="lvl"/>
          <dgm:resizeHandles val="exact"/>
        </dgm:presLayoutVars>
      </dgm:prSet>
      <dgm:spPr/>
      <dgm:t>
        <a:bodyPr/>
        <a:lstStyle/>
        <a:p>
          <a:endParaRPr lang="es-CO"/>
        </a:p>
      </dgm:t>
    </dgm:pt>
    <dgm:pt modelId="{CB23439E-2DD0-4252-B561-C50261D22B03}" type="pres">
      <dgm:prSet presAssocID="{48534ADC-B922-472B-819E-66E130B23950}" presName="composite" presStyleCnt="0"/>
      <dgm:spPr/>
    </dgm:pt>
    <dgm:pt modelId="{7E8C045C-A42E-4BF5-A597-197BC3C375D1}" type="pres">
      <dgm:prSet presAssocID="{48534ADC-B922-472B-819E-66E130B23950}" presName="parTx" presStyleLbl="alignNode1" presStyleIdx="0" presStyleCnt="5" custScaleX="76455" custScaleY="84951" custLinFactNeighborX="10930" custLinFactNeighborY="-66975">
        <dgm:presLayoutVars>
          <dgm:chMax val="0"/>
          <dgm:chPref val="0"/>
          <dgm:bulletEnabled val="1"/>
        </dgm:presLayoutVars>
      </dgm:prSet>
      <dgm:spPr/>
      <dgm:t>
        <a:bodyPr/>
        <a:lstStyle/>
        <a:p>
          <a:endParaRPr lang="es-CO"/>
        </a:p>
      </dgm:t>
    </dgm:pt>
    <dgm:pt modelId="{53FB2968-7959-464B-A800-04FDC547EB73}" type="pres">
      <dgm:prSet presAssocID="{48534ADC-B922-472B-819E-66E130B23950}" presName="desTx" presStyleLbl="alignAccFollowNode1" presStyleIdx="0" presStyleCnt="5" custScaleX="139599" custScaleY="81041" custLinFactNeighborX="4654" custLinFactNeighborY="-498">
        <dgm:presLayoutVars>
          <dgm:bulletEnabled val="1"/>
        </dgm:presLayoutVars>
      </dgm:prSet>
      <dgm:spPr/>
      <dgm:t>
        <a:bodyPr/>
        <a:lstStyle/>
        <a:p>
          <a:endParaRPr lang="es-CO"/>
        </a:p>
      </dgm:t>
    </dgm:pt>
    <dgm:pt modelId="{0D5ECD19-0EB2-4108-AC4A-0740D38CF762}" type="pres">
      <dgm:prSet presAssocID="{3AA7455C-3F83-45E5-912B-C7549FF8DA62}" presName="space" presStyleCnt="0"/>
      <dgm:spPr/>
    </dgm:pt>
    <dgm:pt modelId="{B1878A52-271E-4B6B-B736-600CA97531F4}" type="pres">
      <dgm:prSet presAssocID="{4AE199AD-6A55-4FA6-AD5C-08A2F1804915}" presName="composite" presStyleCnt="0"/>
      <dgm:spPr/>
    </dgm:pt>
    <dgm:pt modelId="{6BF4E8C0-39AF-4DA8-816D-DED33B6054BA}" type="pres">
      <dgm:prSet presAssocID="{4AE199AD-6A55-4FA6-AD5C-08A2F1804915}" presName="parTx" presStyleLbl="alignNode1" presStyleIdx="1" presStyleCnt="5" custScaleX="77931" custScaleY="89383" custLinFactY="-24402" custLinFactNeighborX="3540" custLinFactNeighborY="-100000">
        <dgm:presLayoutVars>
          <dgm:chMax val="0"/>
          <dgm:chPref val="0"/>
          <dgm:bulletEnabled val="1"/>
        </dgm:presLayoutVars>
      </dgm:prSet>
      <dgm:spPr/>
      <dgm:t>
        <a:bodyPr/>
        <a:lstStyle/>
        <a:p>
          <a:endParaRPr lang="es-CO"/>
        </a:p>
      </dgm:t>
    </dgm:pt>
    <dgm:pt modelId="{48EA7713-7B38-4A51-8F3B-C31EF36A97D6}" type="pres">
      <dgm:prSet presAssocID="{4AE199AD-6A55-4FA6-AD5C-08A2F1804915}" presName="desTx" presStyleLbl="alignAccFollowNode1" presStyleIdx="1" presStyleCnt="5" custScaleX="120891" custScaleY="33271" custLinFactNeighborX="332" custLinFactNeighborY="-36605">
        <dgm:presLayoutVars>
          <dgm:bulletEnabled val="1"/>
        </dgm:presLayoutVars>
      </dgm:prSet>
      <dgm:spPr/>
      <dgm:t>
        <a:bodyPr/>
        <a:lstStyle/>
        <a:p>
          <a:endParaRPr lang="es-CO"/>
        </a:p>
      </dgm:t>
    </dgm:pt>
    <dgm:pt modelId="{85EED705-B09E-4231-B47D-0D5EED1BB52F}" type="pres">
      <dgm:prSet presAssocID="{ACBA1F5A-C341-4C66-80AB-5D4D4D86FC69}" presName="space" presStyleCnt="0"/>
      <dgm:spPr/>
    </dgm:pt>
    <dgm:pt modelId="{D5873EDA-E769-4123-8A2B-EFB7C9148393}" type="pres">
      <dgm:prSet presAssocID="{68CD3E64-7D41-4542-99EA-CEA17E7D8FE7}" presName="composite" presStyleCnt="0"/>
      <dgm:spPr/>
    </dgm:pt>
    <dgm:pt modelId="{8782C15B-5BBD-4C6D-920C-090BB63112F1}" type="pres">
      <dgm:prSet presAssocID="{68CD3E64-7D41-4542-99EA-CEA17E7D8FE7}" presName="parTx" presStyleLbl="alignNode1" presStyleIdx="2" presStyleCnt="5" custScaleX="70580" custScaleY="83537" custLinFactNeighborX="-1107" custLinFactNeighborY="-72346">
        <dgm:presLayoutVars>
          <dgm:chMax val="0"/>
          <dgm:chPref val="0"/>
          <dgm:bulletEnabled val="1"/>
        </dgm:presLayoutVars>
      </dgm:prSet>
      <dgm:spPr/>
      <dgm:t>
        <a:bodyPr/>
        <a:lstStyle/>
        <a:p>
          <a:endParaRPr lang="es-CO"/>
        </a:p>
      </dgm:t>
    </dgm:pt>
    <dgm:pt modelId="{0ECD020B-B89D-4FD4-8986-6713109FCEB4}" type="pres">
      <dgm:prSet presAssocID="{68CD3E64-7D41-4542-99EA-CEA17E7D8FE7}" presName="desTx" presStyleLbl="alignAccFollowNode1" presStyleIdx="2" presStyleCnt="5" custScaleX="88464" custScaleY="76528" custLinFactNeighborX="2494" custLinFactNeighborY="-3409">
        <dgm:presLayoutVars>
          <dgm:bulletEnabled val="1"/>
        </dgm:presLayoutVars>
      </dgm:prSet>
      <dgm:spPr/>
      <dgm:t>
        <a:bodyPr/>
        <a:lstStyle/>
        <a:p>
          <a:endParaRPr lang="es-CO"/>
        </a:p>
      </dgm:t>
    </dgm:pt>
    <dgm:pt modelId="{EE14198B-EAAC-4EAF-BE81-83216C703D20}" type="pres">
      <dgm:prSet presAssocID="{E438DB7F-5767-48F5-9C4E-1396B5CEE71E}" presName="space" presStyleCnt="0"/>
      <dgm:spPr/>
    </dgm:pt>
    <dgm:pt modelId="{5153D607-9377-4ECD-90E1-9BE2171D4650}" type="pres">
      <dgm:prSet presAssocID="{0B59A08C-A71F-40FB-89ED-933B93A5EE81}" presName="composite" presStyleCnt="0"/>
      <dgm:spPr/>
    </dgm:pt>
    <dgm:pt modelId="{1010BDD2-C253-47C5-9DD3-128459C68F9B}" type="pres">
      <dgm:prSet presAssocID="{0B59A08C-A71F-40FB-89ED-933B93A5EE81}" presName="parTx" presStyleLbl="alignNode1" presStyleIdx="3" presStyleCnt="5" custScaleX="79470" custScaleY="80340" custLinFactY="-6533" custLinFactNeighborX="1386" custLinFactNeighborY="-100000">
        <dgm:presLayoutVars>
          <dgm:chMax val="0"/>
          <dgm:chPref val="0"/>
          <dgm:bulletEnabled val="1"/>
        </dgm:presLayoutVars>
      </dgm:prSet>
      <dgm:spPr/>
      <dgm:t>
        <a:bodyPr/>
        <a:lstStyle/>
        <a:p>
          <a:endParaRPr lang="es-CO"/>
        </a:p>
      </dgm:t>
    </dgm:pt>
    <dgm:pt modelId="{76888B5B-154B-40D2-A457-93698B901CDE}" type="pres">
      <dgm:prSet presAssocID="{0B59A08C-A71F-40FB-89ED-933B93A5EE81}" presName="desTx" presStyleLbl="alignAccFollowNode1" presStyleIdx="3" presStyleCnt="5" custScaleX="90596" custScaleY="50715" custLinFactNeighborX="1386" custLinFactNeighborY="-22068">
        <dgm:presLayoutVars>
          <dgm:bulletEnabled val="1"/>
        </dgm:presLayoutVars>
      </dgm:prSet>
      <dgm:spPr/>
      <dgm:t>
        <a:bodyPr/>
        <a:lstStyle/>
        <a:p>
          <a:endParaRPr lang="es-CO"/>
        </a:p>
      </dgm:t>
    </dgm:pt>
    <dgm:pt modelId="{D70AE383-0D26-487E-8D07-5FB2940D3BEB}" type="pres">
      <dgm:prSet presAssocID="{979B6D01-7B32-4B0C-A288-A12AFE67E32D}" presName="space" presStyleCnt="0"/>
      <dgm:spPr/>
    </dgm:pt>
    <dgm:pt modelId="{08BE8285-1219-4CAA-B943-64AA819F7C08}" type="pres">
      <dgm:prSet presAssocID="{94E98F87-CAD1-4A41-AC6B-9F3226E9C38B}" presName="composite" presStyleCnt="0"/>
      <dgm:spPr/>
    </dgm:pt>
    <dgm:pt modelId="{DF10FD7F-0F10-4B6B-87D6-C7F34B99A5D3}" type="pres">
      <dgm:prSet presAssocID="{94E98F87-CAD1-4A41-AC6B-9F3226E9C38B}" presName="parTx" presStyleLbl="alignNode1" presStyleIdx="4" presStyleCnt="5" custScaleX="70172" custScaleY="75371" custLinFactY="-23741" custLinFactNeighborX="-9621" custLinFactNeighborY="-100000">
        <dgm:presLayoutVars>
          <dgm:chMax val="0"/>
          <dgm:chPref val="0"/>
          <dgm:bulletEnabled val="1"/>
        </dgm:presLayoutVars>
      </dgm:prSet>
      <dgm:spPr/>
      <dgm:t>
        <a:bodyPr/>
        <a:lstStyle/>
        <a:p>
          <a:endParaRPr lang="es-CO"/>
        </a:p>
      </dgm:t>
    </dgm:pt>
    <dgm:pt modelId="{2B675858-A463-4D9F-ADB6-BCA4301A0E8D}" type="pres">
      <dgm:prSet presAssocID="{94E98F87-CAD1-4A41-AC6B-9F3226E9C38B}" presName="desTx" presStyleLbl="alignAccFollowNode1" presStyleIdx="4" presStyleCnt="5" custScaleX="91033" custScaleY="40582" custLinFactNeighborX="-5465" custLinFactNeighborY="-28890">
        <dgm:presLayoutVars>
          <dgm:bulletEnabled val="1"/>
        </dgm:presLayoutVars>
      </dgm:prSet>
      <dgm:spPr/>
      <dgm:t>
        <a:bodyPr/>
        <a:lstStyle/>
        <a:p>
          <a:endParaRPr lang="es-CO"/>
        </a:p>
      </dgm:t>
    </dgm:pt>
  </dgm:ptLst>
  <dgm:cxnLst>
    <dgm:cxn modelId="{3917186B-E8D6-4664-BBD3-C93302C48EF8}" srcId="{68CD3E64-7D41-4542-99EA-CEA17E7D8FE7}" destId="{050E31BC-687A-4596-868E-C15221D79848}" srcOrd="1" destOrd="0" parTransId="{31F6E53C-F6A3-43E0-BC24-9F5AB5420B0D}" sibTransId="{85134850-D10C-49C9-AA46-B345419958CD}"/>
    <dgm:cxn modelId="{6681F51A-B49F-4C7A-989F-14C0DAF005C9}" srcId="{C27965BD-4C0C-49E6-94CE-E509BC3AD4E2}" destId="{68CD3E64-7D41-4542-99EA-CEA17E7D8FE7}" srcOrd="2" destOrd="0" parTransId="{789B5BBA-D7A1-4274-A4B5-415ED066C42C}" sibTransId="{E438DB7F-5767-48F5-9C4E-1396B5CEE71E}"/>
    <dgm:cxn modelId="{63A64E09-EA80-47A1-83ED-B94609E0556C}" type="presOf" srcId="{A9892034-049A-4C10-A8AC-E3F69BFFB82D}" destId="{2B675858-A463-4D9F-ADB6-BCA4301A0E8D}" srcOrd="0" destOrd="2" presId="urn:microsoft.com/office/officeart/2005/8/layout/hList1"/>
    <dgm:cxn modelId="{E95CBCBD-1DC7-4FC1-99DB-E3924AE9C706}" type="presOf" srcId="{9A2D71F5-C6BD-4287-A501-42FD6FF1999E}" destId="{76888B5B-154B-40D2-A457-93698B901CDE}" srcOrd="0" destOrd="0" presId="urn:microsoft.com/office/officeart/2005/8/layout/hList1"/>
    <dgm:cxn modelId="{87C55D96-8883-4AEA-9DD0-C5B480AFB2C4}" type="presOf" srcId="{503C108F-1E40-451A-96A3-AC45003E52C3}" destId="{76888B5B-154B-40D2-A457-93698B901CDE}" srcOrd="0" destOrd="2" presId="urn:microsoft.com/office/officeart/2005/8/layout/hList1"/>
    <dgm:cxn modelId="{1C135723-E2B0-4DBD-B4CF-6542072F2A82}" type="presOf" srcId="{E232DE33-041C-418D-9650-BB539E14DE9F}" destId="{53FB2968-7959-464B-A800-04FDC547EB73}" srcOrd="0" destOrd="6" presId="urn:microsoft.com/office/officeart/2005/8/layout/hList1"/>
    <dgm:cxn modelId="{6C320B19-D0F9-4F19-A839-7FBBA22D9A0C}" srcId="{94E98F87-CAD1-4A41-AC6B-9F3226E9C38B}" destId="{2B23BB4D-0453-4668-8C3A-A6A41591443E}" srcOrd="0" destOrd="0" parTransId="{F4C0D16A-C7D7-460B-9288-79161D5198CA}" sibTransId="{DD6C1186-5F59-4FFE-BF00-0F36C51201E1}"/>
    <dgm:cxn modelId="{4887AC3A-58B3-4FD7-9BC2-E262DD1A773D}" type="presOf" srcId="{9ED88A49-625D-4C3F-962D-B676205E2813}" destId="{53FB2968-7959-464B-A800-04FDC547EB73}" srcOrd="0" destOrd="1" presId="urn:microsoft.com/office/officeart/2005/8/layout/hList1"/>
    <dgm:cxn modelId="{3970FA89-759E-494A-9ABA-2F827E1B5B07}" type="presOf" srcId="{DC4C9774-8D8B-4EDD-814C-EAE592E28922}" destId="{76888B5B-154B-40D2-A457-93698B901CDE}" srcOrd="0" destOrd="3" presId="urn:microsoft.com/office/officeart/2005/8/layout/hList1"/>
    <dgm:cxn modelId="{86303ADF-8D52-47E5-B089-DB51CAFEDC06}" type="presOf" srcId="{2B23BB4D-0453-4668-8C3A-A6A41591443E}" destId="{2B675858-A463-4D9F-ADB6-BCA4301A0E8D}" srcOrd="0" destOrd="0" presId="urn:microsoft.com/office/officeart/2005/8/layout/hList1"/>
    <dgm:cxn modelId="{E9A19E19-10F1-4F7B-952F-91A7FEEA2944}" type="presOf" srcId="{1D83E517-5815-4492-9C78-A7E695FA6EE8}" destId="{53FB2968-7959-464B-A800-04FDC547EB73}" srcOrd="0" destOrd="4" presId="urn:microsoft.com/office/officeart/2005/8/layout/hList1"/>
    <dgm:cxn modelId="{3565F660-691E-42FE-93FB-7FF04830D18C}" srcId="{48534ADC-B922-472B-819E-66E130B23950}" destId="{06DB5495-C5C4-4FF7-88F7-C358B60AB090}" srcOrd="3" destOrd="0" parTransId="{4EDFEA60-D6A2-4F5F-8F54-1F75C2F0E88B}" sibTransId="{93672FF5-C255-4F40-BB4D-2AD2CEA2FAC2}"/>
    <dgm:cxn modelId="{F5938DC4-DF38-4B12-BA77-B0DFFFE7311B}" srcId="{48534ADC-B922-472B-819E-66E130B23950}" destId="{ACBF5175-48F4-4C54-8FCC-8967DB3EC471}" srcOrd="5" destOrd="0" parTransId="{459E53E8-5133-4434-A9C9-80AC874BA598}" sibTransId="{1802BDEC-6848-4B63-BF08-A15802A88E3F}"/>
    <dgm:cxn modelId="{B8F44DCF-B517-44F4-B330-AFFFEBE5D816}" srcId="{48534ADC-B922-472B-819E-66E130B23950}" destId="{E232DE33-041C-418D-9650-BB539E14DE9F}" srcOrd="6" destOrd="0" parTransId="{691F7A53-0887-4613-919E-59D0A2CF5E37}" sibTransId="{B1013872-FDFF-4CAD-90CD-3CB4ED0584AF}"/>
    <dgm:cxn modelId="{D1DF609B-5226-447C-BAF2-47B7C9F6AACF}" srcId="{C27965BD-4C0C-49E6-94CE-E509BC3AD4E2}" destId="{0B59A08C-A71F-40FB-89ED-933B93A5EE81}" srcOrd="3" destOrd="0" parTransId="{D7B3A917-0E83-45A2-9B81-4A7C526FAC5D}" sibTransId="{979B6D01-7B32-4B0C-A288-A12AFE67E32D}"/>
    <dgm:cxn modelId="{4FDE7796-0549-41AF-84A0-E624EA4E50F0}" srcId="{48534ADC-B922-472B-819E-66E130B23950}" destId="{86D651AF-BAC4-4888-AF44-B2EB12089006}" srcOrd="2" destOrd="0" parTransId="{B5D42ED6-C6DC-46D2-9C0F-3C9663F3BBC5}" sibTransId="{D5DFA5D8-E342-416F-B2CC-D2D3D3723099}"/>
    <dgm:cxn modelId="{EBF6F362-B55F-453C-AF98-3B4FF113F1AC}" srcId="{C27965BD-4C0C-49E6-94CE-E509BC3AD4E2}" destId="{48534ADC-B922-472B-819E-66E130B23950}" srcOrd="0" destOrd="0" parTransId="{1D852400-3151-42FC-B332-2566B93BE6EA}" sibTransId="{3AA7455C-3F83-45E5-912B-C7549FF8DA62}"/>
    <dgm:cxn modelId="{9939CB15-6134-43F0-A8B5-025E235E9E7A}" type="presOf" srcId="{F57B230F-2E51-4742-AEBD-3870E5BA06EB}" destId="{76888B5B-154B-40D2-A457-93698B901CDE}" srcOrd="0" destOrd="4" presId="urn:microsoft.com/office/officeart/2005/8/layout/hList1"/>
    <dgm:cxn modelId="{8E0EB29A-CAFB-4780-BD28-6206C926299A}" srcId="{C27965BD-4C0C-49E6-94CE-E509BC3AD4E2}" destId="{94E98F87-CAD1-4A41-AC6B-9F3226E9C38B}" srcOrd="4" destOrd="0" parTransId="{60973AF9-100E-42D4-BB26-6B6493B010FF}" sibTransId="{03D78B73-E7B7-4674-BA83-4EEE9B35EE76}"/>
    <dgm:cxn modelId="{A645D864-7A00-4A1B-9896-F88F979F6094}" type="presOf" srcId="{8957EA22-D177-42DD-BEAD-60E9D7D82263}" destId="{2B675858-A463-4D9F-ADB6-BCA4301A0E8D}" srcOrd="0" destOrd="1" presId="urn:microsoft.com/office/officeart/2005/8/layout/hList1"/>
    <dgm:cxn modelId="{8FC1EE38-F804-4794-BE0F-96B971722B79}" srcId="{68CD3E64-7D41-4542-99EA-CEA17E7D8FE7}" destId="{5326359D-636E-42E9-83EF-C589CDFE3A10}" srcOrd="0" destOrd="0" parTransId="{9E54A690-50FA-4C09-A069-572320622BD3}" sibTransId="{8F90A5B8-1387-4319-AB11-DD3C792849F6}"/>
    <dgm:cxn modelId="{1E2D178E-2AE8-4E75-99BD-4FDEDF9B725A}" srcId="{68CD3E64-7D41-4542-99EA-CEA17E7D8FE7}" destId="{9CC7F28A-2862-4B2C-A8BD-C6D9FB99C132}" srcOrd="2" destOrd="0" parTransId="{26E67386-C3B7-4D18-BF1F-0DA639272DB9}" sibTransId="{6702CF3B-9CB8-4A76-865A-13C2FC283C0F}"/>
    <dgm:cxn modelId="{65FFA020-83D6-41F9-87B6-47133781EE36}" type="presOf" srcId="{9CC7F28A-2862-4B2C-A8BD-C6D9FB99C132}" destId="{0ECD020B-B89D-4FD4-8986-6713109FCEB4}" srcOrd="0" destOrd="2" presId="urn:microsoft.com/office/officeart/2005/8/layout/hList1"/>
    <dgm:cxn modelId="{D666DF9E-DBFC-4DEF-BED9-73C0F37D60FA}" srcId="{48534ADC-B922-472B-819E-66E130B23950}" destId="{1D83E517-5815-4492-9C78-A7E695FA6EE8}" srcOrd="4" destOrd="0" parTransId="{815C9C4E-5D22-46EB-8D9F-22A7ACC5C706}" sibTransId="{805E556D-41DB-443D-8B85-2BE2AEA88118}"/>
    <dgm:cxn modelId="{5190A24C-A408-4168-9050-A0F9712BD462}" type="presOf" srcId="{68CD3E64-7D41-4542-99EA-CEA17E7D8FE7}" destId="{8782C15B-5BBD-4C6D-920C-090BB63112F1}" srcOrd="0" destOrd="0" presId="urn:microsoft.com/office/officeart/2005/8/layout/hList1"/>
    <dgm:cxn modelId="{FDE419D3-E598-4D97-A38D-598777856734}" type="presOf" srcId="{4AE199AD-6A55-4FA6-AD5C-08A2F1804915}" destId="{6BF4E8C0-39AF-4DA8-816D-DED33B6054BA}" srcOrd="0" destOrd="0" presId="urn:microsoft.com/office/officeart/2005/8/layout/hList1"/>
    <dgm:cxn modelId="{60F99D39-0CDF-4A30-992C-59329E914B98}" type="presOf" srcId="{ACBF5175-48F4-4C54-8FCC-8967DB3EC471}" destId="{53FB2968-7959-464B-A800-04FDC547EB73}" srcOrd="0" destOrd="5" presId="urn:microsoft.com/office/officeart/2005/8/layout/hList1"/>
    <dgm:cxn modelId="{5BDA1FE5-2409-42FC-A36A-08254A1D8EFE}" type="presOf" srcId="{C27965BD-4C0C-49E6-94CE-E509BC3AD4E2}" destId="{6BC0C405-DDE8-4501-82A7-3EC32D9B8B07}" srcOrd="0" destOrd="0" presId="urn:microsoft.com/office/officeart/2005/8/layout/hList1"/>
    <dgm:cxn modelId="{D3093E1A-482C-4739-9F69-BABE9F832A25}" srcId="{94E98F87-CAD1-4A41-AC6B-9F3226E9C38B}" destId="{8957EA22-D177-42DD-BEAD-60E9D7D82263}" srcOrd="1" destOrd="0" parTransId="{DD097320-7015-4A28-BB53-EF68681B28D6}" sibTransId="{E64E24D6-6547-4607-8C2C-28D68DCAA508}"/>
    <dgm:cxn modelId="{E4521775-29A1-479B-8CC9-DCD39178B591}" type="presOf" srcId="{BF862355-98F5-4BD2-B2E1-7B272D61B2A6}" destId="{48EA7713-7B38-4A51-8F3B-C31EF36A97D6}" srcOrd="0" destOrd="1" presId="urn:microsoft.com/office/officeart/2005/8/layout/hList1"/>
    <dgm:cxn modelId="{435C7B81-3899-4528-AF98-55A35AA782F3}" srcId="{48534ADC-B922-472B-819E-66E130B23950}" destId="{029E0D9A-5D19-4BB4-81D7-03B4F7DB88DE}" srcOrd="0" destOrd="0" parTransId="{FFAA0410-750B-4E79-B6EA-5F1A93463C31}" sibTransId="{BCBBD960-D3F1-4D4D-B2C4-16316B78F9C5}"/>
    <dgm:cxn modelId="{2FBE8EFB-6DD5-421B-AD8C-80DF8A4AD062}" type="presOf" srcId="{94101869-24AF-417A-968C-48D6C6084211}" destId="{48EA7713-7B38-4A51-8F3B-C31EF36A97D6}" srcOrd="0" destOrd="0" presId="urn:microsoft.com/office/officeart/2005/8/layout/hList1"/>
    <dgm:cxn modelId="{7FC25D50-7598-4AA3-8E4E-B6DF41EBF764}" type="presOf" srcId="{06DB5495-C5C4-4FF7-88F7-C358B60AB090}" destId="{53FB2968-7959-464B-A800-04FDC547EB73}" srcOrd="0" destOrd="3" presId="urn:microsoft.com/office/officeart/2005/8/layout/hList1"/>
    <dgm:cxn modelId="{EE16B223-8206-4C57-BA65-9BADA36DC9CC}" type="presOf" srcId="{48534ADC-B922-472B-819E-66E130B23950}" destId="{7E8C045C-A42E-4BF5-A597-197BC3C375D1}" srcOrd="0" destOrd="0" presId="urn:microsoft.com/office/officeart/2005/8/layout/hList1"/>
    <dgm:cxn modelId="{BBE19B49-06F9-4983-B7A2-BA23F9F5EB7B}" srcId="{0B59A08C-A71F-40FB-89ED-933B93A5EE81}" destId="{9A2D71F5-C6BD-4287-A501-42FD6FF1999E}" srcOrd="0" destOrd="0" parTransId="{AE4E06BA-3A1E-4F75-87A4-4EC3F4D26F2A}" sibTransId="{8BA7EC4F-7789-4FF2-8076-5D666BB402DB}"/>
    <dgm:cxn modelId="{461CBF2B-0AD3-4796-9AC6-C3A8356F3009}" srcId="{C27965BD-4C0C-49E6-94CE-E509BC3AD4E2}" destId="{4AE199AD-6A55-4FA6-AD5C-08A2F1804915}" srcOrd="1" destOrd="0" parTransId="{CAC83DBD-FA23-4F19-9759-A734438DD1F8}" sibTransId="{ACBA1F5A-C341-4C66-80AB-5D4D4D86FC69}"/>
    <dgm:cxn modelId="{B99767CA-2CE0-4E00-85F4-62647604D312}" type="presOf" srcId="{94E98F87-CAD1-4A41-AC6B-9F3226E9C38B}" destId="{DF10FD7F-0F10-4B6B-87D6-C7F34B99A5D3}" srcOrd="0" destOrd="0" presId="urn:microsoft.com/office/officeart/2005/8/layout/hList1"/>
    <dgm:cxn modelId="{E8CA3959-EC7F-4BBB-9F48-A16A8586E633}" srcId="{94E98F87-CAD1-4A41-AC6B-9F3226E9C38B}" destId="{A9892034-049A-4C10-A8AC-E3F69BFFB82D}" srcOrd="2" destOrd="0" parTransId="{AAFEC321-CD43-4332-ADBD-393A04F46267}" sibTransId="{EEE6A1A9-B164-4919-A680-66229C9A7026}"/>
    <dgm:cxn modelId="{9C8B141B-03CA-4DB0-894D-F161DADE5F52}" type="presOf" srcId="{050E31BC-687A-4596-868E-C15221D79848}" destId="{0ECD020B-B89D-4FD4-8986-6713109FCEB4}" srcOrd="0" destOrd="1" presId="urn:microsoft.com/office/officeart/2005/8/layout/hList1"/>
    <dgm:cxn modelId="{0080CEBA-0DCB-4E41-8472-F67D6DD8EFC5}" srcId="{0B59A08C-A71F-40FB-89ED-933B93A5EE81}" destId="{F57B230F-2E51-4742-AEBD-3870E5BA06EB}" srcOrd="4" destOrd="0" parTransId="{F1099EF4-12CB-4FD3-8FEA-3A66360AB8C0}" sibTransId="{6134E491-67D5-490E-A4BA-A022592E293B}"/>
    <dgm:cxn modelId="{BA9ABFA2-74EB-4C42-8155-FBDDA57D1276}" type="presOf" srcId="{5326359D-636E-42E9-83EF-C589CDFE3A10}" destId="{0ECD020B-B89D-4FD4-8986-6713109FCEB4}" srcOrd="0" destOrd="0" presId="urn:microsoft.com/office/officeart/2005/8/layout/hList1"/>
    <dgm:cxn modelId="{A08A35E8-58A6-4EEE-95FB-7F7593EA597B}" type="presOf" srcId="{86D651AF-BAC4-4888-AF44-B2EB12089006}" destId="{53FB2968-7959-464B-A800-04FDC547EB73}" srcOrd="0" destOrd="2" presId="urn:microsoft.com/office/officeart/2005/8/layout/hList1"/>
    <dgm:cxn modelId="{26ECE32F-A7E1-4FF3-A583-212F1EEEEF75}" type="presOf" srcId="{0B59A08C-A71F-40FB-89ED-933B93A5EE81}" destId="{1010BDD2-C253-47C5-9DD3-128459C68F9B}" srcOrd="0" destOrd="0" presId="urn:microsoft.com/office/officeart/2005/8/layout/hList1"/>
    <dgm:cxn modelId="{CA07A0AC-6E0E-4290-99F2-523FC3795382}" srcId="{48534ADC-B922-472B-819E-66E130B23950}" destId="{9ED88A49-625D-4C3F-962D-B676205E2813}" srcOrd="1" destOrd="0" parTransId="{05292E8F-DAE1-4594-8603-BABDFBBD4BF6}" sibTransId="{A32A8556-1D84-4158-BB55-61858A6C18FC}"/>
    <dgm:cxn modelId="{2A502302-CF9C-4EF5-AD0A-CE46B7FE582F}" srcId="{0B59A08C-A71F-40FB-89ED-933B93A5EE81}" destId="{DC4C9774-8D8B-4EDD-814C-EAE592E28922}" srcOrd="3" destOrd="0" parTransId="{7F1A0DCC-24B2-4609-8FB5-FE30B44F4AFF}" sibTransId="{DACDC2CD-A2E3-4E00-81D8-FE7F7032658B}"/>
    <dgm:cxn modelId="{E081014E-E2EA-4C0B-BF73-B01A00153CA4}" srcId="{4AE199AD-6A55-4FA6-AD5C-08A2F1804915}" destId="{94101869-24AF-417A-968C-48D6C6084211}" srcOrd="0" destOrd="0" parTransId="{543DA154-2EA7-4A17-B9F9-F8BA4EF29F7B}" sibTransId="{ECF84983-F6D2-42D8-88BA-BC85C3930D62}"/>
    <dgm:cxn modelId="{622F0EF5-7EE1-4155-98E4-E1B919783856}" srcId="{0B59A08C-A71F-40FB-89ED-933B93A5EE81}" destId="{503C108F-1E40-451A-96A3-AC45003E52C3}" srcOrd="2" destOrd="0" parTransId="{158F7E87-B609-43C7-86A1-970A80A30344}" sibTransId="{DDE54C59-9F2C-417E-9BA1-AF6ADB31F45E}"/>
    <dgm:cxn modelId="{95D689C9-6F96-4BCF-9F7C-E95CE88B8BAA}" type="presOf" srcId="{D2CBDAE9-DE74-40FD-A233-9BB312C474A1}" destId="{76888B5B-154B-40D2-A457-93698B901CDE}" srcOrd="0" destOrd="1" presId="urn:microsoft.com/office/officeart/2005/8/layout/hList1"/>
    <dgm:cxn modelId="{D5F0FE02-F91D-4C61-8A39-C45F475799DF}" srcId="{0B59A08C-A71F-40FB-89ED-933B93A5EE81}" destId="{D2CBDAE9-DE74-40FD-A233-9BB312C474A1}" srcOrd="1" destOrd="0" parTransId="{EC4EFD16-2F89-4998-84D0-6091463F3B9F}" sibTransId="{C22EF61A-8647-4C12-BC77-84463AECB12F}"/>
    <dgm:cxn modelId="{479520BF-3812-43E9-BD52-F4FA6ADA65D9}" srcId="{4AE199AD-6A55-4FA6-AD5C-08A2F1804915}" destId="{BF862355-98F5-4BD2-B2E1-7B272D61B2A6}" srcOrd="1" destOrd="0" parTransId="{88B31102-FCD6-4CD7-A513-98D2105A4BAA}" sibTransId="{5D4539BC-244B-48C8-A7CF-B01D895DFBA8}"/>
    <dgm:cxn modelId="{A9AFEB81-4B36-48AD-8257-B0556BD79DC7}" type="presOf" srcId="{029E0D9A-5D19-4BB4-81D7-03B4F7DB88DE}" destId="{53FB2968-7959-464B-A800-04FDC547EB73}" srcOrd="0" destOrd="0" presId="urn:microsoft.com/office/officeart/2005/8/layout/hList1"/>
    <dgm:cxn modelId="{719A9FC0-BC80-46C9-B0F4-B35624751BB5}" type="presParOf" srcId="{6BC0C405-DDE8-4501-82A7-3EC32D9B8B07}" destId="{CB23439E-2DD0-4252-B561-C50261D22B03}" srcOrd="0" destOrd="0" presId="urn:microsoft.com/office/officeart/2005/8/layout/hList1"/>
    <dgm:cxn modelId="{3371F0B7-CFA6-4693-A185-FFEBF43365D3}" type="presParOf" srcId="{CB23439E-2DD0-4252-B561-C50261D22B03}" destId="{7E8C045C-A42E-4BF5-A597-197BC3C375D1}" srcOrd="0" destOrd="0" presId="urn:microsoft.com/office/officeart/2005/8/layout/hList1"/>
    <dgm:cxn modelId="{0651904C-4A38-4A35-A626-F5FB515B5425}" type="presParOf" srcId="{CB23439E-2DD0-4252-B561-C50261D22B03}" destId="{53FB2968-7959-464B-A800-04FDC547EB73}" srcOrd="1" destOrd="0" presId="urn:microsoft.com/office/officeart/2005/8/layout/hList1"/>
    <dgm:cxn modelId="{A3EF27DA-F97C-4D45-A848-4B7F6A046BE0}" type="presParOf" srcId="{6BC0C405-DDE8-4501-82A7-3EC32D9B8B07}" destId="{0D5ECD19-0EB2-4108-AC4A-0740D38CF762}" srcOrd="1" destOrd="0" presId="urn:microsoft.com/office/officeart/2005/8/layout/hList1"/>
    <dgm:cxn modelId="{6C47189B-F6A8-47DC-A370-CB8346A00CCD}" type="presParOf" srcId="{6BC0C405-DDE8-4501-82A7-3EC32D9B8B07}" destId="{B1878A52-271E-4B6B-B736-600CA97531F4}" srcOrd="2" destOrd="0" presId="urn:microsoft.com/office/officeart/2005/8/layout/hList1"/>
    <dgm:cxn modelId="{97EAE356-D4ED-4BC3-92E1-0144D3419D28}" type="presParOf" srcId="{B1878A52-271E-4B6B-B736-600CA97531F4}" destId="{6BF4E8C0-39AF-4DA8-816D-DED33B6054BA}" srcOrd="0" destOrd="0" presId="urn:microsoft.com/office/officeart/2005/8/layout/hList1"/>
    <dgm:cxn modelId="{BB3B5569-8667-418D-B3B2-D07E2DFA851F}" type="presParOf" srcId="{B1878A52-271E-4B6B-B736-600CA97531F4}" destId="{48EA7713-7B38-4A51-8F3B-C31EF36A97D6}" srcOrd="1" destOrd="0" presId="urn:microsoft.com/office/officeart/2005/8/layout/hList1"/>
    <dgm:cxn modelId="{586A4680-12E0-41E5-BD41-892F51767B6F}" type="presParOf" srcId="{6BC0C405-DDE8-4501-82A7-3EC32D9B8B07}" destId="{85EED705-B09E-4231-B47D-0D5EED1BB52F}" srcOrd="3" destOrd="0" presId="urn:microsoft.com/office/officeart/2005/8/layout/hList1"/>
    <dgm:cxn modelId="{69619BB2-66CA-411F-8AE9-9BCC55DB8227}" type="presParOf" srcId="{6BC0C405-DDE8-4501-82A7-3EC32D9B8B07}" destId="{D5873EDA-E769-4123-8A2B-EFB7C9148393}" srcOrd="4" destOrd="0" presId="urn:microsoft.com/office/officeart/2005/8/layout/hList1"/>
    <dgm:cxn modelId="{441104A1-EC9D-4D9B-833D-3228B1A536C5}" type="presParOf" srcId="{D5873EDA-E769-4123-8A2B-EFB7C9148393}" destId="{8782C15B-5BBD-4C6D-920C-090BB63112F1}" srcOrd="0" destOrd="0" presId="urn:microsoft.com/office/officeart/2005/8/layout/hList1"/>
    <dgm:cxn modelId="{6CF183E4-848D-4DEE-A5A8-030B01B63CBC}" type="presParOf" srcId="{D5873EDA-E769-4123-8A2B-EFB7C9148393}" destId="{0ECD020B-B89D-4FD4-8986-6713109FCEB4}" srcOrd="1" destOrd="0" presId="urn:microsoft.com/office/officeart/2005/8/layout/hList1"/>
    <dgm:cxn modelId="{FBDC3A8F-07BC-4F9D-A33A-CE24A5DFB739}" type="presParOf" srcId="{6BC0C405-DDE8-4501-82A7-3EC32D9B8B07}" destId="{EE14198B-EAAC-4EAF-BE81-83216C703D20}" srcOrd="5" destOrd="0" presId="urn:microsoft.com/office/officeart/2005/8/layout/hList1"/>
    <dgm:cxn modelId="{05A88A9C-40F6-4974-B5A6-638963C6C105}" type="presParOf" srcId="{6BC0C405-DDE8-4501-82A7-3EC32D9B8B07}" destId="{5153D607-9377-4ECD-90E1-9BE2171D4650}" srcOrd="6" destOrd="0" presId="urn:microsoft.com/office/officeart/2005/8/layout/hList1"/>
    <dgm:cxn modelId="{64A2031E-2140-4F16-A221-75D6B4C3148C}" type="presParOf" srcId="{5153D607-9377-4ECD-90E1-9BE2171D4650}" destId="{1010BDD2-C253-47C5-9DD3-128459C68F9B}" srcOrd="0" destOrd="0" presId="urn:microsoft.com/office/officeart/2005/8/layout/hList1"/>
    <dgm:cxn modelId="{BDAF8E65-F9BE-4AC1-987D-9C4101B1F114}" type="presParOf" srcId="{5153D607-9377-4ECD-90E1-9BE2171D4650}" destId="{76888B5B-154B-40D2-A457-93698B901CDE}" srcOrd="1" destOrd="0" presId="urn:microsoft.com/office/officeart/2005/8/layout/hList1"/>
    <dgm:cxn modelId="{0C89779C-9FF9-431A-B99E-486143827A8B}" type="presParOf" srcId="{6BC0C405-DDE8-4501-82A7-3EC32D9B8B07}" destId="{D70AE383-0D26-487E-8D07-5FB2940D3BEB}" srcOrd="7" destOrd="0" presId="urn:microsoft.com/office/officeart/2005/8/layout/hList1"/>
    <dgm:cxn modelId="{E84D2DD0-B2AB-419D-925D-6CB988369789}" type="presParOf" srcId="{6BC0C405-DDE8-4501-82A7-3EC32D9B8B07}" destId="{08BE8285-1219-4CAA-B943-64AA819F7C08}" srcOrd="8" destOrd="0" presId="urn:microsoft.com/office/officeart/2005/8/layout/hList1"/>
    <dgm:cxn modelId="{E7C4C694-0480-491C-A764-EA1B8561DFCA}" type="presParOf" srcId="{08BE8285-1219-4CAA-B943-64AA819F7C08}" destId="{DF10FD7F-0F10-4B6B-87D6-C7F34B99A5D3}" srcOrd="0" destOrd="0" presId="urn:microsoft.com/office/officeart/2005/8/layout/hList1"/>
    <dgm:cxn modelId="{4BDF557F-611D-494F-B14A-33CFF05F2526}" type="presParOf" srcId="{08BE8285-1219-4CAA-B943-64AA819F7C08}" destId="{2B675858-A463-4D9F-ADB6-BCA4301A0E8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AE846-964E-478C-AA63-EEFC5E18E070}" type="datetimeFigureOut">
              <a:rPr lang="es-ES" smtClean="0"/>
              <a:t>01/03/2023</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780D4-7A5A-4CDB-B409-ABE533486BFF}" type="slidenum">
              <a:rPr lang="es-ES" smtClean="0"/>
              <a:t>‹Nº›</a:t>
            </a:fld>
            <a:endParaRPr lang="es-ES"/>
          </a:p>
        </p:txBody>
      </p:sp>
    </p:spTree>
    <p:extLst>
      <p:ext uri="{BB962C8B-B14F-4D97-AF65-F5344CB8AC3E}">
        <p14:creationId xmlns:p14="http://schemas.microsoft.com/office/powerpoint/2010/main" val="253709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76918E-5EA8-11C4-C897-1475C883D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 xmlns:a16="http://schemas.microsoft.com/office/drawing/2014/main" id="{DCC7D113-4F5D-13A3-8098-ACAD3FCFF8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 xmlns:a16="http://schemas.microsoft.com/office/drawing/2014/main" id="{E2F01DF4-FDEB-8A09-0A27-BFD3746F9610}"/>
              </a:ext>
            </a:extLst>
          </p:cNvPr>
          <p:cNvSpPr>
            <a:spLocks noGrp="1"/>
          </p:cNvSpPr>
          <p:nvPr>
            <p:ph type="dt" sz="half" idx="10"/>
          </p:nvPr>
        </p:nvSpPr>
        <p:spPr/>
        <p:txBody>
          <a:bodyPr/>
          <a:lstStyle/>
          <a:p>
            <a:fld id="{EA9BE366-8242-424F-8402-4E0933C83F4A}" type="datetime1">
              <a:rPr lang="es-ES" smtClean="0"/>
              <a:t>01/03/2023</a:t>
            </a:fld>
            <a:endParaRPr lang="es-ES"/>
          </a:p>
        </p:txBody>
      </p:sp>
      <p:sp>
        <p:nvSpPr>
          <p:cNvPr id="5" name="Footer Placeholder 4">
            <a:extLst>
              <a:ext uri="{FF2B5EF4-FFF2-40B4-BE49-F238E27FC236}">
                <a16:creationId xmlns="" xmlns:a16="http://schemas.microsoft.com/office/drawing/2014/main" id="{FC586D3B-61EA-A6BE-8596-6F01BF23D266}"/>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 xmlns:a16="http://schemas.microsoft.com/office/drawing/2014/main" id="{42BEEA45-AF3C-052F-62ED-007A2B2F5979}"/>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90617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E7FD6C-DDC3-6763-786F-62E78680B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 xmlns:a16="http://schemas.microsoft.com/office/drawing/2014/main" id="{9ABE62F8-68BA-E86C-DC40-CAAF1A7B9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 xmlns:a16="http://schemas.microsoft.com/office/drawing/2014/main" id="{717B6112-3B8C-FF7A-8E01-2691C03E6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F5EB0AE-73DC-6218-5541-F796ABD2485A}"/>
              </a:ext>
            </a:extLst>
          </p:cNvPr>
          <p:cNvSpPr>
            <a:spLocks noGrp="1"/>
          </p:cNvSpPr>
          <p:nvPr>
            <p:ph type="dt" sz="half" idx="10"/>
          </p:nvPr>
        </p:nvSpPr>
        <p:spPr/>
        <p:txBody>
          <a:bodyPr/>
          <a:lstStyle/>
          <a:p>
            <a:fld id="{DF4A9FFB-8330-4689-BF75-A4A9EC132936}" type="datetime1">
              <a:rPr lang="es-ES" smtClean="0"/>
              <a:t>01/03/2023</a:t>
            </a:fld>
            <a:endParaRPr lang="es-ES"/>
          </a:p>
        </p:txBody>
      </p:sp>
      <p:sp>
        <p:nvSpPr>
          <p:cNvPr id="6" name="Footer Placeholder 5">
            <a:extLst>
              <a:ext uri="{FF2B5EF4-FFF2-40B4-BE49-F238E27FC236}">
                <a16:creationId xmlns="" xmlns:a16="http://schemas.microsoft.com/office/drawing/2014/main" id="{A8156D66-5A7F-5BA8-1AEB-F46603255FA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 xmlns:a16="http://schemas.microsoft.com/office/drawing/2014/main" id="{98359BFC-C2C4-5EC2-4BD0-50B8EA963C0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008888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6AAD73-0934-A613-222C-CB4A1BF229EC}"/>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 xmlns:a16="http://schemas.microsoft.com/office/drawing/2014/main" id="{6D9DF75B-F28A-4721-ADD0-6FB14AADAF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 xmlns:a16="http://schemas.microsoft.com/office/drawing/2014/main" id="{935C5F90-182F-DA47-1830-34274CAA13D5}"/>
              </a:ext>
            </a:extLst>
          </p:cNvPr>
          <p:cNvSpPr>
            <a:spLocks noGrp="1"/>
          </p:cNvSpPr>
          <p:nvPr>
            <p:ph type="dt" sz="half" idx="10"/>
          </p:nvPr>
        </p:nvSpPr>
        <p:spPr/>
        <p:txBody>
          <a:bodyPr/>
          <a:lstStyle/>
          <a:p>
            <a:fld id="{DB088899-B22E-4B58-B331-D91C579DA2AA}" type="datetime1">
              <a:rPr lang="es-ES" smtClean="0"/>
              <a:t>01/03/2023</a:t>
            </a:fld>
            <a:endParaRPr lang="es-ES"/>
          </a:p>
        </p:txBody>
      </p:sp>
      <p:sp>
        <p:nvSpPr>
          <p:cNvPr id="5" name="Footer Placeholder 4">
            <a:extLst>
              <a:ext uri="{FF2B5EF4-FFF2-40B4-BE49-F238E27FC236}">
                <a16:creationId xmlns="" xmlns:a16="http://schemas.microsoft.com/office/drawing/2014/main" id="{29CD1073-E153-9BE8-4DC1-10A7657FA033}"/>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 xmlns:a16="http://schemas.microsoft.com/office/drawing/2014/main" id="{B908EE9C-DC58-18CC-D169-80A7768A4084}"/>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481736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85ADFC0-DD45-9E9C-AD11-D1AE2871F8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 xmlns:a16="http://schemas.microsoft.com/office/drawing/2014/main" id="{91BE7225-0504-C905-6629-0D9CF412CA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 xmlns:a16="http://schemas.microsoft.com/office/drawing/2014/main" id="{32621951-46F7-BF39-C1C7-EC812244BFB6}"/>
              </a:ext>
            </a:extLst>
          </p:cNvPr>
          <p:cNvSpPr>
            <a:spLocks noGrp="1"/>
          </p:cNvSpPr>
          <p:nvPr>
            <p:ph type="dt" sz="half" idx="10"/>
          </p:nvPr>
        </p:nvSpPr>
        <p:spPr/>
        <p:txBody>
          <a:bodyPr/>
          <a:lstStyle/>
          <a:p>
            <a:fld id="{FEF50669-A536-4B75-8F83-A058D2F5EA49}" type="datetime1">
              <a:rPr lang="es-ES" smtClean="0"/>
              <a:t>01/03/2023</a:t>
            </a:fld>
            <a:endParaRPr lang="es-ES"/>
          </a:p>
        </p:txBody>
      </p:sp>
      <p:sp>
        <p:nvSpPr>
          <p:cNvPr id="5" name="Footer Placeholder 4">
            <a:extLst>
              <a:ext uri="{FF2B5EF4-FFF2-40B4-BE49-F238E27FC236}">
                <a16:creationId xmlns="" xmlns:a16="http://schemas.microsoft.com/office/drawing/2014/main" id="{B26C544C-64C8-C0A2-8BEC-CF8013560962}"/>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 xmlns:a16="http://schemas.microsoft.com/office/drawing/2014/main" id="{E5C3AACA-9B28-FB6D-D399-934449FF2E6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58273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6BAD4A-7BDB-4389-AF53-0C76E06D800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 xmlns:a16="http://schemas.microsoft.com/office/drawing/2014/main" id="{3DD292F8-4223-651D-6A9D-8077391E65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 xmlns:a16="http://schemas.microsoft.com/office/drawing/2014/main" id="{F418D7CF-1A15-BD0B-508A-ABD48BD7413D}"/>
              </a:ext>
            </a:extLst>
          </p:cNvPr>
          <p:cNvSpPr>
            <a:spLocks noGrp="1"/>
          </p:cNvSpPr>
          <p:nvPr>
            <p:ph type="dt" sz="half" idx="10"/>
          </p:nvPr>
        </p:nvSpPr>
        <p:spPr/>
        <p:txBody>
          <a:bodyPr/>
          <a:lstStyle/>
          <a:p>
            <a:fld id="{E7A378DE-B9FC-417A-826B-CB1415D5599E}" type="datetime1">
              <a:rPr lang="es-ES" smtClean="0"/>
              <a:t>01/03/2023</a:t>
            </a:fld>
            <a:endParaRPr lang="es-ES"/>
          </a:p>
        </p:txBody>
      </p:sp>
      <p:sp>
        <p:nvSpPr>
          <p:cNvPr id="5" name="Footer Placeholder 4">
            <a:extLst>
              <a:ext uri="{FF2B5EF4-FFF2-40B4-BE49-F238E27FC236}">
                <a16:creationId xmlns="" xmlns:a16="http://schemas.microsoft.com/office/drawing/2014/main" id="{96B553F7-55AA-5FBF-1F82-9F2912779ED5}"/>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 xmlns:a16="http://schemas.microsoft.com/office/drawing/2014/main" id="{9B694942-8707-DAF3-5FD5-8F1246F30FC9}"/>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79480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2BE320-E04F-D568-69C0-C07757EB89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 xmlns:a16="http://schemas.microsoft.com/office/drawing/2014/main" id="{78F7B311-89C3-5860-ED1A-9E2F91678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92E470-DFB8-565A-411B-4F65ABCE4834}"/>
              </a:ext>
            </a:extLst>
          </p:cNvPr>
          <p:cNvSpPr>
            <a:spLocks noGrp="1"/>
          </p:cNvSpPr>
          <p:nvPr>
            <p:ph type="dt" sz="half" idx="10"/>
          </p:nvPr>
        </p:nvSpPr>
        <p:spPr/>
        <p:txBody>
          <a:bodyPr/>
          <a:lstStyle/>
          <a:p>
            <a:fld id="{A54700EA-6357-4413-A1DF-86543A421A59}" type="datetime1">
              <a:rPr lang="es-ES" smtClean="0"/>
              <a:t>01/03/2023</a:t>
            </a:fld>
            <a:endParaRPr lang="es-ES"/>
          </a:p>
        </p:txBody>
      </p:sp>
      <p:sp>
        <p:nvSpPr>
          <p:cNvPr id="5" name="Footer Placeholder 4">
            <a:extLst>
              <a:ext uri="{FF2B5EF4-FFF2-40B4-BE49-F238E27FC236}">
                <a16:creationId xmlns="" xmlns:a16="http://schemas.microsoft.com/office/drawing/2014/main" id="{DAA4735A-67E8-DB29-7474-95E6046FAFDF}"/>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 xmlns:a16="http://schemas.microsoft.com/office/drawing/2014/main" id="{BE3356ED-E895-B7C0-8DFB-8E9B2003C8EA}"/>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6434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226682-70D4-3099-0FB5-1ED3C71A0D68}"/>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 xmlns:a16="http://schemas.microsoft.com/office/drawing/2014/main" id="{9702749B-F368-78E8-6B61-23E575A9AE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 xmlns:a16="http://schemas.microsoft.com/office/drawing/2014/main" id="{750E2E07-F817-046B-2823-A5B22AFFB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 xmlns:a16="http://schemas.microsoft.com/office/drawing/2014/main" id="{016ECE48-3210-5B12-84C3-68AAFE90D739}"/>
              </a:ext>
            </a:extLst>
          </p:cNvPr>
          <p:cNvSpPr>
            <a:spLocks noGrp="1"/>
          </p:cNvSpPr>
          <p:nvPr>
            <p:ph type="dt" sz="half" idx="10"/>
          </p:nvPr>
        </p:nvSpPr>
        <p:spPr/>
        <p:txBody>
          <a:bodyPr/>
          <a:lstStyle/>
          <a:p>
            <a:fld id="{D54354BD-15BF-4A94-B7AB-D412BD50C5E9}" type="datetime1">
              <a:rPr lang="es-ES" smtClean="0"/>
              <a:t>01/03/2023</a:t>
            </a:fld>
            <a:endParaRPr lang="es-ES"/>
          </a:p>
        </p:txBody>
      </p:sp>
      <p:sp>
        <p:nvSpPr>
          <p:cNvPr id="6" name="Footer Placeholder 5">
            <a:extLst>
              <a:ext uri="{FF2B5EF4-FFF2-40B4-BE49-F238E27FC236}">
                <a16:creationId xmlns="" xmlns:a16="http://schemas.microsoft.com/office/drawing/2014/main" id="{2D1B5D58-22CC-2D9A-69D2-9174FFA4F772}"/>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 xmlns:a16="http://schemas.microsoft.com/office/drawing/2014/main" id="{3828F641-FD27-3026-FCB4-F85BC6189DB8}"/>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452763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068AF2-E78B-CAD0-85F4-CBF903F854D4}"/>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 xmlns:a16="http://schemas.microsoft.com/office/drawing/2014/main" id="{B37DBC3F-4789-024D-8915-71F2F7767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E992D41-F582-C9CC-0B6A-5486D135A6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 xmlns:a16="http://schemas.microsoft.com/office/drawing/2014/main" id="{E532A447-1EB1-FA2C-141F-08DEFE325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B4227C9-68CF-B138-5EA4-C704F8EE5C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 xmlns:a16="http://schemas.microsoft.com/office/drawing/2014/main" id="{C64AE279-8A4C-4294-5529-2B409C938F88}"/>
              </a:ext>
            </a:extLst>
          </p:cNvPr>
          <p:cNvSpPr>
            <a:spLocks noGrp="1"/>
          </p:cNvSpPr>
          <p:nvPr>
            <p:ph type="dt" sz="half" idx="10"/>
          </p:nvPr>
        </p:nvSpPr>
        <p:spPr/>
        <p:txBody>
          <a:bodyPr/>
          <a:lstStyle/>
          <a:p>
            <a:fld id="{5D35139C-0B16-4290-A6BF-75D3B368A007}" type="datetime1">
              <a:rPr lang="es-ES" smtClean="0"/>
              <a:t>01/03/2023</a:t>
            </a:fld>
            <a:endParaRPr lang="es-ES"/>
          </a:p>
        </p:txBody>
      </p:sp>
      <p:sp>
        <p:nvSpPr>
          <p:cNvPr id="8" name="Footer Placeholder 7">
            <a:extLst>
              <a:ext uri="{FF2B5EF4-FFF2-40B4-BE49-F238E27FC236}">
                <a16:creationId xmlns="" xmlns:a16="http://schemas.microsoft.com/office/drawing/2014/main" id="{4757E941-65C8-717B-A94E-5F269A084B49}"/>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 xmlns:a16="http://schemas.microsoft.com/office/drawing/2014/main" id="{6638D95C-8CBA-AD77-EE50-40E361C3FEEB}"/>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197736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501984-540C-012B-C025-E8CFD48EEB5A}"/>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 xmlns:a16="http://schemas.microsoft.com/office/drawing/2014/main" id="{7ABA8CE3-9C27-C43A-1BA4-39C89E9B7008}"/>
              </a:ext>
            </a:extLst>
          </p:cNvPr>
          <p:cNvSpPr>
            <a:spLocks noGrp="1"/>
          </p:cNvSpPr>
          <p:nvPr>
            <p:ph type="dt" sz="half" idx="10"/>
          </p:nvPr>
        </p:nvSpPr>
        <p:spPr/>
        <p:txBody>
          <a:bodyPr/>
          <a:lstStyle/>
          <a:p>
            <a:fld id="{74C96ACD-FCCB-489C-809D-4B6DB9110F7A}" type="datetime1">
              <a:rPr lang="es-ES" smtClean="0"/>
              <a:t>01/03/2023</a:t>
            </a:fld>
            <a:endParaRPr lang="es-ES"/>
          </a:p>
        </p:txBody>
      </p:sp>
      <p:sp>
        <p:nvSpPr>
          <p:cNvPr id="4" name="Footer Placeholder 3">
            <a:extLst>
              <a:ext uri="{FF2B5EF4-FFF2-40B4-BE49-F238E27FC236}">
                <a16:creationId xmlns="" xmlns:a16="http://schemas.microsoft.com/office/drawing/2014/main" id="{51AAEDDA-0C55-C0D8-0E3D-AC33D0CE4A7F}"/>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 xmlns:a16="http://schemas.microsoft.com/office/drawing/2014/main" id="{C31AEC76-213F-B24C-4AD1-F0E2CEBB07D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426293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C1E8B51-AADB-B44F-CF4A-F634BE186A6E}"/>
              </a:ext>
            </a:extLst>
          </p:cNvPr>
          <p:cNvGrpSpPr/>
          <p:nvPr userDrawn="1"/>
        </p:nvGrpSpPr>
        <p:grpSpPr>
          <a:xfrm>
            <a:off x="0" y="0"/>
            <a:ext cx="12192000" cy="6721475"/>
            <a:chOff x="0" y="0"/>
            <a:chExt cx="12192000" cy="6721475"/>
          </a:xfrm>
        </p:grpSpPr>
        <p:sp>
          <p:nvSpPr>
            <p:cNvPr id="5" name="Rectangle 4">
              <a:extLst>
                <a:ext uri="{FF2B5EF4-FFF2-40B4-BE49-F238E27FC236}">
                  <a16:creationId xmlns="" xmlns:a16="http://schemas.microsoft.com/office/drawing/2014/main" id="{23763B2D-482C-072A-737C-7B1ABB3DFD8E}"/>
                </a:ext>
              </a:extLst>
            </p:cNvPr>
            <p:cNvSpPr/>
            <p:nvPr userDrawn="1"/>
          </p:nvSpPr>
          <p:spPr>
            <a:xfrm>
              <a:off x="0" y="0"/>
              <a:ext cx="12192000" cy="672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Imagen 8" descr="Imagen que contiene Interfaz de usuario gráfica&#10;&#10;Descripción generada automáticamente">
              <a:extLst>
                <a:ext uri="{FF2B5EF4-FFF2-40B4-BE49-F238E27FC236}">
                  <a16:creationId xmlns="" xmlns:a16="http://schemas.microsoft.com/office/drawing/2014/main" id="{479BEFB6-EA6A-153D-C7E2-AD98CC515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0238" y="2902743"/>
              <a:ext cx="3671523" cy="915988"/>
            </a:xfrm>
            <a:prstGeom prst="rect">
              <a:avLst/>
            </a:prstGeom>
          </p:spPr>
        </p:pic>
      </p:grpSp>
    </p:spTree>
    <p:extLst>
      <p:ext uri="{BB962C8B-B14F-4D97-AF65-F5344CB8AC3E}">
        <p14:creationId xmlns:p14="http://schemas.microsoft.com/office/powerpoint/2010/main" val="3576363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871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1943FB-0ED2-F413-A89A-74276290A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 xmlns:a16="http://schemas.microsoft.com/office/drawing/2014/main" id="{BC89B599-827A-BA69-B1E7-961938B462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 xmlns:a16="http://schemas.microsoft.com/office/drawing/2014/main" id="{C646CEFD-DD19-20A2-7D55-A4E27EE68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4A50720-8EED-8BCF-ACF4-22ED42BD1414}"/>
              </a:ext>
            </a:extLst>
          </p:cNvPr>
          <p:cNvSpPr>
            <a:spLocks noGrp="1"/>
          </p:cNvSpPr>
          <p:nvPr>
            <p:ph type="dt" sz="half" idx="10"/>
          </p:nvPr>
        </p:nvSpPr>
        <p:spPr/>
        <p:txBody>
          <a:bodyPr/>
          <a:lstStyle/>
          <a:p>
            <a:fld id="{05D0D562-0FD8-4444-A106-EA96D4FB48D1}" type="datetime1">
              <a:rPr lang="es-ES" smtClean="0"/>
              <a:t>01/03/2023</a:t>
            </a:fld>
            <a:endParaRPr lang="es-ES"/>
          </a:p>
        </p:txBody>
      </p:sp>
      <p:sp>
        <p:nvSpPr>
          <p:cNvPr id="6" name="Footer Placeholder 5">
            <a:extLst>
              <a:ext uri="{FF2B5EF4-FFF2-40B4-BE49-F238E27FC236}">
                <a16:creationId xmlns="" xmlns:a16="http://schemas.microsoft.com/office/drawing/2014/main" id="{47D546E4-EB23-10B5-A1ED-327CC620CC3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 xmlns:a16="http://schemas.microsoft.com/office/drawing/2014/main" id="{44C667B0-269E-5947-BAE8-09EE3B21613F}"/>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85923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ángulo 11">
            <a:extLst>
              <a:ext uri="{FF2B5EF4-FFF2-40B4-BE49-F238E27FC236}">
                <a16:creationId xmlns="" xmlns:a16="http://schemas.microsoft.com/office/drawing/2014/main" id="{2D9935AA-C380-780E-152D-F5D123AEE802}"/>
              </a:ext>
            </a:extLst>
          </p:cNvPr>
          <p:cNvSpPr/>
          <p:nvPr userDrawn="1"/>
        </p:nvSpPr>
        <p:spPr>
          <a:xfrm>
            <a:off x="7950200" y="7938"/>
            <a:ext cx="4241800" cy="136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itle Placeholder 1">
            <a:extLst>
              <a:ext uri="{FF2B5EF4-FFF2-40B4-BE49-F238E27FC236}">
                <a16:creationId xmlns="" xmlns:a16="http://schemas.microsoft.com/office/drawing/2014/main" id="{5D5C164E-6D6E-5FB2-431F-8186A141A981}"/>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 xmlns:a16="http://schemas.microsoft.com/office/drawing/2014/main" id="{6CCCB6D4-4186-5D7A-D10F-EE19BC65BF55}"/>
              </a:ext>
            </a:extLst>
          </p:cNvPr>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 xmlns:a16="http://schemas.microsoft.com/office/drawing/2014/main" id="{76310E2B-1186-57C7-6C8F-8CEECAC39B83}"/>
              </a:ext>
            </a:extLst>
          </p:cNvPr>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C977D-7371-4F5C-A6DE-DCD85D09C5C6}" type="datetime1">
              <a:rPr lang="es-ES" smtClean="0"/>
              <a:t>01/03/2023</a:t>
            </a:fld>
            <a:endParaRPr lang="es-ES"/>
          </a:p>
        </p:txBody>
      </p:sp>
      <p:sp>
        <p:nvSpPr>
          <p:cNvPr id="5" name="Footer Placeholder 4">
            <a:extLst>
              <a:ext uri="{FF2B5EF4-FFF2-40B4-BE49-F238E27FC236}">
                <a16:creationId xmlns="" xmlns:a16="http://schemas.microsoft.com/office/drawing/2014/main" id="{A695695A-E6D8-711B-1284-D6CFF0990FCB}"/>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 xmlns:a16="http://schemas.microsoft.com/office/drawing/2014/main" id="{389B4D46-5FAE-B51E-47BD-62BC0B04CA85}"/>
              </a:ext>
            </a:extLst>
          </p:cNvPr>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2A9ED-F10F-4D88-A8B1-084729BD525D}" type="slidenum">
              <a:rPr lang="es-ES" smtClean="0"/>
              <a:t>‹Nº›</a:t>
            </a:fld>
            <a:endParaRPr lang="es-ES"/>
          </a:p>
        </p:txBody>
      </p:sp>
      <p:pic>
        <p:nvPicPr>
          <p:cNvPr id="9" name="Imagen 8" descr="Imagen que contiene Interfaz de usuario gráfica&#10;&#10;Descripción generada automáticamente">
            <a:extLst>
              <a:ext uri="{FF2B5EF4-FFF2-40B4-BE49-F238E27FC236}">
                <a16:creationId xmlns="" xmlns:a16="http://schemas.microsoft.com/office/drawing/2014/main" id="{6CB0F4EE-F480-BC20-4583-B72202C631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692357" y="353243"/>
            <a:ext cx="3671523" cy="915988"/>
          </a:xfrm>
          <a:prstGeom prst="rect">
            <a:avLst/>
          </a:prstGeom>
        </p:spPr>
      </p:pic>
      <p:pic>
        <p:nvPicPr>
          <p:cNvPr id="8" name="Imagen 7">
            <a:extLst>
              <a:ext uri="{FF2B5EF4-FFF2-40B4-BE49-F238E27FC236}">
                <a16:creationId xmlns="" xmlns:a16="http://schemas.microsoft.com/office/drawing/2014/main" id="{CC4B50EA-8F09-3F89-9089-79711DEB673E}"/>
              </a:ext>
            </a:extLst>
          </p:cNvPr>
          <p:cNvPicPr>
            <a:picLocks noChangeAspect="1"/>
          </p:cNvPicPr>
          <p:nvPr userDrawn="1"/>
        </p:nvPicPr>
        <p:blipFill>
          <a:blip r:embed="rId15"/>
          <a:stretch>
            <a:fillRect/>
          </a:stretch>
        </p:blipFill>
        <p:spPr>
          <a:xfrm>
            <a:off x="-1" y="6754137"/>
            <a:ext cx="12192001" cy="113290"/>
          </a:xfrm>
          <a:prstGeom prst="rect">
            <a:avLst/>
          </a:prstGeom>
        </p:spPr>
      </p:pic>
      <p:pic>
        <p:nvPicPr>
          <p:cNvPr id="11" name="Imagen 10">
            <a:extLst>
              <a:ext uri="{FF2B5EF4-FFF2-40B4-BE49-F238E27FC236}">
                <a16:creationId xmlns="" xmlns:a16="http://schemas.microsoft.com/office/drawing/2014/main" id="{59786A71-F008-BFB8-2BE1-3967EA9F140C}"/>
              </a:ext>
            </a:extLst>
          </p:cNvPr>
          <p:cNvPicPr>
            <a:picLocks noChangeAspect="1"/>
          </p:cNvPicPr>
          <p:nvPr userDrawn="1"/>
        </p:nvPicPr>
        <p:blipFill>
          <a:blip r:embed="rId16"/>
          <a:stretch>
            <a:fillRect/>
          </a:stretch>
        </p:blipFill>
        <p:spPr>
          <a:xfrm>
            <a:off x="1252800" y="513445"/>
            <a:ext cx="558000" cy="54015"/>
          </a:xfrm>
          <a:prstGeom prst="rect">
            <a:avLst/>
          </a:prstGeom>
        </p:spPr>
      </p:pic>
    </p:spTree>
    <p:extLst>
      <p:ext uri="{BB962C8B-B14F-4D97-AF65-F5344CB8AC3E}">
        <p14:creationId xmlns:p14="http://schemas.microsoft.com/office/powerpoint/2010/main" val="2152040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minjusticia.gov.co/servicio-al-ciudadano/pqrs" TargetMode="External"/><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persona, tabla, corte, mujer&#10;&#10;Descripción generada automáticamente">
            <a:extLst>
              <a:ext uri="{FF2B5EF4-FFF2-40B4-BE49-F238E27FC236}">
                <a16:creationId xmlns="" xmlns:a16="http://schemas.microsoft.com/office/drawing/2014/main" id="{9DBDFD2F-F864-78B9-68DB-E039C975A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692" y="1301269"/>
            <a:ext cx="9083047" cy="3671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ángulo 7">
            <a:extLst>
              <a:ext uri="{FF2B5EF4-FFF2-40B4-BE49-F238E27FC236}">
                <a16:creationId xmlns="" xmlns:a16="http://schemas.microsoft.com/office/drawing/2014/main" id="{310FB232-AA6F-1423-A4FA-D6B701B63B5D}"/>
              </a:ext>
            </a:extLst>
          </p:cNvPr>
          <p:cNvSpPr/>
          <p:nvPr/>
        </p:nvSpPr>
        <p:spPr>
          <a:xfrm>
            <a:off x="2879754" y="5312675"/>
            <a:ext cx="5881754" cy="777501"/>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latin typeface="Montserrat SemiBold" pitchFamily="2" charset="77"/>
              </a:rPr>
              <a:t>Plan de Participaci</a:t>
            </a:r>
            <a:r>
              <a:rPr lang="es-MX" sz="2400" b="1" dirty="0">
                <a:solidFill>
                  <a:schemeClr val="tx1"/>
                </a:solidFill>
                <a:latin typeface="Montserrat SemiBold" pitchFamily="2" charset="77"/>
              </a:rPr>
              <a:t>ó</a:t>
            </a:r>
            <a:r>
              <a:rPr lang="es-MX" sz="2400" b="1" dirty="0" smtClean="0">
                <a:solidFill>
                  <a:schemeClr val="tx1"/>
                </a:solidFill>
                <a:latin typeface="Montserrat SemiBold" pitchFamily="2" charset="77"/>
              </a:rPr>
              <a:t>n Ciudadana 2023</a:t>
            </a:r>
            <a:endParaRPr lang="es-CO" sz="3200" b="1" dirty="0">
              <a:solidFill>
                <a:sysClr val="windowText" lastClr="000000"/>
              </a:solidFill>
            </a:endParaRPr>
          </a:p>
        </p:txBody>
      </p:sp>
      <p:pic>
        <p:nvPicPr>
          <p:cNvPr id="2" name="Legend From Heaven - Inspiring Up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18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5D4E16B6-F8A7-1EF1-94D6-C3E806798778}"/>
              </a:ext>
            </a:extLst>
          </p:cNvPr>
          <p:cNvSpPr/>
          <p:nvPr/>
        </p:nvSpPr>
        <p:spPr>
          <a:xfrm>
            <a:off x="1290598" y="754270"/>
            <a:ext cx="4567584" cy="555229"/>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Contexto Normativo </a:t>
            </a:r>
            <a:endParaRPr lang="es-CO" sz="2400" b="1" dirty="0">
              <a:solidFill>
                <a:schemeClr val="tx1"/>
              </a:solidFill>
              <a:latin typeface="Montserrat SemiBold" pitchFamily="2" charset="77"/>
            </a:endParaRPr>
          </a:p>
        </p:txBody>
      </p:sp>
      <p:sp>
        <p:nvSpPr>
          <p:cNvPr id="5" name="Rectángulo 4">
            <a:extLst>
              <a:ext uri="{FF2B5EF4-FFF2-40B4-BE49-F238E27FC236}">
                <a16:creationId xmlns="" xmlns:a16="http://schemas.microsoft.com/office/drawing/2014/main" id="{265BAA9B-DAC6-C043-58ED-FAFEBCF9A85C}"/>
              </a:ext>
            </a:extLst>
          </p:cNvPr>
          <p:cNvSpPr/>
          <p:nvPr/>
        </p:nvSpPr>
        <p:spPr>
          <a:xfrm>
            <a:off x="191538" y="2857785"/>
            <a:ext cx="1676877" cy="597194"/>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just">
              <a:lnSpc>
                <a:spcPct val="100000"/>
              </a:lnSpc>
              <a:spcBef>
                <a:spcPts val="105"/>
              </a:spcBef>
            </a:pPr>
            <a:r>
              <a:rPr lang="es-MX" sz="1600" b="1" dirty="0">
                <a:solidFill>
                  <a:srgbClr val="0070C0"/>
                </a:solidFill>
                <a:latin typeface="Montserrat SemiBold" pitchFamily="2" charset="77"/>
              </a:rPr>
              <a:t>Leyes relacionadas </a:t>
            </a:r>
          </a:p>
        </p:txBody>
      </p:sp>
      <p:sp>
        <p:nvSpPr>
          <p:cNvPr id="6" name="Pergamino: vertical 5">
            <a:extLst>
              <a:ext uri="{FF2B5EF4-FFF2-40B4-BE49-F238E27FC236}">
                <a16:creationId xmlns="" xmlns:a16="http://schemas.microsoft.com/office/drawing/2014/main" id="{E44920CB-49A8-936B-21E7-C38925E0B27C}"/>
              </a:ext>
            </a:extLst>
          </p:cNvPr>
          <p:cNvSpPr/>
          <p:nvPr/>
        </p:nvSpPr>
        <p:spPr>
          <a:xfrm>
            <a:off x="5101458" y="2001883"/>
            <a:ext cx="2939726" cy="1851252"/>
          </a:xfrm>
          <a:prstGeom prst="verticalScroll">
            <a:avLst/>
          </a:prstGeom>
          <a:ln w="38100">
            <a:solidFill>
              <a:srgbClr val="154A8A"/>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spcBef>
                <a:spcPts val="840"/>
              </a:spcBef>
            </a:pPr>
            <a:r>
              <a:rPr lang="es-MX" sz="1200" b="1" dirty="0">
                <a:solidFill>
                  <a:srgbClr val="264488"/>
                </a:solidFill>
                <a:latin typeface="Montserrat Medium" panose="020B0604020202020204" pitchFamily="2" charset="0"/>
              </a:rPr>
              <a:t>Decreto 1081 de 2015</a:t>
            </a:r>
          </a:p>
          <a:p>
            <a:pPr marL="108585" marR="100965" algn="just">
              <a:lnSpc>
                <a:spcPct val="86600"/>
              </a:lnSpc>
              <a:spcBef>
                <a:spcPts val="385"/>
              </a:spcBef>
            </a:pPr>
            <a:r>
              <a:rPr lang="es-MX" sz="1200" dirty="0">
                <a:solidFill>
                  <a:schemeClr val="tx1"/>
                </a:solidFill>
                <a:latin typeface="Montserrat Medium" panose="020B0604020202020204" pitchFamily="2" charset="0"/>
              </a:rPr>
              <a:t>Por medio del cual se expide el Decreto  Reglamentario Único del Sector  Presidencia de la República.</a:t>
            </a:r>
          </a:p>
        </p:txBody>
      </p:sp>
      <p:sp>
        <p:nvSpPr>
          <p:cNvPr id="7" name="Pergamino: vertical 6">
            <a:extLst>
              <a:ext uri="{FF2B5EF4-FFF2-40B4-BE49-F238E27FC236}">
                <a16:creationId xmlns="" xmlns:a16="http://schemas.microsoft.com/office/drawing/2014/main" id="{5EEE47C6-41DF-60A0-F4A2-105ED5EC1F7B}"/>
              </a:ext>
            </a:extLst>
          </p:cNvPr>
          <p:cNvSpPr/>
          <p:nvPr/>
        </p:nvSpPr>
        <p:spPr>
          <a:xfrm>
            <a:off x="8041184" y="2479636"/>
            <a:ext cx="3830425" cy="1911425"/>
          </a:xfrm>
          <a:prstGeom prst="verticalScroll">
            <a:avLst/>
          </a:prstGeom>
          <a:ln w="38100">
            <a:solidFill>
              <a:srgbClr val="E31414"/>
            </a:solidFill>
          </a:ln>
        </p:spPr>
        <p:style>
          <a:lnRef idx="2">
            <a:schemeClr val="accent3"/>
          </a:lnRef>
          <a:fillRef idx="1">
            <a:schemeClr val="lt1"/>
          </a:fillRef>
          <a:effectRef idx="0">
            <a:schemeClr val="accent3"/>
          </a:effectRef>
          <a:fontRef idx="minor">
            <a:schemeClr val="dk1"/>
          </a:fontRef>
        </p:style>
        <p:txBody>
          <a:bodyPr rtlCol="0" anchor="ctr"/>
          <a:lstStyle/>
          <a:p>
            <a:pPr algn="ctr">
              <a:spcBef>
                <a:spcPts val="840"/>
              </a:spcBef>
            </a:pPr>
            <a:r>
              <a:rPr lang="es-MX" sz="1400" b="1" dirty="0">
                <a:solidFill>
                  <a:srgbClr val="264488"/>
                </a:solidFill>
                <a:latin typeface="Montserrat Medium" panose="020B0604020202020204" pitchFamily="2" charset="0"/>
              </a:rPr>
              <a:t>Decreto 270 de 2017</a:t>
            </a:r>
          </a:p>
          <a:p>
            <a:pPr marL="40640" marR="36830" indent="635" algn="ctr">
              <a:lnSpc>
                <a:spcPct val="86400"/>
              </a:lnSpc>
              <a:spcBef>
                <a:spcPts val="390"/>
              </a:spcBef>
            </a:pPr>
            <a:r>
              <a:rPr lang="es-MX" sz="1200" dirty="0">
                <a:solidFill>
                  <a:schemeClr val="tx1"/>
                </a:solidFill>
                <a:latin typeface="Montserrat Medium" panose="020B0604020202020204" pitchFamily="2" charset="0"/>
              </a:rPr>
              <a:t>Por el cual se modifica y se adiciona el  Decreto 1081 de 2015, Decreto Único  Reglamentario de la Presidencia de la  República, en relación con la participación  de los ciudadanos o grupos de interesados  en la elaboración de proyectos específicos  de regulación.</a:t>
            </a:r>
          </a:p>
        </p:txBody>
      </p:sp>
      <p:sp>
        <p:nvSpPr>
          <p:cNvPr id="9" name="Pergamino: vertical 8">
            <a:extLst>
              <a:ext uri="{FF2B5EF4-FFF2-40B4-BE49-F238E27FC236}">
                <a16:creationId xmlns="" xmlns:a16="http://schemas.microsoft.com/office/drawing/2014/main" id="{0E927D7E-8D62-15EF-E40A-5DEA8571FC6B}"/>
              </a:ext>
            </a:extLst>
          </p:cNvPr>
          <p:cNvSpPr/>
          <p:nvPr/>
        </p:nvSpPr>
        <p:spPr>
          <a:xfrm>
            <a:off x="7890137" y="4928987"/>
            <a:ext cx="3624532" cy="1614672"/>
          </a:xfrm>
          <a:prstGeom prst="verticalScroll">
            <a:avLst/>
          </a:prstGeom>
          <a:ln w="38100">
            <a:solidFill>
              <a:srgbClr val="154A8A"/>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spcBef>
                <a:spcPts val="5"/>
              </a:spcBef>
            </a:pPr>
            <a:r>
              <a:rPr lang="es-MX" sz="1400" b="1" dirty="0">
                <a:solidFill>
                  <a:srgbClr val="264488"/>
                </a:solidFill>
                <a:latin typeface="Montserrat Medium" panose="020B0604020202020204" pitchFamily="2" charset="0"/>
              </a:rPr>
              <a:t>Decreto 618 de 2018</a:t>
            </a:r>
          </a:p>
          <a:p>
            <a:pPr marL="41275" marR="34925" indent="-1905" algn="just">
              <a:lnSpc>
                <a:spcPct val="86300"/>
              </a:lnSpc>
              <a:spcBef>
                <a:spcPts val="390"/>
              </a:spcBef>
            </a:pPr>
            <a:r>
              <a:rPr lang="es-MX" sz="1200" dirty="0">
                <a:solidFill>
                  <a:schemeClr val="tx1"/>
                </a:solidFill>
                <a:latin typeface="Montserrat Medium" panose="020B0604020202020204" pitchFamily="2" charset="0"/>
              </a:rPr>
              <a:t>Por el cual se fijan directrices para la  integración de los planes institucionales y  estratégicos al Plan de Acción por parte de  las entidades del Estado.</a:t>
            </a:r>
          </a:p>
        </p:txBody>
      </p:sp>
      <p:sp>
        <p:nvSpPr>
          <p:cNvPr id="10" name="Pergamino: vertical 9">
            <a:extLst>
              <a:ext uri="{FF2B5EF4-FFF2-40B4-BE49-F238E27FC236}">
                <a16:creationId xmlns="" xmlns:a16="http://schemas.microsoft.com/office/drawing/2014/main" id="{6889F34F-5E8B-E26F-479E-5E3FDAC3B6F2}"/>
              </a:ext>
            </a:extLst>
          </p:cNvPr>
          <p:cNvSpPr/>
          <p:nvPr/>
        </p:nvSpPr>
        <p:spPr>
          <a:xfrm>
            <a:off x="4103836" y="4523225"/>
            <a:ext cx="3508692" cy="1629383"/>
          </a:xfrm>
          <a:prstGeom prst="verticalScroll">
            <a:avLst/>
          </a:prstGeom>
          <a:ln w="38100">
            <a:solidFill>
              <a:srgbClr val="E31414"/>
            </a:solidFill>
          </a:ln>
        </p:spPr>
        <p:style>
          <a:lnRef idx="2">
            <a:schemeClr val="accent3"/>
          </a:lnRef>
          <a:fillRef idx="1">
            <a:schemeClr val="lt1"/>
          </a:fillRef>
          <a:effectRef idx="0">
            <a:schemeClr val="accent3"/>
          </a:effectRef>
          <a:fontRef idx="minor">
            <a:schemeClr val="dk1"/>
          </a:fontRef>
        </p:style>
        <p:txBody>
          <a:bodyPr rtlCol="0" anchor="ctr"/>
          <a:lstStyle/>
          <a:p>
            <a:pPr algn="ctr">
              <a:spcBef>
                <a:spcPts val="5"/>
              </a:spcBef>
            </a:pPr>
            <a:r>
              <a:rPr lang="es-MX" sz="1600" b="1" dirty="0">
                <a:solidFill>
                  <a:srgbClr val="264488"/>
                </a:solidFill>
                <a:latin typeface="Montserrat Medium" panose="020B0604020202020204" pitchFamily="2" charset="0"/>
              </a:rPr>
              <a:t>Decreto Ley 2106 de 2019</a:t>
            </a:r>
          </a:p>
          <a:p>
            <a:pPr algn="just">
              <a:spcBef>
                <a:spcPts val="5"/>
              </a:spcBef>
            </a:pPr>
            <a:r>
              <a:rPr lang="es-MX" sz="1200" dirty="0">
                <a:solidFill>
                  <a:schemeClr val="tx1"/>
                </a:solidFill>
                <a:latin typeface="Montserrat Medium" panose="020B0604020202020204" pitchFamily="2" charset="0"/>
              </a:rPr>
              <a:t>Por el cual se dictan normas para  simplificar, suprimir y reformar trámites,  procesos y procedimientos innecesarios  existentes en la administración pública.</a:t>
            </a:r>
          </a:p>
        </p:txBody>
      </p:sp>
      <p:sp>
        <p:nvSpPr>
          <p:cNvPr id="13" name="Pergamino: vertical 12">
            <a:extLst>
              <a:ext uri="{FF2B5EF4-FFF2-40B4-BE49-F238E27FC236}">
                <a16:creationId xmlns="" xmlns:a16="http://schemas.microsoft.com/office/drawing/2014/main" id="{5EB1DFD7-B35E-B1C6-AA72-79371FF4FF8C}"/>
              </a:ext>
            </a:extLst>
          </p:cNvPr>
          <p:cNvSpPr/>
          <p:nvPr/>
        </p:nvSpPr>
        <p:spPr>
          <a:xfrm>
            <a:off x="2034538" y="2498167"/>
            <a:ext cx="2939726" cy="1861665"/>
          </a:xfrm>
          <a:prstGeom prst="verticalScroll">
            <a:avLst/>
          </a:prstGeom>
          <a:noFill/>
          <a:ln w="38100">
            <a:solidFill>
              <a:srgbClr val="FFB527"/>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spcBef>
                <a:spcPts val="840"/>
              </a:spcBef>
            </a:pPr>
            <a:r>
              <a:rPr lang="es-MX" sz="1200" b="1" dirty="0">
                <a:solidFill>
                  <a:srgbClr val="264488"/>
                </a:solidFill>
                <a:latin typeface="Montserrat Medium" panose="020B0604020202020204" pitchFamily="2" charset="0"/>
              </a:rPr>
              <a:t>Decreto 103 de 2015</a:t>
            </a:r>
          </a:p>
          <a:p>
            <a:pPr marL="62230" marR="55880" algn="just">
              <a:lnSpc>
                <a:spcPct val="86600"/>
              </a:lnSpc>
              <a:spcBef>
                <a:spcPts val="385"/>
              </a:spcBef>
            </a:pPr>
            <a:r>
              <a:rPr lang="es-MX" sz="1200" dirty="0">
                <a:solidFill>
                  <a:schemeClr val="tx1"/>
                </a:solidFill>
                <a:latin typeface="Montserrat Medium" panose="020B0604020202020204" pitchFamily="2" charset="0"/>
              </a:rPr>
              <a:t>Por el cual se reglamenta parcialmente la  Ley 1712 de 2014 y se dictan otras  disposiciones</a:t>
            </a:r>
            <a:r>
              <a:rPr lang="es-MX" sz="1050" b="1" dirty="0">
                <a:solidFill>
                  <a:schemeClr val="tx1"/>
                </a:solidFill>
                <a:latin typeface="Montserrat SemiBold" pitchFamily="2" charset="77"/>
              </a:rPr>
              <a:t>.</a:t>
            </a:r>
          </a:p>
        </p:txBody>
      </p:sp>
      <p:pic>
        <p:nvPicPr>
          <p:cNvPr id="14" name="Imagen 13">
            <a:extLst>
              <a:ext uri="{FF2B5EF4-FFF2-40B4-BE49-F238E27FC236}">
                <a16:creationId xmlns="" xmlns:a16="http://schemas.microsoft.com/office/drawing/2014/main" id="{790C8777-84E1-CC2E-7D8D-20549A75B0A5}"/>
              </a:ext>
            </a:extLst>
          </p:cNvPr>
          <p:cNvPicPr>
            <a:picLocks noChangeAspect="1"/>
          </p:cNvPicPr>
          <p:nvPr/>
        </p:nvPicPr>
        <p:blipFill>
          <a:blip r:embed="rId2"/>
          <a:stretch>
            <a:fillRect/>
          </a:stretch>
        </p:blipFill>
        <p:spPr>
          <a:xfrm>
            <a:off x="521590" y="4643647"/>
            <a:ext cx="2592867" cy="1632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Flecha: circular 14">
            <a:extLst>
              <a:ext uri="{FF2B5EF4-FFF2-40B4-BE49-F238E27FC236}">
                <a16:creationId xmlns="" xmlns:a16="http://schemas.microsoft.com/office/drawing/2014/main" id="{98EED0AC-058D-E0BD-7D85-6B3227FDD1E9}"/>
              </a:ext>
            </a:extLst>
          </p:cNvPr>
          <p:cNvSpPr/>
          <p:nvPr/>
        </p:nvSpPr>
        <p:spPr>
          <a:xfrm rot="20136095">
            <a:off x="4334647" y="1591442"/>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Flecha: circular 15">
            <a:extLst>
              <a:ext uri="{FF2B5EF4-FFF2-40B4-BE49-F238E27FC236}">
                <a16:creationId xmlns="" xmlns:a16="http://schemas.microsoft.com/office/drawing/2014/main" id="{82586AED-2EF9-DDE5-08C4-D65FCDD58894}"/>
              </a:ext>
            </a:extLst>
          </p:cNvPr>
          <p:cNvSpPr/>
          <p:nvPr/>
        </p:nvSpPr>
        <p:spPr>
          <a:xfrm rot="1385888">
            <a:off x="7543301" y="1441371"/>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lecha: circular 16">
            <a:extLst>
              <a:ext uri="{FF2B5EF4-FFF2-40B4-BE49-F238E27FC236}">
                <a16:creationId xmlns="" xmlns:a16="http://schemas.microsoft.com/office/drawing/2014/main" id="{8D3C64F7-2835-442D-86B3-AF99792A61F1}"/>
              </a:ext>
            </a:extLst>
          </p:cNvPr>
          <p:cNvSpPr/>
          <p:nvPr/>
        </p:nvSpPr>
        <p:spPr>
          <a:xfrm rot="6262649">
            <a:off x="10487095" y="3921127"/>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Flecha: circular 17">
            <a:extLst>
              <a:ext uri="{FF2B5EF4-FFF2-40B4-BE49-F238E27FC236}">
                <a16:creationId xmlns="" xmlns:a16="http://schemas.microsoft.com/office/drawing/2014/main" id="{251A67D8-4608-D632-834A-170B67AAF0C0}"/>
              </a:ext>
            </a:extLst>
          </p:cNvPr>
          <p:cNvSpPr/>
          <p:nvPr/>
        </p:nvSpPr>
        <p:spPr>
          <a:xfrm rot="11645765">
            <a:off x="6512619" y="5145410"/>
            <a:ext cx="1603888" cy="1666587"/>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1207541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36261A6E-625A-B20E-B7D0-6646C54D08C0}"/>
              </a:ext>
            </a:extLst>
          </p:cNvPr>
          <p:cNvSpPr/>
          <p:nvPr/>
        </p:nvSpPr>
        <p:spPr>
          <a:xfrm>
            <a:off x="1099979" y="700618"/>
            <a:ext cx="4567584" cy="555229"/>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Contexto Normativo </a:t>
            </a:r>
            <a:endParaRPr lang="es-CO" sz="2400" b="1" dirty="0">
              <a:solidFill>
                <a:schemeClr val="tx1"/>
              </a:solidFill>
              <a:latin typeface="Montserrat SemiBold" pitchFamily="2" charset="77"/>
            </a:endParaRPr>
          </a:p>
        </p:txBody>
      </p:sp>
      <p:sp>
        <p:nvSpPr>
          <p:cNvPr id="5" name="Pergamino: vertical 4">
            <a:extLst>
              <a:ext uri="{FF2B5EF4-FFF2-40B4-BE49-F238E27FC236}">
                <a16:creationId xmlns="" xmlns:a16="http://schemas.microsoft.com/office/drawing/2014/main" id="{380C9E0D-F17D-844E-B35B-64B6E69E5DAE}"/>
              </a:ext>
            </a:extLst>
          </p:cNvPr>
          <p:cNvSpPr/>
          <p:nvPr/>
        </p:nvSpPr>
        <p:spPr>
          <a:xfrm>
            <a:off x="5533427" y="2287755"/>
            <a:ext cx="2656802" cy="1851252"/>
          </a:xfrm>
          <a:prstGeom prst="verticalScroll">
            <a:avLst/>
          </a:prstGeom>
          <a:ln w="38100">
            <a:solidFill>
              <a:srgbClr val="154A8A"/>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spcBef>
                <a:spcPts val="15"/>
              </a:spcBef>
            </a:pPr>
            <a:endParaRPr lang="es-MX" sz="1050" b="1" dirty="0">
              <a:solidFill>
                <a:schemeClr val="tx1"/>
              </a:solidFill>
              <a:latin typeface="Montserrat SemiBold" pitchFamily="2" charset="77"/>
            </a:endParaRPr>
          </a:p>
          <a:p>
            <a:pPr algn="ctr">
              <a:lnSpc>
                <a:spcPct val="100000"/>
              </a:lnSpc>
            </a:pPr>
            <a:r>
              <a:rPr lang="es-MX" sz="1200" b="1" dirty="0" err="1">
                <a:solidFill>
                  <a:srgbClr val="264488"/>
                </a:solidFill>
                <a:latin typeface="Montserrat Medium" panose="020B0604020202020204" pitchFamily="2" charset="0"/>
              </a:rPr>
              <a:t>Conpes</a:t>
            </a:r>
            <a:r>
              <a:rPr lang="es-MX" sz="1200" b="1" dirty="0">
                <a:solidFill>
                  <a:srgbClr val="264488"/>
                </a:solidFill>
                <a:latin typeface="Montserrat Medium" panose="020B0604020202020204" pitchFamily="2" charset="0"/>
              </a:rPr>
              <a:t> 3654 de 2010</a:t>
            </a:r>
          </a:p>
          <a:p>
            <a:pPr marL="48895" marR="43815" indent="37465" algn="ctr">
              <a:lnSpc>
                <a:spcPct val="86600"/>
              </a:lnSpc>
              <a:spcBef>
                <a:spcPts val="390"/>
              </a:spcBef>
            </a:pPr>
            <a:r>
              <a:rPr lang="es-MX" sz="1200" dirty="0">
                <a:solidFill>
                  <a:schemeClr val="tx1"/>
                </a:solidFill>
                <a:latin typeface="Montserrat Medium" panose="020B0604020202020204" pitchFamily="2" charset="0"/>
              </a:rPr>
              <a:t>Política de rendición de  cuentas de la rama ejecutiva a  los ciudadanos.</a:t>
            </a:r>
          </a:p>
        </p:txBody>
      </p:sp>
      <p:sp>
        <p:nvSpPr>
          <p:cNvPr id="6" name="Pergamino: vertical 5">
            <a:extLst>
              <a:ext uri="{FF2B5EF4-FFF2-40B4-BE49-F238E27FC236}">
                <a16:creationId xmlns="" xmlns:a16="http://schemas.microsoft.com/office/drawing/2014/main" id="{B1320F63-AC44-A1C6-C6AD-58500F8284A0}"/>
              </a:ext>
            </a:extLst>
          </p:cNvPr>
          <p:cNvSpPr/>
          <p:nvPr/>
        </p:nvSpPr>
        <p:spPr>
          <a:xfrm>
            <a:off x="8715282" y="1929013"/>
            <a:ext cx="2799387" cy="1911425"/>
          </a:xfrm>
          <a:prstGeom prst="verticalScroll">
            <a:avLst/>
          </a:prstGeom>
          <a:ln w="38100">
            <a:solidFill>
              <a:srgbClr val="E31414"/>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pPr>
            <a:r>
              <a:rPr lang="es-MX" sz="1200" b="1">
                <a:solidFill>
                  <a:srgbClr val="0070C0"/>
                </a:solidFill>
                <a:latin typeface="Montserrat SemiBold" pitchFamily="2" charset="77"/>
              </a:rPr>
              <a:t>Conpes 3785 de 2013</a:t>
            </a:r>
          </a:p>
          <a:p>
            <a:pPr marL="84455" marR="41910" algn="ctr">
              <a:lnSpc>
                <a:spcPct val="86600"/>
              </a:lnSpc>
              <a:spcBef>
                <a:spcPts val="390"/>
              </a:spcBef>
            </a:pPr>
            <a:r>
              <a:rPr lang="es-MX" sz="1200" b="1">
                <a:solidFill>
                  <a:schemeClr val="tx1"/>
                </a:solidFill>
                <a:latin typeface="Montserrat SemiBold" pitchFamily="2" charset="77"/>
              </a:rPr>
              <a:t>Política Nacional de eficiencia  administrativa al servicio del  ciudadano.</a:t>
            </a:r>
            <a:endParaRPr lang="es-MX" sz="1200" b="1" dirty="0">
              <a:solidFill>
                <a:schemeClr val="tx1"/>
              </a:solidFill>
              <a:latin typeface="Montserrat SemiBold" pitchFamily="2" charset="77"/>
            </a:endParaRPr>
          </a:p>
        </p:txBody>
      </p:sp>
      <p:sp>
        <p:nvSpPr>
          <p:cNvPr id="7" name="Pergamino: vertical 6">
            <a:extLst>
              <a:ext uri="{FF2B5EF4-FFF2-40B4-BE49-F238E27FC236}">
                <a16:creationId xmlns="" xmlns:a16="http://schemas.microsoft.com/office/drawing/2014/main" id="{BCEC2BA9-805E-343C-645C-202333DA2F24}"/>
              </a:ext>
            </a:extLst>
          </p:cNvPr>
          <p:cNvSpPr/>
          <p:nvPr/>
        </p:nvSpPr>
        <p:spPr>
          <a:xfrm>
            <a:off x="6861828" y="4760616"/>
            <a:ext cx="3940404" cy="1735764"/>
          </a:xfrm>
          <a:prstGeom prst="verticalScroll">
            <a:avLst/>
          </a:prstGeom>
          <a:ln w="38100">
            <a:solidFill>
              <a:srgbClr val="154A8A"/>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spcBef>
                <a:spcPts val="900"/>
              </a:spcBef>
            </a:pPr>
            <a:r>
              <a:rPr lang="es-MX" sz="1200" b="1">
                <a:solidFill>
                  <a:srgbClr val="0070C0"/>
                </a:solidFill>
                <a:latin typeface="Montserrat SemiBold" pitchFamily="2" charset="77"/>
              </a:rPr>
              <a:t>Resolución 1939 de 2019</a:t>
            </a:r>
          </a:p>
          <a:p>
            <a:pPr marL="84455" marR="80010" indent="1270" algn="ctr">
              <a:lnSpc>
                <a:spcPct val="86400"/>
              </a:lnSpc>
              <a:spcBef>
                <a:spcPts val="390"/>
              </a:spcBef>
            </a:pPr>
            <a:r>
              <a:rPr lang="es-MX" sz="1200" b="1">
                <a:solidFill>
                  <a:schemeClr val="tx1"/>
                </a:solidFill>
                <a:latin typeface="Montserrat SemiBold" pitchFamily="2" charset="77"/>
              </a:rPr>
              <a:t>Por la cual se adopta el Modelo  Integrado de Planeación y Gestión -  MIPG actualizado, se conforman los  Comités Sectorial e Institucional de  Gestión y Desempeño, se establecen  los líderes temáticos y se dictan otras  disposiciones.</a:t>
            </a:r>
            <a:endParaRPr lang="es-MX" sz="1200" b="1" dirty="0">
              <a:solidFill>
                <a:schemeClr val="tx1"/>
              </a:solidFill>
              <a:latin typeface="Montserrat SemiBold" pitchFamily="2" charset="77"/>
            </a:endParaRPr>
          </a:p>
        </p:txBody>
      </p:sp>
      <p:sp>
        <p:nvSpPr>
          <p:cNvPr id="8" name="Pergamino: vertical 7">
            <a:extLst>
              <a:ext uri="{FF2B5EF4-FFF2-40B4-BE49-F238E27FC236}">
                <a16:creationId xmlns="" xmlns:a16="http://schemas.microsoft.com/office/drawing/2014/main" id="{A5DB85ED-C167-583D-A694-E43C3B314FBF}"/>
              </a:ext>
            </a:extLst>
          </p:cNvPr>
          <p:cNvSpPr/>
          <p:nvPr/>
        </p:nvSpPr>
        <p:spPr>
          <a:xfrm>
            <a:off x="2899664" y="4866997"/>
            <a:ext cx="3324485" cy="1629383"/>
          </a:xfrm>
          <a:prstGeom prst="verticalScroll">
            <a:avLst/>
          </a:prstGeom>
          <a:ln w="38100">
            <a:solidFill>
              <a:srgbClr val="E31414"/>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pPr>
            <a:r>
              <a:rPr lang="es-MX" sz="1200" b="1" dirty="0">
                <a:solidFill>
                  <a:srgbClr val="0070C0"/>
                </a:solidFill>
                <a:latin typeface="Montserrat SemiBold" pitchFamily="2" charset="77"/>
              </a:rPr>
              <a:t>Resolución 0685 de </a:t>
            </a:r>
            <a:r>
              <a:rPr lang="es-MX" sz="1200" b="1" dirty="0" smtClean="0">
                <a:solidFill>
                  <a:srgbClr val="0070C0"/>
                </a:solidFill>
                <a:latin typeface="Montserrat SemiBold" pitchFamily="2" charset="77"/>
              </a:rPr>
              <a:t>2017</a:t>
            </a:r>
          </a:p>
          <a:p>
            <a:pPr marL="114300" marR="113030" algn="ctr">
              <a:lnSpc>
                <a:spcPct val="86300"/>
              </a:lnSpc>
              <a:spcBef>
                <a:spcPts val="395"/>
              </a:spcBef>
            </a:pPr>
            <a:r>
              <a:rPr lang="es-MX" sz="1200" b="1" dirty="0" smtClean="0">
                <a:solidFill>
                  <a:schemeClr val="tx1"/>
                </a:solidFill>
                <a:latin typeface="Montserrat SemiBold" pitchFamily="2" charset="77"/>
              </a:rPr>
              <a:t>Por </a:t>
            </a:r>
            <a:r>
              <a:rPr lang="es-MX" sz="1200" b="1" dirty="0">
                <a:solidFill>
                  <a:schemeClr val="tx1"/>
                </a:solidFill>
                <a:latin typeface="Montserrat SemiBold" pitchFamily="2" charset="77"/>
              </a:rPr>
              <a:t>la cual se conforman los Grupos  Internos de Trabajo en la estructura  funcional interna del Ministerio de  Justicia y del Derecho.</a:t>
            </a:r>
          </a:p>
        </p:txBody>
      </p:sp>
      <p:sp>
        <p:nvSpPr>
          <p:cNvPr id="9" name="Pergamino: vertical 8">
            <a:extLst>
              <a:ext uri="{FF2B5EF4-FFF2-40B4-BE49-F238E27FC236}">
                <a16:creationId xmlns="" xmlns:a16="http://schemas.microsoft.com/office/drawing/2014/main" id="{6CE2F2F6-867F-D66D-866A-0F48DF7BA7BC}"/>
              </a:ext>
            </a:extLst>
          </p:cNvPr>
          <p:cNvSpPr/>
          <p:nvPr/>
        </p:nvSpPr>
        <p:spPr>
          <a:xfrm>
            <a:off x="2331968" y="1978773"/>
            <a:ext cx="2656802" cy="1861665"/>
          </a:xfrm>
          <a:prstGeom prst="verticalScroll">
            <a:avLst/>
          </a:prstGeom>
          <a:noFill/>
          <a:ln w="38100">
            <a:solidFill>
              <a:srgbClr val="FFB527"/>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pPr>
            <a:r>
              <a:rPr lang="es-MX" sz="1050" b="1" dirty="0" err="1">
                <a:solidFill>
                  <a:srgbClr val="264488"/>
                </a:solidFill>
                <a:latin typeface="Montserrat Medium" panose="020B0604020202020204" pitchFamily="2" charset="0"/>
              </a:rPr>
              <a:t>Conpes</a:t>
            </a:r>
            <a:r>
              <a:rPr lang="es-MX" sz="1050" b="1" dirty="0">
                <a:solidFill>
                  <a:srgbClr val="264488"/>
                </a:solidFill>
                <a:latin typeface="Montserrat Medium" panose="020B0604020202020204" pitchFamily="2" charset="0"/>
              </a:rPr>
              <a:t> 3650 de 2010</a:t>
            </a:r>
          </a:p>
          <a:p>
            <a:pPr marL="94615" marR="89535" algn="ctr">
              <a:lnSpc>
                <a:spcPct val="86600"/>
              </a:lnSpc>
              <a:spcBef>
                <a:spcPts val="390"/>
              </a:spcBef>
            </a:pPr>
            <a:r>
              <a:rPr lang="es-MX" sz="1050" dirty="0">
                <a:solidFill>
                  <a:schemeClr val="tx1"/>
                </a:solidFill>
                <a:latin typeface="Montserrat Medium" panose="020B0604020202020204" pitchFamily="2" charset="0"/>
              </a:rPr>
              <a:t>Importancia estratégica de la  Estrategia de Gobierno en  Línea.</a:t>
            </a:r>
          </a:p>
        </p:txBody>
      </p:sp>
      <p:sp>
        <p:nvSpPr>
          <p:cNvPr id="11" name="Rectángulo 10">
            <a:extLst>
              <a:ext uri="{FF2B5EF4-FFF2-40B4-BE49-F238E27FC236}">
                <a16:creationId xmlns="" xmlns:a16="http://schemas.microsoft.com/office/drawing/2014/main" id="{A9DA9AA6-A368-38F1-F5D6-A576E085E495}"/>
              </a:ext>
            </a:extLst>
          </p:cNvPr>
          <p:cNvSpPr/>
          <p:nvPr/>
        </p:nvSpPr>
        <p:spPr>
          <a:xfrm>
            <a:off x="273003" y="2465510"/>
            <a:ext cx="1761536" cy="635909"/>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just">
              <a:lnSpc>
                <a:spcPct val="100000"/>
              </a:lnSpc>
              <a:spcBef>
                <a:spcPts val="105"/>
              </a:spcBef>
            </a:pPr>
            <a:r>
              <a:rPr lang="es-MX" sz="1600" b="1" dirty="0">
                <a:solidFill>
                  <a:srgbClr val="0070C0"/>
                </a:solidFill>
                <a:latin typeface="Montserrat SemiBold" pitchFamily="2" charset="77"/>
              </a:rPr>
              <a:t>Documentos </a:t>
            </a:r>
            <a:r>
              <a:rPr lang="es-MX" sz="1600" b="1" dirty="0" err="1">
                <a:solidFill>
                  <a:srgbClr val="0070C0"/>
                </a:solidFill>
                <a:latin typeface="Montserrat SemiBold" pitchFamily="2" charset="77"/>
              </a:rPr>
              <a:t>Conpes</a:t>
            </a:r>
            <a:r>
              <a:rPr lang="es-MX" sz="1600" b="1" dirty="0">
                <a:solidFill>
                  <a:srgbClr val="0070C0"/>
                </a:solidFill>
                <a:latin typeface="Montserrat SemiBold" pitchFamily="2" charset="77"/>
              </a:rPr>
              <a:t> </a:t>
            </a:r>
          </a:p>
        </p:txBody>
      </p:sp>
      <p:sp>
        <p:nvSpPr>
          <p:cNvPr id="12" name="Rectángulo 11">
            <a:extLst>
              <a:ext uri="{FF2B5EF4-FFF2-40B4-BE49-F238E27FC236}">
                <a16:creationId xmlns="" xmlns:a16="http://schemas.microsoft.com/office/drawing/2014/main" id="{98AF69FC-B8DD-D6D8-8055-30A4D3352566}"/>
              </a:ext>
            </a:extLst>
          </p:cNvPr>
          <p:cNvSpPr/>
          <p:nvPr/>
        </p:nvSpPr>
        <p:spPr>
          <a:xfrm>
            <a:off x="273001" y="5027437"/>
            <a:ext cx="1912889" cy="948682"/>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just">
              <a:lnSpc>
                <a:spcPct val="100000"/>
              </a:lnSpc>
              <a:spcBef>
                <a:spcPts val="105"/>
              </a:spcBef>
            </a:pPr>
            <a:r>
              <a:rPr lang="es-MX" sz="1600" b="1" dirty="0">
                <a:solidFill>
                  <a:srgbClr val="0070C0"/>
                </a:solidFill>
                <a:latin typeface="Montserrat SemiBold" pitchFamily="2" charset="77"/>
              </a:rPr>
              <a:t>Resoluciones </a:t>
            </a:r>
          </a:p>
        </p:txBody>
      </p:sp>
      <p:sp>
        <p:nvSpPr>
          <p:cNvPr id="13" name="Flecha: circular 12">
            <a:extLst>
              <a:ext uri="{FF2B5EF4-FFF2-40B4-BE49-F238E27FC236}">
                <a16:creationId xmlns="" xmlns:a16="http://schemas.microsoft.com/office/drawing/2014/main" id="{CFFC27D9-90FA-6BC6-32AE-159D510A0232}"/>
              </a:ext>
            </a:extLst>
          </p:cNvPr>
          <p:cNvSpPr/>
          <p:nvPr/>
        </p:nvSpPr>
        <p:spPr>
          <a:xfrm rot="20136095">
            <a:off x="1613182" y="1663567"/>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Flecha: circular 13">
            <a:extLst>
              <a:ext uri="{FF2B5EF4-FFF2-40B4-BE49-F238E27FC236}">
                <a16:creationId xmlns="" xmlns:a16="http://schemas.microsoft.com/office/drawing/2014/main" id="{A2E63375-E0F6-5CF2-77C1-5B8FC81349C0}"/>
              </a:ext>
            </a:extLst>
          </p:cNvPr>
          <p:cNvSpPr/>
          <p:nvPr/>
        </p:nvSpPr>
        <p:spPr>
          <a:xfrm rot="429649">
            <a:off x="4620442" y="1521229"/>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lecha: circular 14">
            <a:extLst>
              <a:ext uri="{FF2B5EF4-FFF2-40B4-BE49-F238E27FC236}">
                <a16:creationId xmlns="" xmlns:a16="http://schemas.microsoft.com/office/drawing/2014/main" id="{36B098C2-9B3F-7425-AB90-28D159BAD665}"/>
              </a:ext>
            </a:extLst>
          </p:cNvPr>
          <p:cNvSpPr/>
          <p:nvPr/>
        </p:nvSpPr>
        <p:spPr>
          <a:xfrm rot="20060610">
            <a:off x="7913338" y="1415147"/>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Flecha: circular 15">
            <a:extLst>
              <a:ext uri="{FF2B5EF4-FFF2-40B4-BE49-F238E27FC236}">
                <a16:creationId xmlns="" xmlns:a16="http://schemas.microsoft.com/office/drawing/2014/main" id="{310208EB-9DBD-595A-6F58-F375A17130FB}"/>
              </a:ext>
            </a:extLst>
          </p:cNvPr>
          <p:cNvSpPr/>
          <p:nvPr/>
        </p:nvSpPr>
        <p:spPr>
          <a:xfrm rot="20833424">
            <a:off x="1898990" y="4244450"/>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lecha: circular 16">
            <a:extLst>
              <a:ext uri="{FF2B5EF4-FFF2-40B4-BE49-F238E27FC236}">
                <a16:creationId xmlns="" xmlns:a16="http://schemas.microsoft.com/office/drawing/2014/main" id="{9B3D7007-E17F-69CD-52D3-70BB0675A498}"/>
              </a:ext>
            </a:extLst>
          </p:cNvPr>
          <p:cNvSpPr/>
          <p:nvPr/>
        </p:nvSpPr>
        <p:spPr>
          <a:xfrm rot="21202032">
            <a:off x="6043587" y="4258567"/>
            <a:ext cx="1639711" cy="1537305"/>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15579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388E6BC0-A27F-2084-7965-FD5C1D55C461}"/>
              </a:ext>
            </a:extLst>
          </p:cNvPr>
          <p:cNvSpPr/>
          <p:nvPr/>
        </p:nvSpPr>
        <p:spPr>
          <a:xfrm>
            <a:off x="424872" y="697777"/>
            <a:ext cx="6946079" cy="512188"/>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Derechos y </a:t>
            </a:r>
            <a:r>
              <a:rPr lang="es-MX" sz="2400" b="1" dirty="0" smtClean="0">
                <a:solidFill>
                  <a:schemeClr val="tx1"/>
                </a:solidFill>
                <a:latin typeface="Montserrat SemiBold" pitchFamily="2" charset="77"/>
              </a:rPr>
              <a:t>Deberes </a:t>
            </a:r>
            <a:r>
              <a:rPr lang="es-MX" sz="2400" b="1" dirty="0">
                <a:solidFill>
                  <a:schemeClr val="tx1"/>
                </a:solidFill>
                <a:latin typeface="Montserrat SemiBold" pitchFamily="2" charset="77"/>
              </a:rPr>
              <a:t>de los ciudadanos </a:t>
            </a:r>
            <a:endParaRPr lang="es-CO" sz="2400" b="1" dirty="0">
              <a:solidFill>
                <a:schemeClr val="tx1"/>
              </a:solidFill>
              <a:latin typeface="Montserrat SemiBold" pitchFamily="2" charset="77"/>
            </a:endParaRPr>
          </a:p>
        </p:txBody>
      </p:sp>
      <p:sp>
        <p:nvSpPr>
          <p:cNvPr id="6" name="Rectángulo 5">
            <a:extLst>
              <a:ext uri="{FF2B5EF4-FFF2-40B4-BE49-F238E27FC236}">
                <a16:creationId xmlns="" xmlns:a16="http://schemas.microsoft.com/office/drawing/2014/main" id="{7A31B802-47D4-13F9-ECBB-D51F990F6A52}"/>
              </a:ext>
            </a:extLst>
          </p:cNvPr>
          <p:cNvSpPr/>
          <p:nvPr/>
        </p:nvSpPr>
        <p:spPr>
          <a:xfrm>
            <a:off x="424872" y="2192391"/>
            <a:ext cx="8072584" cy="4430083"/>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ctr">
              <a:lnSpc>
                <a:spcPct val="100000"/>
              </a:lnSpc>
              <a:spcBef>
                <a:spcPts val="105"/>
              </a:spcBef>
            </a:pPr>
            <a:endParaRPr lang="es-MX" sz="1200" b="1" dirty="0" smtClean="0">
              <a:solidFill>
                <a:srgbClr val="0070C0"/>
              </a:solidFill>
              <a:latin typeface="Montserrat SemiBold" pitchFamily="2" charset="77"/>
            </a:endParaRPr>
          </a:p>
          <a:p>
            <a:pPr marL="12700" marR="5080" indent="24130" algn="ctr">
              <a:lnSpc>
                <a:spcPct val="100000"/>
              </a:lnSpc>
              <a:spcBef>
                <a:spcPts val="105"/>
              </a:spcBef>
            </a:pPr>
            <a:r>
              <a:rPr lang="es-MX" sz="1400" b="1" dirty="0" smtClean="0">
                <a:solidFill>
                  <a:srgbClr val="0070C0"/>
                </a:solidFill>
                <a:latin typeface="Montserrat Medium" panose="020B0604020202020204" charset="0"/>
              </a:rPr>
              <a:t>En MinJusticia </a:t>
            </a:r>
            <a:r>
              <a:rPr lang="es-MX" sz="1400" b="1" dirty="0">
                <a:solidFill>
                  <a:srgbClr val="0070C0"/>
                </a:solidFill>
                <a:latin typeface="Montserrat Medium" panose="020B0604020202020204" charset="0"/>
              </a:rPr>
              <a:t>tiene Derecho </a:t>
            </a:r>
            <a:r>
              <a:rPr lang="es-MX" sz="1400" b="1" dirty="0" smtClean="0">
                <a:solidFill>
                  <a:srgbClr val="0070C0"/>
                </a:solidFill>
                <a:latin typeface="Montserrat Medium" panose="020B0604020202020204" charset="0"/>
              </a:rPr>
              <a:t>a</a:t>
            </a:r>
          </a:p>
          <a:p>
            <a:pPr marL="12700" marR="5080" indent="24130" algn="ctr">
              <a:lnSpc>
                <a:spcPct val="100000"/>
              </a:lnSpc>
              <a:spcBef>
                <a:spcPts val="105"/>
              </a:spcBef>
            </a:pPr>
            <a:endParaRPr lang="es-MX" sz="1400" b="1" dirty="0">
              <a:solidFill>
                <a:srgbClr val="0070C0"/>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a:solidFill>
                  <a:schemeClr val="tx1"/>
                </a:solidFill>
                <a:latin typeface="Montserrat Medium" panose="020B0604020202020204" charset="0"/>
              </a:rPr>
              <a:t>Recibir un trato con respeto, igualdad e imparcialidad.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Participar </a:t>
            </a:r>
            <a:r>
              <a:rPr lang="es-ES" sz="1400" dirty="0">
                <a:solidFill>
                  <a:schemeClr val="tx1"/>
                </a:solidFill>
                <a:latin typeface="Montserrat Medium" panose="020B0604020202020204" charset="0"/>
              </a:rPr>
              <a:t>activamente a través de nuestros canales de interacción.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Exigir </a:t>
            </a:r>
            <a:r>
              <a:rPr lang="es-ES" sz="1400" dirty="0">
                <a:solidFill>
                  <a:schemeClr val="tx1"/>
                </a:solidFill>
                <a:latin typeface="Montserrat Medium" panose="020B0604020202020204" charset="0"/>
              </a:rPr>
              <a:t>transparencia en los procedimientos.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Recibir </a:t>
            </a:r>
            <a:r>
              <a:rPr lang="es-ES" sz="1400" dirty="0">
                <a:solidFill>
                  <a:schemeClr val="tx1"/>
                </a:solidFill>
                <a:latin typeface="Montserrat Medium" panose="020B0604020202020204" charset="0"/>
              </a:rPr>
              <a:t>información y orientación en forma respetuosa, sencilla y clara Hacer peticiones verbales o escritas.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Obtener </a:t>
            </a:r>
            <a:r>
              <a:rPr lang="es-ES" sz="1400" dirty="0">
                <a:solidFill>
                  <a:schemeClr val="tx1"/>
                </a:solidFill>
                <a:latin typeface="Montserrat Medium" panose="020B0604020202020204" charset="0"/>
              </a:rPr>
              <a:t>respuesta oportuna y eﬁcaz a sus peticiones en los plazos establecidos para el efecto de conformidad con la normatividad </a:t>
            </a:r>
            <a:r>
              <a:rPr lang="es-ES" sz="1400" dirty="0" smtClean="0">
                <a:solidFill>
                  <a:schemeClr val="tx1"/>
                </a:solidFill>
                <a:latin typeface="Montserrat Medium" panose="020B0604020202020204" charset="0"/>
              </a:rPr>
              <a:t>vigente.</a:t>
            </a: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Conocer</a:t>
            </a:r>
            <a:r>
              <a:rPr lang="es-ES" sz="1400" dirty="0">
                <a:solidFill>
                  <a:schemeClr val="tx1"/>
                </a:solidFill>
                <a:latin typeface="Montserrat Medium" panose="020B0604020202020204" charset="0"/>
              </a:rPr>
              <a:t>, salvo expresa reserva legal, el estado de cualquier actuación o trámite y obtener copias a su costa de los respectivos documentos.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Recibir </a:t>
            </a:r>
            <a:r>
              <a:rPr lang="es-ES" sz="1400" dirty="0">
                <a:solidFill>
                  <a:schemeClr val="tx1"/>
                </a:solidFill>
                <a:latin typeface="Montserrat Medium" panose="020B0604020202020204" charset="0"/>
              </a:rPr>
              <a:t>atención especial y preferente si se trata de personas en situación de discapacidad, niños, niñas, adolescentes, mujeres gestantes, adultos mayores y en general de personas en estado de indefensión o de debilidad maniﬁesta.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Exigir </a:t>
            </a:r>
            <a:r>
              <a:rPr lang="es-ES" sz="1400" dirty="0">
                <a:solidFill>
                  <a:schemeClr val="tx1"/>
                </a:solidFill>
                <a:latin typeface="Montserrat Medium" panose="020B0604020202020204" charset="0"/>
              </a:rPr>
              <a:t>el cumplimiento de las responsabilidades de los funcionarios y contratistas que presten sus servicios al </a:t>
            </a:r>
            <a:r>
              <a:rPr lang="es-ES" sz="1400" dirty="0" err="1">
                <a:solidFill>
                  <a:schemeClr val="tx1"/>
                </a:solidFill>
                <a:latin typeface="Montserrat Medium" panose="020B0604020202020204" charset="0"/>
              </a:rPr>
              <a:t>Minjusticia</a:t>
            </a:r>
            <a:r>
              <a:rPr lang="es-ES" sz="1400" dirty="0">
                <a:solidFill>
                  <a:schemeClr val="tx1"/>
                </a:solidFill>
                <a:latin typeface="Montserrat Medium" panose="020B0604020202020204" charset="0"/>
              </a:rPr>
              <a:t>.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Obtener </a:t>
            </a:r>
            <a:r>
              <a:rPr lang="es-ES" sz="1400" dirty="0">
                <a:solidFill>
                  <a:schemeClr val="tx1"/>
                </a:solidFill>
                <a:latin typeface="Montserrat Medium" panose="020B0604020202020204" charset="0"/>
              </a:rPr>
              <a:t>garantía al debido proceso en toda clase de actuación que adelante el </a:t>
            </a:r>
            <a:r>
              <a:rPr lang="es-ES" sz="1400" dirty="0" err="1">
                <a:solidFill>
                  <a:schemeClr val="tx1"/>
                </a:solidFill>
                <a:latin typeface="Montserrat Medium" panose="020B0604020202020204" charset="0"/>
              </a:rPr>
              <a:t>Minjusticia</a:t>
            </a:r>
            <a:r>
              <a:rPr lang="es-ES" sz="1400" dirty="0">
                <a:solidFill>
                  <a:schemeClr val="tx1"/>
                </a:solidFill>
                <a:latin typeface="Montserrat Medium" panose="020B0604020202020204" charset="0"/>
              </a:rPr>
              <a:t>.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Obtener </a:t>
            </a:r>
            <a:r>
              <a:rPr lang="es-ES" sz="1400" dirty="0">
                <a:solidFill>
                  <a:schemeClr val="tx1"/>
                </a:solidFill>
                <a:latin typeface="Montserrat Medium" panose="020B0604020202020204" charset="0"/>
              </a:rPr>
              <a:t>garantía de conﬁdencialidad sobre la información y sus datos personales. Cualquier otro que le reconozca la Constitución y las leyes.</a:t>
            </a:r>
          </a:p>
          <a:p>
            <a:pPr marL="12700" marR="5080" indent="24130" algn="ctr">
              <a:lnSpc>
                <a:spcPct val="100000"/>
              </a:lnSpc>
              <a:spcBef>
                <a:spcPts val="105"/>
              </a:spcBef>
            </a:pPr>
            <a:endParaRPr lang="es-MX" sz="1400" b="1" dirty="0">
              <a:solidFill>
                <a:srgbClr val="0070C0"/>
              </a:solidFill>
              <a:latin typeface="Montserrat Medium" panose="020B0604020202020204" charset="0"/>
            </a:endParaRPr>
          </a:p>
        </p:txBody>
      </p:sp>
      <p:pic>
        <p:nvPicPr>
          <p:cNvPr id="9" name="Imagen 8">
            <a:extLst>
              <a:ext uri="{FF2B5EF4-FFF2-40B4-BE49-F238E27FC236}">
                <a16:creationId xmlns="" xmlns:a16="http://schemas.microsoft.com/office/drawing/2014/main" id="{98841C1A-171A-2CC1-F637-3D65E4B393DE}"/>
              </a:ext>
            </a:extLst>
          </p:cNvPr>
          <p:cNvPicPr>
            <a:picLocks noChangeAspect="1"/>
          </p:cNvPicPr>
          <p:nvPr/>
        </p:nvPicPr>
        <p:blipFill>
          <a:blip r:embed="rId2"/>
          <a:stretch>
            <a:fillRect/>
          </a:stretch>
        </p:blipFill>
        <p:spPr>
          <a:xfrm>
            <a:off x="8497455" y="2192391"/>
            <a:ext cx="3268045" cy="1502154"/>
          </a:xfrm>
          <a:prstGeom prst="rect">
            <a:avLst/>
          </a:prstGeom>
        </p:spPr>
      </p:pic>
      <p:sp>
        <p:nvSpPr>
          <p:cNvPr id="2" name="Rectángulo 1"/>
          <p:cNvSpPr/>
          <p:nvPr/>
        </p:nvSpPr>
        <p:spPr>
          <a:xfrm>
            <a:off x="341745" y="1361394"/>
            <a:ext cx="11423755" cy="830997"/>
          </a:xfrm>
          <a:prstGeom prst="rect">
            <a:avLst/>
          </a:prstGeom>
        </p:spPr>
        <p:txBody>
          <a:bodyPr wrap="square">
            <a:spAutoFit/>
          </a:bodyPr>
          <a:lstStyle/>
          <a:p>
            <a:pPr marL="12700" marR="5080" algn="just">
              <a:spcBef>
                <a:spcPts val="105"/>
              </a:spcBef>
            </a:pPr>
            <a:r>
              <a:rPr lang="es-ES" sz="1600" dirty="0">
                <a:latin typeface="Montserrat Medium" panose="020B0604020202020204" pitchFamily="2" charset="0"/>
              </a:rPr>
              <a:t>El Ministerio de Justicia y del Derecho formula, gestiona e implementa políticas, planes, programas y proyectos, en materia de justicia y amparo efectivo de los derechos, ofreciendo sus servicios con base en los siguientes valores:</a:t>
            </a:r>
            <a:endParaRPr lang="es-MX" sz="2000" b="1" dirty="0">
              <a:solidFill>
                <a:srgbClr val="0070C0"/>
              </a:solidFill>
              <a:latin typeface="Montserrat SemiBold" pitchFamily="2" charset="77"/>
            </a:endParaRPr>
          </a:p>
        </p:txBody>
      </p:sp>
    </p:spTree>
    <p:extLst>
      <p:ext uri="{BB962C8B-B14F-4D97-AF65-F5344CB8AC3E}">
        <p14:creationId xmlns:p14="http://schemas.microsoft.com/office/powerpoint/2010/main" val="224640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388E6BC0-A27F-2084-7965-FD5C1D55C461}"/>
              </a:ext>
            </a:extLst>
          </p:cNvPr>
          <p:cNvSpPr/>
          <p:nvPr/>
        </p:nvSpPr>
        <p:spPr>
          <a:xfrm>
            <a:off x="312560" y="688510"/>
            <a:ext cx="6946079" cy="709663"/>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Derechos y </a:t>
            </a:r>
            <a:r>
              <a:rPr lang="es-MX" sz="2400" b="1" dirty="0" smtClean="0">
                <a:solidFill>
                  <a:schemeClr val="tx1"/>
                </a:solidFill>
                <a:latin typeface="Montserrat SemiBold" pitchFamily="2" charset="77"/>
              </a:rPr>
              <a:t>Deberes </a:t>
            </a:r>
            <a:r>
              <a:rPr lang="es-MX" sz="2400" b="1" dirty="0">
                <a:solidFill>
                  <a:schemeClr val="tx1"/>
                </a:solidFill>
                <a:latin typeface="Montserrat SemiBold" pitchFamily="2" charset="77"/>
              </a:rPr>
              <a:t>de los ciudadanos </a:t>
            </a:r>
            <a:endParaRPr lang="es-CO" sz="2400" b="1" dirty="0">
              <a:solidFill>
                <a:schemeClr val="tx1"/>
              </a:solidFill>
              <a:latin typeface="Montserrat SemiBold" pitchFamily="2" charset="77"/>
            </a:endParaRPr>
          </a:p>
        </p:txBody>
      </p:sp>
      <p:sp>
        <p:nvSpPr>
          <p:cNvPr id="6" name="Rectángulo 5">
            <a:extLst>
              <a:ext uri="{FF2B5EF4-FFF2-40B4-BE49-F238E27FC236}">
                <a16:creationId xmlns="" xmlns:a16="http://schemas.microsoft.com/office/drawing/2014/main" id="{7A31B802-47D4-13F9-ECBB-D51F990F6A52}"/>
              </a:ext>
            </a:extLst>
          </p:cNvPr>
          <p:cNvSpPr/>
          <p:nvPr/>
        </p:nvSpPr>
        <p:spPr>
          <a:xfrm>
            <a:off x="312560" y="1884219"/>
            <a:ext cx="7777020" cy="4590472"/>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ctr">
              <a:lnSpc>
                <a:spcPct val="100000"/>
              </a:lnSpc>
              <a:spcBef>
                <a:spcPts val="105"/>
              </a:spcBef>
            </a:pPr>
            <a:endParaRPr lang="es-MX" sz="1200" b="1" dirty="0" smtClean="0">
              <a:solidFill>
                <a:srgbClr val="0070C0"/>
              </a:solidFill>
              <a:latin typeface="Montserrat SemiBold" pitchFamily="2" charset="77"/>
            </a:endParaRPr>
          </a:p>
          <a:p>
            <a:pPr marL="12700" marR="5080" indent="24130" algn="ctr">
              <a:lnSpc>
                <a:spcPct val="100000"/>
              </a:lnSpc>
              <a:spcBef>
                <a:spcPts val="105"/>
              </a:spcBef>
            </a:pPr>
            <a:r>
              <a:rPr lang="es-MX" sz="1400" b="1" dirty="0" smtClean="0">
                <a:solidFill>
                  <a:srgbClr val="0070C0"/>
                </a:solidFill>
                <a:latin typeface="Montserrat Medium" panose="020B0604020202020204" charset="0"/>
              </a:rPr>
              <a:t>Para el MinJusticia es fundamental que usted conozca sus deberes</a:t>
            </a:r>
          </a:p>
          <a:p>
            <a:pPr marL="12700" marR="5080" indent="24130" algn="ctr">
              <a:lnSpc>
                <a:spcPct val="100000"/>
              </a:lnSpc>
              <a:spcBef>
                <a:spcPts val="105"/>
              </a:spcBef>
            </a:pPr>
            <a:endParaRPr lang="es-MX" sz="1400" b="1" dirty="0">
              <a:solidFill>
                <a:srgbClr val="0070C0"/>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Acatar </a:t>
            </a:r>
            <a:r>
              <a:rPr lang="es-ES" sz="1400" dirty="0">
                <a:solidFill>
                  <a:schemeClr val="tx1"/>
                </a:solidFill>
                <a:latin typeface="Montserrat Medium" panose="020B0604020202020204" charset="0"/>
              </a:rPr>
              <a:t>la Constitución y las Leyes.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Proporcionar </a:t>
            </a:r>
            <a:r>
              <a:rPr lang="es-ES" sz="1400" dirty="0">
                <a:solidFill>
                  <a:schemeClr val="tx1"/>
                </a:solidFill>
                <a:latin typeface="Montserrat Medium" panose="020B0604020202020204" charset="0"/>
              </a:rPr>
              <a:t>un trato respetuoso y digno a los funcionarios y contratista conforme los principios éticos.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Obrar </a:t>
            </a:r>
            <a:r>
              <a:rPr lang="es-ES" sz="1400" dirty="0">
                <a:solidFill>
                  <a:schemeClr val="tx1"/>
                </a:solidFill>
                <a:latin typeface="Montserrat Medium" panose="020B0604020202020204" charset="0"/>
              </a:rPr>
              <a:t>conforme al principio de buena fe, absteniéndose de utilizar maniobras dilatorias en las actuaciones y de efectuar o aportar, a sabiendas, declaraciones o documentos falsos o hacer afirmaciones temerarias, entre otras conductas.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Cumplir </a:t>
            </a:r>
            <a:r>
              <a:rPr lang="es-ES" sz="1400" dirty="0">
                <a:solidFill>
                  <a:schemeClr val="tx1"/>
                </a:solidFill>
                <a:latin typeface="Montserrat Medium" panose="020B0604020202020204" charset="0"/>
              </a:rPr>
              <a:t>con los requisitos y procedimientos establecidos para acceder a los servicios y trámites del </a:t>
            </a:r>
            <a:r>
              <a:rPr lang="es-ES" sz="1400" dirty="0" err="1">
                <a:solidFill>
                  <a:schemeClr val="tx1"/>
                </a:solidFill>
                <a:latin typeface="Montserrat Medium" panose="020B0604020202020204" charset="0"/>
              </a:rPr>
              <a:t>Minjusticia</a:t>
            </a:r>
            <a:r>
              <a:rPr lang="es-ES" sz="1400" dirty="0">
                <a:solidFill>
                  <a:schemeClr val="tx1"/>
                </a:solidFill>
                <a:latin typeface="Montserrat Medium" panose="020B0604020202020204" charset="0"/>
              </a:rPr>
              <a:t>.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Entregar </a:t>
            </a:r>
            <a:r>
              <a:rPr lang="es-ES" sz="1400" dirty="0">
                <a:solidFill>
                  <a:schemeClr val="tx1"/>
                </a:solidFill>
                <a:latin typeface="Montserrat Medium" panose="020B0604020202020204" charset="0"/>
              </a:rPr>
              <a:t>oportunamente la información para facilitar la realización de su trámite o solicitud.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Ejercer </a:t>
            </a:r>
            <a:r>
              <a:rPr lang="es-ES" sz="1400" dirty="0">
                <a:solidFill>
                  <a:schemeClr val="tx1"/>
                </a:solidFill>
                <a:latin typeface="Montserrat Medium" panose="020B0604020202020204" charset="0"/>
              </a:rPr>
              <a:t>con responsabilidad sus derechos y abstenerse de reiterar solicitudes improcedentes para evitar reiteraciones que afecten los tiempos de los trámites y la agilidad de respuesta de los mismos.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Verificar</a:t>
            </a:r>
            <a:r>
              <a:rPr lang="es-ES" sz="1400" dirty="0">
                <a:solidFill>
                  <a:schemeClr val="tx1"/>
                </a:solidFill>
                <a:latin typeface="Montserrat Medium" panose="020B0604020202020204" charset="0"/>
              </a:rPr>
              <a:t>, cuidar, conservar y no alterar los documentos que se le entregan. </a:t>
            </a:r>
            <a:endParaRPr lang="es-ES" sz="1400" dirty="0" smtClean="0">
              <a:solidFill>
                <a:schemeClr val="tx1"/>
              </a:solidFill>
              <a:latin typeface="Montserrat Medium" panose="020B0604020202020204" charset="0"/>
            </a:endParaRPr>
          </a:p>
          <a:p>
            <a:pPr marL="12700" marR="5080" indent="24130" algn="just">
              <a:lnSpc>
                <a:spcPct val="100000"/>
              </a:lnSpc>
              <a:spcBef>
                <a:spcPts val="105"/>
              </a:spcBef>
              <a:buFont typeface="Wingdings" panose="05000000000000000000" pitchFamily="2" charset="2"/>
              <a:buChar char="q"/>
            </a:pPr>
            <a:r>
              <a:rPr lang="es-ES" sz="1400" dirty="0" smtClean="0">
                <a:solidFill>
                  <a:schemeClr val="tx1"/>
                </a:solidFill>
                <a:latin typeface="Montserrat Medium" panose="020B0604020202020204" charset="0"/>
              </a:rPr>
              <a:t>Cuidar </a:t>
            </a:r>
            <a:r>
              <a:rPr lang="es-ES" sz="1400" dirty="0">
                <a:solidFill>
                  <a:schemeClr val="tx1"/>
                </a:solidFill>
                <a:latin typeface="Montserrat Medium" panose="020B0604020202020204" charset="0"/>
              </a:rPr>
              <a:t>las instalaciones y elementos proporcionados para su servicio, comodidad y </a:t>
            </a:r>
            <a:r>
              <a:rPr lang="es-ES" sz="1400" dirty="0" smtClean="0">
                <a:solidFill>
                  <a:schemeClr val="tx1"/>
                </a:solidFill>
                <a:latin typeface="Montserrat Medium" panose="020B0604020202020204" charset="0"/>
              </a:rPr>
              <a:t>bienestar.</a:t>
            </a:r>
            <a:endParaRPr lang="es-MX" sz="1400" b="1" dirty="0">
              <a:solidFill>
                <a:schemeClr val="tx1"/>
              </a:solidFill>
              <a:latin typeface="Montserrat Medium" panose="020B0604020202020204" charset="0"/>
            </a:endParaRPr>
          </a:p>
        </p:txBody>
      </p:sp>
      <p:pic>
        <p:nvPicPr>
          <p:cNvPr id="9" name="Imagen 8">
            <a:extLst>
              <a:ext uri="{FF2B5EF4-FFF2-40B4-BE49-F238E27FC236}">
                <a16:creationId xmlns="" xmlns:a16="http://schemas.microsoft.com/office/drawing/2014/main" id="{98841C1A-171A-2CC1-F637-3D65E4B393DE}"/>
              </a:ext>
            </a:extLst>
          </p:cNvPr>
          <p:cNvPicPr>
            <a:picLocks noChangeAspect="1"/>
          </p:cNvPicPr>
          <p:nvPr/>
        </p:nvPicPr>
        <p:blipFill>
          <a:blip r:embed="rId2"/>
          <a:stretch>
            <a:fillRect/>
          </a:stretch>
        </p:blipFill>
        <p:spPr>
          <a:xfrm>
            <a:off x="8201891" y="2192391"/>
            <a:ext cx="3563609" cy="1502154"/>
          </a:xfrm>
          <a:prstGeom prst="rect">
            <a:avLst/>
          </a:prstGeom>
        </p:spPr>
      </p:pic>
    </p:spTree>
    <p:extLst>
      <p:ext uri="{BB962C8B-B14F-4D97-AF65-F5344CB8AC3E}">
        <p14:creationId xmlns:p14="http://schemas.microsoft.com/office/powerpoint/2010/main" val="4141970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440B749D-67BD-F08A-7773-8C5F6AA027E0}"/>
              </a:ext>
            </a:extLst>
          </p:cNvPr>
          <p:cNvSpPr/>
          <p:nvPr/>
        </p:nvSpPr>
        <p:spPr>
          <a:xfrm>
            <a:off x="635913" y="418261"/>
            <a:ext cx="7532016" cy="834723"/>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Canales de atención y escenarios de participación  </a:t>
            </a:r>
            <a:endParaRPr lang="es-CO" sz="2400" b="1" dirty="0">
              <a:solidFill>
                <a:schemeClr val="tx1"/>
              </a:solidFill>
              <a:latin typeface="Montserrat SemiBold" pitchFamily="2" charset="77"/>
            </a:endParaRPr>
          </a:p>
        </p:txBody>
      </p:sp>
      <p:pic>
        <p:nvPicPr>
          <p:cNvPr id="6" name="Imagen 32">
            <a:extLst>
              <a:ext uri="{FF2B5EF4-FFF2-40B4-BE49-F238E27FC236}">
                <a16:creationId xmlns:a16="http://schemas.microsoft.com/office/drawing/2014/main" xmlns="" id="{58583CA1-6A4A-495A-AB00-BCF34B4CD546}"/>
              </a:ext>
            </a:extLst>
          </p:cNvPr>
          <p:cNvPicPr>
            <a:picLocks noChangeAspect="1"/>
          </p:cNvPicPr>
          <p:nvPr/>
        </p:nvPicPr>
        <p:blipFill>
          <a:blip r:embed="rId2"/>
          <a:stretch>
            <a:fillRect/>
          </a:stretch>
        </p:blipFill>
        <p:spPr>
          <a:xfrm>
            <a:off x="9251732" y="3970551"/>
            <a:ext cx="2884852" cy="2767051"/>
          </a:xfrm>
          <a:prstGeom prst="rect">
            <a:avLst/>
          </a:prstGeom>
        </p:spPr>
      </p:pic>
      <p:pic>
        <p:nvPicPr>
          <p:cNvPr id="7" name="Imagen 6">
            <a:extLst>
              <a:ext uri="{FF2B5EF4-FFF2-40B4-BE49-F238E27FC236}">
                <a16:creationId xmlns:a16="http://schemas.microsoft.com/office/drawing/2014/main" xmlns="" id="{D99743C3-073C-4BBD-8F96-3FA8851835AA}"/>
              </a:ext>
            </a:extLst>
          </p:cNvPr>
          <p:cNvPicPr>
            <a:picLocks noChangeAspect="1"/>
          </p:cNvPicPr>
          <p:nvPr/>
        </p:nvPicPr>
        <p:blipFill>
          <a:blip r:embed="rId2"/>
          <a:stretch>
            <a:fillRect/>
          </a:stretch>
        </p:blipFill>
        <p:spPr>
          <a:xfrm>
            <a:off x="3083213" y="2570774"/>
            <a:ext cx="2791068" cy="2767051"/>
          </a:xfrm>
          <a:prstGeom prst="rect">
            <a:avLst/>
          </a:prstGeom>
        </p:spPr>
      </p:pic>
      <p:pic>
        <p:nvPicPr>
          <p:cNvPr id="8" name="Imagen 7">
            <a:extLst>
              <a:ext uri="{FF2B5EF4-FFF2-40B4-BE49-F238E27FC236}">
                <a16:creationId xmlns:a16="http://schemas.microsoft.com/office/drawing/2014/main" xmlns="" id="{2171061D-BC2F-44B0-AA0E-EDCED858C6FF}"/>
              </a:ext>
            </a:extLst>
          </p:cNvPr>
          <p:cNvPicPr>
            <a:picLocks noChangeAspect="1"/>
          </p:cNvPicPr>
          <p:nvPr/>
        </p:nvPicPr>
        <p:blipFill>
          <a:blip r:embed="rId2"/>
          <a:stretch>
            <a:fillRect/>
          </a:stretch>
        </p:blipFill>
        <p:spPr>
          <a:xfrm>
            <a:off x="6002257" y="2570773"/>
            <a:ext cx="2943468" cy="2776325"/>
          </a:xfrm>
          <a:prstGeom prst="rect">
            <a:avLst/>
          </a:prstGeom>
        </p:spPr>
      </p:pic>
      <p:pic>
        <p:nvPicPr>
          <p:cNvPr id="9" name="Imagen 8">
            <a:extLst>
              <a:ext uri="{FF2B5EF4-FFF2-40B4-BE49-F238E27FC236}">
                <a16:creationId xmlns:a16="http://schemas.microsoft.com/office/drawing/2014/main" xmlns="" id="{A47658FC-D245-43E2-AD6C-D67CFA22867A}"/>
              </a:ext>
            </a:extLst>
          </p:cNvPr>
          <p:cNvPicPr>
            <a:picLocks noChangeAspect="1"/>
          </p:cNvPicPr>
          <p:nvPr/>
        </p:nvPicPr>
        <p:blipFill>
          <a:blip r:embed="rId2"/>
          <a:stretch>
            <a:fillRect/>
          </a:stretch>
        </p:blipFill>
        <p:spPr>
          <a:xfrm>
            <a:off x="9061981" y="2570773"/>
            <a:ext cx="2884851" cy="2776325"/>
          </a:xfrm>
          <a:prstGeom prst="rect">
            <a:avLst/>
          </a:prstGeom>
        </p:spPr>
      </p:pic>
      <p:sp>
        <p:nvSpPr>
          <p:cNvPr id="10" name="Rectángulo: esquinas redondeadas 10">
            <a:extLst>
              <a:ext uri="{FF2B5EF4-FFF2-40B4-BE49-F238E27FC236}">
                <a16:creationId xmlns:a16="http://schemas.microsoft.com/office/drawing/2014/main" xmlns="" id="{98C7C1E0-7255-4636-8DDF-8AA26B930F6A}"/>
              </a:ext>
            </a:extLst>
          </p:cNvPr>
          <p:cNvSpPr/>
          <p:nvPr/>
        </p:nvSpPr>
        <p:spPr>
          <a:xfrm>
            <a:off x="737156" y="1573222"/>
            <a:ext cx="1699845" cy="12077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1" name="Rectángulo: esquinas redondeadas 11">
            <a:extLst>
              <a:ext uri="{FF2B5EF4-FFF2-40B4-BE49-F238E27FC236}">
                <a16:creationId xmlns:a16="http://schemas.microsoft.com/office/drawing/2014/main" xmlns="" id="{E776823D-A4E7-49B9-96F0-A518C9BA67A9}"/>
              </a:ext>
            </a:extLst>
          </p:cNvPr>
          <p:cNvSpPr/>
          <p:nvPr/>
        </p:nvSpPr>
        <p:spPr>
          <a:xfrm>
            <a:off x="3622231" y="1550924"/>
            <a:ext cx="1699845" cy="12077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latin typeface="Montserrat Medium" panose="020B0604020202020204" charset="0"/>
            </a:endParaRPr>
          </a:p>
        </p:txBody>
      </p:sp>
      <p:sp>
        <p:nvSpPr>
          <p:cNvPr id="12" name="Rectángulo: esquinas redondeadas 12">
            <a:extLst>
              <a:ext uri="{FF2B5EF4-FFF2-40B4-BE49-F238E27FC236}">
                <a16:creationId xmlns:a16="http://schemas.microsoft.com/office/drawing/2014/main" xmlns="" id="{F374DA86-9718-4AE1-B2EB-4DBA74B31738}"/>
              </a:ext>
            </a:extLst>
          </p:cNvPr>
          <p:cNvSpPr/>
          <p:nvPr/>
        </p:nvSpPr>
        <p:spPr>
          <a:xfrm>
            <a:off x="6580108" y="1573222"/>
            <a:ext cx="1699845" cy="12077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3" name="Rectángulo: esquinas redondeadas 13">
            <a:extLst>
              <a:ext uri="{FF2B5EF4-FFF2-40B4-BE49-F238E27FC236}">
                <a16:creationId xmlns:a16="http://schemas.microsoft.com/office/drawing/2014/main" xmlns="" id="{331C54E0-42BD-4FDD-8A9A-EE5BFD6C6D56}"/>
              </a:ext>
            </a:extLst>
          </p:cNvPr>
          <p:cNvSpPr/>
          <p:nvPr/>
        </p:nvSpPr>
        <p:spPr>
          <a:xfrm>
            <a:off x="9651552" y="1549890"/>
            <a:ext cx="1699845" cy="12077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4" name="Triángulo isósceles 13">
            <a:extLst>
              <a:ext uri="{FF2B5EF4-FFF2-40B4-BE49-F238E27FC236}">
                <a16:creationId xmlns:a16="http://schemas.microsoft.com/office/drawing/2014/main" xmlns="" id="{D025077E-0F72-46B5-A556-26AE29EEE2F5}"/>
              </a:ext>
            </a:extLst>
          </p:cNvPr>
          <p:cNvSpPr/>
          <p:nvPr/>
        </p:nvSpPr>
        <p:spPr>
          <a:xfrm rot="10800000">
            <a:off x="1222662" y="2817456"/>
            <a:ext cx="668216" cy="264467"/>
          </a:xfrm>
          <a:prstGeom prst="triangle">
            <a:avLst/>
          </a:prstGeom>
          <a:solidFill>
            <a:srgbClr val="FF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highlight>
                <a:srgbClr val="FFAB00"/>
              </a:highlight>
              <a:latin typeface="Montserrat Medium" panose="020B0604020202020204" charset="0"/>
            </a:endParaRPr>
          </a:p>
        </p:txBody>
      </p:sp>
      <p:sp>
        <p:nvSpPr>
          <p:cNvPr id="15" name="Triángulo isósceles 14">
            <a:extLst>
              <a:ext uri="{FF2B5EF4-FFF2-40B4-BE49-F238E27FC236}">
                <a16:creationId xmlns:a16="http://schemas.microsoft.com/office/drawing/2014/main" xmlns="" id="{F3D62FD7-EF53-4929-A728-D83A353AFBAB}"/>
              </a:ext>
            </a:extLst>
          </p:cNvPr>
          <p:cNvSpPr/>
          <p:nvPr/>
        </p:nvSpPr>
        <p:spPr>
          <a:xfrm rot="10800000">
            <a:off x="4141706" y="2840901"/>
            <a:ext cx="668216" cy="264467"/>
          </a:xfrm>
          <a:prstGeom prst="triangle">
            <a:avLst/>
          </a:prstGeom>
          <a:solidFill>
            <a:srgbClr val="FF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highlight>
                <a:srgbClr val="FFAB00"/>
              </a:highlight>
              <a:latin typeface="Montserrat Medium" panose="020B0604020202020204" charset="0"/>
            </a:endParaRPr>
          </a:p>
        </p:txBody>
      </p:sp>
      <p:sp>
        <p:nvSpPr>
          <p:cNvPr id="16" name="Triángulo isósceles 15">
            <a:extLst>
              <a:ext uri="{FF2B5EF4-FFF2-40B4-BE49-F238E27FC236}">
                <a16:creationId xmlns:a16="http://schemas.microsoft.com/office/drawing/2014/main" xmlns="" id="{56115F69-3F89-465E-882F-B30058DF5E28}"/>
              </a:ext>
            </a:extLst>
          </p:cNvPr>
          <p:cNvSpPr/>
          <p:nvPr/>
        </p:nvSpPr>
        <p:spPr>
          <a:xfrm rot="10800000">
            <a:off x="7107646" y="2840900"/>
            <a:ext cx="668216" cy="264467"/>
          </a:xfrm>
          <a:prstGeom prst="triangle">
            <a:avLst/>
          </a:prstGeom>
          <a:solidFill>
            <a:srgbClr val="FF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highlight>
                <a:srgbClr val="FFAB00"/>
              </a:highlight>
              <a:latin typeface="Montserrat Medium" panose="020B0604020202020204" charset="0"/>
            </a:endParaRPr>
          </a:p>
        </p:txBody>
      </p:sp>
      <p:sp>
        <p:nvSpPr>
          <p:cNvPr id="17" name="Triángulo isósceles 16">
            <a:extLst>
              <a:ext uri="{FF2B5EF4-FFF2-40B4-BE49-F238E27FC236}">
                <a16:creationId xmlns:a16="http://schemas.microsoft.com/office/drawing/2014/main" xmlns="" id="{AC74F992-C699-421A-A273-F7B949323C9F}"/>
              </a:ext>
            </a:extLst>
          </p:cNvPr>
          <p:cNvSpPr/>
          <p:nvPr/>
        </p:nvSpPr>
        <p:spPr>
          <a:xfrm rot="10800000">
            <a:off x="10167368" y="2829177"/>
            <a:ext cx="668216" cy="264467"/>
          </a:xfrm>
          <a:prstGeom prst="triangle">
            <a:avLst/>
          </a:prstGeom>
          <a:solidFill>
            <a:srgbClr val="FF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highlight>
                <a:srgbClr val="FFAB00"/>
              </a:highlight>
              <a:latin typeface="Montserrat Medium" panose="020B0604020202020204" charset="0"/>
            </a:endParaRPr>
          </a:p>
        </p:txBody>
      </p:sp>
      <p:sp>
        <p:nvSpPr>
          <p:cNvPr id="18" name="CuadroTexto 17">
            <a:extLst>
              <a:ext uri="{FF2B5EF4-FFF2-40B4-BE49-F238E27FC236}">
                <a16:creationId xmlns:a16="http://schemas.microsoft.com/office/drawing/2014/main" xmlns="" id="{634C23A8-3BF5-44A5-A65E-464E9183D909}"/>
              </a:ext>
            </a:extLst>
          </p:cNvPr>
          <p:cNvSpPr txBox="1"/>
          <p:nvPr/>
        </p:nvSpPr>
        <p:spPr>
          <a:xfrm>
            <a:off x="407906" y="3276179"/>
            <a:ext cx="2297723"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b="1" dirty="0">
                <a:latin typeface="Montserrat Medium" panose="020B0604020202020204" charset="0"/>
              </a:rPr>
              <a:t>Canal Telefónico</a:t>
            </a:r>
          </a:p>
        </p:txBody>
      </p:sp>
      <p:sp>
        <p:nvSpPr>
          <p:cNvPr id="19" name="CuadroTexto 18">
            <a:extLst>
              <a:ext uri="{FF2B5EF4-FFF2-40B4-BE49-F238E27FC236}">
                <a16:creationId xmlns:a16="http://schemas.microsoft.com/office/drawing/2014/main" xmlns="" id="{80A50767-D7C4-4D2F-8D0C-823003499765}"/>
              </a:ext>
            </a:extLst>
          </p:cNvPr>
          <p:cNvSpPr txBox="1"/>
          <p:nvPr/>
        </p:nvSpPr>
        <p:spPr>
          <a:xfrm>
            <a:off x="3253060" y="3307035"/>
            <a:ext cx="2297723"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b="1" dirty="0">
                <a:latin typeface="Montserrat Medium" panose="020B0604020202020204" charset="0"/>
              </a:rPr>
              <a:t>Canal Presencial</a:t>
            </a:r>
          </a:p>
        </p:txBody>
      </p:sp>
      <p:sp>
        <p:nvSpPr>
          <p:cNvPr id="20" name="CuadroTexto 19">
            <a:extLst>
              <a:ext uri="{FF2B5EF4-FFF2-40B4-BE49-F238E27FC236}">
                <a16:creationId xmlns:a16="http://schemas.microsoft.com/office/drawing/2014/main" xmlns="" id="{06AEB0FD-F1E3-4191-8973-74A5EE60B48A}"/>
              </a:ext>
            </a:extLst>
          </p:cNvPr>
          <p:cNvSpPr txBox="1"/>
          <p:nvPr/>
        </p:nvSpPr>
        <p:spPr>
          <a:xfrm>
            <a:off x="6254169" y="3307035"/>
            <a:ext cx="2297723" cy="33855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b="1" dirty="0">
                <a:latin typeface="Montserrat Medium" panose="020B0604020202020204" charset="0"/>
              </a:rPr>
              <a:t>Canal Virtual</a:t>
            </a:r>
          </a:p>
        </p:txBody>
      </p:sp>
      <p:sp>
        <p:nvSpPr>
          <p:cNvPr id="21" name="CuadroTexto 20">
            <a:extLst>
              <a:ext uri="{FF2B5EF4-FFF2-40B4-BE49-F238E27FC236}">
                <a16:creationId xmlns:a16="http://schemas.microsoft.com/office/drawing/2014/main" xmlns="" id="{9791A6B2-666B-41BC-A1F5-BA452808C213}"/>
              </a:ext>
            </a:extLst>
          </p:cNvPr>
          <p:cNvSpPr txBox="1"/>
          <p:nvPr/>
        </p:nvSpPr>
        <p:spPr>
          <a:xfrm>
            <a:off x="8997812" y="3263932"/>
            <a:ext cx="2792140" cy="55399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b="1" dirty="0">
                <a:latin typeface="Montserrat Medium" panose="020B0604020202020204" charset="0"/>
              </a:rPr>
              <a:t>Canal Postal o de correspondencia</a:t>
            </a:r>
          </a:p>
        </p:txBody>
      </p:sp>
      <p:sp>
        <p:nvSpPr>
          <p:cNvPr id="22" name="CuadroTexto 21">
            <a:extLst>
              <a:ext uri="{FF2B5EF4-FFF2-40B4-BE49-F238E27FC236}">
                <a16:creationId xmlns:a16="http://schemas.microsoft.com/office/drawing/2014/main" xmlns="" id="{A1648E3D-842F-4DFC-803F-ED4EFDBCBDCF}"/>
              </a:ext>
            </a:extLst>
          </p:cNvPr>
          <p:cNvSpPr txBox="1"/>
          <p:nvPr/>
        </p:nvSpPr>
        <p:spPr>
          <a:xfrm>
            <a:off x="334016" y="3704360"/>
            <a:ext cx="2297723" cy="98488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dirty="0">
                <a:latin typeface="Montserrat Medium" panose="020B0604020202020204" charset="0"/>
              </a:rPr>
              <a:t>PBX (+57)(1)</a:t>
            </a:r>
          </a:p>
          <a:p>
            <a:pPr algn="ctr"/>
            <a:r>
              <a:rPr lang="es-ES" sz="1400" dirty="0">
                <a:latin typeface="Montserrat Medium" panose="020B0604020202020204" charset="0"/>
              </a:rPr>
              <a:t>444 31 00</a:t>
            </a:r>
          </a:p>
          <a:p>
            <a:pPr algn="ctr"/>
            <a:r>
              <a:rPr lang="es-ES" sz="1400" b="1" dirty="0">
                <a:latin typeface="Montserrat Medium" panose="020B0604020202020204" charset="0"/>
              </a:rPr>
              <a:t>Línea Gratuita</a:t>
            </a:r>
          </a:p>
          <a:p>
            <a:pPr algn="ctr"/>
            <a:r>
              <a:rPr lang="es-ES" sz="1400" dirty="0">
                <a:latin typeface="Montserrat Medium" panose="020B0604020202020204" charset="0"/>
              </a:rPr>
              <a:t>01-800-09-11170</a:t>
            </a:r>
          </a:p>
        </p:txBody>
      </p:sp>
      <p:sp>
        <p:nvSpPr>
          <p:cNvPr id="23" name="CuadroTexto 22">
            <a:extLst>
              <a:ext uri="{FF2B5EF4-FFF2-40B4-BE49-F238E27FC236}">
                <a16:creationId xmlns:a16="http://schemas.microsoft.com/office/drawing/2014/main" xmlns="" id="{259E2772-26D8-484D-8965-A2A250138166}"/>
              </a:ext>
            </a:extLst>
          </p:cNvPr>
          <p:cNvSpPr txBox="1"/>
          <p:nvPr/>
        </p:nvSpPr>
        <p:spPr>
          <a:xfrm>
            <a:off x="3242957" y="4092478"/>
            <a:ext cx="2343637" cy="55399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dirty="0">
                <a:latin typeface="Montserrat Medium" panose="020B0604020202020204" charset="0"/>
              </a:rPr>
              <a:t>Cra. 13 No. 52-95,</a:t>
            </a:r>
          </a:p>
          <a:p>
            <a:pPr algn="ctr"/>
            <a:r>
              <a:rPr lang="es-ES" sz="1400" dirty="0">
                <a:latin typeface="Montserrat Medium" panose="020B0604020202020204" charset="0"/>
              </a:rPr>
              <a:t>Bogotá</a:t>
            </a:r>
          </a:p>
        </p:txBody>
      </p:sp>
      <p:sp>
        <p:nvSpPr>
          <p:cNvPr id="24" name="CuadroTexto 23">
            <a:extLst>
              <a:ext uri="{FF2B5EF4-FFF2-40B4-BE49-F238E27FC236}">
                <a16:creationId xmlns:a16="http://schemas.microsoft.com/office/drawing/2014/main" xmlns="" id="{C66C3F30-3495-44F4-A63B-B8951709B736}"/>
              </a:ext>
            </a:extLst>
          </p:cNvPr>
          <p:cNvSpPr txBox="1"/>
          <p:nvPr/>
        </p:nvSpPr>
        <p:spPr>
          <a:xfrm>
            <a:off x="5867309" y="3694279"/>
            <a:ext cx="3059721" cy="120032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dirty="0">
                <a:latin typeface="Montserrat Medium" panose="020B0604020202020204" charset="0"/>
              </a:rPr>
              <a:t>Formulario PQRD</a:t>
            </a:r>
          </a:p>
          <a:p>
            <a:pPr algn="ctr"/>
            <a:r>
              <a:rPr lang="es-ES" sz="1400" dirty="0">
                <a:solidFill>
                  <a:schemeClr val="tx1">
                    <a:lumMod val="75000"/>
                  </a:schemeClr>
                </a:solidFill>
                <a:latin typeface="Montserrat Medium" panose="020B0604020202020204" charset="0"/>
                <a:hlinkClick r:id="rId3">
                  <a:extLst>
                    <a:ext uri="{A12FA001-AC4F-418D-AE19-62706E023703}">
                      <ahyp:hlinkClr xmlns:ahyp="http://schemas.microsoft.com/office/drawing/2018/hyperlinkcolor" xmlns="" val="tx"/>
                    </a:ext>
                  </a:extLst>
                </a:hlinkClick>
              </a:rPr>
              <a:t>http://minjusticia.gov.co/servicio-al-ciudadano/pqrs</a:t>
            </a:r>
            <a:endParaRPr lang="es-ES" sz="1400" dirty="0">
              <a:solidFill>
                <a:schemeClr val="tx1">
                  <a:lumMod val="75000"/>
                </a:schemeClr>
              </a:solidFill>
              <a:latin typeface="Montserrat Medium" panose="020B0604020202020204" charset="0"/>
            </a:endParaRPr>
          </a:p>
          <a:p>
            <a:pPr algn="ctr"/>
            <a:r>
              <a:rPr lang="es-ES" sz="1400" dirty="0">
                <a:solidFill>
                  <a:schemeClr val="tx1">
                    <a:lumMod val="75000"/>
                  </a:schemeClr>
                </a:solidFill>
                <a:latin typeface="Montserrat Medium" panose="020B0604020202020204" charset="0"/>
              </a:rPr>
              <a:t>Gestion.documental@minjusticia.gov.co</a:t>
            </a:r>
          </a:p>
        </p:txBody>
      </p:sp>
      <p:sp>
        <p:nvSpPr>
          <p:cNvPr id="25" name="CuadroTexto 24">
            <a:extLst>
              <a:ext uri="{FF2B5EF4-FFF2-40B4-BE49-F238E27FC236}">
                <a16:creationId xmlns:a16="http://schemas.microsoft.com/office/drawing/2014/main" xmlns="" id="{1097629A-AF2F-499B-B6BB-472A167E7B27}"/>
              </a:ext>
            </a:extLst>
          </p:cNvPr>
          <p:cNvSpPr txBox="1"/>
          <p:nvPr/>
        </p:nvSpPr>
        <p:spPr>
          <a:xfrm>
            <a:off x="9232370" y="4027574"/>
            <a:ext cx="2384568" cy="55399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ES" sz="1400" dirty="0">
                <a:latin typeface="Montserrat Medium" panose="020B0604020202020204" charset="0"/>
              </a:rPr>
              <a:t>Cra. 13 No. 52-95,</a:t>
            </a:r>
          </a:p>
          <a:p>
            <a:pPr algn="ctr"/>
            <a:r>
              <a:rPr lang="es-ES" sz="1400" dirty="0">
                <a:latin typeface="Montserrat Medium" panose="020B0604020202020204" charset="0"/>
              </a:rPr>
              <a:t>Bogotá</a:t>
            </a:r>
          </a:p>
        </p:txBody>
      </p:sp>
      <p:pic>
        <p:nvPicPr>
          <p:cNvPr id="26" name="Imagen 30" descr="Icono&#10;&#10;Descripción generada automáticamente">
            <a:extLst>
              <a:ext uri="{FF2B5EF4-FFF2-40B4-BE49-F238E27FC236}">
                <a16:creationId xmlns:a16="http://schemas.microsoft.com/office/drawing/2014/main" xmlns="" id="{FCBBA721-136A-4138-8C5E-29F151F043C4}"/>
              </a:ext>
            </a:extLst>
          </p:cNvPr>
          <p:cNvPicPr>
            <a:picLocks noChangeAspect="1"/>
          </p:cNvPicPr>
          <p:nvPr/>
        </p:nvPicPr>
        <p:blipFill>
          <a:blip r:embed="rId4"/>
          <a:stretch>
            <a:fillRect/>
          </a:stretch>
        </p:blipFill>
        <p:spPr>
          <a:xfrm>
            <a:off x="3892592" y="1935495"/>
            <a:ext cx="1195755" cy="843775"/>
          </a:xfrm>
          <a:prstGeom prst="rect">
            <a:avLst/>
          </a:prstGeom>
        </p:spPr>
      </p:pic>
      <p:pic>
        <p:nvPicPr>
          <p:cNvPr id="27" name="Imagen 36" descr="Icono&#10;&#10;Descripción generada automáticamente">
            <a:extLst>
              <a:ext uri="{FF2B5EF4-FFF2-40B4-BE49-F238E27FC236}">
                <a16:creationId xmlns:a16="http://schemas.microsoft.com/office/drawing/2014/main" xmlns="" id="{8864CE04-13C4-43F9-9ACC-DD502B2DF40F}"/>
              </a:ext>
            </a:extLst>
          </p:cNvPr>
          <p:cNvPicPr>
            <a:picLocks noChangeAspect="1"/>
          </p:cNvPicPr>
          <p:nvPr/>
        </p:nvPicPr>
        <p:blipFill>
          <a:blip r:embed="rId5"/>
          <a:stretch>
            <a:fillRect/>
          </a:stretch>
        </p:blipFill>
        <p:spPr>
          <a:xfrm>
            <a:off x="9918254" y="1781421"/>
            <a:ext cx="1160585" cy="846293"/>
          </a:xfrm>
          <a:prstGeom prst="rect">
            <a:avLst/>
          </a:prstGeom>
        </p:spPr>
      </p:pic>
      <p:pic>
        <p:nvPicPr>
          <p:cNvPr id="28" name="Imagen 37" descr="Texto, Icono&#10;&#10;Descripción generada automáticamente">
            <a:extLst>
              <a:ext uri="{FF2B5EF4-FFF2-40B4-BE49-F238E27FC236}">
                <a16:creationId xmlns:a16="http://schemas.microsoft.com/office/drawing/2014/main" xmlns="" id="{B4600837-8B34-4957-AFA1-0DCD2D9FB775}"/>
              </a:ext>
            </a:extLst>
          </p:cNvPr>
          <p:cNvPicPr>
            <a:picLocks noChangeAspect="1"/>
          </p:cNvPicPr>
          <p:nvPr/>
        </p:nvPicPr>
        <p:blipFill>
          <a:blip r:embed="rId6"/>
          <a:stretch>
            <a:fillRect/>
          </a:stretch>
        </p:blipFill>
        <p:spPr>
          <a:xfrm>
            <a:off x="6939615" y="1862505"/>
            <a:ext cx="1057031" cy="794869"/>
          </a:xfrm>
          <a:prstGeom prst="rect">
            <a:avLst/>
          </a:prstGeom>
        </p:spPr>
      </p:pic>
      <p:pic>
        <p:nvPicPr>
          <p:cNvPr id="29" name="Imagen 38" descr="Imagen que contiene computadora&#10;&#10;Descripción generada automáticamente">
            <a:extLst>
              <a:ext uri="{FF2B5EF4-FFF2-40B4-BE49-F238E27FC236}">
                <a16:creationId xmlns:a16="http://schemas.microsoft.com/office/drawing/2014/main" xmlns="" id="{35BFA366-15A6-41C2-8F2E-2D03C713C382}"/>
              </a:ext>
            </a:extLst>
          </p:cNvPr>
          <p:cNvPicPr>
            <a:picLocks noChangeAspect="1"/>
          </p:cNvPicPr>
          <p:nvPr/>
        </p:nvPicPr>
        <p:blipFill>
          <a:blip r:embed="rId7"/>
          <a:stretch>
            <a:fillRect/>
          </a:stretch>
        </p:blipFill>
        <p:spPr>
          <a:xfrm>
            <a:off x="1228523" y="1933822"/>
            <a:ext cx="662355" cy="802215"/>
          </a:xfrm>
          <a:prstGeom prst="rect">
            <a:avLst/>
          </a:prstGeom>
        </p:spPr>
      </p:pic>
      <p:sp>
        <p:nvSpPr>
          <p:cNvPr id="30" name="Rectángulo 29">
            <a:extLst>
              <a:ext uri="{FF2B5EF4-FFF2-40B4-BE49-F238E27FC236}">
                <a16:creationId xmlns:a16="http://schemas.microsoft.com/office/drawing/2014/main" xmlns="" id="{C625E005-418A-4226-B3D1-78273D300E1D}"/>
              </a:ext>
            </a:extLst>
          </p:cNvPr>
          <p:cNvSpPr/>
          <p:nvPr/>
        </p:nvSpPr>
        <p:spPr>
          <a:xfrm>
            <a:off x="44268" y="5383602"/>
            <a:ext cx="5917620" cy="6730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s-MX" sz="1400" b="1" kern="0" dirty="0">
                <a:solidFill>
                  <a:srgbClr val="212121"/>
                </a:solidFill>
                <a:latin typeface="Montserrat Medium" panose="020B0604020202020204" charset="0"/>
                <a:sym typeface="Arial"/>
              </a:rPr>
              <a:t>Horario de lunes a viernes de </a:t>
            </a:r>
          </a:p>
          <a:p>
            <a:pPr algn="ctr" defTabSz="1219170">
              <a:buClr>
                <a:srgbClr val="000000"/>
              </a:buClr>
              <a:defRPr/>
            </a:pPr>
            <a:r>
              <a:rPr lang="es-MX" sz="1400" b="1" kern="0" dirty="0">
                <a:solidFill>
                  <a:srgbClr val="020C16"/>
                </a:solidFill>
                <a:latin typeface="Montserrat Medium" panose="020B0604020202020204" charset="0"/>
                <a:sym typeface="Arial"/>
              </a:rPr>
              <a:t>8:30 </a:t>
            </a:r>
            <a:r>
              <a:rPr lang="es-MX" sz="1400" b="1" kern="0" dirty="0" err="1">
                <a:solidFill>
                  <a:srgbClr val="020C16"/>
                </a:solidFill>
                <a:latin typeface="Montserrat Medium" panose="020B0604020202020204" charset="0"/>
                <a:sym typeface="Arial"/>
              </a:rPr>
              <a:t>a.m</a:t>
            </a:r>
            <a:r>
              <a:rPr lang="es-MX" sz="1400" b="1" kern="0" dirty="0">
                <a:solidFill>
                  <a:srgbClr val="020C16"/>
                </a:solidFill>
                <a:latin typeface="Montserrat Medium" panose="020B0604020202020204" charset="0"/>
                <a:sym typeface="Arial"/>
              </a:rPr>
              <a:t> – 4:30 </a:t>
            </a:r>
            <a:r>
              <a:rPr lang="es-MX" sz="1400" b="1" kern="0" dirty="0" err="1">
                <a:solidFill>
                  <a:srgbClr val="020C16"/>
                </a:solidFill>
                <a:latin typeface="Montserrat Medium" panose="020B0604020202020204" charset="0"/>
                <a:sym typeface="Arial"/>
              </a:rPr>
              <a:t>p.m</a:t>
            </a:r>
            <a:r>
              <a:rPr lang="es-MX" sz="1400" b="1" kern="0" dirty="0">
                <a:solidFill>
                  <a:srgbClr val="020C16"/>
                </a:solidFill>
                <a:latin typeface="Montserrat Medium" panose="020B0604020202020204" charset="0"/>
                <a:sym typeface="Arial"/>
              </a:rPr>
              <a:t> jornada continua</a:t>
            </a:r>
            <a:endParaRPr lang="es-CO" sz="1400" b="1" kern="0" dirty="0">
              <a:solidFill>
                <a:srgbClr val="020C16"/>
              </a:solidFill>
              <a:latin typeface="Montserrat Medium" panose="020B0604020202020204" charset="0"/>
              <a:sym typeface="Arial"/>
            </a:endParaRPr>
          </a:p>
        </p:txBody>
      </p:sp>
      <p:sp>
        <p:nvSpPr>
          <p:cNvPr id="31" name="Rectángulo 30">
            <a:extLst>
              <a:ext uri="{FF2B5EF4-FFF2-40B4-BE49-F238E27FC236}">
                <a16:creationId xmlns:a16="http://schemas.microsoft.com/office/drawing/2014/main" xmlns="" id="{A3D20EFA-8EE3-4F31-8A5B-C45D15B625CC}"/>
              </a:ext>
            </a:extLst>
          </p:cNvPr>
          <p:cNvSpPr/>
          <p:nvPr/>
        </p:nvSpPr>
        <p:spPr>
          <a:xfrm>
            <a:off x="6103171" y="5393860"/>
            <a:ext cx="5917620" cy="6615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s-MX" sz="1400" b="1" kern="0" dirty="0">
                <a:solidFill>
                  <a:srgbClr val="212121"/>
                </a:solidFill>
                <a:latin typeface="Montserrat Medium" panose="020B0604020202020204" charset="0"/>
                <a:sym typeface="Arial"/>
              </a:rPr>
              <a:t>Canal virtual habilitado las 24 horas</a:t>
            </a:r>
          </a:p>
          <a:p>
            <a:pPr algn="ctr" defTabSz="1219170">
              <a:buClr>
                <a:srgbClr val="000000"/>
              </a:buClr>
              <a:defRPr/>
            </a:pPr>
            <a:r>
              <a:rPr lang="es-MX" sz="1400" b="1" kern="0" dirty="0">
                <a:solidFill>
                  <a:srgbClr val="212121"/>
                </a:solidFill>
                <a:latin typeface="Montserrat Medium" panose="020B0604020202020204" charset="0"/>
                <a:sym typeface="Arial"/>
              </a:rPr>
              <a:t>Capacidad máxima para adjuntar archivos 25 MB.</a:t>
            </a:r>
            <a:endParaRPr lang="es-CO" sz="1400" b="1" kern="0" dirty="0">
              <a:solidFill>
                <a:srgbClr val="212121"/>
              </a:solidFill>
              <a:latin typeface="Montserrat Medium" panose="020B0604020202020204" charset="0"/>
              <a:sym typeface="Arial"/>
            </a:endParaRPr>
          </a:p>
        </p:txBody>
      </p:sp>
    </p:spTree>
    <p:extLst>
      <p:ext uri="{BB962C8B-B14F-4D97-AF65-F5344CB8AC3E}">
        <p14:creationId xmlns:p14="http://schemas.microsoft.com/office/powerpoint/2010/main" val="123021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BD6C7AE6-A2EE-4143-E567-457AF728E829}"/>
              </a:ext>
            </a:extLst>
          </p:cNvPr>
          <p:cNvSpPr/>
          <p:nvPr/>
        </p:nvSpPr>
        <p:spPr>
          <a:xfrm>
            <a:off x="736988" y="796114"/>
            <a:ext cx="7607432" cy="793520"/>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Canales de atención y escenarios de participación  </a:t>
            </a:r>
            <a:endParaRPr lang="es-CO" sz="2400" b="1" dirty="0">
              <a:solidFill>
                <a:schemeClr val="tx1"/>
              </a:solidFill>
              <a:latin typeface="Montserrat SemiBold" pitchFamily="2" charset="77"/>
            </a:endParaRPr>
          </a:p>
        </p:txBody>
      </p:sp>
      <p:sp>
        <p:nvSpPr>
          <p:cNvPr id="5" name="Rectángulo 4">
            <a:extLst>
              <a:ext uri="{FF2B5EF4-FFF2-40B4-BE49-F238E27FC236}">
                <a16:creationId xmlns="" xmlns:a16="http://schemas.microsoft.com/office/drawing/2014/main" id="{5E1AE4CA-D8DC-E4BA-C8F4-1342F36AF776}"/>
              </a:ext>
            </a:extLst>
          </p:cNvPr>
          <p:cNvSpPr/>
          <p:nvPr/>
        </p:nvSpPr>
        <p:spPr>
          <a:xfrm>
            <a:off x="820935" y="2582312"/>
            <a:ext cx="4373419" cy="3291010"/>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105"/>
              </a:spcBef>
            </a:pPr>
            <a:r>
              <a:rPr lang="es-MX" sz="1400" b="1" dirty="0">
                <a:solidFill>
                  <a:srgbClr val="264488"/>
                </a:solidFill>
                <a:latin typeface="Montserrat SemiBold" pitchFamily="2" charset="77"/>
              </a:rPr>
              <a:t>Escenarios de participación</a:t>
            </a:r>
          </a:p>
          <a:p>
            <a:pPr algn="ctr">
              <a:lnSpc>
                <a:spcPct val="100000"/>
              </a:lnSpc>
              <a:spcBef>
                <a:spcPts val="5"/>
              </a:spcBef>
            </a:pPr>
            <a:r>
              <a:rPr lang="es-MX" sz="1400" b="1" dirty="0">
                <a:solidFill>
                  <a:srgbClr val="264488"/>
                </a:solidFill>
                <a:latin typeface="Montserrat SemiBold" pitchFamily="2" charset="77"/>
              </a:rPr>
              <a:t>No presenciales</a:t>
            </a:r>
          </a:p>
          <a:p>
            <a:pPr algn="ctr">
              <a:lnSpc>
                <a:spcPct val="100000"/>
              </a:lnSpc>
              <a:spcBef>
                <a:spcPts val="5"/>
              </a:spcBef>
            </a:pPr>
            <a:endParaRPr lang="es-MX" sz="1400" b="1" dirty="0">
              <a:solidFill>
                <a:srgbClr val="264488"/>
              </a:solidFill>
              <a:latin typeface="Montserrat Medium" panose="020B0604020202020204" charset="0"/>
            </a:endParaRPr>
          </a:p>
          <a:p>
            <a:pPr marL="12700" marR="5080" algn="just">
              <a:spcBef>
                <a:spcPts val="105"/>
              </a:spcBef>
            </a:pPr>
            <a:r>
              <a:rPr lang="es-MX" sz="1400" dirty="0">
                <a:solidFill>
                  <a:schemeClr val="tx1"/>
                </a:solidFill>
                <a:latin typeface="Montserrat Medium" panose="020B0604020202020204" charset="0"/>
              </a:rPr>
              <a:t>El MinJusticia ha dispuesto diferentes  escenarios de participación ciudadana,  virtuales y telefónicos, en los cuales, para el  autocuidado en tiempos de Covid-19, los  grupos de interés pueden participar  activamente en el diseño, formulación y  seguimiento de políticas, planes, programas,  pedir cuentas y mantener un diálogo  continuo con las dependencias de la  Entidad.</a:t>
            </a:r>
          </a:p>
        </p:txBody>
      </p:sp>
      <p:pic>
        <p:nvPicPr>
          <p:cNvPr id="6" name="object 4">
            <a:extLst>
              <a:ext uri="{FF2B5EF4-FFF2-40B4-BE49-F238E27FC236}">
                <a16:creationId xmlns="" xmlns:a16="http://schemas.microsoft.com/office/drawing/2014/main" id="{F8A9CDEB-2863-F7A2-6579-7E0CE916C28F}"/>
              </a:ext>
            </a:extLst>
          </p:cNvPr>
          <p:cNvPicPr/>
          <p:nvPr/>
        </p:nvPicPr>
        <p:blipFill>
          <a:blip r:embed="rId2" cstate="print"/>
          <a:stretch>
            <a:fillRect/>
          </a:stretch>
        </p:blipFill>
        <p:spPr>
          <a:xfrm>
            <a:off x="5771627" y="1882326"/>
            <a:ext cx="5855515" cy="4619142"/>
          </a:xfrm>
          <a:prstGeom prst="rect">
            <a:avLst/>
          </a:prstGeom>
        </p:spPr>
      </p:pic>
      <p:sp>
        <p:nvSpPr>
          <p:cNvPr id="7" name="object 5">
            <a:extLst>
              <a:ext uri="{FF2B5EF4-FFF2-40B4-BE49-F238E27FC236}">
                <a16:creationId xmlns="" xmlns:a16="http://schemas.microsoft.com/office/drawing/2014/main" id="{69B69701-05C4-851D-BD67-FECC28360BBF}"/>
              </a:ext>
            </a:extLst>
          </p:cNvPr>
          <p:cNvSpPr txBox="1"/>
          <p:nvPr/>
        </p:nvSpPr>
        <p:spPr>
          <a:xfrm>
            <a:off x="8205306" y="2217780"/>
            <a:ext cx="657854" cy="318036"/>
          </a:xfrm>
          <a:prstGeom prst="rect">
            <a:avLst/>
          </a:prstGeom>
        </p:spPr>
        <p:txBody>
          <a:bodyPr vert="horz" wrap="square" lIns="0" tIns="35560" rIns="0" bIns="0" rtlCol="0">
            <a:spAutoFit/>
          </a:bodyPr>
          <a:lstStyle/>
          <a:p>
            <a:pPr marL="12700" marR="5080" indent="48260">
              <a:lnSpc>
                <a:spcPts val="1090"/>
              </a:lnSpc>
              <a:spcBef>
                <a:spcPts val="280"/>
              </a:spcBef>
            </a:pPr>
            <a:r>
              <a:rPr sz="1050" dirty="0">
                <a:latin typeface="Arial MT"/>
                <a:cs typeface="Arial MT"/>
              </a:rPr>
              <a:t>Redes </a:t>
            </a:r>
            <a:r>
              <a:rPr sz="1050" spc="5" dirty="0">
                <a:latin typeface="Arial MT"/>
                <a:cs typeface="Arial MT"/>
              </a:rPr>
              <a:t> </a:t>
            </a:r>
            <a:r>
              <a:rPr sz="1050" dirty="0">
                <a:latin typeface="Arial MT"/>
                <a:cs typeface="Arial MT"/>
              </a:rPr>
              <a:t>soc</a:t>
            </a:r>
            <a:r>
              <a:rPr sz="1050" spc="5" dirty="0">
                <a:latin typeface="Arial MT"/>
                <a:cs typeface="Arial MT"/>
              </a:rPr>
              <a:t>i</a:t>
            </a:r>
            <a:r>
              <a:rPr sz="1050" dirty="0">
                <a:latin typeface="Arial MT"/>
                <a:cs typeface="Arial MT"/>
              </a:rPr>
              <a:t>a</a:t>
            </a:r>
            <a:r>
              <a:rPr sz="1050" spc="5" dirty="0">
                <a:latin typeface="Arial MT"/>
                <a:cs typeface="Arial MT"/>
              </a:rPr>
              <a:t>l</a:t>
            </a:r>
            <a:r>
              <a:rPr sz="1050" dirty="0">
                <a:latin typeface="Arial MT"/>
                <a:cs typeface="Arial MT"/>
              </a:rPr>
              <a:t>es</a:t>
            </a:r>
          </a:p>
        </p:txBody>
      </p:sp>
      <p:sp>
        <p:nvSpPr>
          <p:cNvPr id="9" name="object 6">
            <a:extLst>
              <a:ext uri="{FF2B5EF4-FFF2-40B4-BE49-F238E27FC236}">
                <a16:creationId xmlns="" xmlns:a16="http://schemas.microsoft.com/office/drawing/2014/main" id="{3572B99F-E4AB-7DEC-D827-8BDC5EC37B47}"/>
              </a:ext>
            </a:extLst>
          </p:cNvPr>
          <p:cNvSpPr txBox="1"/>
          <p:nvPr/>
        </p:nvSpPr>
        <p:spPr>
          <a:xfrm>
            <a:off x="8064438" y="5873322"/>
            <a:ext cx="798722" cy="318676"/>
          </a:xfrm>
          <a:prstGeom prst="rect">
            <a:avLst/>
          </a:prstGeom>
        </p:spPr>
        <p:txBody>
          <a:bodyPr vert="horz" wrap="square" lIns="0" tIns="36194" rIns="0" bIns="0" rtlCol="0">
            <a:spAutoFit/>
          </a:bodyPr>
          <a:lstStyle/>
          <a:p>
            <a:pPr marL="12700" marR="5080" indent="5715">
              <a:lnSpc>
                <a:spcPts val="1090"/>
              </a:lnSpc>
              <a:spcBef>
                <a:spcPts val="284"/>
              </a:spcBef>
            </a:pPr>
            <a:r>
              <a:rPr sz="1050" dirty="0">
                <a:latin typeface="Arial MT"/>
                <a:cs typeface="Arial MT"/>
              </a:rPr>
              <a:t>Aud</a:t>
            </a:r>
            <a:r>
              <a:rPr sz="1050" spc="5" dirty="0">
                <a:latin typeface="Arial MT"/>
                <a:cs typeface="Arial MT"/>
              </a:rPr>
              <a:t>i</a:t>
            </a:r>
            <a:r>
              <a:rPr sz="1050" dirty="0">
                <a:latin typeface="Arial MT"/>
                <a:cs typeface="Arial MT"/>
              </a:rPr>
              <a:t>enc</a:t>
            </a:r>
            <a:r>
              <a:rPr sz="1050" spc="5" dirty="0">
                <a:latin typeface="Arial MT"/>
                <a:cs typeface="Arial MT"/>
              </a:rPr>
              <a:t>i</a:t>
            </a:r>
            <a:r>
              <a:rPr sz="1050" dirty="0">
                <a:latin typeface="Arial MT"/>
                <a:cs typeface="Arial MT"/>
              </a:rPr>
              <a:t>as</a:t>
            </a:r>
            <a:r>
              <a:rPr sz="1050" spc="-60" dirty="0">
                <a:latin typeface="Arial MT"/>
                <a:cs typeface="Arial MT"/>
              </a:rPr>
              <a:t> </a:t>
            </a:r>
            <a:r>
              <a:rPr sz="1050" spc="-5" dirty="0">
                <a:latin typeface="Arial MT"/>
                <a:cs typeface="Arial MT"/>
              </a:rPr>
              <a:t>virtuales</a:t>
            </a:r>
            <a:endParaRPr sz="1050" dirty="0">
              <a:latin typeface="Arial MT"/>
              <a:cs typeface="Arial MT"/>
            </a:endParaRPr>
          </a:p>
        </p:txBody>
      </p:sp>
      <p:sp>
        <p:nvSpPr>
          <p:cNvPr id="10" name="object 7">
            <a:extLst>
              <a:ext uri="{FF2B5EF4-FFF2-40B4-BE49-F238E27FC236}">
                <a16:creationId xmlns="" xmlns:a16="http://schemas.microsoft.com/office/drawing/2014/main" id="{2F6B6E94-B934-53FB-3F25-940CDE7C9EC0}"/>
              </a:ext>
            </a:extLst>
          </p:cNvPr>
          <p:cNvSpPr txBox="1"/>
          <p:nvPr/>
        </p:nvSpPr>
        <p:spPr>
          <a:xfrm>
            <a:off x="7784984" y="3757896"/>
            <a:ext cx="1357630" cy="575310"/>
          </a:xfrm>
          <a:prstGeom prst="rect">
            <a:avLst/>
          </a:prstGeom>
        </p:spPr>
        <p:txBody>
          <a:bodyPr vert="horz" wrap="square" lIns="0" tIns="12700" rIns="0" bIns="0" rtlCol="0">
            <a:spAutoFit/>
          </a:bodyPr>
          <a:lstStyle/>
          <a:p>
            <a:pPr marL="2540" algn="ctr">
              <a:lnSpc>
                <a:spcPct val="100000"/>
              </a:lnSpc>
              <a:spcBef>
                <a:spcPts val="100"/>
              </a:spcBef>
            </a:pPr>
            <a:r>
              <a:rPr sz="1800" b="1" spc="-5" dirty="0">
                <a:solidFill>
                  <a:srgbClr val="264488"/>
                </a:solidFill>
                <a:latin typeface="Arial"/>
                <a:cs typeface="Arial"/>
              </a:rPr>
              <a:t>¿Cuáles</a:t>
            </a:r>
            <a:endParaRPr sz="1800" b="1" dirty="0">
              <a:solidFill>
                <a:srgbClr val="264488"/>
              </a:solidFill>
              <a:latin typeface="Arial"/>
              <a:cs typeface="Arial"/>
            </a:endParaRPr>
          </a:p>
          <a:p>
            <a:pPr algn="ctr">
              <a:lnSpc>
                <a:spcPct val="100000"/>
              </a:lnSpc>
              <a:spcBef>
                <a:spcPts val="5"/>
              </a:spcBef>
            </a:pPr>
            <a:r>
              <a:rPr sz="1800" b="1" spc="-5" dirty="0">
                <a:solidFill>
                  <a:srgbClr val="264488"/>
                </a:solidFill>
                <a:latin typeface="Arial"/>
                <a:cs typeface="Arial"/>
              </a:rPr>
              <a:t>escenarios?</a:t>
            </a:r>
            <a:endParaRPr sz="1800" b="1" dirty="0">
              <a:solidFill>
                <a:srgbClr val="264488"/>
              </a:solidFill>
              <a:latin typeface="Arial"/>
              <a:cs typeface="Arial"/>
            </a:endParaRPr>
          </a:p>
        </p:txBody>
      </p:sp>
    </p:spTree>
    <p:extLst>
      <p:ext uri="{BB962C8B-B14F-4D97-AF65-F5344CB8AC3E}">
        <p14:creationId xmlns:p14="http://schemas.microsoft.com/office/powerpoint/2010/main" val="64667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11">
            <a:extLst>
              <a:ext uri="{FF2B5EF4-FFF2-40B4-BE49-F238E27FC236}">
                <a16:creationId xmlns="" xmlns:a16="http://schemas.microsoft.com/office/drawing/2014/main" id="{25EC8F22-A58D-6196-5752-6804E94951E0}"/>
              </a:ext>
            </a:extLst>
          </p:cNvPr>
          <p:cNvGrpSpPr/>
          <p:nvPr/>
        </p:nvGrpSpPr>
        <p:grpSpPr>
          <a:xfrm>
            <a:off x="7343976" y="4195097"/>
            <a:ext cx="2038985" cy="873125"/>
            <a:chOff x="6848093" y="2681604"/>
            <a:chExt cx="2038985" cy="873125"/>
          </a:xfrm>
        </p:grpSpPr>
        <p:sp>
          <p:nvSpPr>
            <p:cNvPr id="6" name="object 12">
              <a:extLst>
                <a:ext uri="{FF2B5EF4-FFF2-40B4-BE49-F238E27FC236}">
                  <a16:creationId xmlns="" xmlns:a16="http://schemas.microsoft.com/office/drawing/2014/main" id="{43E21D1A-D0B7-F5D1-C98C-24858D6B02C6}"/>
                </a:ext>
              </a:extLst>
            </p:cNvPr>
            <p:cNvSpPr/>
            <p:nvPr/>
          </p:nvSpPr>
          <p:spPr>
            <a:xfrm>
              <a:off x="6860793" y="2687954"/>
              <a:ext cx="2013585" cy="860425"/>
            </a:xfrm>
            <a:custGeom>
              <a:avLst/>
              <a:gdLst/>
              <a:ahLst/>
              <a:cxnLst/>
              <a:rect l="l" t="t" r="r" b="b"/>
              <a:pathLst>
                <a:path w="2013584" h="860425">
                  <a:moveTo>
                    <a:pt x="0" y="0"/>
                  </a:moveTo>
                  <a:lnTo>
                    <a:pt x="0" y="860425"/>
                  </a:lnTo>
                </a:path>
                <a:path w="2013584" h="860425">
                  <a:moveTo>
                    <a:pt x="2013077" y="0"/>
                  </a:moveTo>
                  <a:lnTo>
                    <a:pt x="2013077" y="860425"/>
                  </a:lnTo>
                </a:path>
              </a:pathLst>
            </a:custGeom>
            <a:ln w="12700">
              <a:solidFill>
                <a:srgbClr val="FFFFFF"/>
              </a:solidFill>
            </a:ln>
          </p:spPr>
          <p:txBody>
            <a:bodyPr wrap="square" lIns="0" tIns="0" rIns="0" bIns="0" rtlCol="0"/>
            <a:lstStyle/>
            <a:p>
              <a:endParaRPr/>
            </a:p>
          </p:txBody>
        </p:sp>
        <p:sp>
          <p:nvSpPr>
            <p:cNvPr id="7" name="object 13">
              <a:extLst>
                <a:ext uri="{FF2B5EF4-FFF2-40B4-BE49-F238E27FC236}">
                  <a16:creationId xmlns="" xmlns:a16="http://schemas.microsoft.com/office/drawing/2014/main" id="{30270392-FA00-7B29-D816-FD36C2808045}"/>
                </a:ext>
              </a:extLst>
            </p:cNvPr>
            <p:cNvSpPr/>
            <p:nvPr/>
          </p:nvSpPr>
          <p:spPr>
            <a:xfrm>
              <a:off x="6854443" y="2687954"/>
              <a:ext cx="2026285" cy="12700"/>
            </a:xfrm>
            <a:custGeom>
              <a:avLst/>
              <a:gdLst/>
              <a:ahLst/>
              <a:cxnLst/>
              <a:rect l="l" t="t" r="r" b="b"/>
              <a:pathLst>
                <a:path w="2026284" h="12700">
                  <a:moveTo>
                    <a:pt x="0" y="12700"/>
                  </a:moveTo>
                  <a:lnTo>
                    <a:pt x="2025777" y="12700"/>
                  </a:lnTo>
                  <a:lnTo>
                    <a:pt x="2025777" y="0"/>
                  </a:lnTo>
                  <a:lnTo>
                    <a:pt x="0" y="0"/>
                  </a:lnTo>
                  <a:lnTo>
                    <a:pt x="0" y="12700"/>
                  </a:lnTo>
                  <a:close/>
                </a:path>
              </a:pathLst>
            </a:custGeom>
            <a:solidFill>
              <a:srgbClr val="FFFFFF"/>
            </a:solidFill>
          </p:spPr>
          <p:txBody>
            <a:bodyPr wrap="square" lIns="0" tIns="0" rIns="0" bIns="0" rtlCol="0"/>
            <a:lstStyle/>
            <a:p>
              <a:endParaRPr/>
            </a:p>
          </p:txBody>
        </p:sp>
        <p:sp>
          <p:nvSpPr>
            <p:cNvPr id="8" name="object 14">
              <a:extLst>
                <a:ext uri="{FF2B5EF4-FFF2-40B4-BE49-F238E27FC236}">
                  <a16:creationId xmlns="" xmlns:a16="http://schemas.microsoft.com/office/drawing/2014/main" id="{D5C0D1ED-1BC5-C032-DE50-B909FF387D87}"/>
                </a:ext>
              </a:extLst>
            </p:cNvPr>
            <p:cNvSpPr/>
            <p:nvPr/>
          </p:nvSpPr>
          <p:spPr>
            <a:xfrm>
              <a:off x="6854443" y="3542029"/>
              <a:ext cx="2026285" cy="0"/>
            </a:xfrm>
            <a:custGeom>
              <a:avLst/>
              <a:gdLst/>
              <a:ahLst/>
              <a:cxnLst/>
              <a:rect l="l" t="t" r="r" b="b"/>
              <a:pathLst>
                <a:path w="2026284">
                  <a:moveTo>
                    <a:pt x="0" y="0"/>
                  </a:moveTo>
                  <a:lnTo>
                    <a:pt x="2025777" y="0"/>
                  </a:lnTo>
                </a:path>
              </a:pathLst>
            </a:custGeom>
            <a:ln w="12700">
              <a:solidFill>
                <a:srgbClr val="FFFFFF"/>
              </a:solidFill>
            </a:ln>
          </p:spPr>
          <p:txBody>
            <a:bodyPr wrap="square" lIns="0" tIns="0" rIns="0" bIns="0" rtlCol="0"/>
            <a:lstStyle/>
            <a:p>
              <a:endParaRPr/>
            </a:p>
          </p:txBody>
        </p:sp>
      </p:grpSp>
      <p:sp>
        <p:nvSpPr>
          <p:cNvPr id="9" name="object 15">
            <a:extLst>
              <a:ext uri="{FF2B5EF4-FFF2-40B4-BE49-F238E27FC236}">
                <a16:creationId xmlns="" xmlns:a16="http://schemas.microsoft.com/office/drawing/2014/main" id="{1A1CCC78-2016-EA3F-548D-49057CC42CAC}"/>
              </a:ext>
            </a:extLst>
          </p:cNvPr>
          <p:cNvSpPr txBox="1"/>
          <p:nvPr/>
        </p:nvSpPr>
        <p:spPr>
          <a:xfrm>
            <a:off x="7966058" y="4268370"/>
            <a:ext cx="2771519" cy="926536"/>
          </a:xfrm>
          <a:prstGeom prst="rect">
            <a:avLst/>
          </a:prstGeom>
          <a:solidFill>
            <a:schemeClr val="bg1"/>
          </a:solidFill>
          <a:ln w="28575">
            <a:solidFill>
              <a:srgbClr val="CB193A"/>
            </a:solidFill>
          </a:ln>
        </p:spPr>
        <p:txBody>
          <a:bodyPr vert="horz" wrap="square" lIns="0" tIns="3175" rIns="0" bIns="0" rtlCol="0">
            <a:spAutoFit/>
          </a:bodyPr>
          <a:lstStyle/>
          <a:p>
            <a:pPr marL="131445" marR="111125" indent="-635">
              <a:spcBef>
                <a:spcPts val="20"/>
              </a:spcBef>
            </a:pPr>
            <a:r>
              <a:rPr sz="1200" dirty="0">
                <a:latin typeface="Montserrat Medium" panose="020B0604020202020204" pitchFamily="2" charset="0"/>
              </a:rPr>
              <a:t>Iniciativa estratégica:  Desarrollar estrategias para  fortalecer la participación  ciudadana en el ciclo de la  gestión pública en el MJD</a:t>
            </a:r>
          </a:p>
        </p:txBody>
      </p:sp>
      <p:grpSp>
        <p:nvGrpSpPr>
          <p:cNvPr id="10" name="object 16">
            <a:extLst>
              <a:ext uri="{FF2B5EF4-FFF2-40B4-BE49-F238E27FC236}">
                <a16:creationId xmlns="" xmlns:a16="http://schemas.microsoft.com/office/drawing/2014/main" id="{94562F1E-182E-5EE4-6690-CC02E73F29F4}"/>
              </a:ext>
            </a:extLst>
          </p:cNvPr>
          <p:cNvGrpSpPr/>
          <p:nvPr/>
        </p:nvGrpSpPr>
        <p:grpSpPr>
          <a:xfrm>
            <a:off x="4858460" y="4195732"/>
            <a:ext cx="2171700" cy="583565"/>
            <a:chOff x="4362577" y="2682239"/>
            <a:chExt cx="2171700" cy="583565"/>
          </a:xfrm>
        </p:grpSpPr>
        <p:sp>
          <p:nvSpPr>
            <p:cNvPr id="11" name="object 17">
              <a:extLst>
                <a:ext uri="{FF2B5EF4-FFF2-40B4-BE49-F238E27FC236}">
                  <a16:creationId xmlns="" xmlns:a16="http://schemas.microsoft.com/office/drawing/2014/main" id="{D43A445D-4C76-59F5-29B5-D31D36840A1F}"/>
                </a:ext>
              </a:extLst>
            </p:cNvPr>
            <p:cNvSpPr/>
            <p:nvPr/>
          </p:nvSpPr>
          <p:spPr>
            <a:xfrm>
              <a:off x="4375277" y="2688589"/>
              <a:ext cx="2146300" cy="570865"/>
            </a:xfrm>
            <a:custGeom>
              <a:avLst/>
              <a:gdLst/>
              <a:ahLst/>
              <a:cxnLst/>
              <a:rect l="l" t="t" r="r" b="b"/>
              <a:pathLst>
                <a:path w="2146300" h="570864">
                  <a:moveTo>
                    <a:pt x="0" y="0"/>
                  </a:moveTo>
                  <a:lnTo>
                    <a:pt x="0" y="570865"/>
                  </a:lnTo>
                </a:path>
                <a:path w="2146300" h="570864">
                  <a:moveTo>
                    <a:pt x="2146300" y="0"/>
                  </a:moveTo>
                  <a:lnTo>
                    <a:pt x="2146300" y="570865"/>
                  </a:lnTo>
                </a:path>
              </a:pathLst>
            </a:custGeom>
            <a:ln w="12700">
              <a:solidFill>
                <a:srgbClr val="FFFFFF"/>
              </a:solidFill>
            </a:ln>
          </p:spPr>
          <p:txBody>
            <a:bodyPr wrap="square" lIns="0" tIns="0" rIns="0" bIns="0" rtlCol="0"/>
            <a:lstStyle/>
            <a:p>
              <a:endParaRPr/>
            </a:p>
          </p:txBody>
        </p:sp>
        <p:sp>
          <p:nvSpPr>
            <p:cNvPr id="12" name="object 18">
              <a:extLst>
                <a:ext uri="{FF2B5EF4-FFF2-40B4-BE49-F238E27FC236}">
                  <a16:creationId xmlns="" xmlns:a16="http://schemas.microsoft.com/office/drawing/2014/main" id="{98CDDAA2-BD5D-74B3-52CA-B07ED04383A4}"/>
                </a:ext>
              </a:extLst>
            </p:cNvPr>
            <p:cNvSpPr/>
            <p:nvPr/>
          </p:nvSpPr>
          <p:spPr>
            <a:xfrm>
              <a:off x="4368927" y="2688589"/>
              <a:ext cx="2159000" cy="12700"/>
            </a:xfrm>
            <a:custGeom>
              <a:avLst/>
              <a:gdLst/>
              <a:ahLst/>
              <a:cxnLst/>
              <a:rect l="l" t="t" r="r" b="b"/>
              <a:pathLst>
                <a:path w="2159000" h="12700">
                  <a:moveTo>
                    <a:pt x="0" y="12700"/>
                  </a:moveTo>
                  <a:lnTo>
                    <a:pt x="2159000" y="12700"/>
                  </a:lnTo>
                  <a:lnTo>
                    <a:pt x="2159000" y="0"/>
                  </a:lnTo>
                  <a:lnTo>
                    <a:pt x="0" y="0"/>
                  </a:lnTo>
                  <a:lnTo>
                    <a:pt x="0" y="12700"/>
                  </a:lnTo>
                  <a:close/>
                </a:path>
              </a:pathLst>
            </a:custGeom>
            <a:solidFill>
              <a:srgbClr val="FFFFFF"/>
            </a:solidFill>
          </p:spPr>
          <p:txBody>
            <a:bodyPr wrap="square" lIns="0" tIns="0" rIns="0" bIns="0" rtlCol="0"/>
            <a:lstStyle/>
            <a:p>
              <a:endParaRPr/>
            </a:p>
          </p:txBody>
        </p:sp>
        <p:sp>
          <p:nvSpPr>
            <p:cNvPr id="13" name="object 19">
              <a:extLst>
                <a:ext uri="{FF2B5EF4-FFF2-40B4-BE49-F238E27FC236}">
                  <a16:creationId xmlns="" xmlns:a16="http://schemas.microsoft.com/office/drawing/2014/main" id="{66D03479-1429-8305-6840-DBBAF7841C81}"/>
                </a:ext>
              </a:extLst>
            </p:cNvPr>
            <p:cNvSpPr/>
            <p:nvPr/>
          </p:nvSpPr>
          <p:spPr>
            <a:xfrm>
              <a:off x="4368927" y="3253104"/>
              <a:ext cx="2159000" cy="0"/>
            </a:xfrm>
            <a:custGeom>
              <a:avLst/>
              <a:gdLst/>
              <a:ahLst/>
              <a:cxnLst/>
              <a:rect l="l" t="t" r="r" b="b"/>
              <a:pathLst>
                <a:path w="2159000">
                  <a:moveTo>
                    <a:pt x="0" y="0"/>
                  </a:moveTo>
                  <a:lnTo>
                    <a:pt x="2159000" y="0"/>
                  </a:lnTo>
                </a:path>
              </a:pathLst>
            </a:custGeom>
            <a:ln w="12700">
              <a:solidFill>
                <a:srgbClr val="FFFFFF"/>
              </a:solidFill>
            </a:ln>
          </p:spPr>
          <p:txBody>
            <a:bodyPr wrap="square" lIns="0" tIns="0" rIns="0" bIns="0" rtlCol="0"/>
            <a:lstStyle/>
            <a:p>
              <a:endParaRPr/>
            </a:p>
          </p:txBody>
        </p:sp>
      </p:grpSp>
      <p:sp>
        <p:nvSpPr>
          <p:cNvPr id="14" name="object 20">
            <a:extLst>
              <a:ext uri="{FF2B5EF4-FFF2-40B4-BE49-F238E27FC236}">
                <a16:creationId xmlns="" xmlns:a16="http://schemas.microsoft.com/office/drawing/2014/main" id="{EFBCEE36-FEC9-59DA-0A45-6F60C02E07AB}"/>
              </a:ext>
            </a:extLst>
          </p:cNvPr>
          <p:cNvSpPr txBox="1"/>
          <p:nvPr/>
        </p:nvSpPr>
        <p:spPr>
          <a:xfrm>
            <a:off x="5413557" y="4222907"/>
            <a:ext cx="2159000" cy="925894"/>
          </a:xfrm>
          <a:prstGeom prst="rect">
            <a:avLst/>
          </a:prstGeom>
          <a:solidFill>
            <a:schemeClr val="bg1"/>
          </a:solidFill>
          <a:ln w="28575">
            <a:solidFill>
              <a:srgbClr val="CB193A"/>
            </a:solidFill>
          </a:ln>
        </p:spPr>
        <p:txBody>
          <a:bodyPr vert="horz" wrap="square" lIns="0" tIns="2540" rIns="0" bIns="0" rtlCol="0">
            <a:spAutoFit/>
          </a:bodyPr>
          <a:lstStyle/>
          <a:p>
            <a:pPr marL="131445" marR="111125" indent="-635">
              <a:lnSpc>
                <a:spcPct val="100000"/>
              </a:lnSpc>
              <a:spcBef>
                <a:spcPts val="20"/>
              </a:spcBef>
            </a:pPr>
            <a:endParaRPr lang="es-MX" sz="1200" dirty="0">
              <a:latin typeface="Montserrat SemiBold" pitchFamily="2" charset="77"/>
            </a:endParaRPr>
          </a:p>
          <a:p>
            <a:pPr marL="131445" marR="111125" indent="-635" algn="ctr">
              <a:lnSpc>
                <a:spcPct val="100000"/>
              </a:lnSpc>
              <a:spcBef>
                <a:spcPts val="20"/>
              </a:spcBef>
            </a:pPr>
            <a:r>
              <a:rPr sz="1200" dirty="0" err="1">
                <a:latin typeface="Montserrat Medium" panose="020B0604020202020204" pitchFamily="2" charset="0"/>
              </a:rPr>
              <a:t>Objetivo</a:t>
            </a:r>
            <a:r>
              <a:rPr sz="1200" dirty="0">
                <a:latin typeface="Montserrat Medium" panose="020B0604020202020204" pitchFamily="2" charset="0"/>
              </a:rPr>
              <a:t>:</a:t>
            </a:r>
            <a:endParaRPr lang="es-MX" sz="1200" dirty="0">
              <a:latin typeface="Montserrat Medium" panose="020B0604020202020204" pitchFamily="2" charset="0"/>
            </a:endParaRPr>
          </a:p>
          <a:p>
            <a:pPr marL="131445" marR="111125" indent="-635" algn="ctr">
              <a:lnSpc>
                <a:spcPct val="100000"/>
              </a:lnSpc>
              <a:spcBef>
                <a:spcPts val="20"/>
              </a:spcBef>
            </a:pPr>
            <a:endParaRPr sz="1200" dirty="0">
              <a:latin typeface="Montserrat Medium" panose="020B0604020202020204" pitchFamily="2" charset="0"/>
            </a:endParaRPr>
          </a:p>
          <a:p>
            <a:pPr marL="131445" marR="111125" indent="-635" algn="ctr">
              <a:lnSpc>
                <a:spcPct val="100000"/>
              </a:lnSpc>
              <a:spcBef>
                <a:spcPts val="20"/>
              </a:spcBef>
            </a:pPr>
            <a:r>
              <a:rPr sz="1200" dirty="0">
                <a:latin typeface="Montserrat Medium" panose="020B0604020202020204" pitchFamily="2" charset="0"/>
              </a:rPr>
              <a:t>Gerencia efectiva y desarrollo  institucional</a:t>
            </a:r>
          </a:p>
        </p:txBody>
      </p:sp>
      <p:grpSp>
        <p:nvGrpSpPr>
          <p:cNvPr id="15" name="object 21">
            <a:extLst>
              <a:ext uri="{FF2B5EF4-FFF2-40B4-BE49-F238E27FC236}">
                <a16:creationId xmlns="" xmlns:a16="http://schemas.microsoft.com/office/drawing/2014/main" id="{07FA6632-6028-1032-9A3B-8EDA83458F82}"/>
              </a:ext>
            </a:extLst>
          </p:cNvPr>
          <p:cNvGrpSpPr/>
          <p:nvPr/>
        </p:nvGrpSpPr>
        <p:grpSpPr>
          <a:xfrm>
            <a:off x="4907481" y="3695225"/>
            <a:ext cx="2171700" cy="217804"/>
            <a:chOff x="4411598" y="2181732"/>
            <a:chExt cx="2171700" cy="217804"/>
          </a:xfrm>
        </p:grpSpPr>
        <p:sp>
          <p:nvSpPr>
            <p:cNvPr id="16" name="object 22">
              <a:extLst>
                <a:ext uri="{FF2B5EF4-FFF2-40B4-BE49-F238E27FC236}">
                  <a16:creationId xmlns="" xmlns:a16="http://schemas.microsoft.com/office/drawing/2014/main" id="{C61C0DBD-DD54-35EE-CD8A-B150A5D5EB02}"/>
                </a:ext>
              </a:extLst>
            </p:cNvPr>
            <p:cNvSpPr/>
            <p:nvPr/>
          </p:nvSpPr>
          <p:spPr>
            <a:xfrm>
              <a:off x="4424298" y="2188082"/>
              <a:ext cx="2146300" cy="205104"/>
            </a:xfrm>
            <a:custGeom>
              <a:avLst/>
              <a:gdLst/>
              <a:ahLst/>
              <a:cxnLst/>
              <a:rect l="l" t="t" r="r" b="b"/>
              <a:pathLst>
                <a:path w="2146300" h="205105">
                  <a:moveTo>
                    <a:pt x="0" y="0"/>
                  </a:moveTo>
                  <a:lnTo>
                    <a:pt x="0" y="205105"/>
                  </a:lnTo>
                </a:path>
                <a:path w="2146300" h="205105">
                  <a:moveTo>
                    <a:pt x="2146300" y="0"/>
                  </a:moveTo>
                  <a:lnTo>
                    <a:pt x="2146300" y="205105"/>
                  </a:lnTo>
                </a:path>
              </a:pathLst>
            </a:custGeom>
            <a:ln w="12700">
              <a:solidFill>
                <a:srgbClr val="FFFFFF"/>
              </a:solidFill>
            </a:ln>
          </p:spPr>
          <p:txBody>
            <a:bodyPr wrap="square" lIns="0" tIns="0" rIns="0" bIns="0" rtlCol="0"/>
            <a:lstStyle/>
            <a:p>
              <a:endParaRPr/>
            </a:p>
          </p:txBody>
        </p:sp>
        <p:sp>
          <p:nvSpPr>
            <p:cNvPr id="17" name="object 23">
              <a:extLst>
                <a:ext uri="{FF2B5EF4-FFF2-40B4-BE49-F238E27FC236}">
                  <a16:creationId xmlns="" xmlns:a16="http://schemas.microsoft.com/office/drawing/2014/main" id="{261BC50D-E46C-2E69-8A2F-9B3FAE028B4D}"/>
                </a:ext>
              </a:extLst>
            </p:cNvPr>
            <p:cNvSpPr/>
            <p:nvPr/>
          </p:nvSpPr>
          <p:spPr>
            <a:xfrm>
              <a:off x="4417948" y="2188082"/>
              <a:ext cx="2159000" cy="12700"/>
            </a:xfrm>
            <a:custGeom>
              <a:avLst/>
              <a:gdLst/>
              <a:ahLst/>
              <a:cxnLst/>
              <a:rect l="l" t="t" r="r" b="b"/>
              <a:pathLst>
                <a:path w="2159000" h="12700">
                  <a:moveTo>
                    <a:pt x="0" y="12700"/>
                  </a:moveTo>
                  <a:lnTo>
                    <a:pt x="2159000" y="12700"/>
                  </a:lnTo>
                  <a:lnTo>
                    <a:pt x="2159000" y="0"/>
                  </a:lnTo>
                  <a:lnTo>
                    <a:pt x="0" y="0"/>
                  </a:lnTo>
                  <a:lnTo>
                    <a:pt x="0" y="12700"/>
                  </a:lnTo>
                  <a:close/>
                </a:path>
              </a:pathLst>
            </a:custGeom>
            <a:solidFill>
              <a:srgbClr val="FFFFFF"/>
            </a:solidFill>
          </p:spPr>
          <p:txBody>
            <a:bodyPr wrap="square" lIns="0" tIns="0" rIns="0" bIns="0" rtlCol="0"/>
            <a:lstStyle/>
            <a:p>
              <a:endParaRPr/>
            </a:p>
          </p:txBody>
        </p:sp>
        <p:sp>
          <p:nvSpPr>
            <p:cNvPr id="18" name="object 24">
              <a:extLst>
                <a:ext uri="{FF2B5EF4-FFF2-40B4-BE49-F238E27FC236}">
                  <a16:creationId xmlns="" xmlns:a16="http://schemas.microsoft.com/office/drawing/2014/main" id="{5DC8885C-83F3-A265-65CC-4B1A98B6FE27}"/>
                </a:ext>
              </a:extLst>
            </p:cNvPr>
            <p:cNvSpPr/>
            <p:nvPr/>
          </p:nvSpPr>
          <p:spPr>
            <a:xfrm>
              <a:off x="4417948" y="2386837"/>
              <a:ext cx="2159000" cy="0"/>
            </a:xfrm>
            <a:custGeom>
              <a:avLst/>
              <a:gdLst/>
              <a:ahLst/>
              <a:cxnLst/>
              <a:rect l="l" t="t" r="r" b="b"/>
              <a:pathLst>
                <a:path w="2159000">
                  <a:moveTo>
                    <a:pt x="0" y="0"/>
                  </a:moveTo>
                  <a:lnTo>
                    <a:pt x="2159000" y="0"/>
                  </a:lnTo>
                </a:path>
              </a:pathLst>
            </a:custGeom>
            <a:ln w="12700">
              <a:solidFill>
                <a:srgbClr val="FFFFFF"/>
              </a:solidFill>
            </a:ln>
          </p:spPr>
          <p:txBody>
            <a:bodyPr wrap="square" lIns="0" tIns="0" rIns="0" bIns="0" rtlCol="0"/>
            <a:lstStyle/>
            <a:p>
              <a:endParaRPr/>
            </a:p>
          </p:txBody>
        </p:sp>
      </p:grpSp>
      <p:sp>
        <p:nvSpPr>
          <p:cNvPr id="19" name="object 25">
            <a:extLst>
              <a:ext uri="{FF2B5EF4-FFF2-40B4-BE49-F238E27FC236}">
                <a16:creationId xmlns="" xmlns:a16="http://schemas.microsoft.com/office/drawing/2014/main" id="{94F658E5-9C8F-9806-2C33-E91C455A0001}"/>
              </a:ext>
            </a:extLst>
          </p:cNvPr>
          <p:cNvSpPr txBox="1"/>
          <p:nvPr/>
        </p:nvSpPr>
        <p:spPr>
          <a:xfrm>
            <a:off x="5350185" y="3546125"/>
            <a:ext cx="2300945" cy="371897"/>
          </a:xfrm>
          <a:prstGeom prst="rect">
            <a:avLst/>
          </a:prstGeom>
          <a:solidFill>
            <a:schemeClr val="bg1"/>
          </a:solidFill>
          <a:ln w="28575">
            <a:solidFill>
              <a:schemeClr val="accent1"/>
            </a:solidFill>
          </a:ln>
        </p:spPr>
        <p:txBody>
          <a:bodyPr vert="horz" wrap="square" lIns="0" tIns="2540" rIns="0" bIns="0" rtlCol="0">
            <a:spAutoFit/>
          </a:bodyPr>
          <a:lstStyle/>
          <a:p>
            <a:pPr marL="131445" marR="111125" indent="-635" algn="ctr">
              <a:spcBef>
                <a:spcPts val="20"/>
              </a:spcBef>
            </a:pPr>
            <a:r>
              <a:rPr sz="1200" dirty="0">
                <a:latin typeface="Montserrat SemiBold" pitchFamily="2" charset="77"/>
              </a:rPr>
              <a:t>Plan Estratégico Institucional</a:t>
            </a:r>
          </a:p>
        </p:txBody>
      </p:sp>
      <p:grpSp>
        <p:nvGrpSpPr>
          <p:cNvPr id="20" name="object 26">
            <a:extLst>
              <a:ext uri="{FF2B5EF4-FFF2-40B4-BE49-F238E27FC236}">
                <a16:creationId xmlns="" xmlns:a16="http://schemas.microsoft.com/office/drawing/2014/main" id="{F6D5D731-D620-6A4A-0F87-BBF0762A0C17}"/>
              </a:ext>
            </a:extLst>
          </p:cNvPr>
          <p:cNvGrpSpPr/>
          <p:nvPr/>
        </p:nvGrpSpPr>
        <p:grpSpPr>
          <a:xfrm>
            <a:off x="2537795" y="4410548"/>
            <a:ext cx="2171700" cy="949325"/>
            <a:chOff x="1974088" y="2643504"/>
            <a:chExt cx="2171700" cy="949325"/>
          </a:xfrm>
        </p:grpSpPr>
        <p:sp>
          <p:nvSpPr>
            <p:cNvPr id="21" name="object 27">
              <a:extLst>
                <a:ext uri="{FF2B5EF4-FFF2-40B4-BE49-F238E27FC236}">
                  <a16:creationId xmlns="" xmlns:a16="http://schemas.microsoft.com/office/drawing/2014/main" id="{8EDF4F51-0EFC-4901-B26D-E49C69A23E30}"/>
                </a:ext>
              </a:extLst>
            </p:cNvPr>
            <p:cNvSpPr/>
            <p:nvPr/>
          </p:nvSpPr>
          <p:spPr>
            <a:xfrm>
              <a:off x="1986788" y="2649854"/>
              <a:ext cx="2146300" cy="936625"/>
            </a:xfrm>
            <a:custGeom>
              <a:avLst/>
              <a:gdLst/>
              <a:ahLst/>
              <a:cxnLst/>
              <a:rect l="l" t="t" r="r" b="b"/>
              <a:pathLst>
                <a:path w="2146300" h="936625">
                  <a:moveTo>
                    <a:pt x="0" y="0"/>
                  </a:moveTo>
                  <a:lnTo>
                    <a:pt x="0" y="936625"/>
                  </a:lnTo>
                </a:path>
                <a:path w="2146300" h="936625">
                  <a:moveTo>
                    <a:pt x="2146300" y="0"/>
                  </a:moveTo>
                  <a:lnTo>
                    <a:pt x="2146300" y="936625"/>
                  </a:lnTo>
                </a:path>
              </a:pathLst>
            </a:custGeom>
            <a:ln w="12700">
              <a:solidFill>
                <a:srgbClr val="FFFFFF"/>
              </a:solidFill>
            </a:ln>
          </p:spPr>
          <p:txBody>
            <a:bodyPr wrap="square" lIns="0" tIns="0" rIns="0" bIns="0" rtlCol="0"/>
            <a:lstStyle/>
            <a:p>
              <a:endParaRPr/>
            </a:p>
          </p:txBody>
        </p:sp>
        <p:sp>
          <p:nvSpPr>
            <p:cNvPr id="22" name="object 28">
              <a:extLst>
                <a:ext uri="{FF2B5EF4-FFF2-40B4-BE49-F238E27FC236}">
                  <a16:creationId xmlns="" xmlns:a16="http://schemas.microsoft.com/office/drawing/2014/main" id="{64905E40-EBCF-CE0B-F15A-71B7205116D3}"/>
                </a:ext>
              </a:extLst>
            </p:cNvPr>
            <p:cNvSpPr/>
            <p:nvPr/>
          </p:nvSpPr>
          <p:spPr>
            <a:xfrm>
              <a:off x="1980438" y="2649854"/>
              <a:ext cx="2159000" cy="12700"/>
            </a:xfrm>
            <a:custGeom>
              <a:avLst/>
              <a:gdLst/>
              <a:ahLst/>
              <a:cxnLst/>
              <a:rect l="l" t="t" r="r" b="b"/>
              <a:pathLst>
                <a:path w="2159000" h="12700">
                  <a:moveTo>
                    <a:pt x="0" y="12700"/>
                  </a:moveTo>
                  <a:lnTo>
                    <a:pt x="2159000" y="12700"/>
                  </a:lnTo>
                  <a:lnTo>
                    <a:pt x="2159000" y="0"/>
                  </a:lnTo>
                  <a:lnTo>
                    <a:pt x="0" y="0"/>
                  </a:lnTo>
                  <a:lnTo>
                    <a:pt x="0" y="12700"/>
                  </a:lnTo>
                  <a:close/>
                </a:path>
              </a:pathLst>
            </a:custGeom>
            <a:solidFill>
              <a:srgbClr val="FFFFFF"/>
            </a:solidFill>
          </p:spPr>
          <p:txBody>
            <a:bodyPr wrap="square" lIns="0" tIns="0" rIns="0" bIns="0" rtlCol="0"/>
            <a:lstStyle/>
            <a:p>
              <a:endParaRPr/>
            </a:p>
          </p:txBody>
        </p:sp>
        <p:sp>
          <p:nvSpPr>
            <p:cNvPr id="23" name="object 29">
              <a:extLst>
                <a:ext uri="{FF2B5EF4-FFF2-40B4-BE49-F238E27FC236}">
                  <a16:creationId xmlns="" xmlns:a16="http://schemas.microsoft.com/office/drawing/2014/main" id="{7CF76A34-D931-5B2E-5031-560E3274EC01}"/>
                </a:ext>
              </a:extLst>
            </p:cNvPr>
            <p:cNvSpPr/>
            <p:nvPr/>
          </p:nvSpPr>
          <p:spPr>
            <a:xfrm>
              <a:off x="1980438" y="3580129"/>
              <a:ext cx="2159000" cy="0"/>
            </a:xfrm>
            <a:custGeom>
              <a:avLst/>
              <a:gdLst/>
              <a:ahLst/>
              <a:cxnLst/>
              <a:rect l="l" t="t" r="r" b="b"/>
              <a:pathLst>
                <a:path w="2159000">
                  <a:moveTo>
                    <a:pt x="0" y="0"/>
                  </a:moveTo>
                  <a:lnTo>
                    <a:pt x="2159000" y="0"/>
                  </a:lnTo>
                </a:path>
              </a:pathLst>
            </a:custGeom>
            <a:ln w="12700">
              <a:solidFill>
                <a:srgbClr val="FFFFFF"/>
              </a:solidFill>
            </a:ln>
          </p:spPr>
          <p:txBody>
            <a:bodyPr wrap="square" lIns="0" tIns="0" rIns="0" bIns="0" rtlCol="0"/>
            <a:lstStyle/>
            <a:p>
              <a:endParaRPr/>
            </a:p>
          </p:txBody>
        </p:sp>
      </p:grpSp>
      <p:sp>
        <p:nvSpPr>
          <p:cNvPr id="24" name="object 30">
            <a:extLst>
              <a:ext uri="{FF2B5EF4-FFF2-40B4-BE49-F238E27FC236}">
                <a16:creationId xmlns="" xmlns:a16="http://schemas.microsoft.com/office/drawing/2014/main" id="{EA083F29-678B-4C6B-CC95-F53DDC251165}"/>
              </a:ext>
            </a:extLst>
          </p:cNvPr>
          <p:cNvSpPr txBox="1"/>
          <p:nvPr/>
        </p:nvSpPr>
        <p:spPr>
          <a:xfrm>
            <a:off x="2708358" y="4199844"/>
            <a:ext cx="2169152" cy="1295226"/>
          </a:xfrm>
          <a:prstGeom prst="rect">
            <a:avLst/>
          </a:prstGeom>
          <a:solidFill>
            <a:schemeClr val="bg1"/>
          </a:solidFill>
          <a:ln w="28575">
            <a:solidFill>
              <a:srgbClr val="CB193A"/>
            </a:solidFill>
          </a:ln>
        </p:spPr>
        <p:txBody>
          <a:bodyPr vert="horz" wrap="square" lIns="0" tIns="2540" rIns="0" bIns="0" rtlCol="0">
            <a:spAutoFit/>
          </a:bodyPr>
          <a:lstStyle/>
          <a:p>
            <a:pPr marL="131445" marR="111125" indent="-635">
              <a:spcBef>
                <a:spcPts val="20"/>
              </a:spcBef>
            </a:pPr>
            <a:endParaRPr lang="es-MX" sz="1200" dirty="0">
              <a:latin typeface="Montserrat SemiBold" pitchFamily="2" charset="77"/>
            </a:endParaRPr>
          </a:p>
          <a:p>
            <a:pPr marL="131445" marR="111125" indent="-635">
              <a:spcBef>
                <a:spcPts val="20"/>
              </a:spcBef>
            </a:pPr>
            <a:r>
              <a:rPr sz="1200" dirty="0" err="1">
                <a:latin typeface="Montserrat Medium" panose="020B0604020202020204" pitchFamily="2" charset="0"/>
              </a:rPr>
              <a:t>Pacto</a:t>
            </a:r>
            <a:r>
              <a:rPr sz="1200" dirty="0">
                <a:latin typeface="Montserrat Medium" panose="020B0604020202020204" pitchFamily="2" charset="0"/>
              </a:rPr>
              <a:t> por la legalidad:  Seguridad efectiva y justicia  transparente para que todos  vivamos con libertad y </a:t>
            </a:r>
            <a:r>
              <a:rPr sz="1200" dirty="0" err="1">
                <a:latin typeface="Montserrat Medium" panose="020B0604020202020204" pitchFamily="2" charset="0"/>
              </a:rPr>
              <a:t>en</a:t>
            </a:r>
            <a:r>
              <a:rPr sz="1200" dirty="0">
                <a:latin typeface="Montserrat Medium" panose="020B0604020202020204" pitchFamily="2" charset="0"/>
              </a:rPr>
              <a:t>  </a:t>
            </a:r>
            <a:r>
              <a:rPr sz="1200" dirty="0" err="1">
                <a:latin typeface="Montserrat Medium" panose="020B0604020202020204" pitchFamily="2" charset="0"/>
              </a:rPr>
              <a:t>democracia</a:t>
            </a:r>
            <a:endParaRPr sz="1200" dirty="0">
              <a:latin typeface="Montserrat Medium" panose="020B0604020202020204" pitchFamily="2" charset="0"/>
            </a:endParaRPr>
          </a:p>
        </p:txBody>
      </p:sp>
      <p:grpSp>
        <p:nvGrpSpPr>
          <p:cNvPr id="25" name="object 31">
            <a:extLst>
              <a:ext uri="{FF2B5EF4-FFF2-40B4-BE49-F238E27FC236}">
                <a16:creationId xmlns="" xmlns:a16="http://schemas.microsoft.com/office/drawing/2014/main" id="{B2830578-673D-D4CC-2316-0983E68D4C22}"/>
              </a:ext>
            </a:extLst>
          </p:cNvPr>
          <p:cNvGrpSpPr/>
          <p:nvPr/>
        </p:nvGrpSpPr>
        <p:grpSpPr>
          <a:xfrm>
            <a:off x="7345119" y="3680113"/>
            <a:ext cx="2037714" cy="217804"/>
            <a:chOff x="6849236" y="2166620"/>
            <a:chExt cx="2037714" cy="217804"/>
          </a:xfrm>
        </p:grpSpPr>
        <p:sp>
          <p:nvSpPr>
            <p:cNvPr id="26" name="object 32">
              <a:extLst>
                <a:ext uri="{FF2B5EF4-FFF2-40B4-BE49-F238E27FC236}">
                  <a16:creationId xmlns="" xmlns:a16="http://schemas.microsoft.com/office/drawing/2014/main" id="{2183A784-1871-4ED1-523D-344B1BFA4E03}"/>
                </a:ext>
              </a:extLst>
            </p:cNvPr>
            <p:cNvSpPr/>
            <p:nvPr/>
          </p:nvSpPr>
          <p:spPr>
            <a:xfrm>
              <a:off x="6861936" y="2172970"/>
              <a:ext cx="2012314" cy="205104"/>
            </a:xfrm>
            <a:custGeom>
              <a:avLst/>
              <a:gdLst/>
              <a:ahLst/>
              <a:cxnLst/>
              <a:rect l="l" t="t" r="r" b="b"/>
              <a:pathLst>
                <a:path w="2012315" h="205105">
                  <a:moveTo>
                    <a:pt x="0" y="0"/>
                  </a:moveTo>
                  <a:lnTo>
                    <a:pt x="0" y="205105"/>
                  </a:lnTo>
                </a:path>
                <a:path w="2012315" h="205105">
                  <a:moveTo>
                    <a:pt x="2011934" y="0"/>
                  </a:moveTo>
                  <a:lnTo>
                    <a:pt x="2011934" y="205105"/>
                  </a:lnTo>
                </a:path>
              </a:pathLst>
            </a:custGeom>
            <a:ln w="12700">
              <a:solidFill>
                <a:srgbClr val="FFFFFF"/>
              </a:solidFill>
            </a:ln>
          </p:spPr>
          <p:txBody>
            <a:bodyPr wrap="square" lIns="0" tIns="0" rIns="0" bIns="0" rtlCol="0"/>
            <a:lstStyle/>
            <a:p>
              <a:endParaRPr/>
            </a:p>
          </p:txBody>
        </p:sp>
        <p:sp>
          <p:nvSpPr>
            <p:cNvPr id="27" name="object 33">
              <a:extLst>
                <a:ext uri="{FF2B5EF4-FFF2-40B4-BE49-F238E27FC236}">
                  <a16:creationId xmlns="" xmlns:a16="http://schemas.microsoft.com/office/drawing/2014/main" id="{6193125C-B8E3-BC3E-E34F-3D9D70F8D147}"/>
                </a:ext>
              </a:extLst>
            </p:cNvPr>
            <p:cNvSpPr/>
            <p:nvPr/>
          </p:nvSpPr>
          <p:spPr>
            <a:xfrm>
              <a:off x="6855586" y="2172970"/>
              <a:ext cx="2025014" cy="12700"/>
            </a:xfrm>
            <a:custGeom>
              <a:avLst/>
              <a:gdLst/>
              <a:ahLst/>
              <a:cxnLst/>
              <a:rect l="l" t="t" r="r" b="b"/>
              <a:pathLst>
                <a:path w="2025015" h="12700">
                  <a:moveTo>
                    <a:pt x="0" y="12700"/>
                  </a:moveTo>
                  <a:lnTo>
                    <a:pt x="2024634" y="12700"/>
                  </a:lnTo>
                  <a:lnTo>
                    <a:pt x="2024634" y="0"/>
                  </a:lnTo>
                  <a:lnTo>
                    <a:pt x="0" y="0"/>
                  </a:lnTo>
                  <a:lnTo>
                    <a:pt x="0" y="12700"/>
                  </a:lnTo>
                  <a:close/>
                </a:path>
              </a:pathLst>
            </a:custGeom>
            <a:solidFill>
              <a:srgbClr val="FFFFFF"/>
            </a:solidFill>
          </p:spPr>
          <p:txBody>
            <a:bodyPr wrap="square" lIns="0" tIns="0" rIns="0" bIns="0" rtlCol="0"/>
            <a:lstStyle/>
            <a:p>
              <a:endParaRPr/>
            </a:p>
          </p:txBody>
        </p:sp>
        <p:sp>
          <p:nvSpPr>
            <p:cNvPr id="28" name="object 34">
              <a:extLst>
                <a:ext uri="{FF2B5EF4-FFF2-40B4-BE49-F238E27FC236}">
                  <a16:creationId xmlns="" xmlns:a16="http://schemas.microsoft.com/office/drawing/2014/main" id="{01F56DB9-AE97-2D08-CDFD-DC7DBF0AF9D3}"/>
                </a:ext>
              </a:extLst>
            </p:cNvPr>
            <p:cNvSpPr/>
            <p:nvPr/>
          </p:nvSpPr>
          <p:spPr>
            <a:xfrm>
              <a:off x="6855586" y="2371725"/>
              <a:ext cx="2025014" cy="0"/>
            </a:xfrm>
            <a:custGeom>
              <a:avLst/>
              <a:gdLst/>
              <a:ahLst/>
              <a:cxnLst/>
              <a:rect l="l" t="t" r="r" b="b"/>
              <a:pathLst>
                <a:path w="2025015">
                  <a:moveTo>
                    <a:pt x="0" y="0"/>
                  </a:moveTo>
                  <a:lnTo>
                    <a:pt x="2024634" y="0"/>
                  </a:lnTo>
                </a:path>
              </a:pathLst>
            </a:custGeom>
            <a:ln w="12700">
              <a:solidFill>
                <a:srgbClr val="FFFFFF"/>
              </a:solidFill>
            </a:ln>
          </p:spPr>
          <p:txBody>
            <a:bodyPr wrap="square" lIns="0" tIns="0" rIns="0" bIns="0" rtlCol="0"/>
            <a:lstStyle/>
            <a:p>
              <a:endParaRPr/>
            </a:p>
          </p:txBody>
        </p:sp>
      </p:grpSp>
      <p:sp>
        <p:nvSpPr>
          <p:cNvPr id="29" name="object 35">
            <a:extLst>
              <a:ext uri="{FF2B5EF4-FFF2-40B4-BE49-F238E27FC236}">
                <a16:creationId xmlns="" xmlns:a16="http://schemas.microsoft.com/office/drawing/2014/main" id="{AC635E10-AE63-F713-2F3E-63D9481A8A91}"/>
              </a:ext>
            </a:extLst>
          </p:cNvPr>
          <p:cNvSpPr txBox="1"/>
          <p:nvPr/>
        </p:nvSpPr>
        <p:spPr>
          <a:xfrm>
            <a:off x="8050467" y="3623948"/>
            <a:ext cx="2664731" cy="187231"/>
          </a:xfrm>
          <a:prstGeom prst="rect">
            <a:avLst/>
          </a:prstGeom>
          <a:solidFill>
            <a:schemeClr val="bg1"/>
          </a:solidFill>
          <a:ln w="28575">
            <a:solidFill>
              <a:schemeClr val="accent1"/>
            </a:solidFill>
          </a:ln>
        </p:spPr>
        <p:txBody>
          <a:bodyPr vert="horz" wrap="square" lIns="0" tIns="2540" rIns="0" bIns="0" rtlCol="0">
            <a:spAutoFit/>
          </a:bodyPr>
          <a:lstStyle/>
          <a:p>
            <a:pPr marL="131445" marR="111125" indent="-635" algn="ctr">
              <a:lnSpc>
                <a:spcPct val="100000"/>
              </a:lnSpc>
              <a:spcBef>
                <a:spcPts val="20"/>
              </a:spcBef>
            </a:pPr>
            <a:r>
              <a:rPr sz="1200" dirty="0">
                <a:latin typeface="Montserrat SemiBold" pitchFamily="2" charset="77"/>
              </a:rPr>
              <a:t>Plan de Acción Institucional</a:t>
            </a:r>
          </a:p>
        </p:txBody>
      </p:sp>
      <p:sp>
        <p:nvSpPr>
          <p:cNvPr id="34" name="object 40">
            <a:extLst>
              <a:ext uri="{FF2B5EF4-FFF2-40B4-BE49-F238E27FC236}">
                <a16:creationId xmlns="" xmlns:a16="http://schemas.microsoft.com/office/drawing/2014/main" id="{22FBF564-28CC-A80C-529C-B047DE82F083}"/>
              </a:ext>
            </a:extLst>
          </p:cNvPr>
          <p:cNvSpPr txBox="1"/>
          <p:nvPr/>
        </p:nvSpPr>
        <p:spPr>
          <a:xfrm>
            <a:off x="2634562" y="3546124"/>
            <a:ext cx="2146300" cy="371897"/>
          </a:xfrm>
          <a:prstGeom prst="rect">
            <a:avLst/>
          </a:prstGeom>
          <a:solidFill>
            <a:schemeClr val="bg1"/>
          </a:solidFill>
          <a:ln w="28575">
            <a:solidFill>
              <a:schemeClr val="accent1"/>
            </a:solidFill>
          </a:ln>
        </p:spPr>
        <p:txBody>
          <a:bodyPr vert="horz" wrap="square" lIns="0" tIns="2540" rIns="0" bIns="0" rtlCol="0">
            <a:spAutoFit/>
          </a:bodyPr>
          <a:lstStyle/>
          <a:p>
            <a:pPr marL="131445" algn="ctr">
              <a:lnSpc>
                <a:spcPct val="100000"/>
              </a:lnSpc>
              <a:spcBef>
                <a:spcPts val="20"/>
              </a:spcBef>
            </a:pPr>
            <a:r>
              <a:rPr sz="1200" dirty="0">
                <a:latin typeface="Montserrat SemiBold" pitchFamily="2" charset="77"/>
              </a:rPr>
              <a:t>Plan Nacional de Desarrollo</a:t>
            </a:r>
          </a:p>
        </p:txBody>
      </p:sp>
      <p:sp>
        <p:nvSpPr>
          <p:cNvPr id="39" name="object 45">
            <a:extLst>
              <a:ext uri="{FF2B5EF4-FFF2-40B4-BE49-F238E27FC236}">
                <a16:creationId xmlns="" xmlns:a16="http://schemas.microsoft.com/office/drawing/2014/main" id="{124CFF26-733D-D764-3820-B232667CBE29}"/>
              </a:ext>
            </a:extLst>
          </p:cNvPr>
          <p:cNvSpPr txBox="1"/>
          <p:nvPr/>
        </p:nvSpPr>
        <p:spPr>
          <a:xfrm>
            <a:off x="2708357" y="5745781"/>
            <a:ext cx="2211823" cy="741229"/>
          </a:xfrm>
          <a:prstGeom prst="rect">
            <a:avLst/>
          </a:prstGeom>
          <a:solidFill>
            <a:schemeClr val="bg1"/>
          </a:solidFill>
          <a:ln w="28575">
            <a:solidFill>
              <a:srgbClr val="FAC618"/>
            </a:solidFill>
          </a:ln>
        </p:spPr>
        <p:txBody>
          <a:bodyPr vert="horz" wrap="square" lIns="0" tIns="2540" rIns="0" bIns="0" rtlCol="0">
            <a:spAutoFit/>
          </a:bodyPr>
          <a:lstStyle/>
          <a:p>
            <a:pPr marL="131445" marR="111125" indent="-635">
              <a:lnSpc>
                <a:spcPct val="100000"/>
              </a:lnSpc>
              <a:spcBef>
                <a:spcPts val="20"/>
              </a:spcBef>
            </a:pPr>
            <a:r>
              <a:rPr sz="1200" dirty="0">
                <a:latin typeface="Montserrat Medium" panose="020B0604020202020204" pitchFamily="2" charset="0"/>
              </a:rPr>
              <a:t>Líneas:</a:t>
            </a:r>
          </a:p>
          <a:p>
            <a:pPr marL="131445" marR="111125" indent="-635">
              <a:lnSpc>
                <a:spcPct val="100000"/>
              </a:lnSpc>
              <a:spcBef>
                <a:spcPts val="20"/>
              </a:spcBef>
              <a:buClr>
                <a:srgbClr val="000000"/>
              </a:buClr>
              <a:buChar char="•"/>
              <a:tabLst>
                <a:tab pos="220345" algn="l"/>
              </a:tabLst>
            </a:pPr>
            <a:r>
              <a:rPr sz="1200" dirty="0">
                <a:latin typeface="Montserrat Medium" panose="020B0604020202020204" pitchFamily="2" charset="0"/>
              </a:rPr>
              <a:t>Alianza contra la corrupción</a:t>
            </a:r>
          </a:p>
          <a:p>
            <a:pPr marL="131445" marR="111125" lvl="1" indent="-635">
              <a:lnSpc>
                <a:spcPct val="100000"/>
              </a:lnSpc>
              <a:spcBef>
                <a:spcPts val="20"/>
              </a:spcBef>
              <a:buClr>
                <a:srgbClr val="000000"/>
              </a:buClr>
              <a:buChar char="•"/>
              <a:tabLst>
                <a:tab pos="353060" algn="l"/>
              </a:tabLst>
            </a:pPr>
            <a:r>
              <a:rPr sz="1200" dirty="0">
                <a:latin typeface="Montserrat Medium" panose="020B0604020202020204" pitchFamily="2" charset="0"/>
              </a:rPr>
              <a:t>Participación ciudadana</a:t>
            </a:r>
          </a:p>
        </p:txBody>
      </p:sp>
      <p:grpSp>
        <p:nvGrpSpPr>
          <p:cNvPr id="40" name="object 46">
            <a:extLst>
              <a:ext uri="{FF2B5EF4-FFF2-40B4-BE49-F238E27FC236}">
                <a16:creationId xmlns="" xmlns:a16="http://schemas.microsoft.com/office/drawing/2014/main" id="{734C3420-DFD6-131B-BD90-E2D1F965B021}"/>
              </a:ext>
            </a:extLst>
          </p:cNvPr>
          <p:cNvGrpSpPr/>
          <p:nvPr/>
        </p:nvGrpSpPr>
        <p:grpSpPr>
          <a:xfrm>
            <a:off x="769212" y="3695098"/>
            <a:ext cx="1407160" cy="217804"/>
            <a:chOff x="273329" y="2181605"/>
            <a:chExt cx="1407160" cy="217804"/>
          </a:xfrm>
        </p:grpSpPr>
        <p:sp>
          <p:nvSpPr>
            <p:cNvPr id="41" name="object 47">
              <a:extLst>
                <a:ext uri="{FF2B5EF4-FFF2-40B4-BE49-F238E27FC236}">
                  <a16:creationId xmlns="" xmlns:a16="http://schemas.microsoft.com/office/drawing/2014/main" id="{36AEE0D3-4E69-8B99-77E7-B32579F2B367}"/>
                </a:ext>
              </a:extLst>
            </p:cNvPr>
            <p:cNvSpPr/>
            <p:nvPr/>
          </p:nvSpPr>
          <p:spPr>
            <a:xfrm>
              <a:off x="286029" y="2187955"/>
              <a:ext cx="1381760" cy="205104"/>
            </a:xfrm>
            <a:custGeom>
              <a:avLst/>
              <a:gdLst/>
              <a:ahLst/>
              <a:cxnLst/>
              <a:rect l="l" t="t" r="r" b="b"/>
              <a:pathLst>
                <a:path w="1381760" h="205105">
                  <a:moveTo>
                    <a:pt x="0" y="0"/>
                  </a:moveTo>
                  <a:lnTo>
                    <a:pt x="0" y="205105"/>
                  </a:lnTo>
                </a:path>
                <a:path w="1381760" h="205105">
                  <a:moveTo>
                    <a:pt x="1381480" y="0"/>
                  </a:moveTo>
                  <a:lnTo>
                    <a:pt x="1381480" y="205105"/>
                  </a:lnTo>
                </a:path>
              </a:pathLst>
            </a:custGeom>
            <a:ln w="12700">
              <a:solidFill>
                <a:srgbClr val="FFFFFF"/>
              </a:solidFill>
            </a:ln>
          </p:spPr>
          <p:txBody>
            <a:bodyPr wrap="square" lIns="0" tIns="0" rIns="0" bIns="0" rtlCol="0"/>
            <a:lstStyle/>
            <a:p>
              <a:endParaRPr/>
            </a:p>
          </p:txBody>
        </p:sp>
        <p:sp>
          <p:nvSpPr>
            <p:cNvPr id="42" name="object 48">
              <a:extLst>
                <a:ext uri="{FF2B5EF4-FFF2-40B4-BE49-F238E27FC236}">
                  <a16:creationId xmlns="" xmlns:a16="http://schemas.microsoft.com/office/drawing/2014/main" id="{443AEE98-0FA0-49C7-E4B7-0B44AE1A8647}"/>
                </a:ext>
              </a:extLst>
            </p:cNvPr>
            <p:cNvSpPr/>
            <p:nvPr/>
          </p:nvSpPr>
          <p:spPr>
            <a:xfrm>
              <a:off x="279679" y="2187955"/>
              <a:ext cx="1394460" cy="12700"/>
            </a:xfrm>
            <a:custGeom>
              <a:avLst/>
              <a:gdLst/>
              <a:ahLst/>
              <a:cxnLst/>
              <a:rect l="l" t="t" r="r" b="b"/>
              <a:pathLst>
                <a:path w="1394460" h="12700">
                  <a:moveTo>
                    <a:pt x="0" y="12700"/>
                  </a:moveTo>
                  <a:lnTo>
                    <a:pt x="1394180" y="12700"/>
                  </a:lnTo>
                  <a:lnTo>
                    <a:pt x="1394180" y="0"/>
                  </a:lnTo>
                  <a:lnTo>
                    <a:pt x="0" y="0"/>
                  </a:lnTo>
                  <a:lnTo>
                    <a:pt x="0" y="12700"/>
                  </a:lnTo>
                  <a:close/>
                </a:path>
              </a:pathLst>
            </a:custGeom>
            <a:solidFill>
              <a:srgbClr val="FFFFFF"/>
            </a:solidFill>
          </p:spPr>
          <p:txBody>
            <a:bodyPr wrap="square" lIns="0" tIns="0" rIns="0" bIns="0" rtlCol="0"/>
            <a:lstStyle/>
            <a:p>
              <a:endParaRPr/>
            </a:p>
          </p:txBody>
        </p:sp>
        <p:sp>
          <p:nvSpPr>
            <p:cNvPr id="43" name="object 49">
              <a:extLst>
                <a:ext uri="{FF2B5EF4-FFF2-40B4-BE49-F238E27FC236}">
                  <a16:creationId xmlns="" xmlns:a16="http://schemas.microsoft.com/office/drawing/2014/main" id="{B52838E9-7C90-59BC-542E-51BBA72F7842}"/>
                </a:ext>
              </a:extLst>
            </p:cNvPr>
            <p:cNvSpPr/>
            <p:nvPr/>
          </p:nvSpPr>
          <p:spPr>
            <a:xfrm>
              <a:off x="279679" y="2386710"/>
              <a:ext cx="1394460" cy="0"/>
            </a:xfrm>
            <a:custGeom>
              <a:avLst/>
              <a:gdLst/>
              <a:ahLst/>
              <a:cxnLst/>
              <a:rect l="l" t="t" r="r" b="b"/>
              <a:pathLst>
                <a:path w="1394460">
                  <a:moveTo>
                    <a:pt x="0" y="0"/>
                  </a:moveTo>
                  <a:lnTo>
                    <a:pt x="1394180" y="0"/>
                  </a:lnTo>
                </a:path>
              </a:pathLst>
            </a:custGeom>
            <a:ln w="12700">
              <a:solidFill>
                <a:srgbClr val="FFFFFF"/>
              </a:solidFill>
            </a:ln>
          </p:spPr>
          <p:txBody>
            <a:bodyPr wrap="square" lIns="0" tIns="0" rIns="0" bIns="0" rtlCol="0"/>
            <a:lstStyle/>
            <a:p>
              <a:endParaRPr/>
            </a:p>
          </p:txBody>
        </p:sp>
      </p:grpSp>
      <p:sp>
        <p:nvSpPr>
          <p:cNvPr id="44" name="object 50">
            <a:extLst>
              <a:ext uri="{FF2B5EF4-FFF2-40B4-BE49-F238E27FC236}">
                <a16:creationId xmlns="" xmlns:a16="http://schemas.microsoft.com/office/drawing/2014/main" id="{07FA5E7F-9038-9766-8EF2-136C140C889E}"/>
              </a:ext>
            </a:extLst>
          </p:cNvPr>
          <p:cNvSpPr txBox="1"/>
          <p:nvPr/>
        </p:nvSpPr>
        <p:spPr>
          <a:xfrm>
            <a:off x="712966" y="3590260"/>
            <a:ext cx="1394460" cy="556563"/>
          </a:xfrm>
          <a:prstGeom prst="rect">
            <a:avLst/>
          </a:prstGeom>
          <a:solidFill>
            <a:schemeClr val="bg1"/>
          </a:solidFill>
          <a:ln w="28575">
            <a:solidFill>
              <a:srgbClr val="264488"/>
            </a:solidFill>
          </a:ln>
        </p:spPr>
        <p:txBody>
          <a:bodyPr vert="horz" wrap="square" lIns="0" tIns="2540" rIns="0" bIns="0" rtlCol="0">
            <a:spAutoFit/>
          </a:bodyPr>
          <a:lstStyle/>
          <a:p>
            <a:pPr algn="ctr">
              <a:lnSpc>
                <a:spcPct val="100000"/>
              </a:lnSpc>
              <a:spcBef>
                <a:spcPts val="20"/>
              </a:spcBef>
            </a:pPr>
            <a:endParaRPr lang="es-MX" sz="1200" dirty="0">
              <a:latin typeface="Montserrat SemiBold" pitchFamily="2" charset="77"/>
            </a:endParaRPr>
          </a:p>
          <a:p>
            <a:pPr algn="ctr">
              <a:lnSpc>
                <a:spcPct val="100000"/>
              </a:lnSpc>
              <a:spcBef>
                <a:spcPts val="20"/>
              </a:spcBef>
            </a:pPr>
            <a:r>
              <a:rPr sz="1200" dirty="0">
                <a:latin typeface="Montserrat SemiBold" pitchFamily="2" charset="77"/>
              </a:rPr>
              <a:t>ODS</a:t>
            </a:r>
            <a:endParaRPr lang="es-MX" sz="1200" dirty="0">
              <a:latin typeface="Montserrat SemiBold" pitchFamily="2" charset="77"/>
            </a:endParaRPr>
          </a:p>
          <a:p>
            <a:pPr algn="ctr">
              <a:lnSpc>
                <a:spcPct val="100000"/>
              </a:lnSpc>
              <a:spcBef>
                <a:spcPts val="20"/>
              </a:spcBef>
            </a:pPr>
            <a:endParaRPr sz="1200" dirty="0">
              <a:latin typeface="Montserrat SemiBold" pitchFamily="2" charset="77"/>
            </a:endParaRPr>
          </a:p>
        </p:txBody>
      </p:sp>
      <p:grpSp>
        <p:nvGrpSpPr>
          <p:cNvPr id="45" name="object 51">
            <a:extLst>
              <a:ext uri="{FF2B5EF4-FFF2-40B4-BE49-F238E27FC236}">
                <a16:creationId xmlns="" xmlns:a16="http://schemas.microsoft.com/office/drawing/2014/main" id="{CAC2EE6C-509E-6969-0179-A47F7ED60DB9}"/>
              </a:ext>
            </a:extLst>
          </p:cNvPr>
          <p:cNvGrpSpPr/>
          <p:nvPr/>
        </p:nvGrpSpPr>
        <p:grpSpPr>
          <a:xfrm>
            <a:off x="594025" y="4535795"/>
            <a:ext cx="9918312" cy="1887855"/>
            <a:chOff x="301752" y="2654807"/>
            <a:chExt cx="8585200" cy="1887855"/>
          </a:xfrm>
        </p:grpSpPr>
        <p:pic>
          <p:nvPicPr>
            <p:cNvPr id="46" name="object 52">
              <a:extLst>
                <a:ext uri="{FF2B5EF4-FFF2-40B4-BE49-F238E27FC236}">
                  <a16:creationId xmlns="" xmlns:a16="http://schemas.microsoft.com/office/drawing/2014/main" id="{C9E73C3D-B98A-8729-0F3D-DD2E6CFE2CAF}"/>
                </a:ext>
              </a:extLst>
            </p:cNvPr>
            <p:cNvPicPr/>
            <p:nvPr/>
          </p:nvPicPr>
          <p:blipFill>
            <a:blip r:embed="rId2" cstate="print"/>
            <a:stretch>
              <a:fillRect/>
            </a:stretch>
          </p:blipFill>
          <p:spPr>
            <a:xfrm>
              <a:off x="301752" y="2654807"/>
              <a:ext cx="1365504" cy="1348740"/>
            </a:xfrm>
            <a:prstGeom prst="rect">
              <a:avLst/>
            </a:prstGeom>
          </p:spPr>
        </p:pic>
        <p:sp>
          <p:nvSpPr>
            <p:cNvPr id="47" name="object 53">
              <a:extLst>
                <a:ext uri="{FF2B5EF4-FFF2-40B4-BE49-F238E27FC236}">
                  <a16:creationId xmlns="" xmlns:a16="http://schemas.microsoft.com/office/drawing/2014/main" id="{7D8BE1D6-A5ED-D956-7CDF-F0653F7FAB18}"/>
                </a:ext>
              </a:extLst>
            </p:cNvPr>
            <p:cNvSpPr/>
            <p:nvPr/>
          </p:nvSpPr>
          <p:spPr>
            <a:xfrm>
              <a:off x="6860794" y="3857370"/>
              <a:ext cx="2013585" cy="678815"/>
            </a:xfrm>
            <a:custGeom>
              <a:avLst/>
              <a:gdLst/>
              <a:ahLst/>
              <a:cxnLst/>
              <a:rect l="l" t="t" r="r" b="b"/>
              <a:pathLst>
                <a:path w="2013584" h="678814">
                  <a:moveTo>
                    <a:pt x="0" y="0"/>
                  </a:moveTo>
                  <a:lnTo>
                    <a:pt x="0" y="678510"/>
                  </a:lnTo>
                </a:path>
                <a:path w="2013584" h="678814">
                  <a:moveTo>
                    <a:pt x="2013077" y="0"/>
                  </a:moveTo>
                  <a:lnTo>
                    <a:pt x="2013077" y="678510"/>
                  </a:lnTo>
                </a:path>
              </a:pathLst>
            </a:custGeom>
            <a:ln w="12700">
              <a:solidFill>
                <a:srgbClr val="FFFFFF"/>
              </a:solidFill>
            </a:ln>
          </p:spPr>
          <p:txBody>
            <a:bodyPr wrap="square" lIns="0" tIns="0" rIns="0" bIns="0" rtlCol="0"/>
            <a:lstStyle/>
            <a:p>
              <a:endParaRPr/>
            </a:p>
          </p:txBody>
        </p:sp>
        <p:sp>
          <p:nvSpPr>
            <p:cNvPr id="48" name="object 54">
              <a:extLst>
                <a:ext uri="{FF2B5EF4-FFF2-40B4-BE49-F238E27FC236}">
                  <a16:creationId xmlns="" xmlns:a16="http://schemas.microsoft.com/office/drawing/2014/main" id="{13E160A2-3962-A81C-639C-AC6B86D041C1}"/>
                </a:ext>
              </a:extLst>
            </p:cNvPr>
            <p:cNvSpPr/>
            <p:nvPr/>
          </p:nvSpPr>
          <p:spPr>
            <a:xfrm>
              <a:off x="6854444" y="3857370"/>
              <a:ext cx="2026285" cy="12700"/>
            </a:xfrm>
            <a:custGeom>
              <a:avLst/>
              <a:gdLst/>
              <a:ahLst/>
              <a:cxnLst/>
              <a:rect l="l" t="t" r="r" b="b"/>
              <a:pathLst>
                <a:path w="2026284" h="12700">
                  <a:moveTo>
                    <a:pt x="0" y="12699"/>
                  </a:moveTo>
                  <a:lnTo>
                    <a:pt x="2025777" y="12699"/>
                  </a:lnTo>
                  <a:lnTo>
                    <a:pt x="2025777" y="0"/>
                  </a:lnTo>
                  <a:lnTo>
                    <a:pt x="0" y="0"/>
                  </a:lnTo>
                  <a:lnTo>
                    <a:pt x="0" y="12699"/>
                  </a:lnTo>
                  <a:close/>
                </a:path>
              </a:pathLst>
            </a:custGeom>
            <a:solidFill>
              <a:srgbClr val="FFFFFF"/>
            </a:solidFill>
          </p:spPr>
          <p:txBody>
            <a:bodyPr wrap="square" lIns="0" tIns="0" rIns="0" bIns="0" rtlCol="0"/>
            <a:lstStyle/>
            <a:p>
              <a:endParaRPr/>
            </a:p>
          </p:txBody>
        </p:sp>
        <p:sp>
          <p:nvSpPr>
            <p:cNvPr id="49" name="object 55">
              <a:extLst>
                <a:ext uri="{FF2B5EF4-FFF2-40B4-BE49-F238E27FC236}">
                  <a16:creationId xmlns="" xmlns:a16="http://schemas.microsoft.com/office/drawing/2014/main" id="{7BF8C2B8-F88E-5C15-033E-6DE64D19803A}"/>
                </a:ext>
              </a:extLst>
            </p:cNvPr>
            <p:cNvSpPr/>
            <p:nvPr/>
          </p:nvSpPr>
          <p:spPr>
            <a:xfrm>
              <a:off x="6854444" y="4529531"/>
              <a:ext cx="2026285" cy="0"/>
            </a:xfrm>
            <a:custGeom>
              <a:avLst/>
              <a:gdLst/>
              <a:ahLst/>
              <a:cxnLst/>
              <a:rect l="l" t="t" r="r" b="b"/>
              <a:pathLst>
                <a:path w="2026284">
                  <a:moveTo>
                    <a:pt x="0" y="0"/>
                  </a:moveTo>
                  <a:lnTo>
                    <a:pt x="2025777" y="0"/>
                  </a:lnTo>
                </a:path>
              </a:pathLst>
            </a:custGeom>
            <a:ln w="12700">
              <a:solidFill>
                <a:srgbClr val="FFFFFF"/>
              </a:solidFill>
            </a:ln>
          </p:spPr>
          <p:txBody>
            <a:bodyPr wrap="square" lIns="0" tIns="0" rIns="0" bIns="0" rtlCol="0"/>
            <a:lstStyle/>
            <a:p>
              <a:endParaRPr/>
            </a:p>
          </p:txBody>
        </p:sp>
      </p:grpSp>
      <p:sp>
        <p:nvSpPr>
          <p:cNvPr id="50" name="object 56">
            <a:extLst>
              <a:ext uri="{FF2B5EF4-FFF2-40B4-BE49-F238E27FC236}">
                <a16:creationId xmlns="" xmlns:a16="http://schemas.microsoft.com/office/drawing/2014/main" id="{CD3C78AC-8054-B317-302F-75DB53C3F1BF}"/>
              </a:ext>
            </a:extLst>
          </p:cNvPr>
          <p:cNvSpPr txBox="1"/>
          <p:nvPr/>
        </p:nvSpPr>
        <p:spPr>
          <a:xfrm>
            <a:off x="8182561" y="5741815"/>
            <a:ext cx="2555016" cy="634789"/>
          </a:xfrm>
          <a:prstGeom prst="rect">
            <a:avLst/>
          </a:prstGeom>
          <a:solidFill>
            <a:schemeClr val="bg1"/>
          </a:solidFill>
          <a:ln w="28575">
            <a:solidFill>
              <a:srgbClr val="FAC618"/>
            </a:solidFill>
          </a:ln>
        </p:spPr>
        <p:txBody>
          <a:bodyPr vert="horz" wrap="square" lIns="0" tIns="80010" rIns="0" bIns="0" rtlCol="0">
            <a:spAutoFit/>
          </a:bodyPr>
          <a:lstStyle/>
          <a:p>
            <a:pPr marL="131445" marR="111125" indent="-635">
              <a:lnSpc>
                <a:spcPct val="100000"/>
              </a:lnSpc>
              <a:spcBef>
                <a:spcPts val="20"/>
              </a:spcBef>
            </a:pPr>
            <a:r>
              <a:rPr sz="1200" dirty="0">
                <a:latin typeface="Montserrat Medium" panose="020B0604020202020204" pitchFamily="2" charset="0"/>
              </a:rPr>
              <a:t>Plan de Participación  </a:t>
            </a:r>
            <a:r>
              <a:rPr sz="1200" dirty="0" err="1">
                <a:latin typeface="Montserrat Medium" panose="020B0604020202020204" pitchFamily="2" charset="0"/>
              </a:rPr>
              <a:t>Ciudadana</a:t>
            </a:r>
            <a:r>
              <a:rPr sz="1200" dirty="0">
                <a:latin typeface="Montserrat Medium" panose="020B0604020202020204" pitchFamily="2" charset="0"/>
              </a:rPr>
              <a:t> </a:t>
            </a:r>
            <a:r>
              <a:rPr sz="1200" dirty="0" smtClean="0">
                <a:latin typeface="Montserrat Medium" panose="020B0604020202020204" pitchFamily="2" charset="0"/>
              </a:rPr>
              <a:t>202</a:t>
            </a:r>
            <a:r>
              <a:rPr lang="es-ES" sz="1200" dirty="0" smtClean="0">
                <a:latin typeface="Montserrat Medium" panose="020B0604020202020204" pitchFamily="2" charset="0"/>
              </a:rPr>
              <a:t>3</a:t>
            </a:r>
            <a:endParaRPr sz="1200" dirty="0">
              <a:latin typeface="Montserrat Medium" panose="020B0604020202020204" pitchFamily="2" charset="0"/>
            </a:endParaRPr>
          </a:p>
          <a:p>
            <a:pPr marL="131445" marR="111125" indent="-635">
              <a:lnSpc>
                <a:spcPct val="100000"/>
              </a:lnSpc>
              <a:spcBef>
                <a:spcPts val="20"/>
              </a:spcBef>
            </a:pPr>
            <a:r>
              <a:rPr sz="1200" dirty="0">
                <a:latin typeface="Montserrat Medium" panose="020B0604020202020204" pitchFamily="2" charset="0"/>
              </a:rPr>
              <a:t>¡MinJusticia te escucha</a:t>
            </a:r>
            <a:r>
              <a:rPr sz="1100" b="1" spc="-5" dirty="0">
                <a:solidFill>
                  <a:srgbClr val="FFFFFF"/>
                </a:solidFill>
                <a:latin typeface="Arial"/>
                <a:cs typeface="Arial"/>
              </a:rPr>
              <a:t>!</a:t>
            </a:r>
            <a:endParaRPr sz="1100" dirty="0">
              <a:latin typeface="Arial"/>
              <a:cs typeface="Arial"/>
            </a:endParaRPr>
          </a:p>
        </p:txBody>
      </p:sp>
      <p:sp>
        <p:nvSpPr>
          <p:cNvPr id="56" name="object 62">
            <a:extLst>
              <a:ext uri="{FF2B5EF4-FFF2-40B4-BE49-F238E27FC236}">
                <a16:creationId xmlns="" xmlns:a16="http://schemas.microsoft.com/office/drawing/2014/main" id="{8416953E-6A75-FFC5-9D77-C5204D3E5AF8}"/>
              </a:ext>
            </a:extLst>
          </p:cNvPr>
          <p:cNvSpPr txBox="1"/>
          <p:nvPr/>
        </p:nvSpPr>
        <p:spPr>
          <a:xfrm>
            <a:off x="5450396" y="5741815"/>
            <a:ext cx="2100522" cy="791883"/>
          </a:xfrm>
          <a:prstGeom prst="rect">
            <a:avLst/>
          </a:prstGeom>
          <a:solidFill>
            <a:schemeClr val="bg1"/>
          </a:solidFill>
          <a:ln w="28575">
            <a:solidFill>
              <a:srgbClr val="FAC618"/>
            </a:solidFill>
          </a:ln>
        </p:spPr>
        <p:txBody>
          <a:bodyPr vert="horz" wrap="square" lIns="0" tIns="52705" rIns="0" bIns="0" rtlCol="0">
            <a:spAutoFit/>
          </a:bodyPr>
          <a:lstStyle/>
          <a:p>
            <a:pPr marL="131445" marR="111125" indent="-635">
              <a:spcBef>
                <a:spcPts val="20"/>
              </a:spcBef>
            </a:pPr>
            <a:r>
              <a:rPr sz="1200" dirty="0">
                <a:latin typeface="Montserrat Medium" panose="020B0604020202020204" pitchFamily="2" charset="0"/>
              </a:rPr>
              <a:t>Iniciativa adiccional del  Plan Anticorrupción y de  Atención al </a:t>
            </a:r>
            <a:r>
              <a:rPr sz="1200" dirty="0" err="1">
                <a:latin typeface="Montserrat Medium" panose="020B0604020202020204" pitchFamily="2" charset="0"/>
              </a:rPr>
              <a:t>Ciudadano</a:t>
            </a:r>
            <a:r>
              <a:rPr sz="1200" dirty="0">
                <a:latin typeface="Montserrat Medium" panose="020B0604020202020204" pitchFamily="2" charset="0"/>
              </a:rPr>
              <a:t> </a:t>
            </a:r>
            <a:r>
              <a:rPr sz="1200" dirty="0" smtClean="0">
                <a:latin typeface="Montserrat Medium" panose="020B0604020202020204" pitchFamily="2" charset="0"/>
              </a:rPr>
              <a:t>202</a:t>
            </a:r>
            <a:r>
              <a:rPr lang="es-ES" sz="1200" dirty="0" smtClean="0">
                <a:latin typeface="Montserrat Medium" panose="020B0604020202020204" pitchFamily="2" charset="0"/>
              </a:rPr>
              <a:t>3</a:t>
            </a:r>
            <a:endParaRPr sz="1200" dirty="0">
              <a:latin typeface="Montserrat Medium" panose="020B0604020202020204" pitchFamily="2" charset="0"/>
            </a:endParaRPr>
          </a:p>
        </p:txBody>
      </p:sp>
      <p:sp>
        <p:nvSpPr>
          <p:cNvPr id="58" name="Rectángulo 57">
            <a:extLst>
              <a:ext uri="{FF2B5EF4-FFF2-40B4-BE49-F238E27FC236}">
                <a16:creationId xmlns="" xmlns:a16="http://schemas.microsoft.com/office/drawing/2014/main" id="{E1BDAA6E-8941-BCD4-3248-73CECF8CBBF0}"/>
              </a:ext>
            </a:extLst>
          </p:cNvPr>
          <p:cNvSpPr/>
          <p:nvPr/>
        </p:nvSpPr>
        <p:spPr>
          <a:xfrm>
            <a:off x="258619" y="656303"/>
            <a:ext cx="8187374" cy="587503"/>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Articulación con la planeación institucional</a:t>
            </a:r>
            <a:endParaRPr lang="es-CO" sz="2400" b="1" dirty="0">
              <a:solidFill>
                <a:schemeClr val="tx1"/>
              </a:solidFill>
              <a:latin typeface="Montserrat SemiBold" pitchFamily="2" charset="77"/>
            </a:endParaRPr>
          </a:p>
        </p:txBody>
      </p:sp>
      <p:sp>
        <p:nvSpPr>
          <p:cNvPr id="59" name="Rectángulo 58">
            <a:extLst>
              <a:ext uri="{FF2B5EF4-FFF2-40B4-BE49-F238E27FC236}">
                <a16:creationId xmlns="" xmlns:a16="http://schemas.microsoft.com/office/drawing/2014/main" id="{06FD4DA1-07A0-2577-6C07-51309BA0243D}"/>
              </a:ext>
            </a:extLst>
          </p:cNvPr>
          <p:cNvSpPr/>
          <p:nvPr/>
        </p:nvSpPr>
        <p:spPr>
          <a:xfrm>
            <a:off x="258619" y="1421366"/>
            <a:ext cx="11527913" cy="1779026"/>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algn="just">
              <a:lnSpc>
                <a:spcPct val="98700"/>
              </a:lnSpc>
              <a:spcBef>
                <a:spcPts val="114"/>
              </a:spcBef>
            </a:pPr>
            <a:r>
              <a:rPr lang="es-MX" sz="1400" dirty="0">
                <a:solidFill>
                  <a:schemeClr val="tx1"/>
                </a:solidFill>
                <a:latin typeface="Montserrat Medium" panose="020B0604020202020204" pitchFamily="2" charset="0"/>
              </a:rPr>
              <a:t>La Ley 1757 de 2015 establece que los planes de gestión de las instituciones públicas </a:t>
            </a:r>
            <a:r>
              <a:rPr lang="es-MX" sz="1400" dirty="0" smtClean="0">
                <a:solidFill>
                  <a:schemeClr val="tx1"/>
                </a:solidFill>
                <a:latin typeface="Montserrat Medium" panose="020B0604020202020204" pitchFamily="2" charset="0"/>
              </a:rPr>
              <a:t>faciliten  </a:t>
            </a:r>
            <a:r>
              <a:rPr lang="es-MX" sz="1400" dirty="0">
                <a:solidFill>
                  <a:schemeClr val="tx1"/>
                </a:solidFill>
                <a:latin typeface="Montserrat Medium" panose="020B0604020202020204" pitchFamily="2" charset="0"/>
              </a:rPr>
              <a:t>y </a:t>
            </a:r>
            <a:r>
              <a:rPr lang="es-MX" sz="1400" dirty="0" smtClean="0">
                <a:solidFill>
                  <a:schemeClr val="tx1"/>
                </a:solidFill>
                <a:latin typeface="Montserrat Medium" panose="020B0604020202020204" pitchFamily="2" charset="0"/>
              </a:rPr>
              <a:t>promuevan </a:t>
            </a:r>
            <a:r>
              <a:rPr lang="es-MX" sz="1400" dirty="0">
                <a:solidFill>
                  <a:schemeClr val="tx1"/>
                </a:solidFill>
                <a:latin typeface="Montserrat Medium" panose="020B0604020202020204" pitchFamily="2" charset="0"/>
              </a:rPr>
              <a:t>la participación de las personas en los asuntos de su competencia; así mismo, el Manual Operativo del Modelo  Integrado de Planeación y Gestión – MIPG en lo concerniente a las dimensiones operativas Gestión con Valores para Resultados  (Relación Estado – Ciudadano) y Direccionamiento Estratégico y Planeación, señala que “</a:t>
            </a:r>
            <a:r>
              <a:rPr lang="es-MX" sz="1400" i="1" dirty="0">
                <a:solidFill>
                  <a:schemeClr val="tx1"/>
                </a:solidFill>
                <a:latin typeface="Montserrat Medium" panose="020B0604020202020204" pitchFamily="2" charset="0"/>
              </a:rPr>
              <a:t>Las entidades deberán diseñar,  mantener y mejorar espacios que garanticen la participación ciudadana en todo el ciclo de la gestión pública”. </a:t>
            </a:r>
            <a:r>
              <a:rPr lang="es-MX" sz="1400" dirty="0">
                <a:solidFill>
                  <a:schemeClr val="tx1"/>
                </a:solidFill>
                <a:latin typeface="Montserrat Medium" panose="020B0604020202020204" pitchFamily="2" charset="0"/>
              </a:rPr>
              <a:t>En este sentido se  presenta a continuación el esquema de articulación del Plan de Participación Ciudadana </a:t>
            </a:r>
            <a:r>
              <a:rPr lang="es-MX" sz="1400" dirty="0" smtClean="0">
                <a:solidFill>
                  <a:schemeClr val="tx1"/>
                </a:solidFill>
                <a:latin typeface="Montserrat Medium" panose="020B0604020202020204" pitchFamily="2" charset="0"/>
              </a:rPr>
              <a:t>2023 </a:t>
            </a:r>
            <a:r>
              <a:rPr lang="es-MX" sz="1400" dirty="0">
                <a:solidFill>
                  <a:schemeClr val="tx1"/>
                </a:solidFill>
                <a:latin typeface="Montserrat Medium" panose="020B0604020202020204" pitchFamily="2" charset="0"/>
              </a:rPr>
              <a:t>con la planeación y gestión  institucional del MinJusticia</a:t>
            </a:r>
          </a:p>
        </p:txBody>
      </p:sp>
      <p:cxnSp>
        <p:nvCxnSpPr>
          <p:cNvPr id="61" name="Conector recto de flecha 60">
            <a:extLst>
              <a:ext uri="{FF2B5EF4-FFF2-40B4-BE49-F238E27FC236}">
                <a16:creationId xmlns="" xmlns:a16="http://schemas.microsoft.com/office/drawing/2014/main" id="{41BD36BA-9B5F-CE2E-2297-616571E45531}"/>
              </a:ext>
            </a:extLst>
          </p:cNvPr>
          <p:cNvCxnSpPr>
            <a:cxnSpLocks/>
          </p:cNvCxnSpPr>
          <p:nvPr/>
        </p:nvCxnSpPr>
        <p:spPr>
          <a:xfrm>
            <a:off x="2247386" y="3777356"/>
            <a:ext cx="303109" cy="11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 xmlns:a16="http://schemas.microsoft.com/office/drawing/2014/main" id="{560D4811-6724-41E4-1E87-1817DC4029E8}"/>
              </a:ext>
            </a:extLst>
          </p:cNvPr>
          <p:cNvCxnSpPr>
            <a:cxnSpLocks/>
          </p:cNvCxnSpPr>
          <p:nvPr/>
        </p:nvCxnSpPr>
        <p:spPr>
          <a:xfrm>
            <a:off x="4927252" y="3764231"/>
            <a:ext cx="303109" cy="11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 xmlns:a16="http://schemas.microsoft.com/office/drawing/2014/main" id="{38A9C76B-1538-5719-615A-111C053607A3}"/>
              </a:ext>
            </a:extLst>
          </p:cNvPr>
          <p:cNvCxnSpPr>
            <a:cxnSpLocks/>
          </p:cNvCxnSpPr>
          <p:nvPr/>
        </p:nvCxnSpPr>
        <p:spPr>
          <a:xfrm>
            <a:off x="7720512" y="3777356"/>
            <a:ext cx="303109" cy="11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 xmlns:a16="http://schemas.microsoft.com/office/drawing/2014/main" id="{0F0060D3-E741-FAB3-3996-DB15B99AB573}"/>
              </a:ext>
            </a:extLst>
          </p:cNvPr>
          <p:cNvCxnSpPr/>
          <p:nvPr/>
        </p:nvCxnSpPr>
        <p:spPr>
          <a:xfrm>
            <a:off x="9370133" y="3868541"/>
            <a:ext cx="6350" cy="33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ector recto de flecha 66">
            <a:extLst>
              <a:ext uri="{FF2B5EF4-FFF2-40B4-BE49-F238E27FC236}">
                <a16:creationId xmlns="" xmlns:a16="http://schemas.microsoft.com/office/drawing/2014/main" id="{2E4F0850-76B4-E0A0-E24D-56C54CA0CC29}"/>
              </a:ext>
            </a:extLst>
          </p:cNvPr>
          <p:cNvCxnSpPr>
            <a:cxnSpLocks/>
          </p:cNvCxnSpPr>
          <p:nvPr/>
        </p:nvCxnSpPr>
        <p:spPr>
          <a:xfrm>
            <a:off x="6481300" y="3911581"/>
            <a:ext cx="0" cy="262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de flecha 68">
            <a:extLst>
              <a:ext uri="{FF2B5EF4-FFF2-40B4-BE49-F238E27FC236}">
                <a16:creationId xmlns="" xmlns:a16="http://schemas.microsoft.com/office/drawing/2014/main" id="{254D0B1E-009F-30E2-67E9-9E6401CF5A58}"/>
              </a:ext>
            </a:extLst>
          </p:cNvPr>
          <p:cNvCxnSpPr>
            <a:cxnSpLocks/>
          </p:cNvCxnSpPr>
          <p:nvPr/>
        </p:nvCxnSpPr>
        <p:spPr>
          <a:xfrm>
            <a:off x="3721566" y="3937842"/>
            <a:ext cx="0" cy="262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ector recto de flecha 70">
            <a:extLst>
              <a:ext uri="{FF2B5EF4-FFF2-40B4-BE49-F238E27FC236}">
                <a16:creationId xmlns="" xmlns:a16="http://schemas.microsoft.com/office/drawing/2014/main" id="{AC0B0185-43D3-54B5-BC93-8536D7E9CE05}"/>
              </a:ext>
            </a:extLst>
          </p:cNvPr>
          <p:cNvCxnSpPr>
            <a:stCxn id="50" idx="1"/>
          </p:cNvCxnSpPr>
          <p:nvPr/>
        </p:nvCxnSpPr>
        <p:spPr>
          <a:xfrm flipH="1" flipV="1">
            <a:off x="7633192" y="6059209"/>
            <a:ext cx="54936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a:extLst>
              <a:ext uri="{FF2B5EF4-FFF2-40B4-BE49-F238E27FC236}">
                <a16:creationId xmlns="" xmlns:a16="http://schemas.microsoft.com/office/drawing/2014/main" id="{7A8F96C8-10EF-3795-6B3F-91B31E38AD83}"/>
              </a:ext>
            </a:extLst>
          </p:cNvPr>
          <p:cNvCxnSpPr/>
          <p:nvPr/>
        </p:nvCxnSpPr>
        <p:spPr>
          <a:xfrm flipH="1" flipV="1">
            <a:off x="4901027" y="6059208"/>
            <a:ext cx="54936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 xmlns:a16="http://schemas.microsoft.com/office/drawing/2014/main" id="{D0209FB2-7D08-3E44-5521-89498D91F1E9}"/>
              </a:ext>
            </a:extLst>
          </p:cNvPr>
          <p:cNvCxnSpPr/>
          <p:nvPr/>
        </p:nvCxnSpPr>
        <p:spPr>
          <a:xfrm>
            <a:off x="9376483" y="5327324"/>
            <a:ext cx="6350" cy="33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ector recto de flecha 74">
            <a:extLst>
              <a:ext uri="{FF2B5EF4-FFF2-40B4-BE49-F238E27FC236}">
                <a16:creationId xmlns="" xmlns:a16="http://schemas.microsoft.com/office/drawing/2014/main" id="{E3F13A03-96C8-F832-56A4-576BF400E631}"/>
              </a:ext>
            </a:extLst>
          </p:cNvPr>
          <p:cNvCxnSpPr>
            <a:cxnSpLocks/>
          </p:cNvCxnSpPr>
          <p:nvPr/>
        </p:nvCxnSpPr>
        <p:spPr>
          <a:xfrm>
            <a:off x="3790287" y="5570577"/>
            <a:ext cx="0" cy="164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61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1864107D-F22F-6ECF-1C13-7C31E76AD13F}"/>
              </a:ext>
            </a:extLst>
          </p:cNvPr>
          <p:cNvSpPr/>
          <p:nvPr/>
        </p:nvSpPr>
        <p:spPr>
          <a:xfrm>
            <a:off x="1234911" y="692418"/>
            <a:ext cx="7530930" cy="740456"/>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CO" sz="2400" b="1" dirty="0">
                <a:solidFill>
                  <a:schemeClr val="tx1"/>
                </a:solidFill>
                <a:latin typeface="Montserrat SemiBold" pitchFamily="2" charset="77"/>
              </a:rPr>
              <a:t>¿ </a:t>
            </a:r>
            <a:r>
              <a:rPr lang="es-MX" sz="2400" b="1" dirty="0">
                <a:solidFill>
                  <a:schemeClr val="tx1"/>
                </a:solidFill>
                <a:latin typeface="Montserrat SemiBold" pitchFamily="2" charset="77"/>
              </a:rPr>
              <a:t>Cómo elaboramos el </a:t>
            </a:r>
            <a:r>
              <a:rPr lang="es-MX" sz="2400" b="1" dirty="0" smtClean="0">
                <a:solidFill>
                  <a:schemeClr val="tx1"/>
                </a:solidFill>
                <a:latin typeface="Montserrat SemiBold" pitchFamily="2" charset="77"/>
              </a:rPr>
              <a:t>Plan </a:t>
            </a:r>
            <a:r>
              <a:rPr lang="es-MX" sz="2400" b="1" dirty="0">
                <a:solidFill>
                  <a:schemeClr val="tx1"/>
                </a:solidFill>
                <a:latin typeface="Montserrat SemiBold" pitchFamily="2" charset="77"/>
              </a:rPr>
              <a:t>de </a:t>
            </a:r>
            <a:r>
              <a:rPr lang="es-MX" sz="2400" b="1" dirty="0" smtClean="0">
                <a:solidFill>
                  <a:schemeClr val="tx1"/>
                </a:solidFill>
                <a:latin typeface="Montserrat SemiBold" pitchFamily="2" charset="77"/>
              </a:rPr>
              <a:t>Participación </a:t>
            </a:r>
            <a:r>
              <a:rPr lang="es-MX" sz="2400" b="1" dirty="0">
                <a:solidFill>
                  <a:schemeClr val="tx1"/>
                </a:solidFill>
                <a:latin typeface="Montserrat SemiBold" pitchFamily="2" charset="77"/>
              </a:rPr>
              <a:t>C</a:t>
            </a:r>
            <a:r>
              <a:rPr lang="es-MX" sz="2400" b="1" dirty="0" smtClean="0">
                <a:solidFill>
                  <a:schemeClr val="tx1"/>
                </a:solidFill>
                <a:latin typeface="Montserrat SemiBold" pitchFamily="2" charset="77"/>
              </a:rPr>
              <a:t>iudadana</a:t>
            </a:r>
            <a:r>
              <a:rPr lang="es-MX" sz="2400" b="1" dirty="0">
                <a:solidFill>
                  <a:schemeClr val="tx1"/>
                </a:solidFill>
                <a:latin typeface="Montserrat SemiBold" pitchFamily="2" charset="77"/>
              </a:rPr>
              <a:t>?</a:t>
            </a:r>
            <a:endParaRPr lang="es-CO" sz="2400" b="1" dirty="0">
              <a:solidFill>
                <a:schemeClr val="tx1"/>
              </a:solidFill>
              <a:latin typeface="Montserrat SemiBold" pitchFamily="2" charset="77"/>
            </a:endParaRPr>
          </a:p>
        </p:txBody>
      </p:sp>
      <p:graphicFrame>
        <p:nvGraphicFramePr>
          <p:cNvPr id="6" name="Diagrama 5">
            <a:extLst>
              <a:ext uri="{FF2B5EF4-FFF2-40B4-BE49-F238E27FC236}">
                <a16:creationId xmlns="" xmlns:a16="http://schemas.microsoft.com/office/drawing/2014/main" id="{5CD41F84-997A-ACF4-0578-85FCC04C7F87}"/>
              </a:ext>
            </a:extLst>
          </p:cNvPr>
          <p:cNvGraphicFramePr/>
          <p:nvPr>
            <p:extLst>
              <p:ext uri="{D42A27DB-BD31-4B8C-83A1-F6EECF244321}">
                <p14:modId xmlns:p14="http://schemas.microsoft.com/office/powerpoint/2010/main" val="2760326688"/>
              </p:ext>
            </p:extLst>
          </p:nvPr>
        </p:nvGraphicFramePr>
        <p:xfrm>
          <a:off x="0" y="1774844"/>
          <a:ext cx="11923254" cy="5171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lecha: arriba y abajo 6">
            <a:extLst>
              <a:ext uri="{FF2B5EF4-FFF2-40B4-BE49-F238E27FC236}">
                <a16:creationId xmlns="" xmlns:a16="http://schemas.microsoft.com/office/drawing/2014/main" id="{483821CA-63F8-B2D9-9FD1-ED4C305741D5}"/>
              </a:ext>
            </a:extLst>
          </p:cNvPr>
          <p:cNvSpPr/>
          <p:nvPr/>
        </p:nvSpPr>
        <p:spPr>
          <a:xfrm>
            <a:off x="1515180" y="2662489"/>
            <a:ext cx="218114" cy="511727"/>
          </a:xfrm>
          <a:prstGeom prst="upDownArrow">
            <a:avLst/>
          </a:prstGeom>
          <a:solidFill>
            <a:srgbClr val="FAC618"/>
          </a:solidFill>
          <a:ln>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4">
                  <a:lumMod val="60000"/>
                  <a:lumOff val="40000"/>
                </a:schemeClr>
              </a:solidFill>
            </a:endParaRPr>
          </a:p>
        </p:txBody>
      </p:sp>
      <p:sp>
        <p:nvSpPr>
          <p:cNvPr id="8" name="Flecha: arriba y abajo 7">
            <a:extLst>
              <a:ext uri="{FF2B5EF4-FFF2-40B4-BE49-F238E27FC236}">
                <a16:creationId xmlns="" xmlns:a16="http://schemas.microsoft.com/office/drawing/2014/main" id="{90B22327-4EE3-7DAD-296D-28C4A3E4C853}"/>
              </a:ext>
            </a:extLst>
          </p:cNvPr>
          <p:cNvSpPr/>
          <p:nvPr/>
        </p:nvSpPr>
        <p:spPr>
          <a:xfrm>
            <a:off x="4303831" y="2656195"/>
            <a:ext cx="218114" cy="524313"/>
          </a:xfrm>
          <a:prstGeom prst="upDownArrow">
            <a:avLst/>
          </a:prstGeom>
          <a:solidFill>
            <a:srgbClr val="FAC618"/>
          </a:solidFill>
          <a:ln>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4">
                  <a:lumMod val="60000"/>
                  <a:lumOff val="40000"/>
                </a:schemeClr>
              </a:solidFill>
            </a:endParaRPr>
          </a:p>
        </p:txBody>
      </p:sp>
      <p:sp>
        <p:nvSpPr>
          <p:cNvPr id="9" name="Flecha: arriba y abajo 8">
            <a:extLst>
              <a:ext uri="{FF2B5EF4-FFF2-40B4-BE49-F238E27FC236}">
                <a16:creationId xmlns="" xmlns:a16="http://schemas.microsoft.com/office/drawing/2014/main" id="{E3F6F2FD-ECBA-7872-BC57-274DF09D145D}"/>
              </a:ext>
            </a:extLst>
          </p:cNvPr>
          <p:cNvSpPr/>
          <p:nvPr/>
        </p:nvSpPr>
        <p:spPr>
          <a:xfrm>
            <a:off x="6610160" y="2624736"/>
            <a:ext cx="218113" cy="524313"/>
          </a:xfrm>
          <a:prstGeom prst="upDownArrow">
            <a:avLst/>
          </a:prstGeom>
          <a:solidFill>
            <a:srgbClr val="FAC618"/>
          </a:solidFill>
          <a:ln>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4">
                  <a:lumMod val="60000"/>
                  <a:lumOff val="40000"/>
                </a:schemeClr>
              </a:solidFill>
            </a:endParaRPr>
          </a:p>
        </p:txBody>
      </p:sp>
      <p:sp>
        <p:nvSpPr>
          <p:cNvPr id="10" name="Flecha: arriba y abajo 9">
            <a:extLst>
              <a:ext uri="{FF2B5EF4-FFF2-40B4-BE49-F238E27FC236}">
                <a16:creationId xmlns="" xmlns:a16="http://schemas.microsoft.com/office/drawing/2014/main" id="{18E71E1C-B33B-B013-893A-0A1C72A7FBD6}"/>
              </a:ext>
            </a:extLst>
          </p:cNvPr>
          <p:cNvSpPr/>
          <p:nvPr/>
        </p:nvSpPr>
        <p:spPr>
          <a:xfrm>
            <a:off x="10710257" y="2560742"/>
            <a:ext cx="174728" cy="461392"/>
          </a:xfrm>
          <a:prstGeom prst="upDownArrow">
            <a:avLst/>
          </a:prstGeom>
          <a:solidFill>
            <a:srgbClr val="FAC618"/>
          </a:solidFill>
          <a:ln>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4">
                  <a:lumMod val="60000"/>
                  <a:lumOff val="40000"/>
                </a:schemeClr>
              </a:solidFill>
            </a:endParaRPr>
          </a:p>
        </p:txBody>
      </p:sp>
      <p:sp>
        <p:nvSpPr>
          <p:cNvPr id="11" name="Flecha: arriba y abajo 10">
            <a:extLst>
              <a:ext uri="{FF2B5EF4-FFF2-40B4-BE49-F238E27FC236}">
                <a16:creationId xmlns="" xmlns:a16="http://schemas.microsoft.com/office/drawing/2014/main" id="{B747285B-E389-AA23-9AD4-20B8797B7C0D}"/>
              </a:ext>
            </a:extLst>
          </p:cNvPr>
          <p:cNvSpPr/>
          <p:nvPr/>
        </p:nvSpPr>
        <p:spPr>
          <a:xfrm>
            <a:off x="8719795" y="2687657"/>
            <a:ext cx="174728" cy="461392"/>
          </a:xfrm>
          <a:prstGeom prst="upDownArrow">
            <a:avLst/>
          </a:prstGeom>
          <a:solidFill>
            <a:srgbClr val="FAC618"/>
          </a:solidFill>
          <a:ln>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chemeClr val="accent4">
                  <a:lumMod val="60000"/>
                  <a:lumOff val="40000"/>
                </a:schemeClr>
              </a:solidFill>
            </a:endParaRPr>
          </a:p>
        </p:txBody>
      </p:sp>
    </p:spTree>
    <p:extLst>
      <p:ext uri="{BB962C8B-B14F-4D97-AF65-F5344CB8AC3E}">
        <p14:creationId xmlns:p14="http://schemas.microsoft.com/office/powerpoint/2010/main" val="320684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1864107D-F22F-6ECF-1C13-7C31E76AD13F}"/>
              </a:ext>
            </a:extLst>
          </p:cNvPr>
          <p:cNvSpPr/>
          <p:nvPr/>
        </p:nvSpPr>
        <p:spPr>
          <a:xfrm>
            <a:off x="1234911" y="692418"/>
            <a:ext cx="7530930" cy="740456"/>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fontAlgn="t">
              <a:spcBef>
                <a:spcPts val="270"/>
              </a:spcBef>
              <a:spcAft>
                <a:spcPts val="0"/>
              </a:spcAft>
            </a:pPr>
            <a:r>
              <a:rPr lang="es-CO" sz="2400" b="1" dirty="0">
                <a:solidFill>
                  <a:schemeClr val="tx1"/>
                </a:solidFill>
                <a:latin typeface="Montserrat SemiBold"/>
              </a:rPr>
              <a:t>¿ Dónde hacer seguimiento al </a:t>
            </a:r>
            <a:r>
              <a:rPr lang="es-CO" sz="2400" b="1" dirty="0" smtClean="0">
                <a:solidFill>
                  <a:schemeClr val="tx1"/>
                </a:solidFill>
                <a:latin typeface="Montserrat SemiBold"/>
              </a:rPr>
              <a:t>cronograma de actividades de </a:t>
            </a:r>
            <a:r>
              <a:rPr lang="es-CO" sz="2400" b="1" dirty="0">
                <a:solidFill>
                  <a:schemeClr val="tx1"/>
                </a:solidFill>
                <a:latin typeface="Montserrat SemiBold"/>
              </a:rPr>
              <a:t>p</a:t>
            </a:r>
            <a:r>
              <a:rPr lang="es-CO" sz="2400" b="1" dirty="0" smtClean="0">
                <a:solidFill>
                  <a:schemeClr val="tx1"/>
                </a:solidFill>
                <a:latin typeface="Montserrat SemiBold"/>
              </a:rPr>
              <a:t>articipación </a:t>
            </a:r>
            <a:r>
              <a:rPr lang="es-CO" sz="2400" b="1" dirty="0">
                <a:solidFill>
                  <a:schemeClr val="tx1"/>
                </a:solidFill>
                <a:latin typeface="Montserrat SemiBold"/>
              </a:rPr>
              <a:t>c</a:t>
            </a:r>
            <a:r>
              <a:rPr lang="es-CO" sz="2400" b="1" dirty="0" smtClean="0">
                <a:solidFill>
                  <a:schemeClr val="tx1"/>
                </a:solidFill>
                <a:latin typeface="Montserrat SemiBold"/>
              </a:rPr>
              <a:t>iudadana</a:t>
            </a:r>
            <a:r>
              <a:rPr lang="es-CO" sz="2400" b="1" dirty="0">
                <a:solidFill>
                  <a:schemeClr val="tx1"/>
                </a:solidFill>
                <a:latin typeface="Montserrat SemiBold"/>
              </a:rPr>
              <a:t>?</a:t>
            </a:r>
          </a:p>
        </p:txBody>
      </p:sp>
      <p:sp>
        <p:nvSpPr>
          <p:cNvPr id="5" name="Rectángulo 4">
            <a:extLst>
              <a:ext uri="{FF2B5EF4-FFF2-40B4-BE49-F238E27FC236}">
                <a16:creationId xmlns="" xmlns:a16="http://schemas.microsoft.com/office/drawing/2014/main" id="{CAD2D8B6-68EC-05CF-7132-7EA7C92959B9}"/>
              </a:ext>
            </a:extLst>
          </p:cNvPr>
          <p:cNvSpPr/>
          <p:nvPr/>
        </p:nvSpPr>
        <p:spPr>
          <a:xfrm>
            <a:off x="5387736" y="5668820"/>
            <a:ext cx="5395838" cy="821576"/>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accent1"/>
                </a:solidFill>
              </a:rPr>
              <a:t>https://www.minjusticia.gov.co/participe/plan-y-estrategias-de-participaci%C3%B3n</a:t>
            </a:r>
          </a:p>
        </p:txBody>
      </p:sp>
      <p:sp>
        <p:nvSpPr>
          <p:cNvPr id="6" name="Flecha derecha 5"/>
          <p:cNvSpPr/>
          <p:nvPr/>
        </p:nvSpPr>
        <p:spPr>
          <a:xfrm>
            <a:off x="5529820" y="3921766"/>
            <a:ext cx="288324"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pic>
        <p:nvPicPr>
          <p:cNvPr id="7" name="Imagen 6"/>
          <p:cNvPicPr>
            <a:picLocks noChangeAspect="1"/>
          </p:cNvPicPr>
          <p:nvPr/>
        </p:nvPicPr>
        <p:blipFill>
          <a:blip r:embed="rId2"/>
          <a:stretch>
            <a:fillRect/>
          </a:stretch>
        </p:blipFill>
        <p:spPr>
          <a:xfrm>
            <a:off x="4655126" y="1635889"/>
            <a:ext cx="6861059" cy="3829916"/>
          </a:xfrm>
          <a:prstGeom prst="rect">
            <a:avLst/>
          </a:prstGeom>
        </p:spPr>
      </p:pic>
      <p:sp>
        <p:nvSpPr>
          <p:cNvPr id="8" name="Rectángulo 7"/>
          <p:cNvSpPr/>
          <p:nvPr/>
        </p:nvSpPr>
        <p:spPr>
          <a:xfrm>
            <a:off x="591128" y="3067523"/>
            <a:ext cx="3500582" cy="1200329"/>
          </a:xfrm>
          <a:prstGeom prst="rect">
            <a:avLst/>
          </a:prstGeom>
        </p:spPr>
        <p:txBody>
          <a:bodyPr wrap="square">
            <a:spAutoFit/>
          </a:bodyPr>
          <a:lstStyle/>
          <a:p>
            <a:pPr algn="ctr">
              <a:lnSpc>
                <a:spcPct val="100000"/>
              </a:lnSpc>
              <a:spcBef>
                <a:spcPts val="105"/>
              </a:spcBef>
            </a:pPr>
            <a:r>
              <a:rPr lang="es-MX" b="1" dirty="0">
                <a:latin typeface="Montserrat Medium" panose="020B0604020202020204" pitchFamily="2" charset="0"/>
              </a:rPr>
              <a:t>Puedes hacer seguimiento al cronograma de actividades de participación ciudadana en el  link:</a:t>
            </a:r>
          </a:p>
        </p:txBody>
      </p:sp>
    </p:spTree>
    <p:extLst>
      <p:ext uri="{BB962C8B-B14F-4D97-AF65-F5344CB8AC3E}">
        <p14:creationId xmlns:p14="http://schemas.microsoft.com/office/powerpoint/2010/main" val="3611661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1864107D-F22F-6ECF-1C13-7C31E76AD13F}"/>
              </a:ext>
            </a:extLst>
          </p:cNvPr>
          <p:cNvSpPr/>
          <p:nvPr/>
        </p:nvSpPr>
        <p:spPr>
          <a:xfrm>
            <a:off x="1234911" y="692418"/>
            <a:ext cx="7530930" cy="740456"/>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fontAlgn="t">
              <a:spcBef>
                <a:spcPts val="270"/>
              </a:spcBef>
              <a:spcAft>
                <a:spcPts val="0"/>
              </a:spcAft>
            </a:pPr>
            <a:r>
              <a:rPr lang="es-CO" sz="2400" b="1" dirty="0">
                <a:solidFill>
                  <a:schemeClr val="tx1"/>
                </a:solidFill>
                <a:latin typeface="Montserrat SemiBold"/>
              </a:rPr>
              <a:t>¿ Dónde hacer seguimiento al Plan de Participación Ciudadana?</a:t>
            </a:r>
          </a:p>
        </p:txBody>
      </p:sp>
      <p:sp>
        <p:nvSpPr>
          <p:cNvPr id="5" name="Rectángulo 4">
            <a:extLst>
              <a:ext uri="{FF2B5EF4-FFF2-40B4-BE49-F238E27FC236}">
                <a16:creationId xmlns="" xmlns:a16="http://schemas.microsoft.com/office/drawing/2014/main" id="{CAD2D8B6-68EC-05CF-7132-7EA7C92959B9}"/>
              </a:ext>
            </a:extLst>
          </p:cNvPr>
          <p:cNvSpPr/>
          <p:nvPr/>
        </p:nvSpPr>
        <p:spPr>
          <a:xfrm>
            <a:off x="5387736" y="5668820"/>
            <a:ext cx="5395838" cy="821576"/>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chemeClr val="accent1"/>
                </a:solidFill>
              </a:rPr>
              <a:t>https://www.minjusticia.gov.co/participe/plan-y-estrategias-de-participaci%C3%B3n</a:t>
            </a:r>
          </a:p>
        </p:txBody>
      </p:sp>
      <p:sp>
        <p:nvSpPr>
          <p:cNvPr id="6" name="Flecha derecha 5"/>
          <p:cNvSpPr/>
          <p:nvPr/>
        </p:nvSpPr>
        <p:spPr>
          <a:xfrm>
            <a:off x="5529820" y="3921766"/>
            <a:ext cx="288324"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pic>
        <p:nvPicPr>
          <p:cNvPr id="7" name="Imagen 6"/>
          <p:cNvPicPr>
            <a:picLocks noChangeAspect="1"/>
          </p:cNvPicPr>
          <p:nvPr/>
        </p:nvPicPr>
        <p:blipFill>
          <a:blip r:embed="rId2"/>
          <a:stretch>
            <a:fillRect/>
          </a:stretch>
        </p:blipFill>
        <p:spPr>
          <a:xfrm>
            <a:off x="4655126" y="1635889"/>
            <a:ext cx="6861059" cy="3829916"/>
          </a:xfrm>
          <a:prstGeom prst="rect">
            <a:avLst/>
          </a:prstGeom>
        </p:spPr>
      </p:pic>
      <p:sp>
        <p:nvSpPr>
          <p:cNvPr id="8" name="Rectángulo 7"/>
          <p:cNvSpPr/>
          <p:nvPr/>
        </p:nvSpPr>
        <p:spPr>
          <a:xfrm>
            <a:off x="591128" y="3067523"/>
            <a:ext cx="3500582" cy="1200329"/>
          </a:xfrm>
          <a:prstGeom prst="rect">
            <a:avLst/>
          </a:prstGeom>
        </p:spPr>
        <p:txBody>
          <a:bodyPr wrap="square">
            <a:spAutoFit/>
          </a:bodyPr>
          <a:lstStyle/>
          <a:p>
            <a:pPr algn="ctr">
              <a:lnSpc>
                <a:spcPct val="100000"/>
              </a:lnSpc>
              <a:spcBef>
                <a:spcPts val="105"/>
              </a:spcBef>
            </a:pPr>
            <a:r>
              <a:rPr lang="es-MX" b="1" dirty="0">
                <a:latin typeface="Montserrat Medium" panose="020B0604020202020204" pitchFamily="2" charset="0"/>
              </a:rPr>
              <a:t>Puedes conocer el formato de seguimiento al Plan de Participación Ciudadana en el  link:</a:t>
            </a:r>
          </a:p>
        </p:txBody>
      </p:sp>
    </p:spTree>
    <p:extLst>
      <p:ext uri="{BB962C8B-B14F-4D97-AF65-F5344CB8AC3E}">
        <p14:creationId xmlns:p14="http://schemas.microsoft.com/office/powerpoint/2010/main" val="627469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047B178C-5CBC-C432-CA7A-FFDF7C907568}"/>
              </a:ext>
            </a:extLst>
          </p:cNvPr>
          <p:cNvSpPr txBox="1"/>
          <p:nvPr/>
        </p:nvSpPr>
        <p:spPr>
          <a:xfrm>
            <a:off x="1862514" y="2492217"/>
            <a:ext cx="2373997" cy="4024179"/>
          </a:xfrm>
          <a:prstGeom prst="rect">
            <a:avLst/>
          </a:prstGeom>
          <a:noFill/>
        </p:spPr>
        <p:txBody>
          <a:bodyPr wrap="square" rtlCol="0">
            <a:spAutoFit/>
          </a:bodyPr>
          <a:lstStyle/>
          <a:p>
            <a:pPr marL="91440" algn="l" rtl="0" eaLnBrk="1" fontAlgn="t" latinLnBrk="0" hangingPunct="1">
              <a:spcBef>
                <a:spcPts val="320"/>
              </a:spcBef>
              <a:spcAft>
                <a:spcPts val="0"/>
              </a:spcAft>
            </a:pPr>
            <a:r>
              <a:rPr lang="es-CO" sz="1600" dirty="0">
                <a:latin typeface="Montserrat Medium" panose="020B0604020202020204" pitchFamily="2" charset="0"/>
              </a:rPr>
              <a:t>Introducción</a:t>
            </a:r>
          </a:p>
          <a:p>
            <a:pPr marL="91440" algn="l" rtl="0" eaLnBrk="1" fontAlgn="t" latinLnBrk="0" hangingPunct="1">
              <a:spcBef>
                <a:spcPts val="275"/>
              </a:spcBef>
              <a:spcAft>
                <a:spcPts val="0"/>
              </a:spcAft>
            </a:pPr>
            <a:endParaRPr lang="es-CO" sz="1600" dirty="0">
              <a:latin typeface="Montserrat Medium" panose="020B0604020202020204" pitchFamily="2" charset="0"/>
            </a:endParaRPr>
          </a:p>
          <a:p>
            <a:pPr marL="91440" algn="l" rtl="0" eaLnBrk="1" fontAlgn="t" latinLnBrk="0" hangingPunct="1">
              <a:spcBef>
                <a:spcPts val="275"/>
              </a:spcBef>
              <a:spcAft>
                <a:spcPts val="0"/>
              </a:spcAft>
            </a:pPr>
            <a:r>
              <a:rPr lang="es-CO" sz="1600" dirty="0">
                <a:latin typeface="Montserrat Medium" panose="020B0604020202020204" pitchFamily="2" charset="0"/>
              </a:rPr>
              <a:t>Conceptos</a:t>
            </a:r>
          </a:p>
          <a:p>
            <a:pPr marL="91440" algn="l" rtl="0" eaLnBrk="1" fontAlgn="t" latinLnBrk="0" hangingPunct="1">
              <a:spcBef>
                <a:spcPts val="270"/>
              </a:spcBef>
              <a:spcAft>
                <a:spcPts val="0"/>
              </a:spcAft>
            </a:pPr>
            <a:endParaRPr lang="es-CO" sz="1600" dirty="0">
              <a:latin typeface="Montserrat Medium" panose="020B0604020202020204" pitchFamily="2" charset="0"/>
            </a:endParaRPr>
          </a:p>
          <a:p>
            <a:pPr marL="91440" algn="l" rtl="0" eaLnBrk="1" fontAlgn="t" latinLnBrk="0" hangingPunct="1">
              <a:spcBef>
                <a:spcPts val="270"/>
              </a:spcBef>
              <a:spcAft>
                <a:spcPts val="0"/>
              </a:spcAft>
            </a:pPr>
            <a:r>
              <a:rPr lang="es-CO" sz="1600" dirty="0">
                <a:latin typeface="Montserrat Medium" panose="020B0604020202020204" pitchFamily="2" charset="0"/>
              </a:rPr>
              <a:t>Objetivo y alcance</a:t>
            </a:r>
          </a:p>
          <a:p>
            <a:pPr marL="91440" algn="l" rtl="0" eaLnBrk="1" fontAlgn="t" latinLnBrk="0" hangingPunct="1">
              <a:spcBef>
                <a:spcPts val="270"/>
              </a:spcBef>
              <a:spcAft>
                <a:spcPts val="0"/>
              </a:spcAft>
            </a:pPr>
            <a:endParaRPr lang="es-CO" sz="1600" dirty="0">
              <a:latin typeface="Montserrat Medium" panose="020B0604020202020204" pitchFamily="2" charset="0"/>
            </a:endParaRPr>
          </a:p>
          <a:p>
            <a:pPr marL="91440" algn="l" rtl="0" eaLnBrk="1" fontAlgn="t" latinLnBrk="0" hangingPunct="1">
              <a:spcBef>
                <a:spcPts val="270"/>
              </a:spcBef>
              <a:spcAft>
                <a:spcPts val="0"/>
              </a:spcAft>
            </a:pPr>
            <a:r>
              <a:rPr lang="es-CO" sz="1600" dirty="0">
                <a:latin typeface="Montserrat Medium" panose="020B0604020202020204" pitchFamily="2" charset="0"/>
              </a:rPr>
              <a:t>Estrategias del plan</a:t>
            </a:r>
          </a:p>
          <a:p>
            <a:pPr marL="91440" algn="l" rtl="0" eaLnBrk="1" fontAlgn="t" latinLnBrk="0" hangingPunct="1">
              <a:spcBef>
                <a:spcPts val="275"/>
              </a:spcBef>
              <a:spcAft>
                <a:spcPts val="0"/>
              </a:spcAft>
            </a:pPr>
            <a:endParaRPr lang="es-CO" sz="1600" dirty="0">
              <a:latin typeface="Montserrat Medium" panose="020B0604020202020204" pitchFamily="2" charset="0"/>
            </a:endParaRPr>
          </a:p>
          <a:p>
            <a:pPr marL="91440" algn="l" rtl="0" eaLnBrk="1" fontAlgn="t" latinLnBrk="0" hangingPunct="1">
              <a:spcBef>
                <a:spcPts val="275"/>
              </a:spcBef>
              <a:spcAft>
                <a:spcPts val="0"/>
              </a:spcAft>
            </a:pPr>
            <a:r>
              <a:rPr lang="es-CO" sz="1600" dirty="0">
                <a:latin typeface="Montserrat Medium" panose="020B0604020202020204" pitchFamily="2" charset="0"/>
              </a:rPr>
              <a:t>Contexto normativo</a:t>
            </a:r>
          </a:p>
          <a:p>
            <a:pPr marL="91440" algn="l" rtl="0" eaLnBrk="1" fontAlgn="t" latinLnBrk="0" hangingPunct="1">
              <a:spcBef>
                <a:spcPts val="275"/>
              </a:spcBef>
              <a:spcAft>
                <a:spcPts val="0"/>
              </a:spcAft>
            </a:pPr>
            <a:endParaRPr lang="es-CO" sz="1600" dirty="0">
              <a:latin typeface="Montserrat Medium" panose="020B0604020202020204" pitchFamily="2" charset="0"/>
            </a:endParaRPr>
          </a:p>
          <a:p>
            <a:pPr marL="91440" fontAlgn="t">
              <a:spcBef>
                <a:spcPts val="275"/>
              </a:spcBef>
            </a:pPr>
            <a:r>
              <a:rPr lang="es-MX" sz="1600" dirty="0">
                <a:latin typeface="Montserrat Medium" panose="020B0604020202020204" pitchFamily="2" charset="0"/>
              </a:rPr>
              <a:t>Derechos y deberes de los ciudadanos</a:t>
            </a:r>
          </a:p>
          <a:p>
            <a:pPr marL="91440" algn="l" rtl="0" eaLnBrk="1" fontAlgn="t" latinLnBrk="0" hangingPunct="1">
              <a:spcBef>
                <a:spcPts val="275"/>
              </a:spcBef>
              <a:spcAft>
                <a:spcPts val="0"/>
              </a:spcAft>
            </a:pPr>
            <a:endParaRPr lang="es-CO" sz="1800" b="0" i="0" u="none" strike="noStrike" dirty="0">
              <a:effectLst/>
              <a:latin typeface="Arial" panose="020B0604020202020204" pitchFamily="34" charset="0"/>
            </a:endParaRPr>
          </a:p>
          <a:p>
            <a:endParaRPr lang="es-CO" dirty="0"/>
          </a:p>
        </p:txBody>
      </p:sp>
      <p:sp>
        <p:nvSpPr>
          <p:cNvPr id="16" name="CuadroTexto 15">
            <a:extLst>
              <a:ext uri="{FF2B5EF4-FFF2-40B4-BE49-F238E27FC236}">
                <a16:creationId xmlns="" xmlns:a16="http://schemas.microsoft.com/office/drawing/2014/main" id="{22DAC0BB-0D45-F794-78EB-8AC6F9BAB0AF}"/>
              </a:ext>
            </a:extLst>
          </p:cNvPr>
          <p:cNvSpPr txBox="1"/>
          <p:nvPr/>
        </p:nvSpPr>
        <p:spPr>
          <a:xfrm>
            <a:off x="6435524" y="2453875"/>
            <a:ext cx="5377913" cy="3877985"/>
          </a:xfrm>
          <a:prstGeom prst="rect">
            <a:avLst/>
          </a:prstGeom>
          <a:noFill/>
        </p:spPr>
        <p:txBody>
          <a:bodyPr wrap="square" rtlCol="0">
            <a:spAutoFit/>
          </a:bodyPr>
          <a:lstStyle/>
          <a:p>
            <a:pPr marL="91440" fontAlgn="t">
              <a:spcBef>
                <a:spcPts val="270"/>
              </a:spcBef>
              <a:spcAft>
                <a:spcPts val="0"/>
              </a:spcAft>
            </a:pPr>
            <a:r>
              <a:rPr lang="es-CO" sz="1600" dirty="0">
                <a:latin typeface="Montserrat Medium" panose="020B0604020202020204" pitchFamily="2" charset="0"/>
              </a:rPr>
              <a:t>Canales de atención y escenarios de participación</a:t>
            </a:r>
          </a:p>
          <a:p>
            <a:pPr marL="91440" fontAlgn="t">
              <a:spcBef>
                <a:spcPts val="275"/>
              </a:spcBef>
              <a:spcAft>
                <a:spcPts val="0"/>
              </a:spcAft>
            </a:pPr>
            <a:endParaRPr lang="es-CO" sz="1600" dirty="0">
              <a:latin typeface="Montserrat Medium" panose="020B0604020202020204" pitchFamily="2" charset="0"/>
            </a:endParaRPr>
          </a:p>
          <a:p>
            <a:pPr marL="91440" fontAlgn="t">
              <a:spcBef>
                <a:spcPts val="275"/>
              </a:spcBef>
              <a:spcAft>
                <a:spcPts val="0"/>
              </a:spcAft>
            </a:pPr>
            <a:r>
              <a:rPr lang="es-CO" sz="1600" dirty="0">
                <a:latin typeface="Montserrat Medium" panose="020B0604020202020204" pitchFamily="2" charset="0"/>
              </a:rPr>
              <a:t>Articulación con la planeación institucional</a:t>
            </a:r>
          </a:p>
          <a:p>
            <a:pPr marL="91440" fontAlgn="t">
              <a:spcBef>
                <a:spcPts val="270"/>
              </a:spcBef>
              <a:spcAft>
                <a:spcPts val="0"/>
              </a:spcAft>
            </a:pPr>
            <a:endParaRPr lang="es-CO" sz="1600" dirty="0">
              <a:latin typeface="Montserrat Medium" panose="020B0604020202020204" pitchFamily="2" charset="0"/>
            </a:endParaRPr>
          </a:p>
          <a:p>
            <a:pPr marL="91440" fontAlgn="t">
              <a:spcBef>
                <a:spcPts val="270"/>
              </a:spcBef>
              <a:spcAft>
                <a:spcPts val="0"/>
              </a:spcAft>
            </a:pPr>
            <a:r>
              <a:rPr lang="es-CO" sz="1600" dirty="0" smtClean="0">
                <a:latin typeface="Montserrat Medium" panose="020B0604020202020204" pitchFamily="2" charset="0"/>
              </a:rPr>
              <a:t>¿ Cómo </a:t>
            </a:r>
            <a:r>
              <a:rPr lang="es-CO" sz="1600" dirty="0">
                <a:latin typeface="Montserrat Medium" panose="020B0604020202020204" pitchFamily="2" charset="0"/>
              </a:rPr>
              <a:t>elaboramos el </a:t>
            </a:r>
            <a:r>
              <a:rPr lang="es-CO" sz="1600" dirty="0" smtClean="0">
                <a:latin typeface="Montserrat Medium" panose="020B0604020202020204" pitchFamily="2" charset="0"/>
              </a:rPr>
              <a:t>Plan </a:t>
            </a:r>
            <a:r>
              <a:rPr lang="es-CO" sz="1600" dirty="0">
                <a:latin typeface="Montserrat Medium" panose="020B0604020202020204" pitchFamily="2" charset="0"/>
              </a:rPr>
              <a:t>de </a:t>
            </a:r>
            <a:r>
              <a:rPr lang="es-CO" sz="1600" dirty="0" smtClean="0">
                <a:latin typeface="Montserrat Medium" panose="020B0604020202020204" pitchFamily="2" charset="0"/>
              </a:rPr>
              <a:t>Participación Ciudadana?</a:t>
            </a:r>
            <a:endParaRPr lang="es-CO" sz="1600" dirty="0">
              <a:latin typeface="Montserrat Medium" panose="020B0604020202020204" pitchFamily="2" charset="0"/>
            </a:endParaRPr>
          </a:p>
          <a:p>
            <a:pPr marL="91440" fontAlgn="t">
              <a:spcBef>
                <a:spcPts val="270"/>
              </a:spcBef>
              <a:spcAft>
                <a:spcPts val="0"/>
              </a:spcAft>
            </a:pPr>
            <a:endParaRPr lang="es-CO" sz="1600" dirty="0">
              <a:latin typeface="Montserrat Medium" panose="020B0604020202020204" pitchFamily="2" charset="0"/>
            </a:endParaRPr>
          </a:p>
          <a:p>
            <a:pPr marL="91440" fontAlgn="t">
              <a:spcBef>
                <a:spcPts val="270"/>
              </a:spcBef>
              <a:spcAft>
                <a:spcPts val="0"/>
              </a:spcAft>
            </a:pPr>
            <a:r>
              <a:rPr lang="es-CO" sz="1600" dirty="0" smtClean="0">
                <a:latin typeface="Montserrat Medium" panose="020B0604020202020204" pitchFamily="2" charset="0"/>
              </a:rPr>
              <a:t>¿ Dónde </a:t>
            </a:r>
            <a:r>
              <a:rPr lang="es-CO" sz="1600" dirty="0">
                <a:latin typeface="Montserrat Medium" panose="020B0604020202020204" pitchFamily="2" charset="0"/>
              </a:rPr>
              <a:t>hacer seguimiento al </a:t>
            </a:r>
            <a:r>
              <a:rPr lang="es-CO" sz="1600" dirty="0" smtClean="0">
                <a:latin typeface="Montserrat Medium" panose="020B0604020202020204" pitchFamily="2" charset="0"/>
              </a:rPr>
              <a:t>Plan </a:t>
            </a:r>
            <a:r>
              <a:rPr lang="es-CO" sz="1600" dirty="0">
                <a:latin typeface="Montserrat Medium" panose="020B0604020202020204" pitchFamily="2" charset="0"/>
              </a:rPr>
              <a:t>de </a:t>
            </a:r>
            <a:r>
              <a:rPr lang="es-CO" sz="1600" dirty="0" smtClean="0">
                <a:latin typeface="Montserrat Medium" panose="020B0604020202020204" pitchFamily="2" charset="0"/>
              </a:rPr>
              <a:t>Participación Ciudadana?</a:t>
            </a:r>
            <a:endParaRPr lang="es-CO" sz="1600" dirty="0">
              <a:latin typeface="Montserrat Medium" panose="020B0604020202020204" pitchFamily="2" charset="0"/>
            </a:endParaRPr>
          </a:p>
          <a:p>
            <a:pPr marL="91440" fontAlgn="t">
              <a:spcBef>
                <a:spcPts val="275"/>
              </a:spcBef>
              <a:spcAft>
                <a:spcPts val="0"/>
              </a:spcAft>
            </a:pPr>
            <a:endParaRPr lang="es-CO" sz="1600" dirty="0">
              <a:latin typeface="Montserrat Medium" panose="020B0604020202020204" pitchFamily="2" charset="0"/>
            </a:endParaRPr>
          </a:p>
          <a:p>
            <a:pPr marL="91440" fontAlgn="t">
              <a:spcBef>
                <a:spcPts val="275"/>
              </a:spcBef>
              <a:spcAft>
                <a:spcPts val="0"/>
              </a:spcAft>
            </a:pPr>
            <a:r>
              <a:rPr lang="es-CO" sz="1600" dirty="0" smtClean="0">
                <a:latin typeface="Montserrat Medium" panose="020B0604020202020204" pitchFamily="2" charset="0"/>
              </a:rPr>
              <a:t>Cronograma </a:t>
            </a:r>
            <a:r>
              <a:rPr lang="es-CO" sz="1600" dirty="0">
                <a:latin typeface="Montserrat Medium" panose="020B0604020202020204" pitchFamily="2" charset="0"/>
              </a:rPr>
              <a:t>de actividades de participación ciudadana</a:t>
            </a:r>
          </a:p>
          <a:p>
            <a:endParaRPr lang="es-CO" dirty="0"/>
          </a:p>
        </p:txBody>
      </p:sp>
      <p:sp>
        <p:nvSpPr>
          <p:cNvPr id="17" name="CuadroTexto 16">
            <a:extLst>
              <a:ext uri="{FF2B5EF4-FFF2-40B4-BE49-F238E27FC236}">
                <a16:creationId xmlns="" xmlns:a16="http://schemas.microsoft.com/office/drawing/2014/main" id="{71C38A8C-A50B-6DFA-7300-D39ACE4596B7}"/>
              </a:ext>
            </a:extLst>
          </p:cNvPr>
          <p:cNvSpPr txBox="1"/>
          <p:nvPr/>
        </p:nvSpPr>
        <p:spPr>
          <a:xfrm>
            <a:off x="974118" y="2464490"/>
            <a:ext cx="573437" cy="3477875"/>
          </a:xfrm>
          <a:prstGeom prst="rect">
            <a:avLst/>
          </a:prstGeom>
          <a:noFill/>
        </p:spPr>
        <p:txBody>
          <a:bodyPr wrap="square" rtlCol="0">
            <a:spAutoFit/>
          </a:bodyPr>
          <a:lstStyle/>
          <a:p>
            <a:r>
              <a:rPr lang="es-MX" sz="2000" b="1" dirty="0"/>
              <a:t>1.</a:t>
            </a:r>
          </a:p>
          <a:p>
            <a:endParaRPr lang="es-MX" sz="2000" b="1" dirty="0"/>
          </a:p>
          <a:p>
            <a:r>
              <a:rPr lang="es-MX" sz="2000" b="1" dirty="0"/>
              <a:t>2.</a:t>
            </a:r>
          </a:p>
          <a:p>
            <a:endParaRPr lang="es-MX" sz="2000" b="1" dirty="0"/>
          </a:p>
          <a:p>
            <a:r>
              <a:rPr lang="es-MX" sz="2000" b="1" dirty="0"/>
              <a:t>3.</a:t>
            </a:r>
          </a:p>
          <a:p>
            <a:endParaRPr lang="es-MX" sz="2000" b="1" dirty="0"/>
          </a:p>
          <a:p>
            <a:r>
              <a:rPr lang="es-MX" sz="2000" b="1" dirty="0"/>
              <a:t>4.</a:t>
            </a:r>
          </a:p>
          <a:p>
            <a:endParaRPr lang="es-MX" sz="2000" b="1" dirty="0"/>
          </a:p>
          <a:p>
            <a:r>
              <a:rPr lang="es-MX" sz="2000" b="1" dirty="0"/>
              <a:t>5.</a:t>
            </a:r>
          </a:p>
          <a:p>
            <a:endParaRPr lang="es-MX" sz="2000" b="1" dirty="0"/>
          </a:p>
          <a:p>
            <a:r>
              <a:rPr lang="es-MX" sz="2000" b="1" dirty="0"/>
              <a:t>6.</a:t>
            </a:r>
          </a:p>
        </p:txBody>
      </p:sp>
      <p:sp>
        <p:nvSpPr>
          <p:cNvPr id="18" name="CuadroTexto 17">
            <a:extLst>
              <a:ext uri="{FF2B5EF4-FFF2-40B4-BE49-F238E27FC236}">
                <a16:creationId xmlns="" xmlns:a16="http://schemas.microsoft.com/office/drawing/2014/main" id="{63952D08-1040-DE91-2C92-A06323B8AEF9}"/>
              </a:ext>
            </a:extLst>
          </p:cNvPr>
          <p:cNvSpPr txBox="1"/>
          <p:nvPr/>
        </p:nvSpPr>
        <p:spPr>
          <a:xfrm>
            <a:off x="5622509" y="2464490"/>
            <a:ext cx="755350" cy="3785652"/>
          </a:xfrm>
          <a:prstGeom prst="rect">
            <a:avLst/>
          </a:prstGeom>
          <a:noFill/>
        </p:spPr>
        <p:txBody>
          <a:bodyPr wrap="square" rtlCol="0">
            <a:spAutoFit/>
          </a:bodyPr>
          <a:lstStyle/>
          <a:p>
            <a:r>
              <a:rPr lang="es-MX" sz="2000" b="1" dirty="0"/>
              <a:t>7.</a:t>
            </a:r>
          </a:p>
          <a:p>
            <a:endParaRPr lang="es-MX" sz="2000" b="1" dirty="0"/>
          </a:p>
          <a:p>
            <a:r>
              <a:rPr lang="es-MX" sz="2000" b="1" dirty="0"/>
              <a:t>8.</a:t>
            </a:r>
          </a:p>
          <a:p>
            <a:endParaRPr lang="es-MX" sz="2000" b="1" dirty="0"/>
          </a:p>
          <a:p>
            <a:r>
              <a:rPr lang="es-MX" sz="2000" b="1" dirty="0"/>
              <a:t>9.</a:t>
            </a:r>
          </a:p>
          <a:p>
            <a:endParaRPr lang="es-MX" sz="2000" b="1" dirty="0"/>
          </a:p>
          <a:p>
            <a:endParaRPr lang="es-MX" sz="2000" b="1" dirty="0"/>
          </a:p>
          <a:p>
            <a:r>
              <a:rPr lang="es-MX" sz="2000" b="1" dirty="0"/>
              <a:t>10.</a:t>
            </a:r>
          </a:p>
          <a:p>
            <a:endParaRPr lang="es-MX" sz="2000" b="1" dirty="0"/>
          </a:p>
          <a:p>
            <a:endParaRPr lang="es-MX" sz="2000" b="1" dirty="0"/>
          </a:p>
          <a:p>
            <a:r>
              <a:rPr lang="es-MX" sz="2000" b="1" dirty="0"/>
              <a:t>11.</a:t>
            </a:r>
          </a:p>
          <a:p>
            <a:endParaRPr lang="es-MX" sz="2000" b="1" dirty="0"/>
          </a:p>
        </p:txBody>
      </p:sp>
      <p:sp>
        <p:nvSpPr>
          <p:cNvPr id="3" name="Rectángulo 2">
            <a:extLst>
              <a:ext uri="{FF2B5EF4-FFF2-40B4-BE49-F238E27FC236}">
                <a16:creationId xmlns="" xmlns:a16="http://schemas.microsoft.com/office/drawing/2014/main" id="{310FB232-AA6F-1423-A4FA-D6B701B63B5D}"/>
              </a:ext>
            </a:extLst>
          </p:cNvPr>
          <p:cNvSpPr/>
          <p:nvPr/>
        </p:nvSpPr>
        <p:spPr>
          <a:xfrm>
            <a:off x="779105" y="806578"/>
            <a:ext cx="5881754" cy="777501"/>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latin typeface="Montserrat SemiBold" pitchFamily="2" charset="77"/>
              </a:rPr>
              <a:t>Contenido</a:t>
            </a:r>
            <a:r>
              <a:rPr lang="es-MX" sz="3200" b="1" dirty="0">
                <a:solidFill>
                  <a:sysClr val="windowText" lastClr="000000"/>
                </a:solidFill>
              </a:rPr>
              <a:t> </a:t>
            </a:r>
            <a:endParaRPr lang="es-CO" sz="3200" b="1" dirty="0">
              <a:solidFill>
                <a:sysClr val="windowText" lastClr="000000"/>
              </a:solidFill>
            </a:endParaRPr>
          </a:p>
        </p:txBody>
      </p:sp>
    </p:spTree>
    <p:extLst>
      <p:ext uri="{BB962C8B-B14F-4D97-AF65-F5344CB8AC3E}">
        <p14:creationId xmlns:p14="http://schemas.microsoft.com/office/powerpoint/2010/main" val="3296805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8" name="Marcador de contenid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527" y="1312836"/>
            <a:ext cx="11369963" cy="5303671"/>
          </a:xfrm>
        </p:spPr>
      </p:pic>
    </p:spTree>
    <p:extLst>
      <p:ext uri="{BB962C8B-B14F-4D97-AF65-F5344CB8AC3E}">
        <p14:creationId xmlns:p14="http://schemas.microsoft.com/office/powerpoint/2010/main" val="3308593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 xmlns:a16="http://schemas.microsoft.com/office/drawing/2014/main" id="{C35A7249-7AC2-E30B-1BC5-43ADE6E848F8}"/>
              </a:ext>
            </a:extLst>
          </p:cNvPr>
          <p:cNvSpPr/>
          <p:nvPr/>
        </p:nvSpPr>
        <p:spPr>
          <a:xfrm>
            <a:off x="1217927" y="813380"/>
            <a:ext cx="4447236" cy="534221"/>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latin typeface="Montserrat SemiBold" pitchFamily="2" charset="77"/>
              </a:rPr>
              <a:t>Introducción </a:t>
            </a:r>
            <a:endParaRPr lang="es-CO" sz="2400" b="1" dirty="0">
              <a:solidFill>
                <a:schemeClr val="tx1"/>
              </a:solidFill>
              <a:latin typeface="Montserrat SemiBold" pitchFamily="2" charset="77"/>
            </a:endParaRPr>
          </a:p>
        </p:txBody>
      </p:sp>
      <p:sp>
        <p:nvSpPr>
          <p:cNvPr id="10" name="Rectángulo: esquinas redondeadas 9">
            <a:extLst>
              <a:ext uri="{FF2B5EF4-FFF2-40B4-BE49-F238E27FC236}">
                <a16:creationId xmlns="" xmlns:a16="http://schemas.microsoft.com/office/drawing/2014/main" id="{228ABC9B-C629-E27A-E0B7-BCF356BF505B}"/>
              </a:ext>
            </a:extLst>
          </p:cNvPr>
          <p:cNvSpPr/>
          <p:nvPr/>
        </p:nvSpPr>
        <p:spPr>
          <a:xfrm>
            <a:off x="913073" y="1935510"/>
            <a:ext cx="10365853" cy="3840699"/>
          </a:xfrm>
          <a:prstGeom prst="roundRect">
            <a:avLst/>
          </a:prstGeom>
          <a:solidFill>
            <a:schemeClr val="bg1"/>
          </a:solidFill>
          <a:ln w="7620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marR="5080" algn="just" fontAlgn="t">
              <a:lnSpc>
                <a:spcPct val="115000"/>
              </a:lnSpc>
              <a:spcBef>
                <a:spcPts val="270"/>
              </a:spcBef>
            </a:pPr>
            <a:r>
              <a:rPr lang="es-MX" sz="1600" dirty="0">
                <a:solidFill>
                  <a:schemeClr val="tx1"/>
                </a:solidFill>
                <a:latin typeface="Montserrat Medium" panose="020B0604020202020204" pitchFamily="2" charset="0"/>
              </a:rPr>
              <a:t>La participación ciudadana es la principal herramienta para promover la  transparencia, el control social y la integridad en la gestión pública y  fortalecer la relación Estado - Ciudadanía, por ello el MinJusticia a través  de este plan asume retos institucionales que buscan aportar a la  consolidación de un gobierno abierto para mejorar la confianza y  satisfacción de los grupos de </a:t>
            </a:r>
            <a:r>
              <a:rPr lang="es-MX" sz="1600" dirty="0" smtClean="0">
                <a:solidFill>
                  <a:schemeClr val="tx1"/>
                </a:solidFill>
                <a:latin typeface="Montserrat Medium" panose="020B0604020202020204" pitchFamily="2" charset="0"/>
              </a:rPr>
              <a:t>valor, </a:t>
            </a:r>
            <a:r>
              <a:rPr lang="es-MX" sz="1600" dirty="0">
                <a:solidFill>
                  <a:schemeClr val="tx1"/>
                </a:solidFill>
                <a:latin typeface="Montserrat Medium" panose="020B0604020202020204" pitchFamily="2" charset="0"/>
              </a:rPr>
              <a:t>y así mismo, generar valor público, a  través de un conjunto de estrategias y actividades enfocadas en  garantizar su incidencia en la gestión de la Entidad</a:t>
            </a:r>
            <a:r>
              <a:rPr lang="es-MX" sz="1600" dirty="0" smtClean="0">
                <a:solidFill>
                  <a:schemeClr val="tx1"/>
                </a:solidFill>
                <a:latin typeface="Montserrat Medium" panose="020B0604020202020204" pitchFamily="2" charset="0"/>
              </a:rPr>
              <a:t>.</a:t>
            </a:r>
          </a:p>
          <a:p>
            <a:pPr marL="91440" marR="5080" fontAlgn="t">
              <a:lnSpc>
                <a:spcPct val="115000"/>
              </a:lnSpc>
              <a:spcBef>
                <a:spcPts val="270"/>
              </a:spcBef>
            </a:pPr>
            <a:endParaRPr lang="es-MX" sz="1600" dirty="0">
              <a:solidFill>
                <a:schemeClr val="tx1"/>
              </a:solidFill>
              <a:latin typeface="Montserrat Medium" panose="020B0604020202020204" pitchFamily="2" charset="0"/>
            </a:endParaRPr>
          </a:p>
          <a:p>
            <a:pPr marL="91440" marR="6350" algn="just" fontAlgn="t">
              <a:lnSpc>
                <a:spcPct val="115000"/>
              </a:lnSpc>
              <a:spcBef>
                <a:spcPts val="270"/>
              </a:spcBef>
            </a:pPr>
            <a:r>
              <a:rPr lang="es-MX" sz="1600" dirty="0">
                <a:solidFill>
                  <a:schemeClr val="tx1"/>
                </a:solidFill>
                <a:latin typeface="Montserrat Medium" panose="020B0604020202020204" pitchFamily="2" charset="0"/>
              </a:rPr>
              <a:t>En este sentido, el MinJusticia presenta su Plan de Participación  Ciudadana para la Vigencia </a:t>
            </a:r>
            <a:r>
              <a:rPr lang="es-MX" sz="1600" dirty="0" smtClean="0">
                <a:solidFill>
                  <a:schemeClr val="tx1"/>
                </a:solidFill>
                <a:latin typeface="Montserrat Medium" panose="020B0604020202020204" pitchFamily="2" charset="0"/>
              </a:rPr>
              <a:t>2023, </a:t>
            </a:r>
            <a:r>
              <a:rPr lang="es-MX" sz="1600" dirty="0">
                <a:solidFill>
                  <a:schemeClr val="tx1"/>
                </a:solidFill>
                <a:latin typeface="Montserrat Medium" panose="020B0604020202020204" pitchFamily="2" charset="0"/>
              </a:rPr>
              <a:t>el cual fue construido con la  colaboración de las </a:t>
            </a:r>
            <a:r>
              <a:rPr lang="es-MX" sz="1600" dirty="0" smtClean="0">
                <a:solidFill>
                  <a:schemeClr val="tx1"/>
                </a:solidFill>
                <a:latin typeface="Montserrat Medium" panose="020B0604020202020204" pitchFamily="2" charset="0"/>
              </a:rPr>
              <a:t>dependencias de la entidad y la ciudadanía en general,  </a:t>
            </a:r>
            <a:r>
              <a:rPr lang="es-MX" sz="1600" dirty="0">
                <a:solidFill>
                  <a:schemeClr val="tx1"/>
                </a:solidFill>
                <a:latin typeface="Montserrat Medium" panose="020B0604020202020204" pitchFamily="2" charset="0"/>
              </a:rPr>
              <a:t>dando estricto cumplimiento de la Ley 1757 de 2015 </a:t>
            </a:r>
            <a:r>
              <a:rPr lang="es-MX" sz="1600" i="1" dirty="0">
                <a:solidFill>
                  <a:schemeClr val="tx1"/>
                </a:solidFill>
                <a:latin typeface="Montserrat Medium" panose="020B0604020202020204" pitchFamily="2" charset="0"/>
              </a:rPr>
              <a:t>“Por la cual se dictan  disposiciones en materia de promoción y protección del derecho a la  participación democrática”</a:t>
            </a:r>
            <a:r>
              <a:rPr lang="es-MX" sz="1600" dirty="0">
                <a:solidFill>
                  <a:schemeClr val="tx1"/>
                </a:solidFill>
                <a:latin typeface="Montserrat Medium" panose="020B0604020202020204" pitchFamily="2" charset="0"/>
              </a:rPr>
              <a:t> y los lineamientos del Modelo integrado de  Planeación y Gestión – MIPG.</a:t>
            </a:r>
          </a:p>
          <a:p>
            <a:pPr algn="ctr"/>
            <a:endParaRPr lang="es-CO" dirty="0"/>
          </a:p>
        </p:txBody>
      </p:sp>
    </p:spTree>
    <p:extLst>
      <p:ext uri="{BB962C8B-B14F-4D97-AF65-F5344CB8AC3E}">
        <p14:creationId xmlns:p14="http://schemas.microsoft.com/office/powerpoint/2010/main" val="7431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F59D33C7-9183-3B8A-4490-96B72AEE15B0}"/>
              </a:ext>
            </a:extLst>
          </p:cNvPr>
          <p:cNvSpPr/>
          <p:nvPr/>
        </p:nvSpPr>
        <p:spPr>
          <a:xfrm>
            <a:off x="571805" y="764816"/>
            <a:ext cx="6986675" cy="625972"/>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latin typeface="Montserrat SemiBold" pitchFamily="2" charset="77"/>
              </a:rPr>
              <a:t>Algunos conceptos para tener en cuenta </a:t>
            </a:r>
            <a:endParaRPr lang="es-CO" sz="2400" b="1" dirty="0">
              <a:solidFill>
                <a:schemeClr val="tx1"/>
              </a:solidFill>
              <a:latin typeface="Montserrat SemiBold" pitchFamily="2" charset="77"/>
            </a:endParaRPr>
          </a:p>
        </p:txBody>
      </p:sp>
      <p:sp>
        <p:nvSpPr>
          <p:cNvPr id="3" name="Rectángulo 2">
            <a:extLst>
              <a:ext uri="{FF2B5EF4-FFF2-40B4-BE49-F238E27FC236}">
                <a16:creationId xmlns="" xmlns:a16="http://schemas.microsoft.com/office/drawing/2014/main" id="{5FB4E423-3A4A-757E-9767-BD08C1904767}"/>
              </a:ext>
            </a:extLst>
          </p:cNvPr>
          <p:cNvSpPr/>
          <p:nvPr/>
        </p:nvSpPr>
        <p:spPr>
          <a:xfrm>
            <a:off x="3154843" y="1921500"/>
            <a:ext cx="8512561" cy="2389135"/>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SzPct val="94444"/>
              <a:buFont typeface="Wingdings"/>
              <a:buChar char=""/>
            </a:pPr>
            <a:r>
              <a:rPr lang="es-MX" sz="1600" dirty="0">
                <a:solidFill>
                  <a:schemeClr val="tx1"/>
                </a:solidFill>
                <a:latin typeface="Montserrat Medium" panose="020B0604020202020204" pitchFamily="2" charset="0"/>
              </a:rPr>
              <a:t>Es el derecho fundamental a la  intervención de los ciudadanos en la vida  política, administrativa, económica, social  y cultural, y así mismo a controlar el poder  político</a:t>
            </a:r>
          </a:p>
          <a:p>
            <a:pPr marL="285750" indent="-285750">
              <a:buSzPct val="94444"/>
              <a:buFont typeface="Wingdings"/>
              <a:buChar char=""/>
            </a:pPr>
            <a:endParaRPr lang="es-MX" sz="1600" dirty="0">
              <a:solidFill>
                <a:schemeClr val="tx1"/>
              </a:solidFill>
              <a:latin typeface="Montserrat Medium" panose="020B0604020202020204" pitchFamily="2" charset="0"/>
            </a:endParaRPr>
          </a:p>
          <a:p>
            <a:pPr marL="285750" indent="-285750" algn="just">
              <a:buSzPct val="94444"/>
              <a:buFont typeface="Wingdings"/>
              <a:buChar char=""/>
            </a:pPr>
            <a:r>
              <a:rPr lang="es-MX" sz="1600" dirty="0">
                <a:solidFill>
                  <a:schemeClr val="tx1"/>
                </a:solidFill>
                <a:latin typeface="Montserrat Medium" panose="020B0604020202020204" pitchFamily="2" charset="0"/>
              </a:rPr>
              <a:t>Todas las entidades y organismos de la  Administración Publica tienen la obligación  de desarrollar su gestión acorde el principio  de democratización de la gestión publica.</a:t>
            </a:r>
          </a:p>
          <a:p>
            <a:pPr algn="ctr"/>
            <a:endParaRPr lang="es-CO" dirty="0">
              <a:solidFill>
                <a:schemeClr val="tx1"/>
              </a:solidFill>
            </a:endParaRPr>
          </a:p>
        </p:txBody>
      </p:sp>
      <p:sp>
        <p:nvSpPr>
          <p:cNvPr id="8" name="Rectángulo 7">
            <a:extLst>
              <a:ext uri="{FF2B5EF4-FFF2-40B4-BE49-F238E27FC236}">
                <a16:creationId xmlns="" xmlns:a16="http://schemas.microsoft.com/office/drawing/2014/main" id="{83B2E680-7775-BB50-6369-2DF3245A3F28}"/>
              </a:ext>
            </a:extLst>
          </p:cNvPr>
          <p:cNvSpPr/>
          <p:nvPr/>
        </p:nvSpPr>
        <p:spPr>
          <a:xfrm>
            <a:off x="291720" y="2415770"/>
            <a:ext cx="2072541" cy="986458"/>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00000"/>
              </a:lnSpc>
              <a:spcBef>
                <a:spcPts val="100"/>
              </a:spcBef>
              <a:buSzPct val="94444"/>
              <a:buFont typeface="Wingdings"/>
              <a:buChar char=""/>
            </a:pPr>
            <a:r>
              <a:rPr lang="es-CO" sz="1600" dirty="0">
                <a:solidFill>
                  <a:schemeClr val="tx1"/>
                </a:solidFill>
                <a:latin typeface="Montserrat Medium" panose="020B0604020202020204" pitchFamily="2" charset="0"/>
              </a:rPr>
              <a:t>¿Qué es participación Ciudadana</a:t>
            </a:r>
            <a:r>
              <a:rPr lang="es-CO" sz="1600" dirty="0" smtClean="0">
                <a:solidFill>
                  <a:schemeClr val="tx1"/>
                </a:solidFill>
                <a:latin typeface="Montserrat Medium" panose="020B0604020202020204" pitchFamily="2" charset="0"/>
              </a:rPr>
              <a:t>?</a:t>
            </a:r>
            <a:endParaRPr lang="es-CO" dirty="0"/>
          </a:p>
        </p:txBody>
      </p:sp>
      <p:sp>
        <p:nvSpPr>
          <p:cNvPr id="10" name="Rectángulo 9">
            <a:extLst>
              <a:ext uri="{FF2B5EF4-FFF2-40B4-BE49-F238E27FC236}">
                <a16:creationId xmlns="" xmlns:a16="http://schemas.microsoft.com/office/drawing/2014/main" id="{30AFE8DD-84EA-FDE6-EBEB-0841B198B4C0}"/>
              </a:ext>
            </a:extLst>
          </p:cNvPr>
          <p:cNvSpPr/>
          <p:nvPr/>
        </p:nvSpPr>
        <p:spPr>
          <a:xfrm>
            <a:off x="168276" y="4841347"/>
            <a:ext cx="2195984" cy="1352063"/>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00"/>
              </a:spcBef>
              <a:buSzPct val="94444"/>
              <a:buFont typeface="Wingdings"/>
              <a:buChar char=""/>
            </a:pPr>
            <a:r>
              <a:rPr lang="es-CO" sz="1600" dirty="0">
                <a:solidFill>
                  <a:schemeClr val="tx1"/>
                </a:solidFill>
                <a:latin typeface="Montserrat Medium" panose="020B0604020202020204" pitchFamily="2" charset="0"/>
              </a:rPr>
              <a:t>¿Dónde se regula este derecho ?</a:t>
            </a:r>
          </a:p>
          <a:p>
            <a:pPr algn="ctr"/>
            <a:endParaRPr lang="es-CO" dirty="0"/>
          </a:p>
        </p:txBody>
      </p:sp>
      <p:sp>
        <p:nvSpPr>
          <p:cNvPr id="12" name="Rectángulo 11">
            <a:extLst>
              <a:ext uri="{FF2B5EF4-FFF2-40B4-BE49-F238E27FC236}">
                <a16:creationId xmlns="" xmlns:a16="http://schemas.microsoft.com/office/drawing/2014/main" id="{4E6BEB92-1FA0-024C-1A13-AC4630F9B17C}"/>
              </a:ext>
            </a:extLst>
          </p:cNvPr>
          <p:cNvSpPr/>
          <p:nvPr/>
        </p:nvSpPr>
        <p:spPr>
          <a:xfrm>
            <a:off x="3154843" y="4841347"/>
            <a:ext cx="8659918" cy="1485901"/>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2405" indent="-180340">
              <a:lnSpc>
                <a:spcPct val="100000"/>
              </a:lnSpc>
              <a:spcBef>
                <a:spcPts val="100"/>
              </a:spcBef>
              <a:buSzPct val="94444"/>
              <a:buFont typeface="Wingdings"/>
              <a:buChar char=""/>
              <a:tabLst>
                <a:tab pos="193040" algn="l"/>
              </a:tabLst>
            </a:pPr>
            <a:r>
              <a:rPr lang="es-MX" sz="1600" dirty="0">
                <a:solidFill>
                  <a:schemeClr val="tx1"/>
                </a:solidFill>
                <a:latin typeface="Montserrat Medium" panose="020B0604020202020204" pitchFamily="2" charset="0"/>
              </a:rPr>
              <a:t>Ley 1757 de 2015</a:t>
            </a:r>
          </a:p>
          <a:p>
            <a:pPr marL="12700" marR="532130">
              <a:lnSpc>
                <a:spcPct val="100000"/>
              </a:lnSpc>
              <a:buSzPct val="94444"/>
              <a:buFont typeface="Wingdings"/>
              <a:buChar char=""/>
              <a:tabLst>
                <a:tab pos="193040" algn="l"/>
              </a:tabLst>
            </a:pPr>
            <a:r>
              <a:rPr lang="es-MX" sz="1600" dirty="0">
                <a:solidFill>
                  <a:schemeClr val="tx1"/>
                </a:solidFill>
                <a:latin typeface="Montserrat Medium" panose="020B0604020202020204" pitchFamily="2" charset="0"/>
              </a:rPr>
              <a:t>MIPG – Política de Participación Ciudadana  en la Gestión Pública</a:t>
            </a:r>
          </a:p>
          <a:p>
            <a:pPr marL="196850" indent="-184785">
              <a:lnSpc>
                <a:spcPct val="100000"/>
              </a:lnSpc>
              <a:buSzPct val="94444"/>
              <a:buFont typeface="Wingdings"/>
              <a:buChar char=""/>
              <a:tabLst>
                <a:tab pos="197485" algn="l"/>
              </a:tabLst>
            </a:pPr>
            <a:r>
              <a:rPr lang="es-MX" sz="1600" dirty="0">
                <a:solidFill>
                  <a:schemeClr val="tx1"/>
                </a:solidFill>
                <a:latin typeface="Montserrat Medium" panose="020B0604020202020204" pitchFamily="2" charset="0"/>
              </a:rPr>
              <a:t>MURC – Manual Único de Rendición de Cuentas</a:t>
            </a:r>
          </a:p>
          <a:p>
            <a:pPr algn="ctr"/>
            <a:endParaRPr lang="es-CO" dirty="0"/>
          </a:p>
        </p:txBody>
      </p:sp>
      <p:sp>
        <p:nvSpPr>
          <p:cNvPr id="4" name="Flecha derecha 3"/>
          <p:cNvSpPr/>
          <p:nvPr/>
        </p:nvSpPr>
        <p:spPr>
          <a:xfrm>
            <a:off x="2586682" y="2792627"/>
            <a:ext cx="288324"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sp>
        <p:nvSpPr>
          <p:cNvPr id="11" name="Flecha derecha 10"/>
          <p:cNvSpPr/>
          <p:nvPr/>
        </p:nvSpPr>
        <p:spPr>
          <a:xfrm>
            <a:off x="2689067" y="5341981"/>
            <a:ext cx="288324"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4295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0F96DBA1-1B10-0D6D-6751-E7AAEBD3B413}"/>
              </a:ext>
            </a:extLst>
          </p:cNvPr>
          <p:cNvSpPr/>
          <p:nvPr/>
        </p:nvSpPr>
        <p:spPr>
          <a:xfrm>
            <a:off x="372629" y="690596"/>
            <a:ext cx="5075260" cy="756755"/>
          </a:xfrm>
          <a:prstGeom prst="rect">
            <a:avLst/>
          </a:prstGeom>
          <a:solidFill>
            <a:schemeClr val="bg1"/>
          </a:solidFill>
          <a:ln w="5715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100"/>
              </a:spcBef>
              <a:buSzPct val="94444"/>
            </a:pPr>
            <a:r>
              <a:rPr lang="es-CO" sz="2400" b="1" dirty="0">
                <a:solidFill>
                  <a:schemeClr val="tx1"/>
                </a:solidFill>
                <a:latin typeface="Montserrat SemiBold" pitchFamily="2" charset="77"/>
              </a:rPr>
              <a:t>¿Qué debe hacer MinJusticia?</a:t>
            </a:r>
          </a:p>
          <a:p>
            <a:pPr algn="ctr"/>
            <a:endParaRPr lang="es-CO" b="1" dirty="0"/>
          </a:p>
        </p:txBody>
      </p:sp>
      <p:sp>
        <p:nvSpPr>
          <p:cNvPr id="3" name="Rectángulo 2">
            <a:extLst>
              <a:ext uri="{FF2B5EF4-FFF2-40B4-BE49-F238E27FC236}">
                <a16:creationId xmlns="" xmlns:a16="http://schemas.microsoft.com/office/drawing/2014/main" id="{377B55CE-9941-2F34-10C0-FA445D0FC84A}"/>
              </a:ext>
            </a:extLst>
          </p:cNvPr>
          <p:cNvSpPr/>
          <p:nvPr/>
        </p:nvSpPr>
        <p:spPr>
          <a:xfrm>
            <a:off x="330299" y="2182838"/>
            <a:ext cx="4627595" cy="1961323"/>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indent="-285750" algn="just" fontAlgn="t">
              <a:lnSpc>
                <a:spcPct val="115000"/>
              </a:lnSpc>
              <a:spcBef>
                <a:spcPts val="270"/>
              </a:spcBef>
              <a:buSzPct val="94444"/>
              <a:buFont typeface="Wingdings"/>
              <a:buChar char=""/>
            </a:pPr>
            <a:r>
              <a:rPr lang="es-MX" sz="1600" dirty="0">
                <a:solidFill>
                  <a:schemeClr val="tx1"/>
                </a:solidFill>
                <a:latin typeface="Montserrat Medium" panose="020B0604020202020204" pitchFamily="2" charset="0"/>
              </a:rPr>
              <a:t>Garantizar la incidencia efectiva de sus grupos de </a:t>
            </a:r>
            <a:r>
              <a:rPr lang="es-MX" sz="1600" dirty="0" smtClean="0">
                <a:solidFill>
                  <a:schemeClr val="tx1"/>
                </a:solidFill>
                <a:latin typeface="Montserrat Medium" panose="020B0604020202020204" pitchFamily="2" charset="0"/>
              </a:rPr>
              <a:t>valor </a:t>
            </a:r>
            <a:r>
              <a:rPr lang="es-MX" sz="1600" dirty="0">
                <a:solidFill>
                  <a:schemeClr val="tx1"/>
                </a:solidFill>
                <a:latin typeface="Montserrat Medium" panose="020B0604020202020204" pitchFamily="2" charset="0"/>
              </a:rPr>
              <a:t>en todo el ciclo de la gestión </a:t>
            </a:r>
            <a:r>
              <a:rPr lang="es-MX" sz="1600" dirty="0" smtClean="0">
                <a:solidFill>
                  <a:schemeClr val="tx1"/>
                </a:solidFill>
                <a:latin typeface="Montserrat Medium" panose="020B0604020202020204" pitchFamily="2" charset="0"/>
              </a:rPr>
              <a:t>pública </a:t>
            </a:r>
            <a:r>
              <a:rPr lang="es-MX" sz="1600" dirty="0">
                <a:solidFill>
                  <a:schemeClr val="tx1"/>
                </a:solidFill>
                <a:latin typeface="Montserrat Medium" panose="020B0604020202020204" pitchFamily="2" charset="0"/>
              </a:rPr>
              <a:t>a través de diversos espacios, mecanismos, canales  y prácticas de participación ciudadana.</a:t>
            </a:r>
            <a:endParaRPr lang="es-CO" sz="1600" dirty="0">
              <a:solidFill>
                <a:schemeClr val="tx1"/>
              </a:solidFill>
              <a:latin typeface="Montserrat Medium" panose="020B0604020202020204" pitchFamily="2" charset="0"/>
            </a:endParaRPr>
          </a:p>
        </p:txBody>
      </p:sp>
      <p:grpSp>
        <p:nvGrpSpPr>
          <p:cNvPr id="4" name="object 7">
            <a:extLst>
              <a:ext uri="{FF2B5EF4-FFF2-40B4-BE49-F238E27FC236}">
                <a16:creationId xmlns="" xmlns:a16="http://schemas.microsoft.com/office/drawing/2014/main" id="{F1BD06B7-2C6F-A6A9-A21B-66D1D8ED5A5E}"/>
              </a:ext>
            </a:extLst>
          </p:cNvPr>
          <p:cNvGrpSpPr/>
          <p:nvPr/>
        </p:nvGrpSpPr>
        <p:grpSpPr>
          <a:xfrm>
            <a:off x="5586381" y="1769686"/>
            <a:ext cx="6040097" cy="2374475"/>
            <a:chOff x="3605784" y="1773935"/>
            <a:chExt cx="5538470" cy="1854835"/>
          </a:xfrm>
        </p:grpSpPr>
        <p:pic>
          <p:nvPicPr>
            <p:cNvPr id="5" name="object 8">
              <a:extLst>
                <a:ext uri="{FF2B5EF4-FFF2-40B4-BE49-F238E27FC236}">
                  <a16:creationId xmlns="" xmlns:a16="http://schemas.microsoft.com/office/drawing/2014/main" id="{A4582E67-9421-2197-688F-77475DCDFD88}"/>
                </a:ext>
              </a:extLst>
            </p:cNvPr>
            <p:cNvPicPr/>
            <p:nvPr/>
          </p:nvPicPr>
          <p:blipFill>
            <a:blip r:embed="rId2" cstate="print"/>
            <a:stretch>
              <a:fillRect/>
            </a:stretch>
          </p:blipFill>
          <p:spPr>
            <a:xfrm>
              <a:off x="3948684" y="1773935"/>
              <a:ext cx="5195316" cy="1854708"/>
            </a:xfrm>
            <a:prstGeom prst="rect">
              <a:avLst/>
            </a:prstGeom>
          </p:spPr>
        </p:pic>
        <p:sp>
          <p:nvSpPr>
            <p:cNvPr id="10" name="object 9">
              <a:extLst>
                <a:ext uri="{FF2B5EF4-FFF2-40B4-BE49-F238E27FC236}">
                  <a16:creationId xmlns="" xmlns:a16="http://schemas.microsoft.com/office/drawing/2014/main" id="{87DB6E49-AE63-4A7E-0961-47936CD74C5B}"/>
                </a:ext>
              </a:extLst>
            </p:cNvPr>
            <p:cNvSpPr/>
            <p:nvPr/>
          </p:nvSpPr>
          <p:spPr>
            <a:xfrm>
              <a:off x="3618738" y="2157221"/>
              <a:ext cx="460375" cy="830580"/>
            </a:xfrm>
            <a:custGeom>
              <a:avLst/>
              <a:gdLst/>
              <a:ahLst/>
              <a:cxnLst/>
              <a:rect l="l" t="t" r="r" b="b"/>
              <a:pathLst>
                <a:path w="460375" h="830580">
                  <a:moveTo>
                    <a:pt x="0" y="0"/>
                  </a:moveTo>
                  <a:lnTo>
                    <a:pt x="0" y="830579"/>
                  </a:lnTo>
                  <a:lnTo>
                    <a:pt x="460248" y="415289"/>
                  </a:lnTo>
                  <a:lnTo>
                    <a:pt x="0" y="0"/>
                  </a:lnTo>
                  <a:close/>
                </a:path>
              </a:pathLst>
            </a:custGeom>
            <a:solidFill>
              <a:srgbClr val="BEBEBE"/>
            </a:solidFill>
          </p:spPr>
          <p:txBody>
            <a:bodyPr wrap="square" lIns="0" tIns="0" rIns="0" bIns="0" rtlCol="0"/>
            <a:lstStyle/>
            <a:p>
              <a:endParaRPr/>
            </a:p>
          </p:txBody>
        </p:sp>
        <p:sp>
          <p:nvSpPr>
            <p:cNvPr id="11" name="object 10">
              <a:extLst>
                <a:ext uri="{FF2B5EF4-FFF2-40B4-BE49-F238E27FC236}">
                  <a16:creationId xmlns="" xmlns:a16="http://schemas.microsoft.com/office/drawing/2014/main" id="{67F52DC8-D05A-E781-C12E-655B3249E107}"/>
                </a:ext>
              </a:extLst>
            </p:cNvPr>
            <p:cNvSpPr/>
            <p:nvPr/>
          </p:nvSpPr>
          <p:spPr>
            <a:xfrm>
              <a:off x="3618738" y="2157221"/>
              <a:ext cx="460375" cy="830580"/>
            </a:xfrm>
            <a:custGeom>
              <a:avLst/>
              <a:gdLst/>
              <a:ahLst/>
              <a:cxnLst/>
              <a:rect l="l" t="t" r="r" b="b"/>
              <a:pathLst>
                <a:path w="460375" h="830580">
                  <a:moveTo>
                    <a:pt x="0" y="0"/>
                  </a:moveTo>
                  <a:lnTo>
                    <a:pt x="460248" y="415289"/>
                  </a:lnTo>
                  <a:lnTo>
                    <a:pt x="0" y="830579"/>
                  </a:lnTo>
                  <a:lnTo>
                    <a:pt x="0" y="0"/>
                  </a:lnTo>
                  <a:close/>
                </a:path>
              </a:pathLst>
            </a:custGeom>
            <a:ln w="25908">
              <a:solidFill>
                <a:srgbClr val="BEBEBE"/>
              </a:solidFill>
            </a:ln>
          </p:spPr>
          <p:txBody>
            <a:bodyPr wrap="square" lIns="0" tIns="0" rIns="0" bIns="0" rtlCol="0"/>
            <a:lstStyle/>
            <a:p>
              <a:endParaRPr/>
            </a:p>
          </p:txBody>
        </p:sp>
      </p:grpSp>
      <p:sp>
        <p:nvSpPr>
          <p:cNvPr id="12" name="Rectángulo 11">
            <a:extLst>
              <a:ext uri="{FF2B5EF4-FFF2-40B4-BE49-F238E27FC236}">
                <a16:creationId xmlns="" xmlns:a16="http://schemas.microsoft.com/office/drawing/2014/main" id="{5FA47656-EA8C-CA3E-0421-74FD7B5F8971}"/>
              </a:ext>
            </a:extLst>
          </p:cNvPr>
          <p:cNvSpPr/>
          <p:nvPr/>
        </p:nvSpPr>
        <p:spPr>
          <a:xfrm>
            <a:off x="800117" y="4930080"/>
            <a:ext cx="3822602" cy="1237324"/>
          </a:xfrm>
          <a:prstGeom prst="rect">
            <a:avLst/>
          </a:prstGeom>
          <a:solidFill>
            <a:schemeClr val="bg1"/>
          </a:solidFill>
          <a:ln w="57150">
            <a:solidFill>
              <a:srgbClr val="CB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indent="-285750" fontAlgn="t">
              <a:lnSpc>
                <a:spcPct val="115000"/>
              </a:lnSpc>
              <a:spcBef>
                <a:spcPts val="270"/>
              </a:spcBef>
              <a:buSzPct val="94444"/>
              <a:buFont typeface="Wingdings"/>
              <a:buChar char=""/>
            </a:pPr>
            <a:r>
              <a:rPr lang="es-MX" sz="1600" dirty="0">
                <a:solidFill>
                  <a:schemeClr val="tx1"/>
                </a:solidFill>
                <a:latin typeface="Montserrat Medium" panose="020B0604020202020204" pitchFamily="2" charset="0"/>
              </a:rPr>
              <a:t>¿Dónde se documentan los</a:t>
            </a:r>
          </a:p>
          <a:p>
            <a:pPr marL="91440" indent="-285750" fontAlgn="t">
              <a:lnSpc>
                <a:spcPct val="115000"/>
              </a:lnSpc>
              <a:spcBef>
                <a:spcPts val="270"/>
              </a:spcBef>
              <a:buSzPct val="94444"/>
              <a:buFont typeface="Wingdings"/>
              <a:buChar char=""/>
            </a:pPr>
            <a:r>
              <a:rPr lang="es-MX" sz="1600" dirty="0">
                <a:solidFill>
                  <a:schemeClr val="tx1"/>
                </a:solidFill>
                <a:latin typeface="Montserrat Medium" panose="020B0604020202020204" pitchFamily="2" charset="0"/>
              </a:rPr>
              <a:t>lineamientos institucionales?</a:t>
            </a:r>
          </a:p>
          <a:p>
            <a:pPr algn="ctr"/>
            <a:endParaRPr lang="es-CO" dirty="0">
              <a:solidFill>
                <a:schemeClr val="tx1"/>
              </a:solidFill>
            </a:endParaRPr>
          </a:p>
        </p:txBody>
      </p:sp>
      <p:sp>
        <p:nvSpPr>
          <p:cNvPr id="13" name="Rectángulo 12">
            <a:extLst>
              <a:ext uri="{FF2B5EF4-FFF2-40B4-BE49-F238E27FC236}">
                <a16:creationId xmlns="" xmlns:a16="http://schemas.microsoft.com/office/drawing/2014/main" id="{DBE71CA0-5650-ED01-D04F-FECFEE7C2F75}"/>
              </a:ext>
            </a:extLst>
          </p:cNvPr>
          <p:cNvSpPr/>
          <p:nvPr/>
        </p:nvSpPr>
        <p:spPr>
          <a:xfrm>
            <a:off x="6220785" y="4789632"/>
            <a:ext cx="4771291" cy="1295401"/>
          </a:xfrm>
          <a:prstGeom prst="rect">
            <a:avLst/>
          </a:prstGeom>
          <a:solidFill>
            <a:schemeClr val="bg1"/>
          </a:solidFill>
          <a:ln w="57150">
            <a:solidFill>
              <a:srgbClr val="CB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 indent="-285750" fontAlgn="t">
              <a:lnSpc>
                <a:spcPct val="115000"/>
              </a:lnSpc>
              <a:spcBef>
                <a:spcPts val="270"/>
              </a:spcBef>
              <a:buSzPct val="94444"/>
              <a:buFont typeface="Wingdings"/>
              <a:buChar char=""/>
            </a:pPr>
            <a:r>
              <a:rPr lang="es-MX" sz="1600" dirty="0">
                <a:solidFill>
                  <a:schemeClr val="tx1"/>
                </a:solidFill>
                <a:latin typeface="Montserrat Medium" panose="020B0604020202020204" pitchFamily="2" charset="0"/>
              </a:rPr>
              <a:t>Manual de Participación Ciudadana en la  Gestión Institucional M-GG-02 de  </a:t>
            </a:r>
            <a:r>
              <a:rPr lang="es-MX" sz="1600" dirty="0" smtClean="0">
                <a:solidFill>
                  <a:schemeClr val="tx1"/>
                </a:solidFill>
                <a:latin typeface="Montserrat Medium" panose="020B0604020202020204" pitchFamily="2" charset="0"/>
              </a:rPr>
              <a:t>MinJusticia</a:t>
            </a:r>
            <a:endParaRPr lang="es-CO" dirty="0">
              <a:solidFill>
                <a:schemeClr val="tx1"/>
              </a:solidFill>
            </a:endParaRPr>
          </a:p>
        </p:txBody>
      </p:sp>
      <p:sp>
        <p:nvSpPr>
          <p:cNvPr id="14" name="Flecha: a la derecha 13">
            <a:extLst>
              <a:ext uri="{FF2B5EF4-FFF2-40B4-BE49-F238E27FC236}">
                <a16:creationId xmlns="" xmlns:a16="http://schemas.microsoft.com/office/drawing/2014/main" id="{00443404-593F-1732-BB28-90DCD66490E2}"/>
              </a:ext>
            </a:extLst>
          </p:cNvPr>
          <p:cNvSpPr/>
          <p:nvPr/>
        </p:nvSpPr>
        <p:spPr>
          <a:xfrm>
            <a:off x="4846320" y="5437333"/>
            <a:ext cx="857250" cy="199047"/>
          </a:xfrm>
          <a:prstGeom prst="rightArrow">
            <a:avLst/>
          </a:prstGeom>
          <a:solidFill>
            <a:schemeClr val="bg1"/>
          </a:solidFill>
          <a:ln w="57150">
            <a:solidFill>
              <a:srgbClr val="CB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310582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CAD2D8B6-68EC-05CF-7132-7EA7C92959B9}"/>
              </a:ext>
            </a:extLst>
          </p:cNvPr>
          <p:cNvSpPr/>
          <p:nvPr/>
        </p:nvSpPr>
        <p:spPr>
          <a:xfrm>
            <a:off x="362409" y="930173"/>
            <a:ext cx="6996385" cy="682856"/>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00"/>
              </a:spcBef>
              <a:buSzPct val="94444"/>
            </a:pPr>
            <a:r>
              <a:rPr lang="es-CO" sz="2400" b="1" dirty="0">
                <a:solidFill>
                  <a:schemeClr val="tx1"/>
                </a:solidFill>
                <a:latin typeface="Montserrat SemiBold" pitchFamily="2" charset="77"/>
              </a:rPr>
              <a:t>Objetivo Plan de Participación Ciudadana </a:t>
            </a:r>
          </a:p>
          <a:p>
            <a:pPr algn="ctr"/>
            <a:endParaRPr lang="es-CO" dirty="0"/>
          </a:p>
        </p:txBody>
      </p:sp>
      <p:sp>
        <p:nvSpPr>
          <p:cNvPr id="3" name="Rectángulo 2">
            <a:extLst>
              <a:ext uri="{FF2B5EF4-FFF2-40B4-BE49-F238E27FC236}">
                <a16:creationId xmlns="" xmlns:a16="http://schemas.microsoft.com/office/drawing/2014/main" id="{AB3B8DCD-81FD-4362-7989-85472D16D40A}"/>
              </a:ext>
            </a:extLst>
          </p:cNvPr>
          <p:cNvSpPr/>
          <p:nvPr/>
        </p:nvSpPr>
        <p:spPr>
          <a:xfrm>
            <a:off x="1342712" y="1671473"/>
            <a:ext cx="10190261" cy="1361841"/>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600" dirty="0">
                <a:solidFill>
                  <a:schemeClr val="tx1"/>
                </a:solidFill>
                <a:latin typeface="Montserrat Medium" panose="020B0604020202020204" pitchFamily="2" charset="0"/>
              </a:rPr>
              <a:t>Promover la incidencia en los grupos de valor en las diferentes etapas de la gestión en MinJusticia, mediante espacios de diálogo que permitan el control social, consolidación de condiciones institucionales idóneas para la participación y fomentando una cultura institucional de </a:t>
            </a:r>
            <a:r>
              <a:rPr lang="es-MX" sz="1600" dirty="0" smtClean="0">
                <a:solidFill>
                  <a:schemeClr val="tx1"/>
                </a:solidFill>
                <a:latin typeface="Montserrat Medium" panose="020B0604020202020204" pitchFamily="2" charset="0"/>
              </a:rPr>
              <a:t>transparencia y gobierno abierto. </a:t>
            </a:r>
            <a:endParaRPr lang="es-CO" sz="1600" dirty="0">
              <a:solidFill>
                <a:schemeClr val="tx1"/>
              </a:solidFill>
              <a:latin typeface="Montserrat Medium" panose="020B0604020202020204" pitchFamily="2" charset="0"/>
            </a:endParaRPr>
          </a:p>
        </p:txBody>
      </p:sp>
      <p:sp>
        <p:nvSpPr>
          <p:cNvPr id="7" name="Rectángulo 6">
            <a:extLst>
              <a:ext uri="{FF2B5EF4-FFF2-40B4-BE49-F238E27FC236}">
                <a16:creationId xmlns="" xmlns:a16="http://schemas.microsoft.com/office/drawing/2014/main" id="{C1531BD7-0666-BD11-3A79-43A7616D4CEF}"/>
              </a:ext>
            </a:extLst>
          </p:cNvPr>
          <p:cNvSpPr/>
          <p:nvPr/>
        </p:nvSpPr>
        <p:spPr>
          <a:xfrm>
            <a:off x="1342712" y="4604021"/>
            <a:ext cx="10404444" cy="1635193"/>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600" dirty="0">
                <a:solidFill>
                  <a:schemeClr val="tx1"/>
                </a:solidFill>
                <a:latin typeface="Montserrat Medium" panose="020B0604020202020204" pitchFamily="2" charset="0"/>
              </a:rPr>
              <a:t>El desarrollo de las actividades contenidas en este Plan, aplican a los servidores públicos y contratistas de todas las dependencias del MinJusticia, quienes deben procurar una comunicación  efectiva y de doble </a:t>
            </a:r>
            <a:r>
              <a:rPr lang="es-MX" sz="1600" dirty="0" smtClean="0">
                <a:solidFill>
                  <a:schemeClr val="tx1"/>
                </a:solidFill>
                <a:latin typeface="Montserrat Medium" panose="020B0604020202020204" pitchFamily="2" charset="0"/>
              </a:rPr>
              <a:t>vía </a:t>
            </a:r>
            <a:r>
              <a:rPr lang="es-MX" sz="1600" dirty="0">
                <a:solidFill>
                  <a:schemeClr val="tx1"/>
                </a:solidFill>
                <a:latin typeface="Montserrat Medium" panose="020B0604020202020204" pitchFamily="2" charset="0"/>
              </a:rPr>
              <a:t>entre el </a:t>
            </a:r>
            <a:r>
              <a:rPr lang="es-MX" sz="1600" dirty="0" smtClean="0">
                <a:solidFill>
                  <a:schemeClr val="tx1"/>
                </a:solidFill>
                <a:latin typeface="Montserrat Medium" panose="020B0604020202020204" pitchFamily="2" charset="0"/>
              </a:rPr>
              <a:t>Ministerio </a:t>
            </a:r>
            <a:r>
              <a:rPr lang="es-MX" sz="1600" dirty="0">
                <a:solidFill>
                  <a:schemeClr val="tx1"/>
                </a:solidFill>
                <a:latin typeface="Montserrat Medium" panose="020B0604020202020204" pitchFamily="2" charset="0"/>
              </a:rPr>
              <a:t>y sus grupos de valor, con procesos participativos que promuevan el gobierno abierto.</a:t>
            </a:r>
            <a:endParaRPr lang="es-CO" sz="1600" dirty="0">
              <a:solidFill>
                <a:schemeClr val="tx1"/>
              </a:solidFill>
              <a:latin typeface="Montserrat Medium" panose="020B0604020202020204" pitchFamily="2" charset="0"/>
            </a:endParaRPr>
          </a:p>
        </p:txBody>
      </p:sp>
      <p:sp>
        <p:nvSpPr>
          <p:cNvPr id="8" name="Rectángulo: esquinas redondeadas 7">
            <a:extLst>
              <a:ext uri="{FF2B5EF4-FFF2-40B4-BE49-F238E27FC236}">
                <a16:creationId xmlns="" xmlns:a16="http://schemas.microsoft.com/office/drawing/2014/main" id="{71F2A784-4DA6-006C-18C7-69D63455B5B3}"/>
              </a:ext>
            </a:extLst>
          </p:cNvPr>
          <p:cNvSpPr/>
          <p:nvPr/>
        </p:nvSpPr>
        <p:spPr>
          <a:xfrm>
            <a:off x="362409" y="3814701"/>
            <a:ext cx="1719330" cy="730876"/>
          </a:xfrm>
          <a:prstGeom prst="roundRect">
            <a:avLst/>
          </a:prstGeom>
          <a:solidFill>
            <a:schemeClr val="bg1"/>
          </a:solidFill>
          <a:ln w="76200">
            <a:solidFill>
              <a:srgbClr val="CB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Montserrat SemiBold" pitchFamily="2" charset="77"/>
              </a:rPr>
              <a:t>Alcance</a:t>
            </a:r>
            <a:endParaRPr lang="es-CO" b="1" dirty="0">
              <a:solidFill>
                <a:schemeClr val="tx1"/>
              </a:solidFill>
              <a:latin typeface="Montserrat SemiBold" pitchFamily="2" charset="77"/>
            </a:endParaRPr>
          </a:p>
        </p:txBody>
      </p:sp>
    </p:spTree>
    <p:extLst>
      <p:ext uri="{BB962C8B-B14F-4D97-AF65-F5344CB8AC3E}">
        <p14:creationId xmlns:p14="http://schemas.microsoft.com/office/powerpoint/2010/main" val="301197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68FE2D33-CCE3-9890-4121-4A666F70576B}"/>
              </a:ext>
            </a:extLst>
          </p:cNvPr>
          <p:cNvSpPr/>
          <p:nvPr/>
        </p:nvSpPr>
        <p:spPr>
          <a:xfrm>
            <a:off x="2436197" y="307689"/>
            <a:ext cx="5883388" cy="539843"/>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3 </a:t>
            </a:r>
            <a:r>
              <a:rPr lang="es-MX" sz="2400" b="1" dirty="0" smtClean="0">
                <a:solidFill>
                  <a:schemeClr val="tx1"/>
                </a:solidFill>
                <a:latin typeface="Montserrat SemiBold" pitchFamily="2" charset="77"/>
              </a:rPr>
              <a:t>Estrategias </a:t>
            </a:r>
            <a:r>
              <a:rPr lang="es-MX" sz="2400" b="1" dirty="0">
                <a:solidFill>
                  <a:schemeClr val="tx1"/>
                </a:solidFill>
                <a:latin typeface="Montserrat SemiBold" pitchFamily="2" charset="77"/>
              </a:rPr>
              <a:t>del Plan  </a:t>
            </a:r>
            <a:endParaRPr lang="es-CO" sz="2400" b="1" dirty="0">
              <a:solidFill>
                <a:schemeClr val="tx1"/>
              </a:solidFill>
              <a:latin typeface="Montserrat SemiBold" pitchFamily="2" charset="77"/>
            </a:endParaRPr>
          </a:p>
        </p:txBody>
      </p:sp>
      <p:sp>
        <p:nvSpPr>
          <p:cNvPr id="5" name="Rectángulo 4">
            <a:extLst>
              <a:ext uri="{FF2B5EF4-FFF2-40B4-BE49-F238E27FC236}">
                <a16:creationId xmlns="" xmlns:a16="http://schemas.microsoft.com/office/drawing/2014/main" id="{38887B42-4398-E785-4D9F-F250F7A49761}"/>
              </a:ext>
            </a:extLst>
          </p:cNvPr>
          <p:cNvSpPr/>
          <p:nvPr/>
        </p:nvSpPr>
        <p:spPr>
          <a:xfrm>
            <a:off x="282973" y="2674211"/>
            <a:ext cx="3698366" cy="1152059"/>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r>
              <a:rPr lang="es-MX" sz="1600" dirty="0">
                <a:solidFill>
                  <a:schemeClr val="tx1"/>
                </a:solidFill>
                <a:latin typeface="Montserrat Medium" panose="020B0604020202020204" pitchFamily="2" charset="0"/>
              </a:rPr>
              <a:t>Promoción efectiva de la participación ciudadana en la gestión </a:t>
            </a:r>
            <a:endParaRPr lang="es-CO" sz="1600" dirty="0">
              <a:solidFill>
                <a:schemeClr val="tx1"/>
              </a:solidFill>
              <a:latin typeface="Montserrat Medium" panose="020B0604020202020204" pitchFamily="2" charset="0"/>
            </a:endParaRPr>
          </a:p>
        </p:txBody>
      </p:sp>
      <p:sp>
        <p:nvSpPr>
          <p:cNvPr id="6" name="Rectángulo 5">
            <a:extLst>
              <a:ext uri="{FF2B5EF4-FFF2-40B4-BE49-F238E27FC236}">
                <a16:creationId xmlns="" xmlns:a16="http://schemas.microsoft.com/office/drawing/2014/main" id="{A77F3F00-3FF1-5724-8780-E10775EB2808}"/>
              </a:ext>
            </a:extLst>
          </p:cNvPr>
          <p:cNvSpPr/>
          <p:nvPr/>
        </p:nvSpPr>
        <p:spPr>
          <a:xfrm>
            <a:off x="4429033" y="2717802"/>
            <a:ext cx="3927290" cy="1108468"/>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r>
              <a:rPr lang="es-MX" sz="1600" dirty="0">
                <a:solidFill>
                  <a:schemeClr val="tx1"/>
                </a:solidFill>
                <a:latin typeface="Montserrat Medium" panose="020B0604020202020204" pitchFamily="2" charset="0"/>
              </a:rPr>
              <a:t>Fortalecimiento de las condiciones institucionales para la promoción de la </a:t>
            </a:r>
            <a:r>
              <a:rPr lang="es-MX" sz="1600" dirty="0" smtClean="0">
                <a:solidFill>
                  <a:schemeClr val="tx1"/>
                </a:solidFill>
                <a:latin typeface="Montserrat Medium" panose="020B0604020202020204" pitchFamily="2" charset="0"/>
              </a:rPr>
              <a:t>participación</a:t>
            </a:r>
            <a:endParaRPr lang="es-CO" sz="1600" dirty="0">
              <a:solidFill>
                <a:schemeClr val="tx1"/>
              </a:solidFill>
              <a:latin typeface="Montserrat Medium" panose="020B0604020202020204" pitchFamily="2" charset="0"/>
            </a:endParaRPr>
          </a:p>
        </p:txBody>
      </p:sp>
      <p:sp>
        <p:nvSpPr>
          <p:cNvPr id="7" name="Rectángulo 6">
            <a:extLst>
              <a:ext uri="{FF2B5EF4-FFF2-40B4-BE49-F238E27FC236}">
                <a16:creationId xmlns="" xmlns:a16="http://schemas.microsoft.com/office/drawing/2014/main" id="{D1F79899-BBEB-9FB5-35D4-630523EFD361}"/>
              </a:ext>
            </a:extLst>
          </p:cNvPr>
          <p:cNvSpPr/>
          <p:nvPr/>
        </p:nvSpPr>
        <p:spPr>
          <a:xfrm>
            <a:off x="8804017" y="2719342"/>
            <a:ext cx="3199840" cy="1070064"/>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r>
              <a:rPr lang="es-MX" sz="1600" dirty="0">
                <a:solidFill>
                  <a:schemeClr val="tx1"/>
                </a:solidFill>
                <a:latin typeface="Montserrat Medium" panose="020B0604020202020204" pitchFamily="2" charset="0"/>
              </a:rPr>
              <a:t>Fomento de la cultura de la participación en la gestión </a:t>
            </a:r>
            <a:endParaRPr lang="es-CO" sz="1600" dirty="0">
              <a:solidFill>
                <a:schemeClr val="tx1"/>
              </a:solidFill>
              <a:latin typeface="Montserrat Medium" panose="020B0604020202020204" pitchFamily="2" charset="0"/>
            </a:endParaRPr>
          </a:p>
        </p:txBody>
      </p:sp>
      <p:sp>
        <p:nvSpPr>
          <p:cNvPr id="11" name="Rectángulo 10">
            <a:extLst>
              <a:ext uri="{FF2B5EF4-FFF2-40B4-BE49-F238E27FC236}">
                <a16:creationId xmlns="" xmlns:a16="http://schemas.microsoft.com/office/drawing/2014/main" id="{C41938D7-B8C5-C9B9-5F72-D945CA82C3F3}"/>
              </a:ext>
            </a:extLst>
          </p:cNvPr>
          <p:cNvSpPr/>
          <p:nvPr/>
        </p:nvSpPr>
        <p:spPr>
          <a:xfrm>
            <a:off x="282973" y="4047350"/>
            <a:ext cx="3651917" cy="2473060"/>
          </a:xfrm>
          <a:prstGeom prst="rect">
            <a:avLst/>
          </a:prstGeom>
          <a:solidFill>
            <a:schemeClr val="bg1"/>
          </a:solidFill>
          <a:ln w="57150">
            <a:solidFill>
              <a:srgbClr val="CB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just">
              <a:lnSpc>
                <a:spcPct val="100000"/>
              </a:lnSpc>
              <a:spcBef>
                <a:spcPts val="105"/>
              </a:spcBef>
            </a:pPr>
            <a:r>
              <a:rPr lang="es-MX" sz="1600" dirty="0" smtClean="0">
                <a:solidFill>
                  <a:schemeClr val="tx1"/>
                </a:solidFill>
                <a:latin typeface="Montserrat Medium" panose="020B0604020202020204" pitchFamily="2" charset="0"/>
              </a:rPr>
              <a:t>Son todas aquellas </a:t>
            </a:r>
            <a:r>
              <a:rPr lang="es-MX" sz="1600" dirty="0">
                <a:solidFill>
                  <a:schemeClr val="tx1"/>
                </a:solidFill>
                <a:latin typeface="Montserrat Medium" panose="020B0604020202020204" pitchFamily="2" charset="0"/>
              </a:rPr>
              <a:t>acciones de  diálogo de doble vía con los grupos </a:t>
            </a:r>
            <a:r>
              <a:rPr lang="es-MX" sz="1600" dirty="0" smtClean="0">
                <a:solidFill>
                  <a:schemeClr val="tx1"/>
                </a:solidFill>
                <a:latin typeface="Montserrat Medium" panose="020B0604020202020204" pitchFamily="2" charset="0"/>
              </a:rPr>
              <a:t>de valor </a:t>
            </a:r>
            <a:r>
              <a:rPr lang="es-MX" sz="1600" dirty="0">
                <a:solidFill>
                  <a:schemeClr val="tx1"/>
                </a:solidFill>
                <a:latin typeface="Montserrat Medium" panose="020B0604020202020204" pitchFamily="2" charset="0"/>
              </a:rPr>
              <a:t>que se pueden desarrollar para  facilitar la participación ciudadana durante  todo el ciclo de la gestión </a:t>
            </a:r>
            <a:r>
              <a:rPr lang="es-MX" sz="1600" dirty="0" smtClean="0">
                <a:solidFill>
                  <a:schemeClr val="tx1"/>
                </a:solidFill>
                <a:latin typeface="Montserrat Medium" panose="020B0604020202020204" pitchFamily="2" charset="0"/>
              </a:rPr>
              <a:t>pública.</a:t>
            </a:r>
            <a:endParaRPr lang="es-MX" sz="1600" dirty="0">
              <a:solidFill>
                <a:schemeClr val="tx1"/>
              </a:solidFill>
              <a:latin typeface="Montserrat Medium" panose="020B0604020202020204" pitchFamily="2" charset="0"/>
            </a:endParaRPr>
          </a:p>
        </p:txBody>
      </p:sp>
      <p:sp>
        <p:nvSpPr>
          <p:cNvPr id="12" name="Rectángulo 11">
            <a:extLst>
              <a:ext uri="{FF2B5EF4-FFF2-40B4-BE49-F238E27FC236}">
                <a16:creationId xmlns="" xmlns:a16="http://schemas.microsoft.com/office/drawing/2014/main" id="{9FA34FDE-C9A3-676B-0A7D-D304F301EC0A}"/>
              </a:ext>
            </a:extLst>
          </p:cNvPr>
          <p:cNvSpPr/>
          <p:nvPr/>
        </p:nvSpPr>
        <p:spPr>
          <a:xfrm>
            <a:off x="4343627" y="4047350"/>
            <a:ext cx="4012696" cy="2473060"/>
          </a:xfrm>
          <a:prstGeom prst="rect">
            <a:avLst/>
          </a:prstGeom>
          <a:solidFill>
            <a:schemeClr val="bg1"/>
          </a:solidFill>
          <a:ln w="57150">
            <a:solidFill>
              <a:srgbClr val="CB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just">
              <a:spcBef>
                <a:spcPts val="105"/>
              </a:spcBef>
            </a:pPr>
            <a:r>
              <a:rPr lang="es-MX" sz="1600" dirty="0" smtClean="0">
                <a:solidFill>
                  <a:schemeClr val="tx1"/>
                </a:solidFill>
                <a:latin typeface="Montserrat Medium" panose="020B0604020202020204" pitchFamily="2" charset="0"/>
              </a:rPr>
              <a:t>Incluye </a:t>
            </a:r>
            <a:r>
              <a:rPr lang="es-MX" sz="1600" dirty="0">
                <a:solidFill>
                  <a:schemeClr val="tx1"/>
                </a:solidFill>
                <a:latin typeface="Montserrat Medium" panose="020B0604020202020204" pitchFamily="2" charset="0"/>
              </a:rPr>
              <a:t>las acciones que se enfocan en  superar los retos para avanzar en el  cumplimiento de los requisitos  metodológicos de cada uno de los niveles de  madurez de la política de participación  ciudadana en la gestión pública,  establecidos por el Modelo Integrado de  planeación y </a:t>
            </a:r>
            <a:r>
              <a:rPr lang="es-MX" sz="1600" dirty="0" smtClean="0">
                <a:solidFill>
                  <a:schemeClr val="tx1"/>
                </a:solidFill>
                <a:latin typeface="Montserrat Medium" panose="020B0604020202020204" pitchFamily="2" charset="0"/>
              </a:rPr>
              <a:t>Gestión.</a:t>
            </a:r>
            <a:endParaRPr lang="es-MX" sz="1600" b="1" dirty="0">
              <a:solidFill>
                <a:schemeClr val="tx1"/>
              </a:solidFill>
              <a:latin typeface="Montserrat SemiBold" pitchFamily="2" charset="77"/>
            </a:endParaRPr>
          </a:p>
        </p:txBody>
      </p:sp>
      <p:sp>
        <p:nvSpPr>
          <p:cNvPr id="13" name="Rectángulo 12">
            <a:extLst>
              <a:ext uri="{FF2B5EF4-FFF2-40B4-BE49-F238E27FC236}">
                <a16:creationId xmlns="" xmlns:a16="http://schemas.microsoft.com/office/drawing/2014/main" id="{2E5030FF-275F-A68A-499D-E6CBE62B2629}"/>
              </a:ext>
            </a:extLst>
          </p:cNvPr>
          <p:cNvSpPr/>
          <p:nvPr/>
        </p:nvSpPr>
        <p:spPr>
          <a:xfrm>
            <a:off x="8740347" y="4047350"/>
            <a:ext cx="3262194" cy="2473060"/>
          </a:xfrm>
          <a:prstGeom prst="rect">
            <a:avLst/>
          </a:prstGeom>
          <a:solidFill>
            <a:schemeClr val="bg1"/>
          </a:solidFill>
          <a:ln w="57150">
            <a:solidFill>
              <a:srgbClr val="CB19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just">
              <a:spcBef>
                <a:spcPts val="105"/>
              </a:spcBef>
            </a:pPr>
            <a:r>
              <a:rPr lang="es-MX" sz="1600" dirty="0" smtClean="0">
                <a:solidFill>
                  <a:schemeClr val="tx1"/>
                </a:solidFill>
                <a:latin typeface="Montserrat Medium" panose="020B0604020202020204" pitchFamily="2" charset="0"/>
              </a:rPr>
              <a:t>Son las acciones que </a:t>
            </a:r>
            <a:r>
              <a:rPr lang="es-MX" sz="1600" dirty="0">
                <a:solidFill>
                  <a:schemeClr val="tx1"/>
                </a:solidFill>
                <a:latin typeface="Montserrat Medium" panose="020B0604020202020204" pitchFamily="2" charset="0"/>
              </a:rPr>
              <a:t>por  iniciativa propia, la Entidad establece y desarrolla  para promover una cultura organizacional que  promueva e incorpore la </a:t>
            </a:r>
            <a:r>
              <a:rPr lang="es-MX" sz="1600" dirty="0" smtClean="0">
                <a:solidFill>
                  <a:schemeClr val="tx1"/>
                </a:solidFill>
                <a:latin typeface="Montserrat Medium" panose="020B0604020202020204" pitchFamily="2" charset="0"/>
              </a:rPr>
              <a:t>participación de la ciudadanía.</a:t>
            </a:r>
            <a:endParaRPr lang="es-MX" sz="1600" dirty="0">
              <a:solidFill>
                <a:schemeClr val="tx1"/>
              </a:solidFill>
              <a:latin typeface="Montserrat Medium" panose="020B0604020202020204" pitchFamily="2" charset="0"/>
            </a:endParaRPr>
          </a:p>
          <a:p>
            <a:pPr marL="12700" marR="5080" indent="24130" algn="ctr">
              <a:lnSpc>
                <a:spcPct val="100000"/>
              </a:lnSpc>
              <a:spcBef>
                <a:spcPts val="105"/>
              </a:spcBef>
            </a:pPr>
            <a:endParaRPr lang="es-MX" b="1" dirty="0">
              <a:solidFill>
                <a:schemeClr val="tx1"/>
              </a:solidFill>
              <a:latin typeface="Montserrat SemiBold" pitchFamily="2" charset="77"/>
            </a:endParaRPr>
          </a:p>
        </p:txBody>
      </p:sp>
      <p:sp>
        <p:nvSpPr>
          <p:cNvPr id="14" name="Estrella: 8 puntas 13">
            <a:extLst>
              <a:ext uri="{FF2B5EF4-FFF2-40B4-BE49-F238E27FC236}">
                <a16:creationId xmlns="" xmlns:a16="http://schemas.microsoft.com/office/drawing/2014/main" id="{611D8BBE-2495-C3FD-D57B-7372D52D365E}"/>
              </a:ext>
            </a:extLst>
          </p:cNvPr>
          <p:cNvSpPr/>
          <p:nvPr/>
        </p:nvSpPr>
        <p:spPr>
          <a:xfrm>
            <a:off x="1469529" y="2287964"/>
            <a:ext cx="1121625" cy="539843"/>
          </a:xfrm>
          <a:prstGeom prst="star8">
            <a:avLst/>
          </a:prstGeom>
          <a:solidFill>
            <a:schemeClr val="bg1"/>
          </a:solidFill>
          <a:ln w="381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1</a:t>
            </a:r>
            <a:endParaRPr lang="es-CO" sz="2800" b="1" dirty="0">
              <a:solidFill>
                <a:schemeClr val="tx1"/>
              </a:solidFill>
            </a:endParaRPr>
          </a:p>
        </p:txBody>
      </p:sp>
      <p:sp>
        <p:nvSpPr>
          <p:cNvPr id="19" name="Estrella: 8 puntas 18">
            <a:extLst>
              <a:ext uri="{FF2B5EF4-FFF2-40B4-BE49-F238E27FC236}">
                <a16:creationId xmlns="" xmlns:a16="http://schemas.microsoft.com/office/drawing/2014/main" id="{A76034A0-CBC7-D112-6A9E-CAF84E55CBC1}"/>
              </a:ext>
            </a:extLst>
          </p:cNvPr>
          <p:cNvSpPr/>
          <p:nvPr/>
        </p:nvSpPr>
        <p:spPr>
          <a:xfrm>
            <a:off x="5789162" y="2337341"/>
            <a:ext cx="1121625" cy="539843"/>
          </a:xfrm>
          <a:prstGeom prst="star8">
            <a:avLst/>
          </a:prstGeom>
          <a:solidFill>
            <a:schemeClr val="bg1"/>
          </a:solidFill>
          <a:ln w="381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2</a:t>
            </a:r>
            <a:endParaRPr lang="es-CO" sz="2800" b="1" dirty="0">
              <a:solidFill>
                <a:schemeClr val="tx1"/>
              </a:solidFill>
            </a:endParaRPr>
          </a:p>
        </p:txBody>
      </p:sp>
      <p:sp>
        <p:nvSpPr>
          <p:cNvPr id="20" name="Estrella: 8 puntas 19">
            <a:extLst>
              <a:ext uri="{FF2B5EF4-FFF2-40B4-BE49-F238E27FC236}">
                <a16:creationId xmlns="" xmlns:a16="http://schemas.microsoft.com/office/drawing/2014/main" id="{5F9D1384-EFEB-0E24-05C2-222414064053}"/>
              </a:ext>
            </a:extLst>
          </p:cNvPr>
          <p:cNvSpPr/>
          <p:nvPr/>
        </p:nvSpPr>
        <p:spPr>
          <a:xfrm>
            <a:off x="10025486" y="2404289"/>
            <a:ext cx="1121625" cy="539843"/>
          </a:xfrm>
          <a:prstGeom prst="star8">
            <a:avLst/>
          </a:prstGeom>
          <a:solidFill>
            <a:schemeClr val="bg1"/>
          </a:solidFill>
          <a:ln w="381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1"/>
                </a:solidFill>
              </a:rPr>
              <a:t>3</a:t>
            </a:r>
            <a:endParaRPr lang="es-CO" sz="2800" b="1" dirty="0">
              <a:solidFill>
                <a:schemeClr val="tx1"/>
              </a:solidFill>
            </a:endParaRPr>
          </a:p>
        </p:txBody>
      </p:sp>
      <p:pic>
        <p:nvPicPr>
          <p:cNvPr id="15" name="Imagen 14">
            <a:extLst>
              <a:ext uri="{FF2B5EF4-FFF2-40B4-BE49-F238E27FC236}">
                <a16:creationId xmlns="" xmlns:a16="http://schemas.microsoft.com/office/drawing/2014/main" id="{A77F3101-D65A-0A76-B4C5-90CCF4081F90}"/>
              </a:ext>
            </a:extLst>
          </p:cNvPr>
          <p:cNvPicPr>
            <a:picLocks noChangeAspect="1"/>
          </p:cNvPicPr>
          <p:nvPr/>
        </p:nvPicPr>
        <p:blipFill>
          <a:blip r:embed="rId2"/>
          <a:stretch>
            <a:fillRect/>
          </a:stretch>
        </p:blipFill>
        <p:spPr>
          <a:xfrm>
            <a:off x="1276866" y="963827"/>
            <a:ext cx="1396668" cy="1265560"/>
          </a:xfrm>
          <a:prstGeom prst="rect">
            <a:avLst/>
          </a:prstGeom>
        </p:spPr>
      </p:pic>
      <p:pic>
        <p:nvPicPr>
          <p:cNvPr id="16" name="Imagen 15">
            <a:extLst>
              <a:ext uri="{FF2B5EF4-FFF2-40B4-BE49-F238E27FC236}">
                <a16:creationId xmlns="" xmlns:a16="http://schemas.microsoft.com/office/drawing/2014/main" id="{128F64D9-0DEB-BB1B-8BFB-85B3B1CA8AC2}"/>
              </a:ext>
            </a:extLst>
          </p:cNvPr>
          <p:cNvPicPr>
            <a:picLocks noChangeAspect="1"/>
          </p:cNvPicPr>
          <p:nvPr/>
        </p:nvPicPr>
        <p:blipFill>
          <a:blip r:embed="rId3"/>
          <a:stretch>
            <a:fillRect/>
          </a:stretch>
        </p:blipFill>
        <p:spPr>
          <a:xfrm>
            <a:off x="5330325" y="1068611"/>
            <a:ext cx="2039297" cy="1160775"/>
          </a:xfrm>
          <a:prstGeom prst="roundRect">
            <a:avLst>
              <a:gd name="adj" fmla="val 8594"/>
            </a:avLst>
          </a:prstGeom>
          <a:solidFill>
            <a:srgbClr val="FFFFFF">
              <a:shade val="85000"/>
            </a:srgbClr>
          </a:solidFill>
          <a:ln>
            <a:solidFill>
              <a:srgbClr val="264488"/>
            </a:solidFill>
          </a:ln>
          <a:effectLst>
            <a:reflection blurRad="12700" stA="38000" endPos="28000" dist="5000" dir="5400000" sy="-100000" algn="bl" rotWithShape="0"/>
          </a:effectLst>
        </p:spPr>
      </p:pic>
      <p:pic>
        <p:nvPicPr>
          <p:cNvPr id="17" name="Imagen 16">
            <a:extLst>
              <a:ext uri="{FF2B5EF4-FFF2-40B4-BE49-F238E27FC236}">
                <a16:creationId xmlns="" xmlns:a16="http://schemas.microsoft.com/office/drawing/2014/main" id="{AA1CDC5A-7FF2-CC4A-2A93-3C7B2AA6DABA}"/>
              </a:ext>
            </a:extLst>
          </p:cNvPr>
          <p:cNvPicPr>
            <a:picLocks noChangeAspect="1"/>
          </p:cNvPicPr>
          <p:nvPr/>
        </p:nvPicPr>
        <p:blipFill>
          <a:blip r:embed="rId4"/>
          <a:stretch>
            <a:fillRect/>
          </a:stretch>
        </p:blipFill>
        <p:spPr>
          <a:xfrm>
            <a:off x="9491021" y="1093304"/>
            <a:ext cx="2153217" cy="1310985"/>
          </a:xfrm>
          <a:prstGeom prst="rect">
            <a:avLst/>
          </a:prstGeom>
          <a:ln>
            <a:noFill/>
          </a:ln>
          <a:effectLst>
            <a:softEdge rad="112500"/>
          </a:effectLst>
        </p:spPr>
      </p:pic>
    </p:spTree>
    <p:extLst>
      <p:ext uri="{BB962C8B-B14F-4D97-AF65-F5344CB8AC3E}">
        <p14:creationId xmlns:p14="http://schemas.microsoft.com/office/powerpoint/2010/main" val="67592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6677BDAA-27C3-FE34-9FE2-7B819E23B757}"/>
              </a:ext>
            </a:extLst>
          </p:cNvPr>
          <p:cNvSpPr/>
          <p:nvPr/>
        </p:nvSpPr>
        <p:spPr>
          <a:xfrm>
            <a:off x="470579" y="663947"/>
            <a:ext cx="4785698" cy="677584"/>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Contexto Normativo </a:t>
            </a:r>
            <a:endParaRPr lang="es-CO" sz="2400" b="1" dirty="0">
              <a:solidFill>
                <a:schemeClr val="tx1"/>
              </a:solidFill>
              <a:latin typeface="Montserrat SemiBold" pitchFamily="2" charset="77"/>
            </a:endParaRPr>
          </a:p>
        </p:txBody>
      </p:sp>
      <p:sp>
        <p:nvSpPr>
          <p:cNvPr id="5" name="Pergamino: vertical 4">
            <a:extLst>
              <a:ext uri="{FF2B5EF4-FFF2-40B4-BE49-F238E27FC236}">
                <a16:creationId xmlns="" xmlns:a16="http://schemas.microsoft.com/office/drawing/2014/main" id="{88034A04-A0F8-66EE-088B-323266295659}"/>
              </a:ext>
            </a:extLst>
          </p:cNvPr>
          <p:cNvSpPr/>
          <p:nvPr/>
        </p:nvSpPr>
        <p:spPr>
          <a:xfrm>
            <a:off x="0" y="2766599"/>
            <a:ext cx="3270188" cy="3393648"/>
          </a:xfrm>
          <a:prstGeom prst="verticalScroll">
            <a:avLst/>
          </a:prstGeom>
          <a:noFill/>
          <a:ln w="38100">
            <a:solidFill>
              <a:srgbClr val="FFB527"/>
            </a:solidFill>
          </a:ln>
        </p:spPr>
        <p:style>
          <a:lnRef idx="2">
            <a:schemeClr val="accent3"/>
          </a:lnRef>
          <a:fillRef idx="1">
            <a:schemeClr val="lt1"/>
          </a:fillRef>
          <a:effectRef idx="0">
            <a:schemeClr val="accent3"/>
          </a:effectRef>
          <a:fontRef idx="minor">
            <a:schemeClr val="dk1"/>
          </a:fontRef>
        </p:style>
        <p:txBody>
          <a:bodyPr rtlCol="0" anchor="ctr"/>
          <a:lstStyle/>
          <a:p>
            <a:pPr marL="1270" algn="ctr">
              <a:lnSpc>
                <a:spcPct val="100000"/>
              </a:lnSpc>
              <a:spcBef>
                <a:spcPts val="415"/>
              </a:spcBef>
            </a:pPr>
            <a:r>
              <a:rPr lang="es-MX" sz="1200" b="1" dirty="0">
                <a:solidFill>
                  <a:srgbClr val="264488"/>
                </a:solidFill>
                <a:latin typeface="Montserrat Medium" panose="020B0604020202020204" pitchFamily="2" charset="0"/>
              </a:rPr>
              <a:t>Artículo 1.</a:t>
            </a:r>
          </a:p>
          <a:p>
            <a:pPr marL="12700" marR="5080" indent="635" algn="just">
              <a:lnSpc>
                <a:spcPct val="86300"/>
              </a:lnSpc>
              <a:spcBef>
                <a:spcPts val="445"/>
              </a:spcBef>
            </a:pPr>
            <a:r>
              <a:rPr lang="es-MX" sz="1200" dirty="0">
                <a:solidFill>
                  <a:schemeClr val="tx1"/>
                </a:solidFill>
                <a:latin typeface="Montserrat Medium" panose="020B0604020202020204" pitchFamily="2" charset="0"/>
              </a:rPr>
              <a:t>Colombia es un Estado  social de derecho,  organizado en forma de  República unitaria,  descentralizada, con  autonomía de sus  entidades territoriales,  democrática, participativa  y pluralista, fundada en el  respeto de la dignidad  humana, en el trabajo y la  solidaridad de las  personas que la integran  y en la prevalencia del  interés general</a:t>
            </a:r>
            <a:r>
              <a:rPr lang="es-MX" sz="700" dirty="0">
                <a:solidFill>
                  <a:schemeClr val="tx1"/>
                </a:solidFill>
                <a:latin typeface="Montserrat Medium" panose="020B0604020202020204" pitchFamily="2" charset="0"/>
              </a:rPr>
              <a:t>.</a:t>
            </a:r>
          </a:p>
        </p:txBody>
      </p:sp>
      <p:sp>
        <p:nvSpPr>
          <p:cNvPr id="6" name="Pergamino: vertical 5">
            <a:extLst>
              <a:ext uri="{FF2B5EF4-FFF2-40B4-BE49-F238E27FC236}">
                <a16:creationId xmlns="" xmlns:a16="http://schemas.microsoft.com/office/drawing/2014/main" id="{D51C14C8-9811-6677-F1A4-690959E06DB5}"/>
              </a:ext>
            </a:extLst>
          </p:cNvPr>
          <p:cNvSpPr/>
          <p:nvPr/>
        </p:nvSpPr>
        <p:spPr>
          <a:xfrm>
            <a:off x="3018188" y="2749986"/>
            <a:ext cx="3447686" cy="3393648"/>
          </a:xfrm>
          <a:prstGeom prst="verticalScroll">
            <a:avLst/>
          </a:prstGeom>
          <a:ln w="38100">
            <a:solidFill>
              <a:srgbClr val="154A8A"/>
            </a:solidFill>
          </a:ln>
        </p:spPr>
        <p:style>
          <a:lnRef idx="2">
            <a:schemeClr val="accent3"/>
          </a:lnRef>
          <a:fillRef idx="1">
            <a:schemeClr val="lt1"/>
          </a:fillRef>
          <a:effectRef idx="0">
            <a:schemeClr val="accent3"/>
          </a:effectRef>
          <a:fontRef idx="minor">
            <a:schemeClr val="dk1"/>
          </a:fontRef>
        </p:style>
        <p:txBody>
          <a:bodyPr rtlCol="0" anchor="ctr"/>
          <a:lstStyle/>
          <a:p>
            <a:pPr marL="1270" algn="ctr">
              <a:spcBef>
                <a:spcPts val="415"/>
              </a:spcBef>
            </a:pPr>
            <a:r>
              <a:rPr lang="es-MX" sz="1200" b="1" dirty="0">
                <a:solidFill>
                  <a:srgbClr val="264488"/>
                </a:solidFill>
                <a:latin typeface="Montserrat Medium" panose="020B0604020202020204" pitchFamily="2" charset="0"/>
              </a:rPr>
              <a:t>Artículo 2.</a:t>
            </a:r>
          </a:p>
          <a:p>
            <a:pPr marL="12065" marR="5080" indent="1270" algn="just">
              <a:lnSpc>
                <a:spcPct val="86300"/>
              </a:lnSpc>
              <a:spcBef>
                <a:spcPts val="445"/>
              </a:spcBef>
            </a:pPr>
            <a:r>
              <a:rPr lang="es-MX" sz="1200" dirty="0">
                <a:solidFill>
                  <a:schemeClr val="tx1"/>
                </a:solidFill>
                <a:latin typeface="Montserrat Medium" panose="020B0604020202020204" pitchFamily="2" charset="0"/>
              </a:rPr>
              <a:t>Son fines esenciales del  Estado: servir a la  comunidad, promover la  prosperidad general y  garantizar la efectividad  de los principios,  derechos y deberes  consagrados en la  Constitución; facilitar la  participación de todos en  las decisiones que los  afectan y en la vida  económica, política,  administrativa y cultural  de la </a:t>
            </a:r>
            <a:r>
              <a:rPr lang="es-MX" sz="1200" dirty="0" err="1">
                <a:solidFill>
                  <a:schemeClr val="tx1"/>
                </a:solidFill>
                <a:latin typeface="Montserrat Medium" panose="020B0604020202020204" pitchFamily="2" charset="0"/>
              </a:rPr>
              <a:t>Nación</a:t>
            </a:r>
            <a:r>
              <a:rPr lang="es-MX" sz="1200" dirty="0">
                <a:solidFill>
                  <a:schemeClr val="tx1"/>
                </a:solidFill>
                <a:latin typeface="Montserrat Medium" panose="020B0604020202020204" pitchFamily="2" charset="0"/>
              </a:rPr>
              <a:t> (…).</a:t>
            </a:r>
          </a:p>
        </p:txBody>
      </p:sp>
      <p:sp>
        <p:nvSpPr>
          <p:cNvPr id="7" name="Pergamino: vertical 6">
            <a:extLst>
              <a:ext uri="{FF2B5EF4-FFF2-40B4-BE49-F238E27FC236}">
                <a16:creationId xmlns="" xmlns:a16="http://schemas.microsoft.com/office/drawing/2014/main" id="{EF646D27-463D-798F-55BD-59C7203FE84C}"/>
              </a:ext>
            </a:extLst>
          </p:cNvPr>
          <p:cNvSpPr/>
          <p:nvPr/>
        </p:nvSpPr>
        <p:spPr>
          <a:xfrm>
            <a:off x="6220134" y="2831114"/>
            <a:ext cx="3130342" cy="3312519"/>
          </a:xfrm>
          <a:prstGeom prst="verticalScroll">
            <a:avLst/>
          </a:prstGeom>
          <a:ln w="38100">
            <a:solidFill>
              <a:srgbClr val="E31414"/>
            </a:solidFill>
          </a:ln>
        </p:spPr>
        <p:style>
          <a:lnRef idx="2">
            <a:schemeClr val="accent3"/>
          </a:lnRef>
          <a:fillRef idx="1">
            <a:schemeClr val="lt1"/>
          </a:fillRef>
          <a:effectRef idx="0">
            <a:schemeClr val="accent3"/>
          </a:effectRef>
          <a:fontRef idx="minor">
            <a:schemeClr val="dk1"/>
          </a:fontRef>
        </p:style>
        <p:txBody>
          <a:bodyPr rtlCol="0" anchor="ctr"/>
          <a:lstStyle/>
          <a:p>
            <a:pPr marL="1270" algn="ctr">
              <a:lnSpc>
                <a:spcPct val="100000"/>
              </a:lnSpc>
              <a:spcBef>
                <a:spcPts val="415"/>
              </a:spcBef>
            </a:pPr>
            <a:r>
              <a:rPr lang="es-MX" sz="1200" b="1" dirty="0">
                <a:solidFill>
                  <a:srgbClr val="264488"/>
                </a:solidFill>
                <a:latin typeface="Montserrat Medium" panose="020B0604020202020204" pitchFamily="2" charset="0"/>
              </a:rPr>
              <a:t>Artículo 13.</a:t>
            </a:r>
          </a:p>
          <a:p>
            <a:pPr marL="12700" marR="5080" algn="just">
              <a:lnSpc>
                <a:spcPct val="86400"/>
              </a:lnSpc>
              <a:spcBef>
                <a:spcPts val="440"/>
              </a:spcBef>
            </a:pPr>
            <a:r>
              <a:rPr lang="es-MX" sz="1200" dirty="0">
                <a:solidFill>
                  <a:schemeClr val="tx1"/>
                </a:solidFill>
                <a:latin typeface="Montserrat Medium" panose="020B0604020202020204" pitchFamily="2" charset="0"/>
              </a:rPr>
              <a:t>(…) El Estado promoverá  las condiciones para que  la igualdad sea real y  efectiva y adoptará  medidas en favor de  grupos discriminados o  marginados (…).</a:t>
            </a:r>
          </a:p>
        </p:txBody>
      </p:sp>
      <p:sp>
        <p:nvSpPr>
          <p:cNvPr id="12" name="Pergamino: vertical 11">
            <a:extLst>
              <a:ext uri="{FF2B5EF4-FFF2-40B4-BE49-F238E27FC236}">
                <a16:creationId xmlns="" xmlns:a16="http://schemas.microsoft.com/office/drawing/2014/main" id="{200D1116-0A2D-1302-67D9-056FC59E2D76}"/>
              </a:ext>
            </a:extLst>
          </p:cNvPr>
          <p:cNvSpPr/>
          <p:nvPr/>
        </p:nvSpPr>
        <p:spPr>
          <a:xfrm>
            <a:off x="9134278" y="2871783"/>
            <a:ext cx="3018188" cy="3231180"/>
          </a:xfrm>
          <a:prstGeom prst="verticalScroll">
            <a:avLst/>
          </a:prstGeom>
          <a:noFill/>
          <a:ln w="38100">
            <a:solidFill>
              <a:srgbClr val="FFB527"/>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spcBef>
                <a:spcPts val="414"/>
              </a:spcBef>
            </a:pPr>
            <a:r>
              <a:rPr lang="es-MX" sz="1200" b="1" dirty="0">
                <a:solidFill>
                  <a:srgbClr val="264488"/>
                </a:solidFill>
                <a:latin typeface="Montserrat Medium" panose="020B0604020202020204" pitchFamily="2" charset="0"/>
              </a:rPr>
              <a:t>Artículo 20.</a:t>
            </a:r>
          </a:p>
          <a:p>
            <a:pPr marL="12700" marR="5080" indent="5715" algn="just">
              <a:lnSpc>
                <a:spcPct val="86400"/>
              </a:lnSpc>
              <a:spcBef>
                <a:spcPts val="440"/>
              </a:spcBef>
            </a:pPr>
            <a:r>
              <a:rPr lang="es-MX" sz="1200" dirty="0">
                <a:solidFill>
                  <a:schemeClr val="tx1"/>
                </a:solidFill>
                <a:latin typeface="Montserrat Medium" panose="020B0604020202020204" pitchFamily="2" charset="0"/>
              </a:rPr>
              <a:t>Se garantiza a toda  persona la libertad de  expresar y difundir su  pensamiento y opiniones,  la de informar y recibir  información veraz e  imparcial (…).</a:t>
            </a:r>
          </a:p>
        </p:txBody>
      </p:sp>
      <p:sp>
        <p:nvSpPr>
          <p:cNvPr id="16" name="CuadroTexto 15">
            <a:extLst>
              <a:ext uri="{FF2B5EF4-FFF2-40B4-BE49-F238E27FC236}">
                <a16:creationId xmlns="" xmlns:a16="http://schemas.microsoft.com/office/drawing/2014/main" id="{9DC36124-7B80-7748-4880-F10BBBB79696}"/>
              </a:ext>
            </a:extLst>
          </p:cNvPr>
          <p:cNvSpPr txBox="1"/>
          <p:nvPr/>
        </p:nvSpPr>
        <p:spPr>
          <a:xfrm>
            <a:off x="3886390" y="2292143"/>
            <a:ext cx="3547872" cy="584775"/>
          </a:xfrm>
          <a:prstGeom prst="rect">
            <a:avLst/>
          </a:prstGeom>
          <a:noFill/>
        </p:spPr>
        <p:txBody>
          <a:bodyPr wrap="square" rtlCol="0">
            <a:spAutoFit/>
          </a:bodyPr>
          <a:lstStyle/>
          <a:p>
            <a:pPr algn="ctr"/>
            <a:r>
              <a:rPr lang="es-CO" sz="1600" b="1" dirty="0">
                <a:solidFill>
                  <a:srgbClr val="0070C0"/>
                </a:solidFill>
                <a:latin typeface="Montserrat SemiBold" pitchFamily="2" charset="77"/>
              </a:rPr>
              <a:t>Constitución Política de Colombia</a:t>
            </a:r>
          </a:p>
          <a:p>
            <a:endParaRPr lang="es-CO" sz="1600" dirty="0"/>
          </a:p>
        </p:txBody>
      </p:sp>
      <p:sp>
        <p:nvSpPr>
          <p:cNvPr id="2" name="Rectángulo 1"/>
          <p:cNvSpPr/>
          <p:nvPr/>
        </p:nvSpPr>
        <p:spPr>
          <a:xfrm>
            <a:off x="389641" y="1570552"/>
            <a:ext cx="11782592" cy="369332"/>
          </a:xfrm>
          <a:prstGeom prst="rect">
            <a:avLst/>
          </a:prstGeom>
        </p:spPr>
        <p:txBody>
          <a:bodyPr wrap="square">
            <a:spAutoFit/>
          </a:bodyPr>
          <a:lstStyle/>
          <a:p>
            <a:pPr marL="31750" marR="5080" algn="just">
              <a:lnSpc>
                <a:spcPct val="100000"/>
              </a:lnSpc>
              <a:spcBef>
                <a:spcPts val="105"/>
              </a:spcBef>
            </a:pPr>
            <a:r>
              <a:rPr lang="es-MX" dirty="0">
                <a:latin typeface="Montserrat Medium" panose="020B0604020202020204" pitchFamily="2" charset="0"/>
              </a:rPr>
              <a:t>Las siguientes normas guían el  desarrollo del P</a:t>
            </a:r>
            <a:r>
              <a:rPr lang="es-MX" dirty="0" smtClean="0">
                <a:latin typeface="Montserrat Medium" panose="020B0604020202020204" pitchFamily="2" charset="0"/>
              </a:rPr>
              <a:t>lan </a:t>
            </a:r>
            <a:r>
              <a:rPr lang="es-MX" dirty="0">
                <a:latin typeface="Montserrat Medium" panose="020B0604020202020204" pitchFamily="2" charset="0"/>
              </a:rPr>
              <a:t>de </a:t>
            </a:r>
            <a:r>
              <a:rPr lang="es-MX" dirty="0" smtClean="0">
                <a:latin typeface="Montserrat Medium" panose="020B0604020202020204" pitchFamily="2" charset="0"/>
              </a:rPr>
              <a:t>Participación Ciudadana</a:t>
            </a:r>
            <a:endParaRPr lang="es-CO" dirty="0">
              <a:latin typeface="Montserrat Medium" panose="020B0604020202020204" pitchFamily="2" charset="0"/>
            </a:endParaRPr>
          </a:p>
        </p:txBody>
      </p:sp>
    </p:spTree>
    <p:extLst>
      <p:ext uri="{BB962C8B-B14F-4D97-AF65-F5344CB8AC3E}">
        <p14:creationId xmlns:p14="http://schemas.microsoft.com/office/powerpoint/2010/main" val="2727360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BB0EEB21-85CC-6708-279A-ED16712299C8}"/>
              </a:ext>
            </a:extLst>
          </p:cNvPr>
          <p:cNvSpPr/>
          <p:nvPr/>
        </p:nvSpPr>
        <p:spPr>
          <a:xfrm>
            <a:off x="372082" y="676737"/>
            <a:ext cx="4785698" cy="677584"/>
          </a:xfrm>
          <a:prstGeom prst="rect">
            <a:avLst/>
          </a:prstGeom>
          <a:solidFill>
            <a:schemeClr val="bg1"/>
          </a:solidFill>
          <a:ln w="76200">
            <a:solidFill>
              <a:srgbClr val="FAC6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buSzPct val="94444"/>
            </a:pPr>
            <a:r>
              <a:rPr lang="es-MX" sz="2400" b="1" dirty="0">
                <a:solidFill>
                  <a:schemeClr val="tx1"/>
                </a:solidFill>
                <a:latin typeface="Montserrat SemiBold" pitchFamily="2" charset="77"/>
              </a:rPr>
              <a:t>Contexto Normativo </a:t>
            </a:r>
            <a:endParaRPr lang="es-CO" sz="2400" b="1" dirty="0">
              <a:solidFill>
                <a:schemeClr val="tx1"/>
              </a:solidFill>
              <a:latin typeface="Montserrat SemiBold" pitchFamily="2" charset="77"/>
            </a:endParaRPr>
          </a:p>
        </p:txBody>
      </p:sp>
      <p:sp>
        <p:nvSpPr>
          <p:cNvPr id="5" name="Pergamino: vertical 4">
            <a:extLst>
              <a:ext uri="{FF2B5EF4-FFF2-40B4-BE49-F238E27FC236}">
                <a16:creationId xmlns="" xmlns:a16="http://schemas.microsoft.com/office/drawing/2014/main" id="{854F5381-5966-D8CE-F967-7DDDAB7200EB}"/>
              </a:ext>
            </a:extLst>
          </p:cNvPr>
          <p:cNvSpPr/>
          <p:nvPr/>
        </p:nvSpPr>
        <p:spPr>
          <a:xfrm>
            <a:off x="5797632" y="1841770"/>
            <a:ext cx="3648026" cy="2354001"/>
          </a:xfrm>
          <a:prstGeom prst="verticalScroll">
            <a:avLst/>
          </a:prstGeom>
          <a:ln w="38100">
            <a:solidFill>
              <a:srgbClr val="154A8A"/>
            </a:solidFill>
          </a:ln>
        </p:spPr>
        <p:style>
          <a:lnRef idx="2">
            <a:schemeClr val="accent3"/>
          </a:lnRef>
          <a:fillRef idx="1">
            <a:schemeClr val="lt1"/>
          </a:fillRef>
          <a:effectRef idx="0">
            <a:schemeClr val="accent3"/>
          </a:effectRef>
          <a:fontRef idx="minor">
            <a:schemeClr val="dk1"/>
          </a:fontRef>
        </p:style>
        <p:txBody>
          <a:bodyPr rtlCol="0" anchor="ctr"/>
          <a:lstStyle/>
          <a:p>
            <a:pPr marL="1270" algn="ctr">
              <a:lnSpc>
                <a:spcPct val="100000"/>
              </a:lnSpc>
              <a:spcBef>
                <a:spcPts val="775"/>
              </a:spcBef>
            </a:pPr>
            <a:r>
              <a:rPr lang="es-MX" sz="1200" b="1" dirty="0">
                <a:solidFill>
                  <a:srgbClr val="0070C0"/>
                </a:solidFill>
                <a:latin typeface="Montserrat SemiBold" pitchFamily="2" charset="77"/>
              </a:rPr>
              <a:t>Ley 489 de 1998</a:t>
            </a:r>
          </a:p>
          <a:p>
            <a:pPr marL="48895" marR="43180" indent="635" algn="ctr">
              <a:lnSpc>
                <a:spcPct val="86300"/>
              </a:lnSpc>
              <a:spcBef>
                <a:spcPts val="395"/>
              </a:spcBef>
            </a:pPr>
            <a:r>
              <a:rPr lang="es-MX" sz="1200" b="1" dirty="0">
                <a:solidFill>
                  <a:schemeClr val="tx1"/>
                </a:solidFill>
                <a:latin typeface="Montserrat SemiBold" pitchFamily="2" charset="77"/>
              </a:rPr>
              <a:t>Por la cual se dictan normas sobre la  organización y funcionamiento de las  entidades del orden nacional, se expiden  las disposiciones, principios y reglas  generales para el ejercicio de las  atribuciones previstas en los numerales  15 y 16 del artículo 189 de la Constitución  Política y se dictan otras disposiciones</a:t>
            </a:r>
            <a:r>
              <a:rPr lang="es-MX" sz="1200" spc="-5" dirty="0">
                <a:solidFill>
                  <a:srgbClr val="3B78D7"/>
                </a:solidFill>
                <a:latin typeface="Arial MT"/>
                <a:cs typeface="Arial MT"/>
              </a:rPr>
              <a:t>.</a:t>
            </a:r>
            <a:endParaRPr lang="es-MX" sz="1200" dirty="0">
              <a:latin typeface="Arial MT"/>
              <a:cs typeface="Arial MT"/>
            </a:endParaRPr>
          </a:p>
        </p:txBody>
      </p:sp>
      <p:sp>
        <p:nvSpPr>
          <p:cNvPr id="6" name="Pergamino: vertical 5">
            <a:extLst>
              <a:ext uri="{FF2B5EF4-FFF2-40B4-BE49-F238E27FC236}">
                <a16:creationId xmlns="" xmlns:a16="http://schemas.microsoft.com/office/drawing/2014/main" id="{A3757A99-40F9-FC04-789E-9D36980D18D0}"/>
              </a:ext>
            </a:extLst>
          </p:cNvPr>
          <p:cNvSpPr/>
          <p:nvPr/>
        </p:nvSpPr>
        <p:spPr>
          <a:xfrm>
            <a:off x="9252274" y="2184233"/>
            <a:ext cx="2939726" cy="1911425"/>
          </a:xfrm>
          <a:prstGeom prst="verticalScroll">
            <a:avLst/>
          </a:prstGeom>
          <a:ln w="38100">
            <a:solidFill>
              <a:srgbClr val="E31414"/>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pPr>
            <a:r>
              <a:rPr lang="es-MX" sz="1200" b="1" dirty="0">
                <a:solidFill>
                  <a:srgbClr val="0070C0"/>
                </a:solidFill>
                <a:latin typeface="Montserrat SemiBold" pitchFamily="2" charset="77"/>
              </a:rPr>
              <a:t>Ley 1712 de 2014</a:t>
            </a:r>
          </a:p>
          <a:p>
            <a:pPr marL="118110" marR="111125" indent="-3175" algn="ctr">
              <a:lnSpc>
                <a:spcPct val="86200"/>
              </a:lnSpc>
              <a:spcBef>
                <a:spcPts val="430"/>
              </a:spcBef>
            </a:pPr>
            <a:r>
              <a:rPr lang="es-MX" sz="1200" b="1" dirty="0">
                <a:solidFill>
                  <a:schemeClr val="tx1"/>
                </a:solidFill>
                <a:latin typeface="Montserrat SemiBold" pitchFamily="2" charset="77"/>
              </a:rPr>
              <a:t>Por medio de la cual se crea la  Ley de Transparencia y del  Derecho de Acceso a la  Información Pública Nacional y  se dictan otras disposiciones.</a:t>
            </a:r>
          </a:p>
        </p:txBody>
      </p:sp>
      <p:sp>
        <p:nvSpPr>
          <p:cNvPr id="7" name="Pergamino: vertical 6">
            <a:extLst>
              <a:ext uri="{FF2B5EF4-FFF2-40B4-BE49-F238E27FC236}">
                <a16:creationId xmlns="" xmlns:a16="http://schemas.microsoft.com/office/drawing/2014/main" id="{B0A65D7A-16C1-A172-B13C-BBE06992FBD4}"/>
              </a:ext>
            </a:extLst>
          </p:cNvPr>
          <p:cNvSpPr/>
          <p:nvPr/>
        </p:nvSpPr>
        <p:spPr>
          <a:xfrm>
            <a:off x="2187670" y="1863324"/>
            <a:ext cx="3558189" cy="2354001"/>
          </a:xfrm>
          <a:prstGeom prst="verticalScroll">
            <a:avLst/>
          </a:prstGeom>
          <a:noFill/>
          <a:ln w="38100">
            <a:solidFill>
              <a:srgbClr val="FFB527"/>
            </a:solidFill>
          </a:ln>
        </p:spPr>
        <p:style>
          <a:lnRef idx="2">
            <a:schemeClr val="accent3"/>
          </a:lnRef>
          <a:fillRef idx="1">
            <a:schemeClr val="lt1"/>
          </a:fillRef>
          <a:effectRef idx="0">
            <a:schemeClr val="accent3"/>
          </a:effectRef>
          <a:fontRef idx="minor">
            <a:schemeClr val="dk1"/>
          </a:fontRef>
        </p:style>
        <p:txBody>
          <a:bodyPr rtlCol="0" anchor="ctr"/>
          <a:lstStyle/>
          <a:p>
            <a:pPr marL="1270" algn="ctr">
              <a:spcBef>
                <a:spcPts val="775"/>
              </a:spcBef>
            </a:pPr>
            <a:r>
              <a:rPr lang="es-MX" sz="1200" b="1" dirty="0">
                <a:solidFill>
                  <a:srgbClr val="0070C0"/>
                </a:solidFill>
                <a:latin typeface="Montserrat SemiBold" pitchFamily="2" charset="77"/>
              </a:rPr>
              <a:t>Ley 190 de 1995</a:t>
            </a:r>
          </a:p>
          <a:p>
            <a:pPr marL="1270" marR="61594" algn="ctr">
              <a:spcBef>
                <a:spcPts val="775"/>
              </a:spcBef>
            </a:pPr>
            <a:r>
              <a:rPr lang="es-MX" sz="1200" b="1" dirty="0">
                <a:solidFill>
                  <a:srgbClr val="0070C0"/>
                </a:solidFill>
                <a:latin typeface="Montserrat SemiBold" pitchFamily="2" charset="77"/>
              </a:rPr>
              <a:t>Artículo 58º</a:t>
            </a:r>
          </a:p>
          <a:p>
            <a:pPr marL="66040" marR="61594" algn="ctr">
              <a:lnSpc>
                <a:spcPct val="86300"/>
              </a:lnSpc>
              <a:spcBef>
                <a:spcPts val="390"/>
              </a:spcBef>
            </a:pPr>
            <a:r>
              <a:rPr lang="es-MX" sz="1200" b="1" dirty="0">
                <a:solidFill>
                  <a:schemeClr val="tx1"/>
                </a:solidFill>
                <a:latin typeface="Montserrat SemiBold" pitchFamily="2" charset="77"/>
              </a:rPr>
              <a:t>Todo ciudadano tiene  derecho a estar informado  periódicamente acerca de las actividades  que desarrollen las entidades públicas y  las privadas que cumplan funciones  públicas o administren recursos del  Estado.</a:t>
            </a:r>
          </a:p>
        </p:txBody>
      </p:sp>
      <p:sp>
        <p:nvSpPr>
          <p:cNvPr id="8" name="Pergamino: vertical 7">
            <a:extLst>
              <a:ext uri="{FF2B5EF4-FFF2-40B4-BE49-F238E27FC236}">
                <a16:creationId xmlns="" xmlns:a16="http://schemas.microsoft.com/office/drawing/2014/main" id="{5FA46B5C-107E-5439-E207-9A16C98CC099}"/>
              </a:ext>
            </a:extLst>
          </p:cNvPr>
          <p:cNvSpPr/>
          <p:nvPr/>
        </p:nvSpPr>
        <p:spPr>
          <a:xfrm>
            <a:off x="8630273" y="4687719"/>
            <a:ext cx="3451821" cy="1954851"/>
          </a:xfrm>
          <a:prstGeom prst="verticalScroll">
            <a:avLst/>
          </a:prstGeom>
          <a:noFill/>
          <a:ln w="38100">
            <a:solidFill>
              <a:srgbClr val="FFB527"/>
            </a:solidFill>
          </a:ln>
        </p:spPr>
        <p:style>
          <a:lnRef idx="2">
            <a:schemeClr val="accent3"/>
          </a:lnRef>
          <a:fillRef idx="1">
            <a:schemeClr val="lt1"/>
          </a:fillRef>
          <a:effectRef idx="0">
            <a:schemeClr val="accent3"/>
          </a:effectRef>
          <a:fontRef idx="minor">
            <a:schemeClr val="dk1"/>
          </a:fontRef>
        </p:style>
        <p:txBody>
          <a:bodyPr rtlCol="0" anchor="ctr"/>
          <a:lstStyle/>
          <a:p>
            <a:pPr marL="1270" algn="ctr">
              <a:lnSpc>
                <a:spcPct val="100000"/>
              </a:lnSpc>
              <a:spcBef>
                <a:spcPts val="415"/>
              </a:spcBef>
            </a:pPr>
            <a:r>
              <a:rPr lang="es-MX" sz="800" b="1" dirty="0">
                <a:solidFill>
                  <a:schemeClr val="tx1"/>
                </a:solidFill>
                <a:latin typeface="Montserrat SemiBold" pitchFamily="2" charset="77"/>
              </a:rPr>
              <a:t>.</a:t>
            </a:r>
          </a:p>
          <a:p>
            <a:pPr algn="ctr">
              <a:lnSpc>
                <a:spcPts val="1065"/>
              </a:lnSpc>
            </a:pPr>
            <a:r>
              <a:rPr lang="es-MX" sz="1200" b="1" dirty="0">
                <a:solidFill>
                  <a:srgbClr val="0070C0"/>
                </a:solidFill>
                <a:latin typeface="Montserrat SemiBold" pitchFamily="2" charset="77"/>
              </a:rPr>
              <a:t>Ley 2052 de 2020.</a:t>
            </a:r>
          </a:p>
          <a:p>
            <a:pPr marL="71120" marR="60325" indent="-1905" algn="ctr">
              <a:lnSpc>
                <a:spcPct val="86300"/>
              </a:lnSpc>
              <a:spcBef>
                <a:spcPts val="390"/>
              </a:spcBef>
            </a:pPr>
            <a:r>
              <a:rPr lang="es-MX" sz="1200" b="1" dirty="0">
                <a:solidFill>
                  <a:schemeClr val="tx1"/>
                </a:solidFill>
                <a:latin typeface="Montserrat SemiBold" pitchFamily="2" charset="77"/>
              </a:rPr>
              <a:t>Por la cual se establecen  disposiciones transversales a la  rama ejecutiva del nivel nacional y  territorial y a los particulares que  cumplan funciones públicas y/o  administrativas, en relación con la  racionalización de trámites y se  dictan otras disposiciones.</a:t>
            </a:r>
          </a:p>
        </p:txBody>
      </p:sp>
      <p:sp>
        <p:nvSpPr>
          <p:cNvPr id="11" name="Pergamino: vertical 10">
            <a:extLst>
              <a:ext uri="{FF2B5EF4-FFF2-40B4-BE49-F238E27FC236}">
                <a16:creationId xmlns="" xmlns:a16="http://schemas.microsoft.com/office/drawing/2014/main" id="{18D0BA1E-4F59-22A8-4AE4-ADED3B89D224}"/>
              </a:ext>
            </a:extLst>
          </p:cNvPr>
          <p:cNvSpPr/>
          <p:nvPr/>
        </p:nvSpPr>
        <p:spPr>
          <a:xfrm>
            <a:off x="5745372" y="4654153"/>
            <a:ext cx="2939726" cy="1896715"/>
          </a:xfrm>
          <a:prstGeom prst="verticalScroll">
            <a:avLst/>
          </a:prstGeom>
          <a:ln w="38100">
            <a:solidFill>
              <a:srgbClr val="154A8A"/>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spcBef>
                <a:spcPts val="940"/>
              </a:spcBef>
            </a:pPr>
            <a:r>
              <a:rPr lang="es-MX" sz="1200" b="1" dirty="0">
                <a:solidFill>
                  <a:srgbClr val="0070C0"/>
                </a:solidFill>
                <a:latin typeface="Montserrat SemiBold" pitchFamily="2" charset="77"/>
              </a:rPr>
              <a:t>Ley 1955 de 2019</a:t>
            </a:r>
          </a:p>
          <a:p>
            <a:pPr marL="171450" marR="162560" indent="-3810" algn="ctr">
              <a:lnSpc>
                <a:spcPct val="86200"/>
              </a:lnSpc>
              <a:spcBef>
                <a:spcPts val="430"/>
              </a:spcBef>
            </a:pPr>
            <a:r>
              <a:rPr lang="es-MX" sz="1200" b="1" dirty="0">
                <a:solidFill>
                  <a:schemeClr val="tx1"/>
                </a:solidFill>
                <a:latin typeface="Montserrat SemiBold" pitchFamily="2" charset="77"/>
              </a:rPr>
              <a:t>Por el cual se expide el Plan  Nacional de Desarrollo 2018-  2022.</a:t>
            </a:r>
          </a:p>
        </p:txBody>
      </p:sp>
      <p:sp>
        <p:nvSpPr>
          <p:cNvPr id="12" name="Pergamino: vertical 11">
            <a:extLst>
              <a:ext uri="{FF2B5EF4-FFF2-40B4-BE49-F238E27FC236}">
                <a16:creationId xmlns="" xmlns:a16="http://schemas.microsoft.com/office/drawing/2014/main" id="{63224B93-5DE8-4941-BF33-CCD6968A21CA}"/>
              </a:ext>
            </a:extLst>
          </p:cNvPr>
          <p:cNvSpPr/>
          <p:nvPr/>
        </p:nvSpPr>
        <p:spPr>
          <a:xfrm>
            <a:off x="2745928" y="4731145"/>
            <a:ext cx="2719915" cy="1911425"/>
          </a:xfrm>
          <a:prstGeom prst="verticalScroll">
            <a:avLst/>
          </a:prstGeom>
          <a:ln w="38100">
            <a:solidFill>
              <a:srgbClr val="E31414"/>
            </a:solidFill>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0000"/>
              </a:lnSpc>
            </a:pPr>
            <a:r>
              <a:rPr lang="es-MX" sz="1200" b="1">
                <a:solidFill>
                  <a:srgbClr val="0070C0"/>
                </a:solidFill>
                <a:latin typeface="Montserrat SemiBold" pitchFamily="2" charset="77"/>
              </a:rPr>
              <a:t>Ley 1757 de 2015</a:t>
            </a:r>
          </a:p>
          <a:p>
            <a:pPr marL="209550" marR="202565" algn="ctr">
              <a:lnSpc>
                <a:spcPct val="86200"/>
              </a:lnSpc>
              <a:spcBef>
                <a:spcPts val="430"/>
              </a:spcBef>
            </a:pPr>
            <a:r>
              <a:rPr lang="es-MX" sz="1200" b="1">
                <a:solidFill>
                  <a:schemeClr val="tx1"/>
                </a:solidFill>
                <a:latin typeface="Montserrat SemiBold" pitchFamily="2" charset="77"/>
              </a:rPr>
              <a:t>Por la cual se dictan  disposiciones en materia de  promoción y protección del  derecho a la participación  democrática</a:t>
            </a:r>
            <a:endParaRPr lang="es-MX" sz="1200" b="1" dirty="0">
              <a:solidFill>
                <a:schemeClr val="tx1"/>
              </a:solidFill>
              <a:latin typeface="Montserrat SemiBold" pitchFamily="2" charset="77"/>
            </a:endParaRPr>
          </a:p>
        </p:txBody>
      </p:sp>
      <p:pic>
        <p:nvPicPr>
          <p:cNvPr id="13" name="Imagen 12">
            <a:extLst>
              <a:ext uri="{FF2B5EF4-FFF2-40B4-BE49-F238E27FC236}">
                <a16:creationId xmlns="" xmlns:a16="http://schemas.microsoft.com/office/drawing/2014/main" id="{DB170E00-74BA-9DDA-54D9-94091C61FCB4}"/>
              </a:ext>
            </a:extLst>
          </p:cNvPr>
          <p:cNvPicPr>
            <a:picLocks noChangeAspect="1"/>
          </p:cNvPicPr>
          <p:nvPr/>
        </p:nvPicPr>
        <p:blipFill>
          <a:blip r:embed="rId2"/>
          <a:stretch>
            <a:fillRect/>
          </a:stretch>
        </p:blipFill>
        <p:spPr>
          <a:xfrm>
            <a:off x="109906" y="4615631"/>
            <a:ext cx="2471036" cy="1443476"/>
          </a:xfrm>
          <a:prstGeom prst="rect">
            <a:avLst/>
          </a:prstGeom>
          <a:ln>
            <a:noFill/>
          </a:ln>
          <a:effectLst>
            <a:softEdge rad="112500"/>
          </a:effectLst>
        </p:spPr>
      </p:pic>
      <p:sp>
        <p:nvSpPr>
          <p:cNvPr id="14" name="Rectángulo 13">
            <a:extLst>
              <a:ext uri="{FF2B5EF4-FFF2-40B4-BE49-F238E27FC236}">
                <a16:creationId xmlns="" xmlns:a16="http://schemas.microsoft.com/office/drawing/2014/main" id="{BBB67DF1-FF89-271E-1F14-14FE5F347876}"/>
              </a:ext>
            </a:extLst>
          </p:cNvPr>
          <p:cNvSpPr/>
          <p:nvPr/>
        </p:nvSpPr>
        <p:spPr>
          <a:xfrm>
            <a:off x="372082" y="2720173"/>
            <a:ext cx="1676877" cy="597194"/>
          </a:xfrm>
          <a:prstGeom prst="rect">
            <a:avLst/>
          </a:prstGeom>
          <a:solidFill>
            <a:schemeClr val="bg1"/>
          </a:solidFill>
          <a:ln w="57150">
            <a:solidFill>
              <a:srgbClr val="264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5080" indent="24130" algn="just">
              <a:lnSpc>
                <a:spcPct val="100000"/>
              </a:lnSpc>
              <a:spcBef>
                <a:spcPts val="105"/>
              </a:spcBef>
            </a:pPr>
            <a:r>
              <a:rPr lang="es-MX" sz="1600" b="1" dirty="0">
                <a:solidFill>
                  <a:srgbClr val="0070C0"/>
                </a:solidFill>
                <a:latin typeface="Montserrat SemiBold" pitchFamily="2" charset="77"/>
              </a:rPr>
              <a:t>Leyes relacionadas </a:t>
            </a:r>
          </a:p>
        </p:txBody>
      </p:sp>
      <p:sp>
        <p:nvSpPr>
          <p:cNvPr id="17" name="Flecha: circular 16">
            <a:extLst>
              <a:ext uri="{FF2B5EF4-FFF2-40B4-BE49-F238E27FC236}">
                <a16:creationId xmlns="" xmlns:a16="http://schemas.microsoft.com/office/drawing/2014/main" id="{76155F35-119F-1AB3-B3D5-C81205C72882}"/>
              </a:ext>
            </a:extLst>
          </p:cNvPr>
          <p:cNvSpPr/>
          <p:nvPr/>
        </p:nvSpPr>
        <p:spPr>
          <a:xfrm>
            <a:off x="5126910" y="1349822"/>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Flecha: circular 17">
            <a:extLst>
              <a:ext uri="{FF2B5EF4-FFF2-40B4-BE49-F238E27FC236}">
                <a16:creationId xmlns="" xmlns:a16="http://schemas.microsoft.com/office/drawing/2014/main" id="{3F284A25-6706-B3D2-EC33-AFFB331EB069}"/>
              </a:ext>
            </a:extLst>
          </p:cNvPr>
          <p:cNvSpPr/>
          <p:nvPr/>
        </p:nvSpPr>
        <p:spPr>
          <a:xfrm rot="1352999">
            <a:off x="8931323" y="1402194"/>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Flecha: circular 19">
            <a:extLst>
              <a:ext uri="{FF2B5EF4-FFF2-40B4-BE49-F238E27FC236}">
                <a16:creationId xmlns="" xmlns:a16="http://schemas.microsoft.com/office/drawing/2014/main" id="{96B1930B-D548-DF73-F06F-0463028DD2A9}"/>
              </a:ext>
            </a:extLst>
          </p:cNvPr>
          <p:cNvSpPr/>
          <p:nvPr/>
        </p:nvSpPr>
        <p:spPr>
          <a:xfrm>
            <a:off x="4781991" y="4190887"/>
            <a:ext cx="1603888" cy="1603888"/>
          </a:xfrm>
          <a:prstGeom prst="circularArrow">
            <a:avLst>
              <a:gd name="adj1" fmla="val 8041"/>
              <a:gd name="adj2" fmla="val 850580"/>
              <a:gd name="adj3" fmla="val 18957173"/>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Flecha: circular 20">
            <a:extLst>
              <a:ext uri="{FF2B5EF4-FFF2-40B4-BE49-F238E27FC236}">
                <a16:creationId xmlns="" xmlns:a16="http://schemas.microsoft.com/office/drawing/2014/main" id="{9240E92B-A2E9-4BA7-896E-FCD48FB74ACD}"/>
              </a:ext>
            </a:extLst>
          </p:cNvPr>
          <p:cNvSpPr/>
          <p:nvPr/>
        </p:nvSpPr>
        <p:spPr>
          <a:xfrm>
            <a:off x="8400442" y="4190887"/>
            <a:ext cx="1603888" cy="1603888"/>
          </a:xfrm>
          <a:prstGeom prst="circularArrow">
            <a:avLst>
              <a:gd name="adj1" fmla="val 6380"/>
              <a:gd name="adj2" fmla="val 850580"/>
              <a:gd name="adj3" fmla="val 18973909"/>
              <a:gd name="adj4" fmla="val 12575511"/>
              <a:gd name="adj5" fmla="val 744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3110260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o" ma:contentTypeID="0x01010041D9B3A7E810704192948A19B3CC5B80" ma:contentTypeVersion="1" ma:contentTypeDescription="Crear nuevo documento." ma:contentTypeScope="" ma:versionID="3f6fa390ab0ca861e1ca19160ebe8b05">
  <xsd:schema xmlns:xsd="http://www.w3.org/2001/XMLSchema" xmlns:xs="http://www.w3.org/2001/XMLSchema" xmlns:p="http://schemas.microsoft.com/office/2006/metadata/properties" xmlns:ns1="http://schemas.microsoft.com/sharepoint/v3" xmlns:ns2="81cc8fc0-8d1e-4295-8f37-5d076116407c" targetNamespace="http://schemas.microsoft.com/office/2006/metadata/properties" ma:root="true" ma:fieldsID="0ca9f3ac2d15db8bb029348aee8f1b74" ns1:_="" ns2:_="">
    <xsd:import namespace="http://schemas.microsoft.com/sharepoint/v3"/>
    <xsd:import namespace="81cc8fc0-8d1e-4295-8f37-5d076116407c"/>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cc8fc0-8d1e-4295-8f37-5d076116407c" elementFormDefault="qualified">
    <xsd:import namespace="http://schemas.microsoft.com/office/2006/documentManagement/types"/>
    <xsd:import namespace="http://schemas.microsoft.com/office/infopath/2007/PartnerControls"/>
    <xsd:element name="_dlc_DocId" ma:index="10" nillable="true" ma:displayName="Valor de Id. de documento" ma:description="El valor del identificador de documento asignado a este elemento." ma:internalName="_dlc_DocId" ma:readOnly="true">
      <xsd:simpleType>
        <xsd:restriction base="dms:Text"/>
      </xsd:simpleType>
    </xsd:element>
    <xsd:element name="_dlc_DocIdUrl" ma:index="11"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_dlc_DocId xmlns="81cc8fc0-8d1e-4295-8f37-5d076116407c">2TV4CCKVFCYA-327339268-436</_dlc_DocId>
    <_dlc_DocIdUrl xmlns="81cc8fc0-8d1e-4295-8f37-5d076116407c">
      <Url>https://www.minjusticia.gov.co/servicio-ciudadano/_layouts/15/DocIdRedir.aspx?ID=2TV4CCKVFCYA-327339268-436</Url>
      <Description>2TV4CCKVFCYA-327339268-436</Description>
    </_dlc_DocIdUrl>
  </documentManagement>
</p:properties>
</file>

<file path=customXml/itemProps1.xml><?xml version="1.0" encoding="utf-8"?>
<ds:datastoreItem xmlns:ds="http://schemas.openxmlformats.org/officeDocument/2006/customXml" ds:itemID="{09EB8089-ADA7-4ECE-8F94-FA21B6683AFE}"/>
</file>

<file path=customXml/itemProps2.xml><?xml version="1.0" encoding="utf-8"?>
<ds:datastoreItem xmlns:ds="http://schemas.openxmlformats.org/officeDocument/2006/customXml" ds:itemID="{D302CFA2-3D15-4D0A-85C3-C8EDD0855457}"/>
</file>

<file path=customXml/itemProps3.xml><?xml version="1.0" encoding="utf-8"?>
<ds:datastoreItem xmlns:ds="http://schemas.openxmlformats.org/officeDocument/2006/customXml" ds:itemID="{90601326-BA79-4660-AB4A-60DBBB9D46BF}"/>
</file>

<file path=customXml/itemProps4.xml><?xml version="1.0" encoding="utf-8"?>
<ds:datastoreItem xmlns:ds="http://schemas.openxmlformats.org/officeDocument/2006/customXml" ds:itemID="{B09740E8-7DEF-4F15-8B52-F4C5045E4768}"/>
</file>

<file path=docProps/app.xml><?xml version="1.0" encoding="utf-8"?>
<Properties xmlns="http://schemas.openxmlformats.org/officeDocument/2006/extended-properties" xmlns:vt="http://schemas.openxmlformats.org/officeDocument/2006/docPropsVTypes">
  <TotalTime>2383</TotalTime>
  <Words>2294</Words>
  <Application>Microsoft Office PowerPoint</Application>
  <PresentationFormat>Panorámica</PresentationFormat>
  <Paragraphs>231</Paragraphs>
  <Slides>20</Slides>
  <Notes>0</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Calibri Light</vt:lpstr>
      <vt:lpstr>Arial MT</vt:lpstr>
      <vt:lpstr>Montserrat SemiBold</vt:lpstr>
      <vt:lpstr>Calibri</vt:lpstr>
      <vt:lpstr>Montserrat Medium</vt:lpstr>
      <vt:lpstr>Wingdings</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eduardo cetina pineda</dc:creator>
  <cp:lastModifiedBy>JAVIER ANDRES VIDAL MELO</cp:lastModifiedBy>
  <cp:revision>47</cp:revision>
  <dcterms:created xsi:type="dcterms:W3CDTF">2022-08-21T22:49:05Z</dcterms:created>
  <dcterms:modified xsi:type="dcterms:W3CDTF">2023-03-01T20:47:16Z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0x01010041D9B3A7E810704192948A19B3CC5B80</vt:lpwstr>
  </property>
  <property fmtid="{D5CDD505-2E9C-101B-9397-08002B2CF9AE}" pid="3" name="_dlc_DocIdItemGuid">
    <vt:lpwstr>94380dd6-1459-4358-8c88-09c58b11cfc2</vt:lpwstr>
  </property>
</Properties>
</file>