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olors3.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3.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handoutMasterIdLst>
    <p:handoutMasterId r:id="rId39"/>
  </p:handoutMasterIdLst>
  <p:sldIdLst>
    <p:sldId id="256" r:id="rId5"/>
    <p:sldId id="257" r:id="rId6"/>
    <p:sldId id="268" r:id="rId7"/>
    <p:sldId id="258" r:id="rId8"/>
    <p:sldId id="269" r:id="rId9"/>
    <p:sldId id="262" r:id="rId10"/>
    <p:sldId id="259" r:id="rId11"/>
    <p:sldId id="263" r:id="rId12"/>
    <p:sldId id="270" r:id="rId13"/>
    <p:sldId id="264" r:id="rId14"/>
    <p:sldId id="265" r:id="rId15"/>
    <p:sldId id="266"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7" r:id="rId32"/>
    <p:sldId id="288" r:id="rId33"/>
    <p:sldId id="289" r:id="rId34"/>
    <p:sldId id="290" r:id="rId35"/>
    <p:sldId id="291" r:id="rId36"/>
    <p:sldId id="267" r:id="rId37"/>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002060"/>
    <a:srgbClr val="255083"/>
    <a:srgbClr val="93BB54"/>
    <a:srgbClr val="C49E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52" autoAdjust="0"/>
    <p:restoredTop sz="94660"/>
  </p:normalViewPr>
  <p:slideViewPr>
    <p:cSldViewPr snapToGrid="0">
      <p:cViewPr varScale="1">
        <p:scale>
          <a:sx n="96" d="100"/>
          <a:sy n="96" d="100"/>
        </p:scale>
        <p:origin x="84" y="36"/>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ustomXml" Target="../customXml/item4.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D:\GSC_Grado%2015\Percepci&#243;n%20Ciudadana\I%20semestre%202025\Matriz%20base%20percepci&#243;n%20ciudadana%20primer%20semestre%20202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GSC_Grado%2015\Percepci&#243;n%20Ciudadana\I%20semestre%202025\Matriz%20base%20percepci&#243;n%20ciudadana%20primer%20semestre%202025.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GSC_Grado%2015\Percepci&#243;n%20Ciudadana\I%20semestre%202025\Matriz%20base%20percepci&#243;n%20ciudadana%20primer%20semestre%202025.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GSC_Grado%2015\Percepci&#243;n%20Ciudadana\Re-construcci&#243;n%20percepci&#243;n%20ciudadana\Re-construcci&#243;n%20matriz%20base%20percepci&#243;n%20ciudadana%20vigencia%202024.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GSC_Grado%2015\Percepci&#243;n%20Ciudadana\I%20semestre%202025\Matriz%20base%20percepci&#243;n%20ciudadana%20primer%20semestre%202025.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8895-4B45-B063-DF9755E37B36}"/>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8895-4B45-B063-DF9755E37B36}"/>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8895-4B45-B063-DF9755E37B36}"/>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8895-4B45-B063-DF9755E37B36}"/>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8895-4B45-B063-DF9755E37B36}"/>
              </c:ext>
            </c:extLst>
          </c:dPt>
          <c:dLbls>
            <c:dLbl>
              <c:idx val="2"/>
              <c:layout>
                <c:manualLayout>
                  <c:x val="7.4153324584426944E-2"/>
                  <c:y val="-0.11439049285505974"/>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8895-4B45-B063-DF9755E37B36}"/>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s-CO"/>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G_7!$A$13:$A$17</c:f>
              <c:strCache>
                <c:ptCount val="5"/>
                <c:pt idx="0">
                  <c:v>Buena</c:v>
                </c:pt>
                <c:pt idx="1">
                  <c:v>Excelente</c:v>
                </c:pt>
                <c:pt idx="2">
                  <c:v>Mala</c:v>
                </c:pt>
                <c:pt idx="3">
                  <c:v>Pésima</c:v>
                </c:pt>
                <c:pt idx="4">
                  <c:v>Regular</c:v>
                </c:pt>
              </c:strCache>
            </c:strRef>
          </c:cat>
          <c:val>
            <c:numRef>
              <c:f>G_7!$B$13:$B$17</c:f>
              <c:numCache>
                <c:formatCode>General</c:formatCode>
                <c:ptCount val="5"/>
                <c:pt idx="0">
                  <c:v>285</c:v>
                </c:pt>
                <c:pt idx="1">
                  <c:v>346</c:v>
                </c:pt>
                <c:pt idx="2">
                  <c:v>65</c:v>
                </c:pt>
                <c:pt idx="3">
                  <c:v>112</c:v>
                </c:pt>
                <c:pt idx="4">
                  <c:v>87</c:v>
                </c:pt>
              </c:numCache>
            </c:numRef>
          </c:val>
          <c:extLst>
            <c:ext xmlns:c16="http://schemas.microsoft.com/office/drawing/2014/chart" uri="{C3380CC4-5D6E-409C-BE32-E72D297353CC}">
              <c16:uniqueId val="{0000000A-8895-4B45-B063-DF9755E37B36}"/>
            </c:ext>
          </c:extLst>
        </c:ser>
        <c:dLbls>
          <c:showLegendKey val="0"/>
          <c:showVal val="0"/>
          <c:showCatName val="0"/>
          <c:showSerName val="0"/>
          <c:showPercent val="0"/>
          <c:showBubbleSize val="0"/>
          <c:showLeaderLines val="1"/>
        </c:dLbls>
      </c:pie3D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1"/>
        <c:ser>
          <c:idx val="0"/>
          <c:order val="0"/>
          <c:invertIfNegative val="0"/>
          <c:dPt>
            <c:idx val="0"/>
            <c:invertIfNegative val="0"/>
            <c:bubble3D val="0"/>
            <c:spPr>
              <a:solidFill>
                <a:schemeClr val="accent1"/>
              </a:solidFill>
              <a:ln>
                <a:noFill/>
              </a:ln>
              <a:effectLst/>
              <a:sp3d/>
            </c:spPr>
            <c:extLst>
              <c:ext xmlns:c16="http://schemas.microsoft.com/office/drawing/2014/chart" uri="{C3380CC4-5D6E-409C-BE32-E72D297353CC}">
                <c16:uniqueId val="{00000001-9DF6-4735-A0AF-3217F9D2D5AB}"/>
              </c:ext>
            </c:extLst>
          </c:dPt>
          <c:dPt>
            <c:idx val="1"/>
            <c:invertIfNegative val="0"/>
            <c:bubble3D val="0"/>
            <c:spPr>
              <a:solidFill>
                <a:schemeClr val="accent2"/>
              </a:solidFill>
              <a:ln>
                <a:noFill/>
              </a:ln>
              <a:effectLst/>
              <a:sp3d/>
            </c:spPr>
            <c:extLst>
              <c:ext xmlns:c16="http://schemas.microsoft.com/office/drawing/2014/chart" uri="{C3380CC4-5D6E-409C-BE32-E72D297353CC}">
                <c16:uniqueId val="{00000003-9DF6-4735-A0AF-3217F9D2D5AB}"/>
              </c:ext>
            </c:extLst>
          </c:dPt>
          <c:dPt>
            <c:idx val="2"/>
            <c:invertIfNegative val="0"/>
            <c:bubble3D val="0"/>
            <c:spPr>
              <a:solidFill>
                <a:schemeClr val="accent3"/>
              </a:solidFill>
              <a:ln>
                <a:noFill/>
              </a:ln>
              <a:effectLst/>
              <a:sp3d/>
            </c:spPr>
            <c:extLst>
              <c:ext xmlns:c16="http://schemas.microsoft.com/office/drawing/2014/chart" uri="{C3380CC4-5D6E-409C-BE32-E72D297353CC}">
                <c16:uniqueId val="{00000005-9DF6-4735-A0AF-3217F9D2D5AB}"/>
              </c:ext>
            </c:extLst>
          </c:dPt>
          <c:dPt>
            <c:idx val="3"/>
            <c:invertIfNegative val="0"/>
            <c:bubble3D val="0"/>
            <c:spPr>
              <a:solidFill>
                <a:schemeClr val="accent4"/>
              </a:solidFill>
              <a:ln>
                <a:noFill/>
              </a:ln>
              <a:effectLst/>
              <a:sp3d/>
            </c:spPr>
            <c:extLst>
              <c:ext xmlns:c16="http://schemas.microsoft.com/office/drawing/2014/chart" uri="{C3380CC4-5D6E-409C-BE32-E72D297353CC}">
                <c16:uniqueId val="{00000007-9DF6-4735-A0AF-3217F9D2D5AB}"/>
              </c:ext>
            </c:extLst>
          </c:dPt>
          <c:dPt>
            <c:idx val="4"/>
            <c:invertIfNegative val="0"/>
            <c:bubble3D val="0"/>
            <c:spPr>
              <a:solidFill>
                <a:schemeClr val="accent5"/>
              </a:solidFill>
              <a:ln>
                <a:noFill/>
              </a:ln>
              <a:effectLst/>
              <a:sp3d/>
            </c:spPr>
            <c:extLst>
              <c:ext xmlns:c16="http://schemas.microsoft.com/office/drawing/2014/chart" uri="{C3380CC4-5D6E-409C-BE32-E72D297353CC}">
                <c16:uniqueId val="{00000009-9DF6-4735-A0AF-3217F9D2D5AB}"/>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G_7!$A$31:$A$35</c:f>
              <c:strCache>
                <c:ptCount val="5"/>
                <c:pt idx="0">
                  <c:v>Mala</c:v>
                </c:pt>
                <c:pt idx="1">
                  <c:v>Pésima</c:v>
                </c:pt>
                <c:pt idx="2">
                  <c:v>Regular</c:v>
                </c:pt>
                <c:pt idx="3">
                  <c:v>Buena</c:v>
                </c:pt>
                <c:pt idx="4">
                  <c:v>Excelente</c:v>
                </c:pt>
              </c:strCache>
            </c:strRef>
          </c:cat>
          <c:val>
            <c:numRef>
              <c:f>G_7!$B$31:$B$35</c:f>
              <c:numCache>
                <c:formatCode>General</c:formatCode>
                <c:ptCount val="5"/>
                <c:pt idx="0">
                  <c:v>61</c:v>
                </c:pt>
                <c:pt idx="1">
                  <c:v>79</c:v>
                </c:pt>
                <c:pt idx="2">
                  <c:v>112</c:v>
                </c:pt>
                <c:pt idx="3">
                  <c:v>315</c:v>
                </c:pt>
                <c:pt idx="4">
                  <c:v>328</c:v>
                </c:pt>
              </c:numCache>
            </c:numRef>
          </c:val>
          <c:shape val="cylinder"/>
          <c:extLst>
            <c:ext xmlns:c16="http://schemas.microsoft.com/office/drawing/2014/chart" uri="{C3380CC4-5D6E-409C-BE32-E72D297353CC}">
              <c16:uniqueId val="{0000000A-9DF6-4735-A0AF-3217F9D2D5AB}"/>
            </c:ext>
          </c:extLst>
        </c:ser>
        <c:dLbls>
          <c:showLegendKey val="0"/>
          <c:showVal val="0"/>
          <c:showCatName val="0"/>
          <c:showSerName val="0"/>
          <c:showPercent val="0"/>
          <c:showBubbleSize val="0"/>
        </c:dLbls>
        <c:gapWidth val="150"/>
        <c:shape val="box"/>
        <c:axId val="1402669055"/>
        <c:axId val="1402668575"/>
        <c:axId val="0"/>
      </c:bar3DChart>
      <c:catAx>
        <c:axId val="1402669055"/>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CO"/>
          </a:p>
        </c:txPr>
        <c:crossAx val="1402668575"/>
        <c:crosses val="autoZero"/>
        <c:auto val="1"/>
        <c:lblAlgn val="ctr"/>
        <c:lblOffset val="100"/>
        <c:noMultiLvlLbl val="0"/>
      </c:catAx>
      <c:valAx>
        <c:axId val="140266857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4026690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E511-47B0-BF35-95C80D1582C4}"/>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E511-47B0-BF35-95C80D1582C4}"/>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E511-47B0-BF35-95C80D1582C4}"/>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E511-47B0-BF35-95C80D1582C4}"/>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E511-47B0-BF35-95C80D1582C4}"/>
              </c:ext>
            </c:extLst>
          </c:dPt>
          <c:dLbls>
            <c:dLbl>
              <c:idx val="3"/>
              <c:layout>
                <c:manualLayout>
                  <c:x val="9.1627077865266846E-2"/>
                  <c:y val="9.6302857976086328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E511-47B0-BF35-95C80D1582C4}"/>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O"/>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G_8!$A$12:$A$16</c:f>
              <c:strCache>
                <c:ptCount val="5"/>
                <c:pt idx="0">
                  <c:v>Buena</c:v>
                </c:pt>
                <c:pt idx="1">
                  <c:v>Excelente</c:v>
                </c:pt>
                <c:pt idx="2">
                  <c:v>Mala</c:v>
                </c:pt>
                <c:pt idx="3">
                  <c:v>Pésima</c:v>
                </c:pt>
                <c:pt idx="4">
                  <c:v>Regular</c:v>
                </c:pt>
              </c:strCache>
            </c:strRef>
          </c:cat>
          <c:val>
            <c:numRef>
              <c:f>G_8!$B$12:$B$16</c:f>
              <c:numCache>
                <c:formatCode>General</c:formatCode>
                <c:ptCount val="5"/>
                <c:pt idx="0">
                  <c:v>356</c:v>
                </c:pt>
                <c:pt idx="1">
                  <c:v>352</c:v>
                </c:pt>
                <c:pt idx="2">
                  <c:v>39</c:v>
                </c:pt>
                <c:pt idx="3">
                  <c:v>51</c:v>
                </c:pt>
                <c:pt idx="4">
                  <c:v>97</c:v>
                </c:pt>
              </c:numCache>
            </c:numRef>
          </c:val>
          <c:extLst>
            <c:ext xmlns:c16="http://schemas.microsoft.com/office/drawing/2014/chart" uri="{C3380CC4-5D6E-409C-BE32-E72D297353CC}">
              <c16:uniqueId val="{0000000A-E511-47B0-BF35-95C80D1582C4}"/>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noFill/>
      <a:round/>
    </a:ln>
    <a:effectLst/>
  </c:spPr>
  <c:txPr>
    <a:bodyPr/>
    <a:lstStyle/>
    <a:p>
      <a:pPr>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3AA-4EFA-9AD6-8DDF3457C0BB}"/>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3AA-4EFA-9AD6-8DDF3457C0BB}"/>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C3AA-4EFA-9AD6-8DDF3457C0BB}"/>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C3AA-4EFA-9AD6-8DDF3457C0BB}"/>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O"/>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G_10!$A$10:$A$13</c:f>
              <c:strCache>
                <c:ptCount val="4"/>
                <c:pt idx="0">
                  <c:v>Femenino</c:v>
                </c:pt>
                <c:pt idx="1">
                  <c:v>Masculino</c:v>
                </c:pt>
                <c:pt idx="2">
                  <c:v>No responder</c:v>
                </c:pt>
                <c:pt idx="3">
                  <c:v>Otro</c:v>
                </c:pt>
              </c:strCache>
            </c:strRef>
          </c:cat>
          <c:val>
            <c:numRef>
              <c:f>G_10!$B$10:$B$13</c:f>
              <c:numCache>
                <c:formatCode>General</c:formatCode>
                <c:ptCount val="4"/>
                <c:pt idx="0">
                  <c:v>349</c:v>
                </c:pt>
                <c:pt idx="1">
                  <c:v>332</c:v>
                </c:pt>
                <c:pt idx="2">
                  <c:v>9</c:v>
                </c:pt>
                <c:pt idx="3">
                  <c:v>4</c:v>
                </c:pt>
              </c:numCache>
            </c:numRef>
          </c:val>
          <c:extLst>
            <c:ext xmlns:c16="http://schemas.microsoft.com/office/drawing/2014/chart" uri="{C3380CC4-5D6E-409C-BE32-E72D297353CC}">
              <c16:uniqueId val="{00000008-C3AA-4EFA-9AD6-8DDF3457C0B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D837-4622-B4D2-E6BFE06C7B32}"/>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D837-4622-B4D2-E6BFE06C7B32}"/>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C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G_11!$A$64:$A$65</c:f>
              <c:strCache>
                <c:ptCount val="2"/>
                <c:pt idx="0">
                  <c:v>No</c:v>
                </c:pt>
                <c:pt idx="1">
                  <c:v>Sí</c:v>
                </c:pt>
              </c:strCache>
            </c:strRef>
          </c:cat>
          <c:val>
            <c:numRef>
              <c:f>G_11!$B$64:$B$65</c:f>
              <c:numCache>
                <c:formatCode>General</c:formatCode>
                <c:ptCount val="2"/>
                <c:pt idx="0">
                  <c:v>876</c:v>
                </c:pt>
                <c:pt idx="1">
                  <c:v>93</c:v>
                </c:pt>
              </c:numCache>
            </c:numRef>
          </c:val>
          <c:extLst>
            <c:ext xmlns:c16="http://schemas.microsoft.com/office/drawing/2014/chart" uri="{C3380CC4-5D6E-409C-BE32-E72D297353CC}">
              <c16:uniqueId val="{00000004-D837-4622-B4D2-E6BFE06C7B32}"/>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74321784776902899"/>
          <c:y val="0.42187445319335082"/>
          <c:w val="7.3448818897637796E-2"/>
          <c:h val="0.1562510936132983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7DE8F55E-3564-59E0-6AB4-0A68F59932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F2C491CA-AD82-21DA-B6AF-104C3C64927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65CE21-4FFD-43E4-9BE1-44B69E389DE4}" type="datetimeFigureOut">
              <a:rPr lang="es-CO" smtClean="0"/>
              <a:t>24/07/2025</a:t>
            </a:fld>
            <a:endParaRPr lang="es-CO"/>
          </a:p>
        </p:txBody>
      </p:sp>
      <p:sp>
        <p:nvSpPr>
          <p:cNvPr id="4" name="Marcador de pie de página 3">
            <a:extLst>
              <a:ext uri="{FF2B5EF4-FFF2-40B4-BE49-F238E27FC236}">
                <a16:creationId xmlns:a16="http://schemas.microsoft.com/office/drawing/2014/main" id="{84018EA8-D50D-6048-06A1-98CC923A5F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9F885154-3EB1-CC47-4591-C970E8A909C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5897CF-0428-44F3-9C91-0685A4FB6EB6}" type="slidenum">
              <a:rPr lang="es-CO" smtClean="0"/>
              <a:t>‹Nº›</a:t>
            </a:fld>
            <a:endParaRPr lang="es-CO"/>
          </a:p>
        </p:txBody>
      </p:sp>
    </p:spTree>
    <p:extLst>
      <p:ext uri="{BB962C8B-B14F-4D97-AF65-F5344CB8AC3E}">
        <p14:creationId xmlns:p14="http://schemas.microsoft.com/office/powerpoint/2010/main" val="8900616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51769A-FCE8-4384-AB7E-28A94F658C46}" type="datetimeFigureOut">
              <a:rPr lang="es-CO" smtClean="0"/>
              <a:t>24/07/2025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B004EA-1F4E-420F-87A0-3CC304F175A2}" type="slidenum">
              <a:rPr lang="es-CO" smtClean="0"/>
              <a:t>‹Nº›</a:t>
            </a:fld>
            <a:endParaRPr lang="es-CO"/>
          </a:p>
        </p:txBody>
      </p:sp>
    </p:spTree>
    <p:extLst>
      <p:ext uri="{BB962C8B-B14F-4D97-AF65-F5344CB8AC3E}">
        <p14:creationId xmlns:p14="http://schemas.microsoft.com/office/powerpoint/2010/main" val="3524643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E4B004EA-1F4E-420F-87A0-3CC304F175A2}" type="slidenum">
              <a:rPr lang="es-CO" smtClean="0"/>
              <a:t>27</a:t>
            </a:fld>
            <a:endParaRPr lang="es-CO"/>
          </a:p>
        </p:txBody>
      </p:sp>
    </p:spTree>
    <p:extLst>
      <p:ext uri="{BB962C8B-B14F-4D97-AF65-F5344CB8AC3E}">
        <p14:creationId xmlns:p14="http://schemas.microsoft.com/office/powerpoint/2010/main" val="21970578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6AD64394-963E-D625-32AA-BDFC76B6E81B}"/>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24/07/2025</a:t>
            </a:fld>
            <a:endParaRPr lang="es-CO" dirty="0"/>
          </a:p>
        </p:txBody>
      </p:sp>
      <p:sp>
        <p:nvSpPr>
          <p:cNvPr id="4" name="Marcador de pie de página 3">
            <a:extLst>
              <a:ext uri="{FF2B5EF4-FFF2-40B4-BE49-F238E27FC236}">
                <a16:creationId xmlns:a16="http://schemas.microsoft.com/office/drawing/2014/main" id="{C0F68054-34D7-9279-DFD5-715512BF4F92}"/>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5" name="Marcador de número de diapositiva 4">
            <a:extLst>
              <a:ext uri="{FF2B5EF4-FFF2-40B4-BE49-F238E27FC236}">
                <a16:creationId xmlns:a16="http://schemas.microsoft.com/office/drawing/2014/main" id="{4916C35A-4761-CBE9-49AD-2C3A4928C1E2}"/>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pic>
        <p:nvPicPr>
          <p:cNvPr id="6" name="Imagen 5">
            <a:extLst>
              <a:ext uri="{FF2B5EF4-FFF2-40B4-BE49-F238E27FC236}">
                <a16:creationId xmlns:a16="http://schemas.microsoft.com/office/drawing/2014/main" id="{53806064-D094-DA86-6C22-C9CFC529A6BB}"/>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5133175" y="2139929"/>
            <a:ext cx="1925649" cy="1783009"/>
          </a:xfrm>
          <a:prstGeom prst="rect">
            <a:avLst/>
          </a:prstGeom>
        </p:spPr>
      </p:pic>
    </p:spTree>
    <p:extLst>
      <p:ext uri="{BB962C8B-B14F-4D97-AF65-F5344CB8AC3E}">
        <p14:creationId xmlns:p14="http://schemas.microsoft.com/office/powerpoint/2010/main" val="103456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A0128F-3548-EBBF-BD29-1EB1D245720C}"/>
              </a:ext>
            </a:extLst>
          </p:cNvPr>
          <p:cNvSpPr>
            <a:spLocks noGrp="1"/>
          </p:cNvSpPr>
          <p:nvPr>
            <p:ph type="title"/>
          </p:nvPr>
        </p:nvSpPr>
        <p:spPr/>
        <p:txBody>
          <a:bodyPr/>
          <a:lstStyle>
            <a:lvl1pPr>
              <a:defRPr>
                <a:latin typeface="Verdana" panose="020B0604030504040204" pitchFamily="34" charset="0"/>
              </a:defRPr>
            </a:lvl1pPr>
          </a:lstStyle>
          <a:p>
            <a:r>
              <a:rPr lang="es-ES" dirty="0"/>
              <a:t>Haga clic para modificar el estilo de título del patrón</a:t>
            </a:r>
            <a:endParaRPr lang="es-CO" dirty="0"/>
          </a:p>
        </p:txBody>
      </p:sp>
      <p:sp>
        <p:nvSpPr>
          <p:cNvPr id="3" name="Marcador de contenido 2">
            <a:extLst>
              <a:ext uri="{FF2B5EF4-FFF2-40B4-BE49-F238E27FC236}">
                <a16:creationId xmlns:a16="http://schemas.microsoft.com/office/drawing/2014/main" id="{2B611771-8F44-52FC-9741-53E17FE3733D}"/>
              </a:ext>
            </a:extLst>
          </p:cNvPr>
          <p:cNvSpPr>
            <a:spLocks noGrp="1"/>
          </p:cNvSpPr>
          <p:nvPr>
            <p:ph idx="1"/>
          </p:nvPr>
        </p:nvSpPr>
        <p:spPr/>
        <p:txBody>
          <a:bodyPr/>
          <a:lstStyle>
            <a:lvl1pPr>
              <a:defRPr>
                <a:latin typeface="Verdana" panose="020B0604030504040204" pitchFamily="34" charset="0"/>
              </a:defRPr>
            </a:lvl1pPr>
            <a:lvl2pPr>
              <a:defRPr>
                <a:latin typeface="Verdana" panose="020B0604030504040204" pitchFamily="34" charset="0"/>
              </a:defRPr>
            </a:lvl2pPr>
            <a:lvl3pPr>
              <a:defRPr>
                <a:latin typeface="Verdana" panose="020B0604030504040204" pitchFamily="34" charset="0"/>
              </a:defRPr>
            </a:lvl3pPr>
            <a:lvl4pPr>
              <a:defRPr>
                <a:latin typeface="Verdana" panose="020B0604030504040204" pitchFamily="34" charset="0"/>
              </a:defRPr>
            </a:lvl4pPr>
            <a:lvl5pPr>
              <a:defRPr>
                <a:latin typeface="Verdana" panose="020B0604030504040204"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CA0D0EFA-890A-CDAE-F1B6-CDA7C84A4BFA}"/>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24/07/2025</a:t>
            </a:fld>
            <a:endParaRPr lang="es-CO" dirty="0"/>
          </a:p>
        </p:txBody>
      </p:sp>
      <p:sp>
        <p:nvSpPr>
          <p:cNvPr id="5" name="Marcador de pie de página 4">
            <a:extLst>
              <a:ext uri="{FF2B5EF4-FFF2-40B4-BE49-F238E27FC236}">
                <a16:creationId xmlns:a16="http://schemas.microsoft.com/office/drawing/2014/main" id="{9903C958-22C5-59D4-D584-C88407A5F5A3}"/>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D0441F80-8960-189A-2E8E-15505E6A0F98}"/>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sp>
        <p:nvSpPr>
          <p:cNvPr id="7" name="Rectángulo 6">
            <a:extLst>
              <a:ext uri="{FF2B5EF4-FFF2-40B4-BE49-F238E27FC236}">
                <a16:creationId xmlns:a16="http://schemas.microsoft.com/office/drawing/2014/main" id="{BFA9D7E4-7BA0-40B7-FF99-DD7B5CDE5C94}"/>
              </a:ext>
            </a:extLst>
          </p:cNvPr>
          <p:cNvSpPr/>
          <p:nvPr userDrawn="1"/>
        </p:nvSpPr>
        <p:spPr>
          <a:xfrm>
            <a:off x="0" y="6721474"/>
            <a:ext cx="12192000" cy="136525"/>
          </a:xfrm>
          <a:prstGeom prst="rect">
            <a:avLst/>
          </a:prstGeom>
          <a:solidFill>
            <a:srgbClr val="2550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2046970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31F210-8371-C703-B82E-47C593C78A20}"/>
              </a:ext>
            </a:extLst>
          </p:cNvPr>
          <p:cNvSpPr>
            <a:spLocks noGrp="1"/>
          </p:cNvSpPr>
          <p:nvPr>
            <p:ph type="title"/>
          </p:nvPr>
        </p:nvSpPr>
        <p:spPr/>
        <p:txBody>
          <a:bodyPr/>
          <a:lstStyle>
            <a:lvl1pPr>
              <a:defRPr>
                <a:latin typeface="Verdana" panose="020B0604030504040204" pitchFamily="34" charset="0"/>
              </a:defRPr>
            </a:lvl1pPr>
          </a:lstStyle>
          <a:p>
            <a:r>
              <a:rPr lang="es-ES" dirty="0"/>
              <a:t>Haga clic para modificar el estilo de título del patrón</a:t>
            </a:r>
            <a:endParaRPr lang="es-CO" dirty="0"/>
          </a:p>
        </p:txBody>
      </p:sp>
      <p:sp>
        <p:nvSpPr>
          <p:cNvPr id="3" name="Marcador de contenido 2">
            <a:extLst>
              <a:ext uri="{FF2B5EF4-FFF2-40B4-BE49-F238E27FC236}">
                <a16:creationId xmlns:a16="http://schemas.microsoft.com/office/drawing/2014/main" id="{0B15A348-98B3-3879-5E17-CB0127E64850}"/>
              </a:ext>
            </a:extLst>
          </p:cNvPr>
          <p:cNvSpPr>
            <a:spLocks noGrp="1"/>
          </p:cNvSpPr>
          <p:nvPr>
            <p:ph sz="half" idx="1"/>
          </p:nvPr>
        </p:nvSpPr>
        <p:spPr>
          <a:xfrm>
            <a:off x="838200" y="1825625"/>
            <a:ext cx="5181600" cy="4351338"/>
          </a:xfrm>
        </p:spPr>
        <p:txBody>
          <a:bodyPr/>
          <a:lstStyle>
            <a:lvl1pPr>
              <a:defRPr>
                <a:latin typeface="Verdana" panose="020B0604030504040204" pitchFamily="34" charset="0"/>
              </a:defRPr>
            </a:lvl1pPr>
            <a:lvl2pPr>
              <a:defRPr>
                <a:latin typeface="Verdana" panose="020B0604030504040204" pitchFamily="34" charset="0"/>
              </a:defRPr>
            </a:lvl2pPr>
            <a:lvl3pPr>
              <a:defRPr>
                <a:latin typeface="Verdana" panose="020B0604030504040204" pitchFamily="34" charset="0"/>
              </a:defRPr>
            </a:lvl3pPr>
            <a:lvl4pPr>
              <a:defRPr>
                <a:latin typeface="Verdana" panose="020B0604030504040204" pitchFamily="34" charset="0"/>
              </a:defRPr>
            </a:lvl4pPr>
            <a:lvl5pPr>
              <a:defRPr>
                <a:latin typeface="Verdana" panose="020B0604030504040204"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contenido 3">
            <a:extLst>
              <a:ext uri="{FF2B5EF4-FFF2-40B4-BE49-F238E27FC236}">
                <a16:creationId xmlns:a16="http://schemas.microsoft.com/office/drawing/2014/main" id="{88F33D3A-1132-9B1A-B962-CD60ABDB6F59}"/>
              </a:ext>
            </a:extLst>
          </p:cNvPr>
          <p:cNvSpPr>
            <a:spLocks noGrp="1"/>
          </p:cNvSpPr>
          <p:nvPr>
            <p:ph sz="half" idx="2"/>
          </p:nvPr>
        </p:nvSpPr>
        <p:spPr>
          <a:xfrm>
            <a:off x="6172200" y="1825625"/>
            <a:ext cx="5181600" cy="4351338"/>
          </a:xfrm>
        </p:spPr>
        <p:txBody>
          <a:bodyPr/>
          <a:lstStyle>
            <a:lvl1pPr>
              <a:defRPr>
                <a:latin typeface="Verdana" panose="020B0604030504040204" pitchFamily="34" charset="0"/>
              </a:defRPr>
            </a:lvl1pPr>
            <a:lvl2pPr>
              <a:defRPr>
                <a:latin typeface="Verdana" panose="020B0604030504040204" pitchFamily="34" charset="0"/>
              </a:defRPr>
            </a:lvl2pPr>
            <a:lvl3pPr>
              <a:defRPr>
                <a:latin typeface="Verdana" panose="020B0604030504040204" pitchFamily="34" charset="0"/>
              </a:defRPr>
            </a:lvl3pPr>
            <a:lvl4pPr>
              <a:defRPr>
                <a:latin typeface="Verdana" panose="020B0604030504040204" pitchFamily="34" charset="0"/>
              </a:defRPr>
            </a:lvl4pPr>
            <a:lvl5pPr>
              <a:defRPr>
                <a:latin typeface="Verdana" panose="020B0604030504040204"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5" name="Marcador de fecha 4">
            <a:extLst>
              <a:ext uri="{FF2B5EF4-FFF2-40B4-BE49-F238E27FC236}">
                <a16:creationId xmlns:a16="http://schemas.microsoft.com/office/drawing/2014/main" id="{81E0D49E-7178-69A3-8F58-4D4C48A6CEFA}"/>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24/07/2025</a:t>
            </a:fld>
            <a:endParaRPr lang="es-CO" dirty="0"/>
          </a:p>
        </p:txBody>
      </p:sp>
      <p:sp>
        <p:nvSpPr>
          <p:cNvPr id="6" name="Marcador de pie de página 5">
            <a:extLst>
              <a:ext uri="{FF2B5EF4-FFF2-40B4-BE49-F238E27FC236}">
                <a16:creationId xmlns:a16="http://schemas.microsoft.com/office/drawing/2014/main" id="{2F5CC090-A935-39EC-1352-2703D7774C23}"/>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7" name="Marcador de número de diapositiva 6">
            <a:extLst>
              <a:ext uri="{FF2B5EF4-FFF2-40B4-BE49-F238E27FC236}">
                <a16:creationId xmlns:a16="http://schemas.microsoft.com/office/drawing/2014/main" id="{F9F37035-180E-0152-1228-EECA44274B02}"/>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spTree>
    <p:extLst>
      <p:ext uri="{BB962C8B-B14F-4D97-AF65-F5344CB8AC3E}">
        <p14:creationId xmlns:p14="http://schemas.microsoft.com/office/powerpoint/2010/main" val="926693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CAB338-F339-66BE-83C6-7A3F6FECC920}"/>
              </a:ext>
            </a:extLst>
          </p:cNvPr>
          <p:cNvSpPr>
            <a:spLocks noGrp="1"/>
          </p:cNvSpPr>
          <p:nvPr>
            <p:ph type="title"/>
          </p:nvPr>
        </p:nvSpPr>
        <p:spPr>
          <a:xfrm>
            <a:off x="839788" y="365125"/>
            <a:ext cx="10515600" cy="1325563"/>
          </a:xfrm>
        </p:spPr>
        <p:txBody>
          <a:bodyPr/>
          <a:lstStyle>
            <a:lvl1pPr>
              <a:defRPr>
                <a:latin typeface="Verdana" panose="020B0604030504040204" pitchFamily="34" charset="0"/>
              </a:defRPr>
            </a:lvl1p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69935FC1-EFEA-9E70-C955-E0F46AFA9912}"/>
              </a:ext>
            </a:extLst>
          </p:cNvPr>
          <p:cNvSpPr>
            <a:spLocks noGrp="1"/>
          </p:cNvSpPr>
          <p:nvPr>
            <p:ph type="body" idx="1"/>
          </p:nvPr>
        </p:nvSpPr>
        <p:spPr>
          <a:xfrm>
            <a:off x="839788" y="1681163"/>
            <a:ext cx="5157787" cy="823912"/>
          </a:xfrm>
        </p:spPr>
        <p:txBody>
          <a:bodyPr anchor="b"/>
          <a:lstStyle>
            <a:lvl1pPr marL="0" indent="0">
              <a:buNone/>
              <a:defRPr sz="2400" b="1">
                <a:latin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4" name="Marcador de contenido 3">
            <a:extLst>
              <a:ext uri="{FF2B5EF4-FFF2-40B4-BE49-F238E27FC236}">
                <a16:creationId xmlns:a16="http://schemas.microsoft.com/office/drawing/2014/main" id="{B52A0A90-FD8F-D098-9E3C-8B3903C7EAD4}"/>
              </a:ext>
            </a:extLst>
          </p:cNvPr>
          <p:cNvSpPr>
            <a:spLocks noGrp="1"/>
          </p:cNvSpPr>
          <p:nvPr>
            <p:ph sz="half" idx="2"/>
          </p:nvPr>
        </p:nvSpPr>
        <p:spPr>
          <a:xfrm>
            <a:off x="839788" y="2505075"/>
            <a:ext cx="5157787" cy="3684588"/>
          </a:xfrm>
        </p:spPr>
        <p:txBody>
          <a:bodyPr/>
          <a:lstStyle>
            <a:lvl1pPr>
              <a:defRPr>
                <a:latin typeface="Verdana" panose="020B0604030504040204" pitchFamily="34" charset="0"/>
              </a:defRPr>
            </a:lvl1pPr>
            <a:lvl2pPr>
              <a:defRPr>
                <a:latin typeface="Verdana" panose="020B0604030504040204" pitchFamily="34" charset="0"/>
              </a:defRPr>
            </a:lvl2pPr>
            <a:lvl3pPr>
              <a:defRPr>
                <a:latin typeface="Verdana" panose="020B0604030504040204" pitchFamily="34" charset="0"/>
              </a:defRPr>
            </a:lvl3pPr>
            <a:lvl4pPr>
              <a:defRPr>
                <a:latin typeface="Verdana" panose="020B0604030504040204" pitchFamily="34" charset="0"/>
              </a:defRPr>
            </a:lvl4pPr>
            <a:lvl5pPr>
              <a:defRPr>
                <a:latin typeface="Verdana" panose="020B0604030504040204"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5" name="Marcador de texto 4">
            <a:extLst>
              <a:ext uri="{FF2B5EF4-FFF2-40B4-BE49-F238E27FC236}">
                <a16:creationId xmlns:a16="http://schemas.microsoft.com/office/drawing/2014/main" id="{A0F47486-611C-6371-6BFF-C8AADB90A803}"/>
              </a:ext>
            </a:extLst>
          </p:cNvPr>
          <p:cNvSpPr>
            <a:spLocks noGrp="1"/>
          </p:cNvSpPr>
          <p:nvPr>
            <p:ph type="body" sz="quarter" idx="3"/>
          </p:nvPr>
        </p:nvSpPr>
        <p:spPr>
          <a:xfrm>
            <a:off x="6172200" y="1681163"/>
            <a:ext cx="5183188" cy="823912"/>
          </a:xfrm>
        </p:spPr>
        <p:txBody>
          <a:bodyPr anchor="b"/>
          <a:lstStyle>
            <a:lvl1pPr marL="0" indent="0">
              <a:buNone/>
              <a:defRPr sz="2400" b="1">
                <a:latin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6" name="Marcador de contenido 5">
            <a:extLst>
              <a:ext uri="{FF2B5EF4-FFF2-40B4-BE49-F238E27FC236}">
                <a16:creationId xmlns:a16="http://schemas.microsoft.com/office/drawing/2014/main" id="{25A5BFE2-9B56-F9FE-1317-1698B3D8A8E5}"/>
              </a:ext>
            </a:extLst>
          </p:cNvPr>
          <p:cNvSpPr>
            <a:spLocks noGrp="1"/>
          </p:cNvSpPr>
          <p:nvPr>
            <p:ph sz="quarter" idx="4"/>
          </p:nvPr>
        </p:nvSpPr>
        <p:spPr>
          <a:xfrm>
            <a:off x="6172200" y="2505075"/>
            <a:ext cx="5183188" cy="3684588"/>
          </a:xfrm>
        </p:spPr>
        <p:txBody>
          <a:bodyPr/>
          <a:lstStyle>
            <a:lvl1pPr>
              <a:defRPr>
                <a:latin typeface="Verdana" panose="020B0604030504040204" pitchFamily="34" charset="0"/>
              </a:defRPr>
            </a:lvl1pPr>
            <a:lvl2pPr>
              <a:defRPr>
                <a:latin typeface="Verdana" panose="020B0604030504040204" pitchFamily="34" charset="0"/>
              </a:defRPr>
            </a:lvl2pPr>
            <a:lvl3pPr>
              <a:defRPr>
                <a:latin typeface="Verdana" panose="020B0604030504040204" pitchFamily="34" charset="0"/>
              </a:defRPr>
            </a:lvl3pPr>
            <a:lvl4pPr>
              <a:defRPr>
                <a:latin typeface="Verdana" panose="020B0604030504040204" pitchFamily="34" charset="0"/>
              </a:defRPr>
            </a:lvl4pPr>
            <a:lvl5pPr>
              <a:defRPr>
                <a:latin typeface="Verdana" panose="020B0604030504040204"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7" name="Marcador de fecha 6">
            <a:extLst>
              <a:ext uri="{FF2B5EF4-FFF2-40B4-BE49-F238E27FC236}">
                <a16:creationId xmlns:a16="http://schemas.microsoft.com/office/drawing/2014/main" id="{758251A3-C7BF-3DF9-1006-6349C94FA1F1}"/>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24/07/2025</a:t>
            </a:fld>
            <a:endParaRPr lang="es-CO" dirty="0"/>
          </a:p>
        </p:txBody>
      </p:sp>
      <p:sp>
        <p:nvSpPr>
          <p:cNvPr id="8" name="Marcador de pie de página 7">
            <a:extLst>
              <a:ext uri="{FF2B5EF4-FFF2-40B4-BE49-F238E27FC236}">
                <a16:creationId xmlns:a16="http://schemas.microsoft.com/office/drawing/2014/main" id="{644687DF-C287-0B90-0384-AC46566F9DE1}"/>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9" name="Marcador de número de diapositiva 8">
            <a:extLst>
              <a:ext uri="{FF2B5EF4-FFF2-40B4-BE49-F238E27FC236}">
                <a16:creationId xmlns:a16="http://schemas.microsoft.com/office/drawing/2014/main" id="{EB92D22D-0268-7F05-56E0-5963F89C291C}"/>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spTree>
    <p:extLst>
      <p:ext uri="{BB962C8B-B14F-4D97-AF65-F5344CB8AC3E}">
        <p14:creationId xmlns:p14="http://schemas.microsoft.com/office/powerpoint/2010/main" val="3257333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5FE461-F01D-222B-4C7C-57D2AA8652C0}"/>
              </a:ext>
            </a:extLst>
          </p:cNvPr>
          <p:cNvSpPr>
            <a:spLocks noGrp="1"/>
          </p:cNvSpPr>
          <p:nvPr>
            <p:ph type="title"/>
          </p:nvPr>
        </p:nvSpPr>
        <p:spPr/>
        <p:txBody>
          <a:bodyPr/>
          <a:lstStyle>
            <a:lvl1pPr>
              <a:defRPr>
                <a:latin typeface="Verdana" panose="020B0604030504040204" pitchFamily="34" charset="0"/>
              </a:defRPr>
            </a:lvl1pPr>
          </a:lstStyle>
          <a:p>
            <a:r>
              <a:rPr lang="es-ES" dirty="0"/>
              <a:t>Haga clic para modificar el estilo de título del patrón</a:t>
            </a:r>
            <a:endParaRPr lang="es-CO" dirty="0"/>
          </a:p>
        </p:txBody>
      </p:sp>
      <p:sp>
        <p:nvSpPr>
          <p:cNvPr id="3" name="Marcador de fecha 2">
            <a:extLst>
              <a:ext uri="{FF2B5EF4-FFF2-40B4-BE49-F238E27FC236}">
                <a16:creationId xmlns:a16="http://schemas.microsoft.com/office/drawing/2014/main" id="{5CFB908D-19D2-F83C-4039-D58C06ECA823}"/>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24/07/2025</a:t>
            </a:fld>
            <a:endParaRPr lang="es-CO" dirty="0"/>
          </a:p>
        </p:txBody>
      </p:sp>
      <p:sp>
        <p:nvSpPr>
          <p:cNvPr id="4" name="Marcador de pie de página 3">
            <a:extLst>
              <a:ext uri="{FF2B5EF4-FFF2-40B4-BE49-F238E27FC236}">
                <a16:creationId xmlns:a16="http://schemas.microsoft.com/office/drawing/2014/main" id="{877D68EF-BFF2-A72E-07EE-5E72D7A4740D}"/>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5" name="Marcador de número de diapositiva 4">
            <a:extLst>
              <a:ext uri="{FF2B5EF4-FFF2-40B4-BE49-F238E27FC236}">
                <a16:creationId xmlns:a16="http://schemas.microsoft.com/office/drawing/2014/main" id="{538FE25A-BF2A-CF99-7E87-C956434B72ED}"/>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spTree>
    <p:extLst>
      <p:ext uri="{BB962C8B-B14F-4D97-AF65-F5344CB8AC3E}">
        <p14:creationId xmlns:p14="http://schemas.microsoft.com/office/powerpoint/2010/main" val="1271424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B9DC9B7-1E4F-7D26-4BD7-745061F4E257}"/>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24/07/2025</a:t>
            </a:fld>
            <a:endParaRPr lang="es-CO" dirty="0"/>
          </a:p>
        </p:txBody>
      </p:sp>
      <p:sp>
        <p:nvSpPr>
          <p:cNvPr id="3" name="Marcador de pie de página 2">
            <a:extLst>
              <a:ext uri="{FF2B5EF4-FFF2-40B4-BE49-F238E27FC236}">
                <a16:creationId xmlns:a16="http://schemas.microsoft.com/office/drawing/2014/main" id="{9F5816B9-11D6-2A5A-0FD1-DB0FC94DB765}"/>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4" name="Marcador de número de diapositiva 3">
            <a:extLst>
              <a:ext uri="{FF2B5EF4-FFF2-40B4-BE49-F238E27FC236}">
                <a16:creationId xmlns:a16="http://schemas.microsoft.com/office/drawing/2014/main" id="{D3A788D0-F4D3-2B6C-9239-17F58235B626}"/>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spTree>
    <p:extLst>
      <p:ext uri="{BB962C8B-B14F-4D97-AF65-F5344CB8AC3E}">
        <p14:creationId xmlns:p14="http://schemas.microsoft.com/office/powerpoint/2010/main" val="1662749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911F9C-4982-DC10-47A7-6087D7976D8D}"/>
              </a:ext>
            </a:extLst>
          </p:cNvPr>
          <p:cNvSpPr>
            <a:spLocks noGrp="1"/>
          </p:cNvSpPr>
          <p:nvPr>
            <p:ph type="title"/>
          </p:nvPr>
        </p:nvSpPr>
        <p:spPr>
          <a:xfrm>
            <a:off x="839788" y="457200"/>
            <a:ext cx="3932237" cy="1600200"/>
          </a:xfrm>
        </p:spPr>
        <p:txBody>
          <a:bodyPr anchor="b"/>
          <a:lstStyle>
            <a:lvl1pPr>
              <a:defRPr sz="3200">
                <a:latin typeface="Verdana" panose="020B0604030504040204" pitchFamily="34" charset="0"/>
              </a:defRPr>
            </a:lvl1pPr>
          </a:lstStyle>
          <a:p>
            <a:r>
              <a:rPr lang="es-ES" dirty="0"/>
              <a:t>Haga clic para modificar el estilo de título del patrón</a:t>
            </a:r>
            <a:endParaRPr lang="es-CO" dirty="0"/>
          </a:p>
        </p:txBody>
      </p:sp>
      <p:sp>
        <p:nvSpPr>
          <p:cNvPr id="3" name="Marcador de contenido 2">
            <a:extLst>
              <a:ext uri="{FF2B5EF4-FFF2-40B4-BE49-F238E27FC236}">
                <a16:creationId xmlns:a16="http://schemas.microsoft.com/office/drawing/2014/main" id="{CA2D4D84-B18F-DC4C-91BD-C2D2452F670D}"/>
              </a:ext>
            </a:extLst>
          </p:cNvPr>
          <p:cNvSpPr>
            <a:spLocks noGrp="1"/>
          </p:cNvSpPr>
          <p:nvPr>
            <p:ph idx="1"/>
          </p:nvPr>
        </p:nvSpPr>
        <p:spPr>
          <a:xfrm>
            <a:off x="5183188" y="987425"/>
            <a:ext cx="6172200" cy="4873625"/>
          </a:xfrm>
        </p:spPr>
        <p:txBody>
          <a:bodyPr/>
          <a:lstStyle>
            <a:lvl1pPr>
              <a:defRPr sz="3200">
                <a:latin typeface="Verdana" panose="020B0604030504040204" pitchFamily="34" charset="0"/>
              </a:defRPr>
            </a:lvl1pPr>
            <a:lvl2pPr>
              <a:defRPr sz="2800">
                <a:latin typeface="Verdana" panose="020B0604030504040204" pitchFamily="34" charset="0"/>
              </a:defRPr>
            </a:lvl2pPr>
            <a:lvl3pPr>
              <a:defRPr sz="2400">
                <a:latin typeface="Verdana" panose="020B0604030504040204" pitchFamily="34" charset="0"/>
              </a:defRPr>
            </a:lvl3pPr>
            <a:lvl4pPr>
              <a:defRPr sz="2000">
                <a:latin typeface="Verdana" panose="020B0604030504040204" pitchFamily="34" charset="0"/>
              </a:defRPr>
            </a:lvl4pPr>
            <a:lvl5pPr>
              <a:defRPr sz="2000">
                <a:latin typeface="Verdana" panose="020B0604030504040204" pitchFamily="34" charset="0"/>
              </a:defRPr>
            </a:lvl5pPr>
            <a:lvl6pPr>
              <a:defRPr sz="2000"/>
            </a:lvl6pPr>
            <a:lvl7pPr>
              <a:defRPr sz="2000"/>
            </a:lvl7pPr>
            <a:lvl8pPr>
              <a:defRPr sz="2000"/>
            </a:lvl8pPr>
            <a:lvl9pPr>
              <a:defRPr sz="2000"/>
            </a:lvl9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texto 3">
            <a:extLst>
              <a:ext uri="{FF2B5EF4-FFF2-40B4-BE49-F238E27FC236}">
                <a16:creationId xmlns:a16="http://schemas.microsoft.com/office/drawing/2014/main" id="{F14A5BCA-21FB-4F80-5D90-71B92FADA722}"/>
              </a:ext>
            </a:extLst>
          </p:cNvPr>
          <p:cNvSpPr>
            <a:spLocks noGrp="1"/>
          </p:cNvSpPr>
          <p:nvPr>
            <p:ph type="body" sz="half" idx="2"/>
          </p:nvPr>
        </p:nvSpPr>
        <p:spPr>
          <a:xfrm>
            <a:off x="839788" y="2057400"/>
            <a:ext cx="3932237" cy="3811588"/>
          </a:xfrm>
        </p:spPr>
        <p:txBody>
          <a:bodyPr/>
          <a:lstStyle>
            <a:lvl1pPr marL="0" indent="0">
              <a:buNone/>
              <a:defRPr sz="1600">
                <a:latin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5" name="Marcador de fecha 4">
            <a:extLst>
              <a:ext uri="{FF2B5EF4-FFF2-40B4-BE49-F238E27FC236}">
                <a16:creationId xmlns:a16="http://schemas.microsoft.com/office/drawing/2014/main" id="{1DC4DC66-6DB7-E14E-1352-1E2E2ED4EDE4}"/>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24/07/2025</a:t>
            </a:fld>
            <a:endParaRPr lang="es-CO" dirty="0"/>
          </a:p>
        </p:txBody>
      </p:sp>
      <p:sp>
        <p:nvSpPr>
          <p:cNvPr id="6" name="Marcador de pie de página 5">
            <a:extLst>
              <a:ext uri="{FF2B5EF4-FFF2-40B4-BE49-F238E27FC236}">
                <a16:creationId xmlns:a16="http://schemas.microsoft.com/office/drawing/2014/main" id="{15AEA652-EF40-005F-FF90-AD253E40DB70}"/>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7" name="Marcador de número de diapositiva 6">
            <a:extLst>
              <a:ext uri="{FF2B5EF4-FFF2-40B4-BE49-F238E27FC236}">
                <a16:creationId xmlns:a16="http://schemas.microsoft.com/office/drawing/2014/main" id="{9E9AB725-99AA-BB55-8E39-F039EB14A8E6}"/>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spTree>
    <p:extLst>
      <p:ext uri="{BB962C8B-B14F-4D97-AF65-F5344CB8AC3E}">
        <p14:creationId xmlns:p14="http://schemas.microsoft.com/office/powerpoint/2010/main" val="295096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E65C95-5503-7D88-003E-0E2E5F911302}"/>
              </a:ext>
            </a:extLst>
          </p:cNvPr>
          <p:cNvSpPr>
            <a:spLocks noGrp="1"/>
          </p:cNvSpPr>
          <p:nvPr>
            <p:ph type="title"/>
          </p:nvPr>
        </p:nvSpPr>
        <p:spPr>
          <a:xfrm>
            <a:off x="839788" y="457200"/>
            <a:ext cx="3932237" cy="1600200"/>
          </a:xfrm>
        </p:spPr>
        <p:txBody>
          <a:bodyPr anchor="b"/>
          <a:lstStyle>
            <a:lvl1pPr>
              <a:defRPr sz="3200">
                <a:latin typeface="Verdana" panose="020B0604030504040204" pitchFamily="34" charset="0"/>
              </a:defRPr>
            </a:lvl1pPr>
          </a:lstStyle>
          <a:p>
            <a:r>
              <a:rPr lang="es-ES" dirty="0"/>
              <a:t>Haga clic para modificar el estilo de título del patrón</a:t>
            </a:r>
            <a:endParaRPr lang="es-CO" dirty="0"/>
          </a:p>
        </p:txBody>
      </p:sp>
      <p:sp>
        <p:nvSpPr>
          <p:cNvPr id="3" name="Marcador de posición de imagen 2">
            <a:extLst>
              <a:ext uri="{FF2B5EF4-FFF2-40B4-BE49-F238E27FC236}">
                <a16:creationId xmlns:a16="http://schemas.microsoft.com/office/drawing/2014/main" id="{93AC4D1E-48F0-A1F3-F9C4-7B875CE887C0}"/>
              </a:ext>
            </a:extLst>
          </p:cNvPr>
          <p:cNvSpPr>
            <a:spLocks noGrp="1"/>
          </p:cNvSpPr>
          <p:nvPr>
            <p:ph type="pic" idx="1"/>
          </p:nvPr>
        </p:nvSpPr>
        <p:spPr>
          <a:xfrm>
            <a:off x="5183188" y="987425"/>
            <a:ext cx="6172200" cy="4873625"/>
          </a:xfrm>
        </p:spPr>
        <p:txBody>
          <a:bodyPr/>
          <a:lstStyle>
            <a:lvl1pPr marL="0" indent="0">
              <a:buNone/>
              <a:defRPr sz="3200">
                <a:latin typeface="Verdana" panose="020B060403050404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Marcador de texto 3">
            <a:extLst>
              <a:ext uri="{FF2B5EF4-FFF2-40B4-BE49-F238E27FC236}">
                <a16:creationId xmlns:a16="http://schemas.microsoft.com/office/drawing/2014/main" id="{31F0E517-DE99-33E7-2751-3A45597C88D9}"/>
              </a:ext>
            </a:extLst>
          </p:cNvPr>
          <p:cNvSpPr>
            <a:spLocks noGrp="1"/>
          </p:cNvSpPr>
          <p:nvPr>
            <p:ph type="body" sz="half" idx="2"/>
          </p:nvPr>
        </p:nvSpPr>
        <p:spPr>
          <a:xfrm>
            <a:off x="839788" y="2057400"/>
            <a:ext cx="3932237" cy="3811588"/>
          </a:xfrm>
        </p:spPr>
        <p:txBody>
          <a:bodyPr/>
          <a:lstStyle>
            <a:lvl1pPr marL="0" indent="0">
              <a:buNone/>
              <a:defRPr sz="1600">
                <a:latin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5" name="Marcador de fecha 4">
            <a:extLst>
              <a:ext uri="{FF2B5EF4-FFF2-40B4-BE49-F238E27FC236}">
                <a16:creationId xmlns:a16="http://schemas.microsoft.com/office/drawing/2014/main" id="{F9892408-C707-58E8-CE35-B1C506B77F0F}"/>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24/07/2025</a:t>
            </a:fld>
            <a:endParaRPr lang="es-CO" dirty="0"/>
          </a:p>
        </p:txBody>
      </p:sp>
      <p:sp>
        <p:nvSpPr>
          <p:cNvPr id="6" name="Marcador de pie de página 5">
            <a:extLst>
              <a:ext uri="{FF2B5EF4-FFF2-40B4-BE49-F238E27FC236}">
                <a16:creationId xmlns:a16="http://schemas.microsoft.com/office/drawing/2014/main" id="{A65293AC-92C2-E7E4-0ECB-1F609042D46A}"/>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7" name="Marcador de número de diapositiva 6">
            <a:extLst>
              <a:ext uri="{FF2B5EF4-FFF2-40B4-BE49-F238E27FC236}">
                <a16:creationId xmlns:a16="http://schemas.microsoft.com/office/drawing/2014/main" id="{5AB57530-0A48-7CB0-27F9-91E065538C46}"/>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spTree>
    <p:extLst>
      <p:ext uri="{BB962C8B-B14F-4D97-AF65-F5344CB8AC3E}">
        <p14:creationId xmlns:p14="http://schemas.microsoft.com/office/powerpoint/2010/main" val="37526661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05C3E2-E170-9268-25A1-AE60BCD4A181}"/>
              </a:ext>
            </a:extLst>
          </p:cNvPr>
          <p:cNvSpPr>
            <a:spLocks noGrp="1"/>
          </p:cNvSpPr>
          <p:nvPr>
            <p:ph type="title"/>
          </p:nvPr>
        </p:nvSpPr>
        <p:spPr/>
        <p:txBody>
          <a:bodyPr/>
          <a:lstStyle>
            <a:lvl1pPr>
              <a:defRPr>
                <a:latin typeface="Verdana" panose="020B0604030504040204" pitchFamily="34" charset="0"/>
              </a:defRPr>
            </a:lvl1pPr>
          </a:lstStyle>
          <a:p>
            <a:r>
              <a:rPr lang="es-ES" dirty="0"/>
              <a:t>Haga clic para modificar el estilo de título del patrón</a:t>
            </a:r>
            <a:endParaRPr lang="es-CO" dirty="0"/>
          </a:p>
        </p:txBody>
      </p:sp>
      <p:sp>
        <p:nvSpPr>
          <p:cNvPr id="3" name="Marcador de texto vertical 2">
            <a:extLst>
              <a:ext uri="{FF2B5EF4-FFF2-40B4-BE49-F238E27FC236}">
                <a16:creationId xmlns:a16="http://schemas.microsoft.com/office/drawing/2014/main" id="{6FDC4665-0C8C-E09A-7C93-4DB3CB0A64FB}"/>
              </a:ext>
            </a:extLst>
          </p:cNvPr>
          <p:cNvSpPr>
            <a:spLocks noGrp="1"/>
          </p:cNvSpPr>
          <p:nvPr>
            <p:ph type="body" orient="vert" idx="1"/>
          </p:nvPr>
        </p:nvSpPr>
        <p:spPr/>
        <p:txBody>
          <a:bodyPr vert="eaVert"/>
          <a:lstStyle>
            <a:lvl1pPr>
              <a:defRPr>
                <a:latin typeface="Verdana" panose="020B0604030504040204" pitchFamily="34" charset="0"/>
              </a:defRPr>
            </a:lvl1pPr>
            <a:lvl2pPr>
              <a:defRPr>
                <a:latin typeface="Verdana" panose="020B0604030504040204" pitchFamily="34" charset="0"/>
              </a:defRPr>
            </a:lvl2pPr>
            <a:lvl3pPr>
              <a:defRPr>
                <a:latin typeface="Verdana" panose="020B0604030504040204" pitchFamily="34" charset="0"/>
              </a:defRPr>
            </a:lvl3pPr>
            <a:lvl4pPr>
              <a:defRPr>
                <a:latin typeface="Verdana" panose="020B0604030504040204" pitchFamily="34" charset="0"/>
              </a:defRPr>
            </a:lvl4pPr>
            <a:lvl5pPr>
              <a:defRPr>
                <a:latin typeface="Verdana" panose="020B0604030504040204"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3863F176-85B0-9D54-437B-996F56A1D5B9}"/>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24/07/2025</a:t>
            </a:fld>
            <a:endParaRPr lang="es-CO" dirty="0"/>
          </a:p>
        </p:txBody>
      </p:sp>
      <p:sp>
        <p:nvSpPr>
          <p:cNvPr id="5" name="Marcador de pie de página 4">
            <a:extLst>
              <a:ext uri="{FF2B5EF4-FFF2-40B4-BE49-F238E27FC236}">
                <a16:creationId xmlns:a16="http://schemas.microsoft.com/office/drawing/2014/main" id="{AD9FF4C6-8C08-CBB4-3CE2-59E6FA53D104}"/>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0DD7E2D5-E6C7-D872-FB2D-BAF970486C9F}"/>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spTree>
    <p:extLst>
      <p:ext uri="{BB962C8B-B14F-4D97-AF65-F5344CB8AC3E}">
        <p14:creationId xmlns:p14="http://schemas.microsoft.com/office/powerpoint/2010/main" val="25280545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BAB6635-A1FA-05FB-BAB0-2B865D5253CF}"/>
              </a:ext>
            </a:extLst>
          </p:cNvPr>
          <p:cNvSpPr>
            <a:spLocks noGrp="1"/>
          </p:cNvSpPr>
          <p:nvPr>
            <p:ph type="title" orient="vert"/>
          </p:nvPr>
        </p:nvSpPr>
        <p:spPr>
          <a:xfrm>
            <a:off x="8724900" y="365125"/>
            <a:ext cx="2628900" cy="5811838"/>
          </a:xfrm>
        </p:spPr>
        <p:txBody>
          <a:bodyPr vert="eaVert"/>
          <a:lstStyle>
            <a:lvl1pPr>
              <a:defRPr>
                <a:latin typeface="Verdana" panose="020B0604030504040204" pitchFamily="34" charset="0"/>
              </a:defRPr>
            </a:lvl1pPr>
          </a:lstStyle>
          <a:p>
            <a:r>
              <a:rPr lang="es-ES" dirty="0"/>
              <a:t>Haga clic para modificar el estilo de título del patrón</a:t>
            </a:r>
            <a:endParaRPr lang="es-CO" dirty="0"/>
          </a:p>
        </p:txBody>
      </p:sp>
      <p:sp>
        <p:nvSpPr>
          <p:cNvPr id="3" name="Marcador de texto vertical 2">
            <a:extLst>
              <a:ext uri="{FF2B5EF4-FFF2-40B4-BE49-F238E27FC236}">
                <a16:creationId xmlns:a16="http://schemas.microsoft.com/office/drawing/2014/main" id="{86005000-C67B-39FC-C963-1BE222E2F73B}"/>
              </a:ext>
            </a:extLst>
          </p:cNvPr>
          <p:cNvSpPr>
            <a:spLocks noGrp="1"/>
          </p:cNvSpPr>
          <p:nvPr>
            <p:ph type="body" orient="vert" idx="1"/>
          </p:nvPr>
        </p:nvSpPr>
        <p:spPr>
          <a:xfrm>
            <a:off x="838200" y="365125"/>
            <a:ext cx="7734300" cy="5811838"/>
          </a:xfrm>
        </p:spPr>
        <p:txBody>
          <a:bodyPr vert="eaVert"/>
          <a:lstStyle>
            <a:lvl1pPr>
              <a:defRPr>
                <a:latin typeface="Verdana" panose="020B0604030504040204" pitchFamily="34" charset="0"/>
              </a:defRPr>
            </a:lvl1pPr>
            <a:lvl2pPr>
              <a:defRPr>
                <a:latin typeface="Verdana" panose="020B0604030504040204" pitchFamily="34" charset="0"/>
              </a:defRPr>
            </a:lvl2pPr>
            <a:lvl3pPr>
              <a:defRPr>
                <a:latin typeface="Verdana" panose="020B0604030504040204" pitchFamily="34" charset="0"/>
              </a:defRPr>
            </a:lvl3pPr>
            <a:lvl4pPr>
              <a:defRPr>
                <a:latin typeface="Verdana" panose="020B0604030504040204" pitchFamily="34" charset="0"/>
              </a:defRPr>
            </a:lvl4pPr>
            <a:lvl5pPr>
              <a:defRPr>
                <a:latin typeface="Verdana" panose="020B0604030504040204"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7277B06B-FF69-1B1F-5058-EED75F49A9FE}"/>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24/07/2025</a:t>
            </a:fld>
            <a:endParaRPr lang="es-CO" dirty="0"/>
          </a:p>
        </p:txBody>
      </p:sp>
      <p:sp>
        <p:nvSpPr>
          <p:cNvPr id="5" name="Marcador de pie de página 4">
            <a:extLst>
              <a:ext uri="{FF2B5EF4-FFF2-40B4-BE49-F238E27FC236}">
                <a16:creationId xmlns:a16="http://schemas.microsoft.com/office/drawing/2014/main" id="{9A1E3432-7CD9-B690-69AF-9AB3EC20FD42}"/>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40FBBF71-D1BB-B37A-0A5C-4B7A1432A52A}"/>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spTree>
    <p:extLst>
      <p:ext uri="{BB962C8B-B14F-4D97-AF65-F5344CB8AC3E}">
        <p14:creationId xmlns:p14="http://schemas.microsoft.com/office/powerpoint/2010/main" val="1982265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092A5-DE25-767F-031F-CE0639AC53CE}"/>
              </a:ext>
            </a:extLst>
          </p:cNvPr>
          <p:cNvSpPr>
            <a:spLocks noGrp="1"/>
          </p:cNvSpPr>
          <p:nvPr>
            <p:ph type="ctrTitle"/>
          </p:nvPr>
        </p:nvSpPr>
        <p:spPr>
          <a:xfrm>
            <a:off x="1524000" y="1122363"/>
            <a:ext cx="9144000" cy="2387600"/>
          </a:xfrm>
        </p:spPr>
        <p:txBody>
          <a:bodyPr anchor="b"/>
          <a:lstStyle>
            <a:lvl1pPr algn="ctr">
              <a:defRPr sz="6000">
                <a:latin typeface="Verdana" panose="020B0604030504040204" pitchFamily="34" charset="0"/>
              </a:defRPr>
            </a:lvl1pPr>
          </a:lstStyle>
          <a:p>
            <a:r>
              <a:rPr lang="es-ES" dirty="0"/>
              <a:t>Haga clic para modificar el estilo de título del patrón</a:t>
            </a:r>
            <a:endParaRPr lang="es-CO" dirty="0"/>
          </a:p>
        </p:txBody>
      </p:sp>
      <p:sp>
        <p:nvSpPr>
          <p:cNvPr id="3" name="Subtítulo 2">
            <a:extLst>
              <a:ext uri="{FF2B5EF4-FFF2-40B4-BE49-F238E27FC236}">
                <a16:creationId xmlns:a16="http://schemas.microsoft.com/office/drawing/2014/main" id="{61259010-DBE2-D34D-D879-AC7A1D28336A}"/>
              </a:ext>
            </a:extLst>
          </p:cNvPr>
          <p:cNvSpPr>
            <a:spLocks noGrp="1"/>
          </p:cNvSpPr>
          <p:nvPr>
            <p:ph type="subTitle" idx="1"/>
          </p:nvPr>
        </p:nvSpPr>
        <p:spPr>
          <a:xfrm>
            <a:off x="1524000" y="3602038"/>
            <a:ext cx="9144000" cy="1655762"/>
          </a:xfrm>
        </p:spPr>
        <p:txBody>
          <a:bodyPr/>
          <a:lstStyle>
            <a:lvl1pPr marL="0" indent="0" algn="ctr">
              <a:buNone/>
              <a:defRPr sz="2400">
                <a:latin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O" dirty="0"/>
          </a:p>
        </p:txBody>
      </p:sp>
      <p:sp>
        <p:nvSpPr>
          <p:cNvPr id="4" name="Marcador de fecha 3">
            <a:extLst>
              <a:ext uri="{FF2B5EF4-FFF2-40B4-BE49-F238E27FC236}">
                <a16:creationId xmlns:a16="http://schemas.microsoft.com/office/drawing/2014/main" id="{528C31B2-286A-C9C4-E01D-E40D72576A79}"/>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24/07/2025</a:t>
            </a:fld>
            <a:endParaRPr lang="es-CO" dirty="0"/>
          </a:p>
        </p:txBody>
      </p:sp>
      <p:sp>
        <p:nvSpPr>
          <p:cNvPr id="5" name="Marcador de pie de página 4">
            <a:extLst>
              <a:ext uri="{FF2B5EF4-FFF2-40B4-BE49-F238E27FC236}">
                <a16:creationId xmlns:a16="http://schemas.microsoft.com/office/drawing/2014/main" id="{591D1DDB-6CC7-9360-8F7F-08FF87C5D7B4}"/>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DEC3D685-36E9-396E-8492-722E755FAF4F}"/>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sp>
        <p:nvSpPr>
          <p:cNvPr id="8" name="Rectángulo 7">
            <a:extLst>
              <a:ext uri="{FF2B5EF4-FFF2-40B4-BE49-F238E27FC236}">
                <a16:creationId xmlns:a16="http://schemas.microsoft.com/office/drawing/2014/main" id="{49AFD091-953C-4B8E-5508-A2D6A3D77D1D}"/>
              </a:ext>
            </a:extLst>
          </p:cNvPr>
          <p:cNvSpPr/>
          <p:nvPr userDrawn="1"/>
        </p:nvSpPr>
        <p:spPr>
          <a:xfrm>
            <a:off x="0" y="819253"/>
            <a:ext cx="12192000" cy="5219493"/>
          </a:xfrm>
          <a:prstGeom prst="rect">
            <a:avLst/>
          </a:prstGeom>
          <a:solidFill>
            <a:srgbClr val="2550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7" name="Imagen 6">
            <a:extLst>
              <a:ext uri="{FF2B5EF4-FFF2-40B4-BE49-F238E27FC236}">
                <a16:creationId xmlns:a16="http://schemas.microsoft.com/office/drawing/2014/main" id="{6F034B77-FCF3-74B5-36E1-A8762C30A5DF}"/>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91013"/>
          <a:stretch/>
        </p:blipFill>
        <p:spPr>
          <a:xfrm>
            <a:off x="4991310" y="6261739"/>
            <a:ext cx="2209380" cy="160233"/>
          </a:xfrm>
          <a:prstGeom prst="rect">
            <a:avLst/>
          </a:prstGeom>
        </p:spPr>
      </p:pic>
    </p:spTree>
    <p:extLst>
      <p:ext uri="{BB962C8B-B14F-4D97-AF65-F5344CB8AC3E}">
        <p14:creationId xmlns:p14="http://schemas.microsoft.com/office/powerpoint/2010/main" val="1915255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092A5-DE25-767F-031F-CE0639AC53CE}"/>
              </a:ext>
            </a:extLst>
          </p:cNvPr>
          <p:cNvSpPr>
            <a:spLocks noGrp="1"/>
          </p:cNvSpPr>
          <p:nvPr>
            <p:ph type="ctrTitle"/>
          </p:nvPr>
        </p:nvSpPr>
        <p:spPr>
          <a:xfrm>
            <a:off x="1524000" y="1122363"/>
            <a:ext cx="9144000" cy="2387600"/>
          </a:xfrm>
        </p:spPr>
        <p:txBody>
          <a:bodyPr anchor="b"/>
          <a:lstStyle>
            <a:lvl1pPr algn="ctr">
              <a:defRPr sz="6000">
                <a:latin typeface="Verdana" panose="020B0604030504040204" pitchFamily="34" charset="0"/>
              </a:defRPr>
            </a:lvl1pPr>
          </a:lstStyle>
          <a:p>
            <a:r>
              <a:rPr lang="es-ES" dirty="0"/>
              <a:t>Haga clic para modificar el estilo de título del patrón</a:t>
            </a:r>
            <a:endParaRPr lang="es-CO" dirty="0"/>
          </a:p>
        </p:txBody>
      </p:sp>
      <p:sp>
        <p:nvSpPr>
          <p:cNvPr id="3" name="Subtítulo 2">
            <a:extLst>
              <a:ext uri="{FF2B5EF4-FFF2-40B4-BE49-F238E27FC236}">
                <a16:creationId xmlns:a16="http://schemas.microsoft.com/office/drawing/2014/main" id="{61259010-DBE2-D34D-D879-AC7A1D28336A}"/>
              </a:ext>
            </a:extLst>
          </p:cNvPr>
          <p:cNvSpPr>
            <a:spLocks noGrp="1"/>
          </p:cNvSpPr>
          <p:nvPr>
            <p:ph type="subTitle" idx="1"/>
          </p:nvPr>
        </p:nvSpPr>
        <p:spPr>
          <a:xfrm>
            <a:off x="1524000" y="3602038"/>
            <a:ext cx="9144000" cy="1655762"/>
          </a:xfrm>
        </p:spPr>
        <p:txBody>
          <a:bodyPr/>
          <a:lstStyle>
            <a:lvl1pPr marL="0" indent="0" algn="ctr">
              <a:buNone/>
              <a:defRPr sz="2400">
                <a:latin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O" dirty="0"/>
          </a:p>
        </p:txBody>
      </p:sp>
      <p:sp>
        <p:nvSpPr>
          <p:cNvPr id="4" name="Marcador de fecha 3">
            <a:extLst>
              <a:ext uri="{FF2B5EF4-FFF2-40B4-BE49-F238E27FC236}">
                <a16:creationId xmlns:a16="http://schemas.microsoft.com/office/drawing/2014/main" id="{528C31B2-286A-C9C4-E01D-E40D72576A79}"/>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24/07/2025</a:t>
            </a:fld>
            <a:endParaRPr lang="es-CO" dirty="0"/>
          </a:p>
        </p:txBody>
      </p:sp>
      <p:sp>
        <p:nvSpPr>
          <p:cNvPr id="5" name="Marcador de pie de página 4">
            <a:extLst>
              <a:ext uri="{FF2B5EF4-FFF2-40B4-BE49-F238E27FC236}">
                <a16:creationId xmlns:a16="http://schemas.microsoft.com/office/drawing/2014/main" id="{591D1DDB-6CC7-9360-8F7F-08FF87C5D7B4}"/>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DEC3D685-36E9-396E-8492-722E755FAF4F}"/>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sp>
        <p:nvSpPr>
          <p:cNvPr id="8" name="Rectángulo 7">
            <a:extLst>
              <a:ext uri="{FF2B5EF4-FFF2-40B4-BE49-F238E27FC236}">
                <a16:creationId xmlns:a16="http://schemas.microsoft.com/office/drawing/2014/main" id="{F663A175-52FA-6661-1F93-E14E5215D728}"/>
              </a:ext>
            </a:extLst>
          </p:cNvPr>
          <p:cNvSpPr/>
          <p:nvPr userDrawn="1"/>
        </p:nvSpPr>
        <p:spPr>
          <a:xfrm>
            <a:off x="0" y="6721474"/>
            <a:ext cx="12192000" cy="136525"/>
          </a:xfrm>
          <a:prstGeom prst="rect">
            <a:avLst/>
          </a:prstGeom>
          <a:solidFill>
            <a:srgbClr val="2550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3572207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D0CCB-4FFD-D76C-2516-7E388FCAB981}"/>
              </a:ext>
            </a:extLst>
          </p:cNvPr>
          <p:cNvSpPr>
            <a:spLocks noGrp="1"/>
          </p:cNvSpPr>
          <p:nvPr>
            <p:ph type="title"/>
          </p:nvPr>
        </p:nvSpPr>
        <p:spPr>
          <a:xfrm>
            <a:off x="831850" y="1709738"/>
            <a:ext cx="10515600" cy="2852737"/>
          </a:xfrm>
        </p:spPr>
        <p:txBody>
          <a:bodyPr anchor="b"/>
          <a:lstStyle>
            <a:lvl1pPr>
              <a:defRPr sz="6000">
                <a:latin typeface="Verdana" panose="020B0604030504040204" pitchFamily="34" charset="0"/>
              </a:defRPr>
            </a:lvl1p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E1E21056-E582-22D1-6201-8C5FC793E5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los estilos de texto del patrón</a:t>
            </a:r>
          </a:p>
        </p:txBody>
      </p:sp>
      <p:sp>
        <p:nvSpPr>
          <p:cNvPr id="4" name="Marcador de fecha 3">
            <a:extLst>
              <a:ext uri="{FF2B5EF4-FFF2-40B4-BE49-F238E27FC236}">
                <a16:creationId xmlns:a16="http://schemas.microsoft.com/office/drawing/2014/main" id="{77EB76F7-CED7-0277-AFCB-6886CB518DAF}"/>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24/07/2025</a:t>
            </a:fld>
            <a:endParaRPr lang="es-CO" dirty="0"/>
          </a:p>
        </p:txBody>
      </p:sp>
      <p:sp>
        <p:nvSpPr>
          <p:cNvPr id="5" name="Marcador de pie de página 4">
            <a:extLst>
              <a:ext uri="{FF2B5EF4-FFF2-40B4-BE49-F238E27FC236}">
                <a16:creationId xmlns:a16="http://schemas.microsoft.com/office/drawing/2014/main" id="{A4C8B0CA-24C5-6F63-CBFA-9062B6F26213}"/>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053FA383-2ECC-136F-2454-358FD4FC2159}"/>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pic>
        <p:nvPicPr>
          <p:cNvPr id="9" name="Imagen 8">
            <a:extLst>
              <a:ext uri="{FF2B5EF4-FFF2-40B4-BE49-F238E27FC236}">
                <a16:creationId xmlns:a16="http://schemas.microsoft.com/office/drawing/2014/main" id="{C32AACA3-EE5B-D2A7-8374-77B760538B76}"/>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5842720" y="159440"/>
            <a:ext cx="506558" cy="469900"/>
          </a:xfrm>
          <a:prstGeom prst="rect">
            <a:avLst/>
          </a:prstGeom>
        </p:spPr>
      </p:pic>
    </p:spTree>
    <p:extLst>
      <p:ext uri="{BB962C8B-B14F-4D97-AF65-F5344CB8AC3E}">
        <p14:creationId xmlns:p14="http://schemas.microsoft.com/office/powerpoint/2010/main" val="365237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D0CCB-4FFD-D76C-2516-7E388FCAB981}"/>
              </a:ext>
            </a:extLst>
          </p:cNvPr>
          <p:cNvSpPr>
            <a:spLocks noGrp="1"/>
          </p:cNvSpPr>
          <p:nvPr>
            <p:ph type="title"/>
          </p:nvPr>
        </p:nvSpPr>
        <p:spPr>
          <a:xfrm>
            <a:off x="831850" y="1709738"/>
            <a:ext cx="10515600" cy="2852737"/>
          </a:xfrm>
        </p:spPr>
        <p:txBody>
          <a:bodyPr anchor="b"/>
          <a:lstStyle>
            <a:lvl1pPr>
              <a:defRPr sz="6000">
                <a:latin typeface="Verdana" panose="020B0604030504040204" pitchFamily="34" charset="0"/>
              </a:defRPr>
            </a:lvl1p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E1E21056-E582-22D1-6201-8C5FC793E5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los estilos de texto del patrón</a:t>
            </a:r>
          </a:p>
        </p:txBody>
      </p:sp>
      <p:sp>
        <p:nvSpPr>
          <p:cNvPr id="4" name="Marcador de fecha 3">
            <a:extLst>
              <a:ext uri="{FF2B5EF4-FFF2-40B4-BE49-F238E27FC236}">
                <a16:creationId xmlns:a16="http://schemas.microsoft.com/office/drawing/2014/main" id="{77EB76F7-CED7-0277-AFCB-6886CB518DAF}"/>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24/07/2025</a:t>
            </a:fld>
            <a:endParaRPr lang="es-CO" dirty="0"/>
          </a:p>
        </p:txBody>
      </p:sp>
      <p:sp>
        <p:nvSpPr>
          <p:cNvPr id="5" name="Marcador de pie de página 4">
            <a:extLst>
              <a:ext uri="{FF2B5EF4-FFF2-40B4-BE49-F238E27FC236}">
                <a16:creationId xmlns:a16="http://schemas.microsoft.com/office/drawing/2014/main" id="{A4C8B0CA-24C5-6F63-CBFA-9062B6F26213}"/>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053FA383-2ECC-136F-2454-358FD4FC2159}"/>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pic>
        <p:nvPicPr>
          <p:cNvPr id="9" name="Imagen 8">
            <a:extLst>
              <a:ext uri="{FF2B5EF4-FFF2-40B4-BE49-F238E27FC236}">
                <a16:creationId xmlns:a16="http://schemas.microsoft.com/office/drawing/2014/main" id="{C32AACA3-EE5B-D2A7-8374-77B760538B76}"/>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584920" y="159440"/>
            <a:ext cx="506558" cy="469900"/>
          </a:xfrm>
          <a:prstGeom prst="rect">
            <a:avLst/>
          </a:prstGeom>
        </p:spPr>
      </p:pic>
    </p:spTree>
    <p:extLst>
      <p:ext uri="{BB962C8B-B14F-4D97-AF65-F5344CB8AC3E}">
        <p14:creationId xmlns:p14="http://schemas.microsoft.com/office/powerpoint/2010/main" val="2492472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2_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D0CCB-4FFD-D76C-2516-7E388FCAB981}"/>
              </a:ext>
            </a:extLst>
          </p:cNvPr>
          <p:cNvSpPr>
            <a:spLocks noGrp="1"/>
          </p:cNvSpPr>
          <p:nvPr>
            <p:ph type="title"/>
          </p:nvPr>
        </p:nvSpPr>
        <p:spPr>
          <a:xfrm>
            <a:off x="831850" y="1709738"/>
            <a:ext cx="10515600" cy="2852737"/>
          </a:xfrm>
        </p:spPr>
        <p:txBody>
          <a:bodyPr anchor="b"/>
          <a:lstStyle>
            <a:lvl1pPr>
              <a:defRPr sz="6000">
                <a:latin typeface="Verdana" panose="020B0604030504040204" pitchFamily="34" charset="0"/>
              </a:defRPr>
            </a:lvl1p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E1E21056-E582-22D1-6201-8C5FC793E5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los estilos de texto del patrón</a:t>
            </a:r>
          </a:p>
        </p:txBody>
      </p:sp>
      <p:sp>
        <p:nvSpPr>
          <p:cNvPr id="4" name="Marcador de fecha 3">
            <a:extLst>
              <a:ext uri="{FF2B5EF4-FFF2-40B4-BE49-F238E27FC236}">
                <a16:creationId xmlns:a16="http://schemas.microsoft.com/office/drawing/2014/main" id="{77EB76F7-CED7-0277-AFCB-6886CB518DAF}"/>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24/07/2025</a:t>
            </a:fld>
            <a:endParaRPr lang="es-CO" dirty="0"/>
          </a:p>
        </p:txBody>
      </p:sp>
      <p:sp>
        <p:nvSpPr>
          <p:cNvPr id="5" name="Marcador de pie de página 4">
            <a:extLst>
              <a:ext uri="{FF2B5EF4-FFF2-40B4-BE49-F238E27FC236}">
                <a16:creationId xmlns:a16="http://schemas.microsoft.com/office/drawing/2014/main" id="{A4C8B0CA-24C5-6F63-CBFA-9062B6F26213}"/>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053FA383-2ECC-136F-2454-358FD4FC2159}"/>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pic>
        <p:nvPicPr>
          <p:cNvPr id="9" name="Imagen 8">
            <a:extLst>
              <a:ext uri="{FF2B5EF4-FFF2-40B4-BE49-F238E27FC236}">
                <a16:creationId xmlns:a16="http://schemas.microsoft.com/office/drawing/2014/main" id="{C32AACA3-EE5B-D2A7-8374-77B760538B76}"/>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1100520" y="159440"/>
            <a:ext cx="506558" cy="469900"/>
          </a:xfrm>
          <a:prstGeom prst="rect">
            <a:avLst/>
          </a:prstGeom>
        </p:spPr>
      </p:pic>
    </p:spTree>
    <p:extLst>
      <p:ext uri="{BB962C8B-B14F-4D97-AF65-F5344CB8AC3E}">
        <p14:creationId xmlns:p14="http://schemas.microsoft.com/office/powerpoint/2010/main" val="4077523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3_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D0CCB-4FFD-D76C-2516-7E388FCAB981}"/>
              </a:ext>
            </a:extLst>
          </p:cNvPr>
          <p:cNvSpPr>
            <a:spLocks noGrp="1"/>
          </p:cNvSpPr>
          <p:nvPr>
            <p:ph type="title"/>
          </p:nvPr>
        </p:nvSpPr>
        <p:spPr>
          <a:xfrm>
            <a:off x="831850" y="1709738"/>
            <a:ext cx="10515600" cy="2852737"/>
          </a:xfrm>
        </p:spPr>
        <p:txBody>
          <a:bodyPr anchor="b"/>
          <a:lstStyle>
            <a:lvl1pPr>
              <a:defRPr sz="6000">
                <a:latin typeface="Verdana" panose="020B0604030504040204" pitchFamily="34" charset="0"/>
              </a:defRPr>
            </a:lvl1p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E1E21056-E582-22D1-6201-8C5FC793E5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los estilos de texto del patrón</a:t>
            </a:r>
          </a:p>
        </p:txBody>
      </p:sp>
      <p:sp>
        <p:nvSpPr>
          <p:cNvPr id="4" name="Marcador de fecha 3">
            <a:extLst>
              <a:ext uri="{FF2B5EF4-FFF2-40B4-BE49-F238E27FC236}">
                <a16:creationId xmlns:a16="http://schemas.microsoft.com/office/drawing/2014/main" id="{77EB76F7-CED7-0277-AFCB-6886CB518DAF}"/>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24/07/2025</a:t>
            </a:fld>
            <a:endParaRPr lang="es-CO" dirty="0"/>
          </a:p>
        </p:txBody>
      </p:sp>
      <p:sp>
        <p:nvSpPr>
          <p:cNvPr id="5" name="Marcador de pie de página 4">
            <a:extLst>
              <a:ext uri="{FF2B5EF4-FFF2-40B4-BE49-F238E27FC236}">
                <a16:creationId xmlns:a16="http://schemas.microsoft.com/office/drawing/2014/main" id="{A4C8B0CA-24C5-6F63-CBFA-9062B6F26213}"/>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053FA383-2ECC-136F-2454-358FD4FC2159}"/>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pic>
        <p:nvPicPr>
          <p:cNvPr id="9" name="Imagen 8">
            <a:extLst>
              <a:ext uri="{FF2B5EF4-FFF2-40B4-BE49-F238E27FC236}">
                <a16:creationId xmlns:a16="http://schemas.microsoft.com/office/drawing/2014/main" id="{C32AACA3-EE5B-D2A7-8374-77B760538B76}"/>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5842720" y="6251575"/>
            <a:ext cx="506558" cy="469900"/>
          </a:xfrm>
          <a:prstGeom prst="rect">
            <a:avLst/>
          </a:prstGeom>
        </p:spPr>
      </p:pic>
    </p:spTree>
    <p:extLst>
      <p:ext uri="{BB962C8B-B14F-4D97-AF65-F5344CB8AC3E}">
        <p14:creationId xmlns:p14="http://schemas.microsoft.com/office/powerpoint/2010/main" val="651803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4_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D0CCB-4FFD-D76C-2516-7E388FCAB981}"/>
              </a:ext>
            </a:extLst>
          </p:cNvPr>
          <p:cNvSpPr>
            <a:spLocks noGrp="1"/>
          </p:cNvSpPr>
          <p:nvPr>
            <p:ph type="title"/>
          </p:nvPr>
        </p:nvSpPr>
        <p:spPr>
          <a:xfrm>
            <a:off x="831850" y="1709738"/>
            <a:ext cx="10515600" cy="2852737"/>
          </a:xfrm>
        </p:spPr>
        <p:txBody>
          <a:bodyPr anchor="b"/>
          <a:lstStyle>
            <a:lvl1pPr>
              <a:defRPr sz="6000">
                <a:latin typeface="Verdana" panose="020B0604030504040204" pitchFamily="34" charset="0"/>
              </a:defRPr>
            </a:lvl1p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E1E21056-E582-22D1-6201-8C5FC793E5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los estilos de texto del patrón</a:t>
            </a:r>
          </a:p>
        </p:txBody>
      </p:sp>
      <p:sp>
        <p:nvSpPr>
          <p:cNvPr id="4" name="Marcador de fecha 3">
            <a:extLst>
              <a:ext uri="{FF2B5EF4-FFF2-40B4-BE49-F238E27FC236}">
                <a16:creationId xmlns:a16="http://schemas.microsoft.com/office/drawing/2014/main" id="{77EB76F7-CED7-0277-AFCB-6886CB518DAF}"/>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24/07/2025</a:t>
            </a:fld>
            <a:endParaRPr lang="es-CO" dirty="0"/>
          </a:p>
        </p:txBody>
      </p:sp>
      <p:sp>
        <p:nvSpPr>
          <p:cNvPr id="5" name="Marcador de pie de página 4">
            <a:extLst>
              <a:ext uri="{FF2B5EF4-FFF2-40B4-BE49-F238E27FC236}">
                <a16:creationId xmlns:a16="http://schemas.microsoft.com/office/drawing/2014/main" id="{A4C8B0CA-24C5-6F63-CBFA-9062B6F26213}"/>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053FA383-2ECC-136F-2454-358FD4FC2159}"/>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pic>
        <p:nvPicPr>
          <p:cNvPr id="9" name="Imagen 8">
            <a:extLst>
              <a:ext uri="{FF2B5EF4-FFF2-40B4-BE49-F238E27FC236}">
                <a16:creationId xmlns:a16="http://schemas.microsoft.com/office/drawing/2014/main" id="{C32AACA3-EE5B-D2A7-8374-77B760538B76}"/>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584920" y="6251575"/>
            <a:ext cx="506558" cy="469900"/>
          </a:xfrm>
          <a:prstGeom prst="rect">
            <a:avLst/>
          </a:prstGeom>
        </p:spPr>
      </p:pic>
    </p:spTree>
    <p:extLst>
      <p:ext uri="{BB962C8B-B14F-4D97-AF65-F5344CB8AC3E}">
        <p14:creationId xmlns:p14="http://schemas.microsoft.com/office/powerpoint/2010/main" val="716129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5_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D0CCB-4FFD-D76C-2516-7E388FCAB981}"/>
              </a:ext>
            </a:extLst>
          </p:cNvPr>
          <p:cNvSpPr>
            <a:spLocks noGrp="1"/>
          </p:cNvSpPr>
          <p:nvPr>
            <p:ph type="title"/>
          </p:nvPr>
        </p:nvSpPr>
        <p:spPr>
          <a:xfrm>
            <a:off x="831850" y="1709738"/>
            <a:ext cx="10515600" cy="2852737"/>
          </a:xfrm>
        </p:spPr>
        <p:txBody>
          <a:bodyPr anchor="b"/>
          <a:lstStyle>
            <a:lvl1pPr>
              <a:defRPr sz="6000">
                <a:latin typeface="Verdana" panose="020B0604030504040204" pitchFamily="34" charset="0"/>
              </a:defRPr>
            </a:lvl1p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E1E21056-E582-22D1-6201-8C5FC793E5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los estilos de texto del patrón</a:t>
            </a:r>
          </a:p>
        </p:txBody>
      </p:sp>
      <p:sp>
        <p:nvSpPr>
          <p:cNvPr id="4" name="Marcador de fecha 3">
            <a:extLst>
              <a:ext uri="{FF2B5EF4-FFF2-40B4-BE49-F238E27FC236}">
                <a16:creationId xmlns:a16="http://schemas.microsoft.com/office/drawing/2014/main" id="{77EB76F7-CED7-0277-AFCB-6886CB518DAF}"/>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24/07/2025</a:t>
            </a:fld>
            <a:endParaRPr lang="es-CO" dirty="0"/>
          </a:p>
        </p:txBody>
      </p:sp>
      <p:sp>
        <p:nvSpPr>
          <p:cNvPr id="5" name="Marcador de pie de página 4">
            <a:extLst>
              <a:ext uri="{FF2B5EF4-FFF2-40B4-BE49-F238E27FC236}">
                <a16:creationId xmlns:a16="http://schemas.microsoft.com/office/drawing/2014/main" id="{A4C8B0CA-24C5-6F63-CBFA-9062B6F26213}"/>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053FA383-2ECC-136F-2454-358FD4FC2159}"/>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pic>
        <p:nvPicPr>
          <p:cNvPr id="9" name="Imagen 8">
            <a:extLst>
              <a:ext uri="{FF2B5EF4-FFF2-40B4-BE49-F238E27FC236}">
                <a16:creationId xmlns:a16="http://schemas.microsoft.com/office/drawing/2014/main" id="{C32AACA3-EE5B-D2A7-8374-77B760538B76}"/>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1100520" y="6251575"/>
            <a:ext cx="506558" cy="469900"/>
          </a:xfrm>
          <a:prstGeom prst="rect">
            <a:avLst/>
          </a:prstGeom>
        </p:spPr>
      </p:pic>
    </p:spTree>
    <p:extLst>
      <p:ext uri="{BB962C8B-B14F-4D97-AF65-F5344CB8AC3E}">
        <p14:creationId xmlns:p14="http://schemas.microsoft.com/office/powerpoint/2010/main" val="1494891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F842174-351A-5C35-E775-1CDC59E177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65D2E68F-9A0D-D89E-ED06-73EDB9E63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D0A95696-420C-C45E-6F3E-ED258E8D8B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Verdana" panose="020B0604030504040204" pitchFamily="34" charset="0"/>
              </a:defRPr>
            </a:lvl1pPr>
          </a:lstStyle>
          <a:p>
            <a:fld id="{856A6FAC-9192-436B-870E-80DDE60983C7}" type="datetimeFigureOut">
              <a:rPr lang="es-CO" smtClean="0"/>
              <a:pPr/>
              <a:t>24/07/2025</a:t>
            </a:fld>
            <a:endParaRPr lang="es-CO" dirty="0"/>
          </a:p>
        </p:txBody>
      </p:sp>
      <p:sp>
        <p:nvSpPr>
          <p:cNvPr id="5" name="Marcador de pie de página 4">
            <a:extLst>
              <a:ext uri="{FF2B5EF4-FFF2-40B4-BE49-F238E27FC236}">
                <a16:creationId xmlns:a16="http://schemas.microsoft.com/office/drawing/2014/main" id="{4BEF4216-2A8E-0656-28FD-6CAD51853C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Verdana" panose="020B060403050404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26FEC2FF-6B1B-D345-F657-95FAADED47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Verdana" panose="020B0604030504040204" pitchFamily="34" charset="0"/>
              </a:defRPr>
            </a:lvl1pPr>
          </a:lstStyle>
          <a:p>
            <a:fld id="{C74CBB0B-5D0C-43FE-9043-22172208F6F8}" type="slidenum">
              <a:rPr lang="es-CO" smtClean="0"/>
              <a:pPr/>
              <a:t>‹Nº›</a:t>
            </a:fld>
            <a:endParaRPr lang="es-CO" dirty="0"/>
          </a:p>
        </p:txBody>
      </p:sp>
    </p:spTree>
    <p:extLst>
      <p:ext uri="{BB962C8B-B14F-4D97-AF65-F5344CB8AC3E}">
        <p14:creationId xmlns:p14="http://schemas.microsoft.com/office/powerpoint/2010/main" val="1326068950"/>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60" r:id="rId3"/>
    <p:sldLayoutId id="2147483651" r:id="rId4"/>
    <p:sldLayoutId id="2147483662" r:id="rId5"/>
    <p:sldLayoutId id="2147483663" r:id="rId6"/>
    <p:sldLayoutId id="2147483664" r:id="rId7"/>
    <p:sldLayoutId id="2147483665" r:id="rId8"/>
    <p:sldLayoutId id="2147483666" r:id="rId9"/>
    <p:sldLayoutId id="2147483650" r:id="rId10"/>
    <p:sldLayoutId id="2147483652" r:id="rId11"/>
    <p:sldLayoutId id="2147483653" r:id="rId12"/>
    <p:sldLayoutId id="2147483654" r:id="rId13"/>
    <p:sldLayoutId id="2147483655" r:id="rId14"/>
    <p:sldLayoutId id="2147483656" r:id="rId15"/>
    <p:sldLayoutId id="2147483657" r:id="rId16"/>
    <p:sldLayoutId id="2147483658" r:id="rId17"/>
    <p:sldLayoutId id="2147483659" r:id="rId18"/>
  </p:sldLayoutIdLst>
  <p:txStyles>
    <p:title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www.minjusticia.gov.co/servicio-al-ciudadano/encuesta-de-percepci%C3%B3n-sobre-pqrd"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jf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hyperlink" Target="https://c80.cl/2018/06/01/suprema-ordena-cambio-de-nombre-y-sexo-registral-de-persona-transexual-sin-intervencion-quirurgica-o-tratamiento-hormonal/diversidad-genero/" TargetMode="Externa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hyperlink" Target="https://www.somospacientes.com/noticias/sanidad/el-3-de-mayo-sera-el-dia-nacional-de-la-convencion-de-los-derechos-de-las-personas-con-discapacidad/"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8096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253409-434B-1B1E-5CF9-FB9424703ECB}"/>
              </a:ext>
            </a:extLst>
          </p:cNvPr>
          <p:cNvSpPr>
            <a:spLocks noGrp="1"/>
          </p:cNvSpPr>
          <p:nvPr>
            <p:ph type="title"/>
          </p:nvPr>
        </p:nvSpPr>
        <p:spPr>
          <a:xfrm>
            <a:off x="831850" y="768351"/>
            <a:ext cx="10515600" cy="705886"/>
          </a:xfrm>
        </p:spPr>
        <p:txBody>
          <a:bodyPr>
            <a:normAutofit/>
          </a:bodyPr>
          <a:lstStyle/>
          <a:p>
            <a:r>
              <a:rPr lang="es-CO" sz="3200" b="1" dirty="0">
                <a:solidFill>
                  <a:schemeClr val="accent5">
                    <a:lumMod val="50000"/>
                  </a:schemeClr>
                </a:solidFill>
                <a:latin typeface="+mj-lt"/>
              </a:rPr>
              <a:t>Resultados</a:t>
            </a:r>
            <a:endParaRPr lang="es-CO" sz="3200" dirty="0">
              <a:latin typeface="+mj-lt"/>
            </a:endParaRPr>
          </a:p>
        </p:txBody>
      </p:sp>
      <p:sp>
        <p:nvSpPr>
          <p:cNvPr id="3" name="Marcador de texto 2">
            <a:extLst>
              <a:ext uri="{FF2B5EF4-FFF2-40B4-BE49-F238E27FC236}">
                <a16:creationId xmlns:a16="http://schemas.microsoft.com/office/drawing/2014/main" id="{E923B956-CBC0-3249-E1A3-6BD48945D9C0}"/>
              </a:ext>
            </a:extLst>
          </p:cNvPr>
          <p:cNvSpPr>
            <a:spLocks noGrp="1"/>
          </p:cNvSpPr>
          <p:nvPr>
            <p:ph type="body" idx="1"/>
          </p:nvPr>
        </p:nvSpPr>
        <p:spPr>
          <a:xfrm>
            <a:off x="3965510" y="2388637"/>
            <a:ext cx="7381940" cy="2332653"/>
          </a:xfrm>
        </p:spPr>
        <p:txBody>
          <a:bodyPr/>
          <a:lstStyle/>
          <a:p>
            <a:pPr algn="r"/>
            <a:r>
              <a:rPr lang="es-CO" sz="4000" b="1" dirty="0">
                <a:solidFill>
                  <a:schemeClr val="accent5">
                    <a:lumMod val="50000"/>
                  </a:schemeClr>
                </a:solidFill>
                <a:latin typeface="+mj-lt"/>
                <a:ea typeface="+mj-ea"/>
                <a:cs typeface="+mj-cs"/>
              </a:rPr>
              <a:t>Índice de satisfacción global </a:t>
            </a:r>
            <a:br>
              <a:rPr lang="es-CO" sz="4000" b="1" dirty="0">
                <a:solidFill>
                  <a:schemeClr val="accent5">
                    <a:lumMod val="50000"/>
                  </a:schemeClr>
                </a:solidFill>
                <a:latin typeface="+mj-lt"/>
                <a:ea typeface="+mj-ea"/>
                <a:cs typeface="+mj-cs"/>
              </a:rPr>
            </a:br>
            <a:r>
              <a:rPr lang="es-CO" sz="4000" b="1" dirty="0">
                <a:solidFill>
                  <a:schemeClr val="accent5">
                    <a:lumMod val="50000"/>
                  </a:schemeClr>
                </a:solidFill>
                <a:latin typeface="+mj-lt"/>
                <a:ea typeface="+mj-ea"/>
                <a:cs typeface="+mj-cs"/>
              </a:rPr>
              <a:t>“Todos los canales”</a:t>
            </a:r>
          </a:p>
          <a:p>
            <a:endParaRPr lang="es-CO" dirty="0"/>
          </a:p>
        </p:txBody>
      </p:sp>
      <p:sp>
        <p:nvSpPr>
          <p:cNvPr id="6" name="CuadroTexto 5">
            <a:extLst>
              <a:ext uri="{FF2B5EF4-FFF2-40B4-BE49-F238E27FC236}">
                <a16:creationId xmlns:a16="http://schemas.microsoft.com/office/drawing/2014/main" id="{B238E6FA-A559-99BD-B331-6B1AC8A06F2D}"/>
              </a:ext>
            </a:extLst>
          </p:cNvPr>
          <p:cNvSpPr txBox="1"/>
          <p:nvPr/>
        </p:nvSpPr>
        <p:spPr>
          <a:xfrm>
            <a:off x="4981752" y="6639446"/>
            <a:ext cx="2228495" cy="261610"/>
          </a:xfrm>
          <a:prstGeom prst="rect">
            <a:avLst/>
          </a:prstGeom>
          <a:noFill/>
        </p:spPr>
        <p:txBody>
          <a:bodyPr wrap="none" rtlCol="0">
            <a:spAutoFit/>
          </a:bodyPr>
          <a:lstStyle/>
          <a:p>
            <a:pPr algn="ctr"/>
            <a:r>
              <a:rPr lang="es-CO" sz="1100" b="1" dirty="0">
                <a:solidFill>
                  <a:schemeClr val="bg1"/>
                </a:solidFill>
                <a:latin typeface="Verdana" panose="020B0604030504040204" pitchFamily="34" charset="0"/>
              </a:rPr>
              <a:t>www.---------------.gov.co</a:t>
            </a:r>
          </a:p>
        </p:txBody>
      </p:sp>
      <p:pic>
        <p:nvPicPr>
          <p:cNvPr id="4" name="Imagen 3">
            <a:extLst>
              <a:ext uri="{FF2B5EF4-FFF2-40B4-BE49-F238E27FC236}">
                <a16:creationId xmlns:a16="http://schemas.microsoft.com/office/drawing/2014/main" id="{413313AF-59BF-E32C-33DD-9FC1FFDD3019}"/>
              </a:ext>
            </a:extLst>
          </p:cNvPr>
          <p:cNvPicPr>
            <a:picLocks noChangeAspect="1"/>
          </p:cNvPicPr>
          <p:nvPr/>
        </p:nvPicPr>
        <p:blipFill rotWithShape="1">
          <a:blip r:embed="rId2">
            <a:extLst>
              <a:ext uri="{28A0092B-C50C-407E-A947-70E740481C1C}">
                <a14:useLocalDpi xmlns:a14="http://schemas.microsoft.com/office/drawing/2010/main" val="0"/>
              </a:ext>
            </a:extLst>
          </a:blip>
          <a:srcRect t="12266" b="-1"/>
          <a:stretch/>
        </p:blipFill>
        <p:spPr>
          <a:xfrm>
            <a:off x="1428557" y="3353181"/>
            <a:ext cx="4225794" cy="2405965"/>
          </a:xfrm>
          <a:prstGeom prst="rect">
            <a:avLst/>
          </a:prstGeom>
        </p:spPr>
      </p:pic>
    </p:spTree>
    <p:extLst>
      <p:ext uri="{BB962C8B-B14F-4D97-AF65-F5344CB8AC3E}">
        <p14:creationId xmlns:p14="http://schemas.microsoft.com/office/powerpoint/2010/main" val="3270610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27F57646-EA27-3E9E-74A2-150438ED8133}"/>
              </a:ext>
            </a:extLst>
          </p:cNvPr>
          <p:cNvSpPr>
            <a:spLocks noGrp="1"/>
          </p:cNvSpPr>
          <p:nvPr>
            <p:ph type="title"/>
          </p:nvPr>
        </p:nvSpPr>
        <p:spPr>
          <a:xfrm>
            <a:off x="831849" y="403118"/>
            <a:ext cx="10515600" cy="1306285"/>
          </a:xfrm>
        </p:spPr>
        <p:txBody>
          <a:bodyPr>
            <a:normAutofit fontScale="90000"/>
          </a:bodyPr>
          <a:lstStyle/>
          <a:p>
            <a:pPr algn="ctr"/>
            <a:r>
              <a:rPr lang="es-CO" sz="3200" b="1" dirty="0">
                <a:solidFill>
                  <a:schemeClr val="accent5">
                    <a:lumMod val="50000"/>
                  </a:schemeClr>
                </a:solidFill>
                <a:latin typeface="+mj-lt"/>
              </a:rPr>
              <a:t>Resultados del indicador global</a:t>
            </a:r>
            <a:br>
              <a:rPr lang="es-CO" sz="6000" b="1" dirty="0">
                <a:solidFill>
                  <a:schemeClr val="accent5">
                    <a:lumMod val="50000"/>
                  </a:schemeClr>
                </a:solidFill>
              </a:rPr>
            </a:br>
            <a:endParaRPr lang="es-CO" dirty="0"/>
          </a:p>
        </p:txBody>
      </p:sp>
      <p:sp>
        <p:nvSpPr>
          <p:cNvPr id="9" name="Marcador de texto 8">
            <a:extLst>
              <a:ext uri="{FF2B5EF4-FFF2-40B4-BE49-F238E27FC236}">
                <a16:creationId xmlns:a16="http://schemas.microsoft.com/office/drawing/2014/main" id="{F82ED00C-6F2B-070E-46A4-E56C75D56C1A}"/>
              </a:ext>
            </a:extLst>
          </p:cNvPr>
          <p:cNvSpPr>
            <a:spLocks noGrp="1"/>
          </p:cNvSpPr>
          <p:nvPr>
            <p:ph type="body" idx="1"/>
          </p:nvPr>
        </p:nvSpPr>
        <p:spPr>
          <a:xfrm>
            <a:off x="6736702" y="2081675"/>
            <a:ext cx="4610747" cy="2928528"/>
          </a:xfrm>
        </p:spPr>
        <p:txBody>
          <a:bodyPr>
            <a:normAutofit lnSpcReduction="10000"/>
          </a:bodyPr>
          <a:lstStyle/>
          <a:p>
            <a:pPr marL="0" indent="0" algn="just">
              <a:buNone/>
            </a:pPr>
            <a:r>
              <a:rPr lang="es-ES" sz="1800" dirty="0">
                <a:solidFill>
                  <a:schemeClr val="tx1">
                    <a:lumMod val="50000"/>
                  </a:schemeClr>
                </a:solidFill>
                <a:latin typeface="+mn-lt"/>
              </a:rPr>
              <a:t>El indicador se ubicó en un rango porcentual “satisfactorio” con un 87,62% sobre 100%, disminuyendo la percepción ciudadana sobre la atención en un 7,33% frente al semestre inmediatamente  anterior.</a:t>
            </a:r>
          </a:p>
          <a:p>
            <a:pPr marL="0" indent="0" algn="just">
              <a:buNone/>
            </a:pPr>
            <a:endParaRPr lang="es-ES" sz="2400" dirty="0">
              <a:solidFill>
                <a:schemeClr val="tx1">
                  <a:lumMod val="50000"/>
                </a:schemeClr>
              </a:solidFill>
            </a:endParaRPr>
          </a:p>
          <a:p>
            <a:pPr algn="r">
              <a:lnSpc>
                <a:spcPct val="50000"/>
              </a:lnSpc>
            </a:pPr>
            <a:r>
              <a:rPr lang="es-ES" sz="1200" b="1" dirty="0">
                <a:solidFill>
                  <a:schemeClr val="tx1">
                    <a:lumMod val="50000"/>
                  </a:schemeClr>
                </a:solidFill>
                <a:latin typeface="+mn-lt"/>
              </a:rPr>
              <a:t>Periodo información: </a:t>
            </a:r>
            <a:r>
              <a:rPr lang="es-ES" sz="1200" dirty="0">
                <a:solidFill>
                  <a:schemeClr val="tx1">
                    <a:lumMod val="50000"/>
                  </a:schemeClr>
                </a:solidFill>
                <a:latin typeface="+mn-lt"/>
              </a:rPr>
              <a:t>enero a junio de 2025</a:t>
            </a:r>
          </a:p>
          <a:p>
            <a:pPr algn="r">
              <a:lnSpc>
                <a:spcPct val="50000"/>
              </a:lnSpc>
            </a:pPr>
            <a:r>
              <a:rPr lang="es-ES" sz="1200" b="1" dirty="0">
                <a:solidFill>
                  <a:schemeClr val="tx1">
                    <a:lumMod val="50000"/>
                  </a:schemeClr>
                </a:solidFill>
                <a:latin typeface="+mn-lt"/>
              </a:rPr>
              <a:t>Tipo de indicador: </a:t>
            </a:r>
            <a:r>
              <a:rPr lang="es-ES" sz="1200" dirty="0">
                <a:solidFill>
                  <a:schemeClr val="tx1">
                    <a:lumMod val="50000"/>
                  </a:schemeClr>
                </a:solidFill>
                <a:latin typeface="+mn-lt"/>
              </a:rPr>
              <a:t>calidad</a:t>
            </a:r>
          </a:p>
          <a:p>
            <a:pPr algn="r">
              <a:lnSpc>
                <a:spcPct val="50000"/>
              </a:lnSpc>
            </a:pPr>
            <a:r>
              <a:rPr lang="es-ES" sz="1200" b="1" dirty="0">
                <a:solidFill>
                  <a:schemeClr val="tx1">
                    <a:lumMod val="50000"/>
                  </a:schemeClr>
                </a:solidFill>
                <a:latin typeface="+mn-lt"/>
              </a:rPr>
              <a:t>Tendencia: </a:t>
            </a:r>
            <a:r>
              <a:rPr lang="es-ES" sz="1200" dirty="0">
                <a:solidFill>
                  <a:schemeClr val="tx1">
                    <a:lumMod val="50000"/>
                  </a:schemeClr>
                </a:solidFill>
                <a:latin typeface="+mn-lt"/>
              </a:rPr>
              <a:t>ascendente</a:t>
            </a:r>
          </a:p>
          <a:p>
            <a:pPr algn="r">
              <a:lnSpc>
                <a:spcPct val="50000"/>
              </a:lnSpc>
            </a:pPr>
            <a:r>
              <a:rPr lang="es-ES" sz="1200" b="1" dirty="0">
                <a:solidFill>
                  <a:schemeClr val="tx1">
                    <a:lumMod val="50000"/>
                  </a:schemeClr>
                </a:solidFill>
                <a:latin typeface="+mn-lt"/>
              </a:rPr>
              <a:t>Meta: </a:t>
            </a:r>
            <a:r>
              <a:rPr lang="es-ES" sz="1200" dirty="0">
                <a:solidFill>
                  <a:schemeClr val="tx1">
                    <a:lumMod val="50000"/>
                  </a:schemeClr>
                </a:solidFill>
                <a:latin typeface="+mn-lt"/>
              </a:rPr>
              <a:t>90%</a:t>
            </a:r>
          </a:p>
          <a:p>
            <a:pPr algn="r">
              <a:lnSpc>
                <a:spcPct val="50000"/>
              </a:lnSpc>
            </a:pPr>
            <a:r>
              <a:rPr lang="es-ES" sz="1200" b="1" dirty="0">
                <a:solidFill>
                  <a:schemeClr val="tx1">
                    <a:lumMod val="50000"/>
                  </a:schemeClr>
                </a:solidFill>
                <a:latin typeface="+mn-lt"/>
              </a:rPr>
              <a:t>Muestra</a:t>
            </a:r>
            <a:r>
              <a:rPr lang="es-ES" sz="1200" dirty="0">
                <a:solidFill>
                  <a:schemeClr val="tx1">
                    <a:lumMod val="50000"/>
                  </a:schemeClr>
                </a:solidFill>
                <a:latin typeface="+mn-lt"/>
              </a:rPr>
              <a:t>: 2.327</a:t>
            </a:r>
          </a:p>
          <a:p>
            <a:pPr algn="r">
              <a:lnSpc>
                <a:spcPct val="50000"/>
              </a:lnSpc>
            </a:pPr>
            <a:endParaRPr lang="es-ES" sz="1200" dirty="0">
              <a:solidFill>
                <a:schemeClr val="tx1">
                  <a:lumMod val="50000"/>
                </a:schemeClr>
              </a:solidFill>
              <a:latin typeface="+mn-lt"/>
            </a:endParaRPr>
          </a:p>
        </p:txBody>
      </p:sp>
      <p:sp>
        <p:nvSpPr>
          <p:cNvPr id="4" name="CuadroTexto 3">
            <a:extLst>
              <a:ext uri="{FF2B5EF4-FFF2-40B4-BE49-F238E27FC236}">
                <a16:creationId xmlns:a16="http://schemas.microsoft.com/office/drawing/2014/main" id="{5F304E1E-9A2E-BCFA-B260-A7787DAFE2CB}"/>
              </a:ext>
            </a:extLst>
          </p:cNvPr>
          <p:cNvSpPr txBox="1"/>
          <p:nvPr/>
        </p:nvSpPr>
        <p:spPr>
          <a:xfrm>
            <a:off x="4981753" y="6639446"/>
            <a:ext cx="2228495" cy="261610"/>
          </a:xfrm>
          <a:prstGeom prst="rect">
            <a:avLst/>
          </a:prstGeom>
          <a:noFill/>
        </p:spPr>
        <p:txBody>
          <a:bodyPr wrap="none" rtlCol="0">
            <a:spAutoFit/>
          </a:bodyPr>
          <a:lstStyle/>
          <a:p>
            <a:pPr algn="ctr"/>
            <a:r>
              <a:rPr lang="es-CO" sz="1100" b="1" dirty="0">
                <a:solidFill>
                  <a:schemeClr val="bg1"/>
                </a:solidFill>
                <a:latin typeface="Verdana" panose="020B0604030504040204" pitchFamily="34" charset="0"/>
              </a:rPr>
              <a:t>www.---------------.gov.co</a:t>
            </a:r>
          </a:p>
        </p:txBody>
      </p:sp>
      <p:sp>
        <p:nvSpPr>
          <p:cNvPr id="2" name="CuadroTexto 1">
            <a:extLst>
              <a:ext uri="{FF2B5EF4-FFF2-40B4-BE49-F238E27FC236}">
                <a16:creationId xmlns:a16="http://schemas.microsoft.com/office/drawing/2014/main" id="{1E7E6E93-0665-24EB-9CC9-79CDEF7388E3}"/>
              </a:ext>
            </a:extLst>
          </p:cNvPr>
          <p:cNvSpPr txBox="1"/>
          <p:nvPr/>
        </p:nvSpPr>
        <p:spPr>
          <a:xfrm>
            <a:off x="831849" y="1018598"/>
            <a:ext cx="10515600" cy="646331"/>
          </a:xfrm>
          <a:prstGeom prst="rect">
            <a:avLst/>
          </a:prstGeom>
          <a:noFill/>
        </p:spPr>
        <p:txBody>
          <a:bodyPr wrap="square" rtlCol="0">
            <a:spAutoFit/>
          </a:bodyPr>
          <a:lstStyle/>
          <a:p>
            <a:r>
              <a:rPr lang="es-CO" sz="1800" b="0" dirty="0">
                <a:solidFill>
                  <a:schemeClr val="tx1">
                    <a:lumMod val="50000"/>
                  </a:schemeClr>
                </a:solidFill>
              </a:rPr>
              <a:t>A continuación se presenta el índice de satisfacción general de la atención por los diferentes canales del Ministerio, correspondiente al periodo de medición: </a:t>
            </a:r>
          </a:p>
        </p:txBody>
      </p:sp>
      <p:pic>
        <p:nvPicPr>
          <p:cNvPr id="3" name="Imagen 2">
            <a:extLst>
              <a:ext uri="{FF2B5EF4-FFF2-40B4-BE49-F238E27FC236}">
                <a16:creationId xmlns:a16="http://schemas.microsoft.com/office/drawing/2014/main" id="{974B4766-493A-E058-032D-D1674DD7F458}"/>
              </a:ext>
            </a:extLst>
          </p:cNvPr>
          <p:cNvPicPr>
            <a:picLocks noChangeAspect="1"/>
          </p:cNvPicPr>
          <p:nvPr/>
        </p:nvPicPr>
        <p:blipFill>
          <a:blip r:embed="rId2"/>
          <a:stretch>
            <a:fillRect/>
          </a:stretch>
        </p:blipFill>
        <p:spPr>
          <a:xfrm>
            <a:off x="149289" y="5306792"/>
            <a:ext cx="12192000" cy="821496"/>
          </a:xfrm>
          <a:prstGeom prst="rect">
            <a:avLst/>
          </a:prstGeom>
        </p:spPr>
      </p:pic>
      <p:sp>
        <p:nvSpPr>
          <p:cNvPr id="7" name="CuadroTexto 6">
            <a:extLst>
              <a:ext uri="{FF2B5EF4-FFF2-40B4-BE49-F238E27FC236}">
                <a16:creationId xmlns:a16="http://schemas.microsoft.com/office/drawing/2014/main" id="{3493CC4C-2E9F-1FD1-35FB-3305D3627409}"/>
              </a:ext>
            </a:extLst>
          </p:cNvPr>
          <p:cNvSpPr txBox="1"/>
          <p:nvPr/>
        </p:nvSpPr>
        <p:spPr>
          <a:xfrm>
            <a:off x="460165" y="4771356"/>
            <a:ext cx="6276537" cy="692497"/>
          </a:xfrm>
          <a:prstGeom prst="rect">
            <a:avLst/>
          </a:prstGeom>
          <a:noFill/>
        </p:spPr>
        <p:txBody>
          <a:bodyPr wrap="square" rtlCol="0">
            <a:spAutoFit/>
          </a:bodyPr>
          <a:lstStyle/>
          <a:p>
            <a:pPr algn="ctr"/>
            <a:r>
              <a:rPr lang="es-ES" sz="1050" dirty="0"/>
              <a:t>Fuente: Encuesta virtual pagina Web Ministerio de Justicia, reporte de calificaciones canal presencial herramienta DIGITURNO y canal telefónico  (enero a junio de 2025)</a:t>
            </a:r>
            <a:endParaRPr lang="es-CO" sz="1050" dirty="0"/>
          </a:p>
          <a:p>
            <a:endParaRPr lang="es-ES" dirty="0"/>
          </a:p>
        </p:txBody>
      </p:sp>
      <p:pic>
        <p:nvPicPr>
          <p:cNvPr id="12" name="Imagen 11">
            <a:extLst>
              <a:ext uri="{FF2B5EF4-FFF2-40B4-BE49-F238E27FC236}">
                <a16:creationId xmlns:a16="http://schemas.microsoft.com/office/drawing/2014/main" id="{7D9AAA8E-EE7C-0609-F8FC-D01EF02F1D16}"/>
              </a:ext>
            </a:extLst>
          </p:cNvPr>
          <p:cNvPicPr>
            <a:picLocks noChangeAspect="1"/>
          </p:cNvPicPr>
          <p:nvPr/>
        </p:nvPicPr>
        <p:blipFill>
          <a:blip r:embed="rId3"/>
          <a:stretch>
            <a:fillRect/>
          </a:stretch>
        </p:blipFill>
        <p:spPr>
          <a:xfrm>
            <a:off x="1271481" y="1709403"/>
            <a:ext cx="5134235" cy="3080541"/>
          </a:xfrm>
          <a:prstGeom prst="rect">
            <a:avLst/>
          </a:prstGeom>
        </p:spPr>
      </p:pic>
    </p:spTree>
    <p:extLst>
      <p:ext uri="{BB962C8B-B14F-4D97-AF65-F5344CB8AC3E}">
        <p14:creationId xmlns:p14="http://schemas.microsoft.com/office/powerpoint/2010/main" val="1793993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C500C9AD-A188-CD4A-9676-9B2CE3FEBB46}"/>
              </a:ext>
            </a:extLst>
          </p:cNvPr>
          <p:cNvSpPr>
            <a:spLocks noGrp="1"/>
          </p:cNvSpPr>
          <p:nvPr>
            <p:ph type="title"/>
          </p:nvPr>
        </p:nvSpPr>
        <p:spPr>
          <a:xfrm>
            <a:off x="831850" y="457201"/>
            <a:ext cx="10515600" cy="1156995"/>
          </a:xfrm>
        </p:spPr>
        <p:txBody>
          <a:bodyPr>
            <a:normAutofit fontScale="90000"/>
          </a:bodyPr>
          <a:lstStyle/>
          <a:p>
            <a:pPr algn="ctr"/>
            <a:r>
              <a:rPr lang="es-CO" sz="3200" b="1" dirty="0">
                <a:solidFill>
                  <a:schemeClr val="accent5">
                    <a:lumMod val="50000"/>
                  </a:schemeClr>
                </a:solidFill>
                <a:latin typeface="+mj-lt"/>
              </a:rPr>
              <a:t>Resultados del indicador global</a:t>
            </a:r>
            <a:br>
              <a:rPr lang="es-CO" sz="6000" b="1" dirty="0">
                <a:solidFill>
                  <a:schemeClr val="accent5">
                    <a:lumMod val="50000"/>
                  </a:schemeClr>
                </a:solidFill>
              </a:rPr>
            </a:br>
            <a:endParaRPr lang="es-CO" dirty="0"/>
          </a:p>
        </p:txBody>
      </p:sp>
      <p:sp>
        <p:nvSpPr>
          <p:cNvPr id="5" name="Marcador de texto 4">
            <a:extLst>
              <a:ext uri="{FF2B5EF4-FFF2-40B4-BE49-F238E27FC236}">
                <a16:creationId xmlns:a16="http://schemas.microsoft.com/office/drawing/2014/main" id="{CCF92644-9271-F7D7-6FC8-EB71AEEA41B8}"/>
              </a:ext>
            </a:extLst>
          </p:cNvPr>
          <p:cNvSpPr>
            <a:spLocks noGrp="1"/>
          </p:cNvSpPr>
          <p:nvPr>
            <p:ph type="body" idx="1"/>
          </p:nvPr>
        </p:nvSpPr>
        <p:spPr>
          <a:xfrm>
            <a:off x="755780" y="1063690"/>
            <a:ext cx="10591670" cy="5025960"/>
          </a:xfrm>
        </p:spPr>
        <p:txBody>
          <a:bodyPr/>
          <a:lstStyle/>
          <a:p>
            <a:r>
              <a:rPr lang="es-ES" sz="1800" b="0" dirty="0">
                <a:solidFill>
                  <a:schemeClr val="tx1">
                    <a:lumMod val="50000"/>
                  </a:schemeClr>
                </a:solidFill>
                <a:latin typeface="+mn-lt"/>
              </a:rPr>
              <a:t>En la siguiente gráfica se presenta el comportamiento del indicador en el semestre, dentro de lo cual se destaca la recuperación del mismo, manteniendo su calificación en sobresaliente.</a:t>
            </a:r>
            <a:endParaRPr lang="es-ES" sz="1800" dirty="0">
              <a:latin typeface="+mn-lt"/>
            </a:endParaRPr>
          </a:p>
          <a:p>
            <a:endParaRPr lang="es-CO" dirty="0"/>
          </a:p>
        </p:txBody>
      </p:sp>
      <p:pic>
        <p:nvPicPr>
          <p:cNvPr id="2" name="Imagen 1">
            <a:extLst>
              <a:ext uri="{FF2B5EF4-FFF2-40B4-BE49-F238E27FC236}">
                <a16:creationId xmlns:a16="http://schemas.microsoft.com/office/drawing/2014/main" id="{94FDC7F6-A9FC-4D69-AA99-64CB29CAFD9A}"/>
              </a:ext>
            </a:extLst>
          </p:cNvPr>
          <p:cNvPicPr>
            <a:picLocks noChangeAspect="1"/>
          </p:cNvPicPr>
          <p:nvPr/>
        </p:nvPicPr>
        <p:blipFill>
          <a:blip r:embed="rId2"/>
          <a:stretch>
            <a:fillRect/>
          </a:stretch>
        </p:blipFill>
        <p:spPr>
          <a:xfrm>
            <a:off x="6350" y="5364700"/>
            <a:ext cx="12192000" cy="821496"/>
          </a:xfrm>
          <a:prstGeom prst="rect">
            <a:avLst/>
          </a:prstGeom>
        </p:spPr>
      </p:pic>
      <p:sp>
        <p:nvSpPr>
          <p:cNvPr id="10" name="CuadroTexto 9">
            <a:extLst>
              <a:ext uri="{FF2B5EF4-FFF2-40B4-BE49-F238E27FC236}">
                <a16:creationId xmlns:a16="http://schemas.microsoft.com/office/drawing/2014/main" id="{E67ECE45-964E-5065-E608-A198A64B440F}"/>
              </a:ext>
            </a:extLst>
          </p:cNvPr>
          <p:cNvSpPr txBox="1"/>
          <p:nvPr/>
        </p:nvSpPr>
        <p:spPr>
          <a:xfrm>
            <a:off x="2275797" y="4844473"/>
            <a:ext cx="6301255" cy="577081"/>
          </a:xfrm>
          <a:prstGeom prst="rect">
            <a:avLst/>
          </a:prstGeom>
          <a:noFill/>
        </p:spPr>
        <p:txBody>
          <a:bodyPr wrap="square">
            <a:spAutoFit/>
          </a:bodyPr>
          <a:lstStyle/>
          <a:p>
            <a:pPr algn="ctr"/>
            <a:r>
              <a:rPr lang="es-ES" sz="1050" dirty="0"/>
              <a:t>Fuente: Encuesta virtual pagina Web Ministerio de Justicia, reporte de calificaciones canal presencial herramienta DIGITURNO y canal telefónico  (enero a junio de 2025)</a:t>
            </a:r>
            <a:endParaRPr lang="es-CO" sz="1050" dirty="0"/>
          </a:p>
          <a:p>
            <a:pPr algn="ctr"/>
            <a:endParaRPr lang="es-CO" sz="1050" dirty="0"/>
          </a:p>
        </p:txBody>
      </p:sp>
      <p:pic>
        <p:nvPicPr>
          <p:cNvPr id="6" name="Imagen 5">
            <a:extLst>
              <a:ext uri="{FF2B5EF4-FFF2-40B4-BE49-F238E27FC236}">
                <a16:creationId xmlns:a16="http://schemas.microsoft.com/office/drawing/2014/main" id="{6B0E403B-B3E1-65A0-82F3-5BA2A05A971C}"/>
              </a:ext>
            </a:extLst>
          </p:cNvPr>
          <p:cNvPicPr>
            <a:picLocks noChangeAspect="1"/>
          </p:cNvPicPr>
          <p:nvPr/>
        </p:nvPicPr>
        <p:blipFill>
          <a:blip r:embed="rId3"/>
          <a:stretch>
            <a:fillRect/>
          </a:stretch>
        </p:blipFill>
        <p:spPr>
          <a:xfrm>
            <a:off x="761791" y="1705232"/>
            <a:ext cx="5340559" cy="2737341"/>
          </a:xfrm>
          <a:prstGeom prst="rect">
            <a:avLst/>
          </a:prstGeom>
        </p:spPr>
      </p:pic>
      <p:pic>
        <p:nvPicPr>
          <p:cNvPr id="8" name="Imagen 7">
            <a:extLst>
              <a:ext uri="{FF2B5EF4-FFF2-40B4-BE49-F238E27FC236}">
                <a16:creationId xmlns:a16="http://schemas.microsoft.com/office/drawing/2014/main" id="{E3D017A1-6D64-43DC-D07D-CD9A301440B2}"/>
              </a:ext>
            </a:extLst>
          </p:cNvPr>
          <p:cNvPicPr>
            <a:picLocks noChangeAspect="1"/>
          </p:cNvPicPr>
          <p:nvPr/>
        </p:nvPicPr>
        <p:blipFill>
          <a:blip r:embed="rId4"/>
          <a:stretch>
            <a:fillRect/>
          </a:stretch>
        </p:blipFill>
        <p:spPr>
          <a:xfrm>
            <a:off x="6102350" y="1827690"/>
            <a:ext cx="5255207" cy="2920237"/>
          </a:xfrm>
          <a:prstGeom prst="rect">
            <a:avLst/>
          </a:prstGeom>
        </p:spPr>
      </p:pic>
    </p:spTree>
    <p:extLst>
      <p:ext uri="{BB962C8B-B14F-4D97-AF65-F5344CB8AC3E}">
        <p14:creationId xmlns:p14="http://schemas.microsoft.com/office/powerpoint/2010/main" val="129715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27F57646-EA27-3E9E-74A2-150438ED8133}"/>
              </a:ext>
            </a:extLst>
          </p:cNvPr>
          <p:cNvSpPr>
            <a:spLocks noGrp="1"/>
          </p:cNvSpPr>
          <p:nvPr>
            <p:ph type="title"/>
          </p:nvPr>
        </p:nvSpPr>
        <p:spPr>
          <a:xfrm>
            <a:off x="844551" y="429207"/>
            <a:ext cx="10528302" cy="1959430"/>
          </a:xfrm>
        </p:spPr>
        <p:txBody>
          <a:bodyPr>
            <a:normAutofit fontScale="90000"/>
          </a:bodyPr>
          <a:lstStyle/>
          <a:p>
            <a:pPr algn="ctr"/>
            <a:r>
              <a:rPr lang="es-CO" sz="3600" b="1" dirty="0">
                <a:solidFill>
                  <a:schemeClr val="accent5">
                    <a:lumMod val="50000"/>
                  </a:schemeClr>
                </a:solidFill>
                <a:latin typeface="+mn-lt"/>
              </a:rPr>
              <a:t>Análisis</a:t>
            </a:r>
            <a:r>
              <a:rPr lang="es-CO" sz="3600" b="1" dirty="0">
                <a:solidFill>
                  <a:schemeClr val="bg1"/>
                </a:solidFill>
                <a:latin typeface="+mn-lt"/>
              </a:rPr>
              <a:t> </a:t>
            </a:r>
            <a:r>
              <a:rPr lang="es-CO" sz="3600" b="1" dirty="0">
                <a:solidFill>
                  <a:schemeClr val="accent5">
                    <a:lumMod val="50000"/>
                  </a:schemeClr>
                </a:solidFill>
                <a:latin typeface="+mn-lt"/>
              </a:rPr>
              <a:t>de resultados 1º semestre 2025</a:t>
            </a:r>
            <a:br>
              <a:rPr lang="es-CO" sz="3200" b="1" dirty="0">
                <a:solidFill>
                  <a:schemeClr val="accent5">
                    <a:lumMod val="50000"/>
                  </a:schemeClr>
                </a:solidFill>
              </a:rPr>
            </a:br>
            <a:br>
              <a:rPr lang="es-CO" sz="6000" b="1" dirty="0">
                <a:solidFill>
                  <a:schemeClr val="accent5">
                    <a:lumMod val="50000"/>
                  </a:schemeClr>
                </a:solidFill>
              </a:rPr>
            </a:br>
            <a:endParaRPr lang="es-CO" dirty="0"/>
          </a:p>
        </p:txBody>
      </p:sp>
      <p:sp>
        <p:nvSpPr>
          <p:cNvPr id="4" name="CuadroTexto 3">
            <a:extLst>
              <a:ext uri="{FF2B5EF4-FFF2-40B4-BE49-F238E27FC236}">
                <a16:creationId xmlns:a16="http://schemas.microsoft.com/office/drawing/2014/main" id="{5F304E1E-9A2E-BCFA-B260-A7787DAFE2CB}"/>
              </a:ext>
            </a:extLst>
          </p:cNvPr>
          <p:cNvSpPr txBox="1"/>
          <p:nvPr/>
        </p:nvSpPr>
        <p:spPr>
          <a:xfrm>
            <a:off x="4981753" y="6639446"/>
            <a:ext cx="2228495" cy="261610"/>
          </a:xfrm>
          <a:prstGeom prst="rect">
            <a:avLst/>
          </a:prstGeom>
          <a:noFill/>
        </p:spPr>
        <p:txBody>
          <a:bodyPr wrap="none" rtlCol="0">
            <a:spAutoFit/>
          </a:bodyPr>
          <a:lstStyle/>
          <a:p>
            <a:pPr algn="ctr"/>
            <a:r>
              <a:rPr lang="es-CO" sz="1100" b="1" dirty="0">
                <a:solidFill>
                  <a:schemeClr val="bg1"/>
                </a:solidFill>
                <a:latin typeface="Verdana" panose="020B0604030504040204" pitchFamily="34" charset="0"/>
              </a:rPr>
              <a:t>www.---------------.gov.co</a:t>
            </a:r>
          </a:p>
        </p:txBody>
      </p:sp>
      <p:sp>
        <p:nvSpPr>
          <p:cNvPr id="2" name="CuadroTexto 1">
            <a:extLst>
              <a:ext uri="{FF2B5EF4-FFF2-40B4-BE49-F238E27FC236}">
                <a16:creationId xmlns:a16="http://schemas.microsoft.com/office/drawing/2014/main" id="{1E7E6E93-0665-24EB-9CC9-79CDEF7388E3}"/>
              </a:ext>
            </a:extLst>
          </p:cNvPr>
          <p:cNvSpPr txBox="1"/>
          <p:nvPr/>
        </p:nvSpPr>
        <p:spPr>
          <a:xfrm>
            <a:off x="681395" y="861901"/>
            <a:ext cx="10829209" cy="5632311"/>
          </a:xfrm>
          <a:prstGeom prst="rect">
            <a:avLst/>
          </a:prstGeom>
          <a:noFill/>
        </p:spPr>
        <p:txBody>
          <a:bodyPr wrap="square" rtlCol="0">
            <a:spAutoFit/>
          </a:bodyPr>
          <a:lstStyle/>
          <a:p>
            <a:pPr marL="285750" indent="-285750" algn="just">
              <a:buFont typeface="Wingdings" charset="2"/>
              <a:buChar char="²"/>
            </a:pPr>
            <a:r>
              <a:rPr lang="es-ES" sz="1800" dirty="0">
                <a:solidFill>
                  <a:schemeClr val="tx1">
                    <a:lumMod val="50000"/>
                  </a:schemeClr>
                </a:solidFill>
              </a:rPr>
              <a:t>La medición de la percepción de los ciudadanos frente a la atención recibida por la Entidad para la gestión de sus requerimientos en el </a:t>
            </a:r>
            <a:r>
              <a:rPr lang="es-ES" dirty="0">
                <a:solidFill>
                  <a:schemeClr val="tx1">
                    <a:lumMod val="50000"/>
                  </a:schemeClr>
                </a:solidFill>
              </a:rPr>
              <a:t>primer </a:t>
            </a:r>
            <a:r>
              <a:rPr lang="es-ES" sz="1800" dirty="0">
                <a:solidFill>
                  <a:schemeClr val="tx1">
                    <a:lumMod val="50000"/>
                  </a:schemeClr>
                </a:solidFill>
              </a:rPr>
              <a:t>semestre del año 2025 se ubicó en un rango porcentual “satisfactorio" con un </a:t>
            </a:r>
            <a:r>
              <a:rPr lang="es-ES" dirty="0">
                <a:solidFill>
                  <a:schemeClr val="tx1">
                    <a:lumMod val="50000"/>
                  </a:schemeClr>
                </a:solidFill>
              </a:rPr>
              <a:t>87,62%</a:t>
            </a:r>
            <a:r>
              <a:rPr lang="es-ES" sz="1800" dirty="0">
                <a:solidFill>
                  <a:schemeClr val="tx1">
                    <a:lumMod val="50000"/>
                  </a:schemeClr>
                </a:solidFill>
              </a:rPr>
              <a:t> sobre 100%. </a:t>
            </a:r>
            <a:r>
              <a:rPr lang="es-MX" dirty="0"/>
              <a:t>Este porcentaje refleja una disminución del 7,33% en el nivel de satisfacción respecto al semestre inmediatamente anterior.</a:t>
            </a:r>
            <a:r>
              <a:rPr lang="es-ES" sz="1800" dirty="0">
                <a:solidFill>
                  <a:schemeClr val="tx1">
                    <a:lumMod val="50000"/>
                  </a:schemeClr>
                </a:solidFill>
              </a:rPr>
              <a:t>.</a:t>
            </a:r>
          </a:p>
          <a:p>
            <a:pPr marL="285750" indent="-285750" algn="just">
              <a:buFont typeface="Wingdings" charset="2"/>
              <a:buChar char="²"/>
            </a:pPr>
            <a:endParaRPr lang="es-ES" sz="1800" dirty="0">
              <a:solidFill>
                <a:schemeClr val="tx1">
                  <a:lumMod val="50000"/>
                </a:schemeClr>
              </a:solidFill>
            </a:endParaRPr>
          </a:p>
          <a:p>
            <a:pPr marL="285750" indent="-285750" algn="just">
              <a:buFont typeface="Wingdings" charset="2"/>
              <a:buChar char="²"/>
            </a:pPr>
            <a:r>
              <a:rPr lang="es-MX" dirty="0"/>
              <a:t>En el segundo trimestre de 2025, el nivel de satisfacción también se mantuvo en un rango “satisfactorio”, con un puntaje de 87,22%, lo que representa una disminución del 1,07% frente al trimestre anterior.</a:t>
            </a:r>
          </a:p>
          <a:p>
            <a:pPr marL="285750" indent="-285750" algn="just">
              <a:buFont typeface="Wingdings" charset="2"/>
              <a:buChar char="²"/>
            </a:pPr>
            <a:endParaRPr lang="es-MX" dirty="0"/>
          </a:p>
          <a:p>
            <a:pPr marL="285750" indent="-285750" algn="just">
              <a:buFont typeface="Wingdings" charset="2"/>
              <a:buChar char="²"/>
            </a:pPr>
            <a:r>
              <a:rPr lang="es-MX" dirty="0"/>
              <a:t>Durante el semestre evaluado, se recibieron 2.327 encuestas diligenciadas, de estas  2.149 presentan calificación.</a:t>
            </a:r>
          </a:p>
          <a:p>
            <a:pPr algn="just"/>
            <a:endParaRPr lang="es-ES" sz="1800" dirty="0">
              <a:solidFill>
                <a:schemeClr val="tx1">
                  <a:lumMod val="50000"/>
                </a:schemeClr>
              </a:solidFill>
            </a:endParaRPr>
          </a:p>
          <a:p>
            <a:pPr marL="285750" indent="-285750" algn="just">
              <a:buFont typeface="Wingdings" charset="2"/>
              <a:buChar char="²"/>
            </a:pPr>
            <a:r>
              <a:rPr lang="es-MX" dirty="0"/>
              <a:t>Es importante destacar que los instrumentos de calificación virtual sobre la atención recibida y el servicio de información son de libre acceso y diligenciamiento voluntario por parte de los ciudadanos. En este canal se recibieron 895 encuestas representado en el 38,46% del semestre rendido.</a:t>
            </a:r>
          </a:p>
          <a:p>
            <a:pPr algn="just"/>
            <a:endParaRPr lang="es-ES" sz="1800" dirty="0">
              <a:solidFill>
                <a:schemeClr val="tx1">
                  <a:lumMod val="50000"/>
                </a:schemeClr>
              </a:solidFill>
            </a:endParaRPr>
          </a:p>
          <a:p>
            <a:pPr marL="285750" indent="-285750" algn="just">
              <a:buFont typeface="Wingdings" charset="2"/>
              <a:buChar char="²"/>
            </a:pPr>
            <a:r>
              <a:rPr lang="es-ES" sz="1800" dirty="0">
                <a:solidFill>
                  <a:schemeClr val="tx1">
                    <a:lumMod val="50000"/>
                  </a:schemeClr>
                </a:solidFill>
              </a:rPr>
              <a:t>Sobre el canal telefónico desde el GSC se invitó a diligenciar la herramienta de calificación (menú del PBX transferencia de llamada al código 9998). Se evidencia que para los ciudadanos no es relevante adelantar la encuesta por este medio. Se obtuvieron 28 encuestas por este canal representado en el 1,20% del semestre rendido.</a:t>
            </a:r>
            <a:endParaRPr lang="es-CO" sz="1800" dirty="0">
              <a:solidFill>
                <a:schemeClr val="tx1">
                  <a:lumMod val="50000"/>
                </a:schemeClr>
              </a:solidFill>
            </a:endParaRPr>
          </a:p>
        </p:txBody>
      </p:sp>
    </p:spTree>
    <p:extLst>
      <p:ext uri="{BB962C8B-B14F-4D97-AF65-F5344CB8AC3E}">
        <p14:creationId xmlns:p14="http://schemas.microsoft.com/office/powerpoint/2010/main" val="2181391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27F57646-EA27-3E9E-74A2-150438ED8133}"/>
              </a:ext>
            </a:extLst>
          </p:cNvPr>
          <p:cNvSpPr>
            <a:spLocks noGrp="1"/>
          </p:cNvSpPr>
          <p:nvPr>
            <p:ph type="title"/>
          </p:nvPr>
        </p:nvSpPr>
        <p:spPr>
          <a:xfrm>
            <a:off x="844551" y="429207"/>
            <a:ext cx="10528302" cy="1959430"/>
          </a:xfrm>
        </p:spPr>
        <p:txBody>
          <a:bodyPr>
            <a:normAutofit fontScale="90000"/>
          </a:bodyPr>
          <a:lstStyle/>
          <a:p>
            <a:pPr algn="ctr"/>
            <a:r>
              <a:rPr lang="es-CO" sz="3600" b="1" dirty="0">
                <a:solidFill>
                  <a:schemeClr val="accent5">
                    <a:lumMod val="50000"/>
                  </a:schemeClr>
                </a:solidFill>
                <a:latin typeface="+mn-lt"/>
              </a:rPr>
              <a:t>Análisis</a:t>
            </a:r>
            <a:r>
              <a:rPr lang="es-CO" sz="3600" b="1" dirty="0">
                <a:solidFill>
                  <a:schemeClr val="bg1"/>
                </a:solidFill>
                <a:latin typeface="+mn-lt"/>
              </a:rPr>
              <a:t> </a:t>
            </a:r>
            <a:r>
              <a:rPr lang="es-CO" sz="3600" b="1" dirty="0">
                <a:solidFill>
                  <a:schemeClr val="accent5">
                    <a:lumMod val="50000"/>
                  </a:schemeClr>
                </a:solidFill>
                <a:latin typeface="+mn-lt"/>
              </a:rPr>
              <a:t>de resultados 1º semestre 2025</a:t>
            </a:r>
            <a:br>
              <a:rPr lang="es-CO" sz="3200" b="1" dirty="0">
                <a:solidFill>
                  <a:schemeClr val="accent5">
                    <a:lumMod val="50000"/>
                  </a:schemeClr>
                </a:solidFill>
              </a:rPr>
            </a:br>
            <a:br>
              <a:rPr lang="es-CO" sz="6000" b="1" dirty="0">
                <a:solidFill>
                  <a:schemeClr val="accent5">
                    <a:lumMod val="50000"/>
                  </a:schemeClr>
                </a:solidFill>
              </a:rPr>
            </a:br>
            <a:endParaRPr lang="es-CO" dirty="0"/>
          </a:p>
        </p:txBody>
      </p:sp>
      <p:sp>
        <p:nvSpPr>
          <p:cNvPr id="4" name="CuadroTexto 3">
            <a:extLst>
              <a:ext uri="{FF2B5EF4-FFF2-40B4-BE49-F238E27FC236}">
                <a16:creationId xmlns:a16="http://schemas.microsoft.com/office/drawing/2014/main" id="{5F304E1E-9A2E-BCFA-B260-A7787DAFE2CB}"/>
              </a:ext>
            </a:extLst>
          </p:cNvPr>
          <p:cNvSpPr txBox="1"/>
          <p:nvPr/>
        </p:nvSpPr>
        <p:spPr>
          <a:xfrm>
            <a:off x="4981753" y="6639446"/>
            <a:ext cx="2228495" cy="261610"/>
          </a:xfrm>
          <a:prstGeom prst="rect">
            <a:avLst/>
          </a:prstGeom>
          <a:noFill/>
        </p:spPr>
        <p:txBody>
          <a:bodyPr wrap="none" rtlCol="0">
            <a:spAutoFit/>
          </a:bodyPr>
          <a:lstStyle/>
          <a:p>
            <a:pPr algn="ctr"/>
            <a:r>
              <a:rPr lang="es-CO" sz="1100" b="1" dirty="0">
                <a:solidFill>
                  <a:schemeClr val="bg1"/>
                </a:solidFill>
                <a:latin typeface="Verdana" panose="020B0604030504040204" pitchFamily="34" charset="0"/>
              </a:rPr>
              <a:t>www.---------------.gov.co</a:t>
            </a:r>
          </a:p>
        </p:txBody>
      </p:sp>
      <p:sp>
        <p:nvSpPr>
          <p:cNvPr id="2" name="CuadroTexto 1">
            <a:extLst>
              <a:ext uri="{FF2B5EF4-FFF2-40B4-BE49-F238E27FC236}">
                <a16:creationId xmlns:a16="http://schemas.microsoft.com/office/drawing/2014/main" id="{1E7E6E93-0665-24EB-9CC9-79CDEF7388E3}"/>
              </a:ext>
            </a:extLst>
          </p:cNvPr>
          <p:cNvSpPr txBox="1"/>
          <p:nvPr/>
        </p:nvSpPr>
        <p:spPr>
          <a:xfrm>
            <a:off x="831849" y="1018598"/>
            <a:ext cx="10515600" cy="4801314"/>
          </a:xfrm>
          <a:prstGeom prst="rect">
            <a:avLst/>
          </a:prstGeom>
          <a:noFill/>
        </p:spPr>
        <p:txBody>
          <a:bodyPr wrap="square" rtlCol="0">
            <a:spAutoFit/>
          </a:bodyPr>
          <a:lstStyle/>
          <a:p>
            <a:pPr marL="285750" indent="-285750" algn="just">
              <a:buFont typeface="Wingdings" charset="2"/>
              <a:buChar char="²"/>
            </a:pPr>
            <a:r>
              <a:rPr lang="es-ES" sz="1800" dirty="0">
                <a:solidFill>
                  <a:schemeClr val="tx1">
                    <a:lumMod val="50000"/>
                  </a:schemeClr>
                </a:solidFill>
              </a:rPr>
              <a:t>Respecto al canal presencial (atendido en primer nivel por el Grupo de Servicio al Ciudadano - GSC y el segundo nivel atendido por la Subdirección de Control y Fiscalización de Sustancias Químicas y Estupefacientes - SCFSQE),  y el canal de servicio postal o correspondencia (atendido por el Grupo de Gestión Documental - GGD en el Punto de Atención al Ciudadano de la Entidad); este canal estuvo habilitado por todo el semestre y los ciudadanos que se acercan a las ventanillas de atención realizan la respectiva calificación de percepción y satisfacción del servicio, para el semestre rendido se obtuvo 1.120 encuestas diligenciadas por el canal presencial</a:t>
            </a:r>
            <a:r>
              <a:rPr lang="es-ES" dirty="0">
                <a:solidFill>
                  <a:schemeClr val="tx1">
                    <a:lumMod val="50000"/>
                  </a:schemeClr>
                </a:solidFill>
              </a:rPr>
              <a:t> </a:t>
            </a:r>
            <a:r>
              <a:rPr lang="es-ES" sz="1800" dirty="0">
                <a:solidFill>
                  <a:schemeClr val="tx1">
                    <a:lumMod val="50000"/>
                  </a:schemeClr>
                </a:solidFill>
              </a:rPr>
              <a:t>y 284 encuestas diligenciadas por el canal postal o correspondencia. </a:t>
            </a:r>
          </a:p>
          <a:p>
            <a:pPr algn="just"/>
            <a:endParaRPr lang="es-CO" sz="1800" dirty="0">
              <a:solidFill>
                <a:schemeClr val="tx1">
                  <a:lumMod val="50000"/>
                </a:schemeClr>
              </a:solidFill>
            </a:endParaRPr>
          </a:p>
          <a:p>
            <a:pPr marL="285750" indent="-285750" algn="just">
              <a:buFont typeface="Wingdings" charset="2"/>
              <a:buChar char="²"/>
            </a:pPr>
            <a:r>
              <a:rPr lang="es-CO" sz="1800" dirty="0">
                <a:solidFill>
                  <a:schemeClr val="tx1">
                    <a:lumMod val="50000"/>
                  </a:schemeClr>
                </a:solidFill>
              </a:rPr>
              <a:t>Los ciudadanos atienden la invitación que se realiza por correo electrónico sobre diligenciar la encuesta de percepción ciudadana habilitada en la página web en el link </a:t>
            </a:r>
            <a:r>
              <a:rPr lang="es-CO" sz="1800" dirty="0">
                <a:solidFill>
                  <a:schemeClr val="tx1">
                    <a:lumMod val="50000"/>
                  </a:schemeClr>
                </a:solidFill>
                <a:hlinkClick r:id="rId2"/>
              </a:rPr>
              <a:t>https://www.minjusticia.gov.co/servicio-al-ciudadano/encuesta-de-percepci%C3%B3n-sobre-pqrd</a:t>
            </a:r>
            <a:endParaRPr lang="es-CO" sz="1800" dirty="0">
              <a:solidFill>
                <a:schemeClr val="tx1">
                  <a:lumMod val="50000"/>
                </a:schemeClr>
              </a:solidFill>
            </a:endParaRPr>
          </a:p>
          <a:p>
            <a:pPr marL="285750" indent="-285750" algn="just">
              <a:buFont typeface="Wingdings" charset="2"/>
              <a:buChar char="²"/>
            </a:pPr>
            <a:endParaRPr lang="es-CO" sz="1800" dirty="0">
              <a:solidFill>
                <a:schemeClr val="tx1">
                  <a:lumMod val="50000"/>
                </a:schemeClr>
              </a:solidFill>
            </a:endParaRPr>
          </a:p>
          <a:p>
            <a:pPr marL="285750" indent="-285750" algn="just">
              <a:buFont typeface="Wingdings" charset="2"/>
              <a:buChar char="²"/>
            </a:pPr>
            <a:r>
              <a:rPr lang="es-CO" sz="1800" dirty="0">
                <a:solidFill>
                  <a:schemeClr val="tx1">
                    <a:lumMod val="50000"/>
                  </a:schemeClr>
                </a:solidFill>
              </a:rPr>
              <a:t>La percepción de los ciudadanos hacia los servicios que presta el Ministerio de Justicia y del Derecho, se mantuvo favorablemente en este periodo reportado, lo cuál indica que los esfuerzos y estrategias adelantadas en mejora del servicio han sido efectivas.</a:t>
            </a:r>
          </a:p>
          <a:p>
            <a:pPr marL="285750" indent="-285750" algn="just">
              <a:buFont typeface="Wingdings" charset="2"/>
              <a:buChar char="²"/>
            </a:pPr>
            <a:endParaRPr lang="es-CO" sz="1800" dirty="0">
              <a:solidFill>
                <a:schemeClr val="tx1">
                  <a:lumMod val="50000"/>
                </a:schemeClr>
              </a:solidFill>
            </a:endParaRPr>
          </a:p>
        </p:txBody>
      </p:sp>
    </p:spTree>
    <p:extLst>
      <p:ext uri="{BB962C8B-B14F-4D97-AF65-F5344CB8AC3E}">
        <p14:creationId xmlns:p14="http://schemas.microsoft.com/office/powerpoint/2010/main" val="3347350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27F57646-EA27-3E9E-74A2-150438ED8133}"/>
              </a:ext>
            </a:extLst>
          </p:cNvPr>
          <p:cNvSpPr>
            <a:spLocks noGrp="1"/>
          </p:cNvSpPr>
          <p:nvPr>
            <p:ph type="title"/>
          </p:nvPr>
        </p:nvSpPr>
        <p:spPr>
          <a:xfrm>
            <a:off x="844551" y="429207"/>
            <a:ext cx="10528302" cy="1959430"/>
          </a:xfrm>
        </p:spPr>
        <p:txBody>
          <a:bodyPr>
            <a:normAutofit fontScale="90000"/>
          </a:bodyPr>
          <a:lstStyle/>
          <a:p>
            <a:pPr algn="ctr"/>
            <a:r>
              <a:rPr kumimoji="0" lang="es-CO" sz="3600" b="1" i="0" u="none" strike="noStrike" kern="1200" cap="none" spc="0" normalizeH="0" baseline="0" noProof="0" dirty="0">
                <a:ln>
                  <a:noFill/>
                </a:ln>
                <a:solidFill>
                  <a:srgbClr val="5B9BD5">
                    <a:lumMod val="50000"/>
                  </a:srgbClr>
                </a:solidFill>
                <a:effectLst/>
                <a:uLnTx/>
                <a:uFillTx/>
                <a:latin typeface="Helvetica"/>
                <a:ea typeface="+mj-ea"/>
                <a:cs typeface="+mj-cs"/>
              </a:rPr>
              <a:t>Resultados mensuales del indicador global</a:t>
            </a:r>
            <a:br>
              <a:rPr kumimoji="0" lang="es-CO" sz="3200" b="1" i="0" u="none" strike="noStrike" kern="1200" cap="none" spc="0" normalizeH="0" baseline="0" noProof="0" dirty="0">
                <a:ln>
                  <a:noFill/>
                </a:ln>
                <a:solidFill>
                  <a:srgbClr val="5B9BD5">
                    <a:lumMod val="50000"/>
                  </a:srgbClr>
                </a:solidFill>
                <a:effectLst/>
                <a:uLnTx/>
                <a:uFillTx/>
                <a:latin typeface="Helvetica"/>
                <a:ea typeface="+mj-ea"/>
                <a:cs typeface="+mj-cs"/>
              </a:rPr>
            </a:br>
            <a:br>
              <a:rPr lang="es-CO" sz="6000" b="1" dirty="0">
                <a:solidFill>
                  <a:schemeClr val="accent5">
                    <a:lumMod val="50000"/>
                  </a:schemeClr>
                </a:solidFill>
              </a:rPr>
            </a:br>
            <a:endParaRPr lang="es-CO" dirty="0"/>
          </a:p>
        </p:txBody>
      </p:sp>
      <p:sp>
        <p:nvSpPr>
          <p:cNvPr id="4" name="CuadroTexto 3">
            <a:extLst>
              <a:ext uri="{FF2B5EF4-FFF2-40B4-BE49-F238E27FC236}">
                <a16:creationId xmlns:a16="http://schemas.microsoft.com/office/drawing/2014/main" id="{5F304E1E-9A2E-BCFA-B260-A7787DAFE2CB}"/>
              </a:ext>
            </a:extLst>
          </p:cNvPr>
          <p:cNvSpPr txBox="1"/>
          <p:nvPr/>
        </p:nvSpPr>
        <p:spPr>
          <a:xfrm>
            <a:off x="4981753" y="6639446"/>
            <a:ext cx="2228495" cy="261610"/>
          </a:xfrm>
          <a:prstGeom prst="rect">
            <a:avLst/>
          </a:prstGeom>
          <a:noFill/>
        </p:spPr>
        <p:txBody>
          <a:bodyPr wrap="none" rtlCol="0">
            <a:spAutoFit/>
          </a:bodyPr>
          <a:lstStyle/>
          <a:p>
            <a:pPr algn="ctr"/>
            <a:r>
              <a:rPr lang="es-CO" sz="1100" b="1" dirty="0">
                <a:solidFill>
                  <a:schemeClr val="bg1"/>
                </a:solidFill>
                <a:latin typeface="Verdana" panose="020B0604030504040204" pitchFamily="34" charset="0"/>
              </a:rPr>
              <a:t>www.---------------.gov.co</a:t>
            </a:r>
          </a:p>
        </p:txBody>
      </p:sp>
      <p:sp>
        <p:nvSpPr>
          <p:cNvPr id="2" name="CuadroTexto 1">
            <a:extLst>
              <a:ext uri="{FF2B5EF4-FFF2-40B4-BE49-F238E27FC236}">
                <a16:creationId xmlns:a16="http://schemas.microsoft.com/office/drawing/2014/main" id="{1E7E6E93-0665-24EB-9CC9-79CDEF7388E3}"/>
              </a:ext>
            </a:extLst>
          </p:cNvPr>
          <p:cNvSpPr txBox="1"/>
          <p:nvPr/>
        </p:nvSpPr>
        <p:spPr>
          <a:xfrm>
            <a:off x="838200" y="4608121"/>
            <a:ext cx="10515600" cy="2031325"/>
          </a:xfrm>
          <a:prstGeom prst="rect">
            <a:avLst/>
          </a:prstGeom>
          <a:noFill/>
        </p:spPr>
        <p:txBody>
          <a:bodyPr wrap="square" rtlCol="0">
            <a:spAutoFit/>
          </a:bodyPr>
          <a:lstStyle/>
          <a:p>
            <a:pPr algn="just"/>
            <a:r>
              <a:rPr lang="es-CO" sz="1800" dirty="0">
                <a:solidFill>
                  <a:schemeClr val="tx1">
                    <a:lumMod val="50000"/>
                  </a:schemeClr>
                </a:solidFill>
              </a:rPr>
              <a:t>Durante el periodo rendido, el indicador se mantuvo favorablemente</a:t>
            </a:r>
            <a:r>
              <a:rPr lang="es-CO" sz="1800" dirty="0">
                <a:solidFill>
                  <a:schemeClr val="tx1"/>
                </a:solidFill>
              </a:rPr>
              <a:t>, lo cual se debió a que los canales de atención estuvieron habilitados todo el semestre. Adicionalmente, desde el GSC se realiza el seguimiento a la calidad y respuestas oportunas de las PQRDSF, remitiendo a las dependencias los resultados de la encuesta de percepción ciudadana </a:t>
            </a:r>
            <a:r>
              <a:rPr lang="es-CO" sz="1800" dirty="0">
                <a:solidFill>
                  <a:schemeClr val="tx1">
                    <a:lumMod val="50000"/>
                  </a:schemeClr>
                </a:solidFill>
              </a:rPr>
              <a:t>de los casos que presentan baja calificación en la atención brindada por el </a:t>
            </a:r>
            <a:r>
              <a:rPr lang="es-CO" sz="1800" dirty="0" err="1">
                <a:solidFill>
                  <a:schemeClr val="tx1">
                    <a:lumMod val="50000"/>
                  </a:schemeClr>
                </a:solidFill>
              </a:rPr>
              <a:t>Minjusticia</a:t>
            </a:r>
            <a:r>
              <a:rPr lang="es-CO" sz="1800" dirty="0">
                <a:solidFill>
                  <a:schemeClr val="tx1">
                    <a:lumMod val="50000"/>
                  </a:schemeClr>
                </a:solidFill>
              </a:rPr>
              <a:t>, con el fin de adelantar las medidas necesarias para corregir las causas que impidieron dar respuesta a los ciudadanos.</a:t>
            </a:r>
          </a:p>
          <a:p>
            <a:pPr marL="285750" indent="-285750" algn="just">
              <a:buFont typeface="Wingdings" charset="2"/>
              <a:buChar char="²"/>
            </a:pPr>
            <a:endParaRPr lang="es-CO" sz="1800" dirty="0">
              <a:solidFill>
                <a:schemeClr val="tx1">
                  <a:lumMod val="50000"/>
                </a:schemeClr>
              </a:solidFill>
            </a:endParaRPr>
          </a:p>
        </p:txBody>
      </p:sp>
      <p:sp>
        <p:nvSpPr>
          <p:cNvPr id="5" name="CuadroTexto 4">
            <a:extLst>
              <a:ext uri="{FF2B5EF4-FFF2-40B4-BE49-F238E27FC236}">
                <a16:creationId xmlns:a16="http://schemas.microsoft.com/office/drawing/2014/main" id="{2B2B7608-AB7F-AF3C-F750-B9D4D9D3CA99}"/>
              </a:ext>
            </a:extLst>
          </p:cNvPr>
          <p:cNvSpPr txBox="1"/>
          <p:nvPr/>
        </p:nvSpPr>
        <p:spPr>
          <a:xfrm>
            <a:off x="1109584" y="2388637"/>
            <a:ext cx="3235371" cy="923330"/>
          </a:xfrm>
          <a:prstGeom prst="rect">
            <a:avLst/>
          </a:prstGeom>
          <a:noFill/>
        </p:spPr>
        <p:txBody>
          <a:bodyPr wrap="square">
            <a:spAutoFit/>
          </a:bodyPr>
          <a:lstStyle/>
          <a:p>
            <a:r>
              <a:rPr lang="es-CO" sz="1800" b="1" dirty="0">
                <a:solidFill>
                  <a:srgbClr val="1F4E79"/>
                </a:solidFill>
                <a:latin typeface="Gadugi" panose="020B0502040204020203" pitchFamily="34" charset="0"/>
              </a:rPr>
              <a:t>Índice de satisfacción global</a:t>
            </a:r>
            <a:br>
              <a:rPr lang="es-CO" sz="1800" b="1" dirty="0">
                <a:solidFill>
                  <a:srgbClr val="1F4E79"/>
                </a:solidFill>
                <a:latin typeface="Gadugi" panose="020B0502040204020203" pitchFamily="34" charset="0"/>
              </a:rPr>
            </a:br>
            <a:r>
              <a:rPr lang="es-CO" sz="1800" b="1" dirty="0">
                <a:solidFill>
                  <a:srgbClr val="1F4E79"/>
                </a:solidFill>
                <a:latin typeface="Gadugi" panose="020B0502040204020203" pitchFamily="34" charset="0"/>
              </a:rPr>
              <a:t>“Todos los canales” </a:t>
            </a:r>
            <a:br>
              <a:rPr lang="es-CO" sz="1800" b="1" dirty="0">
                <a:solidFill>
                  <a:srgbClr val="1F4E79"/>
                </a:solidFill>
                <a:latin typeface="Gadugi" panose="020B0502040204020203" pitchFamily="34" charset="0"/>
              </a:rPr>
            </a:br>
            <a:r>
              <a:rPr lang="es-CO" sz="1800" b="1" dirty="0">
                <a:solidFill>
                  <a:srgbClr val="1F4E79"/>
                </a:solidFill>
                <a:latin typeface="Gadugi" panose="020B0502040204020203" pitchFamily="34" charset="0"/>
              </a:rPr>
              <a:t>Comportamiento por mes</a:t>
            </a:r>
          </a:p>
        </p:txBody>
      </p:sp>
      <p:sp>
        <p:nvSpPr>
          <p:cNvPr id="10" name="CuadroTexto 9">
            <a:extLst>
              <a:ext uri="{FF2B5EF4-FFF2-40B4-BE49-F238E27FC236}">
                <a16:creationId xmlns:a16="http://schemas.microsoft.com/office/drawing/2014/main" id="{BFF30EEB-0ED2-C743-4749-76F2FF7B2188}"/>
              </a:ext>
            </a:extLst>
          </p:cNvPr>
          <p:cNvSpPr txBox="1"/>
          <p:nvPr/>
        </p:nvSpPr>
        <p:spPr>
          <a:xfrm>
            <a:off x="4180112" y="4227248"/>
            <a:ext cx="7492481" cy="577081"/>
          </a:xfrm>
          <a:prstGeom prst="rect">
            <a:avLst/>
          </a:prstGeom>
          <a:noFill/>
        </p:spPr>
        <p:txBody>
          <a:bodyPr wrap="square">
            <a:spAutoFit/>
          </a:bodyPr>
          <a:lstStyle/>
          <a:p>
            <a:pPr algn="ctr"/>
            <a:r>
              <a:rPr lang="es-ES" sz="1050" dirty="0"/>
              <a:t>Fuente: Encuesta virtual pagina Web Ministerio de Justicia y reporte de calificaciones canal presencia herramienta DIGITURNO  (enero – junio 2025)</a:t>
            </a:r>
            <a:endParaRPr lang="es-CO" sz="1050" dirty="0"/>
          </a:p>
          <a:p>
            <a:pPr algn="ctr"/>
            <a:endParaRPr lang="es-CO" sz="1050" dirty="0"/>
          </a:p>
        </p:txBody>
      </p:sp>
      <p:pic>
        <p:nvPicPr>
          <p:cNvPr id="6" name="Imagen 5">
            <a:extLst>
              <a:ext uri="{FF2B5EF4-FFF2-40B4-BE49-F238E27FC236}">
                <a16:creationId xmlns:a16="http://schemas.microsoft.com/office/drawing/2014/main" id="{58A9822E-E134-7149-CFD1-D181B556AC31}"/>
              </a:ext>
            </a:extLst>
          </p:cNvPr>
          <p:cNvPicPr>
            <a:picLocks noChangeAspect="1"/>
          </p:cNvPicPr>
          <p:nvPr/>
        </p:nvPicPr>
        <p:blipFill>
          <a:blip r:embed="rId2"/>
          <a:stretch>
            <a:fillRect/>
          </a:stretch>
        </p:blipFill>
        <p:spPr>
          <a:xfrm>
            <a:off x="4488427" y="909483"/>
            <a:ext cx="6593990" cy="3364563"/>
          </a:xfrm>
          <a:prstGeom prst="rect">
            <a:avLst/>
          </a:prstGeom>
        </p:spPr>
      </p:pic>
    </p:spTree>
    <p:extLst>
      <p:ext uri="{BB962C8B-B14F-4D97-AF65-F5344CB8AC3E}">
        <p14:creationId xmlns:p14="http://schemas.microsoft.com/office/powerpoint/2010/main" val="1494536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27F57646-EA27-3E9E-74A2-150438ED8133}"/>
              </a:ext>
            </a:extLst>
          </p:cNvPr>
          <p:cNvSpPr>
            <a:spLocks noGrp="1"/>
          </p:cNvSpPr>
          <p:nvPr>
            <p:ph type="title"/>
          </p:nvPr>
        </p:nvSpPr>
        <p:spPr>
          <a:xfrm>
            <a:off x="844551" y="429207"/>
            <a:ext cx="10528302" cy="1959430"/>
          </a:xfrm>
        </p:spPr>
        <p:txBody>
          <a:bodyPr>
            <a:normAutofit fontScale="90000"/>
          </a:bodyPr>
          <a:lstStyle/>
          <a:p>
            <a:pPr algn="ctr"/>
            <a:r>
              <a:rPr lang="es-CO" sz="3600" b="1" dirty="0">
                <a:solidFill>
                  <a:schemeClr val="accent5">
                    <a:lumMod val="50000"/>
                  </a:schemeClr>
                </a:solidFill>
                <a:latin typeface="+mn-lt"/>
              </a:rPr>
              <a:t>Recomendaciones para la mejora</a:t>
            </a:r>
            <a:br>
              <a:rPr lang="es-CO" sz="3200" b="1" dirty="0">
                <a:solidFill>
                  <a:schemeClr val="accent5">
                    <a:lumMod val="50000"/>
                  </a:schemeClr>
                </a:solidFill>
              </a:rPr>
            </a:br>
            <a:br>
              <a:rPr lang="es-CO" sz="6000" b="1" dirty="0">
                <a:solidFill>
                  <a:schemeClr val="accent5">
                    <a:lumMod val="50000"/>
                  </a:schemeClr>
                </a:solidFill>
              </a:rPr>
            </a:br>
            <a:endParaRPr lang="es-CO" dirty="0"/>
          </a:p>
        </p:txBody>
      </p:sp>
      <p:sp>
        <p:nvSpPr>
          <p:cNvPr id="4" name="CuadroTexto 3">
            <a:extLst>
              <a:ext uri="{FF2B5EF4-FFF2-40B4-BE49-F238E27FC236}">
                <a16:creationId xmlns:a16="http://schemas.microsoft.com/office/drawing/2014/main" id="{5F304E1E-9A2E-BCFA-B260-A7787DAFE2CB}"/>
              </a:ext>
            </a:extLst>
          </p:cNvPr>
          <p:cNvSpPr txBox="1"/>
          <p:nvPr/>
        </p:nvSpPr>
        <p:spPr>
          <a:xfrm>
            <a:off x="4981753" y="6639446"/>
            <a:ext cx="2228495" cy="261610"/>
          </a:xfrm>
          <a:prstGeom prst="rect">
            <a:avLst/>
          </a:prstGeom>
          <a:noFill/>
        </p:spPr>
        <p:txBody>
          <a:bodyPr wrap="none" rtlCol="0">
            <a:spAutoFit/>
          </a:bodyPr>
          <a:lstStyle/>
          <a:p>
            <a:pPr algn="ctr"/>
            <a:r>
              <a:rPr lang="es-CO" sz="1100" b="1" dirty="0">
                <a:solidFill>
                  <a:schemeClr val="bg1"/>
                </a:solidFill>
                <a:latin typeface="Verdana" panose="020B0604030504040204" pitchFamily="34" charset="0"/>
              </a:rPr>
              <a:t>www.---------------.gov.co</a:t>
            </a:r>
          </a:p>
        </p:txBody>
      </p:sp>
      <p:sp>
        <p:nvSpPr>
          <p:cNvPr id="2" name="CuadroTexto 1">
            <a:extLst>
              <a:ext uri="{FF2B5EF4-FFF2-40B4-BE49-F238E27FC236}">
                <a16:creationId xmlns:a16="http://schemas.microsoft.com/office/drawing/2014/main" id="{1E7E6E93-0665-24EB-9CC9-79CDEF7388E3}"/>
              </a:ext>
            </a:extLst>
          </p:cNvPr>
          <p:cNvSpPr txBox="1"/>
          <p:nvPr/>
        </p:nvSpPr>
        <p:spPr>
          <a:xfrm>
            <a:off x="576943" y="1277093"/>
            <a:ext cx="10515600" cy="5078313"/>
          </a:xfrm>
          <a:prstGeom prst="rect">
            <a:avLst/>
          </a:prstGeom>
          <a:noFill/>
        </p:spPr>
        <p:txBody>
          <a:bodyPr wrap="square" rtlCol="0">
            <a:spAutoFit/>
          </a:bodyPr>
          <a:lstStyle/>
          <a:p>
            <a:pPr algn="just"/>
            <a:r>
              <a:rPr lang="es-ES" sz="1800" dirty="0">
                <a:solidFill>
                  <a:schemeClr val="tx1">
                    <a:lumMod val="50000"/>
                  </a:schemeClr>
                </a:solidFill>
              </a:rPr>
              <a:t>Teniendo en cuenta los resultados de la medición, se identifican oportunidades de mejora, tales como:</a:t>
            </a:r>
          </a:p>
          <a:p>
            <a:pPr marL="285750" indent="-285750" algn="just">
              <a:buClr>
                <a:srgbClr val="FEBA16"/>
              </a:buClr>
              <a:buFont typeface="Wingdings" charset="2"/>
              <a:buChar char="²"/>
            </a:pPr>
            <a:r>
              <a:rPr lang="es-ES" sz="1800" dirty="0">
                <a:solidFill>
                  <a:schemeClr val="tx1">
                    <a:lumMod val="50000"/>
                  </a:schemeClr>
                </a:solidFill>
              </a:rPr>
              <a:t>Realizar seguimiento detallado a los radicados sobre los cuales la ciudadanía solicito mayor monitoreo por insatisfacción.</a:t>
            </a:r>
          </a:p>
          <a:p>
            <a:pPr marL="285750" indent="-285750" algn="just">
              <a:buClr>
                <a:srgbClr val="FEBA16"/>
              </a:buClr>
              <a:buFont typeface="Wingdings" charset="2"/>
              <a:buChar char="²"/>
            </a:pPr>
            <a:r>
              <a:rPr lang="es-ES" sz="1800" dirty="0">
                <a:solidFill>
                  <a:schemeClr val="tx1">
                    <a:lumMod val="50000"/>
                  </a:schemeClr>
                </a:solidFill>
              </a:rPr>
              <a:t>Continuar actualizando la información dirigida a los ciudadanos en el Sitio Web y articular con la Dirección de Tecnología e información en </a:t>
            </a:r>
            <a:r>
              <a:rPr lang="es-ES" dirty="0">
                <a:solidFill>
                  <a:schemeClr val="tx1">
                    <a:lumMod val="50000"/>
                  </a:schemeClr>
                </a:solidFill>
              </a:rPr>
              <a:t>Justicia - </a:t>
            </a:r>
            <a:r>
              <a:rPr lang="es-ES" sz="1800" dirty="0">
                <a:solidFill>
                  <a:schemeClr val="tx1">
                    <a:lumMod val="50000"/>
                  </a:schemeClr>
                </a:solidFill>
              </a:rPr>
              <a:t>DTIJ para que se realicen recomendaciones de cumplimiento del esquema de publicación a las dependencias.</a:t>
            </a:r>
          </a:p>
          <a:p>
            <a:pPr marL="285750" indent="-285750" algn="just">
              <a:buClr>
                <a:srgbClr val="FEBA16"/>
              </a:buClr>
              <a:buFont typeface="Wingdings" charset="2"/>
              <a:buChar char="²"/>
            </a:pPr>
            <a:r>
              <a:rPr lang="es-ES" sz="1800" dirty="0">
                <a:solidFill>
                  <a:schemeClr val="tx1">
                    <a:lumMod val="50000"/>
                  </a:schemeClr>
                </a:solidFill>
              </a:rPr>
              <a:t>Socializar los resultados de la medición en los informes trimestrales de PQRDSF para conocimiento de las dependencias, dando recomendaciones para la mejora de la oportunidad, claridad y pertinencia de las respuestas que emiten.</a:t>
            </a:r>
          </a:p>
          <a:p>
            <a:pPr marL="285750" indent="-285750" algn="just">
              <a:buClr>
                <a:srgbClr val="FEBA16"/>
              </a:buClr>
              <a:buFont typeface="Wingdings" charset="2"/>
              <a:buChar char="²"/>
            </a:pPr>
            <a:r>
              <a:rPr lang="es-ES" sz="1800" dirty="0">
                <a:solidFill>
                  <a:schemeClr val="tx1">
                    <a:lumMod val="50000"/>
                  </a:schemeClr>
                </a:solidFill>
              </a:rPr>
              <a:t>Socializar los resultados del indicador y del presente informe a los enlaces de PQRDSF para retroalimentación a sus dependencias, haciendo énfasis en la baja calificación y en los radicados sobre los que la ciudadanía señaló solicitar especial seguimiento.</a:t>
            </a:r>
          </a:p>
          <a:p>
            <a:pPr marL="285750" indent="-285750" algn="just">
              <a:buClr>
                <a:srgbClr val="FEBA16"/>
              </a:buClr>
              <a:buFont typeface="Wingdings" charset="2"/>
              <a:buChar char="²"/>
            </a:pPr>
            <a:r>
              <a:rPr lang="es-ES" sz="1800" dirty="0">
                <a:solidFill>
                  <a:schemeClr val="tx1">
                    <a:lumMod val="50000"/>
                  </a:schemeClr>
                </a:solidFill>
              </a:rPr>
              <a:t>Promover por parte de los servidores del Grupo de Servicio al Ciudadano - GSC y otras dependencias que atienden el canal telefónico para trámites y servicios de la Entidad, la invitación a diligenciar la encuesta de percepción código de transferencia de llamada 9998, con el fin de aumentar la muestra.</a:t>
            </a:r>
            <a:endParaRPr lang="es-CO" sz="1800" dirty="0">
              <a:solidFill>
                <a:schemeClr val="tx1">
                  <a:lumMod val="50000"/>
                </a:schemeClr>
              </a:solidFill>
            </a:endParaRPr>
          </a:p>
          <a:p>
            <a:pPr marL="285750" indent="-285750" algn="just">
              <a:buFont typeface="Wingdings" charset="2"/>
              <a:buChar char="²"/>
            </a:pPr>
            <a:endParaRPr lang="es-CO" sz="1800" dirty="0">
              <a:solidFill>
                <a:schemeClr val="tx1">
                  <a:lumMod val="50000"/>
                </a:schemeClr>
              </a:solidFill>
            </a:endParaRPr>
          </a:p>
        </p:txBody>
      </p:sp>
    </p:spTree>
    <p:extLst>
      <p:ext uri="{BB962C8B-B14F-4D97-AF65-F5344CB8AC3E}">
        <p14:creationId xmlns:p14="http://schemas.microsoft.com/office/powerpoint/2010/main" val="573817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27F57646-EA27-3E9E-74A2-150438ED8133}"/>
              </a:ext>
            </a:extLst>
          </p:cNvPr>
          <p:cNvSpPr>
            <a:spLocks noGrp="1"/>
          </p:cNvSpPr>
          <p:nvPr>
            <p:ph type="title"/>
          </p:nvPr>
        </p:nvSpPr>
        <p:spPr>
          <a:xfrm>
            <a:off x="844551" y="1418252"/>
            <a:ext cx="4987082" cy="4833257"/>
          </a:xfrm>
        </p:spPr>
        <p:txBody>
          <a:bodyPr>
            <a:normAutofit/>
          </a:bodyPr>
          <a:lstStyle/>
          <a:p>
            <a:pPr algn="ctr"/>
            <a:r>
              <a:rPr lang="es-CO" sz="3200" b="1" dirty="0">
                <a:solidFill>
                  <a:schemeClr val="accent5">
                    <a:lumMod val="50000"/>
                  </a:schemeClr>
                </a:solidFill>
                <a:latin typeface="+mj-lt"/>
                <a:ea typeface="+mj-ea"/>
                <a:cs typeface="+mj-cs"/>
              </a:rPr>
              <a:t>Resultados desagregados</a:t>
            </a:r>
            <a:br>
              <a:rPr lang="es-CO" sz="3200" b="1" dirty="0">
                <a:solidFill>
                  <a:schemeClr val="accent5">
                    <a:lumMod val="50000"/>
                  </a:schemeClr>
                </a:solidFill>
                <a:latin typeface="+mj-lt"/>
              </a:rPr>
            </a:br>
            <a:br>
              <a:rPr lang="es-CO" sz="3200" b="1" dirty="0">
                <a:solidFill>
                  <a:schemeClr val="accent5">
                    <a:lumMod val="50000"/>
                  </a:schemeClr>
                </a:solidFill>
                <a:latin typeface="+mj-lt"/>
              </a:rPr>
            </a:br>
            <a:r>
              <a:rPr lang="es-CO" sz="3200" b="1" dirty="0">
                <a:solidFill>
                  <a:schemeClr val="accent5">
                    <a:lumMod val="50000"/>
                  </a:schemeClr>
                </a:solidFill>
                <a:latin typeface="+mj-lt"/>
                <a:ea typeface="+mj-ea"/>
                <a:cs typeface="+mj-cs"/>
              </a:rPr>
              <a:t> Canal virtual</a:t>
            </a:r>
            <a:br>
              <a:rPr lang="es-CO" sz="3600" b="1" dirty="0">
                <a:solidFill>
                  <a:schemeClr val="accent5">
                    <a:lumMod val="50000"/>
                  </a:schemeClr>
                </a:solidFill>
                <a:latin typeface="+mj-lt"/>
                <a:ea typeface="+mj-ea"/>
                <a:cs typeface="+mj-cs"/>
              </a:rPr>
            </a:br>
            <a:br>
              <a:rPr lang="es-CO" sz="3200" b="1" dirty="0">
                <a:solidFill>
                  <a:schemeClr val="accent5">
                    <a:lumMod val="50000"/>
                  </a:schemeClr>
                </a:solidFill>
              </a:rPr>
            </a:br>
            <a:br>
              <a:rPr lang="es-CO" sz="6000" b="1" dirty="0">
                <a:solidFill>
                  <a:schemeClr val="accent5">
                    <a:lumMod val="50000"/>
                  </a:schemeClr>
                </a:solidFill>
              </a:rPr>
            </a:br>
            <a:endParaRPr lang="es-CO" dirty="0"/>
          </a:p>
        </p:txBody>
      </p:sp>
      <p:sp>
        <p:nvSpPr>
          <p:cNvPr id="4" name="CuadroTexto 3">
            <a:extLst>
              <a:ext uri="{FF2B5EF4-FFF2-40B4-BE49-F238E27FC236}">
                <a16:creationId xmlns:a16="http://schemas.microsoft.com/office/drawing/2014/main" id="{5F304E1E-9A2E-BCFA-B260-A7787DAFE2CB}"/>
              </a:ext>
            </a:extLst>
          </p:cNvPr>
          <p:cNvSpPr txBox="1"/>
          <p:nvPr/>
        </p:nvSpPr>
        <p:spPr>
          <a:xfrm>
            <a:off x="4981753" y="6639446"/>
            <a:ext cx="2228495" cy="261610"/>
          </a:xfrm>
          <a:prstGeom prst="rect">
            <a:avLst/>
          </a:prstGeom>
          <a:noFill/>
        </p:spPr>
        <p:txBody>
          <a:bodyPr wrap="none" rtlCol="0">
            <a:spAutoFit/>
          </a:bodyPr>
          <a:lstStyle/>
          <a:p>
            <a:pPr algn="ctr"/>
            <a:r>
              <a:rPr lang="es-CO" sz="1100" b="1" dirty="0">
                <a:solidFill>
                  <a:schemeClr val="bg1"/>
                </a:solidFill>
                <a:latin typeface="Verdana" panose="020B0604030504040204" pitchFamily="34" charset="0"/>
              </a:rPr>
              <a:t>www.---------------.gov.co</a:t>
            </a:r>
          </a:p>
        </p:txBody>
      </p:sp>
      <p:pic>
        <p:nvPicPr>
          <p:cNvPr id="3" name="Imagen 2">
            <a:extLst>
              <a:ext uri="{FF2B5EF4-FFF2-40B4-BE49-F238E27FC236}">
                <a16:creationId xmlns:a16="http://schemas.microsoft.com/office/drawing/2014/main" id="{F6B85F91-5345-69DF-0D4E-07A34320ED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6141" y="1418253"/>
            <a:ext cx="5745827" cy="3966483"/>
          </a:xfrm>
          <a:prstGeom prst="rect">
            <a:avLst/>
          </a:prstGeom>
        </p:spPr>
      </p:pic>
    </p:spTree>
    <p:extLst>
      <p:ext uri="{BB962C8B-B14F-4D97-AF65-F5344CB8AC3E}">
        <p14:creationId xmlns:p14="http://schemas.microsoft.com/office/powerpoint/2010/main" val="2438955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27F57646-EA27-3E9E-74A2-150438ED8133}"/>
              </a:ext>
            </a:extLst>
          </p:cNvPr>
          <p:cNvSpPr>
            <a:spLocks noGrp="1"/>
          </p:cNvSpPr>
          <p:nvPr>
            <p:ph type="title"/>
          </p:nvPr>
        </p:nvSpPr>
        <p:spPr>
          <a:xfrm>
            <a:off x="831267" y="604684"/>
            <a:ext cx="10652810" cy="3240724"/>
          </a:xfrm>
        </p:spPr>
        <p:txBody>
          <a:bodyPr>
            <a:normAutofit fontScale="90000"/>
          </a:bodyPr>
          <a:lstStyle/>
          <a:p>
            <a:pPr algn="ctr"/>
            <a:r>
              <a:rPr lang="es-ES" sz="3200" b="1" dirty="0">
                <a:solidFill>
                  <a:schemeClr val="accent5">
                    <a:lumMod val="50000"/>
                  </a:schemeClr>
                </a:solidFill>
                <a:latin typeface="+mj-lt"/>
                <a:ea typeface="+mj-ea"/>
                <a:cs typeface="+mj-cs"/>
              </a:rPr>
              <a:t>Canal virtual – Transparencia pasiva </a:t>
            </a:r>
            <a:br>
              <a:rPr lang="es-ES" sz="3200" b="1" dirty="0">
                <a:solidFill>
                  <a:schemeClr val="accent5">
                    <a:lumMod val="50000"/>
                  </a:schemeClr>
                </a:solidFill>
                <a:latin typeface="+mj-lt"/>
                <a:ea typeface="+mj-ea"/>
                <a:cs typeface="+mj-cs"/>
              </a:rPr>
            </a:br>
            <a:r>
              <a:rPr lang="es-ES" sz="3200" b="1" dirty="0">
                <a:solidFill>
                  <a:schemeClr val="accent5">
                    <a:lumMod val="50000"/>
                  </a:schemeClr>
                </a:solidFill>
                <a:latin typeface="+mj-lt"/>
                <a:ea typeface="+mj-ea"/>
                <a:cs typeface="+mj-cs"/>
              </a:rPr>
              <a:t>(Formulario de PQRD y correo electrónico)</a:t>
            </a:r>
            <a:br>
              <a:rPr lang="es-ES" sz="3200" b="1" dirty="0">
                <a:solidFill>
                  <a:schemeClr val="accent5">
                    <a:lumMod val="50000"/>
                  </a:schemeClr>
                </a:solidFill>
                <a:latin typeface="+mj-lt"/>
                <a:ea typeface="+mj-ea"/>
                <a:cs typeface="+mj-cs"/>
              </a:rPr>
            </a:br>
            <a:br>
              <a:rPr lang="es-CO" sz="3600" b="1" dirty="0">
                <a:solidFill>
                  <a:schemeClr val="accent5">
                    <a:lumMod val="50000"/>
                  </a:schemeClr>
                </a:solidFill>
                <a:latin typeface="+mj-lt"/>
                <a:ea typeface="+mj-ea"/>
                <a:cs typeface="+mj-cs"/>
              </a:rPr>
            </a:br>
            <a:br>
              <a:rPr lang="es-CO" sz="3200" b="1" dirty="0">
                <a:solidFill>
                  <a:schemeClr val="accent5">
                    <a:lumMod val="50000"/>
                  </a:schemeClr>
                </a:solidFill>
              </a:rPr>
            </a:br>
            <a:br>
              <a:rPr lang="es-CO" sz="6000" b="1" dirty="0">
                <a:solidFill>
                  <a:schemeClr val="accent5">
                    <a:lumMod val="50000"/>
                  </a:schemeClr>
                </a:solidFill>
              </a:rPr>
            </a:br>
            <a:endParaRPr lang="es-CO" dirty="0"/>
          </a:p>
        </p:txBody>
      </p:sp>
      <p:sp>
        <p:nvSpPr>
          <p:cNvPr id="4" name="CuadroTexto 3">
            <a:extLst>
              <a:ext uri="{FF2B5EF4-FFF2-40B4-BE49-F238E27FC236}">
                <a16:creationId xmlns:a16="http://schemas.microsoft.com/office/drawing/2014/main" id="{5F304E1E-9A2E-BCFA-B260-A7787DAFE2CB}"/>
              </a:ext>
            </a:extLst>
          </p:cNvPr>
          <p:cNvSpPr txBox="1"/>
          <p:nvPr/>
        </p:nvSpPr>
        <p:spPr>
          <a:xfrm>
            <a:off x="4981753" y="6639446"/>
            <a:ext cx="2228495" cy="261610"/>
          </a:xfrm>
          <a:prstGeom prst="rect">
            <a:avLst/>
          </a:prstGeom>
          <a:noFill/>
        </p:spPr>
        <p:txBody>
          <a:bodyPr wrap="none" rtlCol="0">
            <a:spAutoFit/>
          </a:bodyPr>
          <a:lstStyle/>
          <a:p>
            <a:pPr algn="ctr"/>
            <a:r>
              <a:rPr lang="es-CO" sz="1100" b="1" dirty="0">
                <a:solidFill>
                  <a:schemeClr val="bg1"/>
                </a:solidFill>
                <a:latin typeface="Verdana" panose="020B0604030504040204" pitchFamily="34" charset="0"/>
              </a:rPr>
              <a:t>www.---------------.gov.co</a:t>
            </a:r>
          </a:p>
        </p:txBody>
      </p:sp>
      <p:sp>
        <p:nvSpPr>
          <p:cNvPr id="7" name="CuadroTexto 6">
            <a:extLst>
              <a:ext uri="{FF2B5EF4-FFF2-40B4-BE49-F238E27FC236}">
                <a16:creationId xmlns:a16="http://schemas.microsoft.com/office/drawing/2014/main" id="{54139D70-FEF9-99BE-6753-F6AC6B285C37}"/>
              </a:ext>
            </a:extLst>
          </p:cNvPr>
          <p:cNvSpPr txBox="1"/>
          <p:nvPr/>
        </p:nvSpPr>
        <p:spPr>
          <a:xfrm>
            <a:off x="1176617" y="2297333"/>
            <a:ext cx="8629277" cy="369332"/>
          </a:xfrm>
          <a:prstGeom prst="rect">
            <a:avLst/>
          </a:prstGeom>
          <a:noFill/>
        </p:spPr>
        <p:txBody>
          <a:bodyPr wrap="square">
            <a:spAutoFit/>
          </a:bodyPr>
          <a:lstStyle/>
          <a:p>
            <a:r>
              <a:rPr lang="es-ES" dirty="0">
                <a:ea typeface="Lucida Grande"/>
                <a:cs typeface="Lucida Grande"/>
              </a:rPr>
              <a:t>En general frente a la atención brindada por el </a:t>
            </a:r>
            <a:r>
              <a:rPr lang="es-ES" dirty="0" err="1">
                <a:ea typeface="Lucida Grande"/>
                <a:cs typeface="Lucida Grande"/>
              </a:rPr>
              <a:t>MiniJusticia</a:t>
            </a:r>
            <a:r>
              <a:rPr lang="es-ES" dirty="0">
                <a:ea typeface="Lucida Grande"/>
                <a:cs typeface="Lucida Grande"/>
              </a:rPr>
              <a:t> usted se </a:t>
            </a:r>
            <a:r>
              <a:rPr lang="es-ES" dirty="0"/>
              <a:t>siente</a:t>
            </a:r>
            <a:r>
              <a:rPr lang="es-ES" dirty="0">
                <a:ea typeface="Lucida Grande"/>
                <a:cs typeface="Lucida Grande"/>
              </a:rPr>
              <a:t>:</a:t>
            </a:r>
            <a:endParaRPr lang="es-ES" sz="1800" dirty="0"/>
          </a:p>
        </p:txBody>
      </p:sp>
      <p:sp>
        <p:nvSpPr>
          <p:cNvPr id="10" name="CuadroTexto 9">
            <a:extLst>
              <a:ext uri="{FF2B5EF4-FFF2-40B4-BE49-F238E27FC236}">
                <a16:creationId xmlns:a16="http://schemas.microsoft.com/office/drawing/2014/main" id="{4085BD3B-2276-28CC-4D1C-CD7E192CF918}"/>
              </a:ext>
            </a:extLst>
          </p:cNvPr>
          <p:cNvSpPr txBox="1"/>
          <p:nvPr/>
        </p:nvSpPr>
        <p:spPr>
          <a:xfrm>
            <a:off x="1527889" y="1838285"/>
            <a:ext cx="6097554" cy="369332"/>
          </a:xfrm>
          <a:prstGeom prst="rect">
            <a:avLst/>
          </a:prstGeom>
          <a:noFill/>
        </p:spPr>
        <p:txBody>
          <a:bodyPr wrap="square">
            <a:spAutoFit/>
          </a:bodyPr>
          <a:lstStyle/>
          <a:p>
            <a:r>
              <a:rPr lang="es-CO" sz="1800" b="1" dirty="0">
                <a:solidFill>
                  <a:srgbClr val="002060"/>
                </a:solidFill>
              </a:rPr>
              <a:t>Satisfacción general</a:t>
            </a:r>
            <a:endParaRPr lang="es-CO" sz="1800" dirty="0">
              <a:solidFill>
                <a:srgbClr val="002060"/>
              </a:solidFill>
            </a:endParaRPr>
          </a:p>
        </p:txBody>
      </p:sp>
      <p:sp>
        <p:nvSpPr>
          <p:cNvPr id="15" name="CuadroTexto 14">
            <a:extLst>
              <a:ext uri="{FF2B5EF4-FFF2-40B4-BE49-F238E27FC236}">
                <a16:creationId xmlns:a16="http://schemas.microsoft.com/office/drawing/2014/main" id="{73C7F377-F76A-B028-2CBD-058C1620C9A7}"/>
              </a:ext>
            </a:extLst>
          </p:cNvPr>
          <p:cNvSpPr txBox="1"/>
          <p:nvPr/>
        </p:nvSpPr>
        <p:spPr>
          <a:xfrm>
            <a:off x="1214962" y="1809478"/>
            <a:ext cx="387572" cy="369332"/>
          </a:xfrm>
          <a:prstGeom prst="rect">
            <a:avLst/>
          </a:prstGeom>
          <a:solidFill>
            <a:schemeClr val="accent2"/>
          </a:solidFill>
        </p:spPr>
        <p:txBody>
          <a:bodyPr wrap="square" rtlCol="0">
            <a:spAutoFit/>
          </a:bodyPr>
          <a:lstStyle/>
          <a:p>
            <a:pPr algn="ctr"/>
            <a:r>
              <a:rPr lang="es-ES" b="1" dirty="0"/>
              <a:t>1</a:t>
            </a:r>
            <a:endParaRPr lang="es-CO" b="1" dirty="0"/>
          </a:p>
        </p:txBody>
      </p:sp>
      <p:sp>
        <p:nvSpPr>
          <p:cNvPr id="17" name="CuadroTexto 16">
            <a:extLst>
              <a:ext uri="{FF2B5EF4-FFF2-40B4-BE49-F238E27FC236}">
                <a16:creationId xmlns:a16="http://schemas.microsoft.com/office/drawing/2014/main" id="{5569E2D0-736C-D0E1-9952-442D5A2145F4}"/>
              </a:ext>
            </a:extLst>
          </p:cNvPr>
          <p:cNvSpPr txBox="1"/>
          <p:nvPr/>
        </p:nvSpPr>
        <p:spPr>
          <a:xfrm>
            <a:off x="8488998" y="3522242"/>
            <a:ext cx="2752413" cy="923330"/>
          </a:xfrm>
          <a:prstGeom prst="rect">
            <a:avLst/>
          </a:prstGeom>
          <a:noFill/>
        </p:spPr>
        <p:txBody>
          <a:bodyPr wrap="square">
            <a:spAutoFit/>
          </a:bodyPr>
          <a:lstStyle/>
          <a:p>
            <a:pPr algn="ctr"/>
            <a:r>
              <a:rPr lang="es-ES" b="1" dirty="0">
                <a:solidFill>
                  <a:srgbClr val="002060"/>
                </a:solidFill>
              </a:rPr>
              <a:t>Índice de satisfacción I semestre 2025 </a:t>
            </a:r>
          </a:p>
          <a:p>
            <a:pPr algn="ctr"/>
            <a:r>
              <a:rPr lang="es-ES" b="1" dirty="0">
                <a:solidFill>
                  <a:srgbClr val="002060"/>
                </a:solidFill>
              </a:rPr>
              <a:t> 87,62%</a:t>
            </a:r>
          </a:p>
        </p:txBody>
      </p:sp>
      <p:sp>
        <p:nvSpPr>
          <p:cNvPr id="19" name="CuadroTexto 18">
            <a:extLst>
              <a:ext uri="{FF2B5EF4-FFF2-40B4-BE49-F238E27FC236}">
                <a16:creationId xmlns:a16="http://schemas.microsoft.com/office/drawing/2014/main" id="{263E1149-B04D-B383-1DC3-173C5E11E6B6}"/>
              </a:ext>
            </a:extLst>
          </p:cNvPr>
          <p:cNvSpPr txBox="1"/>
          <p:nvPr/>
        </p:nvSpPr>
        <p:spPr>
          <a:xfrm>
            <a:off x="8369677" y="4498971"/>
            <a:ext cx="2991056" cy="369332"/>
          </a:xfrm>
          <a:prstGeom prst="rect">
            <a:avLst/>
          </a:prstGeom>
          <a:noFill/>
        </p:spPr>
        <p:txBody>
          <a:bodyPr wrap="square">
            <a:spAutoFit/>
          </a:bodyPr>
          <a:lstStyle/>
          <a:p>
            <a:r>
              <a:rPr lang="es-ES" b="1" i="1" u="sng" dirty="0"/>
              <a:t>Muestra:</a:t>
            </a:r>
            <a:r>
              <a:rPr lang="es-ES" dirty="0"/>
              <a:t> 2.327</a:t>
            </a:r>
            <a:r>
              <a:rPr lang="es-ES" i="1" dirty="0"/>
              <a:t> respuestas</a:t>
            </a:r>
          </a:p>
        </p:txBody>
      </p:sp>
      <p:sp>
        <p:nvSpPr>
          <p:cNvPr id="21" name="CuadroTexto 20">
            <a:extLst>
              <a:ext uri="{FF2B5EF4-FFF2-40B4-BE49-F238E27FC236}">
                <a16:creationId xmlns:a16="http://schemas.microsoft.com/office/drawing/2014/main" id="{FC9EC568-BBAF-06FD-3280-B41DF05A487B}"/>
              </a:ext>
            </a:extLst>
          </p:cNvPr>
          <p:cNvSpPr txBox="1"/>
          <p:nvPr/>
        </p:nvSpPr>
        <p:spPr>
          <a:xfrm>
            <a:off x="2139865" y="5731967"/>
            <a:ext cx="6475619" cy="253916"/>
          </a:xfrm>
          <a:prstGeom prst="rect">
            <a:avLst/>
          </a:prstGeom>
          <a:noFill/>
        </p:spPr>
        <p:txBody>
          <a:bodyPr wrap="square">
            <a:spAutoFit/>
          </a:bodyPr>
          <a:lstStyle/>
          <a:p>
            <a:pPr algn="ctr"/>
            <a:r>
              <a:rPr lang="es-ES" sz="1050" dirty="0"/>
              <a:t>Fuente: Encuesta virtual pagina Web Ministerio de Justicia (enero a junio 2025)</a:t>
            </a:r>
            <a:endParaRPr lang="es-CO" sz="1050" dirty="0"/>
          </a:p>
        </p:txBody>
      </p:sp>
      <p:pic>
        <p:nvPicPr>
          <p:cNvPr id="3" name="Imagen 2">
            <a:extLst>
              <a:ext uri="{FF2B5EF4-FFF2-40B4-BE49-F238E27FC236}">
                <a16:creationId xmlns:a16="http://schemas.microsoft.com/office/drawing/2014/main" id="{38B4E969-41F1-E61F-D477-43FADFAC1267}"/>
              </a:ext>
            </a:extLst>
          </p:cNvPr>
          <p:cNvPicPr>
            <a:picLocks noChangeAspect="1"/>
          </p:cNvPicPr>
          <p:nvPr/>
        </p:nvPicPr>
        <p:blipFill>
          <a:blip r:embed="rId2"/>
          <a:stretch>
            <a:fillRect/>
          </a:stretch>
        </p:blipFill>
        <p:spPr>
          <a:xfrm>
            <a:off x="3255635" y="2649332"/>
            <a:ext cx="4543329" cy="3082635"/>
          </a:xfrm>
          <a:prstGeom prst="rect">
            <a:avLst/>
          </a:prstGeom>
        </p:spPr>
      </p:pic>
    </p:spTree>
    <p:extLst>
      <p:ext uri="{BB962C8B-B14F-4D97-AF65-F5344CB8AC3E}">
        <p14:creationId xmlns:p14="http://schemas.microsoft.com/office/powerpoint/2010/main" val="49165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27F57646-EA27-3E9E-74A2-150438ED8133}"/>
              </a:ext>
            </a:extLst>
          </p:cNvPr>
          <p:cNvSpPr>
            <a:spLocks noGrp="1"/>
          </p:cNvSpPr>
          <p:nvPr>
            <p:ph type="title"/>
          </p:nvPr>
        </p:nvSpPr>
        <p:spPr>
          <a:xfrm>
            <a:off x="831267" y="587941"/>
            <a:ext cx="10529466" cy="3181739"/>
          </a:xfrm>
        </p:spPr>
        <p:txBody>
          <a:bodyPr>
            <a:normAutofit fontScale="90000"/>
          </a:bodyPr>
          <a:lstStyle/>
          <a:p>
            <a:pPr algn="ctr"/>
            <a:r>
              <a:rPr lang="es-ES" sz="3200" b="1" dirty="0">
                <a:solidFill>
                  <a:schemeClr val="accent5">
                    <a:lumMod val="50000"/>
                  </a:schemeClr>
                </a:solidFill>
                <a:latin typeface="+mj-lt"/>
                <a:ea typeface="+mj-ea"/>
                <a:cs typeface="+mj-cs"/>
              </a:rPr>
              <a:t>Canal virtual – Transparencia pasiva </a:t>
            </a:r>
            <a:br>
              <a:rPr lang="es-ES" sz="3200" b="1" dirty="0">
                <a:solidFill>
                  <a:schemeClr val="accent5">
                    <a:lumMod val="50000"/>
                  </a:schemeClr>
                </a:solidFill>
                <a:latin typeface="+mj-lt"/>
                <a:ea typeface="+mj-ea"/>
                <a:cs typeface="+mj-cs"/>
              </a:rPr>
            </a:br>
            <a:r>
              <a:rPr lang="es-ES" sz="3200" b="1" dirty="0">
                <a:solidFill>
                  <a:schemeClr val="accent5">
                    <a:lumMod val="50000"/>
                  </a:schemeClr>
                </a:solidFill>
                <a:latin typeface="+mj-lt"/>
                <a:ea typeface="+mj-ea"/>
                <a:cs typeface="+mj-cs"/>
              </a:rPr>
              <a:t>(Formulario de PQRD y correo electrónico)</a:t>
            </a:r>
            <a:br>
              <a:rPr lang="es-ES" sz="3200" b="1" dirty="0">
                <a:solidFill>
                  <a:schemeClr val="accent5">
                    <a:lumMod val="50000"/>
                  </a:schemeClr>
                </a:solidFill>
                <a:latin typeface="+mj-lt"/>
                <a:ea typeface="+mj-ea"/>
                <a:cs typeface="+mj-cs"/>
              </a:rPr>
            </a:br>
            <a:br>
              <a:rPr lang="es-CO" sz="3600" b="1" dirty="0">
                <a:solidFill>
                  <a:schemeClr val="accent5">
                    <a:lumMod val="50000"/>
                  </a:schemeClr>
                </a:solidFill>
                <a:latin typeface="+mj-lt"/>
                <a:ea typeface="+mj-ea"/>
                <a:cs typeface="+mj-cs"/>
              </a:rPr>
            </a:br>
            <a:br>
              <a:rPr lang="es-CO" sz="3200" b="1" dirty="0">
                <a:solidFill>
                  <a:schemeClr val="accent5">
                    <a:lumMod val="50000"/>
                  </a:schemeClr>
                </a:solidFill>
              </a:rPr>
            </a:br>
            <a:br>
              <a:rPr lang="es-CO" sz="6000" b="1" dirty="0">
                <a:solidFill>
                  <a:schemeClr val="accent5">
                    <a:lumMod val="50000"/>
                  </a:schemeClr>
                </a:solidFill>
              </a:rPr>
            </a:br>
            <a:endParaRPr lang="es-CO" dirty="0"/>
          </a:p>
        </p:txBody>
      </p:sp>
      <p:sp>
        <p:nvSpPr>
          <p:cNvPr id="4" name="CuadroTexto 3">
            <a:extLst>
              <a:ext uri="{FF2B5EF4-FFF2-40B4-BE49-F238E27FC236}">
                <a16:creationId xmlns:a16="http://schemas.microsoft.com/office/drawing/2014/main" id="{5F304E1E-9A2E-BCFA-B260-A7787DAFE2CB}"/>
              </a:ext>
            </a:extLst>
          </p:cNvPr>
          <p:cNvSpPr txBox="1"/>
          <p:nvPr/>
        </p:nvSpPr>
        <p:spPr>
          <a:xfrm>
            <a:off x="4981753" y="6639446"/>
            <a:ext cx="2228495" cy="261610"/>
          </a:xfrm>
          <a:prstGeom prst="rect">
            <a:avLst/>
          </a:prstGeom>
          <a:noFill/>
        </p:spPr>
        <p:txBody>
          <a:bodyPr wrap="none" rtlCol="0">
            <a:spAutoFit/>
          </a:bodyPr>
          <a:lstStyle/>
          <a:p>
            <a:pPr algn="ctr"/>
            <a:r>
              <a:rPr lang="es-CO" sz="1100" b="1" dirty="0">
                <a:solidFill>
                  <a:schemeClr val="bg1"/>
                </a:solidFill>
                <a:latin typeface="Verdana" panose="020B0604030504040204" pitchFamily="34" charset="0"/>
              </a:rPr>
              <a:t>www.---------------.gov.co</a:t>
            </a:r>
          </a:p>
        </p:txBody>
      </p:sp>
      <p:sp>
        <p:nvSpPr>
          <p:cNvPr id="7" name="CuadroTexto 6">
            <a:extLst>
              <a:ext uri="{FF2B5EF4-FFF2-40B4-BE49-F238E27FC236}">
                <a16:creationId xmlns:a16="http://schemas.microsoft.com/office/drawing/2014/main" id="{54139D70-FEF9-99BE-6753-F6AC6B285C37}"/>
              </a:ext>
            </a:extLst>
          </p:cNvPr>
          <p:cNvSpPr txBox="1"/>
          <p:nvPr/>
        </p:nvSpPr>
        <p:spPr>
          <a:xfrm>
            <a:off x="1176617" y="2297333"/>
            <a:ext cx="8629277" cy="369332"/>
          </a:xfrm>
          <a:prstGeom prst="rect">
            <a:avLst/>
          </a:prstGeom>
          <a:noFill/>
        </p:spPr>
        <p:txBody>
          <a:bodyPr wrap="square">
            <a:spAutoFit/>
          </a:bodyPr>
          <a:lstStyle/>
          <a:p>
            <a:r>
              <a:rPr lang="es-ES" sz="1800" b="0" dirty="0"/>
              <a:t>Califique la claridad de la información proporcionada en la respuesta a su petición</a:t>
            </a:r>
            <a:r>
              <a:rPr lang="es-CO" dirty="0"/>
              <a:t>:</a:t>
            </a:r>
            <a:endParaRPr lang="es-ES" sz="1800" b="0" dirty="0"/>
          </a:p>
        </p:txBody>
      </p:sp>
      <p:sp>
        <p:nvSpPr>
          <p:cNvPr id="10" name="CuadroTexto 9">
            <a:extLst>
              <a:ext uri="{FF2B5EF4-FFF2-40B4-BE49-F238E27FC236}">
                <a16:creationId xmlns:a16="http://schemas.microsoft.com/office/drawing/2014/main" id="{4085BD3B-2276-28CC-4D1C-CD7E192CF918}"/>
              </a:ext>
            </a:extLst>
          </p:cNvPr>
          <p:cNvSpPr txBox="1"/>
          <p:nvPr/>
        </p:nvSpPr>
        <p:spPr>
          <a:xfrm>
            <a:off x="1527889" y="1838285"/>
            <a:ext cx="6097554" cy="369332"/>
          </a:xfrm>
          <a:prstGeom prst="rect">
            <a:avLst/>
          </a:prstGeom>
          <a:noFill/>
        </p:spPr>
        <p:txBody>
          <a:bodyPr wrap="square">
            <a:spAutoFit/>
          </a:bodyPr>
          <a:lstStyle/>
          <a:p>
            <a:r>
              <a:rPr lang="es-CO" b="1" dirty="0">
                <a:solidFill>
                  <a:srgbClr val="002060"/>
                </a:solidFill>
              </a:rPr>
              <a:t>Claridad</a:t>
            </a:r>
            <a:endParaRPr lang="es-CO" sz="1800" dirty="0">
              <a:solidFill>
                <a:srgbClr val="002060"/>
              </a:solidFill>
            </a:endParaRPr>
          </a:p>
        </p:txBody>
      </p:sp>
      <p:sp>
        <p:nvSpPr>
          <p:cNvPr id="15" name="CuadroTexto 14">
            <a:extLst>
              <a:ext uri="{FF2B5EF4-FFF2-40B4-BE49-F238E27FC236}">
                <a16:creationId xmlns:a16="http://schemas.microsoft.com/office/drawing/2014/main" id="{73C7F377-F76A-B028-2CBD-058C1620C9A7}"/>
              </a:ext>
            </a:extLst>
          </p:cNvPr>
          <p:cNvSpPr txBox="1"/>
          <p:nvPr/>
        </p:nvSpPr>
        <p:spPr>
          <a:xfrm>
            <a:off x="1214962" y="1809478"/>
            <a:ext cx="387572" cy="369332"/>
          </a:xfrm>
          <a:prstGeom prst="rect">
            <a:avLst/>
          </a:prstGeom>
          <a:solidFill>
            <a:schemeClr val="accent2"/>
          </a:solidFill>
        </p:spPr>
        <p:txBody>
          <a:bodyPr wrap="square" rtlCol="0">
            <a:spAutoFit/>
          </a:bodyPr>
          <a:lstStyle/>
          <a:p>
            <a:pPr algn="ctr"/>
            <a:r>
              <a:rPr lang="es-CO" b="1" dirty="0"/>
              <a:t>2</a:t>
            </a:r>
          </a:p>
        </p:txBody>
      </p:sp>
      <p:sp>
        <p:nvSpPr>
          <p:cNvPr id="19" name="CuadroTexto 18">
            <a:extLst>
              <a:ext uri="{FF2B5EF4-FFF2-40B4-BE49-F238E27FC236}">
                <a16:creationId xmlns:a16="http://schemas.microsoft.com/office/drawing/2014/main" id="{263E1149-B04D-B383-1DC3-173C5E11E6B6}"/>
              </a:ext>
            </a:extLst>
          </p:cNvPr>
          <p:cNvSpPr txBox="1"/>
          <p:nvPr/>
        </p:nvSpPr>
        <p:spPr>
          <a:xfrm>
            <a:off x="8310366" y="3951855"/>
            <a:ext cx="2991056" cy="646331"/>
          </a:xfrm>
          <a:prstGeom prst="rect">
            <a:avLst/>
          </a:prstGeom>
          <a:noFill/>
        </p:spPr>
        <p:txBody>
          <a:bodyPr wrap="square">
            <a:spAutoFit/>
          </a:bodyPr>
          <a:lstStyle/>
          <a:p>
            <a:r>
              <a:rPr lang="es-ES" b="1" i="1" u="sng" dirty="0"/>
              <a:t>Muestra:</a:t>
            </a:r>
            <a:r>
              <a:rPr lang="es-ES" b="1" dirty="0"/>
              <a:t> 895 encuestas diligenciadas</a:t>
            </a:r>
            <a:endParaRPr lang="es-ES" b="1" i="1" dirty="0"/>
          </a:p>
        </p:txBody>
      </p:sp>
      <p:sp>
        <p:nvSpPr>
          <p:cNvPr id="9" name="CuadroTexto 8">
            <a:extLst>
              <a:ext uri="{FF2B5EF4-FFF2-40B4-BE49-F238E27FC236}">
                <a16:creationId xmlns:a16="http://schemas.microsoft.com/office/drawing/2014/main" id="{51E489F4-A28B-BEB6-B670-0B5345C5CA21}"/>
              </a:ext>
            </a:extLst>
          </p:cNvPr>
          <p:cNvSpPr txBox="1"/>
          <p:nvPr/>
        </p:nvSpPr>
        <p:spPr>
          <a:xfrm>
            <a:off x="916435" y="5943212"/>
            <a:ext cx="7651102" cy="261610"/>
          </a:xfrm>
          <a:prstGeom prst="rect">
            <a:avLst/>
          </a:prstGeom>
          <a:noFill/>
        </p:spPr>
        <p:txBody>
          <a:bodyPr wrap="square">
            <a:spAutoFit/>
          </a:bodyPr>
          <a:lstStyle/>
          <a:p>
            <a:pPr algn="ctr"/>
            <a:r>
              <a:rPr lang="es-ES" sz="1100" dirty="0"/>
              <a:t>Fuente: Encuesta virtual pagina Web Ministerio de Justicia (enero a junio 2025)</a:t>
            </a:r>
            <a:endParaRPr lang="es-CO" sz="1100" dirty="0"/>
          </a:p>
        </p:txBody>
      </p:sp>
      <p:pic>
        <p:nvPicPr>
          <p:cNvPr id="3" name="Imagen 2">
            <a:extLst>
              <a:ext uri="{FF2B5EF4-FFF2-40B4-BE49-F238E27FC236}">
                <a16:creationId xmlns:a16="http://schemas.microsoft.com/office/drawing/2014/main" id="{C5DBA35F-9062-7651-29DF-361CEAB6D1EC}"/>
              </a:ext>
            </a:extLst>
          </p:cNvPr>
          <p:cNvPicPr>
            <a:picLocks noChangeAspect="1"/>
          </p:cNvPicPr>
          <p:nvPr/>
        </p:nvPicPr>
        <p:blipFill>
          <a:blip r:embed="rId2"/>
          <a:stretch>
            <a:fillRect/>
          </a:stretch>
        </p:blipFill>
        <p:spPr>
          <a:xfrm>
            <a:off x="2325130" y="2634856"/>
            <a:ext cx="5505456" cy="3303274"/>
          </a:xfrm>
          <a:prstGeom prst="rect">
            <a:avLst/>
          </a:prstGeom>
        </p:spPr>
      </p:pic>
    </p:spTree>
    <p:extLst>
      <p:ext uri="{BB962C8B-B14F-4D97-AF65-F5344CB8AC3E}">
        <p14:creationId xmlns:p14="http://schemas.microsoft.com/office/powerpoint/2010/main" val="1679400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3">
            <a:extLst>
              <a:ext uri="{FF2B5EF4-FFF2-40B4-BE49-F238E27FC236}">
                <a16:creationId xmlns:a16="http://schemas.microsoft.com/office/drawing/2014/main" id="{50703695-DCC9-2B2B-CE25-CD632F0261C9}"/>
              </a:ext>
            </a:extLst>
          </p:cNvPr>
          <p:cNvSpPr txBox="1">
            <a:spLocks/>
          </p:cNvSpPr>
          <p:nvPr/>
        </p:nvSpPr>
        <p:spPr>
          <a:xfrm>
            <a:off x="1432992" y="2570711"/>
            <a:ext cx="8560904" cy="74619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Verdana" panose="020B0604030504040204" pitchFamily="34" charset="0"/>
                <a:ea typeface="+mj-ea"/>
                <a:cs typeface="+mj-cs"/>
              </a:defRPr>
            </a:lvl1pPr>
          </a:lstStyle>
          <a:p>
            <a:r>
              <a:rPr lang="es-ES" sz="3600" b="1" dirty="0">
                <a:solidFill>
                  <a:schemeClr val="bg1"/>
                </a:solidFill>
                <a:latin typeface="Gujarati Sangam MN"/>
                <a:cs typeface="Gujarati Sangam MN"/>
              </a:rPr>
              <a:t>Medición percepción ciudadana de la atención y caracterización de los peticionarios</a:t>
            </a:r>
            <a:endParaRPr lang="es-CO" sz="3600" b="1" dirty="0">
              <a:solidFill>
                <a:schemeClr val="bg1"/>
              </a:solidFill>
            </a:endParaRPr>
          </a:p>
        </p:txBody>
      </p:sp>
      <p:sp>
        <p:nvSpPr>
          <p:cNvPr id="4" name="CuadroTexto 3">
            <a:extLst>
              <a:ext uri="{FF2B5EF4-FFF2-40B4-BE49-F238E27FC236}">
                <a16:creationId xmlns:a16="http://schemas.microsoft.com/office/drawing/2014/main" id="{FDA223F6-2AEB-D3CD-AF44-2422E313C5BB}"/>
              </a:ext>
            </a:extLst>
          </p:cNvPr>
          <p:cNvSpPr txBox="1"/>
          <p:nvPr/>
        </p:nvSpPr>
        <p:spPr>
          <a:xfrm>
            <a:off x="4176134" y="4667520"/>
            <a:ext cx="3615798" cy="1077218"/>
          </a:xfrm>
          <a:prstGeom prst="rect">
            <a:avLst/>
          </a:prstGeom>
          <a:noFill/>
        </p:spPr>
        <p:txBody>
          <a:bodyPr wrap="none" rtlCol="0">
            <a:spAutoFit/>
          </a:bodyPr>
          <a:lstStyle/>
          <a:p>
            <a:pPr algn="ctr"/>
            <a:r>
              <a:rPr lang="es-CO" sz="2800" b="1" dirty="0">
                <a:solidFill>
                  <a:schemeClr val="bg1"/>
                </a:solidFill>
                <a:latin typeface="Gujarati Sangam MN"/>
                <a:cs typeface="Gujarati Sangam MN"/>
              </a:rPr>
              <a:t>1º semestre 2025</a:t>
            </a:r>
          </a:p>
          <a:p>
            <a:pPr algn="ctr"/>
            <a:r>
              <a:rPr lang="es-CO" sz="1800" b="1" dirty="0">
                <a:solidFill>
                  <a:schemeClr val="bg1"/>
                </a:solidFill>
                <a:latin typeface="Gujarati Sangam MN"/>
                <a:cs typeface="Gujarati Sangam MN"/>
              </a:rPr>
              <a:t>Ministerio de Justicia y del Derecho </a:t>
            </a:r>
          </a:p>
          <a:p>
            <a:endParaRPr lang="es-ES" dirty="0"/>
          </a:p>
        </p:txBody>
      </p:sp>
      <p:sp>
        <p:nvSpPr>
          <p:cNvPr id="5" name="CuadroTexto 4">
            <a:extLst>
              <a:ext uri="{FF2B5EF4-FFF2-40B4-BE49-F238E27FC236}">
                <a16:creationId xmlns:a16="http://schemas.microsoft.com/office/drawing/2014/main" id="{1C5E455B-E40A-7811-E2C2-2F897FB6CBEA}"/>
              </a:ext>
            </a:extLst>
          </p:cNvPr>
          <p:cNvSpPr txBox="1"/>
          <p:nvPr/>
        </p:nvSpPr>
        <p:spPr>
          <a:xfrm>
            <a:off x="4255001" y="5467739"/>
            <a:ext cx="3458063" cy="553998"/>
          </a:xfrm>
          <a:prstGeom prst="rect">
            <a:avLst/>
          </a:prstGeom>
          <a:noFill/>
        </p:spPr>
        <p:txBody>
          <a:bodyPr wrap="none" rtlCol="0">
            <a:spAutoFit/>
          </a:bodyPr>
          <a:lstStyle/>
          <a:p>
            <a:r>
              <a:rPr lang="es-CO" sz="1200" i="1" dirty="0">
                <a:solidFill>
                  <a:schemeClr val="bg1"/>
                </a:solidFill>
                <a:latin typeface="Calibri" panose="020F0502020204030204" pitchFamily="34" charset="0"/>
              </a:rPr>
              <a:t>Secretaría General – Grupo de Servicio al Ciudadano </a:t>
            </a:r>
            <a:endParaRPr lang="es-CO" sz="1200" i="1" dirty="0">
              <a:solidFill>
                <a:schemeClr val="bg1"/>
              </a:solidFill>
            </a:endParaRPr>
          </a:p>
          <a:p>
            <a:endParaRPr lang="es-ES" dirty="0"/>
          </a:p>
        </p:txBody>
      </p:sp>
    </p:spTree>
    <p:extLst>
      <p:ext uri="{BB962C8B-B14F-4D97-AF65-F5344CB8AC3E}">
        <p14:creationId xmlns:p14="http://schemas.microsoft.com/office/powerpoint/2010/main" val="1482975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27F57646-EA27-3E9E-74A2-150438ED8133}"/>
              </a:ext>
            </a:extLst>
          </p:cNvPr>
          <p:cNvSpPr>
            <a:spLocks noGrp="1"/>
          </p:cNvSpPr>
          <p:nvPr>
            <p:ph type="title"/>
          </p:nvPr>
        </p:nvSpPr>
        <p:spPr>
          <a:xfrm>
            <a:off x="831267" y="587940"/>
            <a:ext cx="10529466" cy="3181739"/>
          </a:xfrm>
        </p:spPr>
        <p:txBody>
          <a:bodyPr>
            <a:normAutofit fontScale="90000"/>
          </a:bodyPr>
          <a:lstStyle/>
          <a:p>
            <a:pPr algn="ctr"/>
            <a:r>
              <a:rPr lang="es-ES" sz="3200" b="1" dirty="0">
                <a:solidFill>
                  <a:schemeClr val="accent5">
                    <a:lumMod val="50000"/>
                  </a:schemeClr>
                </a:solidFill>
                <a:latin typeface="+mj-lt"/>
                <a:ea typeface="+mj-ea"/>
                <a:cs typeface="+mj-cs"/>
              </a:rPr>
              <a:t>Canal virtual – Transparencia pasiva </a:t>
            </a:r>
            <a:br>
              <a:rPr lang="es-ES" sz="3200" b="1" dirty="0">
                <a:solidFill>
                  <a:schemeClr val="accent5">
                    <a:lumMod val="50000"/>
                  </a:schemeClr>
                </a:solidFill>
                <a:latin typeface="+mj-lt"/>
                <a:ea typeface="+mj-ea"/>
                <a:cs typeface="+mj-cs"/>
              </a:rPr>
            </a:br>
            <a:r>
              <a:rPr lang="es-ES" sz="3200" b="1" dirty="0">
                <a:solidFill>
                  <a:schemeClr val="accent5">
                    <a:lumMod val="50000"/>
                  </a:schemeClr>
                </a:solidFill>
                <a:latin typeface="+mj-lt"/>
                <a:ea typeface="+mj-ea"/>
                <a:cs typeface="+mj-cs"/>
              </a:rPr>
              <a:t>(Formulario de PQRD y correo electrónico)</a:t>
            </a:r>
            <a:br>
              <a:rPr lang="es-ES" sz="3200" b="1" dirty="0">
                <a:solidFill>
                  <a:schemeClr val="accent5">
                    <a:lumMod val="50000"/>
                  </a:schemeClr>
                </a:solidFill>
                <a:latin typeface="+mj-lt"/>
                <a:ea typeface="+mj-ea"/>
                <a:cs typeface="+mj-cs"/>
              </a:rPr>
            </a:br>
            <a:br>
              <a:rPr lang="es-CO" sz="3600" b="1" dirty="0">
                <a:solidFill>
                  <a:schemeClr val="accent5">
                    <a:lumMod val="50000"/>
                  </a:schemeClr>
                </a:solidFill>
                <a:latin typeface="+mj-lt"/>
                <a:ea typeface="+mj-ea"/>
                <a:cs typeface="+mj-cs"/>
              </a:rPr>
            </a:br>
            <a:br>
              <a:rPr lang="es-CO" sz="3200" b="1" dirty="0">
                <a:solidFill>
                  <a:schemeClr val="accent5">
                    <a:lumMod val="50000"/>
                  </a:schemeClr>
                </a:solidFill>
              </a:rPr>
            </a:br>
            <a:br>
              <a:rPr lang="es-CO" sz="6000" b="1" dirty="0">
                <a:solidFill>
                  <a:schemeClr val="accent5">
                    <a:lumMod val="50000"/>
                  </a:schemeClr>
                </a:solidFill>
              </a:rPr>
            </a:br>
            <a:endParaRPr lang="es-CO" dirty="0"/>
          </a:p>
        </p:txBody>
      </p:sp>
      <p:sp>
        <p:nvSpPr>
          <p:cNvPr id="4" name="CuadroTexto 3">
            <a:extLst>
              <a:ext uri="{FF2B5EF4-FFF2-40B4-BE49-F238E27FC236}">
                <a16:creationId xmlns:a16="http://schemas.microsoft.com/office/drawing/2014/main" id="{5F304E1E-9A2E-BCFA-B260-A7787DAFE2CB}"/>
              </a:ext>
            </a:extLst>
          </p:cNvPr>
          <p:cNvSpPr txBox="1"/>
          <p:nvPr/>
        </p:nvSpPr>
        <p:spPr>
          <a:xfrm>
            <a:off x="4981753" y="6639446"/>
            <a:ext cx="2228495" cy="261610"/>
          </a:xfrm>
          <a:prstGeom prst="rect">
            <a:avLst/>
          </a:prstGeom>
          <a:noFill/>
        </p:spPr>
        <p:txBody>
          <a:bodyPr wrap="none" rtlCol="0">
            <a:spAutoFit/>
          </a:bodyPr>
          <a:lstStyle/>
          <a:p>
            <a:pPr algn="ctr"/>
            <a:r>
              <a:rPr lang="es-CO" sz="1100" b="1" dirty="0">
                <a:solidFill>
                  <a:schemeClr val="bg1"/>
                </a:solidFill>
                <a:latin typeface="Verdana" panose="020B0604030504040204" pitchFamily="34" charset="0"/>
              </a:rPr>
              <a:t>www.---------------.gov.co</a:t>
            </a:r>
          </a:p>
        </p:txBody>
      </p:sp>
      <p:sp>
        <p:nvSpPr>
          <p:cNvPr id="7" name="CuadroTexto 6">
            <a:extLst>
              <a:ext uri="{FF2B5EF4-FFF2-40B4-BE49-F238E27FC236}">
                <a16:creationId xmlns:a16="http://schemas.microsoft.com/office/drawing/2014/main" id="{54139D70-FEF9-99BE-6753-F6AC6B285C37}"/>
              </a:ext>
            </a:extLst>
          </p:cNvPr>
          <p:cNvSpPr txBox="1"/>
          <p:nvPr/>
        </p:nvSpPr>
        <p:spPr>
          <a:xfrm>
            <a:off x="1176617" y="2297333"/>
            <a:ext cx="3609987" cy="646331"/>
          </a:xfrm>
          <a:prstGeom prst="rect">
            <a:avLst/>
          </a:prstGeom>
          <a:noFill/>
        </p:spPr>
        <p:txBody>
          <a:bodyPr wrap="square">
            <a:spAutoFit/>
          </a:bodyPr>
          <a:lstStyle/>
          <a:p>
            <a:r>
              <a:rPr lang="es-ES" sz="1800" dirty="0"/>
              <a:t>Califique la oportunidad (tiempo) en la respuesta a su petición: </a:t>
            </a:r>
          </a:p>
        </p:txBody>
      </p:sp>
      <p:sp>
        <p:nvSpPr>
          <p:cNvPr id="10" name="CuadroTexto 9">
            <a:extLst>
              <a:ext uri="{FF2B5EF4-FFF2-40B4-BE49-F238E27FC236}">
                <a16:creationId xmlns:a16="http://schemas.microsoft.com/office/drawing/2014/main" id="{4085BD3B-2276-28CC-4D1C-CD7E192CF918}"/>
              </a:ext>
            </a:extLst>
          </p:cNvPr>
          <p:cNvSpPr txBox="1"/>
          <p:nvPr/>
        </p:nvSpPr>
        <p:spPr>
          <a:xfrm>
            <a:off x="1527889" y="1838285"/>
            <a:ext cx="1588535" cy="369332"/>
          </a:xfrm>
          <a:prstGeom prst="rect">
            <a:avLst/>
          </a:prstGeom>
          <a:noFill/>
        </p:spPr>
        <p:txBody>
          <a:bodyPr wrap="square">
            <a:spAutoFit/>
          </a:bodyPr>
          <a:lstStyle/>
          <a:p>
            <a:r>
              <a:rPr lang="es-CO" sz="1800" b="1" dirty="0">
                <a:solidFill>
                  <a:srgbClr val="002060"/>
                </a:solidFill>
              </a:rPr>
              <a:t>Oportunidad</a:t>
            </a:r>
            <a:endParaRPr lang="es-CO" sz="1800" dirty="0">
              <a:solidFill>
                <a:srgbClr val="002060"/>
              </a:solidFill>
            </a:endParaRPr>
          </a:p>
        </p:txBody>
      </p:sp>
      <p:sp>
        <p:nvSpPr>
          <p:cNvPr id="15" name="CuadroTexto 14">
            <a:extLst>
              <a:ext uri="{FF2B5EF4-FFF2-40B4-BE49-F238E27FC236}">
                <a16:creationId xmlns:a16="http://schemas.microsoft.com/office/drawing/2014/main" id="{73C7F377-F76A-B028-2CBD-058C1620C9A7}"/>
              </a:ext>
            </a:extLst>
          </p:cNvPr>
          <p:cNvSpPr txBox="1"/>
          <p:nvPr/>
        </p:nvSpPr>
        <p:spPr>
          <a:xfrm>
            <a:off x="1214962" y="1809478"/>
            <a:ext cx="387572" cy="369332"/>
          </a:xfrm>
          <a:prstGeom prst="rect">
            <a:avLst/>
          </a:prstGeom>
          <a:solidFill>
            <a:schemeClr val="accent2"/>
          </a:solidFill>
        </p:spPr>
        <p:txBody>
          <a:bodyPr wrap="square" rtlCol="0">
            <a:spAutoFit/>
          </a:bodyPr>
          <a:lstStyle/>
          <a:p>
            <a:pPr algn="ctr"/>
            <a:r>
              <a:rPr lang="es-CO" b="1" dirty="0"/>
              <a:t>3</a:t>
            </a:r>
          </a:p>
        </p:txBody>
      </p:sp>
      <p:sp>
        <p:nvSpPr>
          <p:cNvPr id="19" name="CuadroTexto 18">
            <a:extLst>
              <a:ext uri="{FF2B5EF4-FFF2-40B4-BE49-F238E27FC236}">
                <a16:creationId xmlns:a16="http://schemas.microsoft.com/office/drawing/2014/main" id="{263E1149-B04D-B383-1DC3-173C5E11E6B6}"/>
              </a:ext>
            </a:extLst>
          </p:cNvPr>
          <p:cNvSpPr txBox="1"/>
          <p:nvPr/>
        </p:nvSpPr>
        <p:spPr>
          <a:xfrm>
            <a:off x="10003735" y="5216455"/>
            <a:ext cx="1818152" cy="923330"/>
          </a:xfrm>
          <a:prstGeom prst="rect">
            <a:avLst/>
          </a:prstGeom>
          <a:noFill/>
        </p:spPr>
        <p:txBody>
          <a:bodyPr wrap="square">
            <a:spAutoFit/>
          </a:bodyPr>
          <a:lstStyle/>
          <a:p>
            <a:r>
              <a:rPr lang="es-ES" b="1" i="1" u="sng" dirty="0"/>
              <a:t>Muestra:</a:t>
            </a:r>
            <a:r>
              <a:rPr lang="es-ES" b="1" dirty="0"/>
              <a:t> </a:t>
            </a:r>
            <a:r>
              <a:rPr lang="es-ES" dirty="0"/>
              <a:t>895 encuestas diligenciadas.</a:t>
            </a:r>
            <a:endParaRPr lang="es-ES" i="1" dirty="0"/>
          </a:p>
        </p:txBody>
      </p:sp>
      <p:sp>
        <p:nvSpPr>
          <p:cNvPr id="5" name="CuadroTexto 4">
            <a:extLst>
              <a:ext uri="{FF2B5EF4-FFF2-40B4-BE49-F238E27FC236}">
                <a16:creationId xmlns:a16="http://schemas.microsoft.com/office/drawing/2014/main" id="{9478860F-F54D-AAB5-4037-4A9F979757F3}"/>
              </a:ext>
            </a:extLst>
          </p:cNvPr>
          <p:cNvSpPr txBox="1"/>
          <p:nvPr/>
        </p:nvSpPr>
        <p:spPr>
          <a:xfrm>
            <a:off x="6336556" y="1809478"/>
            <a:ext cx="1973810" cy="369332"/>
          </a:xfrm>
          <a:prstGeom prst="rect">
            <a:avLst/>
          </a:prstGeom>
          <a:noFill/>
        </p:spPr>
        <p:txBody>
          <a:bodyPr wrap="square">
            <a:spAutoFit/>
          </a:bodyPr>
          <a:lstStyle/>
          <a:p>
            <a:r>
              <a:rPr lang="es-CO" b="1" dirty="0">
                <a:solidFill>
                  <a:srgbClr val="002060"/>
                </a:solidFill>
              </a:rPr>
              <a:t>Pertinencia</a:t>
            </a:r>
            <a:endParaRPr lang="es-ES" dirty="0"/>
          </a:p>
        </p:txBody>
      </p:sp>
      <p:sp>
        <p:nvSpPr>
          <p:cNvPr id="6" name="CuadroTexto 5">
            <a:extLst>
              <a:ext uri="{FF2B5EF4-FFF2-40B4-BE49-F238E27FC236}">
                <a16:creationId xmlns:a16="http://schemas.microsoft.com/office/drawing/2014/main" id="{FF45D124-414E-8C0C-5654-35009F637F90}"/>
              </a:ext>
            </a:extLst>
          </p:cNvPr>
          <p:cNvSpPr txBox="1"/>
          <p:nvPr/>
        </p:nvSpPr>
        <p:spPr>
          <a:xfrm>
            <a:off x="5948984" y="1809478"/>
            <a:ext cx="387572" cy="369332"/>
          </a:xfrm>
          <a:prstGeom prst="rect">
            <a:avLst/>
          </a:prstGeom>
          <a:solidFill>
            <a:schemeClr val="accent2"/>
          </a:solidFill>
        </p:spPr>
        <p:txBody>
          <a:bodyPr wrap="square" rtlCol="0">
            <a:spAutoFit/>
          </a:bodyPr>
          <a:lstStyle/>
          <a:p>
            <a:pPr algn="ctr"/>
            <a:r>
              <a:rPr lang="es-CO" b="1" dirty="0"/>
              <a:t>4</a:t>
            </a:r>
          </a:p>
        </p:txBody>
      </p:sp>
      <p:sp>
        <p:nvSpPr>
          <p:cNvPr id="11" name="CuadroTexto 10">
            <a:extLst>
              <a:ext uri="{FF2B5EF4-FFF2-40B4-BE49-F238E27FC236}">
                <a16:creationId xmlns:a16="http://schemas.microsoft.com/office/drawing/2014/main" id="{D7C9E315-DE51-76BA-29A3-4627D89A41B1}"/>
              </a:ext>
            </a:extLst>
          </p:cNvPr>
          <p:cNvSpPr txBox="1"/>
          <p:nvPr/>
        </p:nvSpPr>
        <p:spPr>
          <a:xfrm>
            <a:off x="5959801" y="2207617"/>
            <a:ext cx="3967970" cy="646331"/>
          </a:xfrm>
          <a:prstGeom prst="rect">
            <a:avLst/>
          </a:prstGeom>
          <a:noFill/>
        </p:spPr>
        <p:txBody>
          <a:bodyPr wrap="square">
            <a:spAutoFit/>
          </a:bodyPr>
          <a:lstStyle/>
          <a:p>
            <a:r>
              <a:rPr lang="es-ES" sz="1800" dirty="0">
                <a:latin typeface="+mj-lt"/>
                <a:ea typeface="Lucida Grande"/>
                <a:cs typeface="Lucida Grande"/>
              </a:rPr>
              <a:t>Califique el nivel de utilidad que le brindó la respuesta a su solicitud</a:t>
            </a:r>
            <a:r>
              <a:rPr lang="es-ES" dirty="0">
                <a:latin typeface="Lucida Grande"/>
                <a:ea typeface="Lucida Grande"/>
                <a:cs typeface="Lucida Grande"/>
              </a:rPr>
              <a:t>:</a:t>
            </a:r>
            <a:endParaRPr lang="es-ES" dirty="0"/>
          </a:p>
        </p:txBody>
      </p:sp>
      <p:sp>
        <p:nvSpPr>
          <p:cNvPr id="18" name="CuadroTexto 17">
            <a:extLst>
              <a:ext uri="{FF2B5EF4-FFF2-40B4-BE49-F238E27FC236}">
                <a16:creationId xmlns:a16="http://schemas.microsoft.com/office/drawing/2014/main" id="{89140056-2453-99FA-F2E6-CEE976098E6E}"/>
              </a:ext>
            </a:extLst>
          </p:cNvPr>
          <p:cNvSpPr txBox="1"/>
          <p:nvPr/>
        </p:nvSpPr>
        <p:spPr>
          <a:xfrm>
            <a:off x="591228" y="5972421"/>
            <a:ext cx="10010787" cy="276999"/>
          </a:xfrm>
          <a:prstGeom prst="rect">
            <a:avLst/>
          </a:prstGeom>
          <a:noFill/>
        </p:spPr>
        <p:txBody>
          <a:bodyPr wrap="square">
            <a:spAutoFit/>
          </a:bodyPr>
          <a:lstStyle/>
          <a:p>
            <a:pPr algn="ctr"/>
            <a:r>
              <a:rPr lang="es-ES" sz="1200" dirty="0"/>
              <a:t>Fuente: Encuesta virtual pagina Web Ministerio de Justicia (enero a junio 2025)</a:t>
            </a:r>
            <a:endParaRPr lang="es-CO" sz="1200" dirty="0"/>
          </a:p>
        </p:txBody>
      </p:sp>
      <p:graphicFrame>
        <p:nvGraphicFramePr>
          <p:cNvPr id="2" name="Gráfico 1">
            <a:extLst>
              <a:ext uri="{FF2B5EF4-FFF2-40B4-BE49-F238E27FC236}">
                <a16:creationId xmlns:a16="http://schemas.microsoft.com/office/drawing/2014/main" id="{FDB47C4E-FF28-6E7E-0CFE-65A89936A17B}"/>
              </a:ext>
            </a:extLst>
          </p:cNvPr>
          <p:cNvGraphicFramePr>
            <a:graphicFrameLocks/>
          </p:cNvGraphicFramePr>
          <p:nvPr>
            <p:extLst>
              <p:ext uri="{D42A27DB-BD31-4B8C-83A1-F6EECF244321}">
                <p14:modId xmlns:p14="http://schemas.microsoft.com/office/powerpoint/2010/main" val="3923193344"/>
              </p:ext>
            </p:extLst>
          </p:nvPr>
        </p:nvGraphicFramePr>
        <p:xfrm>
          <a:off x="5466936" y="3102025"/>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Gráfico 12">
            <a:extLst>
              <a:ext uri="{FF2B5EF4-FFF2-40B4-BE49-F238E27FC236}">
                <a16:creationId xmlns:a16="http://schemas.microsoft.com/office/drawing/2014/main" id="{FD84CA04-C985-3203-3155-0FB8C55747FA}"/>
              </a:ext>
            </a:extLst>
          </p:cNvPr>
          <p:cNvGraphicFramePr>
            <a:graphicFrameLocks/>
          </p:cNvGraphicFramePr>
          <p:nvPr>
            <p:extLst>
              <p:ext uri="{D42A27DB-BD31-4B8C-83A1-F6EECF244321}">
                <p14:modId xmlns:p14="http://schemas.microsoft.com/office/powerpoint/2010/main" val="3589634305"/>
              </p:ext>
            </p:extLst>
          </p:nvPr>
        </p:nvGraphicFramePr>
        <p:xfrm>
          <a:off x="830424" y="3051996"/>
          <a:ext cx="484622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59451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27F57646-EA27-3E9E-74A2-150438ED8133}"/>
              </a:ext>
            </a:extLst>
          </p:cNvPr>
          <p:cNvSpPr>
            <a:spLocks noGrp="1"/>
          </p:cNvSpPr>
          <p:nvPr>
            <p:ph type="title"/>
          </p:nvPr>
        </p:nvSpPr>
        <p:spPr>
          <a:xfrm>
            <a:off x="831267" y="587941"/>
            <a:ext cx="10529466" cy="3181739"/>
          </a:xfrm>
        </p:spPr>
        <p:txBody>
          <a:bodyPr>
            <a:normAutofit fontScale="90000"/>
          </a:bodyPr>
          <a:lstStyle/>
          <a:p>
            <a:pPr algn="ctr"/>
            <a:r>
              <a:rPr lang="es-ES" sz="3200" b="1" dirty="0">
                <a:solidFill>
                  <a:schemeClr val="accent5">
                    <a:lumMod val="50000"/>
                  </a:schemeClr>
                </a:solidFill>
                <a:latin typeface="+mj-lt"/>
                <a:ea typeface="+mj-ea"/>
                <a:cs typeface="+mj-cs"/>
              </a:rPr>
              <a:t>Canal virtual – Transparencia pasiva </a:t>
            </a:r>
            <a:br>
              <a:rPr lang="es-ES" sz="3200" b="1" dirty="0">
                <a:solidFill>
                  <a:schemeClr val="accent5">
                    <a:lumMod val="50000"/>
                  </a:schemeClr>
                </a:solidFill>
                <a:latin typeface="+mj-lt"/>
                <a:ea typeface="+mj-ea"/>
                <a:cs typeface="+mj-cs"/>
              </a:rPr>
            </a:br>
            <a:r>
              <a:rPr lang="es-ES" sz="3200" b="1" dirty="0">
                <a:solidFill>
                  <a:schemeClr val="accent5">
                    <a:lumMod val="50000"/>
                  </a:schemeClr>
                </a:solidFill>
                <a:latin typeface="+mj-lt"/>
                <a:ea typeface="+mj-ea"/>
                <a:cs typeface="+mj-cs"/>
              </a:rPr>
              <a:t>(Formulario de PQRD y correo electrónico)</a:t>
            </a:r>
            <a:br>
              <a:rPr lang="es-ES" sz="3200" b="1" dirty="0">
                <a:solidFill>
                  <a:schemeClr val="accent5">
                    <a:lumMod val="50000"/>
                  </a:schemeClr>
                </a:solidFill>
                <a:latin typeface="+mj-lt"/>
                <a:ea typeface="+mj-ea"/>
                <a:cs typeface="+mj-cs"/>
              </a:rPr>
            </a:br>
            <a:br>
              <a:rPr lang="es-CO" sz="3600" b="1" dirty="0">
                <a:solidFill>
                  <a:schemeClr val="accent5">
                    <a:lumMod val="50000"/>
                  </a:schemeClr>
                </a:solidFill>
                <a:latin typeface="+mj-lt"/>
                <a:ea typeface="+mj-ea"/>
                <a:cs typeface="+mj-cs"/>
              </a:rPr>
            </a:br>
            <a:br>
              <a:rPr lang="es-CO" sz="3200" b="1" dirty="0">
                <a:solidFill>
                  <a:schemeClr val="accent5">
                    <a:lumMod val="50000"/>
                  </a:schemeClr>
                </a:solidFill>
              </a:rPr>
            </a:br>
            <a:br>
              <a:rPr lang="es-CO" sz="6000" b="1" dirty="0">
                <a:solidFill>
                  <a:schemeClr val="accent5">
                    <a:lumMod val="50000"/>
                  </a:schemeClr>
                </a:solidFill>
              </a:rPr>
            </a:br>
            <a:endParaRPr lang="es-CO" dirty="0"/>
          </a:p>
        </p:txBody>
      </p:sp>
      <p:sp>
        <p:nvSpPr>
          <p:cNvPr id="4" name="CuadroTexto 3">
            <a:extLst>
              <a:ext uri="{FF2B5EF4-FFF2-40B4-BE49-F238E27FC236}">
                <a16:creationId xmlns:a16="http://schemas.microsoft.com/office/drawing/2014/main" id="{5F304E1E-9A2E-BCFA-B260-A7787DAFE2CB}"/>
              </a:ext>
            </a:extLst>
          </p:cNvPr>
          <p:cNvSpPr txBox="1"/>
          <p:nvPr/>
        </p:nvSpPr>
        <p:spPr>
          <a:xfrm>
            <a:off x="4981753" y="6639446"/>
            <a:ext cx="2228495" cy="261610"/>
          </a:xfrm>
          <a:prstGeom prst="rect">
            <a:avLst/>
          </a:prstGeom>
          <a:noFill/>
        </p:spPr>
        <p:txBody>
          <a:bodyPr wrap="none" rtlCol="0">
            <a:spAutoFit/>
          </a:bodyPr>
          <a:lstStyle/>
          <a:p>
            <a:pPr algn="ctr"/>
            <a:r>
              <a:rPr lang="es-CO" sz="1100" b="1" dirty="0">
                <a:solidFill>
                  <a:schemeClr val="bg1"/>
                </a:solidFill>
                <a:latin typeface="Verdana" panose="020B0604030504040204" pitchFamily="34" charset="0"/>
              </a:rPr>
              <a:t>www.---------------.gov.co</a:t>
            </a:r>
          </a:p>
        </p:txBody>
      </p:sp>
      <p:sp>
        <p:nvSpPr>
          <p:cNvPr id="7" name="CuadroTexto 6">
            <a:extLst>
              <a:ext uri="{FF2B5EF4-FFF2-40B4-BE49-F238E27FC236}">
                <a16:creationId xmlns:a16="http://schemas.microsoft.com/office/drawing/2014/main" id="{54139D70-FEF9-99BE-6753-F6AC6B285C37}"/>
              </a:ext>
            </a:extLst>
          </p:cNvPr>
          <p:cNvSpPr txBox="1"/>
          <p:nvPr/>
        </p:nvSpPr>
        <p:spPr>
          <a:xfrm>
            <a:off x="1176617" y="2297333"/>
            <a:ext cx="3609987" cy="923330"/>
          </a:xfrm>
          <a:prstGeom prst="rect">
            <a:avLst/>
          </a:prstGeom>
          <a:noFill/>
        </p:spPr>
        <p:txBody>
          <a:bodyPr wrap="square">
            <a:spAutoFit/>
          </a:bodyPr>
          <a:lstStyle/>
          <a:p>
            <a:r>
              <a:rPr lang="es-ES" sz="1800" dirty="0"/>
              <a:t>Califique la facilidad de acceso y diligenciamiento del formulario virtual de PQRD del Ministerio:</a:t>
            </a:r>
          </a:p>
        </p:txBody>
      </p:sp>
      <p:sp>
        <p:nvSpPr>
          <p:cNvPr id="10" name="CuadroTexto 9">
            <a:extLst>
              <a:ext uri="{FF2B5EF4-FFF2-40B4-BE49-F238E27FC236}">
                <a16:creationId xmlns:a16="http://schemas.microsoft.com/office/drawing/2014/main" id="{4085BD3B-2276-28CC-4D1C-CD7E192CF918}"/>
              </a:ext>
            </a:extLst>
          </p:cNvPr>
          <p:cNvSpPr txBox="1"/>
          <p:nvPr/>
        </p:nvSpPr>
        <p:spPr>
          <a:xfrm>
            <a:off x="1527889" y="1838285"/>
            <a:ext cx="1758300" cy="369332"/>
          </a:xfrm>
          <a:prstGeom prst="rect">
            <a:avLst/>
          </a:prstGeom>
          <a:noFill/>
        </p:spPr>
        <p:txBody>
          <a:bodyPr wrap="square">
            <a:spAutoFit/>
          </a:bodyPr>
          <a:lstStyle/>
          <a:p>
            <a:r>
              <a:rPr lang="es-CO" b="1" dirty="0">
                <a:solidFill>
                  <a:srgbClr val="002060"/>
                </a:solidFill>
              </a:rPr>
              <a:t>Accesibilidad</a:t>
            </a:r>
            <a:endParaRPr lang="es-CO" sz="1800" dirty="0">
              <a:solidFill>
                <a:srgbClr val="002060"/>
              </a:solidFill>
            </a:endParaRPr>
          </a:p>
        </p:txBody>
      </p:sp>
      <p:sp>
        <p:nvSpPr>
          <p:cNvPr id="15" name="CuadroTexto 14">
            <a:extLst>
              <a:ext uri="{FF2B5EF4-FFF2-40B4-BE49-F238E27FC236}">
                <a16:creationId xmlns:a16="http://schemas.microsoft.com/office/drawing/2014/main" id="{73C7F377-F76A-B028-2CBD-058C1620C9A7}"/>
              </a:ext>
            </a:extLst>
          </p:cNvPr>
          <p:cNvSpPr txBox="1"/>
          <p:nvPr/>
        </p:nvSpPr>
        <p:spPr>
          <a:xfrm>
            <a:off x="1214962" y="1809478"/>
            <a:ext cx="387572" cy="369332"/>
          </a:xfrm>
          <a:prstGeom prst="rect">
            <a:avLst/>
          </a:prstGeom>
          <a:solidFill>
            <a:schemeClr val="accent2"/>
          </a:solidFill>
        </p:spPr>
        <p:txBody>
          <a:bodyPr wrap="square" rtlCol="0">
            <a:spAutoFit/>
          </a:bodyPr>
          <a:lstStyle/>
          <a:p>
            <a:pPr algn="ctr"/>
            <a:r>
              <a:rPr lang="es-CO" b="1" dirty="0"/>
              <a:t>5</a:t>
            </a:r>
          </a:p>
        </p:txBody>
      </p:sp>
      <p:sp>
        <p:nvSpPr>
          <p:cNvPr id="19" name="CuadroTexto 18">
            <a:extLst>
              <a:ext uri="{FF2B5EF4-FFF2-40B4-BE49-F238E27FC236}">
                <a16:creationId xmlns:a16="http://schemas.microsoft.com/office/drawing/2014/main" id="{263E1149-B04D-B383-1DC3-173C5E11E6B6}"/>
              </a:ext>
            </a:extLst>
          </p:cNvPr>
          <p:cNvSpPr txBox="1"/>
          <p:nvPr/>
        </p:nvSpPr>
        <p:spPr>
          <a:xfrm>
            <a:off x="10005195" y="3964232"/>
            <a:ext cx="1894115" cy="923330"/>
          </a:xfrm>
          <a:prstGeom prst="rect">
            <a:avLst/>
          </a:prstGeom>
          <a:noFill/>
        </p:spPr>
        <p:txBody>
          <a:bodyPr wrap="square">
            <a:spAutoFit/>
          </a:bodyPr>
          <a:lstStyle/>
          <a:p>
            <a:r>
              <a:rPr lang="es-ES" b="1" i="1" u="sng" dirty="0"/>
              <a:t>Muestra:</a:t>
            </a:r>
            <a:r>
              <a:rPr lang="es-ES" b="1" dirty="0"/>
              <a:t> 895</a:t>
            </a:r>
            <a:r>
              <a:rPr lang="es-ES" dirty="0"/>
              <a:t> </a:t>
            </a:r>
            <a:r>
              <a:rPr lang="es-ES" i="1"/>
              <a:t>encuestas diligenciadas.</a:t>
            </a:r>
            <a:endParaRPr lang="es-ES" i="1" dirty="0"/>
          </a:p>
        </p:txBody>
      </p:sp>
      <p:sp>
        <p:nvSpPr>
          <p:cNvPr id="5" name="CuadroTexto 4">
            <a:extLst>
              <a:ext uri="{FF2B5EF4-FFF2-40B4-BE49-F238E27FC236}">
                <a16:creationId xmlns:a16="http://schemas.microsoft.com/office/drawing/2014/main" id="{9478860F-F54D-AAB5-4037-4A9F979757F3}"/>
              </a:ext>
            </a:extLst>
          </p:cNvPr>
          <p:cNvSpPr txBox="1"/>
          <p:nvPr/>
        </p:nvSpPr>
        <p:spPr>
          <a:xfrm>
            <a:off x="6336556" y="1809478"/>
            <a:ext cx="1973810" cy="369332"/>
          </a:xfrm>
          <a:prstGeom prst="rect">
            <a:avLst/>
          </a:prstGeom>
          <a:noFill/>
        </p:spPr>
        <p:txBody>
          <a:bodyPr wrap="square">
            <a:spAutoFit/>
          </a:bodyPr>
          <a:lstStyle/>
          <a:p>
            <a:r>
              <a:rPr lang="es-CO" b="1" dirty="0">
                <a:solidFill>
                  <a:srgbClr val="002060"/>
                </a:solidFill>
              </a:rPr>
              <a:t>Uso del Canal</a:t>
            </a:r>
          </a:p>
        </p:txBody>
      </p:sp>
      <p:sp>
        <p:nvSpPr>
          <p:cNvPr id="6" name="CuadroTexto 5">
            <a:extLst>
              <a:ext uri="{FF2B5EF4-FFF2-40B4-BE49-F238E27FC236}">
                <a16:creationId xmlns:a16="http://schemas.microsoft.com/office/drawing/2014/main" id="{FF45D124-414E-8C0C-5654-35009F637F90}"/>
              </a:ext>
            </a:extLst>
          </p:cNvPr>
          <p:cNvSpPr txBox="1"/>
          <p:nvPr/>
        </p:nvSpPr>
        <p:spPr>
          <a:xfrm>
            <a:off x="5948984" y="1809478"/>
            <a:ext cx="387572" cy="369332"/>
          </a:xfrm>
          <a:prstGeom prst="rect">
            <a:avLst/>
          </a:prstGeom>
          <a:solidFill>
            <a:schemeClr val="accent2"/>
          </a:solidFill>
        </p:spPr>
        <p:txBody>
          <a:bodyPr wrap="square" rtlCol="0">
            <a:spAutoFit/>
          </a:bodyPr>
          <a:lstStyle/>
          <a:p>
            <a:pPr algn="ctr"/>
            <a:r>
              <a:rPr lang="es-CO" b="1" dirty="0"/>
              <a:t>6</a:t>
            </a:r>
          </a:p>
        </p:txBody>
      </p:sp>
      <p:sp>
        <p:nvSpPr>
          <p:cNvPr id="11" name="CuadroTexto 10">
            <a:extLst>
              <a:ext uri="{FF2B5EF4-FFF2-40B4-BE49-F238E27FC236}">
                <a16:creationId xmlns:a16="http://schemas.microsoft.com/office/drawing/2014/main" id="{D7C9E315-DE51-76BA-29A3-4627D89A41B1}"/>
              </a:ext>
            </a:extLst>
          </p:cNvPr>
          <p:cNvSpPr txBox="1"/>
          <p:nvPr/>
        </p:nvSpPr>
        <p:spPr>
          <a:xfrm>
            <a:off x="5959801" y="2207617"/>
            <a:ext cx="3967970" cy="923330"/>
          </a:xfrm>
          <a:prstGeom prst="rect">
            <a:avLst/>
          </a:prstGeom>
          <a:noFill/>
        </p:spPr>
        <p:txBody>
          <a:bodyPr wrap="square">
            <a:spAutoFit/>
          </a:bodyPr>
          <a:lstStyle/>
          <a:p>
            <a:r>
              <a:rPr lang="es-ES" sz="1800" dirty="0">
                <a:latin typeface="+mn-lt"/>
                <a:ea typeface="Lucida Grande"/>
                <a:cs typeface="Lucida Grande"/>
              </a:rPr>
              <a:t>¿Con qué frecuencia hace solicitudes a través del formulario virtual de PQRD del Ministerio?</a:t>
            </a:r>
            <a:endParaRPr lang="es-ES" sz="1800" dirty="0">
              <a:latin typeface="+mn-lt"/>
            </a:endParaRPr>
          </a:p>
        </p:txBody>
      </p:sp>
      <p:sp>
        <p:nvSpPr>
          <p:cNvPr id="20" name="CuadroTexto 19">
            <a:extLst>
              <a:ext uri="{FF2B5EF4-FFF2-40B4-BE49-F238E27FC236}">
                <a16:creationId xmlns:a16="http://schemas.microsoft.com/office/drawing/2014/main" id="{8DE9486A-89FF-795A-74F9-39A20B0540C0}"/>
              </a:ext>
            </a:extLst>
          </p:cNvPr>
          <p:cNvSpPr txBox="1"/>
          <p:nvPr/>
        </p:nvSpPr>
        <p:spPr>
          <a:xfrm>
            <a:off x="581097" y="5926924"/>
            <a:ext cx="10266006" cy="276999"/>
          </a:xfrm>
          <a:prstGeom prst="rect">
            <a:avLst/>
          </a:prstGeom>
          <a:noFill/>
        </p:spPr>
        <p:txBody>
          <a:bodyPr wrap="square">
            <a:spAutoFit/>
          </a:bodyPr>
          <a:lstStyle/>
          <a:p>
            <a:pPr algn="ctr"/>
            <a:r>
              <a:rPr lang="es-ES" sz="1200" dirty="0"/>
              <a:t>Fuente: Encuesta virtual pagina Web Ministerio de Justicia (enero a junio 2025)</a:t>
            </a:r>
            <a:endParaRPr lang="es-CO" sz="1200" dirty="0"/>
          </a:p>
        </p:txBody>
      </p:sp>
      <p:graphicFrame>
        <p:nvGraphicFramePr>
          <p:cNvPr id="2" name="Gráfico 1">
            <a:extLst>
              <a:ext uri="{FF2B5EF4-FFF2-40B4-BE49-F238E27FC236}">
                <a16:creationId xmlns:a16="http://schemas.microsoft.com/office/drawing/2014/main" id="{6DE199CB-3F95-4505-961E-0E3DB54F79F9}"/>
              </a:ext>
            </a:extLst>
          </p:cNvPr>
          <p:cNvGraphicFramePr>
            <a:graphicFrameLocks/>
          </p:cNvGraphicFramePr>
          <p:nvPr>
            <p:extLst>
              <p:ext uri="{D42A27DB-BD31-4B8C-83A1-F6EECF244321}">
                <p14:modId xmlns:p14="http://schemas.microsoft.com/office/powerpoint/2010/main" val="3037081668"/>
              </p:ext>
            </p:extLst>
          </p:nvPr>
        </p:nvGraphicFramePr>
        <p:xfrm>
          <a:off x="841093" y="3220663"/>
          <a:ext cx="4571999" cy="2583789"/>
        </p:xfrm>
        <a:graphic>
          <a:graphicData uri="http://schemas.openxmlformats.org/drawingml/2006/chart">
            <c:chart xmlns:c="http://schemas.openxmlformats.org/drawingml/2006/chart" xmlns:r="http://schemas.openxmlformats.org/officeDocument/2006/relationships" r:id="rId2"/>
          </a:graphicData>
        </a:graphic>
      </p:graphicFrame>
      <p:pic>
        <p:nvPicPr>
          <p:cNvPr id="9" name="Imagen 8">
            <a:extLst>
              <a:ext uri="{FF2B5EF4-FFF2-40B4-BE49-F238E27FC236}">
                <a16:creationId xmlns:a16="http://schemas.microsoft.com/office/drawing/2014/main" id="{598D8A61-AF28-93C3-4B34-B865097B5718}"/>
              </a:ext>
            </a:extLst>
          </p:cNvPr>
          <p:cNvPicPr>
            <a:picLocks noChangeAspect="1"/>
          </p:cNvPicPr>
          <p:nvPr/>
        </p:nvPicPr>
        <p:blipFill>
          <a:blip r:embed="rId3"/>
          <a:stretch>
            <a:fillRect/>
          </a:stretch>
        </p:blipFill>
        <p:spPr>
          <a:xfrm>
            <a:off x="5413092" y="3215343"/>
            <a:ext cx="4572396" cy="2583789"/>
          </a:xfrm>
          <a:prstGeom prst="rect">
            <a:avLst/>
          </a:prstGeom>
        </p:spPr>
      </p:pic>
    </p:spTree>
    <p:extLst>
      <p:ext uri="{BB962C8B-B14F-4D97-AF65-F5344CB8AC3E}">
        <p14:creationId xmlns:p14="http://schemas.microsoft.com/office/powerpoint/2010/main" val="4234963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27F57646-EA27-3E9E-74A2-150438ED8133}"/>
              </a:ext>
            </a:extLst>
          </p:cNvPr>
          <p:cNvSpPr>
            <a:spLocks noGrp="1"/>
          </p:cNvSpPr>
          <p:nvPr>
            <p:ph type="title"/>
          </p:nvPr>
        </p:nvSpPr>
        <p:spPr>
          <a:xfrm>
            <a:off x="844551" y="1940766"/>
            <a:ext cx="4987082" cy="4917233"/>
          </a:xfrm>
        </p:spPr>
        <p:txBody>
          <a:bodyPr>
            <a:normAutofit/>
          </a:bodyPr>
          <a:lstStyle/>
          <a:p>
            <a:pPr algn="ctr"/>
            <a:r>
              <a:rPr lang="es-CO" sz="3200" b="1" dirty="0">
                <a:solidFill>
                  <a:schemeClr val="accent5">
                    <a:lumMod val="50000"/>
                  </a:schemeClr>
                </a:solidFill>
                <a:latin typeface="+mj-lt"/>
                <a:ea typeface="+mj-ea"/>
                <a:cs typeface="+mj-cs"/>
              </a:rPr>
              <a:t>Resultados desagregados</a:t>
            </a:r>
            <a:br>
              <a:rPr lang="es-CO" sz="3200" b="1" dirty="0">
                <a:solidFill>
                  <a:schemeClr val="accent5">
                    <a:lumMod val="50000"/>
                  </a:schemeClr>
                </a:solidFill>
                <a:latin typeface="+mj-lt"/>
              </a:rPr>
            </a:br>
            <a:br>
              <a:rPr lang="es-CO" sz="3200" b="1" dirty="0">
                <a:solidFill>
                  <a:schemeClr val="accent5">
                    <a:lumMod val="50000"/>
                  </a:schemeClr>
                </a:solidFill>
                <a:latin typeface="+mj-lt"/>
              </a:rPr>
            </a:br>
            <a:r>
              <a:rPr lang="es-CO" sz="3200" b="1" dirty="0">
                <a:solidFill>
                  <a:schemeClr val="accent5">
                    <a:lumMod val="50000"/>
                  </a:schemeClr>
                </a:solidFill>
                <a:latin typeface="+mj-lt"/>
                <a:ea typeface="+mj-ea"/>
                <a:cs typeface="+mj-cs"/>
              </a:rPr>
              <a:t> </a:t>
            </a:r>
            <a:r>
              <a:rPr lang="es-ES" sz="3200" b="1" dirty="0">
                <a:solidFill>
                  <a:schemeClr val="accent5">
                    <a:lumMod val="50000"/>
                  </a:schemeClr>
                </a:solidFill>
                <a:latin typeface="+mj-lt"/>
                <a:ea typeface="+mj-ea"/>
                <a:cs typeface="+mj-cs"/>
              </a:rPr>
              <a:t>Canal presencial y servicio postal y de correspondencia</a:t>
            </a:r>
            <a:br>
              <a:rPr lang="es-CO" sz="3600" b="1" dirty="0">
                <a:solidFill>
                  <a:schemeClr val="accent5">
                    <a:lumMod val="50000"/>
                  </a:schemeClr>
                </a:solidFill>
                <a:latin typeface="+mj-lt"/>
                <a:ea typeface="+mj-ea"/>
                <a:cs typeface="+mj-cs"/>
              </a:rPr>
            </a:br>
            <a:br>
              <a:rPr lang="es-CO" sz="3200" b="1" dirty="0">
                <a:solidFill>
                  <a:schemeClr val="accent5">
                    <a:lumMod val="50000"/>
                  </a:schemeClr>
                </a:solidFill>
              </a:rPr>
            </a:br>
            <a:br>
              <a:rPr lang="es-CO" sz="6000" b="1" dirty="0">
                <a:solidFill>
                  <a:schemeClr val="accent5">
                    <a:lumMod val="50000"/>
                  </a:schemeClr>
                </a:solidFill>
              </a:rPr>
            </a:br>
            <a:endParaRPr lang="es-CO" dirty="0"/>
          </a:p>
        </p:txBody>
      </p:sp>
      <p:sp>
        <p:nvSpPr>
          <p:cNvPr id="4" name="CuadroTexto 3">
            <a:extLst>
              <a:ext uri="{FF2B5EF4-FFF2-40B4-BE49-F238E27FC236}">
                <a16:creationId xmlns:a16="http://schemas.microsoft.com/office/drawing/2014/main" id="{5F304E1E-9A2E-BCFA-B260-A7787DAFE2CB}"/>
              </a:ext>
            </a:extLst>
          </p:cNvPr>
          <p:cNvSpPr txBox="1"/>
          <p:nvPr/>
        </p:nvSpPr>
        <p:spPr>
          <a:xfrm>
            <a:off x="4981753" y="6639446"/>
            <a:ext cx="2228495" cy="261610"/>
          </a:xfrm>
          <a:prstGeom prst="rect">
            <a:avLst/>
          </a:prstGeom>
          <a:noFill/>
        </p:spPr>
        <p:txBody>
          <a:bodyPr wrap="none" rtlCol="0">
            <a:spAutoFit/>
          </a:bodyPr>
          <a:lstStyle/>
          <a:p>
            <a:pPr algn="ctr"/>
            <a:r>
              <a:rPr lang="es-CO" sz="1100" b="1" dirty="0">
                <a:solidFill>
                  <a:schemeClr val="bg1"/>
                </a:solidFill>
                <a:latin typeface="Verdana" panose="020B0604030504040204" pitchFamily="34" charset="0"/>
              </a:rPr>
              <a:t>www.---------------.gov.co</a:t>
            </a:r>
          </a:p>
        </p:txBody>
      </p:sp>
      <p:pic>
        <p:nvPicPr>
          <p:cNvPr id="6" name="Imagen 5">
            <a:extLst>
              <a:ext uri="{FF2B5EF4-FFF2-40B4-BE49-F238E27FC236}">
                <a16:creationId xmlns:a16="http://schemas.microsoft.com/office/drawing/2014/main" id="{4500B47C-BBB1-EF2F-A6E0-F15FAAD75D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5888" y="1759727"/>
            <a:ext cx="5007819" cy="3338546"/>
          </a:xfrm>
          <a:prstGeom prst="rect">
            <a:avLst/>
          </a:prstGeom>
        </p:spPr>
      </p:pic>
    </p:spTree>
    <p:extLst>
      <p:ext uri="{BB962C8B-B14F-4D97-AF65-F5344CB8AC3E}">
        <p14:creationId xmlns:p14="http://schemas.microsoft.com/office/powerpoint/2010/main" val="719408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27F57646-EA27-3E9E-74A2-150438ED8133}"/>
              </a:ext>
            </a:extLst>
          </p:cNvPr>
          <p:cNvSpPr>
            <a:spLocks noGrp="1"/>
          </p:cNvSpPr>
          <p:nvPr>
            <p:ph type="title"/>
          </p:nvPr>
        </p:nvSpPr>
        <p:spPr>
          <a:xfrm>
            <a:off x="831267" y="587941"/>
            <a:ext cx="10529466" cy="3629496"/>
          </a:xfrm>
        </p:spPr>
        <p:txBody>
          <a:bodyPr>
            <a:normAutofit fontScale="90000"/>
          </a:bodyPr>
          <a:lstStyle/>
          <a:p>
            <a:pPr algn="ctr"/>
            <a:r>
              <a:rPr lang="es-CO" sz="3600" b="1" dirty="0">
                <a:solidFill>
                  <a:schemeClr val="accent5">
                    <a:lumMod val="50000"/>
                  </a:schemeClr>
                </a:solidFill>
                <a:latin typeface="+mj-lt"/>
                <a:ea typeface="+mj-ea"/>
                <a:cs typeface="+mj-cs"/>
              </a:rPr>
              <a:t>Canal presencial y servicio postal y de correspondencia</a:t>
            </a:r>
            <a:br>
              <a:rPr lang="es-ES" sz="3200" b="1" dirty="0">
                <a:solidFill>
                  <a:schemeClr val="accent5">
                    <a:lumMod val="50000"/>
                  </a:schemeClr>
                </a:solidFill>
                <a:latin typeface="+mj-lt"/>
                <a:ea typeface="+mj-ea"/>
                <a:cs typeface="+mj-cs"/>
              </a:rPr>
            </a:br>
            <a:br>
              <a:rPr lang="es-ES" sz="3200" b="1" dirty="0">
                <a:solidFill>
                  <a:schemeClr val="accent5">
                    <a:lumMod val="50000"/>
                  </a:schemeClr>
                </a:solidFill>
                <a:latin typeface="+mj-lt"/>
                <a:ea typeface="+mj-ea"/>
                <a:cs typeface="+mj-cs"/>
              </a:rPr>
            </a:br>
            <a:br>
              <a:rPr lang="es-CO" sz="3600" b="1" dirty="0">
                <a:solidFill>
                  <a:schemeClr val="accent5">
                    <a:lumMod val="50000"/>
                  </a:schemeClr>
                </a:solidFill>
                <a:latin typeface="+mj-lt"/>
                <a:ea typeface="+mj-ea"/>
                <a:cs typeface="+mj-cs"/>
              </a:rPr>
            </a:br>
            <a:br>
              <a:rPr lang="es-CO" sz="3200" b="1" dirty="0">
                <a:solidFill>
                  <a:schemeClr val="accent5">
                    <a:lumMod val="50000"/>
                  </a:schemeClr>
                </a:solidFill>
              </a:rPr>
            </a:br>
            <a:br>
              <a:rPr lang="es-CO" sz="6000" b="1" dirty="0">
                <a:solidFill>
                  <a:schemeClr val="accent5">
                    <a:lumMod val="50000"/>
                  </a:schemeClr>
                </a:solidFill>
              </a:rPr>
            </a:br>
            <a:endParaRPr lang="es-CO" dirty="0"/>
          </a:p>
        </p:txBody>
      </p:sp>
      <p:sp>
        <p:nvSpPr>
          <p:cNvPr id="4" name="CuadroTexto 3">
            <a:extLst>
              <a:ext uri="{FF2B5EF4-FFF2-40B4-BE49-F238E27FC236}">
                <a16:creationId xmlns:a16="http://schemas.microsoft.com/office/drawing/2014/main" id="{5F304E1E-9A2E-BCFA-B260-A7787DAFE2CB}"/>
              </a:ext>
            </a:extLst>
          </p:cNvPr>
          <p:cNvSpPr txBox="1"/>
          <p:nvPr/>
        </p:nvSpPr>
        <p:spPr>
          <a:xfrm>
            <a:off x="4981753" y="6639446"/>
            <a:ext cx="2228495" cy="261610"/>
          </a:xfrm>
          <a:prstGeom prst="rect">
            <a:avLst/>
          </a:prstGeom>
          <a:noFill/>
        </p:spPr>
        <p:txBody>
          <a:bodyPr wrap="none" rtlCol="0">
            <a:spAutoFit/>
          </a:bodyPr>
          <a:lstStyle/>
          <a:p>
            <a:pPr algn="ctr"/>
            <a:r>
              <a:rPr lang="es-CO" sz="1100" b="1" dirty="0">
                <a:solidFill>
                  <a:schemeClr val="bg1"/>
                </a:solidFill>
                <a:latin typeface="Verdana" panose="020B0604030504040204" pitchFamily="34" charset="0"/>
              </a:rPr>
              <a:t>www.---------------.gov.co</a:t>
            </a:r>
          </a:p>
        </p:txBody>
      </p:sp>
      <p:sp>
        <p:nvSpPr>
          <p:cNvPr id="7" name="CuadroTexto 6">
            <a:extLst>
              <a:ext uri="{FF2B5EF4-FFF2-40B4-BE49-F238E27FC236}">
                <a16:creationId xmlns:a16="http://schemas.microsoft.com/office/drawing/2014/main" id="{54139D70-FEF9-99BE-6753-F6AC6B285C37}"/>
              </a:ext>
            </a:extLst>
          </p:cNvPr>
          <p:cNvSpPr txBox="1"/>
          <p:nvPr/>
        </p:nvSpPr>
        <p:spPr>
          <a:xfrm>
            <a:off x="1198139" y="1857807"/>
            <a:ext cx="8629277" cy="369332"/>
          </a:xfrm>
          <a:prstGeom prst="rect">
            <a:avLst/>
          </a:prstGeom>
          <a:noFill/>
        </p:spPr>
        <p:txBody>
          <a:bodyPr wrap="square">
            <a:spAutoFit/>
          </a:bodyPr>
          <a:lstStyle/>
          <a:p>
            <a:r>
              <a:rPr lang="es-ES" dirty="0">
                <a:ea typeface="Lucida Grande"/>
                <a:cs typeface="Lucida Grande"/>
              </a:rPr>
              <a:t>En general frente a la atención brindada por el </a:t>
            </a:r>
            <a:r>
              <a:rPr lang="es-ES" dirty="0" err="1">
                <a:ea typeface="Lucida Grande"/>
                <a:cs typeface="Lucida Grande"/>
              </a:rPr>
              <a:t>MinJusticia</a:t>
            </a:r>
            <a:r>
              <a:rPr lang="es-ES" dirty="0">
                <a:ea typeface="Lucida Grande"/>
                <a:cs typeface="Lucida Grande"/>
              </a:rPr>
              <a:t> usted se </a:t>
            </a:r>
            <a:r>
              <a:rPr lang="es-ES" dirty="0"/>
              <a:t>siente</a:t>
            </a:r>
            <a:r>
              <a:rPr lang="es-ES" dirty="0">
                <a:ea typeface="Lucida Grande"/>
                <a:cs typeface="Lucida Grande"/>
              </a:rPr>
              <a:t>:</a:t>
            </a:r>
            <a:endParaRPr lang="es-ES" sz="1800" dirty="0"/>
          </a:p>
        </p:txBody>
      </p:sp>
      <p:sp>
        <p:nvSpPr>
          <p:cNvPr id="10" name="CuadroTexto 9">
            <a:extLst>
              <a:ext uri="{FF2B5EF4-FFF2-40B4-BE49-F238E27FC236}">
                <a16:creationId xmlns:a16="http://schemas.microsoft.com/office/drawing/2014/main" id="{4085BD3B-2276-28CC-4D1C-CD7E192CF918}"/>
              </a:ext>
            </a:extLst>
          </p:cNvPr>
          <p:cNvSpPr txBox="1"/>
          <p:nvPr/>
        </p:nvSpPr>
        <p:spPr>
          <a:xfrm>
            <a:off x="1602534" y="1494882"/>
            <a:ext cx="6097554" cy="369332"/>
          </a:xfrm>
          <a:prstGeom prst="rect">
            <a:avLst/>
          </a:prstGeom>
          <a:noFill/>
        </p:spPr>
        <p:txBody>
          <a:bodyPr wrap="square">
            <a:spAutoFit/>
          </a:bodyPr>
          <a:lstStyle/>
          <a:p>
            <a:r>
              <a:rPr lang="es-CO" sz="1800" b="1" dirty="0">
                <a:solidFill>
                  <a:srgbClr val="002060"/>
                </a:solidFill>
              </a:rPr>
              <a:t>Satisfacción general</a:t>
            </a:r>
            <a:endParaRPr lang="es-CO" sz="1800" dirty="0">
              <a:solidFill>
                <a:srgbClr val="002060"/>
              </a:solidFill>
            </a:endParaRPr>
          </a:p>
        </p:txBody>
      </p:sp>
      <p:sp>
        <p:nvSpPr>
          <p:cNvPr id="15" name="CuadroTexto 14">
            <a:extLst>
              <a:ext uri="{FF2B5EF4-FFF2-40B4-BE49-F238E27FC236}">
                <a16:creationId xmlns:a16="http://schemas.microsoft.com/office/drawing/2014/main" id="{73C7F377-F76A-B028-2CBD-058C1620C9A7}"/>
              </a:ext>
            </a:extLst>
          </p:cNvPr>
          <p:cNvSpPr txBox="1"/>
          <p:nvPr/>
        </p:nvSpPr>
        <p:spPr>
          <a:xfrm>
            <a:off x="1324901" y="1494882"/>
            <a:ext cx="387572" cy="369332"/>
          </a:xfrm>
          <a:prstGeom prst="rect">
            <a:avLst/>
          </a:prstGeom>
          <a:solidFill>
            <a:schemeClr val="accent2"/>
          </a:solidFill>
        </p:spPr>
        <p:txBody>
          <a:bodyPr wrap="square" rtlCol="0">
            <a:spAutoFit/>
          </a:bodyPr>
          <a:lstStyle/>
          <a:p>
            <a:pPr algn="ctr"/>
            <a:r>
              <a:rPr lang="es-ES" b="1" dirty="0"/>
              <a:t>1</a:t>
            </a:r>
            <a:endParaRPr lang="es-CO" b="1" dirty="0"/>
          </a:p>
        </p:txBody>
      </p:sp>
      <p:sp>
        <p:nvSpPr>
          <p:cNvPr id="17" name="CuadroTexto 16">
            <a:extLst>
              <a:ext uri="{FF2B5EF4-FFF2-40B4-BE49-F238E27FC236}">
                <a16:creationId xmlns:a16="http://schemas.microsoft.com/office/drawing/2014/main" id="{5569E2D0-736C-D0E1-9952-442D5A2145F4}"/>
              </a:ext>
            </a:extLst>
          </p:cNvPr>
          <p:cNvSpPr txBox="1"/>
          <p:nvPr/>
        </p:nvSpPr>
        <p:spPr>
          <a:xfrm>
            <a:off x="8532743" y="3064416"/>
            <a:ext cx="2589347" cy="923330"/>
          </a:xfrm>
          <a:prstGeom prst="rect">
            <a:avLst/>
          </a:prstGeom>
          <a:noFill/>
        </p:spPr>
        <p:txBody>
          <a:bodyPr wrap="square">
            <a:spAutoFit/>
          </a:bodyPr>
          <a:lstStyle/>
          <a:p>
            <a:pPr algn="ctr"/>
            <a:r>
              <a:rPr lang="es-ES" b="1" dirty="0">
                <a:solidFill>
                  <a:srgbClr val="1F4E79"/>
                </a:solidFill>
              </a:rPr>
              <a:t>Índice de satisfacción I semestre 2025 87,62%</a:t>
            </a:r>
          </a:p>
        </p:txBody>
      </p:sp>
      <p:sp>
        <p:nvSpPr>
          <p:cNvPr id="19" name="CuadroTexto 18">
            <a:extLst>
              <a:ext uri="{FF2B5EF4-FFF2-40B4-BE49-F238E27FC236}">
                <a16:creationId xmlns:a16="http://schemas.microsoft.com/office/drawing/2014/main" id="{263E1149-B04D-B383-1DC3-173C5E11E6B6}"/>
              </a:ext>
            </a:extLst>
          </p:cNvPr>
          <p:cNvSpPr txBox="1"/>
          <p:nvPr/>
        </p:nvSpPr>
        <p:spPr>
          <a:xfrm>
            <a:off x="8675137" y="4480153"/>
            <a:ext cx="2991056" cy="646331"/>
          </a:xfrm>
          <a:prstGeom prst="rect">
            <a:avLst/>
          </a:prstGeom>
          <a:noFill/>
        </p:spPr>
        <p:txBody>
          <a:bodyPr wrap="square">
            <a:spAutoFit/>
          </a:bodyPr>
          <a:lstStyle/>
          <a:p>
            <a:r>
              <a:rPr lang="es-ES" b="1" i="1" u="sng" dirty="0"/>
              <a:t>Muestra:</a:t>
            </a:r>
            <a:r>
              <a:rPr lang="es-ES" dirty="0"/>
              <a:t> 1.404 encuestas diligenciadas</a:t>
            </a:r>
            <a:endParaRPr lang="es-ES" i="1" dirty="0"/>
          </a:p>
        </p:txBody>
      </p:sp>
      <p:sp>
        <p:nvSpPr>
          <p:cNvPr id="9" name="CuadroTexto 8">
            <a:extLst>
              <a:ext uri="{FF2B5EF4-FFF2-40B4-BE49-F238E27FC236}">
                <a16:creationId xmlns:a16="http://schemas.microsoft.com/office/drawing/2014/main" id="{E546FE15-E07A-6E09-5374-5AB88994491C}"/>
              </a:ext>
            </a:extLst>
          </p:cNvPr>
          <p:cNvSpPr txBox="1"/>
          <p:nvPr/>
        </p:nvSpPr>
        <p:spPr>
          <a:xfrm>
            <a:off x="882100" y="5891992"/>
            <a:ext cx="10200030" cy="276999"/>
          </a:xfrm>
          <a:prstGeom prst="rect">
            <a:avLst/>
          </a:prstGeom>
          <a:noFill/>
        </p:spPr>
        <p:txBody>
          <a:bodyPr wrap="square">
            <a:spAutoFit/>
          </a:bodyPr>
          <a:lstStyle/>
          <a:p>
            <a:pPr algn="ctr"/>
            <a:r>
              <a:rPr lang="es-ES" sz="1200" dirty="0"/>
              <a:t>Fuente: Encuesta virtual pagina Web Ministerio de Justicia y reporte de calificaciones canal presencia herramienta DIGITURNO (enero a junio 2025)</a:t>
            </a:r>
            <a:endParaRPr lang="es-CO" sz="1200" dirty="0"/>
          </a:p>
        </p:txBody>
      </p:sp>
      <p:pic>
        <p:nvPicPr>
          <p:cNvPr id="5" name="Imagen 4">
            <a:extLst>
              <a:ext uri="{FF2B5EF4-FFF2-40B4-BE49-F238E27FC236}">
                <a16:creationId xmlns:a16="http://schemas.microsoft.com/office/drawing/2014/main" id="{A99460C1-2733-588B-455B-B1F7A61573EF}"/>
              </a:ext>
            </a:extLst>
          </p:cNvPr>
          <p:cNvPicPr>
            <a:picLocks noChangeAspect="1"/>
          </p:cNvPicPr>
          <p:nvPr/>
        </p:nvPicPr>
        <p:blipFill>
          <a:blip r:embed="rId2"/>
          <a:stretch>
            <a:fillRect/>
          </a:stretch>
        </p:blipFill>
        <p:spPr>
          <a:xfrm>
            <a:off x="313857" y="2135646"/>
            <a:ext cx="8275500" cy="3807829"/>
          </a:xfrm>
          <a:prstGeom prst="rect">
            <a:avLst/>
          </a:prstGeom>
        </p:spPr>
      </p:pic>
    </p:spTree>
    <p:extLst>
      <p:ext uri="{BB962C8B-B14F-4D97-AF65-F5344CB8AC3E}">
        <p14:creationId xmlns:p14="http://schemas.microsoft.com/office/powerpoint/2010/main" val="27724889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27F57646-EA27-3E9E-74A2-150438ED8133}"/>
              </a:ext>
            </a:extLst>
          </p:cNvPr>
          <p:cNvSpPr>
            <a:spLocks noGrp="1"/>
          </p:cNvSpPr>
          <p:nvPr>
            <p:ph type="title"/>
          </p:nvPr>
        </p:nvSpPr>
        <p:spPr>
          <a:xfrm>
            <a:off x="844551" y="1940766"/>
            <a:ext cx="4987082" cy="4917233"/>
          </a:xfrm>
        </p:spPr>
        <p:txBody>
          <a:bodyPr>
            <a:normAutofit/>
          </a:bodyPr>
          <a:lstStyle/>
          <a:p>
            <a:pPr algn="ctr"/>
            <a:r>
              <a:rPr lang="es-CO" sz="3200" b="1" dirty="0">
                <a:solidFill>
                  <a:schemeClr val="accent5">
                    <a:lumMod val="50000"/>
                  </a:schemeClr>
                </a:solidFill>
                <a:latin typeface="+mj-lt"/>
                <a:ea typeface="+mj-ea"/>
                <a:cs typeface="+mj-cs"/>
              </a:rPr>
              <a:t>Caracterización de grupos de interés atendidos</a:t>
            </a:r>
            <a:br>
              <a:rPr lang="es-ES" sz="3200" b="1" dirty="0">
                <a:solidFill>
                  <a:schemeClr val="accent5">
                    <a:lumMod val="50000"/>
                  </a:schemeClr>
                </a:solidFill>
                <a:latin typeface="+mj-lt"/>
                <a:ea typeface="+mj-ea"/>
                <a:cs typeface="+mj-cs"/>
              </a:rPr>
            </a:br>
            <a:br>
              <a:rPr lang="es-CO" sz="3600" b="1" dirty="0">
                <a:solidFill>
                  <a:schemeClr val="accent5">
                    <a:lumMod val="50000"/>
                  </a:schemeClr>
                </a:solidFill>
                <a:latin typeface="+mj-lt"/>
                <a:ea typeface="+mj-ea"/>
                <a:cs typeface="+mj-cs"/>
              </a:rPr>
            </a:br>
            <a:br>
              <a:rPr lang="es-CO" sz="3200" b="1" dirty="0">
                <a:solidFill>
                  <a:schemeClr val="accent5">
                    <a:lumMod val="50000"/>
                  </a:schemeClr>
                </a:solidFill>
              </a:rPr>
            </a:br>
            <a:br>
              <a:rPr lang="es-CO" sz="6000" b="1" dirty="0">
                <a:solidFill>
                  <a:schemeClr val="accent5">
                    <a:lumMod val="50000"/>
                  </a:schemeClr>
                </a:solidFill>
              </a:rPr>
            </a:br>
            <a:endParaRPr lang="es-CO" dirty="0"/>
          </a:p>
        </p:txBody>
      </p:sp>
      <p:sp>
        <p:nvSpPr>
          <p:cNvPr id="4" name="CuadroTexto 3">
            <a:extLst>
              <a:ext uri="{FF2B5EF4-FFF2-40B4-BE49-F238E27FC236}">
                <a16:creationId xmlns:a16="http://schemas.microsoft.com/office/drawing/2014/main" id="{5F304E1E-9A2E-BCFA-B260-A7787DAFE2CB}"/>
              </a:ext>
            </a:extLst>
          </p:cNvPr>
          <p:cNvSpPr txBox="1"/>
          <p:nvPr/>
        </p:nvSpPr>
        <p:spPr>
          <a:xfrm>
            <a:off x="4981753" y="6639446"/>
            <a:ext cx="2228495" cy="261610"/>
          </a:xfrm>
          <a:prstGeom prst="rect">
            <a:avLst/>
          </a:prstGeom>
          <a:noFill/>
        </p:spPr>
        <p:txBody>
          <a:bodyPr wrap="none" rtlCol="0">
            <a:spAutoFit/>
          </a:bodyPr>
          <a:lstStyle/>
          <a:p>
            <a:pPr algn="ctr"/>
            <a:r>
              <a:rPr lang="es-CO" sz="1100" b="1" dirty="0">
                <a:solidFill>
                  <a:schemeClr val="bg1"/>
                </a:solidFill>
                <a:latin typeface="Verdana" panose="020B0604030504040204" pitchFamily="34" charset="0"/>
              </a:rPr>
              <a:t>www.---------------.gov.co</a:t>
            </a:r>
          </a:p>
        </p:txBody>
      </p:sp>
      <p:pic>
        <p:nvPicPr>
          <p:cNvPr id="3" name="Imagen 2">
            <a:extLst>
              <a:ext uri="{FF2B5EF4-FFF2-40B4-BE49-F238E27FC236}">
                <a16:creationId xmlns:a16="http://schemas.microsoft.com/office/drawing/2014/main" id="{417F7B46-3825-D2EC-5E9B-06BE259A26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6384" y="1940766"/>
            <a:ext cx="4546755" cy="3582674"/>
          </a:xfrm>
          <a:prstGeom prst="rect">
            <a:avLst/>
          </a:prstGeom>
        </p:spPr>
      </p:pic>
    </p:spTree>
    <p:extLst>
      <p:ext uri="{BB962C8B-B14F-4D97-AF65-F5344CB8AC3E}">
        <p14:creationId xmlns:p14="http://schemas.microsoft.com/office/powerpoint/2010/main" val="1921964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F9AEABB-730A-765A-4FBF-6D348A75C1B8}"/>
              </a:ext>
            </a:extLst>
          </p:cNvPr>
          <p:cNvPicPr>
            <a:picLocks noChangeAspect="1"/>
          </p:cNvPicPr>
          <p:nvPr/>
        </p:nvPicPr>
        <p:blipFill>
          <a:blip r:embed="rId2"/>
          <a:stretch>
            <a:fillRect/>
          </a:stretch>
        </p:blipFill>
        <p:spPr>
          <a:xfrm>
            <a:off x="5884221" y="2269898"/>
            <a:ext cx="5401524" cy="3762688"/>
          </a:xfrm>
          <a:prstGeom prst="rect">
            <a:avLst/>
          </a:prstGeom>
        </p:spPr>
      </p:pic>
      <p:sp>
        <p:nvSpPr>
          <p:cNvPr id="8" name="Título 7">
            <a:extLst>
              <a:ext uri="{FF2B5EF4-FFF2-40B4-BE49-F238E27FC236}">
                <a16:creationId xmlns:a16="http://schemas.microsoft.com/office/drawing/2014/main" id="{27F57646-EA27-3E9E-74A2-150438ED8133}"/>
              </a:ext>
            </a:extLst>
          </p:cNvPr>
          <p:cNvSpPr>
            <a:spLocks noGrp="1"/>
          </p:cNvSpPr>
          <p:nvPr>
            <p:ph type="title"/>
          </p:nvPr>
        </p:nvSpPr>
        <p:spPr>
          <a:xfrm>
            <a:off x="-44245" y="514840"/>
            <a:ext cx="10967884" cy="3510115"/>
          </a:xfrm>
        </p:spPr>
        <p:txBody>
          <a:bodyPr>
            <a:normAutofit fontScale="90000"/>
          </a:bodyPr>
          <a:lstStyle/>
          <a:p>
            <a:pPr algn="r"/>
            <a:r>
              <a:rPr lang="es-CO" sz="3100" b="1" dirty="0">
                <a:solidFill>
                  <a:srgbClr val="002060"/>
                </a:solidFill>
                <a:latin typeface="+mj-lt"/>
              </a:rPr>
              <a:t>Caracterización ciudadanos atendidos 1º semestre 2025</a:t>
            </a:r>
            <a:br>
              <a:rPr lang="es-CO" sz="3200" b="1" dirty="0">
                <a:solidFill>
                  <a:srgbClr val="002060"/>
                </a:solidFill>
                <a:latin typeface="Gadugi" panose="020B0502040204020203" pitchFamily="34" charset="0"/>
              </a:rPr>
            </a:br>
            <a:br>
              <a:rPr lang="es-ES" sz="3200" b="1" dirty="0">
                <a:solidFill>
                  <a:schemeClr val="accent5">
                    <a:lumMod val="50000"/>
                  </a:schemeClr>
                </a:solidFill>
                <a:latin typeface="+mj-lt"/>
                <a:ea typeface="+mj-ea"/>
                <a:cs typeface="+mj-cs"/>
              </a:rPr>
            </a:br>
            <a:br>
              <a:rPr lang="es-CO" sz="3600" b="1" dirty="0">
                <a:solidFill>
                  <a:schemeClr val="accent5">
                    <a:lumMod val="50000"/>
                  </a:schemeClr>
                </a:solidFill>
                <a:latin typeface="+mj-lt"/>
                <a:ea typeface="+mj-ea"/>
                <a:cs typeface="+mj-cs"/>
              </a:rPr>
            </a:br>
            <a:br>
              <a:rPr lang="es-CO" sz="3200" b="1" dirty="0">
                <a:solidFill>
                  <a:schemeClr val="accent5">
                    <a:lumMod val="50000"/>
                  </a:schemeClr>
                </a:solidFill>
              </a:rPr>
            </a:br>
            <a:br>
              <a:rPr lang="es-CO" sz="6000" b="1" dirty="0">
                <a:solidFill>
                  <a:schemeClr val="accent5">
                    <a:lumMod val="50000"/>
                  </a:schemeClr>
                </a:solidFill>
              </a:rPr>
            </a:br>
            <a:endParaRPr lang="es-CO" dirty="0"/>
          </a:p>
        </p:txBody>
      </p:sp>
      <p:sp>
        <p:nvSpPr>
          <p:cNvPr id="4" name="CuadroTexto 3">
            <a:extLst>
              <a:ext uri="{FF2B5EF4-FFF2-40B4-BE49-F238E27FC236}">
                <a16:creationId xmlns:a16="http://schemas.microsoft.com/office/drawing/2014/main" id="{5F304E1E-9A2E-BCFA-B260-A7787DAFE2CB}"/>
              </a:ext>
            </a:extLst>
          </p:cNvPr>
          <p:cNvSpPr txBox="1"/>
          <p:nvPr/>
        </p:nvSpPr>
        <p:spPr>
          <a:xfrm>
            <a:off x="4981753" y="6639446"/>
            <a:ext cx="2228495" cy="261610"/>
          </a:xfrm>
          <a:prstGeom prst="rect">
            <a:avLst/>
          </a:prstGeom>
          <a:noFill/>
        </p:spPr>
        <p:txBody>
          <a:bodyPr wrap="none" rtlCol="0">
            <a:spAutoFit/>
          </a:bodyPr>
          <a:lstStyle/>
          <a:p>
            <a:pPr algn="ctr"/>
            <a:r>
              <a:rPr lang="es-CO" sz="1100" b="1" dirty="0">
                <a:solidFill>
                  <a:schemeClr val="bg1"/>
                </a:solidFill>
                <a:latin typeface="Verdana" panose="020B0604030504040204" pitchFamily="34" charset="0"/>
              </a:rPr>
              <a:t>www.---------------.gov.co</a:t>
            </a:r>
          </a:p>
        </p:txBody>
      </p:sp>
      <p:sp>
        <p:nvSpPr>
          <p:cNvPr id="10" name="CuadroTexto 9">
            <a:extLst>
              <a:ext uri="{FF2B5EF4-FFF2-40B4-BE49-F238E27FC236}">
                <a16:creationId xmlns:a16="http://schemas.microsoft.com/office/drawing/2014/main" id="{4085BD3B-2276-28CC-4D1C-CD7E192CF918}"/>
              </a:ext>
            </a:extLst>
          </p:cNvPr>
          <p:cNvSpPr txBox="1"/>
          <p:nvPr/>
        </p:nvSpPr>
        <p:spPr>
          <a:xfrm>
            <a:off x="1317300" y="1724919"/>
            <a:ext cx="4425562" cy="800219"/>
          </a:xfrm>
          <a:prstGeom prst="rect">
            <a:avLst/>
          </a:prstGeom>
          <a:noFill/>
        </p:spPr>
        <p:txBody>
          <a:bodyPr wrap="square">
            <a:spAutoFit/>
          </a:bodyPr>
          <a:lstStyle/>
          <a:p>
            <a:r>
              <a:rPr lang="es-CO" sz="2800" b="1" dirty="0">
                <a:solidFill>
                  <a:srgbClr val="002060"/>
                </a:solidFill>
                <a:latin typeface="+mj-lt"/>
              </a:rPr>
              <a:t>¿Cuál es su género?</a:t>
            </a:r>
          </a:p>
          <a:p>
            <a:endParaRPr lang="es-CO" sz="1800" dirty="0">
              <a:solidFill>
                <a:srgbClr val="002060"/>
              </a:solidFill>
            </a:endParaRPr>
          </a:p>
        </p:txBody>
      </p:sp>
      <p:sp>
        <p:nvSpPr>
          <p:cNvPr id="19" name="CuadroTexto 18">
            <a:extLst>
              <a:ext uri="{FF2B5EF4-FFF2-40B4-BE49-F238E27FC236}">
                <a16:creationId xmlns:a16="http://schemas.microsoft.com/office/drawing/2014/main" id="{263E1149-B04D-B383-1DC3-173C5E11E6B6}"/>
              </a:ext>
            </a:extLst>
          </p:cNvPr>
          <p:cNvSpPr txBox="1"/>
          <p:nvPr/>
        </p:nvSpPr>
        <p:spPr>
          <a:xfrm>
            <a:off x="7377305" y="5472745"/>
            <a:ext cx="2991056" cy="369332"/>
          </a:xfrm>
          <a:prstGeom prst="rect">
            <a:avLst/>
          </a:prstGeom>
          <a:noFill/>
        </p:spPr>
        <p:txBody>
          <a:bodyPr wrap="square">
            <a:spAutoFit/>
          </a:bodyPr>
          <a:lstStyle/>
          <a:p>
            <a:r>
              <a:rPr lang="es-ES" b="1" i="1" u="sng" dirty="0"/>
              <a:t>Muestra:</a:t>
            </a:r>
            <a:r>
              <a:rPr lang="es-ES" b="1" dirty="0"/>
              <a:t> </a:t>
            </a:r>
            <a:r>
              <a:rPr lang="es-ES" dirty="0"/>
              <a:t>969 </a:t>
            </a:r>
            <a:r>
              <a:rPr lang="es-ES" i="1" dirty="0"/>
              <a:t>respuestas</a:t>
            </a:r>
          </a:p>
        </p:txBody>
      </p:sp>
      <p:sp>
        <p:nvSpPr>
          <p:cNvPr id="9" name="CuadroTexto 8">
            <a:extLst>
              <a:ext uri="{FF2B5EF4-FFF2-40B4-BE49-F238E27FC236}">
                <a16:creationId xmlns:a16="http://schemas.microsoft.com/office/drawing/2014/main" id="{2621C10B-B377-8BF1-5938-0A4ADBF3DF41}"/>
              </a:ext>
            </a:extLst>
          </p:cNvPr>
          <p:cNvSpPr txBox="1"/>
          <p:nvPr/>
        </p:nvSpPr>
        <p:spPr>
          <a:xfrm>
            <a:off x="6080192" y="1680034"/>
            <a:ext cx="4943210" cy="523220"/>
          </a:xfrm>
          <a:prstGeom prst="rect">
            <a:avLst/>
          </a:prstGeom>
          <a:noFill/>
        </p:spPr>
        <p:txBody>
          <a:bodyPr wrap="square">
            <a:spAutoFit/>
          </a:bodyPr>
          <a:lstStyle/>
          <a:p>
            <a:r>
              <a:rPr lang="es-CO" sz="2800" b="1" dirty="0">
                <a:solidFill>
                  <a:srgbClr val="002060"/>
                </a:solidFill>
                <a:latin typeface="+mj-lt"/>
              </a:rPr>
              <a:t>¿Su edad está en el rango?</a:t>
            </a:r>
            <a:endParaRPr lang="es-ES" sz="2800" b="1" dirty="0">
              <a:solidFill>
                <a:srgbClr val="002060"/>
              </a:solidFill>
              <a:latin typeface="+mj-lt"/>
            </a:endParaRPr>
          </a:p>
        </p:txBody>
      </p:sp>
      <p:pic>
        <p:nvPicPr>
          <p:cNvPr id="11" name="Imagen 10">
            <a:extLst>
              <a:ext uri="{FF2B5EF4-FFF2-40B4-BE49-F238E27FC236}">
                <a16:creationId xmlns:a16="http://schemas.microsoft.com/office/drawing/2014/main" id="{BE88BB69-D5F9-F990-0EB8-D4B8539D55D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495076" y="5070983"/>
            <a:ext cx="2693048" cy="1346524"/>
          </a:xfrm>
          <a:prstGeom prst="rect">
            <a:avLst/>
          </a:prstGeom>
        </p:spPr>
      </p:pic>
      <p:sp>
        <p:nvSpPr>
          <p:cNvPr id="16" name="CuadroTexto 15">
            <a:extLst>
              <a:ext uri="{FF2B5EF4-FFF2-40B4-BE49-F238E27FC236}">
                <a16:creationId xmlns:a16="http://schemas.microsoft.com/office/drawing/2014/main" id="{AB972610-0FA9-EF8C-0B3D-63E13C3E01C1}"/>
              </a:ext>
            </a:extLst>
          </p:cNvPr>
          <p:cNvSpPr txBox="1"/>
          <p:nvPr/>
        </p:nvSpPr>
        <p:spPr>
          <a:xfrm>
            <a:off x="1235290" y="5029918"/>
            <a:ext cx="8175949" cy="276999"/>
          </a:xfrm>
          <a:prstGeom prst="rect">
            <a:avLst/>
          </a:prstGeom>
          <a:noFill/>
        </p:spPr>
        <p:txBody>
          <a:bodyPr wrap="square">
            <a:spAutoFit/>
          </a:bodyPr>
          <a:lstStyle/>
          <a:p>
            <a:pPr algn="ctr"/>
            <a:r>
              <a:rPr lang="es-ES" sz="1200" dirty="0"/>
              <a:t>Fuente: Encuesta virtual pagina Web Ministerio de Justicia (enero a junio  2025)</a:t>
            </a:r>
            <a:endParaRPr lang="es-CO" sz="1200" dirty="0"/>
          </a:p>
        </p:txBody>
      </p:sp>
      <p:graphicFrame>
        <p:nvGraphicFramePr>
          <p:cNvPr id="3" name="Gráfico 2">
            <a:extLst>
              <a:ext uri="{FF2B5EF4-FFF2-40B4-BE49-F238E27FC236}">
                <a16:creationId xmlns:a16="http://schemas.microsoft.com/office/drawing/2014/main" id="{62A3B052-515E-6A09-674C-3E8C0ECB411D}"/>
              </a:ext>
            </a:extLst>
          </p:cNvPr>
          <p:cNvGraphicFramePr>
            <a:graphicFrameLocks/>
          </p:cNvGraphicFramePr>
          <p:nvPr>
            <p:extLst>
              <p:ext uri="{D42A27DB-BD31-4B8C-83A1-F6EECF244321}">
                <p14:modId xmlns:p14="http://schemas.microsoft.com/office/powerpoint/2010/main" val="3720750577"/>
              </p:ext>
            </p:extLst>
          </p:nvPr>
        </p:nvGraphicFramePr>
        <p:xfrm>
          <a:off x="809900" y="2269897"/>
          <a:ext cx="5042452" cy="254883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603957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27F57646-EA27-3E9E-74A2-150438ED8133}"/>
              </a:ext>
            </a:extLst>
          </p:cNvPr>
          <p:cNvSpPr>
            <a:spLocks noGrp="1"/>
          </p:cNvSpPr>
          <p:nvPr>
            <p:ph type="title"/>
          </p:nvPr>
        </p:nvSpPr>
        <p:spPr>
          <a:xfrm>
            <a:off x="831267" y="587941"/>
            <a:ext cx="10529466" cy="3489537"/>
          </a:xfrm>
        </p:spPr>
        <p:txBody>
          <a:bodyPr>
            <a:normAutofit fontScale="90000"/>
          </a:bodyPr>
          <a:lstStyle/>
          <a:p>
            <a:pPr algn="r"/>
            <a:r>
              <a:rPr lang="es-CO" sz="3100" b="1" dirty="0">
                <a:solidFill>
                  <a:srgbClr val="002060"/>
                </a:solidFill>
                <a:latin typeface="+mj-lt"/>
              </a:rPr>
              <a:t>Caracterización ciudadanos atendidos 1º semestre 2025</a:t>
            </a:r>
            <a:br>
              <a:rPr lang="es-CO" sz="3200" b="1" dirty="0">
                <a:solidFill>
                  <a:srgbClr val="002060"/>
                </a:solidFill>
                <a:latin typeface="Gadugi" panose="020B0502040204020203" pitchFamily="34" charset="0"/>
              </a:rPr>
            </a:br>
            <a:br>
              <a:rPr lang="es-ES" sz="3200" b="1" dirty="0">
                <a:solidFill>
                  <a:schemeClr val="accent5">
                    <a:lumMod val="50000"/>
                  </a:schemeClr>
                </a:solidFill>
                <a:latin typeface="+mj-lt"/>
                <a:ea typeface="+mj-ea"/>
                <a:cs typeface="+mj-cs"/>
              </a:rPr>
            </a:br>
            <a:br>
              <a:rPr lang="es-CO" sz="3600" b="1" dirty="0">
                <a:solidFill>
                  <a:schemeClr val="accent5">
                    <a:lumMod val="50000"/>
                  </a:schemeClr>
                </a:solidFill>
                <a:latin typeface="+mj-lt"/>
                <a:ea typeface="+mj-ea"/>
                <a:cs typeface="+mj-cs"/>
              </a:rPr>
            </a:br>
            <a:br>
              <a:rPr lang="es-CO" sz="3200" b="1" dirty="0">
                <a:solidFill>
                  <a:schemeClr val="accent5">
                    <a:lumMod val="50000"/>
                  </a:schemeClr>
                </a:solidFill>
              </a:rPr>
            </a:br>
            <a:br>
              <a:rPr lang="es-CO" sz="6000" b="1" dirty="0">
                <a:solidFill>
                  <a:schemeClr val="accent5">
                    <a:lumMod val="50000"/>
                  </a:schemeClr>
                </a:solidFill>
              </a:rPr>
            </a:br>
            <a:endParaRPr lang="es-CO" dirty="0"/>
          </a:p>
        </p:txBody>
      </p:sp>
      <p:sp>
        <p:nvSpPr>
          <p:cNvPr id="4" name="CuadroTexto 3">
            <a:extLst>
              <a:ext uri="{FF2B5EF4-FFF2-40B4-BE49-F238E27FC236}">
                <a16:creationId xmlns:a16="http://schemas.microsoft.com/office/drawing/2014/main" id="{5F304E1E-9A2E-BCFA-B260-A7787DAFE2CB}"/>
              </a:ext>
            </a:extLst>
          </p:cNvPr>
          <p:cNvSpPr txBox="1"/>
          <p:nvPr/>
        </p:nvSpPr>
        <p:spPr>
          <a:xfrm>
            <a:off x="4981753" y="6639446"/>
            <a:ext cx="2228495" cy="261610"/>
          </a:xfrm>
          <a:prstGeom prst="rect">
            <a:avLst/>
          </a:prstGeom>
          <a:noFill/>
        </p:spPr>
        <p:txBody>
          <a:bodyPr wrap="none" rtlCol="0">
            <a:spAutoFit/>
          </a:bodyPr>
          <a:lstStyle/>
          <a:p>
            <a:pPr algn="ctr"/>
            <a:r>
              <a:rPr lang="es-CO" sz="1100" b="1" dirty="0">
                <a:solidFill>
                  <a:schemeClr val="bg1"/>
                </a:solidFill>
                <a:latin typeface="Verdana" panose="020B0604030504040204" pitchFamily="34" charset="0"/>
              </a:rPr>
              <a:t>www.---------------.gov.co</a:t>
            </a:r>
          </a:p>
        </p:txBody>
      </p:sp>
      <p:sp>
        <p:nvSpPr>
          <p:cNvPr id="10" name="CuadroTexto 9">
            <a:extLst>
              <a:ext uri="{FF2B5EF4-FFF2-40B4-BE49-F238E27FC236}">
                <a16:creationId xmlns:a16="http://schemas.microsoft.com/office/drawing/2014/main" id="{4085BD3B-2276-28CC-4D1C-CD7E192CF918}"/>
              </a:ext>
            </a:extLst>
          </p:cNvPr>
          <p:cNvSpPr txBox="1"/>
          <p:nvPr/>
        </p:nvSpPr>
        <p:spPr>
          <a:xfrm>
            <a:off x="831267" y="1680034"/>
            <a:ext cx="4449860" cy="1107996"/>
          </a:xfrm>
          <a:prstGeom prst="rect">
            <a:avLst/>
          </a:prstGeom>
          <a:noFill/>
        </p:spPr>
        <p:txBody>
          <a:bodyPr wrap="square">
            <a:spAutoFit/>
          </a:bodyPr>
          <a:lstStyle/>
          <a:p>
            <a:pPr algn="ctr"/>
            <a:r>
              <a:rPr lang="es-CO" sz="2400" b="1" dirty="0">
                <a:solidFill>
                  <a:srgbClr val="002060"/>
                </a:solidFill>
                <a:latin typeface="+mj-lt"/>
              </a:rPr>
              <a:t>¿Se encuentra fuera de Colombia?</a:t>
            </a:r>
          </a:p>
          <a:p>
            <a:endParaRPr lang="es-CO" sz="1800" dirty="0">
              <a:solidFill>
                <a:srgbClr val="002060"/>
              </a:solidFill>
            </a:endParaRPr>
          </a:p>
        </p:txBody>
      </p:sp>
      <p:sp>
        <p:nvSpPr>
          <p:cNvPr id="19" name="CuadroTexto 18">
            <a:extLst>
              <a:ext uri="{FF2B5EF4-FFF2-40B4-BE49-F238E27FC236}">
                <a16:creationId xmlns:a16="http://schemas.microsoft.com/office/drawing/2014/main" id="{263E1149-B04D-B383-1DC3-173C5E11E6B6}"/>
              </a:ext>
            </a:extLst>
          </p:cNvPr>
          <p:cNvSpPr txBox="1"/>
          <p:nvPr/>
        </p:nvSpPr>
        <p:spPr>
          <a:xfrm>
            <a:off x="7489885" y="5737266"/>
            <a:ext cx="2991056" cy="369332"/>
          </a:xfrm>
          <a:prstGeom prst="rect">
            <a:avLst/>
          </a:prstGeom>
          <a:noFill/>
        </p:spPr>
        <p:txBody>
          <a:bodyPr wrap="square">
            <a:spAutoFit/>
          </a:bodyPr>
          <a:lstStyle/>
          <a:p>
            <a:r>
              <a:rPr lang="es-ES" b="1" i="1" u="sng" dirty="0"/>
              <a:t>Muestra:</a:t>
            </a:r>
            <a:r>
              <a:rPr lang="es-ES" b="1" dirty="0"/>
              <a:t> </a:t>
            </a:r>
            <a:r>
              <a:rPr lang="es-ES" dirty="0"/>
              <a:t>969 </a:t>
            </a:r>
            <a:r>
              <a:rPr lang="es-ES" i="1" dirty="0"/>
              <a:t>respuestas</a:t>
            </a:r>
          </a:p>
        </p:txBody>
      </p:sp>
      <p:sp>
        <p:nvSpPr>
          <p:cNvPr id="9" name="CuadroTexto 8">
            <a:extLst>
              <a:ext uri="{FF2B5EF4-FFF2-40B4-BE49-F238E27FC236}">
                <a16:creationId xmlns:a16="http://schemas.microsoft.com/office/drawing/2014/main" id="{2621C10B-B377-8BF1-5938-0A4ADBF3DF41}"/>
              </a:ext>
            </a:extLst>
          </p:cNvPr>
          <p:cNvSpPr txBox="1"/>
          <p:nvPr/>
        </p:nvSpPr>
        <p:spPr>
          <a:xfrm>
            <a:off x="5551714" y="1680034"/>
            <a:ext cx="5471688" cy="830997"/>
          </a:xfrm>
          <a:prstGeom prst="rect">
            <a:avLst/>
          </a:prstGeom>
          <a:noFill/>
        </p:spPr>
        <p:txBody>
          <a:bodyPr wrap="square">
            <a:spAutoFit/>
          </a:bodyPr>
          <a:lstStyle/>
          <a:p>
            <a:pPr algn="ctr"/>
            <a:r>
              <a:rPr lang="es-CO" sz="2400" b="1" dirty="0" err="1">
                <a:solidFill>
                  <a:srgbClr val="002060"/>
                </a:solidFill>
                <a:latin typeface="+mj-lt"/>
              </a:rPr>
              <a:t>Autoreconocimiento</a:t>
            </a:r>
            <a:r>
              <a:rPr lang="es-CO" sz="2400" b="1" dirty="0">
                <a:solidFill>
                  <a:srgbClr val="002060"/>
                </a:solidFill>
                <a:latin typeface="+mj-lt"/>
              </a:rPr>
              <a:t> de pertenencia étnica</a:t>
            </a:r>
          </a:p>
        </p:txBody>
      </p:sp>
      <p:pic>
        <p:nvPicPr>
          <p:cNvPr id="6" name="Imagen 5">
            <a:extLst>
              <a:ext uri="{FF2B5EF4-FFF2-40B4-BE49-F238E27FC236}">
                <a16:creationId xmlns:a16="http://schemas.microsoft.com/office/drawing/2014/main" id="{B4C9B721-CE29-F768-0382-E794039C4897}"/>
              </a:ext>
            </a:extLst>
          </p:cNvPr>
          <p:cNvPicPr>
            <a:picLocks noChangeAspect="1"/>
          </p:cNvPicPr>
          <p:nvPr/>
        </p:nvPicPr>
        <p:blipFill>
          <a:blip r:embed="rId2"/>
          <a:stretch>
            <a:fillRect/>
          </a:stretch>
        </p:blipFill>
        <p:spPr>
          <a:xfrm>
            <a:off x="1410276" y="5508203"/>
            <a:ext cx="3291841" cy="815410"/>
          </a:xfrm>
          <a:prstGeom prst="rect">
            <a:avLst/>
          </a:prstGeom>
        </p:spPr>
      </p:pic>
      <p:sp>
        <p:nvSpPr>
          <p:cNvPr id="15" name="CuadroTexto 14">
            <a:extLst>
              <a:ext uri="{FF2B5EF4-FFF2-40B4-BE49-F238E27FC236}">
                <a16:creationId xmlns:a16="http://schemas.microsoft.com/office/drawing/2014/main" id="{62DABA2A-B646-2F5E-CC2B-5A706DDD6506}"/>
              </a:ext>
            </a:extLst>
          </p:cNvPr>
          <p:cNvSpPr txBox="1"/>
          <p:nvPr/>
        </p:nvSpPr>
        <p:spPr>
          <a:xfrm>
            <a:off x="260406" y="5227385"/>
            <a:ext cx="6097554" cy="276999"/>
          </a:xfrm>
          <a:prstGeom prst="rect">
            <a:avLst/>
          </a:prstGeom>
          <a:noFill/>
        </p:spPr>
        <p:txBody>
          <a:bodyPr wrap="square">
            <a:spAutoFit/>
          </a:bodyPr>
          <a:lstStyle/>
          <a:p>
            <a:pPr algn="ctr"/>
            <a:r>
              <a:rPr lang="es-ES" sz="1200" dirty="0"/>
              <a:t>Fuente: Encuesta virtual pagina Web Ministerio de Justicia (enero a junio 2025)</a:t>
            </a:r>
            <a:endParaRPr lang="es-CO" sz="1200" dirty="0"/>
          </a:p>
        </p:txBody>
      </p:sp>
      <p:graphicFrame>
        <p:nvGraphicFramePr>
          <p:cNvPr id="5" name="Gráfico 4">
            <a:extLst>
              <a:ext uri="{FF2B5EF4-FFF2-40B4-BE49-F238E27FC236}">
                <a16:creationId xmlns:a16="http://schemas.microsoft.com/office/drawing/2014/main" id="{2EE16CFF-E84D-7414-8743-53BF2F86BB6D}"/>
              </a:ext>
            </a:extLst>
          </p:cNvPr>
          <p:cNvGraphicFramePr>
            <a:graphicFrameLocks/>
          </p:cNvGraphicFramePr>
          <p:nvPr>
            <p:extLst>
              <p:ext uri="{D42A27DB-BD31-4B8C-83A1-F6EECF244321}">
                <p14:modId xmlns:p14="http://schemas.microsoft.com/office/powerpoint/2010/main" val="3936733108"/>
              </p:ext>
            </p:extLst>
          </p:nvPr>
        </p:nvGraphicFramePr>
        <p:xfrm>
          <a:off x="462337" y="2434766"/>
          <a:ext cx="4572000" cy="2743200"/>
        </p:xfrm>
        <a:graphic>
          <a:graphicData uri="http://schemas.openxmlformats.org/drawingml/2006/chart">
            <c:chart xmlns:c="http://schemas.openxmlformats.org/drawingml/2006/chart" xmlns:r="http://schemas.openxmlformats.org/officeDocument/2006/relationships" r:id="rId3"/>
          </a:graphicData>
        </a:graphic>
      </p:graphicFrame>
      <p:pic>
        <p:nvPicPr>
          <p:cNvPr id="11" name="Imagen 10">
            <a:extLst>
              <a:ext uri="{FF2B5EF4-FFF2-40B4-BE49-F238E27FC236}">
                <a16:creationId xmlns:a16="http://schemas.microsoft.com/office/drawing/2014/main" id="{F6C25EBE-5FC0-AFE9-B07D-574C7236ED07}"/>
              </a:ext>
            </a:extLst>
          </p:cNvPr>
          <p:cNvPicPr>
            <a:picLocks noChangeAspect="1"/>
          </p:cNvPicPr>
          <p:nvPr/>
        </p:nvPicPr>
        <p:blipFill>
          <a:blip r:embed="rId4"/>
          <a:stretch>
            <a:fillRect/>
          </a:stretch>
        </p:blipFill>
        <p:spPr>
          <a:xfrm>
            <a:off x="4108953" y="2511031"/>
            <a:ext cx="7285782" cy="3101293"/>
          </a:xfrm>
          <a:prstGeom prst="rect">
            <a:avLst/>
          </a:prstGeom>
        </p:spPr>
      </p:pic>
    </p:spTree>
    <p:extLst>
      <p:ext uri="{BB962C8B-B14F-4D97-AF65-F5344CB8AC3E}">
        <p14:creationId xmlns:p14="http://schemas.microsoft.com/office/powerpoint/2010/main" val="1012300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081343B-0664-5648-934C-8F1A7D43E811}"/>
              </a:ext>
            </a:extLst>
          </p:cNvPr>
          <p:cNvPicPr>
            <a:picLocks noChangeAspect="1"/>
          </p:cNvPicPr>
          <p:nvPr/>
        </p:nvPicPr>
        <p:blipFill>
          <a:blip r:embed="rId3"/>
          <a:stretch>
            <a:fillRect/>
          </a:stretch>
        </p:blipFill>
        <p:spPr>
          <a:xfrm>
            <a:off x="779867" y="2277465"/>
            <a:ext cx="4531904" cy="2938911"/>
          </a:xfrm>
          <a:prstGeom prst="rect">
            <a:avLst/>
          </a:prstGeom>
        </p:spPr>
      </p:pic>
      <p:sp>
        <p:nvSpPr>
          <p:cNvPr id="8" name="Título 7">
            <a:extLst>
              <a:ext uri="{FF2B5EF4-FFF2-40B4-BE49-F238E27FC236}">
                <a16:creationId xmlns:a16="http://schemas.microsoft.com/office/drawing/2014/main" id="{27F57646-EA27-3E9E-74A2-150438ED8133}"/>
              </a:ext>
            </a:extLst>
          </p:cNvPr>
          <p:cNvSpPr>
            <a:spLocks noGrp="1"/>
          </p:cNvSpPr>
          <p:nvPr>
            <p:ph type="title"/>
          </p:nvPr>
        </p:nvSpPr>
        <p:spPr>
          <a:xfrm>
            <a:off x="584440" y="371840"/>
            <a:ext cx="10529466" cy="3489537"/>
          </a:xfrm>
        </p:spPr>
        <p:txBody>
          <a:bodyPr>
            <a:normAutofit fontScale="90000"/>
          </a:bodyPr>
          <a:lstStyle/>
          <a:p>
            <a:pPr algn="r"/>
            <a:r>
              <a:rPr lang="es-CO" sz="3100" b="1" dirty="0">
                <a:solidFill>
                  <a:srgbClr val="002060"/>
                </a:solidFill>
                <a:latin typeface="+mj-lt"/>
              </a:rPr>
              <a:t>Caracterización ciudadanos atendidos 1º semestre 2025</a:t>
            </a:r>
            <a:br>
              <a:rPr lang="es-CO" sz="3200" b="1" dirty="0">
                <a:solidFill>
                  <a:srgbClr val="002060"/>
                </a:solidFill>
                <a:latin typeface="Gadugi" panose="020B0502040204020203" pitchFamily="34" charset="0"/>
              </a:rPr>
            </a:br>
            <a:br>
              <a:rPr lang="es-ES" sz="3200" b="1" dirty="0">
                <a:solidFill>
                  <a:schemeClr val="accent5">
                    <a:lumMod val="50000"/>
                  </a:schemeClr>
                </a:solidFill>
                <a:latin typeface="+mj-lt"/>
                <a:ea typeface="+mj-ea"/>
                <a:cs typeface="+mj-cs"/>
              </a:rPr>
            </a:br>
            <a:br>
              <a:rPr lang="es-CO" sz="3600" b="1" dirty="0">
                <a:solidFill>
                  <a:schemeClr val="accent5">
                    <a:lumMod val="50000"/>
                  </a:schemeClr>
                </a:solidFill>
                <a:latin typeface="+mj-lt"/>
                <a:ea typeface="+mj-ea"/>
                <a:cs typeface="+mj-cs"/>
              </a:rPr>
            </a:br>
            <a:br>
              <a:rPr lang="es-CO" sz="3200" b="1" dirty="0">
                <a:solidFill>
                  <a:schemeClr val="accent5">
                    <a:lumMod val="50000"/>
                  </a:schemeClr>
                </a:solidFill>
              </a:rPr>
            </a:br>
            <a:br>
              <a:rPr lang="es-CO" sz="6000" b="1" dirty="0">
                <a:solidFill>
                  <a:schemeClr val="accent5">
                    <a:lumMod val="50000"/>
                  </a:schemeClr>
                </a:solidFill>
              </a:rPr>
            </a:br>
            <a:endParaRPr lang="es-CO" dirty="0"/>
          </a:p>
        </p:txBody>
      </p:sp>
      <p:sp>
        <p:nvSpPr>
          <p:cNvPr id="4" name="CuadroTexto 3">
            <a:extLst>
              <a:ext uri="{FF2B5EF4-FFF2-40B4-BE49-F238E27FC236}">
                <a16:creationId xmlns:a16="http://schemas.microsoft.com/office/drawing/2014/main" id="{5F304E1E-9A2E-BCFA-B260-A7787DAFE2CB}"/>
              </a:ext>
            </a:extLst>
          </p:cNvPr>
          <p:cNvSpPr txBox="1"/>
          <p:nvPr/>
        </p:nvSpPr>
        <p:spPr>
          <a:xfrm>
            <a:off x="4981753" y="6639446"/>
            <a:ext cx="2228495" cy="261610"/>
          </a:xfrm>
          <a:prstGeom prst="rect">
            <a:avLst/>
          </a:prstGeom>
          <a:noFill/>
        </p:spPr>
        <p:txBody>
          <a:bodyPr wrap="none" rtlCol="0">
            <a:spAutoFit/>
          </a:bodyPr>
          <a:lstStyle/>
          <a:p>
            <a:pPr algn="ctr"/>
            <a:r>
              <a:rPr lang="es-CO" sz="1100" b="1" dirty="0">
                <a:solidFill>
                  <a:schemeClr val="bg1"/>
                </a:solidFill>
                <a:latin typeface="Verdana" panose="020B0604030504040204" pitchFamily="34" charset="0"/>
              </a:rPr>
              <a:t>www.---------------.gov.co</a:t>
            </a:r>
          </a:p>
        </p:txBody>
      </p:sp>
      <p:sp>
        <p:nvSpPr>
          <p:cNvPr id="10" name="CuadroTexto 9">
            <a:extLst>
              <a:ext uri="{FF2B5EF4-FFF2-40B4-BE49-F238E27FC236}">
                <a16:creationId xmlns:a16="http://schemas.microsoft.com/office/drawing/2014/main" id="{4085BD3B-2276-28CC-4D1C-CD7E192CF918}"/>
              </a:ext>
            </a:extLst>
          </p:cNvPr>
          <p:cNvSpPr txBox="1"/>
          <p:nvPr/>
        </p:nvSpPr>
        <p:spPr>
          <a:xfrm>
            <a:off x="779867" y="1449201"/>
            <a:ext cx="4449860" cy="1107996"/>
          </a:xfrm>
          <a:prstGeom prst="rect">
            <a:avLst/>
          </a:prstGeom>
          <a:noFill/>
        </p:spPr>
        <p:txBody>
          <a:bodyPr wrap="square">
            <a:spAutoFit/>
          </a:bodyPr>
          <a:lstStyle/>
          <a:p>
            <a:pPr algn="ctr"/>
            <a:r>
              <a:rPr lang="es-ES" sz="2400" b="1" dirty="0">
                <a:solidFill>
                  <a:srgbClr val="002060"/>
                </a:solidFill>
                <a:latin typeface="+mj-lt"/>
              </a:rPr>
              <a:t>¿Tiene alguna condición o situación de discapacidad?</a:t>
            </a:r>
            <a:endParaRPr lang="es-CO" sz="2400" b="1" dirty="0">
              <a:solidFill>
                <a:srgbClr val="002060"/>
              </a:solidFill>
              <a:latin typeface="+mj-lt"/>
            </a:endParaRPr>
          </a:p>
          <a:p>
            <a:endParaRPr lang="es-CO" sz="1800" dirty="0">
              <a:solidFill>
                <a:srgbClr val="002060"/>
              </a:solidFill>
            </a:endParaRPr>
          </a:p>
        </p:txBody>
      </p:sp>
      <p:sp>
        <p:nvSpPr>
          <p:cNvPr id="19" name="CuadroTexto 18">
            <a:extLst>
              <a:ext uri="{FF2B5EF4-FFF2-40B4-BE49-F238E27FC236}">
                <a16:creationId xmlns:a16="http://schemas.microsoft.com/office/drawing/2014/main" id="{263E1149-B04D-B383-1DC3-173C5E11E6B6}"/>
              </a:ext>
            </a:extLst>
          </p:cNvPr>
          <p:cNvSpPr txBox="1"/>
          <p:nvPr/>
        </p:nvSpPr>
        <p:spPr>
          <a:xfrm>
            <a:off x="700344" y="5908466"/>
            <a:ext cx="2991056" cy="369332"/>
          </a:xfrm>
          <a:prstGeom prst="rect">
            <a:avLst/>
          </a:prstGeom>
          <a:noFill/>
        </p:spPr>
        <p:txBody>
          <a:bodyPr wrap="square">
            <a:spAutoFit/>
          </a:bodyPr>
          <a:lstStyle/>
          <a:p>
            <a:r>
              <a:rPr lang="es-ES" b="1" i="1" u="sng" dirty="0"/>
              <a:t>Muestra:</a:t>
            </a:r>
            <a:r>
              <a:rPr lang="es-ES" b="1" dirty="0"/>
              <a:t> </a:t>
            </a:r>
            <a:r>
              <a:rPr lang="es-ES" dirty="0"/>
              <a:t>969 </a:t>
            </a:r>
            <a:r>
              <a:rPr lang="es-ES" i="1" dirty="0"/>
              <a:t>respuestas</a:t>
            </a:r>
          </a:p>
        </p:txBody>
      </p:sp>
      <p:sp>
        <p:nvSpPr>
          <p:cNvPr id="9" name="CuadroTexto 8">
            <a:extLst>
              <a:ext uri="{FF2B5EF4-FFF2-40B4-BE49-F238E27FC236}">
                <a16:creationId xmlns:a16="http://schemas.microsoft.com/office/drawing/2014/main" id="{2621C10B-B377-8BF1-5938-0A4ADBF3DF41}"/>
              </a:ext>
            </a:extLst>
          </p:cNvPr>
          <p:cNvSpPr txBox="1"/>
          <p:nvPr/>
        </p:nvSpPr>
        <p:spPr>
          <a:xfrm>
            <a:off x="5551714" y="1551007"/>
            <a:ext cx="6186196" cy="646331"/>
          </a:xfrm>
          <a:prstGeom prst="rect">
            <a:avLst/>
          </a:prstGeom>
          <a:noFill/>
        </p:spPr>
        <p:txBody>
          <a:bodyPr wrap="square">
            <a:spAutoFit/>
          </a:bodyPr>
          <a:lstStyle/>
          <a:p>
            <a:pPr algn="ctr"/>
            <a:r>
              <a:rPr lang="es-CO" dirty="0"/>
              <a:t>84 ciudadanos indicaron estar en condición de discapacidad, y clasificaron así la discapacidad:</a:t>
            </a:r>
          </a:p>
        </p:txBody>
      </p:sp>
      <p:pic>
        <p:nvPicPr>
          <p:cNvPr id="2" name="Imagen 1">
            <a:extLst>
              <a:ext uri="{FF2B5EF4-FFF2-40B4-BE49-F238E27FC236}">
                <a16:creationId xmlns:a16="http://schemas.microsoft.com/office/drawing/2014/main" id="{467D56FB-A07C-7184-6CB0-C3CB9E2FF53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486268" y="5216375"/>
            <a:ext cx="2910000" cy="1255107"/>
          </a:xfrm>
          <a:prstGeom prst="rect">
            <a:avLst/>
          </a:prstGeom>
        </p:spPr>
      </p:pic>
      <p:sp>
        <p:nvSpPr>
          <p:cNvPr id="15" name="CuadroTexto 14">
            <a:extLst>
              <a:ext uri="{FF2B5EF4-FFF2-40B4-BE49-F238E27FC236}">
                <a16:creationId xmlns:a16="http://schemas.microsoft.com/office/drawing/2014/main" id="{E5C0663F-FE5F-43A1-E4BC-1AFA3ED6EC45}"/>
              </a:ext>
            </a:extLst>
          </p:cNvPr>
          <p:cNvSpPr txBox="1"/>
          <p:nvPr/>
        </p:nvSpPr>
        <p:spPr>
          <a:xfrm>
            <a:off x="5224574" y="4995884"/>
            <a:ext cx="6097554" cy="276999"/>
          </a:xfrm>
          <a:prstGeom prst="rect">
            <a:avLst/>
          </a:prstGeom>
          <a:noFill/>
        </p:spPr>
        <p:txBody>
          <a:bodyPr wrap="square">
            <a:spAutoFit/>
          </a:bodyPr>
          <a:lstStyle/>
          <a:p>
            <a:pPr algn="ctr"/>
            <a:r>
              <a:rPr lang="es-ES" sz="1200" dirty="0"/>
              <a:t>Fuente: Encuesta virtual pagina Web Ministerio de Justicia (enero a junio 2025)</a:t>
            </a:r>
            <a:endParaRPr lang="es-CO" sz="1200" dirty="0"/>
          </a:p>
        </p:txBody>
      </p:sp>
      <p:pic>
        <p:nvPicPr>
          <p:cNvPr id="6" name="Imagen 5">
            <a:extLst>
              <a:ext uri="{FF2B5EF4-FFF2-40B4-BE49-F238E27FC236}">
                <a16:creationId xmlns:a16="http://schemas.microsoft.com/office/drawing/2014/main" id="{EE4CD9E7-148E-ECCD-5A90-FC69F9E75B41}"/>
              </a:ext>
            </a:extLst>
          </p:cNvPr>
          <p:cNvPicPr>
            <a:picLocks noChangeAspect="1"/>
          </p:cNvPicPr>
          <p:nvPr/>
        </p:nvPicPr>
        <p:blipFill>
          <a:blip r:embed="rId6"/>
          <a:stretch>
            <a:fillRect/>
          </a:stretch>
        </p:blipFill>
        <p:spPr>
          <a:xfrm>
            <a:off x="5941268" y="2177032"/>
            <a:ext cx="5264733" cy="2743438"/>
          </a:xfrm>
          <a:prstGeom prst="rect">
            <a:avLst/>
          </a:prstGeom>
        </p:spPr>
      </p:pic>
    </p:spTree>
    <p:extLst>
      <p:ext uri="{BB962C8B-B14F-4D97-AF65-F5344CB8AC3E}">
        <p14:creationId xmlns:p14="http://schemas.microsoft.com/office/powerpoint/2010/main" val="32277041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27F57646-EA27-3E9E-74A2-150438ED8133}"/>
              </a:ext>
            </a:extLst>
          </p:cNvPr>
          <p:cNvSpPr>
            <a:spLocks noGrp="1"/>
          </p:cNvSpPr>
          <p:nvPr>
            <p:ph type="title"/>
          </p:nvPr>
        </p:nvSpPr>
        <p:spPr>
          <a:xfrm>
            <a:off x="831267" y="587941"/>
            <a:ext cx="10529466" cy="3489537"/>
          </a:xfrm>
        </p:spPr>
        <p:txBody>
          <a:bodyPr>
            <a:normAutofit fontScale="90000"/>
          </a:bodyPr>
          <a:lstStyle/>
          <a:p>
            <a:r>
              <a:rPr lang="es-CO" sz="3100" b="1" dirty="0">
                <a:solidFill>
                  <a:srgbClr val="002060"/>
                </a:solidFill>
                <a:latin typeface="+mj-lt"/>
              </a:rPr>
              <a:t>Caracterización ciudadanos atendidos 1º semestre 2025</a:t>
            </a:r>
            <a:br>
              <a:rPr lang="es-CO" sz="3200" b="1" dirty="0">
                <a:solidFill>
                  <a:srgbClr val="002060"/>
                </a:solidFill>
                <a:latin typeface="Gadugi" panose="020B0502040204020203" pitchFamily="34" charset="0"/>
              </a:rPr>
            </a:br>
            <a:br>
              <a:rPr lang="es-ES" sz="3200" b="1" dirty="0">
                <a:solidFill>
                  <a:schemeClr val="accent5">
                    <a:lumMod val="50000"/>
                  </a:schemeClr>
                </a:solidFill>
                <a:latin typeface="+mj-lt"/>
                <a:ea typeface="+mj-ea"/>
                <a:cs typeface="+mj-cs"/>
              </a:rPr>
            </a:br>
            <a:br>
              <a:rPr lang="es-CO" sz="3600" b="1" dirty="0">
                <a:solidFill>
                  <a:schemeClr val="accent5">
                    <a:lumMod val="50000"/>
                  </a:schemeClr>
                </a:solidFill>
                <a:latin typeface="+mj-lt"/>
                <a:ea typeface="+mj-ea"/>
                <a:cs typeface="+mj-cs"/>
              </a:rPr>
            </a:br>
            <a:br>
              <a:rPr lang="es-CO" sz="3200" b="1" dirty="0">
                <a:solidFill>
                  <a:schemeClr val="accent5">
                    <a:lumMod val="50000"/>
                  </a:schemeClr>
                </a:solidFill>
              </a:rPr>
            </a:br>
            <a:br>
              <a:rPr lang="es-CO" sz="6000" b="1" dirty="0">
                <a:solidFill>
                  <a:schemeClr val="accent5">
                    <a:lumMod val="50000"/>
                  </a:schemeClr>
                </a:solidFill>
              </a:rPr>
            </a:br>
            <a:endParaRPr lang="es-CO" dirty="0"/>
          </a:p>
        </p:txBody>
      </p:sp>
      <p:sp>
        <p:nvSpPr>
          <p:cNvPr id="4" name="CuadroTexto 3">
            <a:extLst>
              <a:ext uri="{FF2B5EF4-FFF2-40B4-BE49-F238E27FC236}">
                <a16:creationId xmlns:a16="http://schemas.microsoft.com/office/drawing/2014/main" id="{5F304E1E-9A2E-BCFA-B260-A7787DAFE2CB}"/>
              </a:ext>
            </a:extLst>
          </p:cNvPr>
          <p:cNvSpPr txBox="1"/>
          <p:nvPr/>
        </p:nvSpPr>
        <p:spPr>
          <a:xfrm>
            <a:off x="4981753" y="6639446"/>
            <a:ext cx="2228495" cy="261610"/>
          </a:xfrm>
          <a:prstGeom prst="rect">
            <a:avLst/>
          </a:prstGeom>
          <a:noFill/>
        </p:spPr>
        <p:txBody>
          <a:bodyPr wrap="none" rtlCol="0">
            <a:spAutoFit/>
          </a:bodyPr>
          <a:lstStyle/>
          <a:p>
            <a:pPr algn="ctr"/>
            <a:r>
              <a:rPr lang="es-CO" sz="1100" b="1" dirty="0">
                <a:solidFill>
                  <a:schemeClr val="bg1"/>
                </a:solidFill>
                <a:latin typeface="Verdana" panose="020B0604030504040204" pitchFamily="34" charset="0"/>
              </a:rPr>
              <a:t>www.---------------.gov.co</a:t>
            </a:r>
          </a:p>
        </p:txBody>
      </p:sp>
      <p:sp>
        <p:nvSpPr>
          <p:cNvPr id="10" name="CuadroTexto 9">
            <a:extLst>
              <a:ext uri="{FF2B5EF4-FFF2-40B4-BE49-F238E27FC236}">
                <a16:creationId xmlns:a16="http://schemas.microsoft.com/office/drawing/2014/main" id="{4085BD3B-2276-28CC-4D1C-CD7E192CF918}"/>
              </a:ext>
            </a:extLst>
          </p:cNvPr>
          <p:cNvSpPr txBox="1"/>
          <p:nvPr/>
        </p:nvSpPr>
        <p:spPr>
          <a:xfrm>
            <a:off x="1340463" y="1685404"/>
            <a:ext cx="4193349" cy="1107996"/>
          </a:xfrm>
          <a:prstGeom prst="rect">
            <a:avLst/>
          </a:prstGeom>
          <a:noFill/>
        </p:spPr>
        <p:txBody>
          <a:bodyPr wrap="square">
            <a:spAutoFit/>
          </a:bodyPr>
          <a:lstStyle/>
          <a:p>
            <a:pPr algn="ctr"/>
            <a:r>
              <a:rPr lang="es-ES" sz="2400" b="1" dirty="0">
                <a:solidFill>
                  <a:srgbClr val="002060"/>
                </a:solidFill>
                <a:latin typeface="Gadugi" panose="020B0502040204020203" pitchFamily="34" charset="0"/>
              </a:rPr>
              <a:t>¿Usted acudió al </a:t>
            </a:r>
            <a:r>
              <a:rPr lang="es-ES" sz="2400" b="1" dirty="0" err="1">
                <a:solidFill>
                  <a:srgbClr val="002060"/>
                </a:solidFill>
                <a:latin typeface="Gadugi" panose="020B0502040204020203" pitchFamily="34" charset="0"/>
              </a:rPr>
              <a:t>Minjusticia</a:t>
            </a:r>
            <a:r>
              <a:rPr lang="es-ES" sz="2400" b="1" dirty="0">
                <a:solidFill>
                  <a:srgbClr val="002060"/>
                </a:solidFill>
                <a:latin typeface="Gadugi" panose="020B0502040204020203" pitchFamily="34" charset="0"/>
              </a:rPr>
              <a:t> para?</a:t>
            </a:r>
            <a:endParaRPr lang="es-CO" sz="2400" b="1" dirty="0">
              <a:solidFill>
                <a:srgbClr val="002060"/>
              </a:solidFill>
              <a:latin typeface="Gadugi" panose="020B0502040204020203" pitchFamily="34" charset="0"/>
            </a:endParaRPr>
          </a:p>
          <a:p>
            <a:endParaRPr lang="es-CO" sz="1800" dirty="0">
              <a:solidFill>
                <a:srgbClr val="002060"/>
              </a:solidFill>
            </a:endParaRPr>
          </a:p>
        </p:txBody>
      </p:sp>
      <p:sp>
        <p:nvSpPr>
          <p:cNvPr id="19" name="CuadroTexto 18">
            <a:extLst>
              <a:ext uri="{FF2B5EF4-FFF2-40B4-BE49-F238E27FC236}">
                <a16:creationId xmlns:a16="http://schemas.microsoft.com/office/drawing/2014/main" id="{263E1149-B04D-B383-1DC3-173C5E11E6B6}"/>
              </a:ext>
            </a:extLst>
          </p:cNvPr>
          <p:cNvSpPr txBox="1"/>
          <p:nvPr/>
        </p:nvSpPr>
        <p:spPr>
          <a:xfrm>
            <a:off x="7725839" y="5283043"/>
            <a:ext cx="2991056" cy="369332"/>
          </a:xfrm>
          <a:prstGeom prst="rect">
            <a:avLst/>
          </a:prstGeom>
          <a:noFill/>
        </p:spPr>
        <p:txBody>
          <a:bodyPr wrap="square">
            <a:spAutoFit/>
          </a:bodyPr>
          <a:lstStyle/>
          <a:p>
            <a:r>
              <a:rPr lang="es-ES" b="1" i="1" u="sng" dirty="0"/>
              <a:t>Muestra:</a:t>
            </a:r>
            <a:r>
              <a:rPr lang="es-ES" b="1" dirty="0"/>
              <a:t> </a:t>
            </a:r>
            <a:r>
              <a:rPr lang="es-ES" dirty="0"/>
              <a:t>969 </a:t>
            </a:r>
            <a:r>
              <a:rPr lang="es-ES" i="1" dirty="0"/>
              <a:t>respuestas</a:t>
            </a:r>
          </a:p>
        </p:txBody>
      </p:sp>
      <p:pic>
        <p:nvPicPr>
          <p:cNvPr id="7" name="Imagen 6">
            <a:extLst>
              <a:ext uri="{FF2B5EF4-FFF2-40B4-BE49-F238E27FC236}">
                <a16:creationId xmlns:a16="http://schemas.microsoft.com/office/drawing/2014/main" id="{5597A244-8A77-C222-21E7-A57B0F95F3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7640" y="2019613"/>
            <a:ext cx="3720987" cy="3133638"/>
          </a:xfrm>
          <a:prstGeom prst="rect">
            <a:avLst/>
          </a:prstGeom>
        </p:spPr>
      </p:pic>
      <p:sp>
        <p:nvSpPr>
          <p:cNvPr id="12" name="CuadroTexto 11">
            <a:extLst>
              <a:ext uri="{FF2B5EF4-FFF2-40B4-BE49-F238E27FC236}">
                <a16:creationId xmlns:a16="http://schemas.microsoft.com/office/drawing/2014/main" id="{D66FBB2D-E2C1-B0DF-1E10-E8D4584C57E3}"/>
              </a:ext>
            </a:extLst>
          </p:cNvPr>
          <p:cNvSpPr txBox="1"/>
          <p:nvPr/>
        </p:nvSpPr>
        <p:spPr>
          <a:xfrm>
            <a:off x="622819" y="5513875"/>
            <a:ext cx="6097554" cy="276999"/>
          </a:xfrm>
          <a:prstGeom prst="rect">
            <a:avLst/>
          </a:prstGeom>
          <a:noFill/>
        </p:spPr>
        <p:txBody>
          <a:bodyPr wrap="square">
            <a:spAutoFit/>
          </a:bodyPr>
          <a:lstStyle/>
          <a:p>
            <a:pPr algn="ctr"/>
            <a:r>
              <a:rPr lang="es-ES" sz="1200" dirty="0"/>
              <a:t>Fuente: Encuesta virtual pagina Web Ministerio de Justicia (enero a junio 2025)</a:t>
            </a:r>
            <a:endParaRPr lang="es-CO" sz="1200" dirty="0"/>
          </a:p>
        </p:txBody>
      </p:sp>
      <p:pic>
        <p:nvPicPr>
          <p:cNvPr id="2" name="Imagen 1">
            <a:extLst>
              <a:ext uri="{FF2B5EF4-FFF2-40B4-BE49-F238E27FC236}">
                <a16:creationId xmlns:a16="http://schemas.microsoft.com/office/drawing/2014/main" id="{53A346D3-05FB-BFC9-391F-0FE9E830144E}"/>
              </a:ext>
            </a:extLst>
          </p:cNvPr>
          <p:cNvPicPr>
            <a:picLocks noChangeAspect="1"/>
          </p:cNvPicPr>
          <p:nvPr/>
        </p:nvPicPr>
        <p:blipFill>
          <a:blip r:embed="rId3"/>
          <a:stretch>
            <a:fillRect/>
          </a:stretch>
        </p:blipFill>
        <p:spPr>
          <a:xfrm>
            <a:off x="1133373" y="2428425"/>
            <a:ext cx="5065473" cy="3039284"/>
          </a:xfrm>
          <a:prstGeom prst="rect">
            <a:avLst/>
          </a:prstGeom>
        </p:spPr>
      </p:pic>
    </p:spTree>
    <p:extLst>
      <p:ext uri="{BB962C8B-B14F-4D97-AF65-F5344CB8AC3E}">
        <p14:creationId xmlns:p14="http://schemas.microsoft.com/office/powerpoint/2010/main" val="25533531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27F57646-EA27-3E9E-74A2-150438ED8133}"/>
              </a:ext>
            </a:extLst>
          </p:cNvPr>
          <p:cNvSpPr>
            <a:spLocks noGrp="1"/>
          </p:cNvSpPr>
          <p:nvPr>
            <p:ph type="title"/>
          </p:nvPr>
        </p:nvSpPr>
        <p:spPr>
          <a:xfrm>
            <a:off x="831267" y="587941"/>
            <a:ext cx="10529466" cy="3489537"/>
          </a:xfrm>
        </p:spPr>
        <p:txBody>
          <a:bodyPr>
            <a:normAutofit fontScale="90000"/>
          </a:bodyPr>
          <a:lstStyle/>
          <a:p>
            <a:pPr algn="r"/>
            <a:r>
              <a:rPr lang="es-CO" sz="3100" b="1" dirty="0">
                <a:solidFill>
                  <a:srgbClr val="002060"/>
                </a:solidFill>
                <a:latin typeface="+mj-lt"/>
              </a:rPr>
              <a:t>Caracterización ciudadanos atendidos 1º semestre 2025</a:t>
            </a:r>
            <a:br>
              <a:rPr lang="es-CO" sz="3100" b="1" dirty="0">
                <a:solidFill>
                  <a:srgbClr val="002060"/>
                </a:solidFill>
                <a:latin typeface="Gadugi" panose="020B0502040204020203" pitchFamily="34" charset="0"/>
              </a:rPr>
            </a:br>
            <a:br>
              <a:rPr lang="es-ES" sz="3100" b="1" dirty="0">
                <a:solidFill>
                  <a:schemeClr val="accent5">
                    <a:lumMod val="50000"/>
                  </a:schemeClr>
                </a:solidFill>
                <a:latin typeface="+mj-lt"/>
                <a:ea typeface="+mj-ea"/>
                <a:cs typeface="+mj-cs"/>
              </a:rPr>
            </a:br>
            <a:br>
              <a:rPr lang="es-CO" sz="3600" b="1" dirty="0">
                <a:solidFill>
                  <a:schemeClr val="accent5">
                    <a:lumMod val="50000"/>
                  </a:schemeClr>
                </a:solidFill>
                <a:latin typeface="+mj-lt"/>
                <a:ea typeface="+mj-ea"/>
                <a:cs typeface="+mj-cs"/>
              </a:rPr>
            </a:br>
            <a:br>
              <a:rPr lang="es-CO" sz="3200" b="1" dirty="0">
                <a:solidFill>
                  <a:schemeClr val="accent5">
                    <a:lumMod val="50000"/>
                  </a:schemeClr>
                </a:solidFill>
              </a:rPr>
            </a:br>
            <a:br>
              <a:rPr lang="es-CO" sz="6000" b="1" dirty="0">
                <a:solidFill>
                  <a:schemeClr val="accent5">
                    <a:lumMod val="50000"/>
                  </a:schemeClr>
                </a:solidFill>
              </a:rPr>
            </a:br>
            <a:endParaRPr lang="es-CO" dirty="0"/>
          </a:p>
        </p:txBody>
      </p:sp>
      <p:sp>
        <p:nvSpPr>
          <p:cNvPr id="4" name="CuadroTexto 3">
            <a:extLst>
              <a:ext uri="{FF2B5EF4-FFF2-40B4-BE49-F238E27FC236}">
                <a16:creationId xmlns:a16="http://schemas.microsoft.com/office/drawing/2014/main" id="{5F304E1E-9A2E-BCFA-B260-A7787DAFE2CB}"/>
              </a:ext>
            </a:extLst>
          </p:cNvPr>
          <p:cNvSpPr txBox="1"/>
          <p:nvPr/>
        </p:nvSpPr>
        <p:spPr>
          <a:xfrm>
            <a:off x="4981753" y="6639446"/>
            <a:ext cx="2228495" cy="261610"/>
          </a:xfrm>
          <a:prstGeom prst="rect">
            <a:avLst/>
          </a:prstGeom>
          <a:noFill/>
        </p:spPr>
        <p:txBody>
          <a:bodyPr wrap="none" rtlCol="0">
            <a:spAutoFit/>
          </a:bodyPr>
          <a:lstStyle/>
          <a:p>
            <a:pPr algn="ctr"/>
            <a:r>
              <a:rPr lang="es-CO" sz="1100" b="1" dirty="0">
                <a:solidFill>
                  <a:schemeClr val="bg1"/>
                </a:solidFill>
                <a:latin typeface="Verdana" panose="020B0604030504040204" pitchFamily="34" charset="0"/>
              </a:rPr>
              <a:t>www.---------------.gov.co</a:t>
            </a:r>
          </a:p>
        </p:txBody>
      </p:sp>
      <p:sp>
        <p:nvSpPr>
          <p:cNvPr id="10" name="CuadroTexto 9">
            <a:extLst>
              <a:ext uri="{FF2B5EF4-FFF2-40B4-BE49-F238E27FC236}">
                <a16:creationId xmlns:a16="http://schemas.microsoft.com/office/drawing/2014/main" id="{4085BD3B-2276-28CC-4D1C-CD7E192CF918}"/>
              </a:ext>
            </a:extLst>
          </p:cNvPr>
          <p:cNvSpPr txBox="1"/>
          <p:nvPr/>
        </p:nvSpPr>
        <p:spPr>
          <a:xfrm>
            <a:off x="1480422" y="1410555"/>
            <a:ext cx="8559317" cy="738664"/>
          </a:xfrm>
          <a:prstGeom prst="rect">
            <a:avLst/>
          </a:prstGeom>
          <a:noFill/>
        </p:spPr>
        <p:txBody>
          <a:bodyPr wrap="square">
            <a:spAutoFit/>
          </a:bodyPr>
          <a:lstStyle/>
          <a:p>
            <a:pPr algn="ctr"/>
            <a:r>
              <a:rPr lang="es-ES" sz="2400" b="1" dirty="0">
                <a:solidFill>
                  <a:srgbClr val="002060"/>
                </a:solidFill>
                <a:latin typeface="+mj-lt"/>
                <a:ea typeface="+mj-ea"/>
                <a:cs typeface="+mj-cs"/>
              </a:rPr>
              <a:t>Seleccione el trámite que gestionó (cuando aplique)</a:t>
            </a:r>
            <a:endParaRPr lang="es-CO" sz="2400" b="1" dirty="0">
              <a:solidFill>
                <a:srgbClr val="002060"/>
              </a:solidFill>
              <a:latin typeface="+mj-lt"/>
              <a:ea typeface="+mj-ea"/>
              <a:cs typeface="+mj-cs"/>
            </a:endParaRPr>
          </a:p>
          <a:p>
            <a:endParaRPr lang="es-CO" sz="1800" dirty="0">
              <a:solidFill>
                <a:srgbClr val="002060"/>
              </a:solidFill>
            </a:endParaRPr>
          </a:p>
        </p:txBody>
      </p:sp>
      <p:sp>
        <p:nvSpPr>
          <p:cNvPr id="19" name="CuadroTexto 18">
            <a:extLst>
              <a:ext uri="{FF2B5EF4-FFF2-40B4-BE49-F238E27FC236}">
                <a16:creationId xmlns:a16="http://schemas.microsoft.com/office/drawing/2014/main" id="{263E1149-B04D-B383-1DC3-173C5E11E6B6}"/>
              </a:ext>
            </a:extLst>
          </p:cNvPr>
          <p:cNvSpPr txBox="1"/>
          <p:nvPr/>
        </p:nvSpPr>
        <p:spPr>
          <a:xfrm>
            <a:off x="7884459" y="5684245"/>
            <a:ext cx="2991056" cy="369332"/>
          </a:xfrm>
          <a:prstGeom prst="rect">
            <a:avLst/>
          </a:prstGeom>
          <a:noFill/>
        </p:spPr>
        <p:txBody>
          <a:bodyPr wrap="square">
            <a:spAutoFit/>
          </a:bodyPr>
          <a:lstStyle/>
          <a:p>
            <a:r>
              <a:rPr lang="es-ES" b="1" i="1" u="sng" dirty="0"/>
              <a:t>Muestra:</a:t>
            </a:r>
            <a:r>
              <a:rPr lang="es-ES" b="1" dirty="0"/>
              <a:t> </a:t>
            </a:r>
            <a:r>
              <a:rPr lang="es-ES" dirty="0"/>
              <a:t>286 </a:t>
            </a:r>
            <a:r>
              <a:rPr lang="es-ES" i="1" dirty="0"/>
              <a:t>respuestas</a:t>
            </a:r>
          </a:p>
        </p:txBody>
      </p:sp>
      <p:sp>
        <p:nvSpPr>
          <p:cNvPr id="9" name="CuadroTexto 8">
            <a:extLst>
              <a:ext uri="{FF2B5EF4-FFF2-40B4-BE49-F238E27FC236}">
                <a16:creationId xmlns:a16="http://schemas.microsoft.com/office/drawing/2014/main" id="{A42429AD-A8FB-16C5-4B40-8B3C0C0EEE04}"/>
              </a:ext>
            </a:extLst>
          </p:cNvPr>
          <p:cNvSpPr txBox="1"/>
          <p:nvPr/>
        </p:nvSpPr>
        <p:spPr>
          <a:xfrm>
            <a:off x="1182656" y="5678885"/>
            <a:ext cx="6097554" cy="276999"/>
          </a:xfrm>
          <a:prstGeom prst="rect">
            <a:avLst/>
          </a:prstGeom>
          <a:noFill/>
        </p:spPr>
        <p:txBody>
          <a:bodyPr wrap="square">
            <a:spAutoFit/>
          </a:bodyPr>
          <a:lstStyle/>
          <a:p>
            <a:pPr algn="ctr"/>
            <a:r>
              <a:rPr lang="es-ES" sz="1200" dirty="0"/>
              <a:t>Fuente: Encuesta virtual pagina Web Ministerio de Justicia (enero a junio 2025)</a:t>
            </a:r>
            <a:endParaRPr lang="es-CO" sz="1200" dirty="0"/>
          </a:p>
        </p:txBody>
      </p:sp>
      <p:pic>
        <p:nvPicPr>
          <p:cNvPr id="2" name="Imagen 1">
            <a:extLst>
              <a:ext uri="{FF2B5EF4-FFF2-40B4-BE49-F238E27FC236}">
                <a16:creationId xmlns:a16="http://schemas.microsoft.com/office/drawing/2014/main" id="{9A828E97-E6C3-B778-D390-D591E09295F9}"/>
              </a:ext>
            </a:extLst>
          </p:cNvPr>
          <p:cNvPicPr>
            <a:picLocks noChangeAspect="1"/>
          </p:cNvPicPr>
          <p:nvPr/>
        </p:nvPicPr>
        <p:blipFill>
          <a:blip r:embed="rId2"/>
          <a:stretch>
            <a:fillRect/>
          </a:stretch>
        </p:blipFill>
        <p:spPr>
          <a:xfrm>
            <a:off x="2822980" y="1828800"/>
            <a:ext cx="7839320" cy="3755791"/>
          </a:xfrm>
          <a:prstGeom prst="rect">
            <a:avLst/>
          </a:prstGeom>
        </p:spPr>
      </p:pic>
    </p:spTree>
    <p:extLst>
      <p:ext uri="{BB962C8B-B14F-4D97-AF65-F5344CB8AC3E}">
        <p14:creationId xmlns:p14="http://schemas.microsoft.com/office/powerpoint/2010/main" val="3474274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3">
            <a:extLst>
              <a:ext uri="{FF2B5EF4-FFF2-40B4-BE49-F238E27FC236}">
                <a16:creationId xmlns:a16="http://schemas.microsoft.com/office/drawing/2014/main" id="{50703695-DCC9-2B2B-CE25-CD632F0261C9}"/>
              </a:ext>
            </a:extLst>
          </p:cNvPr>
          <p:cNvSpPr txBox="1">
            <a:spLocks/>
          </p:cNvSpPr>
          <p:nvPr/>
        </p:nvSpPr>
        <p:spPr>
          <a:xfrm>
            <a:off x="1432992" y="2570711"/>
            <a:ext cx="8560904" cy="74619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Verdana" panose="020B0604030504040204" pitchFamily="34" charset="0"/>
                <a:ea typeface="+mj-ea"/>
                <a:cs typeface="+mj-cs"/>
              </a:defRPr>
            </a:lvl1pPr>
          </a:lstStyle>
          <a:p>
            <a:r>
              <a:rPr lang="es-CO" sz="8800" b="1" dirty="0">
                <a:solidFill>
                  <a:schemeClr val="bg1"/>
                </a:solidFill>
              </a:rPr>
              <a:t>01.</a:t>
            </a:r>
          </a:p>
        </p:txBody>
      </p:sp>
      <p:sp>
        <p:nvSpPr>
          <p:cNvPr id="4" name="CuadroTexto 3">
            <a:extLst>
              <a:ext uri="{FF2B5EF4-FFF2-40B4-BE49-F238E27FC236}">
                <a16:creationId xmlns:a16="http://schemas.microsoft.com/office/drawing/2014/main" id="{FDA223F6-2AEB-D3CD-AF44-2422E313C5BB}"/>
              </a:ext>
            </a:extLst>
          </p:cNvPr>
          <p:cNvSpPr txBox="1"/>
          <p:nvPr/>
        </p:nvSpPr>
        <p:spPr>
          <a:xfrm>
            <a:off x="4157007" y="3541096"/>
            <a:ext cx="3877985" cy="830997"/>
          </a:xfrm>
          <a:prstGeom prst="rect">
            <a:avLst/>
          </a:prstGeom>
          <a:noFill/>
        </p:spPr>
        <p:txBody>
          <a:bodyPr wrap="none" rtlCol="0">
            <a:spAutoFit/>
          </a:bodyPr>
          <a:lstStyle/>
          <a:p>
            <a:r>
              <a:rPr lang="es-ES" sz="4800" dirty="0">
                <a:solidFill>
                  <a:srgbClr val="FFFFFF"/>
                </a:solidFill>
                <a:latin typeface="Work Sans Light"/>
                <a:ea typeface="Work Sans Light"/>
                <a:cs typeface="Work Sans Light"/>
                <a:sym typeface="Work Sans Light"/>
              </a:rPr>
              <a:t>Introducción</a:t>
            </a:r>
            <a:r>
              <a:rPr lang="es-CO" sz="1800" dirty="0">
                <a:solidFill>
                  <a:srgbClr val="FFFFFF"/>
                </a:solidFill>
                <a:latin typeface="Work Sans Light"/>
                <a:ea typeface="Work Sans Light"/>
                <a:cs typeface="Work Sans Light"/>
                <a:sym typeface="Work Sans Light"/>
              </a:rPr>
              <a:t>	</a:t>
            </a:r>
            <a:endParaRPr lang="es-ES" dirty="0"/>
          </a:p>
        </p:txBody>
      </p:sp>
    </p:spTree>
    <p:extLst>
      <p:ext uri="{BB962C8B-B14F-4D97-AF65-F5344CB8AC3E}">
        <p14:creationId xmlns:p14="http://schemas.microsoft.com/office/powerpoint/2010/main" val="11332067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3">
            <a:extLst>
              <a:ext uri="{FF2B5EF4-FFF2-40B4-BE49-F238E27FC236}">
                <a16:creationId xmlns:a16="http://schemas.microsoft.com/office/drawing/2014/main" id="{50703695-DCC9-2B2B-CE25-CD632F0261C9}"/>
              </a:ext>
            </a:extLst>
          </p:cNvPr>
          <p:cNvSpPr txBox="1">
            <a:spLocks/>
          </p:cNvSpPr>
          <p:nvPr/>
        </p:nvSpPr>
        <p:spPr>
          <a:xfrm>
            <a:off x="1432992" y="2570711"/>
            <a:ext cx="8560904" cy="74619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Verdana" panose="020B060403050404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8800" b="1" i="0" u="none" strike="noStrike" kern="1200" cap="none" spc="0" normalizeH="0" baseline="0" noProof="0" dirty="0">
                <a:ln>
                  <a:noFill/>
                </a:ln>
                <a:solidFill>
                  <a:prstClr val="white"/>
                </a:solidFill>
                <a:effectLst/>
                <a:uLnTx/>
                <a:uFillTx/>
                <a:latin typeface="Verdana" panose="020B0604030504040204" pitchFamily="34" charset="0"/>
                <a:ea typeface="+mj-ea"/>
                <a:cs typeface="+mj-cs"/>
              </a:rPr>
              <a:t>04.</a:t>
            </a:r>
          </a:p>
        </p:txBody>
      </p:sp>
      <p:sp>
        <p:nvSpPr>
          <p:cNvPr id="4" name="CuadroTexto 3">
            <a:extLst>
              <a:ext uri="{FF2B5EF4-FFF2-40B4-BE49-F238E27FC236}">
                <a16:creationId xmlns:a16="http://schemas.microsoft.com/office/drawing/2014/main" id="{FDA223F6-2AEB-D3CD-AF44-2422E313C5BB}"/>
              </a:ext>
            </a:extLst>
          </p:cNvPr>
          <p:cNvSpPr txBox="1"/>
          <p:nvPr/>
        </p:nvSpPr>
        <p:spPr>
          <a:xfrm>
            <a:off x="2834545" y="3429000"/>
            <a:ext cx="6653537" cy="1926681"/>
          </a:xfrm>
          <a:prstGeom prst="rect">
            <a:avLst/>
          </a:prstGeom>
          <a:noFill/>
        </p:spPr>
        <p:txBody>
          <a:bodyPr wrap="square" rtlCol="0">
            <a:spAutoFit/>
          </a:bodyPr>
          <a:lstStyle/>
          <a:p>
            <a:pPr algn="l">
              <a:lnSpc>
                <a:spcPct val="115000"/>
              </a:lnSpc>
              <a:spcBef>
                <a:spcPts val="0"/>
              </a:spcBef>
              <a:buSzPts val="1400"/>
            </a:pPr>
            <a:r>
              <a:rPr lang="es-CO" sz="4400" dirty="0">
                <a:solidFill>
                  <a:srgbClr val="FFFFFF"/>
                </a:solidFill>
                <a:latin typeface="+mj-lt"/>
                <a:ea typeface="Work Sans Medium"/>
                <a:cs typeface="Work Sans Medium"/>
                <a:sym typeface="Work Sans Light"/>
              </a:rPr>
              <a:t>Conclusiones y recomendaciones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srgbClr val="FFFFFF"/>
                </a:solidFill>
                <a:effectLst/>
                <a:uLnTx/>
                <a:uFillTx/>
                <a:latin typeface="Work Sans Light"/>
                <a:ea typeface="Work Sans Light"/>
                <a:cs typeface="Work Sans Light"/>
                <a:sym typeface="Work Sans Light"/>
              </a:rPr>
              <a:t>	</a:t>
            </a:r>
            <a:endParaRPr kumimoji="0" lang="es-ES" sz="1800" b="0" i="0" u="none" strike="noStrike" kern="1200" cap="none" spc="0" normalizeH="0" baseline="0" noProof="0" dirty="0">
              <a:ln>
                <a:noFill/>
              </a:ln>
              <a:solidFill>
                <a:prstClr val="black"/>
              </a:solidFill>
              <a:effectLst/>
              <a:uLnTx/>
              <a:uFillTx/>
              <a:latin typeface="Helvetica"/>
              <a:ea typeface="+mn-ea"/>
              <a:cs typeface="+mn-cs"/>
            </a:endParaRPr>
          </a:p>
        </p:txBody>
      </p:sp>
    </p:spTree>
    <p:extLst>
      <p:ext uri="{BB962C8B-B14F-4D97-AF65-F5344CB8AC3E}">
        <p14:creationId xmlns:p14="http://schemas.microsoft.com/office/powerpoint/2010/main" val="16010806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27F57646-EA27-3E9E-74A2-150438ED8133}"/>
              </a:ext>
            </a:extLst>
          </p:cNvPr>
          <p:cNvSpPr>
            <a:spLocks noGrp="1"/>
          </p:cNvSpPr>
          <p:nvPr>
            <p:ph type="title"/>
          </p:nvPr>
        </p:nvSpPr>
        <p:spPr>
          <a:xfrm>
            <a:off x="844551" y="429207"/>
            <a:ext cx="10528302" cy="2481944"/>
          </a:xfrm>
        </p:spPr>
        <p:txBody>
          <a:bodyPr>
            <a:normAutofit fontScale="90000"/>
          </a:bodyPr>
          <a:lstStyle/>
          <a:p>
            <a:pPr algn="ctr"/>
            <a:r>
              <a:rPr lang="es-CO" sz="3600" b="1" dirty="0">
                <a:solidFill>
                  <a:srgbClr val="002060"/>
                </a:solidFill>
                <a:latin typeface="+mj-lt"/>
              </a:rPr>
              <a:t>Conclusiones</a:t>
            </a:r>
            <a:br>
              <a:rPr lang="es-CO" sz="3600" b="1" dirty="0">
                <a:solidFill>
                  <a:srgbClr val="002060"/>
                </a:solidFill>
                <a:latin typeface="Gadugi" panose="020B0502040204020203" pitchFamily="34" charset="0"/>
              </a:rPr>
            </a:br>
            <a:br>
              <a:rPr lang="es-CO" sz="3200" b="1" dirty="0">
                <a:solidFill>
                  <a:schemeClr val="accent5">
                    <a:lumMod val="50000"/>
                  </a:schemeClr>
                </a:solidFill>
              </a:rPr>
            </a:br>
            <a:br>
              <a:rPr lang="es-CO" sz="6000" b="1" dirty="0">
                <a:solidFill>
                  <a:schemeClr val="accent5">
                    <a:lumMod val="50000"/>
                  </a:schemeClr>
                </a:solidFill>
              </a:rPr>
            </a:br>
            <a:endParaRPr lang="es-CO" dirty="0"/>
          </a:p>
        </p:txBody>
      </p:sp>
      <p:sp>
        <p:nvSpPr>
          <p:cNvPr id="4" name="CuadroTexto 3">
            <a:extLst>
              <a:ext uri="{FF2B5EF4-FFF2-40B4-BE49-F238E27FC236}">
                <a16:creationId xmlns:a16="http://schemas.microsoft.com/office/drawing/2014/main" id="{5F304E1E-9A2E-BCFA-B260-A7787DAFE2CB}"/>
              </a:ext>
            </a:extLst>
          </p:cNvPr>
          <p:cNvSpPr txBox="1"/>
          <p:nvPr/>
        </p:nvSpPr>
        <p:spPr>
          <a:xfrm>
            <a:off x="4981753" y="6639446"/>
            <a:ext cx="2228495" cy="261610"/>
          </a:xfrm>
          <a:prstGeom prst="rect">
            <a:avLst/>
          </a:prstGeom>
          <a:noFill/>
        </p:spPr>
        <p:txBody>
          <a:bodyPr wrap="none" rtlCol="0">
            <a:spAutoFit/>
          </a:bodyPr>
          <a:lstStyle/>
          <a:p>
            <a:pPr algn="ctr"/>
            <a:r>
              <a:rPr lang="es-CO" sz="1100" b="1" dirty="0">
                <a:solidFill>
                  <a:schemeClr val="bg1"/>
                </a:solidFill>
                <a:latin typeface="Verdana" panose="020B0604030504040204" pitchFamily="34" charset="0"/>
              </a:rPr>
              <a:t>www.---------------.gov.co</a:t>
            </a:r>
          </a:p>
        </p:txBody>
      </p:sp>
      <p:sp>
        <p:nvSpPr>
          <p:cNvPr id="2" name="CuadroTexto 1">
            <a:extLst>
              <a:ext uri="{FF2B5EF4-FFF2-40B4-BE49-F238E27FC236}">
                <a16:creationId xmlns:a16="http://schemas.microsoft.com/office/drawing/2014/main" id="{1E7E6E93-0665-24EB-9CC9-79CDEF7388E3}"/>
              </a:ext>
            </a:extLst>
          </p:cNvPr>
          <p:cNvSpPr txBox="1"/>
          <p:nvPr/>
        </p:nvSpPr>
        <p:spPr>
          <a:xfrm>
            <a:off x="576943" y="1277093"/>
            <a:ext cx="10515600" cy="5078313"/>
          </a:xfrm>
          <a:prstGeom prst="rect">
            <a:avLst/>
          </a:prstGeom>
          <a:noFill/>
        </p:spPr>
        <p:txBody>
          <a:bodyPr wrap="square" rtlCol="0">
            <a:spAutoFit/>
          </a:bodyPr>
          <a:lstStyle/>
          <a:p>
            <a:pPr marL="285750" indent="-285750" algn="just">
              <a:buFont typeface="Wingdings" panose="05000000000000000000" pitchFamily="2" charset="2"/>
              <a:buChar char="Ø"/>
            </a:pPr>
            <a:r>
              <a:rPr lang="es-ES" sz="1800" b="0" dirty="0">
                <a:solidFill>
                  <a:srgbClr val="000000"/>
                </a:solidFill>
                <a:latin typeface="+mn-lt"/>
                <a:cs typeface="Arial" panose="020B0604020202020204" pitchFamily="34" charset="0"/>
              </a:rPr>
              <a:t>La medición de la percepción de los ciudadanos frente a la atención recibida, en el 1º semestre de la vigencia 2025, se ubica en un rango porcentual “s</a:t>
            </a:r>
            <a:r>
              <a:rPr lang="es-ES" dirty="0">
                <a:solidFill>
                  <a:srgbClr val="000000"/>
                </a:solidFill>
                <a:cs typeface="Arial" panose="020B0604020202020204" pitchFamily="34" charset="0"/>
              </a:rPr>
              <a:t>atisfactorio</a:t>
            </a:r>
            <a:r>
              <a:rPr lang="es-ES" sz="1800" b="0" dirty="0">
                <a:solidFill>
                  <a:srgbClr val="000000"/>
                </a:solidFill>
                <a:latin typeface="+mn-lt"/>
                <a:cs typeface="Arial" panose="020B0604020202020204" pitchFamily="34" charset="0"/>
              </a:rPr>
              <a:t>”, </a:t>
            </a:r>
            <a:r>
              <a:rPr lang="es-ES" dirty="0">
                <a:solidFill>
                  <a:srgbClr val="000000"/>
                </a:solidFill>
                <a:cs typeface="Arial" panose="020B0604020202020204" pitchFamily="34" charset="0"/>
              </a:rPr>
              <a:t>con 87,62% </a:t>
            </a:r>
            <a:r>
              <a:rPr lang="es-ES" sz="1800" b="0" dirty="0">
                <a:solidFill>
                  <a:srgbClr val="000000"/>
                </a:solidFill>
                <a:latin typeface="+mn-lt"/>
                <a:cs typeface="Arial" panose="020B0604020202020204" pitchFamily="34" charset="0"/>
              </a:rPr>
              <a:t>de satisfacción y conformidad de la ciudadanía  sobre 100% de las calificaciones realizadas.</a:t>
            </a:r>
          </a:p>
          <a:p>
            <a:pPr marL="285750" indent="-285750" algn="just">
              <a:buFont typeface="Wingdings" panose="05000000000000000000" pitchFamily="2" charset="2"/>
              <a:buChar char="Ø"/>
            </a:pPr>
            <a:endParaRPr lang="es-ES" sz="1800" b="0" dirty="0">
              <a:solidFill>
                <a:srgbClr val="000000"/>
              </a:solidFill>
              <a:latin typeface="+mn-lt"/>
              <a:cs typeface="Arial" panose="020B0604020202020204" pitchFamily="34" charset="0"/>
            </a:endParaRPr>
          </a:p>
          <a:p>
            <a:pPr marL="285750" lvl="0" indent="-285750" algn="just">
              <a:buFont typeface="Wingdings" panose="05000000000000000000" pitchFamily="2" charset="2"/>
              <a:buChar char="Ø"/>
            </a:pPr>
            <a:r>
              <a:rPr lang="es-CO" sz="1800" b="0" dirty="0">
                <a:solidFill>
                  <a:srgbClr val="000000"/>
                </a:solidFill>
                <a:latin typeface="+mn-lt"/>
                <a:cs typeface="Arial" panose="020B0604020202020204" pitchFamily="34" charset="0"/>
              </a:rPr>
              <a:t>El índice de satisfacción de la atención por los canales virtual, presencial, fue la principal fuente de información que aplicó para la medición. Respecto al canal de servicio postal y de correspondencia, la ciudadanía fortaleció la participación diligenciando la encuesta dispuesta por la Entidad.</a:t>
            </a:r>
          </a:p>
          <a:p>
            <a:pPr marL="285750" lvl="0" indent="-285750" algn="just">
              <a:buFont typeface="Wingdings" panose="05000000000000000000" pitchFamily="2" charset="2"/>
              <a:buChar char="Ø"/>
            </a:pPr>
            <a:endParaRPr lang="es-ES" dirty="0">
              <a:solidFill>
                <a:srgbClr val="000000"/>
              </a:solidFill>
              <a:cs typeface="Arial" panose="020B0604020202020204" pitchFamily="34" charset="0"/>
            </a:endParaRPr>
          </a:p>
          <a:p>
            <a:pPr marL="285750" indent="-285750" algn="just">
              <a:buFont typeface="Wingdings" panose="05000000000000000000" pitchFamily="2" charset="2"/>
              <a:buChar char="Ø"/>
            </a:pPr>
            <a:r>
              <a:rPr lang="es-ES" sz="1800" b="0" dirty="0">
                <a:solidFill>
                  <a:srgbClr val="000000"/>
                </a:solidFill>
                <a:latin typeface="+mn-lt"/>
                <a:cs typeface="Arial" panose="020B0604020202020204" pitchFamily="34" charset="0"/>
              </a:rPr>
              <a:t>Se debe promover en las dependencias que atienden trámites y servicios la encuesta de percepción ciudadana a través del canal telefónico.</a:t>
            </a:r>
            <a:r>
              <a:rPr lang="es-ES" dirty="0"/>
              <a:t> Es importante continuar implementando acciones de fortalecimiento del canal virtual de atención al ciudadano para atender a la nueva dinámica nacional y aportar a la transformación digital del país.</a:t>
            </a:r>
            <a:endParaRPr lang="es-ES" dirty="0">
              <a:solidFill>
                <a:srgbClr val="000000"/>
              </a:solidFill>
              <a:cs typeface="Arial" panose="020B0604020202020204" pitchFamily="34" charset="0"/>
            </a:endParaRPr>
          </a:p>
          <a:p>
            <a:pPr marL="285750" lvl="0" indent="-285750" algn="just">
              <a:buFont typeface="Wingdings" panose="05000000000000000000" pitchFamily="2" charset="2"/>
              <a:buChar char="Ø"/>
            </a:pPr>
            <a:endParaRPr lang="es-ES" dirty="0">
              <a:solidFill>
                <a:srgbClr val="000000"/>
              </a:solidFill>
              <a:cs typeface="Arial" panose="020B0604020202020204" pitchFamily="34" charset="0"/>
            </a:endParaRPr>
          </a:p>
          <a:p>
            <a:pPr marL="285750" indent="-285750" algn="just">
              <a:buFont typeface="Wingdings" panose="05000000000000000000" pitchFamily="2" charset="2"/>
              <a:buChar char="Ø"/>
            </a:pPr>
            <a:r>
              <a:rPr lang="es-ES" sz="1800" b="0" dirty="0">
                <a:solidFill>
                  <a:srgbClr val="000000"/>
                </a:solidFill>
                <a:latin typeface="+mn-lt"/>
                <a:cs typeface="Arial" panose="020B0604020202020204" pitchFamily="34" charset="0"/>
              </a:rPr>
              <a:t>Durante el periodo de medición los 4 canales de atención estuvieron habilitados sin interrupciones. Cabe señalar que </a:t>
            </a:r>
            <a:r>
              <a:rPr lang="es-CO" dirty="0">
                <a:solidFill>
                  <a:schemeClr val="tx1">
                    <a:lumMod val="50000"/>
                  </a:schemeClr>
                </a:solidFill>
              </a:rPr>
              <a:t>las herramientas de medición son de diligenciamiento autónomo por parte de los ciudadanos.</a:t>
            </a:r>
          </a:p>
          <a:p>
            <a:pPr marL="285750" indent="-285750" algn="just">
              <a:buFont typeface="Wingdings" charset="2"/>
              <a:buChar char="²"/>
            </a:pPr>
            <a:endParaRPr lang="es-CO" sz="1800" dirty="0">
              <a:solidFill>
                <a:schemeClr val="tx1">
                  <a:lumMod val="50000"/>
                </a:schemeClr>
              </a:solidFill>
            </a:endParaRPr>
          </a:p>
        </p:txBody>
      </p:sp>
    </p:spTree>
    <p:extLst>
      <p:ext uri="{BB962C8B-B14F-4D97-AF65-F5344CB8AC3E}">
        <p14:creationId xmlns:p14="http://schemas.microsoft.com/office/powerpoint/2010/main" val="309709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27F57646-EA27-3E9E-74A2-150438ED8133}"/>
              </a:ext>
            </a:extLst>
          </p:cNvPr>
          <p:cNvSpPr>
            <a:spLocks noGrp="1"/>
          </p:cNvSpPr>
          <p:nvPr>
            <p:ph type="title"/>
          </p:nvPr>
        </p:nvSpPr>
        <p:spPr>
          <a:xfrm>
            <a:off x="844551" y="429207"/>
            <a:ext cx="10528302" cy="2304662"/>
          </a:xfrm>
        </p:spPr>
        <p:txBody>
          <a:bodyPr>
            <a:normAutofit fontScale="90000"/>
          </a:bodyPr>
          <a:lstStyle/>
          <a:p>
            <a:pPr algn="ctr"/>
            <a:r>
              <a:rPr lang="es-CO" sz="3600" b="1" dirty="0">
                <a:solidFill>
                  <a:srgbClr val="002060"/>
                </a:solidFill>
                <a:latin typeface="+mj-lt"/>
              </a:rPr>
              <a:t>Recomendaciones</a:t>
            </a:r>
            <a:br>
              <a:rPr lang="es-CO" sz="3600" b="1" dirty="0">
                <a:solidFill>
                  <a:srgbClr val="002060"/>
                </a:solidFill>
                <a:latin typeface="Gadugi" panose="020B0502040204020203" pitchFamily="34" charset="0"/>
              </a:rPr>
            </a:br>
            <a:br>
              <a:rPr lang="es-CO" sz="3200" b="1" dirty="0">
                <a:solidFill>
                  <a:schemeClr val="accent5">
                    <a:lumMod val="50000"/>
                  </a:schemeClr>
                </a:solidFill>
              </a:rPr>
            </a:br>
            <a:br>
              <a:rPr lang="es-CO" sz="6000" b="1" dirty="0">
                <a:solidFill>
                  <a:schemeClr val="accent5">
                    <a:lumMod val="50000"/>
                  </a:schemeClr>
                </a:solidFill>
              </a:rPr>
            </a:br>
            <a:endParaRPr lang="es-CO" dirty="0"/>
          </a:p>
        </p:txBody>
      </p:sp>
      <p:sp>
        <p:nvSpPr>
          <p:cNvPr id="4" name="CuadroTexto 3">
            <a:extLst>
              <a:ext uri="{FF2B5EF4-FFF2-40B4-BE49-F238E27FC236}">
                <a16:creationId xmlns:a16="http://schemas.microsoft.com/office/drawing/2014/main" id="{5F304E1E-9A2E-BCFA-B260-A7787DAFE2CB}"/>
              </a:ext>
            </a:extLst>
          </p:cNvPr>
          <p:cNvSpPr txBox="1"/>
          <p:nvPr/>
        </p:nvSpPr>
        <p:spPr>
          <a:xfrm>
            <a:off x="4981753" y="6639446"/>
            <a:ext cx="2228495" cy="261610"/>
          </a:xfrm>
          <a:prstGeom prst="rect">
            <a:avLst/>
          </a:prstGeom>
          <a:noFill/>
        </p:spPr>
        <p:txBody>
          <a:bodyPr wrap="none" rtlCol="0">
            <a:spAutoFit/>
          </a:bodyPr>
          <a:lstStyle/>
          <a:p>
            <a:pPr algn="ctr"/>
            <a:r>
              <a:rPr lang="es-CO" sz="1100" b="1" dirty="0">
                <a:solidFill>
                  <a:schemeClr val="bg1"/>
                </a:solidFill>
                <a:latin typeface="Verdana" panose="020B0604030504040204" pitchFamily="34" charset="0"/>
              </a:rPr>
              <a:t>www.---------------.gov.co</a:t>
            </a:r>
          </a:p>
        </p:txBody>
      </p:sp>
      <p:sp>
        <p:nvSpPr>
          <p:cNvPr id="5" name="CuadroTexto 4">
            <a:extLst>
              <a:ext uri="{FF2B5EF4-FFF2-40B4-BE49-F238E27FC236}">
                <a16:creationId xmlns:a16="http://schemas.microsoft.com/office/drawing/2014/main" id="{83CA070A-D71F-96B3-8CBB-9F427270D86E}"/>
              </a:ext>
            </a:extLst>
          </p:cNvPr>
          <p:cNvSpPr txBox="1"/>
          <p:nvPr/>
        </p:nvSpPr>
        <p:spPr>
          <a:xfrm>
            <a:off x="844551" y="1028343"/>
            <a:ext cx="10528302" cy="4801314"/>
          </a:xfrm>
          <a:prstGeom prst="rect">
            <a:avLst/>
          </a:prstGeom>
          <a:noFill/>
        </p:spPr>
        <p:txBody>
          <a:bodyPr wrap="square">
            <a:spAutoFit/>
          </a:bodyPr>
          <a:lstStyle/>
          <a:p>
            <a:pPr marL="285750" indent="-285750" algn="just">
              <a:buFont typeface="Wingdings" panose="05000000000000000000" pitchFamily="2" charset="2"/>
              <a:buChar char="Ø"/>
            </a:pPr>
            <a:r>
              <a:rPr lang="es-ES" dirty="0"/>
              <a:t>Se recomienda continuar realizando campañas de promoción y sensibilización dirigida a los ciudadanos, sobre el uso de los canales de atención.</a:t>
            </a:r>
          </a:p>
          <a:p>
            <a:pPr marL="285750" indent="-285750" algn="just">
              <a:buFont typeface="Wingdings" panose="05000000000000000000" pitchFamily="2" charset="2"/>
              <a:buChar char="Ø"/>
            </a:pPr>
            <a:r>
              <a:rPr lang="es-ES" dirty="0"/>
              <a:t>Seguir aplicando acciones para ampliar la participación en la evaluación de la satisfacción, en aras de contar con datos estadísticos con mayores niveles de confianza y representatividad frente al universo de la población atendida.</a:t>
            </a:r>
          </a:p>
          <a:p>
            <a:pPr marL="285750" indent="-285750" algn="just">
              <a:buFont typeface="Wingdings" panose="05000000000000000000" pitchFamily="2" charset="2"/>
              <a:buChar char="Ø"/>
            </a:pPr>
            <a:r>
              <a:rPr lang="es-ES" dirty="0"/>
              <a:t>Continuar actualizando la información dirigida a los ciudadanos en el Sitio Web, de acuerdo con lo establecido en el instrumento de transparencia “esquema de actualización y publicación” adoptado por la Entidad.</a:t>
            </a:r>
          </a:p>
          <a:p>
            <a:pPr marL="285750" indent="-285750" algn="just">
              <a:buFont typeface="Wingdings" panose="05000000000000000000" pitchFamily="2" charset="2"/>
              <a:buChar char="Ø"/>
            </a:pPr>
            <a:r>
              <a:rPr lang="es-ES" dirty="0"/>
              <a:t>Seguir socializando los resultados de los informes trimestrales de PQRD para conocimiento de las dependencias, dando recomendaciones para la mejora de la claridad y pertinencia de las respuestas que emiten.</a:t>
            </a:r>
          </a:p>
          <a:p>
            <a:pPr marL="285750" indent="-285750" algn="just">
              <a:buFont typeface="Wingdings" panose="05000000000000000000" pitchFamily="2" charset="2"/>
              <a:buChar char="Ø"/>
            </a:pPr>
            <a:r>
              <a:rPr lang="es-ES" dirty="0"/>
              <a:t>Socializar los resultados del indicador y de este informe a los enlaces de PQRD para retroalimentación a sus dependencias, haciendo énfasis en los radicados sobre los que la ciudadanía señaló solicitar especial seguimiento.</a:t>
            </a:r>
          </a:p>
          <a:p>
            <a:pPr marL="285750" indent="-285750" algn="just">
              <a:buFont typeface="Wingdings" panose="05000000000000000000" pitchFamily="2" charset="2"/>
              <a:buChar char="Ø"/>
            </a:pPr>
            <a:r>
              <a:rPr lang="es-ES" dirty="0"/>
              <a:t>Seguir realizando la revisión con las dependencias sobre los casos que presentan baja calificación y radicados sobre los cuales la ciudadanía requirió mayor seguimiento sobre la atención brindada por la Entidad.</a:t>
            </a:r>
          </a:p>
        </p:txBody>
      </p:sp>
    </p:spTree>
    <p:extLst>
      <p:ext uri="{BB962C8B-B14F-4D97-AF65-F5344CB8AC3E}">
        <p14:creationId xmlns:p14="http://schemas.microsoft.com/office/powerpoint/2010/main" val="31053441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5286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94DB6C-0FFA-0C13-8F3D-4BF8C1F49F64}"/>
              </a:ext>
            </a:extLst>
          </p:cNvPr>
          <p:cNvSpPr>
            <a:spLocks noGrp="1"/>
          </p:cNvSpPr>
          <p:nvPr>
            <p:ph type="ctrTitle"/>
          </p:nvPr>
        </p:nvSpPr>
        <p:spPr>
          <a:xfrm>
            <a:off x="1524000" y="693155"/>
            <a:ext cx="9144000" cy="837066"/>
          </a:xfrm>
        </p:spPr>
        <p:txBody>
          <a:bodyPr>
            <a:normAutofit/>
          </a:bodyPr>
          <a:lstStyle/>
          <a:p>
            <a:r>
              <a:rPr lang="es-CO" sz="3200" b="1" dirty="0">
                <a:solidFill>
                  <a:schemeClr val="accent3">
                    <a:lumMod val="50000"/>
                  </a:schemeClr>
                </a:solidFill>
                <a:latin typeface="+mj-lt"/>
              </a:rPr>
              <a:t>Intr</a:t>
            </a:r>
            <a:r>
              <a:rPr lang="es-CO" sz="3200" b="1" dirty="0">
                <a:solidFill>
                  <a:schemeClr val="accent3">
                    <a:lumMod val="50000"/>
                  </a:schemeClr>
                </a:solidFill>
                <a:latin typeface="+mj-lt"/>
                <a:ea typeface="Work Sans Light"/>
                <a:cs typeface="Work Sans Light"/>
                <a:sym typeface="Work Sans Light"/>
              </a:rPr>
              <a:t>oducci</a:t>
            </a:r>
            <a:r>
              <a:rPr lang="es-CO" sz="3200" b="1" dirty="0">
                <a:solidFill>
                  <a:schemeClr val="accent3">
                    <a:lumMod val="50000"/>
                  </a:schemeClr>
                </a:solidFill>
                <a:latin typeface="+mj-lt"/>
              </a:rPr>
              <a:t>ón</a:t>
            </a:r>
            <a:endParaRPr lang="es-CO" sz="3200" dirty="0">
              <a:latin typeface="+mj-lt"/>
            </a:endParaRPr>
          </a:p>
        </p:txBody>
      </p:sp>
      <p:sp>
        <p:nvSpPr>
          <p:cNvPr id="3" name="Subtítulo 2">
            <a:extLst>
              <a:ext uri="{FF2B5EF4-FFF2-40B4-BE49-F238E27FC236}">
                <a16:creationId xmlns:a16="http://schemas.microsoft.com/office/drawing/2014/main" id="{628DD7A0-2B2F-EC29-A108-139312FA93D8}"/>
              </a:ext>
            </a:extLst>
          </p:cNvPr>
          <p:cNvSpPr>
            <a:spLocks noGrp="1"/>
          </p:cNvSpPr>
          <p:nvPr>
            <p:ph type="subTitle" idx="1"/>
          </p:nvPr>
        </p:nvSpPr>
        <p:spPr>
          <a:xfrm>
            <a:off x="5952931" y="2080727"/>
            <a:ext cx="4945224" cy="3601616"/>
          </a:xfrm>
        </p:spPr>
        <p:txBody>
          <a:bodyPr>
            <a:normAutofit fontScale="77500" lnSpcReduction="20000"/>
          </a:bodyPr>
          <a:lstStyle/>
          <a:p>
            <a:pPr marL="158750" algn="just"/>
            <a:r>
              <a:rPr lang="es-CO" sz="2100" dirty="0">
                <a:solidFill>
                  <a:schemeClr val="tx1">
                    <a:lumMod val="50000"/>
                  </a:schemeClr>
                </a:solidFill>
                <a:latin typeface="+mn-lt"/>
              </a:rPr>
              <a:t>El Ministerio de Justicia y del Derecho, a través del Grupo de Servicio al Ciudadano, realiza la medición que permite identificar el nivel perceptivo de los ciudadanos, respecto a la atención recibida por los diferentes canales oficiales dispuestos por la Entidad (virtual, presencial, telefónico y de servicio postal o de correspondencia). </a:t>
            </a:r>
          </a:p>
          <a:p>
            <a:pPr marL="158750" algn="just"/>
            <a:endParaRPr lang="es-CO" sz="2100" dirty="0">
              <a:solidFill>
                <a:schemeClr val="tx1">
                  <a:lumMod val="50000"/>
                </a:schemeClr>
              </a:solidFill>
              <a:latin typeface="+mn-lt"/>
            </a:endParaRPr>
          </a:p>
          <a:p>
            <a:pPr marL="158750" algn="just"/>
            <a:r>
              <a:rPr lang="es-CO" sz="2100" dirty="0">
                <a:solidFill>
                  <a:schemeClr val="tx1">
                    <a:lumMod val="50000"/>
                  </a:schemeClr>
                </a:solidFill>
                <a:latin typeface="+mn-lt"/>
              </a:rPr>
              <a:t>Este informe consolida los resultados de la medición realizada en el primer semestre de la vigencia 2025, el cual incluye estadísticas trimestrales comparativas de acuerdo con el número total de encuestas diligenciadas; así mismo se adelanta un análisis cualitativo, identificando retos y oportunidades de mejora para la Entidad.</a:t>
            </a:r>
          </a:p>
          <a:p>
            <a:endParaRPr lang="es-CO" dirty="0"/>
          </a:p>
        </p:txBody>
      </p:sp>
      <p:pic>
        <p:nvPicPr>
          <p:cNvPr id="8" name="Imagen 7">
            <a:extLst>
              <a:ext uri="{FF2B5EF4-FFF2-40B4-BE49-F238E27FC236}">
                <a16:creationId xmlns:a16="http://schemas.microsoft.com/office/drawing/2014/main" id="{2BF6F675-935B-AF44-F5EF-22F7F6934E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276" y="1950097"/>
            <a:ext cx="4945224" cy="3301781"/>
          </a:xfrm>
          <a:prstGeom prst="rect">
            <a:avLst/>
          </a:prstGeom>
        </p:spPr>
      </p:pic>
    </p:spTree>
    <p:extLst>
      <p:ext uri="{BB962C8B-B14F-4D97-AF65-F5344CB8AC3E}">
        <p14:creationId xmlns:p14="http://schemas.microsoft.com/office/powerpoint/2010/main" val="2686043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3">
            <a:extLst>
              <a:ext uri="{FF2B5EF4-FFF2-40B4-BE49-F238E27FC236}">
                <a16:creationId xmlns:a16="http://schemas.microsoft.com/office/drawing/2014/main" id="{50703695-DCC9-2B2B-CE25-CD632F0261C9}"/>
              </a:ext>
            </a:extLst>
          </p:cNvPr>
          <p:cNvSpPr txBox="1">
            <a:spLocks/>
          </p:cNvSpPr>
          <p:nvPr/>
        </p:nvSpPr>
        <p:spPr>
          <a:xfrm>
            <a:off x="1432992" y="2570711"/>
            <a:ext cx="8560904" cy="74619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Verdana" panose="020B060403050404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8800" b="1" i="0" u="none" strike="noStrike" kern="1200" cap="none" spc="0" normalizeH="0" baseline="0" noProof="0" dirty="0">
                <a:ln>
                  <a:noFill/>
                </a:ln>
                <a:solidFill>
                  <a:prstClr val="white"/>
                </a:solidFill>
                <a:effectLst/>
                <a:uLnTx/>
                <a:uFillTx/>
                <a:latin typeface="Verdana" panose="020B0604030504040204" pitchFamily="34" charset="0"/>
                <a:ea typeface="+mj-ea"/>
                <a:cs typeface="+mj-cs"/>
              </a:rPr>
              <a:t>02.</a:t>
            </a:r>
          </a:p>
        </p:txBody>
      </p:sp>
      <p:sp>
        <p:nvSpPr>
          <p:cNvPr id="4" name="CuadroTexto 3">
            <a:extLst>
              <a:ext uri="{FF2B5EF4-FFF2-40B4-BE49-F238E27FC236}">
                <a16:creationId xmlns:a16="http://schemas.microsoft.com/office/drawing/2014/main" id="{FDA223F6-2AEB-D3CD-AF44-2422E313C5BB}"/>
              </a:ext>
            </a:extLst>
          </p:cNvPr>
          <p:cNvSpPr txBox="1"/>
          <p:nvPr/>
        </p:nvSpPr>
        <p:spPr>
          <a:xfrm>
            <a:off x="2769231" y="3802353"/>
            <a:ext cx="6653537" cy="1107996"/>
          </a:xfrm>
          <a:prstGeom prst="rect">
            <a:avLst/>
          </a:prstGeom>
          <a:noFill/>
        </p:spPr>
        <p:txBody>
          <a:bodyPr wrap="square" rtlCol="0">
            <a:spAutoFit/>
          </a:bodyPr>
          <a:lstStyle/>
          <a:p>
            <a:r>
              <a:rPr lang="es-ES" sz="4800" dirty="0">
                <a:solidFill>
                  <a:srgbClr val="FFFFFF"/>
                </a:solidFill>
                <a:latin typeface="Work Sans Light"/>
                <a:ea typeface="Work Sans Light"/>
                <a:cs typeface="Work Sans Light"/>
                <a:sym typeface="Work Sans Light"/>
              </a:rPr>
              <a:t>Metodología aplicada</a:t>
            </a:r>
            <a:endParaRPr lang="es-ES" sz="4800" dirty="0">
              <a:solidFill>
                <a:srgbClr val="FFFFFF"/>
              </a:solidFill>
              <a:latin typeface="Work Sans Medium"/>
              <a:ea typeface="Work Sans Medium"/>
              <a:cs typeface="Work Sans Medium"/>
              <a:sym typeface="Work Sans Medium"/>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srgbClr val="FFFFFF"/>
                </a:solidFill>
                <a:effectLst/>
                <a:uLnTx/>
                <a:uFillTx/>
                <a:latin typeface="Work Sans Light"/>
                <a:ea typeface="Work Sans Light"/>
                <a:cs typeface="Work Sans Light"/>
                <a:sym typeface="Work Sans Light"/>
              </a:rPr>
              <a:t>	</a:t>
            </a:r>
            <a:endParaRPr kumimoji="0" lang="es-ES" sz="1800" b="0" i="0" u="none" strike="noStrike" kern="1200" cap="none" spc="0" normalizeH="0" baseline="0" noProof="0" dirty="0">
              <a:ln>
                <a:noFill/>
              </a:ln>
              <a:solidFill>
                <a:prstClr val="black"/>
              </a:solidFill>
              <a:effectLst/>
              <a:uLnTx/>
              <a:uFillTx/>
              <a:latin typeface="Helvetica"/>
              <a:ea typeface="+mn-ea"/>
              <a:cs typeface="+mn-cs"/>
            </a:endParaRPr>
          </a:p>
        </p:txBody>
      </p:sp>
    </p:spTree>
    <p:extLst>
      <p:ext uri="{BB962C8B-B14F-4D97-AF65-F5344CB8AC3E}">
        <p14:creationId xmlns:p14="http://schemas.microsoft.com/office/powerpoint/2010/main" val="595315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D74F9017-CA03-DD03-7C00-2F7BA237A892}"/>
              </a:ext>
            </a:extLst>
          </p:cNvPr>
          <p:cNvSpPr>
            <a:spLocks noGrp="1"/>
          </p:cNvSpPr>
          <p:nvPr>
            <p:ph type="title"/>
          </p:nvPr>
        </p:nvSpPr>
        <p:spPr>
          <a:xfrm>
            <a:off x="1399592" y="1709739"/>
            <a:ext cx="9806473" cy="856180"/>
          </a:xfrm>
        </p:spPr>
        <p:txBody>
          <a:bodyPr>
            <a:normAutofit fontScale="90000"/>
          </a:bodyPr>
          <a:lstStyle/>
          <a:p>
            <a:pPr algn="ctr"/>
            <a:r>
              <a:rPr lang="es-ES" sz="3600" b="1" dirty="0">
                <a:solidFill>
                  <a:schemeClr val="accent5">
                    <a:lumMod val="50000"/>
                  </a:schemeClr>
                </a:solidFill>
                <a:latin typeface="+mj-lt"/>
              </a:rPr>
              <a:t>Metodología canales presencial y de servicio postal o de correspondencia</a:t>
            </a:r>
            <a:br>
              <a:rPr lang="es-ES" sz="6000" b="1" dirty="0">
                <a:solidFill>
                  <a:schemeClr val="accent5">
                    <a:lumMod val="50000"/>
                  </a:schemeClr>
                </a:solidFill>
              </a:rPr>
            </a:br>
            <a:endParaRPr lang="es-CO" dirty="0"/>
          </a:p>
        </p:txBody>
      </p:sp>
      <p:sp>
        <p:nvSpPr>
          <p:cNvPr id="6" name="Marcador de texto 5">
            <a:extLst>
              <a:ext uri="{FF2B5EF4-FFF2-40B4-BE49-F238E27FC236}">
                <a16:creationId xmlns:a16="http://schemas.microsoft.com/office/drawing/2014/main" id="{2AFA65D4-F0CB-7A20-9B23-57178BF65BA9}"/>
              </a:ext>
            </a:extLst>
          </p:cNvPr>
          <p:cNvSpPr>
            <a:spLocks noGrp="1"/>
          </p:cNvSpPr>
          <p:nvPr>
            <p:ph type="body" idx="1"/>
          </p:nvPr>
        </p:nvSpPr>
        <p:spPr>
          <a:xfrm>
            <a:off x="5281127" y="2565919"/>
            <a:ext cx="6066323" cy="3523731"/>
          </a:xfrm>
        </p:spPr>
        <p:txBody>
          <a:bodyPr>
            <a:noAutofit/>
          </a:bodyPr>
          <a:lstStyle/>
          <a:p>
            <a:pPr marL="158750" algn="just"/>
            <a:r>
              <a:rPr lang="es-CO" sz="1800" dirty="0">
                <a:solidFill>
                  <a:schemeClr val="tx1">
                    <a:lumMod val="50000"/>
                  </a:schemeClr>
                </a:solidFill>
                <a:latin typeface="+mn-lt"/>
              </a:rPr>
              <a:t>Para el desarrollo de la medición se utilizaron los siguientes criterios técnicos:</a:t>
            </a:r>
          </a:p>
          <a:p>
            <a:pPr marL="444500" indent="-285750" algn="just">
              <a:buFont typeface="Arial" panose="020B0604020202020204" pitchFamily="34" charset="0"/>
              <a:buChar char="•"/>
            </a:pPr>
            <a:r>
              <a:rPr lang="es-CO" sz="1800" b="1" dirty="0">
                <a:solidFill>
                  <a:schemeClr val="tx1">
                    <a:lumMod val="50000"/>
                  </a:schemeClr>
                </a:solidFill>
                <a:latin typeface="+mn-lt"/>
              </a:rPr>
              <a:t>Instrumentos aplicados: </a:t>
            </a:r>
            <a:r>
              <a:rPr lang="es-CO" sz="1800" dirty="0">
                <a:solidFill>
                  <a:schemeClr val="tx1">
                    <a:lumMod val="50000"/>
                  </a:schemeClr>
                </a:solidFill>
                <a:latin typeface="+mn-lt"/>
              </a:rPr>
              <a:t>encuestas virtuales </a:t>
            </a:r>
            <a:r>
              <a:rPr lang="es-CO" sz="1800" dirty="0" err="1">
                <a:solidFill>
                  <a:schemeClr val="tx1">
                    <a:lumMod val="50000"/>
                  </a:schemeClr>
                </a:solidFill>
                <a:latin typeface="+mn-lt"/>
              </a:rPr>
              <a:t>semi-estructuradas</a:t>
            </a:r>
            <a:endParaRPr lang="es-CO" sz="1800" dirty="0">
              <a:solidFill>
                <a:schemeClr val="tx1">
                  <a:lumMod val="50000"/>
                </a:schemeClr>
              </a:solidFill>
              <a:latin typeface="+mn-lt"/>
            </a:endParaRPr>
          </a:p>
          <a:p>
            <a:pPr marL="444500" indent="-285750" algn="just">
              <a:buFont typeface="Arial" panose="020B0604020202020204" pitchFamily="34" charset="0"/>
              <a:buChar char="•"/>
            </a:pPr>
            <a:r>
              <a:rPr lang="es-CO" sz="1800" b="1" dirty="0">
                <a:solidFill>
                  <a:schemeClr val="tx1">
                    <a:lumMod val="50000"/>
                  </a:schemeClr>
                </a:solidFill>
                <a:latin typeface="+mn-lt"/>
              </a:rPr>
              <a:t>Canal objeto de medición: </a:t>
            </a:r>
            <a:r>
              <a:rPr lang="es-CO" sz="1800" dirty="0">
                <a:solidFill>
                  <a:schemeClr val="tx1">
                    <a:lumMod val="50000"/>
                  </a:schemeClr>
                </a:solidFill>
                <a:latin typeface="+mn-lt"/>
              </a:rPr>
              <a:t>presencial – punto de atención al ciudadano,  ventanilla de correspondencia física y formulario virtual.</a:t>
            </a:r>
          </a:p>
          <a:p>
            <a:pPr marL="444500" indent="-285750" algn="just">
              <a:buFont typeface="Arial" panose="020B0604020202020204" pitchFamily="34" charset="0"/>
              <a:buChar char="•"/>
            </a:pPr>
            <a:r>
              <a:rPr lang="es-CO" sz="1800" b="1" dirty="0">
                <a:solidFill>
                  <a:schemeClr val="tx1">
                    <a:lumMod val="50000"/>
                  </a:schemeClr>
                </a:solidFill>
                <a:latin typeface="+mn-lt"/>
              </a:rPr>
              <a:t>Periodo de aplicación: </a:t>
            </a:r>
            <a:r>
              <a:rPr lang="es-CO" sz="1800" dirty="0">
                <a:solidFill>
                  <a:schemeClr val="tx1">
                    <a:lumMod val="50000"/>
                  </a:schemeClr>
                </a:solidFill>
                <a:latin typeface="+mn-lt"/>
              </a:rPr>
              <a:t>enero – junio de 2025</a:t>
            </a:r>
          </a:p>
          <a:p>
            <a:pPr marL="444500" lvl="0" indent="-285750" algn="just">
              <a:buFont typeface="Arial" panose="020B0604020202020204" pitchFamily="34" charset="0"/>
              <a:buChar char="•"/>
            </a:pPr>
            <a:r>
              <a:rPr lang="es-CO" sz="1800" b="1" dirty="0">
                <a:solidFill>
                  <a:schemeClr val="tx1">
                    <a:lumMod val="50000"/>
                  </a:schemeClr>
                </a:solidFill>
                <a:latin typeface="+mn-lt"/>
              </a:rPr>
              <a:t>Nota sobre el diligenciamiento del instrumento: </a:t>
            </a:r>
            <a:r>
              <a:rPr lang="es-CO" sz="1800" dirty="0">
                <a:solidFill>
                  <a:schemeClr val="tx1">
                    <a:lumMod val="50000"/>
                  </a:schemeClr>
                </a:solidFill>
                <a:latin typeface="+mn-lt"/>
              </a:rPr>
              <a:t>la herramienta es de diligenciamiento autónomo por parte de los ciudadanos.</a:t>
            </a:r>
          </a:p>
          <a:p>
            <a:endParaRPr lang="es-CO" sz="1800" dirty="0">
              <a:latin typeface="+mn-lt"/>
            </a:endParaRPr>
          </a:p>
        </p:txBody>
      </p:sp>
      <p:pic>
        <p:nvPicPr>
          <p:cNvPr id="4" name="Imagen 3">
            <a:extLst>
              <a:ext uri="{FF2B5EF4-FFF2-40B4-BE49-F238E27FC236}">
                <a16:creationId xmlns:a16="http://schemas.microsoft.com/office/drawing/2014/main" id="{B507BB47-83C4-9709-EE08-7EA8CA5621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597" y="2683328"/>
            <a:ext cx="4470530" cy="2980353"/>
          </a:xfrm>
          <a:prstGeom prst="rect">
            <a:avLst/>
          </a:prstGeom>
        </p:spPr>
      </p:pic>
    </p:spTree>
    <p:extLst>
      <p:ext uri="{BB962C8B-B14F-4D97-AF65-F5344CB8AC3E}">
        <p14:creationId xmlns:p14="http://schemas.microsoft.com/office/powerpoint/2010/main" val="853279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28E80B-ADAD-CC5C-6156-B6BCFF2DCAC9}"/>
              </a:ext>
            </a:extLst>
          </p:cNvPr>
          <p:cNvSpPr>
            <a:spLocks noGrp="1"/>
          </p:cNvSpPr>
          <p:nvPr>
            <p:ph type="title"/>
          </p:nvPr>
        </p:nvSpPr>
        <p:spPr>
          <a:xfrm>
            <a:off x="3359020" y="681136"/>
            <a:ext cx="5477070" cy="1287623"/>
          </a:xfrm>
        </p:spPr>
        <p:txBody>
          <a:bodyPr>
            <a:normAutofit fontScale="90000"/>
          </a:bodyPr>
          <a:lstStyle/>
          <a:p>
            <a:r>
              <a:rPr lang="es-CO" sz="3600" b="1" dirty="0">
                <a:solidFill>
                  <a:schemeClr val="accent5">
                    <a:lumMod val="50000"/>
                  </a:schemeClr>
                </a:solidFill>
                <a:latin typeface="+mj-lt"/>
              </a:rPr>
              <a:t>Metodología canal virtual</a:t>
            </a:r>
            <a:br>
              <a:rPr lang="es-CO" sz="6000" b="1" dirty="0">
                <a:solidFill>
                  <a:schemeClr val="accent5">
                    <a:lumMod val="50000"/>
                  </a:schemeClr>
                </a:solidFill>
              </a:rPr>
            </a:br>
            <a:endParaRPr lang="es-CO" dirty="0"/>
          </a:p>
        </p:txBody>
      </p:sp>
      <p:sp>
        <p:nvSpPr>
          <p:cNvPr id="3" name="Marcador de texto 2">
            <a:extLst>
              <a:ext uri="{FF2B5EF4-FFF2-40B4-BE49-F238E27FC236}">
                <a16:creationId xmlns:a16="http://schemas.microsoft.com/office/drawing/2014/main" id="{20BA2614-C8AB-B57B-5B08-2FCBB9B01E9B}"/>
              </a:ext>
            </a:extLst>
          </p:cNvPr>
          <p:cNvSpPr>
            <a:spLocks noGrp="1"/>
          </p:cNvSpPr>
          <p:nvPr>
            <p:ph type="body" idx="1"/>
          </p:nvPr>
        </p:nvSpPr>
        <p:spPr>
          <a:xfrm>
            <a:off x="5019869" y="1968759"/>
            <a:ext cx="6327581" cy="4120891"/>
          </a:xfrm>
        </p:spPr>
        <p:txBody>
          <a:bodyPr>
            <a:normAutofit/>
          </a:bodyPr>
          <a:lstStyle/>
          <a:p>
            <a:pPr marL="211661" algn="just"/>
            <a:r>
              <a:rPr lang="es-CO" sz="1800" dirty="0">
                <a:solidFill>
                  <a:schemeClr val="tx1">
                    <a:lumMod val="50000"/>
                  </a:schemeClr>
                </a:solidFill>
                <a:latin typeface="+mn-lt"/>
              </a:rPr>
              <a:t>Para el desarrollo de la medición se utilizaron los siguientes criterios técnicos:</a:t>
            </a:r>
          </a:p>
          <a:p>
            <a:pPr marL="592652" indent="-380990" algn="just">
              <a:buFont typeface="Arial" panose="020B0604020202020204" pitchFamily="34" charset="0"/>
              <a:buChar char="•"/>
            </a:pPr>
            <a:r>
              <a:rPr lang="es-CO" sz="1800" b="1" dirty="0">
                <a:solidFill>
                  <a:schemeClr val="tx1">
                    <a:lumMod val="50000"/>
                  </a:schemeClr>
                </a:solidFill>
                <a:latin typeface="+mn-lt"/>
              </a:rPr>
              <a:t>Instrumento aplicado: </a:t>
            </a:r>
            <a:r>
              <a:rPr lang="es-CO" sz="1800" dirty="0">
                <a:solidFill>
                  <a:schemeClr val="tx1">
                    <a:lumMod val="50000"/>
                  </a:schemeClr>
                </a:solidFill>
                <a:latin typeface="+mn-lt"/>
              </a:rPr>
              <a:t>encuesta virtual </a:t>
            </a:r>
            <a:r>
              <a:rPr lang="es-CO" sz="1800" dirty="0" err="1">
                <a:solidFill>
                  <a:schemeClr val="tx1">
                    <a:lumMod val="50000"/>
                  </a:schemeClr>
                </a:solidFill>
                <a:latin typeface="+mn-lt"/>
              </a:rPr>
              <a:t>semi-estructurada</a:t>
            </a:r>
            <a:endParaRPr lang="es-CO" sz="1800" dirty="0">
              <a:solidFill>
                <a:schemeClr val="tx1">
                  <a:lumMod val="50000"/>
                </a:schemeClr>
              </a:solidFill>
              <a:latin typeface="+mn-lt"/>
            </a:endParaRPr>
          </a:p>
          <a:p>
            <a:pPr marL="592652" indent="-380990" algn="just">
              <a:buFont typeface="Arial" panose="020B0604020202020204" pitchFamily="34" charset="0"/>
              <a:buChar char="•"/>
            </a:pPr>
            <a:r>
              <a:rPr lang="es-CO" sz="1800" b="1" dirty="0">
                <a:solidFill>
                  <a:schemeClr val="tx1">
                    <a:lumMod val="50000"/>
                  </a:schemeClr>
                </a:solidFill>
                <a:latin typeface="+mn-lt"/>
              </a:rPr>
              <a:t>Canal objeto de medición: </a:t>
            </a:r>
            <a:r>
              <a:rPr lang="es-CO" sz="1800" dirty="0">
                <a:solidFill>
                  <a:schemeClr val="tx1">
                    <a:lumMod val="50000"/>
                  </a:schemeClr>
                </a:solidFill>
                <a:latin typeface="+mn-lt"/>
              </a:rPr>
              <a:t>Formulario virtual dispuesto en la página web y correo electrónico</a:t>
            </a:r>
          </a:p>
          <a:p>
            <a:pPr marL="592652" indent="-380990" algn="just">
              <a:buFont typeface="Arial" panose="020B0604020202020204" pitchFamily="34" charset="0"/>
              <a:buChar char="•"/>
            </a:pPr>
            <a:r>
              <a:rPr lang="es-CO" sz="1800" b="1" dirty="0">
                <a:solidFill>
                  <a:schemeClr val="tx1">
                    <a:lumMod val="50000"/>
                  </a:schemeClr>
                </a:solidFill>
                <a:latin typeface="+mn-lt"/>
              </a:rPr>
              <a:t>Periodo de recopilación de información: </a:t>
            </a:r>
            <a:r>
              <a:rPr lang="es-CO" sz="1800" dirty="0">
                <a:solidFill>
                  <a:schemeClr val="tx1">
                    <a:lumMod val="50000"/>
                  </a:schemeClr>
                </a:solidFill>
                <a:latin typeface="+mn-lt"/>
              </a:rPr>
              <a:t>enero a junio de 2025.</a:t>
            </a:r>
          </a:p>
          <a:p>
            <a:pPr marL="592652" indent="-380990" algn="just">
              <a:buFont typeface="Arial" panose="020B0604020202020204" pitchFamily="34" charset="0"/>
              <a:buChar char="•"/>
            </a:pPr>
            <a:r>
              <a:rPr lang="es-CO" sz="1800" b="1" dirty="0">
                <a:solidFill>
                  <a:schemeClr val="tx1">
                    <a:lumMod val="50000"/>
                  </a:schemeClr>
                </a:solidFill>
                <a:latin typeface="+mn-lt"/>
              </a:rPr>
              <a:t>Nota sobre el diligenciamiento del instrumento: </a:t>
            </a:r>
            <a:r>
              <a:rPr lang="es-CO" sz="1800" dirty="0">
                <a:solidFill>
                  <a:schemeClr val="tx1">
                    <a:lumMod val="50000"/>
                  </a:schemeClr>
                </a:solidFill>
                <a:latin typeface="+mn-lt"/>
              </a:rPr>
              <a:t>la herramienta es de diligenciamiento autónomo por parte de los ciudadanos.</a:t>
            </a:r>
          </a:p>
          <a:p>
            <a:endParaRPr lang="es-CO" dirty="0"/>
          </a:p>
        </p:txBody>
      </p:sp>
      <p:pic>
        <p:nvPicPr>
          <p:cNvPr id="6" name="Imagen 5">
            <a:extLst>
              <a:ext uri="{FF2B5EF4-FFF2-40B4-BE49-F238E27FC236}">
                <a16:creationId xmlns:a16="http://schemas.microsoft.com/office/drawing/2014/main" id="{564D7848-65DE-93CF-3560-F69ACF9CC9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415" y="2230017"/>
            <a:ext cx="4348454" cy="2894603"/>
          </a:xfrm>
          <a:prstGeom prst="rect">
            <a:avLst/>
          </a:prstGeom>
        </p:spPr>
      </p:pic>
    </p:spTree>
    <p:extLst>
      <p:ext uri="{BB962C8B-B14F-4D97-AF65-F5344CB8AC3E}">
        <p14:creationId xmlns:p14="http://schemas.microsoft.com/office/powerpoint/2010/main" val="1287694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35D24963-E7C9-6F82-4ADC-CE6391601865}"/>
              </a:ext>
            </a:extLst>
          </p:cNvPr>
          <p:cNvSpPr>
            <a:spLocks noGrp="1"/>
          </p:cNvSpPr>
          <p:nvPr>
            <p:ph type="title"/>
          </p:nvPr>
        </p:nvSpPr>
        <p:spPr>
          <a:xfrm>
            <a:off x="831850" y="543217"/>
            <a:ext cx="9366509" cy="1425541"/>
          </a:xfrm>
        </p:spPr>
        <p:txBody>
          <a:bodyPr/>
          <a:lstStyle/>
          <a:p>
            <a:pPr algn="ctr"/>
            <a:r>
              <a:rPr lang="es-CO" sz="3200" b="1" dirty="0">
                <a:solidFill>
                  <a:schemeClr val="accent5">
                    <a:lumMod val="50000"/>
                  </a:schemeClr>
                </a:solidFill>
                <a:latin typeface="+mj-lt"/>
              </a:rPr>
              <a:t>Metodología canal Telefónico</a:t>
            </a:r>
            <a:br>
              <a:rPr lang="es-CO" sz="6000" b="1" dirty="0">
                <a:solidFill>
                  <a:schemeClr val="accent5">
                    <a:lumMod val="50000"/>
                  </a:schemeClr>
                </a:solidFill>
              </a:rPr>
            </a:br>
            <a:endParaRPr lang="es-CO" dirty="0"/>
          </a:p>
        </p:txBody>
      </p:sp>
      <p:sp>
        <p:nvSpPr>
          <p:cNvPr id="7" name="Marcador de texto 6">
            <a:extLst>
              <a:ext uri="{FF2B5EF4-FFF2-40B4-BE49-F238E27FC236}">
                <a16:creationId xmlns:a16="http://schemas.microsoft.com/office/drawing/2014/main" id="{E0DB2FD7-5419-543C-C357-9E462CFAE15E}"/>
              </a:ext>
            </a:extLst>
          </p:cNvPr>
          <p:cNvSpPr>
            <a:spLocks noGrp="1"/>
          </p:cNvSpPr>
          <p:nvPr>
            <p:ph type="body" idx="1"/>
          </p:nvPr>
        </p:nvSpPr>
        <p:spPr>
          <a:xfrm>
            <a:off x="5271796" y="1968759"/>
            <a:ext cx="6075653" cy="4120892"/>
          </a:xfrm>
        </p:spPr>
        <p:txBody>
          <a:bodyPr>
            <a:normAutofit/>
          </a:bodyPr>
          <a:lstStyle/>
          <a:p>
            <a:pPr marL="158750" lvl="0" indent="0" algn="just"/>
            <a:r>
              <a:rPr lang="es-CO" sz="1800" dirty="0">
                <a:solidFill>
                  <a:schemeClr val="tx1">
                    <a:lumMod val="50000"/>
                  </a:schemeClr>
                </a:solidFill>
                <a:latin typeface="+mn-lt"/>
              </a:rPr>
              <a:t>Para el desarrollo de la medición se utilizaron los siguientes criterios técnicos:</a:t>
            </a:r>
          </a:p>
          <a:p>
            <a:pPr marL="444500" lvl="0" indent="-285750" algn="just">
              <a:buFont typeface="Arial" panose="020B0604020202020204" pitchFamily="34" charset="0"/>
              <a:buChar char="•"/>
            </a:pPr>
            <a:r>
              <a:rPr lang="es-CO" sz="1800" b="1" dirty="0">
                <a:solidFill>
                  <a:schemeClr val="tx1">
                    <a:lumMod val="50000"/>
                  </a:schemeClr>
                </a:solidFill>
                <a:latin typeface="+mn-lt"/>
              </a:rPr>
              <a:t>Instrumentos aplicados: </a:t>
            </a:r>
            <a:r>
              <a:rPr lang="es-CO" sz="1800" dirty="0">
                <a:solidFill>
                  <a:schemeClr val="tx1">
                    <a:lumMod val="50000"/>
                  </a:schemeClr>
                </a:solidFill>
                <a:latin typeface="+mn-lt"/>
              </a:rPr>
              <a:t>encuesta telefónica estructurada (menú </a:t>
            </a:r>
            <a:r>
              <a:rPr lang="es-CO" sz="1800" dirty="0" err="1">
                <a:solidFill>
                  <a:schemeClr val="tx1">
                    <a:lumMod val="50000"/>
                  </a:schemeClr>
                </a:solidFill>
                <a:latin typeface="+mn-lt"/>
              </a:rPr>
              <a:t>pbx</a:t>
            </a:r>
            <a:r>
              <a:rPr lang="es-CO" sz="1800" dirty="0">
                <a:solidFill>
                  <a:schemeClr val="tx1">
                    <a:lumMod val="50000"/>
                  </a:schemeClr>
                </a:solidFill>
                <a:latin typeface="+mn-lt"/>
              </a:rPr>
              <a:t> institucional).</a:t>
            </a:r>
          </a:p>
          <a:p>
            <a:pPr marL="444500" lvl="0" indent="-285750" algn="just">
              <a:buFont typeface="Arial" panose="020B0604020202020204" pitchFamily="34" charset="0"/>
              <a:buChar char="•"/>
            </a:pPr>
            <a:r>
              <a:rPr lang="es-CO" sz="1800" b="1" dirty="0">
                <a:solidFill>
                  <a:schemeClr val="tx1">
                    <a:lumMod val="50000"/>
                  </a:schemeClr>
                </a:solidFill>
                <a:latin typeface="+mn-lt"/>
              </a:rPr>
              <a:t>Canal objeto de medición: </a:t>
            </a:r>
            <a:r>
              <a:rPr lang="es-CO" sz="1800" dirty="0">
                <a:solidFill>
                  <a:schemeClr val="tx1">
                    <a:lumMod val="50000"/>
                  </a:schemeClr>
                </a:solidFill>
                <a:latin typeface="+mn-lt"/>
              </a:rPr>
              <a:t>Encuesta calificación de las llamadas.</a:t>
            </a:r>
          </a:p>
          <a:p>
            <a:pPr marL="444500" lvl="0" indent="-285750" algn="just">
              <a:buFont typeface="Arial" panose="020B0604020202020204" pitchFamily="34" charset="0"/>
              <a:buChar char="•"/>
            </a:pPr>
            <a:r>
              <a:rPr lang="es-CO" sz="1800" b="1" dirty="0">
                <a:solidFill>
                  <a:schemeClr val="tx1">
                    <a:lumMod val="50000"/>
                  </a:schemeClr>
                </a:solidFill>
                <a:latin typeface="+mn-lt"/>
              </a:rPr>
              <a:t>Nota sobre el diligenciamiento del instrumento: </a:t>
            </a:r>
            <a:r>
              <a:rPr lang="es-CO" sz="1800" dirty="0">
                <a:solidFill>
                  <a:schemeClr val="tx1">
                    <a:lumMod val="50000"/>
                  </a:schemeClr>
                </a:solidFill>
                <a:latin typeface="+mn-lt"/>
              </a:rPr>
              <a:t>El funcionario o contratista invita al ciudadano a responder encuesta a través de una transferencia de llamada al código 9998, la herramienta es de diligenciamiento autónomo por parte de los ciudadanos.</a:t>
            </a:r>
          </a:p>
          <a:p>
            <a:pPr marL="444500" indent="-285750" algn="just">
              <a:buFont typeface="Arial" panose="020B0604020202020204" pitchFamily="34" charset="0"/>
              <a:buChar char="•"/>
            </a:pPr>
            <a:r>
              <a:rPr lang="es-CO" sz="1800" b="1" dirty="0">
                <a:solidFill>
                  <a:schemeClr val="tx1">
                    <a:lumMod val="50000"/>
                  </a:schemeClr>
                </a:solidFill>
                <a:latin typeface="+mn-lt"/>
              </a:rPr>
              <a:t>Periodo de recopilación de información: </a:t>
            </a:r>
            <a:r>
              <a:rPr lang="es-CO" sz="1800" dirty="0">
                <a:solidFill>
                  <a:schemeClr val="tx1">
                    <a:lumMod val="50000"/>
                  </a:schemeClr>
                </a:solidFill>
                <a:latin typeface="+mn-lt"/>
              </a:rPr>
              <a:t>enero a junio de 2025.</a:t>
            </a:r>
          </a:p>
          <a:p>
            <a:endParaRPr lang="es-CO" dirty="0"/>
          </a:p>
        </p:txBody>
      </p:sp>
      <p:pic>
        <p:nvPicPr>
          <p:cNvPr id="4" name="Imagen 3">
            <a:extLst>
              <a:ext uri="{FF2B5EF4-FFF2-40B4-BE49-F238E27FC236}">
                <a16:creationId xmlns:a16="http://schemas.microsoft.com/office/drawing/2014/main" id="{012473C6-FDD4-93CD-E869-15043C9517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2053" y="2108718"/>
            <a:ext cx="3573624" cy="3573624"/>
          </a:xfrm>
          <a:prstGeom prst="rect">
            <a:avLst/>
          </a:prstGeom>
        </p:spPr>
      </p:pic>
    </p:spTree>
    <p:extLst>
      <p:ext uri="{BB962C8B-B14F-4D97-AF65-F5344CB8AC3E}">
        <p14:creationId xmlns:p14="http://schemas.microsoft.com/office/powerpoint/2010/main" val="2665571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3">
            <a:extLst>
              <a:ext uri="{FF2B5EF4-FFF2-40B4-BE49-F238E27FC236}">
                <a16:creationId xmlns:a16="http://schemas.microsoft.com/office/drawing/2014/main" id="{50703695-DCC9-2B2B-CE25-CD632F0261C9}"/>
              </a:ext>
            </a:extLst>
          </p:cNvPr>
          <p:cNvSpPr txBox="1">
            <a:spLocks/>
          </p:cNvSpPr>
          <p:nvPr/>
        </p:nvSpPr>
        <p:spPr>
          <a:xfrm>
            <a:off x="1432992" y="2570711"/>
            <a:ext cx="8560904" cy="74619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Verdana" panose="020B060403050404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8800" b="1" i="0" u="none" strike="noStrike" kern="1200" cap="none" spc="0" normalizeH="0" baseline="0" noProof="0" dirty="0">
                <a:ln>
                  <a:noFill/>
                </a:ln>
                <a:solidFill>
                  <a:prstClr val="white"/>
                </a:solidFill>
                <a:effectLst/>
                <a:uLnTx/>
                <a:uFillTx/>
                <a:latin typeface="Verdana" panose="020B0604030504040204" pitchFamily="34" charset="0"/>
                <a:ea typeface="+mj-ea"/>
                <a:cs typeface="+mj-cs"/>
              </a:rPr>
              <a:t>03.</a:t>
            </a:r>
          </a:p>
        </p:txBody>
      </p:sp>
      <p:sp>
        <p:nvSpPr>
          <p:cNvPr id="4" name="CuadroTexto 3">
            <a:extLst>
              <a:ext uri="{FF2B5EF4-FFF2-40B4-BE49-F238E27FC236}">
                <a16:creationId xmlns:a16="http://schemas.microsoft.com/office/drawing/2014/main" id="{FDA223F6-2AEB-D3CD-AF44-2422E313C5BB}"/>
              </a:ext>
            </a:extLst>
          </p:cNvPr>
          <p:cNvSpPr txBox="1"/>
          <p:nvPr/>
        </p:nvSpPr>
        <p:spPr>
          <a:xfrm>
            <a:off x="2344737" y="3435399"/>
            <a:ext cx="6653537" cy="1218795"/>
          </a:xfrm>
          <a:prstGeom prst="rect">
            <a:avLst/>
          </a:prstGeom>
          <a:noFill/>
        </p:spPr>
        <p:txBody>
          <a:bodyPr wrap="square" rtlCol="0">
            <a:spAutoFit/>
          </a:bodyPr>
          <a:lstStyle/>
          <a:p>
            <a:pPr algn="ctr">
              <a:lnSpc>
                <a:spcPct val="115000"/>
              </a:lnSpc>
              <a:spcBef>
                <a:spcPts val="0"/>
              </a:spcBef>
              <a:buSzPts val="1400"/>
            </a:pPr>
            <a:r>
              <a:rPr lang="es-CO" sz="4800" dirty="0">
                <a:solidFill>
                  <a:srgbClr val="FFFFFF"/>
                </a:solidFill>
                <a:latin typeface="Work Sans Light"/>
                <a:ea typeface="Work Sans Medium"/>
                <a:cs typeface="Work Sans Medium"/>
                <a:sym typeface="Work Sans Light"/>
              </a:rPr>
              <a:t>Resultados</a:t>
            </a:r>
            <a:endParaRPr lang="es-ES" sz="4800" dirty="0">
              <a:solidFill>
                <a:srgbClr val="FFFFFF"/>
              </a:solidFill>
              <a:latin typeface="Work Sans Medium"/>
              <a:ea typeface="Work Sans Medium"/>
              <a:cs typeface="Work Sans Medium"/>
              <a:sym typeface="Work Sans Medium"/>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srgbClr val="FFFFFF"/>
                </a:solidFill>
                <a:effectLst/>
                <a:uLnTx/>
                <a:uFillTx/>
                <a:latin typeface="Work Sans Light"/>
                <a:ea typeface="Work Sans Light"/>
                <a:cs typeface="Work Sans Light"/>
                <a:sym typeface="Work Sans Light"/>
              </a:rPr>
              <a:t>	</a:t>
            </a:r>
            <a:endParaRPr kumimoji="0" lang="es-ES" sz="1800" b="0" i="0" u="none" strike="noStrike" kern="1200" cap="none" spc="0" normalizeH="0" baseline="0" noProof="0" dirty="0">
              <a:ln>
                <a:noFill/>
              </a:ln>
              <a:solidFill>
                <a:prstClr val="black"/>
              </a:solidFill>
              <a:effectLst/>
              <a:uLnTx/>
              <a:uFillTx/>
              <a:latin typeface="Helvetica"/>
              <a:ea typeface="+mn-ea"/>
              <a:cs typeface="+mn-cs"/>
            </a:endParaRPr>
          </a:p>
        </p:txBody>
      </p:sp>
    </p:spTree>
    <p:extLst>
      <p:ext uri="{BB962C8B-B14F-4D97-AF65-F5344CB8AC3E}">
        <p14:creationId xmlns:p14="http://schemas.microsoft.com/office/powerpoint/2010/main" val="95169022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OBIERNO DEL CAMBIO">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41D9B3A7E810704192948A19B3CC5B80" ma:contentTypeVersion="1" ma:contentTypeDescription="Crear nuevo documento." ma:contentTypeScope="" ma:versionID="3f6fa390ab0ca861e1ca19160ebe8b05">
  <xsd:schema xmlns:xsd="http://www.w3.org/2001/XMLSchema" xmlns:xs="http://www.w3.org/2001/XMLSchema" xmlns:p="http://schemas.microsoft.com/office/2006/metadata/properties" xmlns:ns1="http://schemas.microsoft.com/sharepoint/v3" xmlns:ns2="81cc8fc0-8d1e-4295-8f37-5d076116407c" targetNamespace="http://schemas.microsoft.com/office/2006/metadata/properties" ma:root="true" ma:fieldsID="0ca9f3ac2d15db8bb029348aee8f1b74" ns1:_="" ns2:_="">
    <xsd:import namespace="http://schemas.microsoft.com/sharepoint/v3"/>
    <xsd:import namespace="81cc8fc0-8d1e-4295-8f37-5d076116407c"/>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hidden="true"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1cc8fc0-8d1e-4295-8f37-5d076116407c" elementFormDefault="qualified">
    <xsd:import namespace="http://schemas.microsoft.com/office/2006/documentManagement/types"/>
    <xsd:import namespace="http://schemas.microsoft.com/office/infopath/2007/PartnerControls"/>
    <xsd:element name="_dlc_DocId" ma:index="10" nillable="true" ma:displayName="Valor de Id. de documento" ma:description="El valor del identificador de documento asignado a este elemento." ma:internalName="_dlc_DocId" ma:readOnly="true">
      <xsd:simpleType>
        <xsd:restriction base="dms:Text"/>
      </xsd:simpleType>
    </xsd:element>
    <xsd:element name="_dlc_DocIdUrl" ma:index="11"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81cc8fc0-8d1e-4295-8f37-5d076116407c">2TV4CCKVFCYA-327339268-579</_dlc_DocId>
    <_dlc_DocIdUrl xmlns="81cc8fc0-8d1e-4295-8f37-5d076116407c">
      <Url>https://www.minjusticia.gov.co/servicio-ciudadano/_layouts/15/DocIdRedir.aspx?ID=2TV4CCKVFCYA-327339268-579</Url>
      <Description>2TV4CCKVFCYA-327339268-579</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33D13BF-70E9-4494-85D2-90A399E32964}"/>
</file>

<file path=customXml/itemProps2.xml><?xml version="1.0" encoding="utf-8"?>
<ds:datastoreItem xmlns:ds="http://schemas.openxmlformats.org/officeDocument/2006/customXml" ds:itemID="{B0A10E8B-76E9-4C27-91FA-0C1937B91701}">
  <ds:schemaRefs>
    <ds:schemaRef ds:uri="http://schemas.microsoft.com/sharepoint/v3/contenttype/forms"/>
  </ds:schemaRefs>
</ds:datastoreItem>
</file>

<file path=customXml/itemProps3.xml><?xml version="1.0" encoding="utf-8"?>
<ds:datastoreItem xmlns:ds="http://schemas.openxmlformats.org/officeDocument/2006/customXml" ds:itemID="{F60DA364-A201-4F9A-8502-EADBA67E3FF4}">
  <ds:schemaRefs>
    <ds:schemaRef ds:uri="http://purl.org/dc/terms/"/>
    <ds:schemaRef ds:uri="http://purl.org/dc/elements/1.1/"/>
    <ds:schemaRef ds:uri="a7177abf-44f2-4092-b380-d71683ee2afc"/>
    <ds:schemaRef ds:uri="http://schemas.microsoft.com/office/2006/metadata/properties"/>
    <ds:schemaRef ds:uri="http://schemas.microsoft.com/office/2006/documentManagement/types"/>
    <ds:schemaRef ds:uri="http://www.w3.org/XML/1998/namespace"/>
    <ds:schemaRef ds:uri="http://schemas.microsoft.com/office/infopath/2007/PartnerControls"/>
    <ds:schemaRef ds:uri="http://schemas.microsoft.com/sharepoint/v3"/>
    <ds:schemaRef ds:uri="http://purl.org/dc/dcmitype/"/>
    <ds:schemaRef ds:uri="http://schemas.openxmlformats.org/package/2006/metadata/core-properties"/>
    <ds:schemaRef ds:uri="8e7d57fd-00fc-4f12-80c9-0cac2b092427"/>
    <ds:schemaRef ds:uri="ed4ac291-dfb0-427b-863a-6f4f0eb9318f"/>
  </ds:schemaRefs>
</ds:datastoreItem>
</file>

<file path=customXml/itemProps4.xml><?xml version="1.0" encoding="utf-8"?>
<ds:datastoreItem xmlns:ds="http://schemas.openxmlformats.org/officeDocument/2006/customXml" ds:itemID="{F6C149D1-0735-4C54-955D-4D334E33B99F}"/>
</file>

<file path=docProps/app.xml><?xml version="1.0" encoding="utf-8"?>
<Properties xmlns="http://schemas.openxmlformats.org/officeDocument/2006/extended-properties" xmlns:vt="http://schemas.openxmlformats.org/officeDocument/2006/docPropsVTypes">
  <TotalTime>3795</TotalTime>
  <Words>2452</Words>
  <Application>Microsoft Office PowerPoint</Application>
  <PresentationFormat>Panorámica</PresentationFormat>
  <Paragraphs>181</Paragraphs>
  <Slides>33</Slides>
  <Notes>1</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33</vt:i4>
      </vt:variant>
    </vt:vector>
  </HeadingPairs>
  <TitlesOfParts>
    <vt:vector size="45" baseType="lpstr">
      <vt:lpstr>Aptos</vt:lpstr>
      <vt:lpstr>Arial</vt:lpstr>
      <vt:lpstr>Calibri</vt:lpstr>
      <vt:lpstr>Gadugi</vt:lpstr>
      <vt:lpstr>Gujarati Sangam MN</vt:lpstr>
      <vt:lpstr>Helvetica</vt:lpstr>
      <vt:lpstr>Lucida Grande</vt:lpstr>
      <vt:lpstr>Verdana</vt:lpstr>
      <vt:lpstr>Wingdings</vt:lpstr>
      <vt:lpstr>Work Sans Light</vt:lpstr>
      <vt:lpstr>Work Sans Medium</vt:lpstr>
      <vt:lpstr>Tema de Office</vt:lpstr>
      <vt:lpstr>Presentación de PowerPoint</vt:lpstr>
      <vt:lpstr>Presentación de PowerPoint</vt:lpstr>
      <vt:lpstr>Presentación de PowerPoint</vt:lpstr>
      <vt:lpstr>Introducción</vt:lpstr>
      <vt:lpstr>Presentación de PowerPoint</vt:lpstr>
      <vt:lpstr>Metodología canales presencial y de servicio postal o de correspondencia </vt:lpstr>
      <vt:lpstr>Metodología canal virtual </vt:lpstr>
      <vt:lpstr>Metodología canal Telefónico </vt:lpstr>
      <vt:lpstr>Presentación de PowerPoint</vt:lpstr>
      <vt:lpstr>Resultados</vt:lpstr>
      <vt:lpstr>Resultados del indicador global </vt:lpstr>
      <vt:lpstr>Resultados del indicador global </vt:lpstr>
      <vt:lpstr>Análisis de resultados 1º semestre 2025  </vt:lpstr>
      <vt:lpstr>Análisis de resultados 1º semestre 2025  </vt:lpstr>
      <vt:lpstr>Resultados mensuales del indicador global  </vt:lpstr>
      <vt:lpstr>Recomendaciones para la mejora  </vt:lpstr>
      <vt:lpstr>Resultados desagregados   Canal virtual   </vt:lpstr>
      <vt:lpstr>Canal virtual – Transparencia pasiva  (Formulario de PQRD y correo electrónico)    </vt:lpstr>
      <vt:lpstr>Canal virtual – Transparencia pasiva  (Formulario de PQRD y correo electrónico)    </vt:lpstr>
      <vt:lpstr>Canal virtual – Transparencia pasiva  (Formulario de PQRD y correo electrónico)    </vt:lpstr>
      <vt:lpstr>Canal virtual – Transparencia pasiva  (Formulario de PQRD y correo electrónico)    </vt:lpstr>
      <vt:lpstr>Resultados desagregados   Canal presencial y servicio postal y de correspondencia   </vt:lpstr>
      <vt:lpstr>Canal presencial y servicio postal y de correspondencia     </vt:lpstr>
      <vt:lpstr>Caracterización de grupos de interés atendidos    </vt:lpstr>
      <vt:lpstr>Caracterización ciudadanos atendidos 1º semestre 2025     </vt:lpstr>
      <vt:lpstr>Caracterización ciudadanos atendidos 1º semestre 2025     </vt:lpstr>
      <vt:lpstr>Caracterización ciudadanos atendidos 1º semestre 2025     </vt:lpstr>
      <vt:lpstr>Caracterización ciudadanos atendidos 1º semestre 2025     </vt:lpstr>
      <vt:lpstr>Caracterización ciudadanos atendidos 1º semestre 2025     </vt:lpstr>
      <vt:lpstr>Presentación de PowerPoint</vt:lpstr>
      <vt:lpstr>Conclusiones   </vt:lpstr>
      <vt:lpstr>Recomendaciones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William Camilo  Baracaldo Godoy</dc:creator>
  <cp:lastModifiedBy>NIDIA MILENA CAMARGO TIBADUIZA</cp:lastModifiedBy>
  <cp:revision>77</cp:revision>
  <dcterms:created xsi:type="dcterms:W3CDTF">2023-05-08T00:34:42Z</dcterms:created>
  <dcterms:modified xsi:type="dcterms:W3CDTF">2025-07-25T02:49:13Z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0x01010041D9B3A7E810704192948A19B3CC5B80</vt:lpwstr>
  </property>
  <property fmtid="{D5CDD505-2E9C-101B-9397-08002B2CF9AE}" pid="3" name="_dlc_DocIdItemGuid">
    <vt:lpwstr>a5acee58-8226-4897-85c3-ebe9b236b6ca</vt:lpwstr>
  </property>
</Properties>
</file>