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handoutMasterIdLst>
    <p:handoutMasterId r:id="rId19"/>
  </p:handoutMasterIdLst>
  <p:sldIdLst>
    <p:sldId id="256" r:id="rId6"/>
    <p:sldId id="257" r:id="rId7"/>
    <p:sldId id="270" r:id="rId8"/>
    <p:sldId id="271" r:id="rId9"/>
    <p:sldId id="272" r:id="rId10"/>
    <p:sldId id="273" r:id="rId11"/>
    <p:sldId id="275" r:id="rId12"/>
    <p:sldId id="276" r:id="rId13"/>
    <p:sldId id="277" r:id="rId14"/>
    <p:sldId id="278" r:id="rId15"/>
    <p:sldId id="264" r:id="rId16"/>
    <p:sldId id="280" r:id="rId17"/>
    <p:sldId id="279" r:id="rId1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216315-6925-4403-BA52-1C795E83902A}" type="doc">
      <dgm:prSet loTypeId="urn:microsoft.com/office/officeart/2005/8/layout/radial6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7A0AE7A-35B3-4AFD-A3C2-40F25929EBD8}">
      <dgm:prSet custT="1"/>
      <dgm:spPr/>
      <dgm:t>
        <a:bodyPr/>
        <a:lstStyle/>
        <a:p>
          <a:pPr rtl="0"/>
          <a:r>
            <a:rPr lang="es-CO" sz="1200" b="1" i="0" smtClean="0">
              <a:latin typeface="Gadugi" panose="020B0502040204020203" pitchFamily="34" charset="0"/>
            </a:rPr>
            <a:t>A través de las fases de:</a:t>
          </a:r>
          <a:endParaRPr lang="es-CO" sz="1200" b="1" dirty="0">
            <a:latin typeface="Gadugi" panose="020B0502040204020203" pitchFamily="34" charset="0"/>
          </a:endParaRPr>
        </a:p>
      </dgm:t>
    </dgm:pt>
    <dgm:pt modelId="{96951801-262C-414A-86F6-27C9D38DE2E7}" type="parTrans" cxnId="{DE9AD3EB-01E7-4254-94AE-97C43DF70F77}">
      <dgm:prSet/>
      <dgm:spPr/>
      <dgm:t>
        <a:bodyPr/>
        <a:lstStyle/>
        <a:p>
          <a:endParaRPr lang="es-ES" sz="900" b="0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3420C22A-72D2-426D-89EB-975C429E0D6F}" type="sibTrans" cxnId="{DE9AD3EB-01E7-4254-94AE-97C43DF70F77}">
      <dgm:prSet/>
      <dgm:spPr/>
      <dgm:t>
        <a:bodyPr/>
        <a:lstStyle/>
        <a:p>
          <a:endParaRPr lang="es-ES" sz="900" b="0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260AF2A9-E5EF-4982-AC4A-2D56BCEF4336}">
      <dgm:prSet custT="1"/>
      <dgm:spPr/>
      <dgm:t>
        <a:bodyPr/>
        <a:lstStyle/>
        <a:p>
          <a:pPr rtl="0"/>
          <a:r>
            <a:rPr lang="es-CO" sz="1200" b="1" i="0" smtClean="0">
              <a:latin typeface="Gadugi" panose="020B0502040204020203" pitchFamily="34" charset="0"/>
            </a:rPr>
            <a:t>2. </a:t>
          </a:r>
          <a:r>
            <a:rPr lang="es-CO" sz="900" b="0" i="0" smtClean="0">
              <a:latin typeface="Gadugi" panose="020B0502040204020203" pitchFamily="34" charset="0"/>
            </a:rPr>
            <a:t>Publicación de piezas de divulgación</a:t>
          </a:r>
          <a:endParaRPr lang="es-CO" sz="900" b="0" dirty="0">
            <a:latin typeface="Gadugi" panose="020B0502040204020203" pitchFamily="34" charset="0"/>
          </a:endParaRPr>
        </a:p>
      </dgm:t>
    </dgm:pt>
    <dgm:pt modelId="{028E8EB6-F3C6-4E1B-B8DB-372AB658701E}" type="parTrans" cxnId="{81535919-168C-4AFD-B6F3-BEA669EC9804}">
      <dgm:prSet/>
      <dgm:spPr/>
      <dgm:t>
        <a:bodyPr/>
        <a:lstStyle/>
        <a:p>
          <a:endParaRPr lang="es-ES" sz="900" b="0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BE4B2E44-E9F9-4E33-8F6D-274967894AD9}" type="sibTrans" cxnId="{81535919-168C-4AFD-B6F3-BEA669EC9804}">
      <dgm:prSet/>
      <dgm:spPr/>
      <dgm:t>
        <a:bodyPr/>
        <a:lstStyle/>
        <a:p>
          <a:endParaRPr lang="es-ES" sz="900" b="0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DDC8C45B-B192-46E8-A552-E425FDEF2813}">
      <dgm:prSet custT="1"/>
      <dgm:spPr/>
      <dgm:t>
        <a:bodyPr/>
        <a:lstStyle/>
        <a:p>
          <a:pPr rtl="0"/>
          <a:r>
            <a:rPr lang="es-CO" sz="1200" b="1" i="0" smtClean="0">
              <a:latin typeface="Gadugi" panose="020B0502040204020203" pitchFamily="34" charset="0"/>
            </a:rPr>
            <a:t>3. </a:t>
          </a:r>
        </a:p>
        <a:p>
          <a:pPr rtl="0"/>
          <a:r>
            <a:rPr lang="es-CO" sz="900" b="0" i="0" smtClean="0">
              <a:latin typeface="Gadugi" panose="020B0502040204020203" pitchFamily="34" charset="0"/>
            </a:rPr>
            <a:t>Realización de capacitaciones</a:t>
          </a:r>
          <a:endParaRPr lang="es-CO" sz="900" b="0" dirty="0">
            <a:latin typeface="Gadugi" panose="020B0502040204020203" pitchFamily="34" charset="0"/>
          </a:endParaRPr>
        </a:p>
      </dgm:t>
    </dgm:pt>
    <dgm:pt modelId="{777DD3F0-262B-4DF4-BC4F-36969F1EF6EC}" type="parTrans" cxnId="{E315574C-F63B-4063-9159-8D22ADAC3BC4}">
      <dgm:prSet/>
      <dgm:spPr/>
      <dgm:t>
        <a:bodyPr/>
        <a:lstStyle/>
        <a:p>
          <a:endParaRPr lang="es-ES" sz="900" b="0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97DB78CB-0EF3-421B-8B01-DD97A756322D}" type="sibTrans" cxnId="{E315574C-F63B-4063-9159-8D22ADAC3BC4}">
      <dgm:prSet/>
      <dgm:spPr/>
      <dgm:t>
        <a:bodyPr/>
        <a:lstStyle/>
        <a:p>
          <a:endParaRPr lang="es-ES" sz="900" b="0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7E3CA807-0F8A-47FA-A7F4-857DEDD2E877}">
      <dgm:prSet custT="1"/>
      <dgm:spPr/>
      <dgm:t>
        <a:bodyPr/>
        <a:lstStyle/>
        <a:p>
          <a:pPr rtl="0"/>
          <a:r>
            <a:rPr lang="es-CO" sz="1200" b="1" i="0" smtClean="0">
              <a:latin typeface="Gadugi" panose="020B0502040204020203" pitchFamily="34" charset="0"/>
            </a:rPr>
            <a:t>4.</a:t>
          </a:r>
        </a:p>
        <a:p>
          <a:pPr rtl="0"/>
          <a:r>
            <a:rPr lang="es-CO" sz="900" b="0" i="0" smtClean="0">
              <a:latin typeface="Gadugi" panose="020B0502040204020203" pitchFamily="34" charset="0"/>
            </a:rPr>
            <a:t>Verificación de resultados mediante encuesta</a:t>
          </a:r>
          <a:endParaRPr lang="es-CO" sz="900" b="0" dirty="0">
            <a:latin typeface="Gadugi" panose="020B0502040204020203" pitchFamily="34" charset="0"/>
          </a:endParaRPr>
        </a:p>
      </dgm:t>
    </dgm:pt>
    <dgm:pt modelId="{88756394-A610-4679-A34E-106292BA7D41}" type="parTrans" cxnId="{4AF24693-6AAD-43C6-98F7-A3973CA8D0C1}">
      <dgm:prSet/>
      <dgm:spPr/>
      <dgm:t>
        <a:bodyPr/>
        <a:lstStyle/>
        <a:p>
          <a:endParaRPr lang="es-ES" sz="900" b="0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944700B0-EBFF-47B8-86FE-53F6A16C6B1E}" type="sibTrans" cxnId="{4AF24693-6AAD-43C6-98F7-A3973CA8D0C1}">
      <dgm:prSet/>
      <dgm:spPr/>
      <dgm:t>
        <a:bodyPr/>
        <a:lstStyle/>
        <a:p>
          <a:endParaRPr lang="es-ES" sz="900" b="0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19262BE6-DB17-42AC-B9F8-63D31843E030}">
      <dgm:prSet custT="1"/>
      <dgm:spPr/>
      <dgm:t>
        <a:bodyPr/>
        <a:lstStyle/>
        <a:p>
          <a:pPr rtl="0"/>
          <a:r>
            <a:rPr lang="es-CO" sz="1100" b="1" i="0" dirty="0" smtClean="0">
              <a:latin typeface="Gadugi" panose="020B0502040204020203" pitchFamily="34" charset="0"/>
            </a:rPr>
            <a:t>1. </a:t>
          </a:r>
        </a:p>
        <a:p>
          <a:pPr rtl="0"/>
          <a:r>
            <a:rPr lang="es-CO" sz="900" b="0" i="0" dirty="0" smtClean="0">
              <a:latin typeface="Gadugi" panose="020B0502040204020203" pitchFamily="34" charset="0"/>
            </a:rPr>
            <a:t>Elaboración de piezas de divulgación</a:t>
          </a:r>
          <a:endParaRPr lang="es-CO" sz="900" b="0" dirty="0">
            <a:latin typeface="Gadugi" panose="020B0502040204020203" pitchFamily="34" charset="0"/>
          </a:endParaRPr>
        </a:p>
      </dgm:t>
    </dgm:pt>
    <dgm:pt modelId="{0874A225-AF0A-4800-B125-0C3ED521F5AD}" type="parTrans" cxnId="{CBE53F6A-0BD1-452D-8699-DA8B2351516C}">
      <dgm:prSet/>
      <dgm:spPr/>
      <dgm:t>
        <a:bodyPr/>
        <a:lstStyle/>
        <a:p>
          <a:endParaRPr lang="es-ES" sz="900" b="0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A3F3371D-A38B-4CEA-AFDF-B8989418DEC3}" type="sibTrans" cxnId="{CBE53F6A-0BD1-452D-8699-DA8B2351516C}">
      <dgm:prSet/>
      <dgm:spPr/>
      <dgm:t>
        <a:bodyPr/>
        <a:lstStyle/>
        <a:p>
          <a:endParaRPr lang="es-ES" sz="900" b="0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916EE9CA-B670-464B-984B-4C15609F2104}">
      <dgm:prSet custT="1"/>
      <dgm:spPr/>
      <dgm:t>
        <a:bodyPr/>
        <a:lstStyle/>
        <a:p>
          <a:pPr rtl="0"/>
          <a:r>
            <a:rPr lang="es-CO" sz="1200" b="1" smtClean="0">
              <a:latin typeface="Gadugi" panose="020B0502040204020203" pitchFamily="34" charset="0"/>
            </a:rPr>
            <a:t>5.</a:t>
          </a:r>
        </a:p>
        <a:p>
          <a:pPr rtl="0"/>
          <a:r>
            <a:rPr lang="es-CO" sz="900" b="0" i="0" smtClean="0">
              <a:latin typeface="Gadugi" panose="020B0502040204020203" pitchFamily="34" charset="0"/>
            </a:rPr>
            <a:t>Respuestas a ciudadanos y seguimiento a compromisos</a:t>
          </a:r>
          <a:endParaRPr lang="es-CO" sz="900" b="0" dirty="0">
            <a:latin typeface="Gadugi" panose="020B0502040204020203" pitchFamily="34" charset="0"/>
          </a:endParaRPr>
        </a:p>
      </dgm:t>
    </dgm:pt>
    <dgm:pt modelId="{5BFA1C0C-95B7-401A-8BD4-8A0624F7B314}" type="parTrans" cxnId="{25FCE5E2-6517-4957-8AD8-4ED55D600CF0}">
      <dgm:prSet/>
      <dgm:spPr/>
      <dgm:t>
        <a:bodyPr/>
        <a:lstStyle/>
        <a:p>
          <a:endParaRPr lang="es-ES" sz="900" b="0">
            <a:latin typeface="Gadugi" panose="020B0502040204020203" pitchFamily="34" charset="0"/>
          </a:endParaRPr>
        </a:p>
      </dgm:t>
    </dgm:pt>
    <dgm:pt modelId="{D6B76910-458A-4DC6-B94F-EF11D40ED8EE}" type="sibTrans" cxnId="{25FCE5E2-6517-4957-8AD8-4ED55D600CF0}">
      <dgm:prSet/>
      <dgm:spPr/>
      <dgm:t>
        <a:bodyPr/>
        <a:lstStyle/>
        <a:p>
          <a:endParaRPr lang="es-ES" sz="900" b="0">
            <a:latin typeface="Gadugi" panose="020B0502040204020203" pitchFamily="34" charset="0"/>
          </a:endParaRPr>
        </a:p>
      </dgm:t>
    </dgm:pt>
    <dgm:pt modelId="{61DE13D5-DA01-493E-AE57-8D405C71A482}" type="pres">
      <dgm:prSet presAssocID="{96216315-6925-4403-BA52-1C795E83902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F97AB36-F257-439C-8A54-40393A270527}" type="pres">
      <dgm:prSet presAssocID="{A7A0AE7A-35B3-4AFD-A3C2-40F25929EBD8}" presName="centerShape" presStyleLbl="node0" presStyleIdx="0" presStyleCnt="1" custLinFactNeighborX="-366"/>
      <dgm:spPr/>
      <dgm:t>
        <a:bodyPr/>
        <a:lstStyle/>
        <a:p>
          <a:endParaRPr lang="es-ES"/>
        </a:p>
      </dgm:t>
    </dgm:pt>
    <dgm:pt modelId="{AADA34DD-928A-4B76-A3B1-B0964EB56635}" type="pres">
      <dgm:prSet presAssocID="{19262BE6-DB17-42AC-B9F8-63D31843E03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812DFB0-EB80-484E-9818-C51651D012C3}" type="pres">
      <dgm:prSet presAssocID="{19262BE6-DB17-42AC-B9F8-63D31843E030}" presName="dummy" presStyleCnt="0"/>
      <dgm:spPr/>
      <dgm:t>
        <a:bodyPr/>
        <a:lstStyle/>
        <a:p>
          <a:endParaRPr lang="es-ES"/>
        </a:p>
      </dgm:t>
    </dgm:pt>
    <dgm:pt modelId="{CCF5F38C-465E-4344-9E99-19BBC29DEFFE}" type="pres">
      <dgm:prSet presAssocID="{A3F3371D-A38B-4CEA-AFDF-B8989418DEC3}" presName="sibTrans" presStyleLbl="sibTrans2D1" presStyleIdx="0" presStyleCnt="5"/>
      <dgm:spPr/>
      <dgm:t>
        <a:bodyPr/>
        <a:lstStyle/>
        <a:p>
          <a:endParaRPr lang="es-ES"/>
        </a:p>
      </dgm:t>
    </dgm:pt>
    <dgm:pt modelId="{9D225A06-7990-4D42-AD22-E7CF63F62720}" type="pres">
      <dgm:prSet presAssocID="{260AF2A9-E5EF-4982-AC4A-2D56BCEF433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E6EAF3-DCA6-4605-8B9A-98F07DD9DA4F}" type="pres">
      <dgm:prSet presAssocID="{260AF2A9-E5EF-4982-AC4A-2D56BCEF4336}" presName="dummy" presStyleCnt="0"/>
      <dgm:spPr/>
      <dgm:t>
        <a:bodyPr/>
        <a:lstStyle/>
        <a:p>
          <a:endParaRPr lang="es-ES"/>
        </a:p>
      </dgm:t>
    </dgm:pt>
    <dgm:pt modelId="{5D159E79-5AB8-42DA-9C55-8AA15A749AB6}" type="pres">
      <dgm:prSet presAssocID="{BE4B2E44-E9F9-4E33-8F6D-274967894AD9}" presName="sibTrans" presStyleLbl="sibTrans2D1" presStyleIdx="1" presStyleCnt="5"/>
      <dgm:spPr/>
      <dgm:t>
        <a:bodyPr/>
        <a:lstStyle/>
        <a:p>
          <a:endParaRPr lang="es-ES"/>
        </a:p>
      </dgm:t>
    </dgm:pt>
    <dgm:pt modelId="{42953721-406A-4252-A6EA-DFAFD913BE1A}" type="pres">
      <dgm:prSet presAssocID="{DDC8C45B-B192-46E8-A552-E425FDEF281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2939C10-97A7-449F-A305-F208AE24636B}" type="pres">
      <dgm:prSet presAssocID="{DDC8C45B-B192-46E8-A552-E425FDEF2813}" presName="dummy" presStyleCnt="0"/>
      <dgm:spPr/>
      <dgm:t>
        <a:bodyPr/>
        <a:lstStyle/>
        <a:p>
          <a:endParaRPr lang="es-ES"/>
        </a:p>
      </dgm:t>
    </dgm:pt>
    <dgm:pt modelId="{72897737-B3FA-4D94-9208-E26945629F1B}" type="pres">
      <dgm:prSet presAssocID="{97DB78CB-0EF3-421B-8B01-DD97A756322D}" presName="sibTrans" presStyleLbl="sibTrans2D1" presStyleIdx="2" presStyleCnt="5"/>
      <dgm:spPr/>
      <dgm:t>
        <a:bodyPr/>
        <a:lstStyle/>
        <a:p>
          <a:endParaRPr lang="es-ES"/>
        </a:p>
      </dgm:t>
    </dgm:pt>
    <dgm:pt modelId="{E20F4305-DAB5-4FC2-9375-DE0DB1ED09C5}" type="pres">
      <dgm:prSet presAssocID="{7E3CA807-0F8A-47FA-A7F4-857DEDD2E87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4D17C97-9B98-48B9-BEE6-A185F1F3016C}" type="pres">
      <dgm:prSet presAssocID="{7E3CA807-0F8A-47FA-A7F4-857DEDD2E877}" presName="dummy" presStyleCnt="0"/>
      <dgm:spPr/>
      <dgm:t>
        <a:bodyPr/>
        <a:lstStyle/>
        <a:p>
          <a:endParaRPr lang="es-ES"/>
        </a:p>
      </dgm:t>
    </dgm:pt>
    <dgm:pt modelId="{A16F2467-0BAF-4F24-A8A2-E38AACD56DC1}" type="pres">
      <dgm:prSet presAssocID="{944700B0-EBFF-47B8-86FE-53F6A16C6B1E}" presName="sibTrans" presStyleLbl="sibTrans2D1" presStyleIdx="3" presStyleCnt="5"/>
      <dgm:spPr/>
      <dgm:t>
        <a:bodyPr/>
        <a:lstStyle/>
        <a:p>
          <a:endParaRPr lang="es-ES"/>
        </a:p>
      </dgm:t>
    </dgm:pt>
    <dgm:pt modelId="{4B2949FB-E99F-4A4B-A042-567D17A35E18}" type="pres">
      <dgm:prSet presAssocID="{916EE9CA-B670-464B-984B-4C15609F210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8D1F0B-1503-4B7A-8D2A-B470267E1BBA}" type="pres">
      <dgm:prSet presAssocID="{916EE9CA-B670-464B-984B-4C15609F2104}" presName="dummy" presStyleCnt="0"/>
      <dgm:spPr/>
      <dgm:t>
        <a:bodyPr/>
        <a:lstStyle/>
        <a:p>
          <a:endParaRPr lang="es-ES"/>
        </a:p>
      </dgm:t>
    </dgm:pt>
    <dgm:pt modelId="{7C95018A-4F95-4357-B6CD-0F380B99562E}" type="pres">
      <dgm:prSet presAssocID="{D6B76910-458A-4DC6-B94F-EF11D40ED8EE}" presName="sibTrans" presStyleLbl="sibTrans2D1" presStyleIdx="4" presStyleCnt="5"/>
      <dgm:spPr/>
      <dgm:t>
        <a:bodyPr/>
        <a:lstStyle/>
        <a:p>
          <a:endParaRPr lang="es-ES"/>
        </a:p>
      </dgm:t>
    </dgm:pt>
  </dgm:ptLst>
  <dgm:cxnLst>
    <dgm:cxn modelId="{CBE53F6A-0BD1-452D-8699-DA8B2351516C}" srcId="{A7A0AE7A-35B3-4AFD-A3C2-40F25929EBD8}" destId="{19262BE6-DB17-42AC-B9F8-63D31843E030}" srcOrd="0" destOrd="0" parTransId="{0874A225-AF0A-4800-B125-0C3ED521F5AD}" sibTransId="{A3F3371D-A38B-4CEA-AFDF-B8989418DEC3}"/>
    <dgm:cxn modelId="{53ADF21E-B1D8-497E-8647-91A7F81C8EA0}" type="presOf" srcId="{19262BE6-DB17-42AC-B9F8-63D31843E030}" destId="{AADA34DD-928A-4B76-A3B1-B0964EB56635}" srcOrd="0" destOrd="0" presId="urn:microsoft.com/office/officeart/2005/8/layout/radial6"/>
    <dgm:cxn modelId="{81535919-168C-4AFD-B6F3-BEA669EC9804}" srcId="{A7A0AE7A-35B3-4AFD-A3C2-40F25929EBD8}" destId="{260AF2A9-E5EF-4982-AC4A-2D56BCEF4336}" srcOrd="1" destOrd="0" parTransId="{028E8EB6-F3C6-4E1B-B8DB-372AB658701E}" sibTransId="{BE4B2E44-E9F9-4E33-8F6D-274967894AD9}"/>
    <dgm:cxn modelId="{25FCE5E2-6517-4957-8AD8-4ED55D600CF0}" srcId="{A7A0AE7A-35B3-4AFD-A3C2-40F25929EBD8}" destId="{916EE9CA-B670-464B-984B-4C15609F2104}" srcOrd="4" destOrd="0" parTransId="{5BFA1C0C-95B7-401A-8BD4-8A0624F7B314}" sibTransId="{D6B76910-458A-4DC6-B94F-EF11D40ED8EE}"/>
    <dgm:cxn modelId="{A6211833-A8EB-4293-9345-1FE9A3B8D59D}" type="presOf" srcId="{96216315-6925-4403-BA52-1C795E83902A}" destId="{61DE13D5-DA01-493E-AE57-8D405C71A482}" srcOrd="0" destOrd="0" presId="urn:microsoft.com/office/officeart/2005/8/layout/radial6"/>
    <dgm:cxn modelId="{0DD774DD-C943-4FE2-8608-BC210FBFB852}" type="presOf" srcId="{916EE9CA-B670-464B-984B-4C15609F2104}" destId="{4B2949FB-E99F-4A4B-A042-567D17A35E18}" srcOrd="0" destOrd="0" presId="urn:microsoft.com/office/officeart/2005/8/layout/radial6"/>
    <dgm:cxn modelId="{FB68706F-6F10-419C-8546-F73AB5CDC108}" type="presOf" srcId="{944700B0-EBFF-47B8-86FE-53F6A16C6B1E}" destId="{A16F2467-0BAF-4F24-A8A2-E38AACD56DC1}" srcOrd="0" destOrd="0" presId="urn:microsoft.com/office/officeart/2005/8/layout/radial6"/>
    <dgm:cxn modelId="{E315574C-F63B-4063-9159-8D22ADAC3BC4}" srcId="{A7A0AE7A-35B3-4AFD-A3C2-40F25929EBD8}" destId="{DDC8C45B-B192-46E8-A552-E425FDEF2813}" srcOrd="2" destOrd="0" parTransId="{777DD3F0-262B-4DF4-BC4F-36969F1EF6EC}" sibTransId="{97DB78CB-0EF3-421B-8B01-DD97A756322D}"/>
    <dgm:cxn modelId="{C6EF3D27-5E92-422C-BE5B-31D01CFF1F30}" type="presOf" srcId="{7E3CA807-0F8A-47FA-A7F4-857DEDD2E877}" destId="{E20F4305-DAB5-4FC2-9375-DE0DB1ED09C5}" srcOrd="0" destOrd="0" presId="urn:microsoft.com/office/officeart/2005/8/layout/radial6"/>
    <dgm:cxn modelId="{D35491A1-84D3-458A-B049-89020855713B}" type="presOf" srcId="{DDC8C45B-B192-46E8-A552-E425FDEF2813}" destId="{42953721-406A-4252-A6EA-DFAFD913BE1A}" srcOrd="0" destOrd="0" presId="urn:microsoft.com/office/officeart/2005/8/layout/radial6"/>
    <dgm:cxn modelId="{EA4A9AEA-079E-4790-AD4E-5CF8A7F867B0}" type="presOf" srcId="{A7A0AE7A-35B3-4AFD-A3C2-40F25929EBD8}" destId="{3F97AB36-F257-439C-8A54-40393A270527}" srcOrd="0" destOrd="0" presId="urn:microsoft.com/office/officeart/2005/8/layout/radial6"/>
    <dgm:cxn modelId="{DE9AD3EB-01E7-4254-94AE-97C43DF70F77}" srcId="{96216315-6925-4403-BA52-1C795E83902A}" destId="{A7A0AE7A-35B3-4AFD-A3C2-40F25929EBD8}" srcOrd="0" destOrd="0" parTransId="{96951801-262C-414A-86F6-27C9D38DE2E7}" sibTransId="{3420C22A-72D2-426D-89EB-975C429E0D6F}"/>
    <dgm:cxn modelId="{1BF03423-F9B5-4DC9-A9C4-A4A7F7B85BD4}" type="presOf" srcId="{BE4B2E44-E9F9-4E33-8F6D-274967894AD9}" destId="{5D159E79-5AB8-42DA-9C55-8AA15A749AB6}" srcOrd="0" destOrd="0" presId="urn:microsoft.com/office/officeart/2005/8/layout/radial6"/>
    <dgm:cxn modelId="{B7FCC79A-0146-43B1-B76B-A69AA97D39FE}" type="presOf" srcId="{97DB78CB-0EF3-421B-8B01-DD97A756322D}" destId="{72897737-B3FA-4D94-9208-E26945629F1B}" srcOrd="0" destOrd="0" presId="urn:microsoft.com/office/officeart/2005/8/layout/radial6"/>
    <dgm:cxn modelId="{824EC77E-71F3-49A7-BF18-C7E57B980807}" type="presOf" srcId="{D6B76910-458A-4DC6-B94F-EF11D40ED8EE}" destId="{7C95018A-4F95-4357-B6CD-0F380B99562E}" srcOrd="0" destOrd="0" presId="urn:microsoft.com/office/officeart/2005/8/layout/radial6"/>
    <dgm:cxn modelId="{17BCA840-688B-4794-8EE5-013C89264222}" type="presOf" srcId="{260AF2A9-E5EF-4982-AC4A-2D56BCEF4336}" destId="{9D225A06-7990-4D42-AD22-E7CF63F62720}" srcOrd="0" destOrd="0" presId="urn:microsoft.com/office/officeart/2005/8/layout/radial6"/>
    <dgm:cxn modelId="{4AF24693-6AAD-43C6-98F7-A3973CA8D0C1}" srcId="{A7A0AE7A-35B3-4AFD-A3C2-40F25929EBD8}" destId="{7E3CA807-0F8A-47FA-A7F4-857DEDD2E877}" srcOrd="3" destOrd="0" parTransId="{88756394-A610-4679-A34E-106292BA7D41}" sibTransId="{944700B0-EBFF-47B8-86FE-53F6A16C6B1E}"/>
    <dgm:cxn modelId="{4F51FED4-6EAB-439D-9CE1-5B6C2F1B6521}" type="presOf" srcId="{A3F3371D-A38B-4CEA-AFDF-B8989418DEC3}" destId="{CCF5F38C-465E-4344-9E99-19BBC29DEFFE}" srcOrd="0" destOrd="0" presId="urn:microsoft.com/office/officeart/2005/8/layout/radial6"/>
    <dgm:cxn modelId="{0FC26AF2-45C4-4C3A-A655-B7E5E6319B02}" type="presParOf" srcId="{61DE13D5-DA01-493E-AE57-8D405C71A482}" destId="{3F97AB36-F257-439C-8A54-40393A270527}" srcOrd="0" destOrd="0" presId="urn:microsoft.com/office/officeart/2005/8/layout/radial6"/>
    <dgm:cxn modelId="{898FDF2A-B36D-4738-999E-B5997ABAA6C5}" type="presParOf" srcId="{61DE13D5-DA01-493E-AE57-8D405C71A482}" destId="{AADA34DD-928A-4B76-A3B1-B0964EB56635}" srcOrd="1" destOrd="0" presId="urn:microsoft.com/office/officeart/2005/8/layout/radial6"/>
    <dgm:cxn modelId="{F57F7D23-A14B-41A3-9BB5-256AC1DA5B71}" type="presParOf" srcId="{61DE13D5-DA01-493E-AE57-8D405C71A482}" destId="{8812DFB0-EB80-484E-9818-C51651D012C3}" srcOrd="2" destOrd="0" presId="urn:microsoft.com/office/officeart/2005/8/layout/radial6"/>
    <dgm:cxn modelId="{C6CEE661-AF42-4F8D-B3D0-7D276531357A}" type="presParOf" srcId="{61DE13D5-DA01-493E-AE57-8D405C71A482}" destId="{CCF5F38C-465E-4344-9E99-19BBC29DEFFE}" srcOrd="3" destOrd="0" presId="urn:microsoft.com/office/officeart/2005/8/layout/radial6"/>
    <dgm:cxn modelId="{75F8D78D-15FA-4483-BE75-AF3CDE7B87F8}" type="presParOf" srcId="{61DE13D5-DA01-493E-AE57-8D405C71A482}" destId="{9D225A06-7990-4D42-AD22-E7CF63F62720}" srcOrd="4" destOrd="0" presId="urn:microsoft.com/office/officeart/2005/8/layout/radial6"/>
    <dgm:cxn modelId="{F43B15E4-2053-44F7-BE45-2E33497CE266}" type="presParOf" srcId="{61DE13D5-DA01-493E-AE57-8D405C71A482}" destId="{0AE6EAF3-DCA6-4605-8B9A-98F07DD9DA4F}" srcOrd="5" destOrd="0" presId="urn:microsoft.com/office/officeart/2005/8/layout/radial6"/>
    <dgm:cxn modelId="{B7C53AFB-98FA-43B6-9FC9-2386ED4F7527}" type="presParOf" srcId="{61DE13D5-DA01-493E-AE57-8D405C71A482}" destId="{5D159E79-5AB8-42DA-9C55-8AA15A749AB6}" srcOrd="6" destOrd="0" presId="urn:microsoft.com/office/officeart/2005/8/layout/radial6"/>
    <dgm:cxn modelId="{AF9F6481-CFF8-4547-9B96-49BA700CF32B}" type="presParOf" srcId="{61DE13D5-DA01-493E-AE57-8D405C71A482}" destId="{42953721-406A-4252-A6EA-DFAFD913BE1A}" srcOrd="7" destOrd="0" presId="urn:microsoft.com/office/officeart/2005/8/layout/radial6"/>
    <dgm:cxn modelId="{847D76D1-31F8-4550-84A2-86F0F7E1F639}" type="presParOf" srcId="{61DE13D5-DA01-493E-AE57-8D405C71A482}" destId="{C2939C10-97A7-449F-A305-F208AE24636B}" srcOrd="8" destOrd="0" presId="urn:microsoft.com/office/officeart/2005/8/layout/radial6"/>
    <dgm:cxn modelId="{6B57E622-5C78-4456-9D87-2D28AB8DB4A7}" type="presParOf" srcId="{61DE13D5-DA01-493E-AE57-8D405C71A482}" destId="{72897737-B3FA-4D94-9208-E26945629F1B}" srcOrd="9" destOrd="0" presId="urn:microsoft.com/office/officeart/2005/8/layout/radial6"/>
    <dgm:cxn modelId="{AB1C7AF7-62E2-46E9-B178-6CD462AF34B1}" type="presParOf" srcId="{61DE13D5-DA01-493E-AE57-8D405C71A482}" destId="{E20F4305-DAB5-4FC2-9375-DE0DB1ED09C5}" srcOrd="10" destOrd="0" presId="urn:microsoft.com/office/officeart/2005/8/layout/radial6"/>
    <dgm:cxn modelId="{81EAA2D1-2096-4379-9A09-9F738B6504FF}" type="presParOf" srcId="{61DE13D5-DA01-493E-AE57-8D405C71A482}" destId="{44D17C97-9B98-48B9-BEE6-A185F1F3016C}" srcOrd="11" destOrd="0" presId="urn:microsoft.com/office/officeart/2005/8/layout/radial6"/>
    <dgm:cxn modelId="{6A4D9418-9C3B-44E8-8930-E2F09099F310}" type="presParOf" srcId="{61DE13D5-DA01-493E-AE57-8D405C71A482}" destId="{A16F2467-0BAF-4F24-A8A2-E38AACD56DC1}" srcOrd="12" destOrd="0" presId="urn:microsoft.com/office/officeart/2005/8/layout/radial6"/>
    <dgm:cxn modelId="{765A5EC6-5FDD-4338-BE01-9A413D5FBA6C}" type="presParOf" srcId="{61DE13D5-DA01-493E-AE57-8D405C71A482}" destId="{4B2949FB-E99F-4A4B-A042-567D17A35E18}" srcOrd="13" destOrd="0" presId="urn:microsoft.com/office/officeart/2005/8/layout/radial6"/>
    <dgm:cxn modelId="{216966FC-E203-4F51-88AD-1B990C4264BF}" type="presParOf" srcId="{61DE13D5-DA01-493E-AE57-8D405C71A482}" destId="{4D8D1F0B-1503-4B7A-8D2A-B470267E1BBA}" srcOrd="14" destOrd="0" presId="urn:microsoft.com/office/officeart/2005/8/layout/radial6"/>
    <dgm:cxn modelId="{5929A4B1-778D-4B28-BE64-A85742D3DBC4}" type="presParOf" srcId="{61DE13D5-DA01-493E-AE57-8D405C71A482}" destId="{7C95018A-4F95-4357-B6CD-0F380B99562E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95018A-4F95-4357-B6CD-0F380B99562E}">
      <dsp:nvSpPr>
        <dsp:cNvPr id="0" name=""/>
        <dsp:cNvSpPr/>
      </dsp:nvSpPr>
      <dsp:spPr>
        <a:xfrm>
          <a:off x="1858996" y="467279"/>
          <a:ext cx="3106865" cy="3106865"/>
        </a:xfrm>
        <a:prstGeom prst="blockArc">
          <a:avLst>
            <a:gd name="adj1" fmla="val 11880000"/>
            <a:gd name="adj2" fmla="val 1620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6F2467-0BAF-4F24-A8A2-E38AACD56DC1}">
      <dsp:nvSpPr>
        <dsp:cNvPr id="0" name=""/>
        <dsp:cNvSpPr/>
      </dsp:nvSpPr>
      <dsp:spPr>
        <a:xfrm>
          <a:off x="1858996" y="467279"/>
          <a:ext cx="3106865" cy="3106865"/>
        </a:xfrm>
        <a:prstGeom prst="blockArc">
          <a:avLst>
            <a:gd name="adj1" fmla="val 7560000"/>
            <a:gd name="adj2" fmla="val 1188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897737-B3FA-4D94-9208-E26945629F1B}">
      <dsp:nvSpPr>
        <dsp:cNvPr id="0" name=""/>
        <dsp:cNvSpPr/>
      </dsp:nvSpPr>
      <dsp:spPr>
        <a:xfrm>
          <a:off x="1858996" y="467279"/>
          <a:ext cx="3106865" cy="3106865"/>
        </a:xfrm>
        <a:prstGeom prst="blockArc">
          <a:avLst>
            <a:gd name="adj1" fmla="val 3240000"/>
            <a:gd name="adj2" fmla="val 756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159E79-5AB8-42DA-9C55-8AA15A749AB6}">
      <dsp:nvSpPr>
        <dsp:cNvPr id="0" name=""/>
        <dsp:cNvSpPr/>
      </dsp:nvSpPr>
      <dsp:spPr>
        <a:xfrm>
          <a:off x="1858996" y="467279"/>
          <a:ext cx="3106865" cy="3106865"/>
        </a:xfrm>
        <a:prstGeom prst="blockArc">
          <a:avLst>
            <a:gd name="adj1" fmla="val 20520000"/>
            <a:gd name="adj2" fmla="val 324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F5F38C-465E-4344-9E99-19BBC29DEFFE}">
      <dsp:nvSpPr>
        <dsp:cNvPr id="0" name=""/>
        <dsp:cNvSpPr/>
      </dsp:nvSpPr>
      <dsp:spPr>
        <a:xfrm>
          <a:off x="1858996" y="467279"/>
          <a:ext cx="3106865" cy="3106865"/>
        </a:xfrm>
        <a:prstGeom prst="blockArc">
          <a:avLst>
            <a:gd name="adj1" fmla="val 16200000"/>
            <a:gd name="adj2" fmla="val 2052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97AB36-F257-439C-8A54-40393A270527}">
      <dsp:nvSpPr>
        <dsp:cNvPr id="0" name=""/>
        <dsp:cNvSpPr/>
      </dsp:nvSpPr>
      <dsp:spPr>
        <a:xfrm>
          <a:off x="2685678" y="1305068"/>
          <a:ext cx="1431287" cy="143128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i="0" kern="1200" smtClean="0">
              <a:latin typeface="Gadugi" panose="020B0502040204020203" pitchFamily="34" charset="0"/>
            </a:rPr>
            <a:t>A través de las fases de:</a:t>
          </a:r>
          <a:endParaRPr lang="es-CO" sz="1200" b="1" kern="1200" dirty="0">
            <a:latin typeface="Gadugi" panose="020B0502040204020203" pitchFamily="34" charset="0"/>
          </a:endParaRPr>
        </a:p>
      </dsp:txBody>
      <dsp:txXfrm>
        <a:off x="2895285" y="1514675"/>
        <a:ext cx="1012073" cy="1012073"/>
      </dsp:txXfrm>
    </dsp:sp>
    <dsp:sp modelId="{AADA34DD-928A-4B76-A3B1-B0964EB56635}">
      <dsp:nvSpPr>
        <dsp:cNvPr id="0" name=""/>
        <dsp:cNvSpPr/>
      </dsp:nvSpPr>
      <dsp:spPr>
        <a:xfrm>
          <a:off x="2911478" y="2397"/>
          <a:ext cx="1001901" cy="100190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b="1" i="0" kern="1200" dirty="0" smtClean="0">
              <a:latin typeface="Gadugi" panose="020B0502040204020203" pitchFamily="34" charset="0"/>
            </a:rPr>
            <a:t>1. </a:t>
          </a:r>
        </a:p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900" b="0" i="0" kern="1200" dirty="0" smtClean="0">
              <a:latin typeface="Gadugi" panose="020B0502040204020203" pitchFamily="34" charset="0"/>
            </a:rPr>
            <a:t>Elaboración de piezas de divulgación</a:t>
          </a:r>
          <a:endParaRPr lang="es-CO" sz="900" b="0" kern="1200" dirty="0">
            <a:latin typeface="Gadugi" panose="020B0502040204020203" pitchFamily="34" charset="0"/>
          </a:endParaRPr>
        </a:p>
      </dsp:txBody>
      <dsp:txXfrm>
        <a:off x="3058203" y="149122"/>
        <a:ext cx="708451" cy="708451"/>
      </dsp:txXfrm>
    </dsp:sp>
    <dsp:sp modelId="{9D225A06-7990-4D42-AD22-E7CF63F62720}">
      <dsp:nvSpPr>
        <dsp:cNvPr id="0" name=""/>
        <dsp:cNvSpPr/>
      </dsp:nvSpPr>
      <dsp:spPr>
        <a:xfrm>
          <a:off x="4354577" y="1050870"/>
          <a:ext cx="1001901" cy="100190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i="0" kern="1200" smtClean="0">
              <a:latin typeface="Gadugi" panose="020B0502040204020203" pitchFamily="34" charset="0"/>
            </a:rPr>
            <a:t>2. </a:t>
          </a:r>
          <a:r>
            <a:rPr lang="es-CO" sz="900" b="0" i="0" kern="1200" smtClean="0">
              <a:latin typeface="Gadugi" panose="020B0502040204020203" pitchFamily="34" charset="0"/>
            </a:rPr>
            <a:t>Publicación de piezas de divulgación</a:t>
          </a:r>
          <a:endParaRPr lang="es-CO" sz="900" b="0" kern="1200" dirty="0">
            <a:latin typeface="Gadugi" panose="020B0502040204020203" pitchFamily="34" charset="0"/>
          </a:endParaRPr>
        </a:p>
      </dsp:txBody>
      <dsp:txXfrm>
        <a:off x="4501302" y="1197595"/>
        <a:ext cx="708451" cy="708451"/>
      </dsp:txXfrm>
    </dsp:sp>
    <dsp:sp modelId="{42953721-406A-4252-A6EA-DFAFD913BE1A}">
      <dsp:nvSpPr>
        <dsp:cNvPr id="0" name=""/>
        <dsp:cNvSpPr/>
      </dsp:nvSpPr>
      <dsp:spPr>
        <a:xfrm>
          <a:off x="3803362" y="2747335"/>
          <a:ext cx="1001901" cy="100190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i="0" kern="1200" smtClean="0">
              <a:latin typeface="Gadugi" panose="020B0502040204020203" pitchFamily="34" charset="0"/>
            </a:rPr>
            <a:t>3. 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900" b="0" i="0" kern="1200" smtClean="0">
              <a:latin typeface="Gadugi" panose="020B0502040204020203" pitchFamily="34" charset="0"/>
            </a:rPr>
            <a:t>Realización de capacitaciones</a:t>
          </a:r>
          <a:endParaRPr lang="es-CO" sz="900" b="0" kern="1200" dirty="0">
            <a:latin typeface="Gadugi" panose="020B0502040204020203" pitchFamily="34" charset="0"/>
          </a:endParaRPr>
        </a:p>
      </dsp:txBody>
      <dsp:txXfrm>
        <a:off x="3950087" y="2894060"/>
        <a:ext cx="708451" cy="708451"/>
      </dsp:txXfrm>
    </dsp:sp>
    <dsp:sp modelId="{E20F4305-DAB5-4FC2-9375-DE0DB1ED09C5}">
      <dsp:nvSpPr>
        <dsp:cNvPr id="0" name=""/>
        <dsp:cNvSpPr/>
      </dsp:nvSpPr>
      <dsp:spPr>
        <a:xfrm>
          <a:off x="2019593" y="2747335"/>
          <a:ext cx="1001901" cy="100190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i="0" kern="1200" smtClean="0">
              <a:latin typeface="Gadugi" panose="020B0502040204020203" pitchFamily="34" charset="0"/>
            </a:rPr>
            <a:t>4.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900" b="0" i="0" kern="1200" smtClean="0">
              <a:latin typeface="Gadugi" panose="020B0502040204020203" pitchFamily="34" charset="0"/>
            </a:rPr>
            <a:t>Verificación de resultados mediante encuesta</a:t>
          </a:r>
          <a:endParaRPr lang="es-CO" sz="900" b="0" kern="1200" dirty="0">
            <a:latin typeface="Gadugi" panose="020B0502040204020203" pitchFamily="34" charset="0"/>
          </a:endParaRPr>
        </a:p>
      </dsp:txBody>
      <dsp:txXfrm>
        <a:off x="2166318" y="2894060"/>
        <a:ext cx="708451" cy="708451"/>
      </dsp:txXfrm>
    </dsp:sp>
    <dsp:sp modelId="{4B2949FB-E99F-4A4B-A042-567D17A35E18}">
      <dsp:nvSpPr>
        <dsp:cNvPr id="0" name=""/>
        <dsp:cNvSpPr/>
      </dsp:nvSpPr>
      <dsp:spPr>
        <a:xfrm>
          <a:off x="1468379" y="1050870"/>
          <a:ext cx="1001901" cy="100190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smtClean="0">
              <a:latin typeface="Gadugi" panose="020B0502040204020203" pitchFamily="34" charset="0"/>
            </a:rPr>
            <a:t>5.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900" b="0" i="0" kern="1200" smtClean="0">
              <a:latin typeface="Gadugi" panose="020B0502040204020203" pitchFamily="34" charset="0"/>
            </a:rPr>
            <a:t>Respuestas a ciudadanos y seguimiento a compromisos</a:t>
          </a:r>
          <a:endParaRPr lang="es-CO" sz="900" b="0" kern="1200" dirty="0">
            <a:latin typeface="Gadugi" panose="020B0502040204020203" pitchFamily="34" charset="0"/>
          </a:endParaRPr>
        </a:p>
      </dsp:txBody>
      <dsp:txXfrm>
        <a:off x="1615104" y="1197595"/>
        <a:ext cx="708451" cy="7084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DE8F55E-3564-59E0-6AB4-0A68F59932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2C491CA-AD82-21DA-B6AF-104C3C6492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5CE21-4FFD-43E4-9BE1-44B69E389DE4}" type="datetimeFigureOut">
              <a:rPr lang="es-CO" smtClean="0"/>
              <a:t>28/12/2023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018EA8-D50D-6048-06A1-98CC923A5F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F885154-3EB1-CC47-4591-C970E8A909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897CF-0428-44F3-9C91-0685A4FB6E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0061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6805B226-F693-E23A-0AC6-0487A3BCF4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100"/>
            <a:ext cx="12191733" cy="685814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28/12/2023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5255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911F9C-4982-DC10-47A7-6087D7976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2D4D84-B18F-DC4C-91BD-C2D2452F6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4A5BCA-21FB-4F80-5D90-71B92FADA7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DC4DC66-6DB7-E14E-1352-1E2E2ED4E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28/12/2023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AEA652-EF40-005F-FF90-AD253E40D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9AB725-99AA-BB55-8E39-F039EB14A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5096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E65C95-5503-7D88-003E-0E2E5F911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3AC4D1E-48F0-A1F3-F9C4-7B875CE887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1F0E517-DE99-33E7-2751-3A45597C8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9892408-C707-58E8-CE35-B1C506B77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28/12/2023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65293AC-92C2-E7E4-0ECB-1F609042D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B57530-0A48-7CB0-27F9-91E065538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52666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05C3E2-E170-9268-25A1-AE60BCD4A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FDC4665-0C8C-E09A-7C93-4DB3CB0A64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63F176-85B0-9D54-437B-996F56A1D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28/12/2023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9FF4C6-8C08-CBB4-3CE2-59E6FA53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D7E2D5-E6C7-D872-FB2D-BAF97048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28054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BAB6635-A1FA-05FB-BAB0-2B865D5253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6005000-C67B-39FC-C963-1BE222E2F7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77B06B-FF69-1B1F-5058-EED75F49A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28/12/2023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1E3432-7CD9-B690-69AF-9AB3EC20F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FBBF71-D1BB-B37A-0A5C-4B7A1432A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2265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AD64394-963E-D625-32AA-BDFC76B6E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28/12/2023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0F68054-34D7-9279-DFD5-715512BF4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916C35A-4761-CBE9-49AD-2C3A4928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F03094B-3B2A-4C1A-84F1-903486D2D0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8"/>
            <a:ext cx="12192000" cy="685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6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4201D2B-7635-B428-D717-5BAA3AF3AB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7" y="-149"/>
            <a:ext cx="12192000" cy="68582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28/12/2023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D572A25D-2D52-7AAC-82D8-D3AD14D388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" y="-148"/>
            <a:ext cx="12191733" cy="685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207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28/12/2023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8551E3D1-BD70-AD34-9A65-F4AA74DFF6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7" y="-149"/>
            <a:ext cx="12192000" cy="685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37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A0128F-3548-EBBF-BD29-1EB1D2457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611771-8F44-52FC-9741-53E17FE37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0D0EFA-890A-CDAE-F1B6-CDA7C84A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28/12/2023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03C958-22C5-59D4-D584-C88407A5F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441F80-8960-189A-2E8E-15505E6A0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3B05C927-FCF5-0132-3B83-3AA55DB686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" y="-148"/>
            <a:ext cx="12191733" cy="685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970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31F210-8371-C703-B82E-47C593C78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15A348-98B3-3879-5E17-CB0127E648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8F33D3A-1132-9B1A-B962-CD60ABDB6F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1E0D49E-7178-69A3-8F58-4D4C48A6C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28/12/2023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CC090-A935-39EC-1352-2703D7774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F37035-180E-0152-1228-EECA44274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6693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CAB338-F339-66BE-83C6-7A3F6FECC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935FC1-EFEA-9E70-C955-E0F46AFA9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2A0A90-FD8F-D098-9E3C-8B3903C7E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0F47486-611C-6371-6BFF-C8AADB90A8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5A5BFE2-9B56-F9FE-1317-1698B3D8A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58251A3-C7BF-3DF9-1006-6349C94FA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28/12/2023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44687DF-C287-0B90-0384-AC46566F9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B92D22D-0268-7F05-56E0-5963F89C2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57333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5FE461-F01D-222B-4C7C-57D2AA865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CFB908D-19D2-F83C-4039-D58C06ECA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28/12/2023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77D68EF-BFF2-A72E-07EE-5E72D7A47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38FE25A-BF2A-CF99-7E87-C956434B7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71424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B9DC9B7-1E4F-7D26-4BD7-745061F4E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28/12/2023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F5816B9-11D6-2A5A-0FD1-DB0FC94DB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3A788D0-F4D3-2B6C-9239-17F58235B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2749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F842174-351A-5C35-E775-1CDC59E17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D2E68F-9A0D-D89E-ED06-73EDB9E63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A95696-420C-C45E-6F3E-ED258E8D8B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A6FAC-9192-436B-870E-80DDE60983C7}" type="datetimeFigureOut">
              <a:rPr lang="es-CO" smtClean="0"/>
              <a:t>28/12/2023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EF4216-2A8E-0656-28FD-6CAD51853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FEC2FF-6B1B-D345-F657-95FAADED47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606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51" r:id="rId4"/>
    <p:sldLayoutId id="2147483650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8096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9FF23E6-6AE7-51AE-2A70-DAF74746E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065" y="165549"/>
            <a:ext cx="10500360" cy="1305733"/>
          </a:xfrm>
        </p:spPr>
        <p:txBody>
          <a:bodyPr>
            <a:normAutofit/>
          </a:bodyPr>
          <a:lstStyle/>
          <a:p>
            <a:pPr algn="ctr"/>
            <a:r>
              <a:rPr lang="es-MX" sz="3600" b="1" dirty="0">
                <a:solidFill>
                  <a:schemeClr val="accent5">
                    <a:lumMod val="50000"/>
                  </a:schemeClr>
                </a:solidFill>
              </a:rPr>
              <a:t>Resultados encuestas de satisfacción </a:t>
            </a:r>
            <a:endParaRPr lang="es-CO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238E6FA-A559-99BD-B331-6B1AC8A06F2D}"/>
              </a:ext>
            </a:extLst>
          </p:cNvPr>
          <p:cNvSpPr txBox="1"/>
          <p:nvPr/>
        </p:nvSpPr>
        <p:spPr>
          <a:xfrm>
            <a:off x="5206974" y="6639446"/>
            <a:ext cx="1778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www.minjusticia.gov.co</a:t>
            </a:r>
            <a:endParaRPr kumimoji="0" lang="es-CO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Título 6">
            <a:extLst>
              <a:ext uri="{FF2B5EF4-FFF2-40B4-BE49-F238E27FC236}">
                <a16:creationId xmlns:a16="http://schemas.microsoft.com/office/drawing/2014/main" id="{F07B92E6-4E11-F793-167F-6A35574962E9}"/>
              </a:ext>
            </a:extLst>
          </p:cNvPr>
          <p:cNvSpPr txBox="1">
            <a:spLocks/>
          </p:cNvSpPr>
          <p:nvPr/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j-ea"/>
              <a:cs typeface="+mj-cs"/>
            </a:endParaRPr>
          </a:p>
        </p:txBody>
      </p:sp>
      <p:sp>
        <p:nvSpPr>
          <p:cNvPr id="7" name="CuadroTexto 19">
            <a:extLst>
              <a:ext uri="{FF2B5EF4-FFF2-40B4-BE49-F238E27FC236}">
                <a16:creationId xmlns:a16="http://schemas.microsoft.com/office/drawing/2014/main" id="{141FDF43-11A1-3FF5-B11D-32A28FD86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9265" y="187410"/>
            <a:ext cx="2482735" cy="338554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O" altLang="es-CO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dugi" panose="020B0502040204020203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Resultados </a:t>
            </a:r>
            <a:r>
              <a:rPr kumimoji="0" lang="es-CO" altLang="es-CO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dugi" panose="020B0502040204020203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y evidencias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831850" y="1334256"/>
            <a:ext cx="104568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>
                <a:solidFill>
                  <a:srgbClr val="00B050"/>
                </a:solidFill>
              </a:rPr>
              <a:t>09/08/2023</a:t>
            </a:r>
            <a:r>
              <a:rPr lang="es-MX" dirty="0">
                <a:solidFill>
                  <a:srgbClr val="00B050"/>
                </a:solidFill>
              </a:rPr>
              <a:t>: </a:t>
            </a:r>
            <a:r>
              <a:rPr lang="es-MX" dirty="0"/>
              <a:t>Se realizó una capacitación presencial en el Departamento de Boyacá (Tunja) relacionada con el registro general de actividades de la plataforma MICC.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pic>
        <p:nvPicPr>
          <p:cNvPr id="8" name="Imagen 2">
            <a:extLst>
              <a:ext uri="{FF2B5EF4-FFF2-40B4-BE49-F238E27FC236}">
                <a16:creationId xmlns:a16="http://schemas.microsoft.com/office/drawing/2014/main" id="{DD5F712F-03DC-D493-084A-1CC516B112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7" t="9473" r="3513" b="13548"/>
          <a:stretch>
            <a:fillRect/>
          </a:stretch>
        </p:blipFill>
        <p:spPr bwMode="auto">
          <a:xfrm>
            <a:off x="1117158" y="2305709"/>
            <a:ext cx="4783087" cy="275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770610" y="3466412"/>
            <a:ext cx="312558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solidFill>
                  <a:prstClr val="black"/>
                </a:solidFill>
              </a:rPr>
              <a:t>De 1 a 5, siendo 1 la calificación más baja y 5 la más alta, </a:t>
            </a:r>
            <a:r>
              <a:rPr lang="es-MX" sz="1400" b="1" dirty="0">
                <a:solidFill>
                  <a:prstClr val="black"/>
                </a:solidFill>
              </a:rPr>
              <a:t>¿Qué calificación le daría a su experiencia?</a:t>
            </a:r>
            <a:endParaRPr lang="es-CO" sz="1400" b="1" dirty="0">
              <a:solidFill>
                <a:prstClr val="black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524CFBDA-2438-1E23-CC9F-00C2E4D38A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08421"/>
              </p:ext>
            </p:extLst>
          </p:nvPr>
        </p:nvGraphicFramePr>
        <p:xfrm>
          <a:off x="6694719" y="2305709"/>
          <a:ext cx="4097337" cy="2622550"/>
        </p:xfrm>
        <a:graphic>
          <a:graphicData uri="http://schemas.openxmlformats.org/drawingml/2006/table">
            <a:tbl>
              <a:tblPr/>
              <a:tblGrid>
                <a:gridCol w="2047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9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Calificación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Nª votaciones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5. Muy satisfecho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9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ws Gothic MT" pitchFamily="6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4. Satisfecho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4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ws Gothic MT" pitchFamily="6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3. </a:t>
                      </a: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Bueno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ws Gothic MT" pitchFamily="6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2. Insatisfecho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1. Muy insatisfecho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Total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13</a:t>
                      </a:r>
                      <a:endParaRPr kumimoji="0" lang="es-E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ws Gothic MT" pitchFamily="6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Rectángulo 10"/>
          <p:cNvSpPr/>
          <p:nvPr/>
        </p:nvSpPr>
        <p:spPr>
          <a:xfrm>
            <a:off x="760210" y="5361181"/>
            <a:ext cx="106001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s-CO" altLang="es-CO" dirty="0" smtClean="0"/>
              <a:t>Durante </a:t>
            </a:r>
            <a:r>
              <a:rPr lang="es-CO" altLang="es-CO" dirty="0"/>
              <a:t>la sesión de capacitación, se compartió la encuesta de satisfacción que fue atendida por </a:t>
            </a:r>
            <a:r>
              <a:rPr lang="es-CO" altLang="es-CO" b="1" dirty="0" smtClean="0"/>
              <a:t>13 </a:t>
            </a:r>
            <a:r>
              <a:rPr lang="es-CO" altLang="es-CO" b="1" dirty="0" smtClean="0"/>
              <a:t>personas</a:t>
            </a:r>
            <a:r>
              <a:rPr lang="es-CO" altLang="es-CO" dirty="0" smtClean="0"/>
              <a:t>, donde el </a:t>
            </a:r>
            <a:r>
              <a:rPr lang="es-CO" altLang="es-CO" b="1" dirty="0" smtClean="0">
                <a:solidFill>
                  <a:srgbClr val="00B050"/>
                </a:solidFill>
              </a:rPr>
              <a:t>69% </a:t>
            </a:r>
            <a:r>
              <a:rPr lang="es-CO" altLang="es-CO" dirty="0" smtClean="0"/>
              <a:t>de los encuestados están </a:t>
            </a:r>
            <a:r>
              <a:rPr lang="es-CO" altLang="es-CO" b="1" dirty="0" smtClean="0">
                <a:solidFill>
                  <a:srgbClr val="00B050"/>
                </a:solidFill>
              </a:rPr>
              <a:t>muy satisfechos </a:t>
            </a:r>
            <a:r>
              <a:rPr lang="es-CO" altLang="es-CO" dirty="0" smtClean="0"/>
              <a:t>y el </a:t>
            </a:r>
            <a:r>
              <a:rPr lang="es-CO" altLang="es-CO" b="1" dirty="0" smtClean="0">
                <a:solidFill>
                  <a:srgbClr val="00B050"/>
                </a:solidFill>
              </a:rPr>
              <a:t>31</a:t>
            </a:r>
            <a:r>
              <a:rPr lang="es-CO" altLang="es-CO" b="1" dirty="0" smtClean="0">
                <a:solidFill>
                  <a:srgbClr val="00B050"/>
                </a:solidFill>
              </a:rPr>
              <a:t>% </a:t>
            </a:r>
            <a:r>
              <a:rPr lang="es-CO" altLang="es-CO" dirty="0" smtClean="0"/>
              <a:t>están </a:t>
            </a:r>
            <a:r>
              <a:rPr lang="es-CO" altLang="es-CO" b="1" dirty="0" smtClean="0">
                <a:solidFill>
                  <a:srgbClr val="00B050"/>
                </a:solidFill>
              </a:rPr>
              <a:t>satisfechos.</a:t>
            </a:r>
            <a:endParaRPr lang="es-CO" altLang="es-CO" b="1" dirty="0">
              <a:solidFill>
                <a:srgbClr val="00B050"/>
              </a:solidFill>
            </a:endParaRPr>
          </a:p>
          <a:p>
            <a:pPr>
              <a:buClrTx/>
              <a:buFontTx/>
              <a:buNone/>
            </a:pPr>
            <a:endParaRPr lang="es-CO" altLang="es-CO" dirty="0"/>
          </a:p>
        </p:txBody>
      </p:sp>
    </p:spTree>
    <p:extLst>
      <p:ext uri="{BB962C8B-B14F-4D97-AF65-F5344CB8AC3E}">
        <p14:creationId xmlns:p14="http://schemas.microsoft.com/office/powerpoint/2010/main" val="4040029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9FF23E6-6AE7-51AE-2A70-DAF74746E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30190"/>
            <a:ext cx="10515600" cy="623322"/>
          </a:xfrm>
        </p:spPr>
        <p:txBody>
          <a:bodyPr>
            <a:normAutofit/>
          </a:bodyPr>
          <a:lstStyle/>
          <a:p>
            <a:pPr algn="ctr"/>
            <a:r>
              <a:rPr lang="es-MX" sz="3600" b="1" dirty="0" smtClean="0">
                <a:solidFill>
                  <a:srgbClr val="002060"/>
                </a:solidFill>
              </a:rPr>
              <a:t>Registro fotográfico</a:t>
            </a:r>
            <a:endParaRPr lang="es-CO" sz="3600" b="1" dirty="0">
              <a:solidFill>
                <a:srgbClr val="002060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238E6FA-A559-99BD-B331-6B1AC8A06F2D}"/>
              </a:ext>
            </a:extLst>
          </p:cNvPr>
          <p:cNvSpPr txBox="1"/>
          <p:nvPr/>
        </p:nvSpPr>
        <p:spPr>
          <a:xfrm>
            <a:off x="5206974" y="6639446"/>
            <a:ext cx="1778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 err="1">
                <a:solidFill>
                  <a:schemeClr val="bg1"/>
                </a:solidFill>
                <a:latin typeface="Helvetica" pitchFamily="2" charset="0"/>
              </a:rPr>
              <a:t>www.minjusticia.gov.co</a:t>
            </a:r>
            <a:endParaRPr lang="es-CO" sz="11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7" name="CuadroTexto 19">
            <a:extLst>
              <a:ext uri="{FF2B5EF4-FFF2-40B4-BE49-F238E27FC236}">
                <a16:creationId xmlns:a16="http://schemas.microsoft.com/office/drawing/2014/main" id="{141FDF43-11A1-3FF5-B11D-32A28FD86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9265" y="187410"/>
            <a:ext cx="2482735" cy="338554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O" altLang="es-CO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dugi" panose="020B0502040204020203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Resultados </a:t>
            </a:r>
            <a:r>
              <a:rPr kumimoji="0" lang="es-CO" altLang="es-CO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dugi" panose="020B0502040204020203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y evidencias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1251516"/>
            <a:ext cx="4671176" cy="266756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287" y="3996377"/>
            <a:ext cx="5106266" cy="247579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313" y="1251516"/>
            <a:ext cx="5112240" cy="249237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3996377"/>
            <a:ext cx="4671175" cy="245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610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9FF23E6-6AE7-51AE-2A70-DAF74746E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11437"/>
            <a:ext cx="10515600" cy="623322"/>
          </a:xfrm>
        </p:spPr>
        <p:txBody>
          <a:bodyPr>
            <a:normAutofit/>
          </a:bodyPr>
          <a:lstStyle/>
          <a:p>
            <a:pPr algn="ctr"/>
            <a:r>
              <a:rPr lang="es-MX" sz="3600" b="1" dirty="0" smtClean="0">
                <a:solidFill>
                  <a:srgbClr val="002060"/>
                </a:solidFill>
              </a:rPr>
              <a:t>Conclusiones</a:t>
            </a:r>
            <a:endParaRPr lang="es-CO" sz="3600" b="1" dirty="0">
              <a:solidFill>
                <a:srgbClr val="002060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238E6FA-A559-99BD-B331-6B1AC8A06F2D}"/>
              </a:ext>
            </a:extLst>
          </p:cNvPr>
          <p:cNvSpPr txBox="1"/>
          <p:nvPr/>
        </p:nvSpPr>
        <p:spPr>
          <a:xfrm>
            <a:off x="5206974" y="6639446"/>
            <a:ext cx="1778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 err="1">
                <a:solidFill>
                  <a:schemeClr val="bg1"/>
                </a:solidFill>
                <a:latin typeface="Helvetica" pitchFamily="2" charset="0"/>
              </a:rPr>
              <a:t>www.minjusticia.gov.co</a:t>
            </a:r>
            <a:endParaRPr lang="es-CO" sz="11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7" name="CuadroTexto 19">
            <a:extLst>
              <a:ext uri="{FF2B5EF4-FFF2-40B4-BE49-F238E27FC236}">
                <a16:creationId xmlns:a16="http://schemas.microsoft.com/office/drawing/2014/main" id="{141FDF43-11A1-3FF5-B11D-32A28FD86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9265" y="187410"/>
            <a:ext cx="2482735" cy="338554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O" altLang="es-CO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dugi" panose="020B0502040204020203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Resultados </a:t>
            </a:r>
            <a:r>
              <a:rPr kumimoji="0" lang="es-CO" altLang="es-CO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dugi" panose="020B0502040204020203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y evidencias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31850" y="1346662"/>
            <a:ext cx="102074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/>
              <a:t>Los espacios desarrollados como capacitaciones y diálogos con los licenciatarios y otras entidades que permiten fortalecer y robustecer los temas relacionados con cannabis</a:t>
            </a:r>
            <a:r>
              <a:rPr lang="es-MX" dirty="0" smtClean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 smtClean="0"/>
              <a:t>A </a:t>
            </a:r>
            <a:r>
              <a:rPr lang="es-MX" dirty="0"/>
              <a:t>pesar de contar con múltiples herramientas como manuales, videos y capacitaciones, llegan nuevos usuarios al sector interesados en el cannabis y las herramientas que brinda el Ministerio de Justicia y del Derecho para la racionalización de trámites. </a:t>
            </a:r>
            <a:endParaRPr lang="es-MX" dirty="0" smtClean="0"/>
          </a:p>
          <a:p>
            <a:pPr algn="just"/>
            <a:endParaRPr lang="es-MX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 smtClean="0"/>
              <a:t>Los </a:t>
            </a:r>
            <a:r>
              <a:rPr lang="es-MX" dirty="0"/>
              <a:t>licenciatarios de cannabis solicitan abrir espacios para resolver dudas acerca de la normatividad y el uso del sistema. </a:t>
            </a:r>
            <a:endParaRPr lang="es-CO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571" y="3931985"/>
            <a:ext cx="2442009" cy="23955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03185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9188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ED4369D-6414-318E-76F7-57BE0461DE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231" y="4444220"/>
            <a:ext cx="8053828" cy="746194"/>
          </a:xfrm>
        </p:spPr>
        <p:txBody>
          <a:bodyPr>
            <a:noAutofit/>
          </a:bodyPr>
          <a:lstStyle/>
          <a:p>
            <a:r>
              <a:rPr lang="es-MX" sz="3200" b="1" dirty="0">
                <a:solidFill>
                  <a:schemeClr val="bg1"/>
                </a:solidFill>
              </a:rPr>
              <a:t/>
            </a:r>
            <a:br>
              <a:rPr lang="es-MX" sz="3200" b="1" dirty="0">
                <a:solidFill>
                  <a:schemeClr val="bg1"/>
                </a:solidFill>
              </a:rPr>
            </a:br>
            <a:r>
              <a:rPr lang="es-MX" sz="3200" b="1" dirty="0" smtClean="0">
                <a:solidFill>
                  <a:schemeClr val="bg1"/>
                </a:solidFill>
              </a:rPr>
              <a:t>Actividad “</a:t>
            </a:r>
            <a:r>
              <a:rPr lang="es-MX" sz="3200" b="1" dirty="0" smtClean="0">
                <a:solidFill>
                  <a:schemeClr val="bg1"/>
                </a:solidFill>
              </a:rPr>
              <a:t>Realizar </a:t>
            </a:r>
            <a:r>
              <a:rPr lang="es-MX" sz="3200" b="1" dirty="0">
                <a:solidFill>
                  <a:schemeClr val="bg1"/>
                </a:solidFill>
              </a:rPr>
              <a:t>encuentros presenciales y/o virtuales sobre la reglamentación y trámites de licencias de </a:t>
            </a:r>
            <a:r>
              <a:rPr lang="es-MX" sz="3200" b="1" dirty="0" smtClean="0">
                <a:solidFill>
                  <a:schemeClr val="bg1"/>
                </a:solidFill>
              </a:rPr>
              <a:t>cannabis”</a:t>
            </a:r>
            <a:r>
              <a:rPr lang="es-MX" sz="3200" b="1" dirty="0">
                <a:solidFill>
                  <a:schemeClr val="bg1"/>
                </a:solidFill>
                <a:latin typeface="Lucida Sans Regular"/>
              </a:rPr>
              <a:t/>
            </a:r>
            <a:br>
              <a:rPr lang="es-MX" sz="3200" b="1" dirty="0">
                <a:solidFill>
                  <a:schemeClr val="bg1"/>
                </a:solidFill>
                <a:latin typeface="Lucida Sans Regular"/>
              </a:rPr>
            </a:br>
            <a:endParaRPr lang="es-CO" sz="32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799280" y="1794610"/>
            <a:ext cx="8863496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4400" b="1" dirty="0">
                <a:solidFill>
                  <a:schemeClr val="bg1"/>
                </a:solidFill>
                <a:latin typeface="Helvetica" pitchFamily="2" charset="0"/>
              </a:rPr>
              <a:t>INFORME DE RESULTADOS</a:t>
            </a:r>
            <a:r>
              <a:rPr lang="es-CO" b="1" dirty="0">
                <a:solidFill>
                  <a:schemeClr val="bg1"/>
                </a:solidFill>
                <a:latin typeface="Helvetica" pitchFamily="2" charset="0"/>
              </a:rPr>
              <a:t/>
            </a:r>
            <a:br>
              <a:rPr lang="es-CO" b="1" dirty="0">
                <a:solidFill>
                  <a:schemeClr val="bg1"/>
                </a:solidFill>
                <a:latin typeface="Helvetica" pitchFamily="2" charset="0"/>
              </a:rPr>
            </a:br>
            <a:endParaRPr lang="es-CO" b="1" dirty="0" smtClean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25811" y="5046182"/>
            <a:ext cx="79352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latin typeface="Helvetica" pitchFamily="2" charset="0"/>
              </a:rPr>
              <a:t>Subdirección de Control y Fiscalización de Sustancias Químicas y Estupefacientes. </a:t>
            </a:r>
            <a:br>
              <a:rPr lang="es-MX" b="1" dirty="0">
                <a:latin typeface="Helvetica" pitchFamily="2" charset="0"/>
              </a:rPr>
            </a:br>
            <a:r>
              <a:rPr lang="es-MX" b="1" dirty="0">
                <a:latin typeface="Helvetica" pitchFamily="2" charset="0"/>
              </a:rPr>
              <a:t/>
            </a:r>
            <a:br>
              <a:rPr lang="es-MX" b="1" dirty="0">
                <a:latin typeface="Helvetica" pitchFamily="2" charset="0"/>
              </a:rPr>
            </a:br>
            <a:r>
              <a:rPr lang="es-MX" b="1" dirty="0">
                <a:latin typeface="Helvetica" pitchFamily="2" charset="0"/>
              </a:rPr>
              <a:t>Grupo </a:t>
            </a:r>
            <a:r>
              <a:rPr lang="es-MX" b="1" dirty="0" smtClean="0">
                <a:latin typeface="Helvetica" pitchFamily="2" charset="0"/>
              </a:rPr>
              <a:t>de Cannabis</a:t>
            </a:r>
            <a:r>
              <a:rPr lang="es-MX" b="1" dirty="0">
                <a:latin typeface="Helvetica" pitchFamily="2" charset="0"/>
              </a:rPr>
              <a:t/>
            </a:r>
            <a:br>
              <a:rPr lang="es-MX" b="1" dirty="0">
                <a:latin typeface="Helvetica" pitchFamily="2" charset="0"/>
              </a:rPr>
            </a:br>
            <a:r>
              <a:rPr lang="es-MX" b="1" dirty="0">
                <a:latin typeface="Helvetica" pitchFamily="2" charset="0"/>
              </a:rPr>
              <a:t>2023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82975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72FAEA24-8683-3C81-7930-AA86EA113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61" y="432954"/>
            <a:ext cx="10515600" cy="778725"/>
          </a:xfrm>
        </p:spPr>
        <p:txBody>
          <a:bodyPr>
            <a:normAutofit/>
          </a:bodyPr>
          <a:lstStyle/>
          <a:p>
            <a:pPr algn="ctr"/>
            <a:r>
              <a:rPr lang="es-MX" sz="4000" b="1" dirty="0" smtClean="0">
                <a:solidFill>
                  <a:schemeClr val="accent5">
                    <a:lumMod val="50000"/>
                  </a:schemeClr>
                </a:solidFill>
              </a:rPr>
              <a:t>Objetivo del informe</a:t>
            </a:r>
            <a:endParaRPr lang="es-CO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DCDE9064-BE3D-EC54-37B7-ED0622C09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8014" y="1427981"/>
            <a:ext cx="11006449" cy="2140223"/>
          </a:xfrm>
        </p:spPr>
        <p:txBody>
          <a:bodyPr>
            <a:normAutofit/>
          </a:bodyPr>
          <a:lstStyle/>
          <a:p>
            <a:pPr algn="just"/>
            <a:r>
              <a:rPr lang="es-MX" sz="2000" dirty="0">
                <a:solidFill>
                  <a:schemeClr val="tx1"/>
                </a:solidFill>
              </a:rPr>
              <a:t>Dar a conocer los resultados </a:t>
            </a:r>
            <a:r>
              <a:rPr lang="es-MX" sz="2000" dirty="0" smtClean="0">
                <a:solidFill>
                  <a:schemeClr val="tx1"/>
                </a:solidFill>
              </a:rPr>
              <a:t>de la actividad </a:t>
            </a:r>
            <a:r>
              <a:rPr lang="es-MX" sz="2000" dirty="0" smtClean="0">
                <a:solidFill>
                  <a:schemeClr val="tx1"/>
                </a:solidFill>
              </a:rPr>
              <a:t>"Realizar </a:t>
            </a:r>
            <a:r>
              <a:rPr lang="es-MX" sz="2000" dirty="0">
                <a:solidFill>
                  <a:schemeClr val="tx1"/>
                </a:solidFill>
              </a:rPr>
              <a:t>encuentros presenciales y/o virtuales sobre la reglamentación y trámites de licencias de cannabis</a:t>
            </a:r>
            <a:r>
              <a:rPr lang="es-MX" sz="2000" dirty="0" smtClean="0">
                <a:solidFill>
                  <a:schemeClr val="tx1"/>
                </a:solidFill>
              </a:rPr>
              <a:t>.” </a:t>
            </a:r>
            <a:r>
              <a:rPr lang="es-MX" sz="2000" dirty="0" smtClean="0">
                <a:solidFill>
                  <a:schemeClr val="tx1"/>
                </a:solidFill>
              </a:rPr>
              <a:t>dirigidos </a:t>
            </a:r>
            <a:r>
              <a:rPr lang="es-MX" sz="2000" dirty="0" smtClean="0">
                <a:solidFill>
                  <a:schemeClr val="tx1"/>
                </a:solidFill>
              </a:rPr>
              <a:t>a </a:t>
            </a:r>
            <a:r>
              <a:rPr lang="es-MX" sz="2000" dirty="0">
                <a:solidFill>
                  <a:schemeClr val="tx1"/>
                </a:solidFill>
              </a:rPr>
              <a:t>la ciudadanía, </a:t>
            </a:r>
            <a:r>
              <a:rPr lang="es-MX" sz="2000" dirty="0" smtClean="0">
                <a:solidFill>
                  <a:schemeClr val="tx1"/>
                </a:solidFill>
              </a:rPr>
              <a:t>licenciatarios y </a:t>
            </a:r>
            <a:r>
              <a:rPr lang="es-MX" sz="2000" dirty="0">
                <a:solidFill>
                  <a:schemeClr val="tx1"/>
                </a:solidFill>
              </a:rPr>
              <a:t>demás grupos de interés del Ministerio de Justicia y del Derecho.</a:t>
            </a:r>
          </a:p>
          <a:p>
            <a:pPr algn="just"/>
            <a:r>
              <a:rPr lang="es-MX" sz="2000" dirty="0" smtClean="0">
                <a:solidFill>
                  <a:schemeClr val="tx1"/>
                </a:solidFill>
              </a:rPr>
              <a:t>Estos encuentros tienen como principal objetivo </a:t>
            </a:r>
            <a:r>
              <a:rPr lang="es-MX" sz="2000" dirty="0">
                <a:solidFill>
                  <a:schemeClr val="tx1"/>
                </a:solidFill>
              </a:rPr>
              <a:t>socializar el uso del </a:t>
            </a:r>
            <a:r>
              <a:rPr lang="es-MX" sz="2000" dirty="0" smtClean="0">
                <a:solidFill>
                  <a:schemeClr val="tx1"/>
                </a:solidFill>
              </a:rPr>
              <a:t>Mecanismo de Información para el Control del Cannabis </a:t>
            </a:r>
            <a:r>
              <a:rPr lang="es-MX" sz="2000" dirty="0">
                <a:solidFill>
                  <a:schemeClr val="tx1"/>
                </a:solidFill>
              </a:rPr>
              <a:t>– </a:t>
            </a:r>
            <a:r>
              <a:rPr lang="es-MX" sz="2000" dirty="0" smtClean="0">
                <a:solidFill>
                  <a:schemeClr val="tx1"/>
                </a:solidFill>
              </a:rPr>
              <a:t>MICC y el marco </a:t>
            </a:r>
            <a:r>
              <a:rPr lang="es-MX" sz="2000" dirty="0">
                <a:solidFill>
                  <a:schemeClr val="tx1"/>
                </a:solidFill>
              </a:rPr>
              <a:t>de la normativo d</a:t>
            </a:r>
            <a:r>
              <a:rPr lang="es-MX" sz="2000" dirty="0" smtClean="0">
                <a:solidFill>
                  <a:schemeClr val="tx1"/>
                </a:solidFill>
              </a:rPr>
              <a:t>el cannabis.</a:t>
            </a:r>
            <a:endParaRPr lang="es-MX" sz="2000" dirty="0">
              <a:solidFill>
                <a:schemeClr val="tx1"/>
              </a:solidFill>
            </a:endParaRPr>
          </a:p>
          <a:p>
            <a:endParaRPr lang="es-CO" sz="2000" dirty="0">
              <a:solidFill>
                <a:schemeClr val="tx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7DD871E-9050-4839-F60E-6051114C0399}"/>
              </a:ext>
            </a:extLst>
          </p:cNvPr>
          <p:cNvSpPr txBox="1"/>
          <p:nvPr/>
        </p:nvSpPr>
        <p:spPr>
          <a:xfrm>
            <a:off x="5225409" y="6639446"/>
            <a:ext cx="17411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www.---------------.gov.co</a:t>
            </a:r>
          </a:p>
        </p:txBody>
      </p:sp>
      <p:sp>
        <p:nvSpPr>
          <p:cNvPr id="4" name="Flecha derecha 3"/>
          <p:cNvSpPr/>
          <p:nvPr/>
        </p:nvSpPr>
        <p:spPr>
          <a:xfrm>
            <a:off x="6559685" y="4747204"/>
            <a:ext cx="1113906" cy="4884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1" i="0" u="none" strike="noStrike" kern="1200" cap="none" spc="0" normalizeH="0" baseline="0" noProof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061" y="3372818"/>
            <a:ext cx="2663846" cy="1533525"/>
          </a:xfrm>
          <a:prstGeom prst="rect">
            <a:avLst/>
          </a:prstGeom>
        </p:spPr>
      </p:pic>
      <p:sp>
        <p:nvSpPr>
          <p:cNvPr id="11" name="AutoShape 6" descr="Panorama de la industria del Cannabis y compañías para inverti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7984" y="5105920"/>
            <a:ext cx="2857500" cy="153352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1261" y="3372818"/>
            <a:ext cx="2619375" cy="1533525"/>
          </a:xfrm>
          <a:prstGeom prst="rect">
            <a:avLst/>
          </a:prstGeom>
        </p:spPr>
      </p:pic>
      <p:pic>
        <p:nvPicPr>
          <p:cNvPr id="1026" name="Picture 2" descr="Ministerio de Justicia y del Derech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640" y="3352339"/>
            <a:ext cx="3108007" cy="310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399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ersonaje de dibujos animados masculino 3d con gesto explicativo | Foto  Premi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47" t="17310" r="27388" b="17580"/>
          <a:stretch/>
        </p:blipFill>
        <p:spPr bwMode="auto">
          <a:xfrm>
            <a:off x="2269065" y="2939512"/>
            <a:ext cx="2108201" cy="369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6">
            <a:extLst>
              <a:ext uri="{FF2B5EF4-FFF2-40B4-BE49-F238E27FC236}">
                <a16:creationId xmlns:a16="http://schemas.microsoft.com/office/drawing/2014/main" id="{72FAEA24-8683-3C81-7930-AA86EA113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410" y="166255"/>
            <a:ext cx="10332143" cy="838373"/>
          </a:xfrm>
        </p:spPr>
        <p:txBody>
          <a:bodyPr>
            <a:normAutofit/>
          </a:bodyPr>
          <a:lstStyle/>
          <a:p>
            <a:pPr algn="ctr"/>
            <a:r>
              <a:rPr lang="es-MX" sz="4000" b="1" dirty="0">
                <a:solidFill>
                  <a:schemeClr val="accent5">
                    <a:lumMod val="50000"/>
                  </a:schemeClr>
                </a:solidFill>
              </a:rPr>
              <a:t>Metodología</a:t>
            </a:r>
            <a:endParaRPr lang="es-CO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DCDE9064-BE3D-EC54-37B7-ED0622C09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2687714" y="1175324"/>
            <a:ext cx="55086" cy="1063587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7DD871E-9050-4839-F60E-6051114C0399}"/>
              </a:ext>
            </a:extLst>
          </p:cNvPr>
          <p:cNvSpPr txBox="1"/>
          <p:nvPr/>
        </p:nvSpPr>
        <p:spPr>
          <a:xfrm>
            <a:off x="5225409" y="6639446"/>
            <a:ext cx="17411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www.---------------.gov.co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804338A3-DB85-5B92-86DD-8B102E3F81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406034"/>
              </p:ext>
            </p:extLst>
          </p:nvPr>
        </p:nvGraphicFramePr>
        <p:xfrm>
          <a:off x="3554162" y="2739995"/>
          <a:ext cx="6824858" cy="3777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1456266" y="1048041"/>
            <a:ext cx="100499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A continuación, se presenta la metodología utilizada por la Subdirección de Control y Fiscalización de Sustancias Químicas y Estupefacientes para el desarrollo de los</a:t>
            </a:r>
            <a:r>
              <a:rPr kumimoji="0" lang="es-MX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 diálogos implementados </a:t>
            </a: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y la obtención de resultados.</a:t>
            </a: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1125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9FF23E6-6AE7-51AE-2A70-DAF74746E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3864" y="746185"/>
            <a:ext cx="9159240" cy="504825"/>
          </a:xfrm>
        </p:spPr>
        <p:txBody>
          <a:bodyPr>
            <a:normAutofit fontScale="90000"/>
          </a:bodyPr>
          <a:lstStyle/>
          <a:p>
            <a:pPr algn="ctr"/>
            <a:r>
              <a:rPr lang="es-MX" sz="4000" b="1" dirty="0">
                <a:solidFill>
                  <a:schemeClr val="accent5">
                    <a:lumMod val="50000"/>
                  </a:schemeClr>
                </a:solidFill>
              </a:rPr>
              <a:t>Divulgación de información</a:t>
            </a:r>
            <a:endParaRPr lang="es-CO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9A98B20-1DD8-5021-0DFC-29F1E4FC4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5403" y="1633497"/>
            <a:ext cx="6540731" cy="2244436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s-CO" altLang="es-CO" sz="2400" dirty="0" smtClean="0"/>
              <a:t>La </a:t>
            </a:r>
            <a:r>
              <a:rPr lang="es-CO" altLang="es-CO" sz="2400" dirty="0" err="1" smtClean="0"/>
              <a:t>SCFSQyE</a:t>
            </a:r>
            <a:r>
              <a:rPr lang="es-CO" altLang="es-CO" sz="2400" dirty="0" smtClean="0"/>
              <a:t> realiza la divulgación de la información referente a los diálogos y capacitaciones a realizar por medio de la publicación </a:t>
            </a:r>
            <a:r>
              <a:rPr lang="es-CO" altLang="es-CO" sz="2400" dirty="0"/>
              <a:t>de un </a:t>
            </a:r>
            <a:r>
              <a:rPr lang="es-CO" altLang="es-CO" sz="2400" dirty="0" smtClean="0"/>
              <a:t>banner en </a:t>
            </a:r>
            <a:r>
              <a:rPr lang="es-CO" altLang="es-CO" sz="2400" dirty="0"/>
              <a:t>el </a:t>
            </a:r>
            <a:r>
              <a:rPr lang="es-MX" sz="2400" dirty="0"/>
              <a:t>Mecanismo de Información para el Control del Cannabis – MICC </a:t>
            </a:r>
            <a:r>
              <a:rPr lang="es-CO" altLang="es-CO" sz="2400" dirty="0" smtClean="0"/>
              <a:t>en </a:t>
            </a:r>
            <a:r>
              <a:rPr lang="es-CO" altLang="es-CO" sz="2400" dirty="0"/>
              <a:t>su sección informativa para conocimiento general de los usuarios </a:t>
            </a:r>
            <a:r>
              <a:rPr lang="es-CO" altLang="es-CO" sz="2400" dirty="0" smtClean="0"/>
              <a:t>del sistema.</a:t>
            </a:r>
            <a:endParaRPr lang="es-CO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238E6FA-A559-99BD-B331-6B1AC8A06F2D}"/>
              </a:ext>
            </a:extLst>
          </p:cNvPr>
          <p:cNvSpPr txBox="1"/>
          <p:nvPr/>
        </p:nvSpPr>
        <p:spPr>
          <a:xfrm>
            <a:off x="5206974" y="6639446"/>
            <a:ext cx="1778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www.minjusticia.gov.co</a:t>
            </a:r>
            <a:endParaRPr kumimoji="0" lang="es-CO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Título 6">
            <a:extLst>
              <a:ext uri="{FF2B5EF4-FFF2-40B4-BE49-F238E27FC236}">
                <a16:creationId xmlns:a16="http://schemas.microsoft.com/office/drawing/2014/main" id="{F07B92E6-4E11-F793-167F-6A35574962E9}"/>
              </a:ext>
            </a:extLst>
          </p:cNvPr>
          <p:cNvSpPr txBox="1">
            <a:spLocks/>
          </p:cNvSpPr>
          <p:nvPr/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j-ea"/>
              <a:cs typeface="+mj-cs"/>
            </a:endParaRPr>
          </a:p>
        </p:txBody>
      </p:sp>
      <p:pic>
        <p:nvPicPr>
          <p:cNvPr id="3076" name="Picture 4" descr="Divulgar promoção: essa estratégia precisa ser no tempo certo - Núcleo de  Varej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1709738"/>
            <a:ext cx="3184405" cy="308625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19">
            <a:extLst>
              <a:ext uri="{FF2B5EF4-FFF2-40B4-BE49-F238E27FC236}">
                <a16:creationId xmlns:a16="http://schemas.microsoft.com/office/drawing/2014/main" id="{141FDF43-11A1-3FF5-B11D-32A28FD86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9265" y="187410"/>
            <a:ext cx="2482735" cy="338554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O" altLang="es-CO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dugi" panose="020B0502040204020203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Resultados </a:t>
            </a:r>
            <a:r>
              <a:rPr kumimoji="0" lang="es-CO" altLang="es-CO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dugi" panose="020B0502040204020203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y evidencias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6727" y="3954174"/>
            <a:ext cx="2364392" cy="231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918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9FF23E6-6AE7-51AE-2A70-DAF74746E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3864" y="482097"/>
            <a:ext cx="9159240" cy="504825"/>
          </a:xfrm>
        </p:spPr>
        <p:txBody>
          <a:bodyPr>
            <a:normAutofit fontScale="90000"/>
          </a:bodyPr>
          <a:lstStyle/>
          <a:p>
            <a:pPr algn="ctr"/>
            <a:r>
              <a:rPr lang="es-MX" sz="4000" b="1" dirty="0" smtClean="0">
                <a:solidFill>
                  <a:schemeClr val="accent5">
                    <a:lumMod val="50000"/>
                  </a:schemeClr>
                </a:solidFill>
              </a:rPr>
              <a:t>Programación y temáticas</a:t>
            </a:r>
            <a:endParaRPr lang="es-CO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238E6FA-A559-99BD-B331-6B1AC8A06F2D}"/>
              </a:ext>
            </a:extLst>
          </p:cNvPr>
          <p:cNvSpPr txBox="1"/>
          <p:nvPr/>
        </p:nvSpPr>
        <p:spPr>
          <a:xfrm>
            <a:off x="5206974" y="6639446"/>
            <a:ext cx="1778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www.minjusticia.gov.co</a:t>
            </a:r>
            <a:endParaRPr kumimoji="0" lang="es-CO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Título 6">
            <a:extLst>
              <a:ext uri="{FF2B5EF4-FFF2-40B4-BE49-F238E27FC236}">
                <a16:creationId xmlns:a16="http://schemas.microsoft.com/office/drawing/2014/main" id="{F07B92E6-4E11-F793-167F-6A35574962E9}"/>
              </a:ext>
            </a:extLst>
          </p:cNvPr>
          <p:cNvSpPr txBox="1">
            <a:spLocks/>
          </p:cNvSpPr>
          <p:nvPr/>
        </p:nvSpPr>
        <p:spPr>
          <a:xfrm>
            <a:off x="499052" y="1029165"/>
            <a:ext cx="10515600" cy="2852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j-ea"/>
              <a:cs typeface="+mj-cs"/>
            </a:endParaRPr>
          </a:p>
        </p:txBody>
      </p:sp>
      <p:sp>
        <p:nvSpPr>
          <p:cNvPr id="7" name="CuadroTexto 19">
            <a:extLst>
              <a:ext uri="{FF2B5EF4-FFF2-40B4-BE49-F238E27FC236}">
                <a16:creationId xmlns:a16="http://schemas.microsoft.com/office/drawing/2014/main" id="{141FDF43-11A1-3FF5-B11D-32A28FD86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9265" y="187410"/>
            <a:ext cx="2482735" cy="338554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O" altLang="es-CO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dugi" panose="020B0502040204020203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Resultados </a:t>
            </a:r>
            <a:r>
              <a:rPr kumimoji="0" lang="es-CO" altLang="es-CO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dugi" panose="020B0502040204020203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y evidencias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3815143" y="2941557"/>
            <a:ext cx="719950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b="1" dirty="0" smtClean="0">
                <a:solidFill>
                  <a:srgbClr val="00B050"/>
                </a:solidFill>
                <a:latin typeface="Helvetica"/>
              </a:rPr>
              <a:t>26</a:t>
            </a:r>
            <a:r>
              <a:rPr kumimoji="0" lang="es-MX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/06/2023</a:t>
            </a:r>
            <a:r>
              <a:rPr kumimoji="0" lang="es-MX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: </a:t>
            </a:r>
            <a:r>
              <a:rPr lang="es-MX" sz="1600" dirty="0"/>
              <a:t>Se </a:t>
            </a:r>
            <a:r>
              <a:rPr lang="es-MX" sz="1600" dirty="0"/>
              <a:t>realizó una </a:t>
            </a:r>
            <a:r>
              <a:rPr lang="es-MX" sz="1600" dirty="0"/>
              <a:t>capacitación </a:t>
            </a:r>
            <a:r>
              <a:rPr lang="es-MX" sz="1600" dirty="0"/>
              <a:t>presencial en el departamento de Cundinamarca (Mosquera), relacionada con el registro general de actividades de la plataforma MICC</a:t>
            </a:r>
            <a:r>
              <a:rPr lang="es-MX" sz="1600" dirty="0" smtClean="0"/>
              <a:t>.</a:t>
            </a:r>
          </a:p>
          <a:p>
            <a:pPr algn="just"/>
            <a:r>
              <a:rPr lang="es-MX" sz="1600" dirty="0"/>
              <a:t/>
            </a:r>
            <a:br>
              <a:rPr lang="es-MX" sz="1600" dirty="0"/>
            </a:br>
            <a:r>
              <a:rPr kumimoji="0" lang="es-MX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No</a:t>
            </a:r>
            <a:r>
              <a:rPr kumimoji="0" lang="es-MX" sz="1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. De Asistentes: </a:t>
            </a:r>
            <a:r>
              <a:rPr lang="es-MX" sz="1400" b="1" dirty="0" smtClean="0">
                <a:solidFill>
                  <a:prstClr val="black"/>
                </a:solidFill>
                <a:latin typeface="Helvetica"/>
              </a:rPr>
              <a:t>33</a:t>
            </a:r>
            <a:r>
              <a:rPr kumimoji="0" lang="es-MX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 </a:t>
            </a:r>
            <a:r>
              <a:rPr kumimoji="0" lang="es-MX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personas</a:t>
            </a:r>
            <a:r>
              <a:rPr kumimoji="0" lang="es-MX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.</a:t>
            </a:r>
            <a:endParaRPr kumimoji="0" lang="es-MX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pic>
        <p:nvPicPr>
          <p:cNvPr id="20" name="Picture 8" descr="Imágenes de Youtube Logo: descubre bancos de fotos, ilustraciones, vectores  y vídeos de 20,969 | Adobe 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52" y="1307325"/>
            <a:ext cx="2560480" cy="128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Flecha derecha 20"/>
          <p:cNvSpPr/>
          <p:nvPr/>
        </p:nvSpPr>
        <p:spPr>
          <a:xfrm>
            <a:off x="2989641" y="1882228"/>
            <a:ext cx="671348" cy="194730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CuadroTexto 21"/>
          <p:cNvSpPr txBox="1"/>
          <p:nvPr/>
        </p:nvSpPr>
        <p:spPr>
          <a:xfrm>
            <a:off x="3858245" y="1568130"/>
            <a:ext cx="744706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rgbClr val="00B050"/>
                </a:solidFill>
              </a:rPr>
              <a:t>21 </a:t>
            </a:r>
            <a:r>
              <a:rPr lang="es-MX" sz="1600" b="1" dirty="0">
                <a:solidFill>
                  <a:srgbClr val="00B050"/>
                </a:solidFill>
              </a:rPr>
              <a:t>de </a:t>
            </a:r>
            <a:r>
              <a:rPr lang="es-MX" sz="1600" b="1" dirty="0">
                <a:solidFill>
                  <a:srgbClr val="00B050"/>
                </a:solidFill>
              </a:rPr>
              <a:t>junio </a:t>
            </a:r>
            <a:r>
              <a:rPr lang="es-MX" sz="1600" b="1" dirty="0" smtClean="0">
                <a:solidFill>
                  <a:srgbClr val="00B050"/>
                </a:solidFill>
              </a:rPr>
              <a:t>de 2023: </a:t>
            </a:r>
            <a:r>
              <a:rPr lang="es-MX" sz="1600" dirty="0"/>
              <a:t>S</a:t>
            </a:r>
            <a:r>
              <a:rPr lang="es-MX" sz="1600" dirty="0" smtClean="0"/>
              <a:t>e </a:t>
            </a:r>
            <a:r>
              <a:rPr lang="es-MX" sz="1600" dirty="0"/>
              <a:t>realizó una capacitación virtual relacionada con el registro general de actividades de la plataforma MICC</a:t>
            </a:r>
            <a:r>
              <a:rPr lang="es-MX" sz="1600" dirty="0" smtClean="0"/>
              <a:t>.</a:t>
            </a:r>
          </a:p>
          <a:p>
            <a:r>
              <a:rPr lang="es-MX" sz="1400" b="1" i="1" dirty="0" smtClean="0">
                <a:solidFill>
                  <a:schemeClr val="accent1">
                    <a:lumMod val="75000"/>
                  </a:schemeClr>
                </a:solidFill>
              </a:rPr>
              <a:t>Audiencia: </a:t>
            </a:r>
            <a:r>
              <a:rPr lang="es-MX" sz="1400" b="1" i="1" dirty="0" smtClean="0"/>
              <a:t>3.841 vistas.</a:t>
            </a:r>
          </a:p>
        </p:txBody>
      </p:sp>
      <p:sp>
        <p:nvSpPr>
          <p:cNvPr id="23" name="Flecha derecha 22"/>
          <p:cNvSpPr/>
          <p:nvPr/>
        </p:nvSpPr>
        <p:spPr>
          <a:xfrm>
            <a:off x="2989641" y="3485698"/>
            <a:ext cx="671348" cy="194730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052" name="Picture 4" descr="Imán for Sale con la obra «Mapa del Departamento de Cundinamarca,  Departamento de Colombia» de MKCoolDesigns MK | Redbubble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4" b="11042"/>
          <a:stretch/>
        </p:blipFill>
        <p:spPr bwMode="auto">
          <a:xfrm>
            <a:off x="993814" y="2728802"/>
            <a:ext cx="1763939" cy="14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oyaca Department Map, Colombian Department&quot; Sticker for Sale by  MKCoolDesigns MK | Redbubble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814" y="4606462"/>
            <a:ext cx="1646214" cy="164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Flecha derecha 24"/>
          <p:cNvSpPr/>
          <p:nvPr/>
        </p:nvSpPr>
        <p:spPr>
          <a:xfrm>
            <a:off x="2989641" y="5332204"/>
            <a:ext cx="671348" cy="194730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CuadroTexto 25"/>
          <p:cNvSpPr txBox="1"/>
          <p:nvPr/>
        </p:nvSpPr>
        <p:spPr>
          <a:xfrm>
            <a:off x="3858245" y="4790501"/>
            <a:ext cx="719950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b="1" noProof="0" dirty="0" smtClean="0">
                <a:solidFill>
                  <a:srgbClr val="00B050"/>
                </a:solidFill>
                <a:latin typeface="Helvetica"/>
              </a:rPr>
              <a:t>09</a:t>
            </a:r>
            <a:r>
              <a:rPr kumimoji="0" lang="es-MX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/08/2023</a:t>
            </a:r>
            <a:r>
              <a:rPr kumimoji="0" lang="es-MX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: </a:t>
            </a:r>
            <a:r>
              <a:rPr kumimoji="0" lang="es-MX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"/>
                <a:ea typeface="+mn-ea"/>
                <a:cs typeface="+mn-cs"/>
              </a:rPr>
              <a:t>S</a:t>
            </a:r>
            <a:r>
              <a:rPr lang="es-MX" sz="1600" dirty="0" smtClean="0"/>
              <a:t>e </a:t>
            </a:r>
            <a:r>
              <a:rPr lang="es-MX" sz="1600" dirty="0"/>
              <a:t>realizó una capacitación presencial en el Departamento de Boyacá (Tunja) relacionada con el registro general de actividades de la plataforma </a:t>
            </a:r>
            <a:r>
              <a:rPr lang="es-MX" sz="1600" dirty="0" smtClean="0"/>
              <a:t>MICC.</a:t>
            </a:r>
          </a:p>
          <a:p>
            <a:pPr algn="just"/>
            <a:r>
              <a:rPr lang="es-MX" sz="1600" dirty="0"/>
              <a:t/>
            </a:r>
            <a:br>
              <a:rPr lang="es-MX" sz="1600" dirty="0"/>
            </a:br>
            <a:r>
              <a:rPr kumimoji="0" lang="es-MX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No</a:t>
            </a:r>
            <a:r>
              <a:rPr kumimoji="0" lang="es-MX" sz="1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. De Asistentes: </a:t>
            </a:r>
            <a:r>
              <a:rPr lang="es-MX" sz="1400" b="1" noProof="0" dirty="0" smtClean="0">
                <a:solidFill>
                  <a:prstClr val="black"/>
                </a:solidFill>
                <a:latin typeface="Helvetica"/>
              </a:rPr>
              <a:t>18</a:t>
            </a:r>
            <a:r>
              <a:rPr kumimoji="0" lang="es-MX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 </a:t>
            </a:r>
            <a:r>
              <a:rPr kumimoji="0" lang="es-MX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personas</a:t>
            </a:r>
            <a:r>
              <a:rPr kumimoji="0" lang="es-MX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.</a:t>
            </a:r>
            <a:endParaRPr kumimoji="0" lang="es-MX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102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3ED4369D-6414-318E-76F7-57BE0461DE33}"/>
              </a:ext>
            </a:extLst>
          </p:cNvPr>
          <p:cNvSpPr txBox="1">
            <a:spLocks/>
          </p:cNvSpPr>
          <p:nvPr/>
        </p:nvSpPr>
        <p:spPr>
          <a:xfrm>
            <a:off x="122796" y="1421475"/>
            <a:ext cx="8560904" cy="27682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j-ea"/>
                <a:cs typeface="+mj-cs"/>
              </a:rPr>
              <a:t>Resultados encuestas de satisfacción de los encuentros realizados por el grupo de Cannabis– </a:t>
            </a:r>
            <a:r>
              <a:rPr kumimoji="0" lang="es-MX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j-ea"/>
                <a:cs typeface="+mj-cs"/>
              </a:rPr>
              <a:t>SCFSQyE</a:t>
            </a:r>
            <a:r>
              <a:rPr kumimoji="0" lang="es-MX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j-ea"/>
                <a:cs typeface="+mj-cs"/>
              </a:rPr>
              <a:t>.</a:t>
            </a:r>
            <a:endParaRPr kumimoji="0" lang="es-CO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60503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9FF23E6-6AE7-51AE-2A70-DAF74746E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69" y="57266"/>
            <a:ext cx="10500360" cy="1305733"/>
          </a:xfrm>
        </p:spPr>
        <p:txBody>
          <a:bodyPr>
            <a:normAutofit/>
          </a:bodyPr>
          <a:lstStyle/>
          <a:p>
            <a:pPr algn="ctr"/>
            <a:r>
              <a:rPr lang="es-MX" sz="3600" b="1" dirty="0">
                <a:solidFill>
                  <a:schemeClr val="accent5">
                    <a:lumMod val="50000"/>
                  </a:schemeClr>
                </a:solidFill>
              </a:rPr>
              <a:t>Resultados encuestas de satisfacción </a:t>
            </a:r>
            <a:endParaRPr lang="es-CO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238E6FA-A559-99BD-B331-6B1AC8A06F2D}"/>
              </a:ext>
            </a:extLst>
          </p:cNvPr>
          <p:cNvSpPr txBox="1"/>
          <p:nvPr/>
        </p:nvSpPr>
        <p:spPr>
          <a:xfrm>
            <a:off x="5206974" y="6639446"/>
            <a:ext cx="1778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www.minjusticia.gov.co</a:t>
            </a:r>
            <a:endParaRPr kumimoji="0" lang="es-CO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Título 6">
            <a:extLst>
              <a:ext uri="{FF2B5EF4-FFF2-40B4-BE49-F238E27FC236}">
                <a16:creationId xmlns:a16="http://schemas.microsoft.com/office/drawing/2014/main" id="{F07B92E6-4E11-F793-167F-6A35574962E9}"/>
              </a:ext>
            </a:extLst>
          </p:cNvPr>
          <p:cNvSpPr txBox="1">
            <a:spLocks/>
          </p:cNvSpPr>
          <p:nvPr/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j-ea"/>
              <a:cs typeface="+mj-cs"/>
            </a:endParaRPr>
          </a:p>
        </p:txBody>
      </p:sp>
      <p:sp>
        <p:nvSpPr>
          <p:cNvPr id="7" name="CuadroTexto 19">
            <a:extLst>
              <a:ext uri="{FF2B5EF4-FFF2-40B4-BE49-F238E27FC236}">
                <a16:creationId xmlns:a16="http://schemas.microsoft.com/office/drawing/2014/main" id="{141FDF43-11A1-3FF5-B11D-32A28FD86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9265" y="187410"/>
            <a:ext cx="2482735" cy="338554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O" altLang="es-CO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dugi" panose="020B0502040204020203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Resultados </a:t>
            </a:r>
            <a:r>
              <a:rPr kumimoji="0" lang="es-CO" altLang="es-CO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dugi" panose="020B0502040204020203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y evidencias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050666" y="1204926"/>
            <a:ext cx="104568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smtClean="0">
                <a:solidFill>
                  <a:srgbClr val="00B050"/>
                </a:solidFill>
              </a:rPr>
              <a:t>21/06/2023</a:t>
            </a:r>
            <a:r>
              <a:rPr lang="es-MX" b="1" dirty="0">
                <a:solidFill>
                  <a:srgbClr val="00B050"/>
                </a:solidFill>
              </a:rPr>
              <a:t>: </a:t>
            </a:r>
            <a:r>
              <a:rPr lang="es-MX" dirty="0"/>
              <a:t>Se realizó una capacitación virtual relacionada con el registro general de actividades de la plataforma MICC.</a:t>
            </a:r>
          </a:p>
          <a:p>
            <a:pPr lvl="0"/>
            <a:endParaRPr kumimoji="0" lang="es-MX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pic>
        <p:nvPicPr>
          <p:cNvPr id="8" name="Imagen 2">
            <a:extLst>
              <a:ext uri="{FF2B5EF4-FFF2-40B4-BE49-F238E27FC236}">
                <a16:creationId xmlns:a16="http://schemas.microsoft.com/office/drawing/2014/main" id="{DD5F712F-03DC-D493-084A-1CC516B112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7" t="9473" r="3513" b="13548"/>
          <a:stretch>
            <a:fillRect/>
          </a:stretch>
        </p:blipFill>
        <p:spPr bwMode="auto">
          <a:xfrm>
            <a:off x="831850" y="2115762"/>
            <a:ext cx="4783087" cy="275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487977" y="3286529"/>
            <a:ext cx="31255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De 1 a 5, siendo 1 la calificación más baja y 5 la más alta, </a:t>
            </a: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¿Qué calificación le daría a su experiencia?</a:t>
            </a:r>
            <a:endParaRPr kumimoji="0" lang="es-CO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524CFBDA-2438-1E23-CC9F-00C2E4D38A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38165"/>
              </p:ext>
            </p:extLst>
          </p:nvPr>
        </p:nvGraphicFramePr>
        <p:xfrm>
          <a:off x="6362211" y="2183057"/>
          <a:ext cx="4097337" cy="2622550"/>
        </p:xfrm>
        <a:graphic>
          <a:graphicData uri="http://schemas.openxmlformats.org/drawingml/2006/table">
            <a:tbl>
              <a:tblPr/>
              <a:tblGrid>
                <a:gridCol w="2047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9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Calificación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Nª votaciones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5. Muy satisfecho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61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ws Gothic MT" pitchFamily="6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4. Satisfecho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48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ws Gothic MT" pitchFamily="6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3. </a:t>
                      </a: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Bueno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ws Gothic MT" pitchFamily="6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17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ws Gothic MT" pitchFamily="6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2. Insatisfecho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5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ws Gothic MT" pitchFamily="6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1. Muy insatisfecho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1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ws Gothic MT" pitchFamily="6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Total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132</a:t>
                      </a:r>
                      <a:endParaRPr kumimoji="0" lang="es-E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ws Gothic MT" pitchFamily="6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755650" y="5288318"/>
            <a:ext cx="10591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s-CO" altLang="es-CO" sz="1600" dirty="0" smtClean="0"/>
              <a:t>Durante </a:t>
            </a:r>
            <a:r>
              <a:rPr lang="es-CO" altLang="es-CO" sz="1600" dirty="0"/>
              <a:t>la sesión de capacitación, se compartió la encuesta de satisfacción que fue atendida por </a:t>
            </a:r>
            <a:r>
              <a:rPr lang="es-CO" altLang="es-CO" sz="1600" b="1" dirty="0" smtClean="0"/>
              <a:t>132 </a:t>
            </a:r>
            <a:r>
              <a:rPr lang="es-CO" altLang="es-CO" sz="1600" b="1" dirty="0" smtClean="0"/>
              <a:t>personas</a:t>
            </a:r>
            <a:r>
              <a:rPr lang="es-CO" altLang="es-CO" sz="1600" dirty="0" smtClean="0"/>
              <a:t>, donde el </a:t>
            </a:r>
            <a:r>
              <a:rPr lang="es-CO" altLang="es-CO" sz="1600" b="1" dirty="0" smtClean="0">
                <a:solidFill>
                  <a:srgbClr val="00B050"/>
                </a:solidFill>
              </a:rPr>
              <a:t>46</a:t>
            </a:r>
            <a:r>
              <a:rPr lang="es-CO" altLang="es-CO" sz="1600" b="1" dirty="0" smtClean="0">
                <a:solidFill>
                  <a:srgbClr val="00B050"/>
                </a:solidFill>
              </a:rPr>
              <a:t>%</a:t>
            </a:r>
            <a:r>
              <a:rPr lang="es-CO" altLang="es-CO" sz="1600" dirty="0" smtClean="0">
                <a:solidFill>
                  <a:srgbClr val="00B050"/>
                </a:solidFill>
              </a:rPr>
              <a:t> </a:t>
            </a:r>
            <a:r>
              <a:rPr lang="es-CO" altLang="es-CO" sz="1600" dirty="0" smtClean="0"/>
              <a:t>de los encuestados están </a:t>
            </a:r>
            <a:r>
              <a:rPr lang="es-CO" altLang="es-CO" sz="1600" b="1" dirty="0" smtClean="0">
                <a:solidFill>
                  <a:srgbClr val="00B050"/>
                </a:solidFill>
              </a:rPr>
              <a:t>muy </a:t>
            </a:r>
            <a:r>
              <a:rPr lang="es-CO" altLang="es-CO" sz="1600" b="1" dirty="0" smtClean="0">
                <a:solidFill>
                  <a:srgbClr val="00B050"/>
                </a:solidFill>
              </a:rPr>
              <a:t>satisfechos, </a:t>
            </a:r>
            <a:r>
              <a:rPr lang="es-CO" altLang="es-CO" sz="1600" dirty="0" smtClean="0"/>
              <a:t>el</a:t>
            </a:r>
            <a:r>
              <a:rPr lang="es-CO" altLang="es-CO" sz="1600" b="1" dirty="0" smtClean="0">
                <a:solidFill>
                  <a:srgbClr val="00B050"/>
                </a:solidFill>
              </a:rPr>
              <a:t> 36% </a:t>
            </a:r>
            <a:r>
              <a:rPr lang="es-CO" altLang="es-CO" sz="1600" dirty="0" smtClean="0"/>
              <a:t>se sienten </a:t>
            </a:r>
            <a:r>
              <a:rPr lang="es-CO" altLang="es-CO" sz="1600" b="1" dirty="0" smtClean="0">
                <a:solidFill>
                  <a:srgbClr val="00B050"/>
                </a:solidFill>
              </a:rPr>
              <a:t>“Satisfechos”</a:t>
            </a:r>
            <a:r>
              <a:rPr lang="es-CO" altLang="es-CO" sz="1600" dirty="0" smtClean="0"/>
              <a:t>,</a:t>
            </a:r>
            <a:r>
              <a:rPr lang="es-CO" altLang="es-CO" sz="1600" b="1" dirty="0" smtClean="0">
                <a:solidFill>
                  <a:srgbClr val="00B050"/>
                </a:solidFill>
              </a:rPr>
              <a:t> </a:t>
            </a:r>
            <a:r>
              <a:rPr lang="es-CO" altLang="es-CO" sz="1600" b="1" dirty="0" smtClean="0">
                <a:solidFill>
                  <a:srgbClr val="FFFF00"/>
                </a:solidFill>
              </a:rPr>
              <a:t>13%</a:t>
            </a:r>
            <a:r>
              <a:rPr lang="es-CO" altLang="es-CO" sz="1600" b="1" dirty="0" smtClean="0">
                <a:solidFill>
                  <a:srgbClr val="00B050"/>
                </a:solidFill>
              </a:rPr>
              <a:t> </a:t>
            </a:r>
            <a:r>
              <a:rPr lang="es-CO" altLang="es-CO" sz="1600" dirty="0" smtClean="0"/>
              <a:t>se sienten conformes mediante la calificación</a:t>
            </a:r>
            <a:r>
              <a:rPr lang="es-CO" altLang="es-CO" sz="1600" b="1" dirty="0" smtClean="0">
                <a:solidFill>
                  <a:srgbClr val="00B050"/>
                </a:solidFill>
              </a:rPr>
              <a:t> </a:t>
            </a:r>
            <a:r>
              <a:rPr lang="es-CO" altLang="es-CO" sz="1600" b="1" dirty="0" smtClean="0">
                <a:solidFill>
                  <a:srgbClr val="FFFF00"/>
                </a:solidFill>
              </a:rPr>
              <a:t>“Bueno” </a:t>
            </a:r>
            <a:r>
              <a:rPr lang="es-CO" altLang="es-CO" sz="1600" dirty="0" smtClean="0"/>
              <a:t>y el 5% restante están insatisfechos.</a:t>
            </a:r>
            <a:endParaRPr lang="es-CO" altLang="es-CO" sz="1600" dirty="0"/>
          </a:p>
          <a:p>
            <a:pPr>
              <a:buClrTx/>
              <a:buFontTx/>
              <a:buNone/>
            </a:pPr>
            <a:endParaRPr lang="es-CO" altLang="es-CO" sz="1600" dirty="0"/>
          </a:p>
        </p:txBody>
      </p:sp>
    </p:spTree>
    <p:extLst>
      <p:ext uri="{BB962C8B-B14F-4D97-AF65-F5344CB8AC3E}">
        <p14:creationId xmlns:p14="http://schemas.microsoft.com/office/powerpoint/2010/main" val="3803004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9FF23E6-6AE7-51AE-2A70-DAF74746E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69" y="57266"/>
            <a:ext cx="10500360" cy="1305733"/>
          </a:xfrm>
        </p:spPr>
        <p:txBody>
          <a:bodyPr>
            <a:normAutofit/>
          </a:bodyPr>
          <a:lstStyle/>
          <a:p>
            <a:pPr algn="ctr"/>
            <a:r>
              <a:rPr lang="es-MX" sz="3600" b="1" dirty="0">
                <a:solidFill>
                  <a:schemeClr val="accent5">
                    <a:lumMod val="50000"/>
                  </a:schemeClr>
                </a:solidFill>
              </a:rPr>
              <a:t>Resultados encuestas de satisfacción </a:t>
            </a:r>
            <a:endParaRPr lang="es-CO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238E6FA-A559-99BD-B331-6B1AC8A06F2D}"/>
              </a:ext>
            </a:extLst>
          </p:cNvPr>
          <p:cNvSpPr txBox="1"/>
          <p:nvPr/>
        </p:nvSpPr>
        <p:spPr>
          <a:xfrm>
            <a:off x="5206974" y="6639446"/>
            <a:ext cx="1778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www.minjusticia.gov.co</a:t>
            </a:r>
            <a:endParaRPr kumimoji="0" lang="es-CO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Título 6">
            <a:extLst>
              <a:ext uri="{FF2B5EF4-FFF2-40B4-BE49-F238E27FC236}">
                <a16:creationId xmlns:a16="http://schemas.microsoft.com/office/drawing/2014/main" id="{F07B92E6-4E11-F793-167F-6A35574962E9}"/>
              </a:ext>
            </a:extLst>
          </p:cNvPr>
          <p:cNvSpPr txBox="1">
            <a:spLocks/>
          </p:cNvSpPr>
          <p:nvPr/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j-ea"/>
              <a:cs typeface="+mj-cs"/>
            </a:endParaRPr>
          </a:p>
        </p:txBody>
      </p:sp>
      <p:sp>
        <p:nvSpPr>
          <p:cNvPr id="7" name="CuadroTexto 19">
            <a:extLst>
              <a:ext uri="{FF2B5EF4-FFF2-40B4-BE49-F238E27FC236}">
                <a16:creationId xmlns:a16="http://schemas.microsoft.com/office/drawing/2014/main" id="{141FDF43-11A1-3FF5-B11D-32A28FD86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9265" y="187410"/>
            <a:ext cx="2482735" cy="338554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O" altLang="es-CO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dugi" panose="020B0502040204020203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Resultados </a:t>
            </a:r>
            <a:r>
              <a:rPr kumimoji="0" lang="es-CO" altLang="es-CO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dugi" panose="020B0502040204020203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y evidencias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831850" y="1241284"/>
            <a:ext cx="104568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>
                <a:solidFill>
                  <a:srgbClr val="00B050"/>
                </a:solidFill>
              </a:rPr>
              <a:t>26/06/2023</a:t>
            </a:r>
            <a:r>
              <a:rPr lang="es-MX" dirty="0">
                <a:solidFill>
                  <a:srgbClr val="00B050"/>
                </a:solidFill>
              </a:rPr>
              <a:t>: </a:t>
            </a:r>
            <a:r>
              <a:rPr lang="es-MX" dirty="0"/>
              <a:t>Se realizó una capacitación presencial en el departamento de Cundinamarca (Mosquera), relacionada con el registro general de actividades de la plataforma MICC.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pic>
        <p:nvPicPr>
          <p:cNvPr id="8" name="Imagen 2">
            <a:extLst>
              <a:ext uri="{FF2B5EF4-FFF2-40B4-BE49-F238E27FC236}">
                <a16:creationId xmlns:a16="http://schemas.microsoft.com/office/drawing/2014/main" id="{DD5F712F-03DC-D493-084A-1CC516B112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7" t="9473" r="3513" b="13548"/>
          <a:stretch>
            <a:fillRect/>
          </a:stretch>
        </p:blipFill>
        <p:spPr bwMode="auto">
          <a:xfrm>
            <a:off x="1009092" y="2167692"/>
            <a:ext cx="4783087" cy="275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524CFBDA-2438-1E23-CC9F-00C2E4D38A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096075"/>
              </p:ext>
            </p:extLst>
          </p:nvPr>
        </p:nvGraphicFramePr>
        <p:xfrm>
          <a:off x="6461963" y="2230502"/>
          <a:ext cx="4097337" cy="2622550"/>
        </p:xfrm>
        <a:graphic>
          <a:graphicData uri="http://schemas.openxmlformats.org/drawingml/2006/table">
            <a:tbl>
              <a:tblPr/>
              <a:tblGrid>
                <a:gridCol w="2047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9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Calificación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Nª votaciones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5. Muy satisfecho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11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ws Gothic MT" pitchFamily="6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4. Satisfecho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3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ws Gothic MT" pitchFamily="6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3. </a:t>
                      </a: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Bueno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ws Gothic MT" pitchFamily="6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2. Insatisfecho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1. Muy insatisfecho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Total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15</a:t>
                      </a:r>
                      <a:endParaRPr kumimoji="0" lang="es-E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ws Gothic MT" pitchFamily="6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Rectángulo 10"/>
          <p:cNvSpPr/>
          <p:nvPr/>
        </p:nvSpPr>
        <p:spPr>
          <a:xfrm>
            <a:off x="622069" y="5284584"/>
            <a:ext cx="111653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altLang="es-CO" b="1" dirty="0"/>
              <a:t>Nota </a:t>
            </a:r>
            <a:r>
              <a:rPr lang="es-CO" altLang="es-CO" b="1" dirty="0" smtClean="0"/>
              <a:t>:</a:t>
            </a:r>
            <a:r>
              <a:rPr lang="es-CO" altLang="es-CO" dirty="0" smtClean="0"/>
              <a:t> </a:t>
            </a:r>
            <a:r>
              <a:rPr lang="es-CO" altLang="es-CO" dirty="0"/>
              <a:t>Durante la sesión de capacitación, se compartió la encuesta de satisfacción que fue atendida por </a:t>
            </a:r>
            <a:r>
              <a:rPr lang="es-CO" altLang="es-CO" b="1" dirty="0" smtClean="0"/>
              <a:t>15 </a:t>
            </a:r>
            <a:r>
              <a:rPr lang="es-CO" altLang="es-CO" b="1" dirty="0" smtClean="0"/>
              <a:t>personas</a:t>
            </a:r>
            <a:r>
              <a:rPr lang="es-CO" altLang="es-CO" dirty="0" smtClean="0"/>
              <a:t>, donde el </a:t>
            </a:r>
            <a:r>
              <a:rPr lang="es-CO" altLang="es-CO" b="1" dirty="0" smtClean="0">
                <a:solidFill>
                  <a:srgbClr val="00B050"/>
                </a:solidFill>
              </a:rPr>
              <a:t>73</a:t>
            </a:r>
            <a:r>
              <a:rPr lang="es-CO" altLang="es-CO" b="1" dirty="0" smtClean="0">
                <a:solidFill>
                  <a:srgbClr val="00B050"/>
                </a:solidFill>
              </a:rPr>
              <a:t>%</a:t>
            </a:r>
            <a:r>
              <a:rPr lang="es-CO" altLang="es-CO" dirty="0" smtClean="0">
                <a:solidFill>
                  <a:srgbClr val="00B050"/>
                </a:solidFill>
              </a:rPr>
              <a:t> </a:t>
            </a:r>
            <a:r>
              <a:rPr lang="es-CO" altLang="es-CO" dirty="0" smtClean="0"/>
              <a:t>de los encuestados están </a:t>
            </a:r>
            <a:r>
              <a:rPr lang="es-CO" altLang="es-CO" b="1" dirty="0" smtClean="0">
                <a:solidFill>
                  <a:srgbClr val="00B050"/>
                </a:solidFill>
              </a:rPr>
              <a:t>muy </a:t>
            </a:r>
            <a:r>
              <a:rPr lang="es-CO" altLang="es-CO" b="1" dirty="0" smtClean="0">
                <a:solidFill>
                  <a:srgbClr val="00B050"/>
                </a:solidFill>
              </a:rPr>
              <a:t>satisfechos</a:t>
            </a:r>
            <a:r>
              <a:rPr lang="es-CO" altLang="es-CO" dirty="0" smtClean="0"/>
              <a:t>, </a:t>
            </a:r>
            <a:r>
              <a:rPr lang="es-CO" altLang="es-CO" dirty="0" smtClean="0"/>
              <a:t>el </a:t>
            </a:r>
            <a:r>
              <a:rPr lang="es-CO" altLang="es-CO" b="1" dirty="0" smtClean="0">
                <a:solidFill>
                  <a:srgbClr val="00B050"/>
                </a:solidFill>
              </a:rPr>
              <a:t>20</a:t>
            </a:r>
            <a:r>
              <a:rPr lang="es-CO" altLang="es-CO" b="1" dirty="0" smtClean="0">
                <a:solidFill>
                  <a:srgbClr val="00B050"/>
                </a:solidFill>
              </a:rPr>
              <a:t>% </a:t>
            </a:r>
            <a:r>
              <a:rPr lang="es-CO" altLang="es-CO" dirty="0" smtClean="0"/>
              <a:t>están </a:t>
            </a:r>
            <a:r>
              <a:rPr lang="es-CO" altLang="es-CO" b="1" dirty="0">
                <a:solidFill>
                  <a:srgbClr val="00B050"/>
                </a:solidFill>
              </a:rPr>
              <a:t>satisfechos</a:t>
            </a:r>
            <a:endParaRPr lang="es-CO" altLang="es-CO" dirty="0"/>
          </a:p>
          <a:p>
            <a:pPr>
              <a:buClrTx/>
              <a:buFontTx/>
              <a:buNone/>
            </a:pPr>
            <a:r>
              <a:rPr lang="es-CO" altLang="es-CO" dirty="0" smtClean="0"/>
              <a:t>y el </a:t>
            </a:r>
            <a:r>
              <a:rPr lang="es-CO" altLang="es-CO" b="1" dirty="0" smtClean="0">
                <a:solidFill>
                  <a:srgbClr val="FFFF00"/>
                </a:solidFill>
              </a:rPr>
              <a:t>7% </a:t>
            </a:r>
            <a:r>
              <a:rPr lang="es-CO" altLang="es-CO" dirty="0" smtClean="0"/>
              <a:t>se siente conforme con el contenido de la capacitación realizada en Mosquera.</a:t>
            </a:r>
            <a:endParaRPr lang="es-CO" altLang="es-CO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662544" y="3311190"/>
            <a:ext cx="31255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De 1 a 5, siendo 1 la calificación más baja y 5 la más alta, </a:t>
            </a: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¿Qué calificación le daría a su experiencia?</a:t>
            </a:r>
            <a:endParaRPr kumimoji="0" lang="es-CO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86503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OBIERNO DEL CAMBIO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81cc8fc0-8d1e-4295-8f37-5d076116407c">2TV4CCKVFCYA-327339268-500</_dlc_DocId>
    <_dlc_DocIdUrl xmlns="81cc8fc0-8d1e-4295-8f37-5d076116407c">
      <Url>https://www.minjusticia.gov.co/servicio-ciudadano/_layouts/15/DocIdRedir.aspx?ID=2TV4CCKVFCYA-327339268-500</Url>
      <Description>2TV4CCKVFCYA-327339268-500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1D9B3A7E810704192948A19B3CC5B80" ma:contentTypeVersion="1" ma:contentTypeDescription="Crear nuevo documento." ma:contentTypeScope="" ma:versionID="3f6fa390ab0ca861e1ca19160ebe8b05">
  <xsd:schema xmlns:xsd="http://www.w3.org/2001/XMLSchema" xmlns:xs="http://www.w3.org/2001/XMLSchema" xmlns:p="http://schemas.microsoft.com/office/2006/metadata/properties" xmlns:ns1="http://schemas.microsoft.com/sharepoint/v3" xmlns:ns2="81cc8fc0-8d1e-4295-8f37-5d076116407c" targetNamespace="http://schemas.microsoft.com/office/2006/metadata/properties" ma:root="true" ma:fieldsID="0ca9f3ac2d15db8bb029348aee8f1b74" ns1:_="" ns2:_="">
    <xsd:import namespace="http://schemas.microsoft.com/sharepoint/v3"/>
    <xsd:import namespace="81cc8fc0-8d1e-4295-8f37-5d076116407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cc8fc0-8d1e-4295-8f37-5d076116407c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11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6CA7C5D-5E37-4F4D-96D8-2E847D68E76E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A43B38D5-9797-4E5C-9244-2C77802A0F8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E954CF4-1793-4F76-B4A8-B8CF662795A6}">
  <ds:schemaRefs>
    <ds:schemaRef ds:uri="http://www.w3.org/XML/1998/namespace"/>
    <ds:schemaRef ds:uri="http://schemas.microsoft.com/office/2006/metadata/properties"/>
    <ds:schemaRef ds:uri="http://schemas.microsoft.com/sharepoint/v3"/>
    <ds:schemaRef ds:uri="http://schemas.microsoft.com/office/infopath/2007/PartnerControls"/>
    <ds:schemaRef ds:uri="a7177abf-44f2-4092-b380-d71683ee2afc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5F79094B-8BA2-49FD-80C2-C596F743A53C}"/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831</Words>
  <Application>Microsoft Office PowerPoint</Application>
  <PresentationFormat>Panorámica</PresentationFormat>
  <Paragraphs>106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Arial</vt:lpstr>
      <vt:lpstr>Calibri</vt:lpstr>
      <vt:lpstr>Gadugi</vt:lpstr>
      <vt:lpstr>Helvetica</vt:lpstr>
      <vt:lpstr>Lucida Sans Regular</vt:lpstr>
      <vt:lpstr>News Gothic MT</vt:lpstr>
      <vt:lpstr>Wingdings</vt:lpstr>
      <vt:lpstr>Tema de Office</vt:lpstr>
      <vt:lpstr>Presentación de PowerPoint</vt:lpstr>
      <vt:lpstr> Actividad “Realizar encuentros presenciales y/o virtuales sobre la reglamentación y trámites de licencias de cannabis” </vt:lpstr>
      <vt:lpstr>Objetivo del informe</vt:lpstr>
      <vt:lpstr>Metodología</vt:lpstr>
      <vt:lpstr>Divulgación de información</vt:lpstr>
      <vt:lpstr>Programación y temáticas</vt:lpstr>
      <vt:lpstr>Presentación de PowerPoint</vt:lpstr>
      <vt:lpstr>Resultados encuestas de satisfacción </vt:lpstr>
      <vt:lpstr>Resultados encuestas de satisfacción </vt:lpstr>
      <vt:lpstr>Resultados encuestas de satisfacción </vt:lpstr>
      <vt:lpstr>Registro fotográfico</vt:lpstr>
      <vt:lpstr>Conclusiones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William Camilo  Baracaldo Godoy</dc:creator>
  <cp:lastModifiedBy>LADY DANIELA GARZON MUÑOZ</cp:lastModifiedBy>
  <cp:revision>41</cp:revision>
  <dcterms:created xsi:type="dcterms:W3CDTF">2023-05-08T00:34:42Z</dcterms:created>
  <dcterms:modified xsi:type="dcterms:W3CDTF">2023-12-28T18:32:59Z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0x01010041D9B3A7E810704192948A19B3CC5B80</vt:lpwstr>
  </property>
  <property fmtid="{D5CDD505-2E9C-101B-9397-08002B2CF9AE}" pid="3" name="_dlc_DocIdItemGuid">
    <vt:lpwstr>d182dbc8-9a1b-4d1a-8b18-28884169fc32</vt:lpwstr>
  </property>
</Properties>
</file>