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26"/>
  </p:handoutMasterIdLst>
  <p:sldIdLst>
    <p:sldId id="256" r:id="rId6"/>
    <p:sldId id="257" r:id="rId7"/>
    <p:sldId id="264" r:id="rId8"/>
    <p:sldId id="288" r:id="rId9"/>
    <p:sldId id="307" r:id="rId10"/>
    <p:sldId id="304" r:id="rId11"/>
    <p:sldId id="317" r:id="rId12"/>
    <p:sldId id="318" r:id="rId13"/>
    <p:sldId id="276" r:id="rId14"/>
    <p:sldId id="323" r:id="rId15"/>
    <p:sldId id="315" r:id="rId16"/>
    <p:sldId id="316" r:id="rId17"/>
    <p:sldId id="310" r:id="rId18"/>
    <p:sldId id="311" r:id="rId19"/>
    <p:sldId id="312" r:id="rId20"/>
    <p:sldId id="313" r:id="rId21"/>
    <p:sldId id="320" r:id="rId22"/>
    <p:sldId id="321" r:id="rId23"/>
    <p:sldId id="322" r:id="rId24"/>
    <p:sldId id="261"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8" autoAdjust="0"/>
    <p:restoredTop sz="94660"/>
  </p:normalViewPr>
  <p:slideViewPr>
    <p:cSldViewPr snapToGrid="0">
      <p:cViewPr varScale="1">
        <p:scale>
          <a:sx n="114" d="100"/>
          <a:sy n="114" d="100"/>
        </p:scale>
        <p:origin x="324" y="10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18/04/2024</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8"/>
            <a:ext cx="12192000" cy="6858298"/>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0" name="Imagen 19">
            <a:extLst>
              <a:ext uri="{FF2B5EF4-FFF2-40B4-BE49-F238E27FC236}">
                <a16:creationId xmlns:a16="http://schemas.microsoft.com/office/drawing/2014/main" id="{D572A25D-2D52-7AAC-82D8-D3AD14D388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24" name="Imagen 23">
            <a:extLst>
              <a:ext uri="{FF2B5EF4-FFF2-40B4-BE49-F238E27FC236}">
                <a16:creationId xmlns:a16="http://schemas.microsoft.com/office/drawing/2014/main" id="{8551E3D1-BD70-AD34-9A65-F4AA74DFF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18/04/2024</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18/04/2024</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206974" y="6639446"/>
            <a:ext cx="1778051" cy="261610"/>
          </a:xfrm>
          <a:prstGeom prst="rect">
            <a:avLst/>
          </a:prstGeom>
          <a:noFill/>
        </p:spPr>
        <p:txBody>
          <a:bodyPr wrap="none" rtlCol="0">
            <a:spAutoFit/>
          </a:bodyPr>
          <a:lstStyle/>
          <a:p>
            <a:pPr algn="ctr"/>
            <a:r>
              <a:rPr lang="es-CO" sz="1100" b="1" dirty="0" err="1">
                <a:solidFill>
                  <a:schemeClr val="bg1"/>
                </a:solidFill>
                <a:latin typeface="Helvetica" pitchFamily="2" charset="0"/>
              </a:rPr>
              <a:t>www.minjusticia.gov.co</a:t>
            </a:r>
            <a:endParaRPr lang="es-CO" sz="1100" b="1" dirty="0">
              <a:solidFill>
                <a:schemeClr val="bg1"/>
              </a:solidFill>
              <a:latin typeface="Helvetica" pitchFamily="2" charset="0"/>
            </a:endParaRPr>
          </a:p>
        </p:txBody>
      </p:sp>
      <p:sp>
        <p:nvSpPr>
          <p:cNvPr id="3" name="Título 1"/>
          <p:cNvSpPr>
            <a:spLocks noGrp="1"/>
          </p:cNvSpPr>
          <p:nvPr>
            <p:ph type="title"/>
          </p:nvPr>
        </p:nvSpPr>
        <p:spPr>
          <a:xfrm>
            <a:off x="838200" y="365125"/>
            <a:ext cx="10515600" cy="1325563"/>
          </a:xfrm>
        </p:spPr>
        <p:txBody>
          <a:bodyPr>
            <a:normAutofit/>
          </a:bodyPr>
          <a:lstStyle/>
          <a:p>
            <a:r>
              <a:rPr lang="es-ES" sz="3600" b="1" dirty="0">
                <a:solidFill>
                  <a:schemeClr val="accent1">
                    <a:lumMod val="50000"/>
                  </a:schemeClr>
                </a:solidFill>
              </a:rPr>
              <a:t>Generalidades</a:t>
            </a:r>
            <a:endParaRPr lang="en-US" sz="3600" b="1" dirty="0">
              <a:solidFill>
                <a:schemeClr val="accent1">
                  <a:lumMod val="50000"/>
                </a:schemeClr>
              </a:solidFill>
            </a:endParaRPr>
          </a:p>
        </p:txBody>
      </p:sp>
      <p:sp>
        <p:nvSpPr>
          <p:cNvPr id="4" name="Marcador de contenido 2"/>
          <p:cNvSpPr>
            <a:spLocks noGrp="1"/>
          </p:cNvSpPr>
          <p:nvPr>
            <p:ph idx="1"/>
          </p:nvPr>
        </p:nvSpPr>
        <p:spPr>
          <a:xfrm>
            <a:off x="428766" y="1638193"/>
            <a:ext cx="11056651" cy="3467207"/>
          </a:xfrm>
        </p:spPr>
        <p:txBody>
          <a:bodyPr>
            <a:normAutofit/>
          </a:bodyPr>
          <a:lstStyle/>
          <a:p>
            <a:pPr algn="just"/>
            <a:r>
              <a:rPr lang="es-ES" sz="2200" dirty="0">
                <a:latin typeface="+mj-lt"/>
              </a:rPr>
              <a:t>Lugar: Bogotá D.C., Hotel Hilton Garden </a:t>
            </a:r>
            <a:r>
              <a:rPr lang="es-ES" sz="2200" dirty="0" err="1">
                <a:latin typeface="+mj-lt"/>
              </a:rPr>
              <a:t>Inn</a:t>
            </a:r>
            <a:r>
              <a:rPr lang="es-ES" sz="2200" dirty="0">
                <a:latin typeface="+mj-lt"/>
              </a:rPr>
              <a:t>.</a:t>
            </a:r>
          </a:p>
          <a:p>
            <a:pPr algn="just"/>
            <a:r>
              <a:rPr lang="es-ES" sz="2200" dirty="0">
                <a:latin typeface="+mj-lt"/>
              </a:rPr>
              <a:t>Fecha: Noviembre 15 y 16 de 2023</a:t>
            </a:r>
          </a:p>
          <a:p>
            <a:pPr algn="just"/>
            <a:r>
              <a:rPr lang="es-ES" sz="2200" dirty="0">
                <a:latin typeface="+mj-lt"/>
              </a:rPr>
              <a:t>Participantes: 183 personas</a:t>
            </a:r>
          </a:p>
          <a:p>
            <a:pPr algn="just"/>
            <a:r>
              <a:rPr lang="es-ES" sz="2200" dirty="0">
                <a:latin typeface="+mj-lt"/>
              </a:rPr>
              <a:t>Convocatoria: se invitó a directoras(es) de consultorios jurídicos, decanas(os) de las facultades de Derecho y rectoras(es) de las universidades que hacen parte de la Red Tejiendo Justicia mediante correo electrónico.</a:t>
            </a:r>
            <a:endParaRPr lang="en-US" sz="2200" dirty="0">
              <a:latin typeface="+mj-lt"/>
            </a:endParaRPr>
          </a:p>
        </p:txBody>
      </p:sp>
    </p:spTree>
    <p:extLst>
      <p:ext uri="{BB962C8B-B14F-4D97-AF65-F5344CB8AC3E}">
        <p14:creationId xmlns:p14="http://schemas.microsoft.com/office/powerpoint/2010/main" val="261186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nvGraphicFramePr>
        <p:xfrm>
          <a:off x="243840" y="1229362"/>
          <a:ext cx="6502400" cy="5295903"/>
        </p:xfrm>
        <a:graphic>
          <a:graphicData uri="http://schemas.openxmlformats.org/drawingml/2006/table">
            <a:tbl>
              <a:tblPr firstRow="1" firstCol="1" bandRow="1"/>
              <a:tblGrid>
                <a:gridCol w="926208">
                  <a:extLst>
                    <a:ext uri="{9D8B030D-6E8A-4147-A177-3AD203B41FA5}">
                      <a16:colId xmlns:a16="http://schemas.microsoft.com/office/drawing/2014/main" val="1703286375"/>
                    </a:ext>
                  </a:extLst>
                </a:gridCol>
                <a:gridCol w="5576192">
                  <a:extLst>
                    <a:ext uri="{9D8B030D-6E8A-4147-A177-3AD203B41FA5}">
                      <a16:colId xmlns:a16="http://schemas.microsoft.com/office/drawing/2014/main" val="1997342999"/>
                    </a:ext>
                  </a:extLst>
                </a:gridCol>
              </a:tblGrid>
              <a:tr h="1119113">
                <a:tc>
                  <a:txBody>
                    <a:bodyPr/>
                    <a:lstStyle/>
                    <a:p>
                      <a:pPr algn="ct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8:00 - 8:30</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INSTALACIÓN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Himno de la República de Colombia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Intervención de la Doctora Eliana Gallego, coordinadora del nodo eje cafetero de la Red Tejiendo Justicia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Intervención Viceministra de Promoción de la Justicia, Doctora Johana Delgado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Intervención </a:t>
                      </a: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Francesco de Simone – Especialista senior de Modernización del Estado Banco Interamericano de Desarrollo</a:t>
                      </a: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041398"/>
                  </a:ext>
                </a:extLst>
              </a:tr>
              <a:tr h="1825002">
                <a:tc>
                  <a:txBody>
                    <a:bodyPr/>
                    <a:lstStyle/>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8:30 – 9:15</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PANEL “ACUERDOS DE APOYO Y DIRECTIVAS ANTICIPADAS: EL DERECHO A DECIDIR DE LAS PERSONAS CON DISCAPACIDAD”</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Moderadora</a:t>
                      </a:r>
                      <a:r>
                        <a:rPr lang="es-ES" sz="1200" dirty="0">
                          <a:effectLst/>
                          <a:latin typeface="Arial" panose="020B0604020202020204" pitchFamily="34" charset="0"/>
                          <a:ea typeface="Arial" panose="020B0604020202020204" pitchFamily="34" charset="0"/>
                          <a:cs typeface="Times New Roman" panose="02020603050405020304" pitchFamily="18" charset="0"/>
                        </a:rPr>
                        <a:t>: Doctora Cecilia Díez, Directora Especialización de Familia, Universidad del Rosario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Panelistas: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 Aroldo Quiroz, magistrado de la Corte Suprema de Justicia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Doctora Ángela María Yepes Sánchez, Directora del Consultorio Jurídico de la Universidad de los Andes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6350" indent="-6350" algn="just">
                        <a:lnSpc>
                          <a:spcPct val="107000"/>
                        </a:lnSpc>
                        <a:spcAft>
                          <a:spcPts val="5"/>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Doctora Natalia Moreno Rodríguez, Profesional Especializado de la </a:t>
                      </a: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Gerencia de Inclusión de Personas con Discapacidad de la</a:t>
                      </a:r>
                      <a:r>
                        <a:rPr lang="es-ES" sz="1200" dirty="0">
                          <a:effectLst/>
                          <a:latin typeface="Arial" panose="020B0604020202020204" pitchFamily="34" charset="0"/>
                          <a:ea typeface="Arial" panose="020B0604020202020204" pitchFamily="34" charset="0"/>
                          <a:cs typeface="Times New Roman" panose="02020603050405020304" pitchFamily="18" charset="0"/>
                        </a:rPr>
                        <a:t> Vicepresidencia de la República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901405"/>
                  </a:ext>
                </a:extLst>
              </a:tr>
              <a:tr h="447645">
                <a:tc>
                  <a:txBody>
                    <a:bodyPr/>
                    <a:lstStyle/>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9:15 – 10:10</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DECRETO REGLAMENTARIO DE LA LEY 2113 DE 2021, CONFERENCIA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Doctor José Chamorro, Ministerio de Justicia y del Derecho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02229"/>
                  </a:ext>
                </a:extLst>
              </a:tr>
              <a:tr h="223822">
                <a:tc>
                  <a:txBody>
                    <a:bodyPr/>
                    <a:lstStyle/>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10:10-10:30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panose="020B0604020202020204" pitchFamily="34" charset="0"/>
                          <a:ea typeface="Arial" panose="020B0604020202020204" pitchFamily="34" charset="0"/>
                          <a:cs typeface="Times New Roman" panose="02020603050405020304" pitchFamily="18" charset="0"/>
                        </a:rPr>
                        <a:t>RECESO</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85627"/>
                  </a:ext>
                </a:extLst>
              </a:tr>
              <a:tr h="559557">
                <a:tc>
                  <a:txBody>
                    <a:bodyPr/>
                    <a:lstStyle/>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10:30 - 1:00</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DIÁLOGO CON EL MINISTRO DE JUSTICIA Y DEL DERECHO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CONTRIBUCIÓN DE LAS FACULTADES DE DERECHO EN EL FORTALECIMIENTO DEL SISTEMA DE JUSTICIA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35916"/>
                  </a:ext>
                </a:extLst>
              </a:tr>
              <a:tr h="223822">
                <a:tc>
                  <a:txBody>
                    <a:bodyPr/>
                    <a:lstStyle/>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1:00 – 2:00</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ALMUERZO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45286" marR="45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0537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263989693"/>
              </p:ext>
            </p:extLst>
          </p:nvPr>
        </p:nvGraphicFramePr>
        <p:xfrm>
          <a:off x="6746240" y="866527"/>
          <a:ext cx="5252568" cy="5669280"/>
        </p:xfrm>
        <a:graphic>
          <a:graphicData uri="http://schemas.openxmlformats.org/drawingml/2006/table">
            <a:tbl>
              <a:tblPr firstRow="1" firstCol="1" bandRow="1"/>
              <a:tblGrid>
                <a:gridCol w="748180">
                  <a:extLst>
                    <a:ext uri="{9D8B030D-6E8A-4147-A177-3AD203B41FA5}">
                      <a16:colId xmlns:a16="http://schemas.microsoft.com/office/drawing/2014/main" val="95275282"/>
                    </a:ext>
                  </a:extLst>
                </a:gridCol>
                <a:gridCol w="4504388">
                  <a:extLst>
                    <a:ext uri="{9D8B030D-6E8A-4147-A177-3AD203B41FA5}">
                      <a16:colId xmlns:a16="http://schemas.microsoft.com/office/drawing/2014/main" val="3693623213"/>
                    </a:ext>
                  </a:extLst>
                </a:gridCol>
              </a:tblGrid>
              <a:tr h="2020264">
                <a:tc>
                  <a:txBody>
                    <a:bodyPr/>
                    <a:lstStyle/>
                    <a:p>
                      <a:pPr algn="ct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2:00 -3:00</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3575" marR="6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PANEL “</a:t>
                      </a:r>
                      <a:r>
                        <a:rPr lang="es-ES" sz="1200" b="1" dirty="0">
                          <a:effectLst/>
                          <a:latin typeface="Arial" panose="020B0604020202020204" pitchFamily="34" charset="0"/>
                          <a:ea typeface="Arial" panose="020B0604020202020204" pitchFamily="34" charset="0"/>
                          <a:cs typeface="Times New Roman" panose="02020603050405020304" pitchFamily="18" charset="0"/>
                        </a:rPr>
                        <a:t>DERECHOS SEXUALES Y REPRODUCTIVOS”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Moderador:</a:t>
                      </a:r>
                      <a:r>
                        <a:rPr lang="es-ES" sz="1200" dirty="0">
                          <a:effectLst/>
                          <a:latin typeface="Arial" panose="020B0604020202020204" pitchFamily="34" charset="0"/>
                          <a:ea typeface="Times New Roman" panose="02020603050405020304" pitchFamily="18" charset="0"/>
                          <a:cs typeface="Times New Roman" panose="02020603050405020304" pitchFamily="18" charset="0"/>
                        </a:rPr>
                        <a:t> Doctor Ricardo Luque Núñez, Coordinador Grupo Salud y de Derechos Sexuales y Reproductivos, Ministerio de Salud y Protección Social</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1348740" indent="-1348740" algn="just">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Panelistas:</a:t>
                      </a: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1348740" indent="-1348740"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Doctora Laura León, Coordinadora de Cambio Social </a:t>
                      </a:r>
                      <a:r>
                        <a:rPr lang="es-ES" sz="1200" dirty="0" err="1">
                          <a:effectLst/>
                          <a:latin typeface="Arial" panose="020B0604020202020204" pitchFamily="34" charset="0"/>
                          <a:ea typeface="Times New Roman" panose="02020603050405020304" pitchFamily="18" charset="0"/>
                          <a:cs typeface="Times New Roman" panose="02020603050405020304" pitchFamily="18" charset="0"/>
                        </a:rPr>
                        <a:t>Profamilia</a:t>
                      </a: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Doctora Dayana Blanco Acendra, </a:t>
                      </a:r>
                      <a:r>
                        <a:rPr lang="es-ES" sz="1200" dirty="0" err="1">
                          <a:effectLst/>
                          <a:latin typeface="Arial" panose="020B0604020202020204" pitchFamily="34" charset="0"/>
                          <a:ea typeface="Arial" panose="020B0604020202020204" pitchFamily="34" charset="0"/>
                          <a:cs typeface="Times New Roman" panose="02020603050405020304" pitchFamily="18" charset="0"/>
                        </a:rPr>
                        <a:t>Ilex</a:t>
                      </a:r>
                      <a:r>
                        <a:rPr lang="es-ES" sz="1200" dirty="0">
                          <a:effectLst/>
                          <a:latin typeface="Arial" panose="020B0604020202020204" pitchFamily="34" charset="0"/>
                          <a:ea typeface="Arial" panose="020B0604020202020204" pitchFamily="34" charset="0"/>
                          <a:cs typeface="Times New Roman" panose="02020603050405020304" pitchFamily="18" charset="0"/>
                        </a:rPr>
                        <a:t> Acción Jurídica (Interrupción voluntaria del embarazo de mujeres con identidad étnico racial)</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155752"/>
                  </a:ext>
                </a:extLst>
              </a:tr>
              <a:tr h="2331074">
                <a:tc>
                  <a:txBody>
                    <a:bodyPr/>
                    <a:lstStyle/>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3:00-4:00</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63575" marR="63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PANEL J</a:t>
                      </a:r>
                      <a:r>
                        <a:rPr lang="es-ES"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USTICIA DIGITAL COMO HERRAMIENTA PARA FACILITAR EL ACCESO DE LOS GRUPOS POBLACIONALES Y DEL TERRITORIO</a:t>
                      </a:r>
                      <a:r>
                        <a:rPr lang="es-E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Moderador: Constanza </a:t>
                      </a:r>
                      <a:r>
                        <a:rPr lang="es-ES" sz="1200" b="1" dirty="0" err="1">
                          <a:effectLst/>
                          <a:latin typeface="Arial" panose="020B0604020202020204" pitchFamily="34" charset="0"/>
                          <a:ea typeface="Arial" panose="020B0604020202020204" pitchFamily="34" charset="0"/>
                          <a:cs typeface="Times New Roman" panose="02020603050405020304" pitchFamily="18" charset="0"/>
                        </a:rPr>
                        <a:t>Garcia</a:t>
                      </a:r>
                      <a:r>
                        <a:rPr lang="es-ES" sz="1200" b="1" dirty="0">
                          <a:effectLst/>
                          <a:latin typeface="Arial" panose="020B0604020202020204" pitchFamily="34" charset="0"/>
                          <a:ea typeface="Arial" panose="020B0604020202020204" pitchFamily="34" charset="0"/>
                          <a:cs typeface="Times New Roman" panose="02020603050405020304" pitchFamily="18" charset="0"/>
                        </a:rPr>
                        <a:t> – Directora de Justicia Formal o Juan Carlos Rodriguez -  Gerente UEP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Doctora </a:t>
                      </a:r>
                      <a:r>
                        <a:rPr lang="es-ES" sz="12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Nathalia</a:t>
                      </a: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Gaona Cifuentes - Magistrada Consejo Superior de la Judicatura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Jorge Fernando Bejarano Lobo –  Consultor Banco Interamericano de Desarrollo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Ingeniero Cesar Augusto Cruz Ayala- Director de Gobierno Digital- Ministerio de Tecnologías de la Información y las Comunicaciones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Ingeniero Julio Rivera- Director de Tecnologías y de Sistemas de Información de Justicia – Ministerio de Justicia y del Derecho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3575" marR="63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761243"/>
                  </a:ext>
                </a:extLst>
              </a:tr>
            </a:tbl>
          </a:graphicData>
        </a:graphic>
      </p:graphicFrame>
      <p:sp>
        <p:nvSpPr>
          <p:cNvPr id="8" name="Título 1"/>
          <p:cNvSpPr>
            <a:spLocks noGrp="1"/>
          </p:cNvSpPr>
          <p:nvPr>
            <p:ph type="title"/>
          </p:nvPr>
        </p:nvSpPr>
        <p:spPr>
          <a:xfrm>
            <a:off x="360680" y="-53872"/>
            <a:ext cx="10515600" cy="1325563"/>
          </a:xfrm>
        </p:spPr>
        <p:txBody>
          <a:bodyPr vert="horz" lIns="91440" tIns="45720" rIns="91440" bIns="45720" rtlCol="0" anchor="ctr">
            <a:normAutofit/>
          </a:bodyPr>
          <a:lstStyle/>
          <a:p>
            <a:r>
              <a:rPr lang="es-ES" sz="3600" b="1" dirty="0">
                <a:solidFill>
                  <a:schemeClr val="accent1">
                    <a:lumMod val="50000"/>
                  </a:schemeClr>
                </a:solidFill>
              </a:rPr>
              <a:t>Agenda- Día 1- 15 de noviembre</a:t>
            </a:r>
            <a:endParaRPr lang="en-US" sz="3600" b="1" dirty="0">
              <a:solidFill>
                <a:schemeClr val="accent1">
                  <a:lumMod val="50000"/>
                </a:schemeClr>
              </a:solidFill>
            </a:endParaRPr>
          </a:p>
        </p:txBody>
      </p:sp>
    </p:spTree>
    <p:extLst>
      <p:ext uri="{BB962C8B-B14F-4D97-AF65-F5344CB8AC3E}">
        <p14:creationId xmlns:p14="http://schemas.microsoft.com/office/powerpoint/2010/main" val="219344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346764423"/>
              </p:ext>
            </p:extLst>
          </p:nvPr>
        </p:nvGraphicFramePr>
        <p:xfrm>
          <a:off x="257858" y="1209040"/>
          <a:ext cx="6285182" cy="5000734"/>
        </p:xfrm>
        <a:graphic>
          <a:graphicData uri="http://schemas.openxmlformats.org/drawingml/2006/table">
            <a:tbl>
              <a:tblPr firstRow="1" firstCol="1" bandRow="1"/>
              <a:tblGrid>
                <a:gridCol w="1097525">
                  <a:extLst>
                    <a:ext uri="{9D8B030D-6E8A-4147-A177-3AD203B41FA5}">
                      <a16:colId xmlns:a16="http://schemas.microsoft.com/office/drawing/2014/main" val="3694554586"/>
                    </a:ext>
                  </a:extLst>
                </a:gridCol>
                <a:gridCol w="5187657">
                  <a:extLst>
                    <a:ext uri="{9D8B030D-6E8A-4147-A177-3AD203B41FA5}">
                      <a16:colId xmlns:a16="http://schemas.microsoft.com/office/drawing/2014/main" val="337472153"/>
                    </a:ext>
                  </a:extLst>
                </a:gridCol>
              </a:tblGrid>
              <a:tr h="1195165">
                <a:tc>
                  <a:txBody>
                    <a:bodyPr/>
                    <a:lstStyle/>
                    <a:p>
                      <a:pPr algn="ct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8:00 – 9:00</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0673" marR="50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PRESENTACIÓN PROGRAMA PARA LA TRANSFORMACIÓN DIGITAL DE LA JUSTICIA EN COLOMBIA COMO FACILITADOR DEL ACCESO A LOS SERVICIOS DE JUSTICIA DE LA RAMA EJECUTIVA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 Juan Carlos Rodriguez Arana. Gerente Unidad Ejecutora Programa para la Transformación Digital de la Justicia en Colombia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0673" marR="50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388896"/>
                  </a:ext>
                </a:extLst>
              </a:tr>
              <a:tr h="2368198">
                <a:tc>
                  <a:txBody>
                    <a:bodyPr/>
                    <a:lstStyle/>
                    <a:p>
                      <a:pPr algn="ct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9:00-10:00</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0673" marR="50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PANEL “MIGRACIÓN, VIOLENCIAS POR RAZONES DE GÉNERO Y RUTAS DE ATENCIÓN”.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Moderador:</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Doctora Aura Isabel Duarte Durán, Dirección de Justicia Formal</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Conferencistas:</a:t>
                      </a:r>
                      <a:endParaRPr lang="en-US" sz="1200" b="1"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b="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Doctora Diana Marcela Gómez Correal - Viceministra de las Mujeres del Ministerio de Igualdad y Equidad.</a:t>
                      </a:r>
                      <a:endParaRPr lang="en-US" sz="1200" b="0"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Doctora Tatiana O</a:t>
                      </a:r>
                      <a:r>
                        <a:rPr lang="es-ES" sz="1200" dirty="0">
                          <a:effectLst/>
                          <a:latin typeface="Arial" panose="020B0604020202020204" pitchFamily="34" charset="0"/>
                          <a:ea typeface="Arial" panose="020B0604020202020204" pitchFamily="34" charset="0"/>
                          <a:cs typeface="Times New Roman" panose="02020603050405020304" pitchFamily="18" charset="0"/>
                        </a:rPr>
                        <a:t>larte asesora de género del Programa Venezuela, Respuesta e Integración- USAID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Doctora Carolina Tejada,  ONU Mujeres Colombia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0673" marR="50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599199"/>
                  </a:ext>
                </a:extLst>
              </a:tr>
              <a:tr h="132796">
                <a:tc>
                  <a:txBody>
                    <a:bodyPr/>
                    <a:lstStyle/>
                    <a:p>
                      <a:pPr algn="ct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10:00-10:30</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0673" marR="50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RECESO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0673" marR="50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400633"/>
                  </a:ext>
                </a:extLst>
              </a:tr>
              <a:tr h="1062369">
                <a:tc>
                  <a:txBody>
                    <a:bodyPr/>
                    <a:lstStyle/>
                    <a:p>
                      <a:pPr algn="ct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10:30-11:15</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0673" marR="50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ENFOQUE DE GÉNERO EN LAS DECISIONES JUDICIALES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Conferencista: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Doctora Alexandra Sandoval, Magistrada Jurisdicción Especial para la Paz</a:t>
                      </a:r>
                      <a:r>
                        <a:rPr lang="es-E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50673" marR="50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840032"/>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795078605"/>
              </p:ext>
            </p:extLst>
          </p:nvPr>
        </p:nvGraphicFramePr>
        <p:xfrm>
          <a:off x="6638340" y="1209040"/>
          <a:ext cx="5295703" cy="5120640"/>
        </p:xfrm>
        <a:graphic>
          <a:graphicData uri="http://schemas.openxmlformats.org/drawingml/2006/table">
            <a:tbl>
              <a:tblPr firstRow="1" firstCol="1" bandRow="1"/>
              <a:tblGrid>
                <a:gridCol w="924741">
                  <a:extLst>
                    <a:ext uri="{9D8B030D-6E8A-4147-A177-3AD203B41FA5}">
                      <a16:colId xmlns:a16="http://schemas.microsoft.com/office/drawing/2014/main" val="93427942"/>
                    </a:ext>
                  </a:extLst>
                </a:gridCol>
                <a:gridCol w="4370962">
                  <a:extLst>
                    <a:ext uri="{9D8B030D-6E8A-4147-A177-3AD203B41FA5}">
                      <a16:colId xmlns:a16="http://schemas.microsoft.com/office/drawing/2014/main" val="2364938951"/>
                    </a:ext>
                  </a:extLst>
                </a:gridCol>
              </a:tblGrid>
              <a:tr h="2668963">
                <a:tc>
                  <a:txBody>
                    <a:bodyPr/>
                    <a:lstStyle/>
                    <a:p>
                      <a:pPr algn="ctr">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11:15- 12:15</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PANEL “DESARROLLO JURISPRUDENCIAL FRENTE A LAS PERSONAS CON ORIENTACIÓN SEXUAL E IDENTIDAD DE GÉNERO DIVERSA”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Moderadora: </a:t>
                      </a:r>
                      <a:r>
                        <a:rPr lang="es-ES" sz="1200" dirty="0" err="1">
                          <a:effectLst/>
                          <a:latin typeface="Arial" panose="020B0604020202020204" pitchFamily="34" charset="0"/>
                          <a:ea typeface="Times New Roman" panose="02020603050405020304" pitchFamily="18" charset="0"/>
                          <a:cs typeface="Times New Roman" panose="02020603050405020304" pitchFamily="18" charset="0"/>
                        </a:rPr>
                        <a:t>Danne</a:t>
                      </a: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Aro Belmont, Directora GAAT</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Panelistas: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Doctora Francesca </a:t>
                      </a:r>
                      <a:r>
                        <a:rPr lang="es-ES" sz="1200" dirty="0" err="1">
                          <a:effectLst/>
                          <a:latin typeface="Arial" panose="020B0604020202020204" pitchFamily="34" charset="0"/>
                          <a:ea typeface="Arial" panose="020B0604020202020204" pitchFamily="34" charset="0"/>
                          <a:cs typeface="Times New Roman" panose="02020603050405020304" pitchFamily="18" charset="0"/>
                        </a:rPr>
                        <a:t>Mcqoid</a:t>
                      </a:r>
                      <a:r>
                        <a:rPr lang="es-ES" sz="1200" dirty="0">
                          <a:effectLst/>
                          <a:latin typeface="Arial" panose="020B0604020202020204" pitchFamily="34" charset="0"/>
                          <a:ea typeface="Arial" panose="020B0604020202020204" pitchFamily="34" charset="0"/>
                          <a:cs typeface="Times New Roman" panose="02020603050405020304" pitchFamily="18" charset="0"/>
                        </a:rPr>
                        <a:t>, </a:t>
                      </a:r>
                      <a:r>
                        <a:rPr lang="es-CO" sz="1200" dirty="0">
                          <a:effectLst/>
                          <a:latin typeface="Arial" panose="020B0604020202020204" pitchFamily="34" charset="0"/>
                          <a:ea typeface="Arial" panose="020B0604020202020204" pitchFamily="34" charset="0"/>
                          <a:cs typeface="Times New Roman" panose="02020603050405020304" pitchFamily="18" charset="0"/>
                        </a:rPr>
                        <a:t>Gerente de Diversidad Sexual de la  Vicepresidencia de la República</a:t>
                      </a:r>
                      <a:r>
                        <a:rPr lang="es-ES" sz="1200" dirty="0">
                          <a:effectLst/>
                          <a:latin typeface="Arial" panose="020B0604020202020204" pitchFamily="34" charset="0"/>
                          <a:ea typeface="Arial" panose="020B0604020202020204" pitchFamily="34" charset="0"/>
                          <a:cs typeface="Times New Roman" panose="02020603050405020304" pitchFamily="18" charset="0"/>
                        </a:rPr>
                        <a:t> (Género no binario e identificación)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Doctore Ale Gómez Restrepo. </a:t>
                      </a:r>
                      <a:r>
                        <a:rPr lang="es-ES" sz="1200" dirty="0" err="1">
                          <a:effectLst/>
                          <a:latin typeface="Arial" panose="020B0604020202020204" pitchFamily="34" charset="0"/>
                          <a:ea typeface="Arial" panose="020B0604020202020204" pitchFamily="34" charset="0"/>
                          <a:cs typeface="Times New Roman" panose="02020603050405020304" pitchFamily="18" charset="0"/>
                        </a:rPr>
                        <a:t>Abogade</a:t>
                      </a:r>
                      <a:r>
                        <a:rPr lang="es-ES" sz="1200" dirty="0">
                          <a:effectLst/>
                          <a:latin typeface="Arial" panose="020B0604020202020204" pitchFamily="34" charset="0"/>
                          <a:ea typeface="Arial" panose="020B0604020202020204" pitchFamily="34" charset="0"/>
                          <a:cs typeface="Times New Roman" panose="02020603050405020304" pitchFamily="18" charset="0"/>
                        </a:rPr>
                        <a:t> y </a:t>
                      </a:r>
                      <a:r>
                        <a:rPr lang="es-ES" sz="1200" dirty="0" err="1">
                          <a:effectLst/>
                          <a:latin typeface="Arial" panose="020B0604020202020204" pitchFamily="34" charset="0"/>
                          <a:ea typeface="Arial" panose="020B0604020202020204" pitchFamily="34" charset="0"/>
                          <a:cs typeface="Times New Roman" panose="02020603050405020304" pitchFamily="18" charset="0"/>
                        </a:rPr>
                        <a:t>politólogue</a:t>
                      </a:r>
                      <a:r>
                        <a:rPr lang="es-ES" sz="1200" dirty="0">
                          <a:effectLst/>
                          <a:latin typeface="Arial" panose="020B0604020202020204" pitchFamily="34" charset="0"/>
                          <a:ea typeface="Arial" panose="020B0604020202020204" pitchFamily="34" charset="0"/>
                          <a:cs typeface="Times New Roman" panose="02020603050405020304" pitchFamily="18" charset="0"/>
                        </a:rPr>
                        <a:t>. Especialista en DDHH y DIH. Área de incidencia y litigio de Colombia Diversa</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algn="just">
                        <a:spcAft>
                          <a:spcPts val="0"/>
                        </a:spcAft>
                      </a:pPr>
                      <a:r>
                        <a:rPr lang="es-ES" sz="1200" dirty="0">
                          <a:effectLst/>
                          <a:latin typeface="Arial" panose="020B0604020202020204" pitchFamily="34" charset="0"/>
                          <a:ea typeface="Arial" panose="020B0604020202020204" pitchFamily="34" charset="0"/>
                          <a:cs typeface="Times New Roman" panose="02020603050405020304" pitchFamily="18" charset="0"/>
                        </a:rPr>
                        <a:t>Eliana Marcela Robles Pallares, Dirección de Justicia Formal (Licencia en época de parto)</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987876"/>
                  </a:ext>
                </a:extLst>
              </a:tr>
              <a:tr h="257500">
                <a:tc>
                  <a:txBody>
                    <a:bodyPr/>
                    <a:lstStyle/>
                    <a:p>
                      <a:pPr algn="ctr">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12:15 – 1:30</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ALMUERZO</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492041"/>
                  </a:ext>
                </a:extLst>
              </a:tr>
              <a:tr h="627991">
                <a:tc>
                  <a:txBody>
                    <a:bodyPr/>
                    <a:lstStyle/>
                    <a:p>
                      <a:pPr algn="ctr">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1:30 – 3:45</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panose="020B0604020202020204" pitchFamily="34" charset="0"/>
                          <a:ea typeface="Arial" panose="020B0604020202020204" pitchFamily="34" charset="0"/>
                          <a:cs typeface="Times New Roman" panose="02020603050405020304" pitchFamily="18" charset="0"/>
                        </a:rPr>
                        <a:t>CONCURSO NACIONAL ESTUDIANTIL SOBRE GÉNERO Y DISCAPACIDAD</a:t>
                      </a: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a:effectLst/>
                          <a:latin typeface="Arial" panose="020B0604020202020204" pitchFamily="34" charset="0"/>
                          <a:ea typeface="Arial" panose="020B0604020202020204" pitchFamily="34" charset="0"/>
                          <a:cs typeface="Times New Roman" panose="02020603050405020304" pitchFamily="18"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Presentación de ponencias y formulación de preguntas</a:t>
                      </a:r>
                      <a:r>
                        <a:rPr lang="es-ES" sz="1200" b="1">
                          <a:effectLst/>
                          <a:latin typeface="Arial" panose="020B0604020202020204" pitchFamily="34" charset="0"/>
                          <a:ea typeface="Arial" panose="020B0604020202020204" pitchFamily="34" charset="0"/>
                          <a:cs typeface="Times New Roman" panose="02020603050405020304" pitchFamily="18"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964535"/>
                  </a:ext>
                </a:extLst>
              </a:tr>
              <a:tr h="470993">
                <a:tc>
                  <a:txBody>
                    <a:bodyPr/>
                    <a:lstStyle/>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3:45 - 4:00</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PREMIACIÓN </a:t>
                      </a:r>
                      <a:r>
                        <a:rPr lang="es-ES" sz="1200" b="1">
                          <a:effectLst/>
                          <a:latin typeface="Arial" panose="020B0604020202020204" pitchFamily="34" charset="0"/>
                          <a:ea typeface="Arial" panose="020B0604020202020204" pitchFamily="34" charset="0"/>
                          <a:cs typeface="Times New Roman" panose="02020603050405020304" pitchFamily="18" charset="0"/>
                        </a:rPr>
                        <a:t>CONCURSO MEJOR EXPERIENCIA TEJIENDO JUSTICIA</a:t>
                      </a: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algn="ctr">
                        <a:spcAft>
                          <a:spcPts val="0"/>
                        </a:spcAft>
                      </a:pPr>
                      <a:r>
                        <a:rPr lang="es-ES" sz="1200" b="1">
                          <a:effectLst/>
                          <a:latin typeface="Arial" panose="020B0604020202020204" pitchFamily="34" charset="0"/>
                          <a:ea typeface="Arial" panose="020B0604020202020204" pitchFamily="34" charset="0"/>
                          <a:cs typeface="Times New Roman" panose="02020603050405020304" pitchFamily="18"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397714"/>
                  </a:ext>
                </a:extLst>
              </a:tr>
              <a:tr h="325889">
                <a:tc>
                  <a:txBody>
                    <a:bodyPr/>
                    <a:lstStyle/>
                    <a:p>
                      <a:pPr algn="ctr">
                        <a:spcAft>
                          <a:spcPts val="0"/>
                        </a:spcAft>
                      </a:pPr>
                      <a:r>
                        <a:rPr lang="es-ES" sz="1200">
                          <a:effectLst/>
                          <a:latin typeface="Arial" panose="020B0604020202020204" pitchFamily="34" charset="0"/>
                          <a:ea typeface="Arial" panose="020B0604020202020204" pitchFamily="34" charset="0"/>
                          <a:cs typeface="Times New Roman" panose="02020603050405020304" pitchFamily="18" charset="0"/>
                        </a:rPr>
                        <a:t>4:00 – 4:15</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PREMIACIÓN </a:t>
                      </a:r>
                      <a:r>
                        <a:rPr lang="es-ES" sz="1200" b="1" dirty="0">
                          <a:effectLst/>
                          <a:latin typeface="Arial" panose="020B0604020202020204" pitchFamily="34" charset="0"/>
                          <a:ea typeface="Arial" panose="020B0604020202020204" pitchFamily="34" charset="0"/>
                          <a:cs typeface="Times New Roman" panose="02020603050405020304" pitchFamily="18" charset="0"/>
                        </a:rPr>
                        <a:t>CONCURSO NACIONAL ESTUDIANTIL SOBRE GÉNERO Y DISCAPACIDAD</a:t>
                      </a: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64226" marR="642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900570"/>
                  </a:ext>
                </a:extLst>
              </a:tr>
            </a:tbl>
          </a:graphicData>
        </a:graphic>
      </p:graphicFrame>
      <p:sp>
        <p:nvSpPr>
          <p:cNvPr id="9" name="Rectangle 2"/>
          <p:cNvSpPr>
            <a:spLocks noChangeArrowheads="1"/>
          </p:cNvSpPr>
          <p:nvPr/>
        </p:nvSpPr>
        <p:spPr bwMode="auto">
          <a:xfrm>
            <a:off x="34480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ítulo 1"/>
          <p:cNvSpPr>
            <a:spLocks noGrp="1"/>
          </p:cNvSpPr>
          <p:nvPr>
            <p:ph type="title"/>
          </p:nvPr>
        </p:nvSpPr>
        <p:spPr>
          <a:xfrm>
            <a:off x="360680" y="118849"/>
            <a:ext cx="10515600" cy="1110512"/>
          </a:xfrm>
        </p:spPr>
        <p:txBody>
          <a:bodyPr vert="horz" lIns="91440" tIns="45720" rIns="91440" bIns="45720" rtlCol="0" anchor="ctr">
            <a:normAutofit/>
          </a:bodyPr>
          <a:lstStyle/>
          <a:p>
            <a:r>
              <a:rPr lang="es-ES" sz="3600" b="1" dirty="0">
                <a:solidFill>
                  <a:schemeClr val="accent1">
                    <a:lumMod val="50000"/>
                  </a:schemeClr>
                </a:solidFill>
              </a:rPr>
              <a:t>Agenda- Día 2- 16 de noviembre</a:t>
            </a:r>
            <a:endParaRPr lang="en-US" sz="3600" b="1" dirty="0">
              <a:solidFill>
                <a:schemeClr val="accent1">
                  <a:lumMod val="50000"/>
                </a:schemeClr>
              </a:solidFill>
            </a:endParaRPr>
          </a:p>
        </p:txBody>
      </p:sp>
    </p:spTree>
    <p:extLst>
      <p:ext uri="{BB962C8B-B14F-4D97-AF65-F5344CB8AC3E}">
        <p14:creationId xmlns:p14="http://schemas.microsoft.com/office/powerpoint/2010/main" val="108252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38200" y="1947545"/>
            <a:ext cx="10515600" cy="4351338"/>
          </a:xfrm>
        </p:spPr>
        <p:txBody>
          <a:bodyPr>
            <a:normAutofit/>
          </a:bodyPr>
          <a:lstStyle/>
          <a:p>
            <a:pPr algn="just">
              <a:buFont typeface="Wingdings" panose="05000000000000000000" pitchFamily="2" charset="2"/>
              <a:buChar char="ü"/>
            </a:pPr>
            <a:r>
              <a:rPr lang="es-ES" sz="2000" dirty="0"/>
              <a:t>Surge de una alianza con ONU Mujeres y el Programa de Acción por la Igualdad y la Inclusión Social - PAIIS de la Universidad de Los Andes, con quienes se elaboraron los términos y cronograma del concurso. </a:t>
            </a:r>
          </a:p>
          <a:p>
            <a:pPr marL="0" indent="0" algn="just">
              <a:buNone/>
            </a:pPr>
            <a:endParaRPr lang="es-ES" sz="2000" dirty="0"/>
          </a:p>
          <a:p>
            <a:pPr algn="just">
              <a:buFont typeface="Wingdings" panose="05000000000000000000" pitchFamily="2" charset="2"/>
              <a:buChar char="ü"/>
            </a:pPr>
            <a:r>
              <a:rPr lang="es-ES" sz="2000" dirty="0"/>
              <a:t>Esta iniciativa tuvo como objetivo promover e incentivar en la academia, el conocimiento, la indagación y la reflexión en materia de género y discapacidad, para estimular la capacidad de identificación y análisis de las necesidades jurídicas ciudadanas y la generación de alternativas jurídicas inclusivas.</a:t>
            </a:r>
          </a:p>
          <a:p>
            <a:pPr marL="0" indent="0" algn="just">
              <a:buNone/>
            </a:pPr>
            <a:endParaRPr lang="es-ES" sz="2000" dirty="0"/>
          </a:p>
          <a:p>
            <a:pPr algn="just">
              <a:buFont typeface="Wingdings" panose="05000000000000000000" pitchFamily="2" charset="2"/>
              <a:buChar char="ü"/>
            </a:pPr>
            <a:r>
              <a:rPr lang="es-ES" sz="2000" dirty="0"/>
              <a:t> Los equipos participantes estuvieron compuestos por un máximo de 3 estudiantes y un tutor o tutora. </a:t>
            </a:r>
          </a:p>
          <a:p>
            <a:pPr algn="just">
              <a:buFont typeface="Wingdings" panose="05000000000000000000" pitchFamily="2" charset="2"/>
              <a:buChar char="ü"/>
            </a:pPr>
            <a:endParaRPr lang="en-US" sz="2000" dirty="0"/>
          </a:p>
          <a:p>
            <a:pPr marL="0" indent="0" algn="just">
              <a:buNone/>
            </a:pPr>
            <a:endParaRPr lang="en-US" sz="2000" dirty="0"/>
          </a:p>
        </p:txBody>
      </p:sp>
      <p:sp>
        <p:nvSpPr>
          <p:cNvPr id="5" name="Título 1"/>
          <p:cNvSpPr txBox="1">
            <a:spLocks/>
          </p:cNvSpPr>
          <p:nvPr/>
        </p:nvSpPr>
        <p:spPr>
          <a:xfrm>
            <a:off x="847724" y="3317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50000"/>
                  </a:schemeClr>
                </a:solidFill>
              </a:rPr>
              <a:t>Concurso Nacional Estudiantil sobre Género y Discapacidad- Generalidades</a:t>
            </a:r>
            <a:endParaRPr lang="en-US" sz="3200" b="1" dirty="0">
              <a:solidFill>
                <a:schemeClr val="accent1">
                  <a:lumMod val="50000"/>
                </a:schemeClr>
              </a:solidFill>
            </a:endParaRPr>
          </a:p>
        </p:txBody>
      </p:sp>
    </p:spTree>
    <p:extLst>
      <p:ext uri="{BB962C8B-B14F-4D97-AF65-F5344CB8AC3E}">
        <p14:creationId xmlns:p14="http://schemas.microsoft.com/office/powerpoint/2010/main" val="208075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01256" y="1921164"/>
            <a:ext cx="10515600" cy="4255798"/>
          </a:xfrm>
        </p:spPr>
        <p:txBody>
          <a:bodyPr>
            <a:normAutofit/>
          </a:bodyPr>
          <a:lstStyle/>
          <a:p>
            <a:pPr algn="just">
              <a:buFont typeface="Wingdings" panose="05000000000000000000" pitchFamily="2" charset="2"/>
              <a:buChar char="ü"/>
            </a:pPr>
            <a:r>
              <a:rPr lang="es-ES" sz="1800" b="1" dirty="0"/>
              <a:t>María Fernanda Rangel: </a:t>
            </a:r>
            <a:r>
              <a:rPr lang="es-ES" sz="1800" dirty="0"/>
              <a:t>Abogada, especialista en contratación estatal, gestión pública e instituciones administrativas, y magister en gobierno y políticas públicas. Actualmente es Defensora Delegada para Derechos de las Mujeres y Asuntos de Género, dependencia encargada de monitorear la protección y defensa de derechos humanos de las mujeres.</a:t>
            </a:r>
          </a:p>
          <a:p>
            <a:pPr algn="just">
              <a:buFont typeface="Wingdings" panose="05000000000000000000" pitchFamily="2" charset="2"/>
              <a:buChar char="ü"/>
            </a:pPr>
            <a:endParaRPr lang="en-US" sz="1800" dirty="0"/>
          </a:p>
          <a:p>
            <a:pPr algn="just">
              <a:buFont typeface="Wingdings" panose="05000000000000000000" pitchFamily="2" charset="2"/>
              <a:buChar char="ü"/>
            </a:pPr>
            <a:r>
              <a:rPr lang="es-ES" sz="1800" b="1" dirty="0"/>
              <a:t>Francesca </a:t>
            </a:r>
            <a:r>
              <a:rPr lang="es-ES" sz="1800" b="1" dirty="0" err="1"/>
              <a:t>Mcqoid</a:t>
            </a:r>
            <a:r>
              <a:rPr lang="es-ES" sz="1800" b="1" dirty="0"/>
              <a:t>: </a:t>
            </a:r>
            <a:r>
              <a:rPr lang="es-ES" sz="1800" dirty="0"/>
              <a:t>Abogada con experiencia de vida </a:t>
            </a:r>
            <a:r>
              <a:rPr lang="es-ES" sz="1800" dirty="0" err="1"/>
              <a:t>Trans</a:t>
            </a:r>
            <a:r>
              <a:rPr lang="es-ES" sz="1800" dirty="0"/>
              <a:t> no Binaria, especialista en Derecho Internacional de los Derechos Humanos y Derecho Internacional Humanitario. Actualmente, lidera la Gerencia de Diversidad Sexual y Derechos LGBTIQ+ de la Vicepresidencia de la República.</a:t>
            </a:r>
            <a:endParaRPr lang="en-US" sz="1800" dirty="0"/>
          </a:p>
          <a:p>
            <a:pPr algn="just">
              <a:buFont typeface="Wingdings" panose="05000000000000000000" pitchFamily="2" charset="2"/>
              <a:buChar char="ü"/>
            </a:pPr>
            <a:endParaRPr lang="en-US" sz="1800" dirty="0"/>
          </a:p>
          <a:p>
            <a:pPr algn="just">
              <a:buFont typeface="Wingdings" panose="05000000000000000000" pitchFamily="2" charset="2"/>
              <a:buChar char="ü"/>
            </a:pPr>
            <a:r>
              <a:rPr lang="es-ES" sz="1800" b="1" dirty="0"/>
              <a:t>Cecilia Diez Vargas: </a:t>
            </a:r>
            <a:r>
              <a:rPr lang="es-ES" sz="1800" dirty="0"/>
              <a:t>Abogada, especialista en Derecho de Familia, en Derechos Humanos y en Derecho Internacional Humanitario.  Se desempeña actualmente como directora de la Especialización en Derecho de Familia en la Universidad del Rosario y como jefe del Área Disciplinar de Derecho Civil en la Facultad de Jurisprudencia o de las universidades que hacen parte de la Red Tejiendo Justicia.</a:t>
            </a:r>
            <a:endParaRPr lang="en-US" sz="1800" dirty="0"/>
          </a:p>
        </p:txBody>
      </p:sp>
      <p:sp>
        <p:nvSpPr>
          <p:cNvPr id="5" name="Título 1"/>
          <p:cNvSpPr txBox="1">
            <a:spLocks/>
          </p:cNvSpPr>
          <p:nvPr/>
        </p:nvSpPr>
        <p:spPr>
          <a:xfrm>
            <a:off x="947736" y="3889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50000"/>
                  </a:schemeClr>
                </a:solidFill>
              </a:rPr>
              <a:t>Concurso Nacional Estudiantil sobre Género y Discapacidad- Juradas</a:t>
            </a:r>
            <a:endParaRPr lang="en-US" sz="3200" b="1" dirty="0">
              <a:solidFill>
                <a:schemeClr val="accent1">
                  <a:lumMod val="50000"/>
                </a:schemeClr>
              </a:solidFill>
            </a:endParaRPr>
          </a:p>
        </p:txBody>
      </p:sp>
    </p:spTree>
    <p:extLst>
      <p:ext uri="{BB962C8B-B14F-4D97-AF65-F5344CB8AC3E}">
        <p14:creationId xmlns:p14="http://schemas.microsoft.com/office/powerpoint/2010/main" val="199533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714790"/>
            <a:ext cx="10515600" cy="4609809"/>
          </a:xfrm>
        </p:spPr>
        <p:txBody>
          <a:bodyPr>
            <a:noAutofit/>
          </a:bodyPr>
          <a:lstStyle/>
          <a:p>
            <a:pPr algn="just">
              <a:buFont typeface="Wingdings" panose="05000000000000000000" pitchFamily="2" charset="2"/>
              <a:buChar char="ü"/>
            </a:pPr>
            <a:r>
              <a:rPr lang="es-ES" sz="1800" b="1" dirty="0"/>
              <a:t>Primera ronda- Regional:</a:t>
            </a:r>
          </a:p>
          <a:p>
            <a:pPr algn="just"/>
            <a:r>
              <a:rPr lang="es-ES" sz="1800" dirty="0"/>
              <a:t>Participaron 26 universidades, cada una de las cuales remitió un ensayo argumentativo en el que analizaron un caso hipotético en el que convergían dinámicas relacionadas con los enfoques diferenciales (de derechos de las mujeres, de orientación sexual e identidad de género diversa y de discapacidad), conforme a los lineamientos establecidos en las bases del concurso.</a:t>
            </a:r>
          </a:p>
          <a:p>
            <a:pPr algn="just"/>
            <a:r>
              <a:rPr lang="es-ES" sz="1800" dirty="0"/>
              <a:t>Como resultado de esta fase, resultaron clasificados a la ronda nacional un (1) equipo por cada uno de los nodos de la Red que participaron (7 en total); estos equipos delegaron a un (1) o una representante para participar en la ronda final.</a:t>
            </a:r>
          </a:p>
          <a:p>
            <a:pPr marL="0" indent="0" algn="just">
              <a:buNone/>
            </a:pPr>
            <a:endParaRPr lang="es-ES" sz="1800" dirty="0"/>
          </a:p>
          <a:p>
            <a:pPr algn="just">
              <a:buFont typeface="Wingdings" panose="05000000000000000000" pitchFamily="2" charset="2"/>
              <a:buChar char="ü"/>
            </a:pPr>
            <a:r>
              <a:rPr lang="es-ES" sz="1800" b="1" dirty="0"/>
              <a:t>Segunda ronda- Nacional (final):</a:t>
            </a:r>
          </a:p>
          <a:p>
            <a:pPr algn="just"/>
            <a:r>
              <a:rPr lang="es-ES" sz="1800" dirty="0"/>
              <a:t>Cada estudiante realizó la presentación de una ponencia en la que abordará los principales elementos del análisis realizado por su equipo, cuya duración fue de máximo 15 minutos; posteriormente, se formularon 2 preguntas orientadoras por parte de las juradas, que fueron atendidas por el o la estudiante orador(a) en un tiempo de 5 minutos.</a:t>
            </a:r>
          </a:p>
          <a:p>
            <a:pPr algn="just"/>
            <a:r>
              <a:rPr lang="es-ES" sz="1800" dirty="0"/>
              <a:t>Se realizó la entrega de reconocimientos a las universidades ganadoras.</a:t>
            </a:r>
            <a:endParaRPr lang="en-US" sz="1800" dirty="0"/>
          </a:p>
          <a:p>
            <a:pPr marL="0" indent="0">
              <a:buNone/>
            </a:pPr>
            <a:endParaRPr lang="en-US" sz="1800" dirty="0"/>
          </a:p>
          <a:p>
            <a:pPr marL="0" indent="0" algn="just">
              <a:buNone/>
            </a:pPr>
            <a:endParaRPr lang="en-US" sz="1800" dirty="0"/>
          </a:p>
        </p:txBody>
      </p:sp>
      <p:sp>
        <p:nvSpPr>
          <p:cNvPr id="4" name="Título 1"/>
          <p:cNvSpPr txBox="1">
            <a:spLocks/>
          </p:cNvSpPr>
          <p:nvPr/>
        </p:nvSpPr>
        <p:spPr>
          <a:xfrm>
            <a:off x="838200" y="3091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50000"/>
                  </a:schemeClr>
                </a:solidFill>
              </a:rPr>
              <a:t>Concurso Nacional Estudiantil sobre Género y Discapacidad- Desarrollo</a:t>
            </a:r>
            <a:endParaRPr lang="en-US" sz="3200" b="1" dirty="0">
              <a:solidFill>
                <a:schemeClr val="accent1">
                  <a:lumMod val="50000"/>
                </a:schemeClr>
              </a:solidFill>
            </a:endParaRPr>
          </a:p>
        </p:txBody>
      </p:sp>
    </p:spTree>
    <p:extLst>
      <p:ext uri="{BB962C8B-B14F-4D97-AF65-F5344CB8AC3E}">
        <p14:creationId xmlns:p14="http://schemas.microsoft.com/office/powerpoint/2010/main" val="300679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101809035"/>
              </p:ext>
            </p:extLst>
          </p:nvPr>
        </p:nvGraphicFramePr>
        <p:xfrm>
          <a:off x="1976581" y="1990730"/>
          <a:ext cx="7869381" cy="3328351"/>
        </p:xfrm>
        <a:graphic>
          <a:graphicData uri="http://schemas.openxmlformats.org/drawingml/2006/table">
            <a:tbl>
              <a:tblPr firstRow="1" firstCol="1" bandRow="1"/>
              <a:tblGrid>
                <a:gridCol w="694944">
                  <a:extLst>
                    <a:ext uri="{9D8B030D-6E8A-4147-A177-3AD203B41FA5}">
                      <a16:colId xmlns:a16="http://schemas.microsoft.com/office/drawing/2014/main" val="338720068"/>
                    </a:ext>
                  </a:extLst>
                </a:gridCol>
                <a:gridCol w="3049762">
                  <a:extLst>
                    <a:ext uri="{9D8B030D-6E8A-4147-A177-3AD203B41FA5}">
                      <a16:colId xmlns:a16="http://schemas.microsoft.com/office/drawing/2014/main" val="4253150710"/>
                    </a:ext>
                  </a:extLst>
                </a:gridCol>
                <a:gridCol w="2074835">
                  <a:extLst>
                    <a:ext uri="{9D8B030D-6E8A-4147-A177-3AD203B41FA5}">
                      <a16:colId xmlns:a16="http://schemas.microsoft.com/office/drawing/2014/main" val="211331308"/>
                    </a:ext>
                  </a:extLst>
                </a:gridCol>
                <a:gridCol w="2049840">
                  <a:extLst>
                    <a:ext uri="{9D8B030D-6E8A-4147-A177-3AD203B41FA5}">
                      <a16:colId xmlns:a16="http://schemas.microsoft.com/office/drawing/2014/main" val="1354505235"/>
                    </a:ext>
                  </a:extLst>
                </a:gridCol>
              </a:tblGrid>
              <a:tr h="336831">
                <a:tc>
                  <a:txBody>
                    <a:bodyPr/>
                    <a:lstStyle/>
                    <a:p>
                      <a:pPr algn="ctr" fontAlgn="base">
                        <a:spcAft>
                          <a:spcPts val="0"/>
                        </a:spcAft>
                      </a:pPr>
                      <a:r>
                        <a:rPr lang="es-CO" sz="1600" b="1" dirty="0">
                          <a:solidFill>
                            <a:srgbClr val="000000"/>
                          </a:solidFill>
                          <a:effectLst/>
                          <a:latin typeface="+mn-lt"/>
                          <a:ea typeface="Calibri" panose="020F0502020204030204" pitchFamily="34" charset="0"/>
                          <a:cs typeface="Times New Roman" panose="02020603050405020304" pitchFamily="18" charset="0"/>
                        </a:rPr>
                        <a:t>No.  </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a:spcAft>
                          <a:spcPts val="0"/>
                        </a:spcAft>
                      </a:pPr>
                      <a:r>
                        <a:rPr lang="es-CO" sz="1600" b="1" dirty="0">
                          <a:solidFill>
                            <a:srgbClr val="000000"/>
                          </a:solidFill>
                          <a:effectLst/>
                          <a:latin typeface="+mn-lt"/>
                          <a:ea typeface="Calibri" panose="020F0502020204030204" pitchFamily="34" charset="0"/>
                          <a:cs typeface="Times New Roman" panose="02020603050405020304" pitchFamily="18" charset="0"/>
                        </a:rPr>
                        <a:t>Universidad </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a:spcAft>
                          <a:spcPts val="0"/>
                        </a:spcAft>
                      </a:pPr>
                      <a:r>
                        <a:rPr lang="es-CO" sz="1600" b="1">
                          <a:solidFill>
                            <a:srgbClr val="000000"/>
                          </a:solidFill>
                          <a:effectLst/>
                          <a:latin typeface="+mn-lt"/>
                          <a:ea typeface="Calibri" panose="020F0502020204030204" pitchFamily="34" charset="0"/>
                          <a:cs typeface="Times New Roman" panose="02020603050405020304" pitchFamily="18" charset="0"/>
                        </a:rPr>
                        <a:t>Ciudad </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a:spcAft>
                          <a:spcPts val="0"/>
                        </a:spcAft>
                      </a:pPr>
                      <a:r>
                        <a:rPr lang="es-CO" sz="1600" b="1">
                          <a:solidFill>
                            <a:srgbClr val="000000"/>
                          </a:solidFill>
                          <a:effectLst/>
                          <a:latin typeface="+mn-lt"/>
                          <a:ea typeface="Calibri" panose="020F0502020204030204" pitchFamily="34" charset="0"/>
                          <a:cs typeface="Times New Roman" panose="02020603050405020304" pitchFamily="18" charset="0"/>
                        </a:rPr>
                        <a:t>Nodo </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09094405"/>
                  </a:ext>
                </a:extLst>
              </a:tr>
              <a:tr h="383053">
                <a:tc>
                  <a:txBody>
                    <a:bodyPr/>
                    <a:lstStyle/>
                    <a:p>
                      <a:pPr algn="ctr">
                        <a:spcAft>
                          <a:spcPts val="0"/>
                        </a:spcAft>
                      </a:pPr>
                      <a:r>
                        <a:rPr lang="es-CO" sz="1600" b="1" dirty="0">
                          <a:effectLst/>
                          <a:latin typeface="+mn-lt"/>
                          <a:ea typeface="Calibri" panose="020F0502020204030204" pitchFamily="34" charset="0"/>
                          <a:cs typeface="Times New Roman" panose="02020603050405020304" pitchFamily="18" charset="0"/>
                        </a:rPr>
                        <a:t>1</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dirty="0">
                          <a:solidFill>
                            <a:srgbClr val="000000"/>
                          </a:solidFill>
                          <a:effectLst/>
                          <a:latin typeface="+mn-lt"/>
                          <a:ea typeface="Calibri" panose="020F0502020204030204" pitchFamily="34" charset="0"/>
                          <a:cs typeface="Times New Roman" panose="02020603050405020304" pitchFamily="18" charset="0"/>
                        </a:rPr>
                        <a:t>Tecnológico de Antioquia</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Medellín</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Antioquia</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318778"/>
                  </a:ext>
                </a:extLst>
              </a:tr>
              <a:tr h="457459">
                <a:tc>
                  <a:txBody>
                    <a:bodyPr/>
                    <a:lstStyle/>
                    <a:p>
                      <a:pPr algn="ctr">
                        <a:spcAft>
                          <a:spcPts val="0"/>
                        </a:spcAft>
                      </a:pPr>
                      <a:r>
                        <a:rPr lang="es-CO" sz="1600" b="1" dirty="0">
                          <a:effectLst/>
                          <a:latin typeface="+mn-lt"/>
                          <a:ea typeface="Calibri" panose="020F0502020204030204" pitchFamily="34" charset="0"/>
                          <a:cs typeface="Times New Roman" panose="02020603050405020304" pitchFamily="18" charset="0"/>
                        </a:rPr>
                        <a:t>2</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Universidad Cooperativa de Colombia</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Montería</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Caribe</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321864"/>
                  </a:ext>
                </a:extLst>
              </a:tr>
              <a:tr h="335757">
                <a:tc>
                  <a:txBody>
                    <a:bodyPr/>
                    <a:lstStyle/>
                    <a:p>
                      <a:pPr algn="ctr">
                        <a:spcAft>
                          <a:spcPts val="0"/>
                        </a:spcAft>
                      </a:pPr>
                      <a:r>
                        <a:rPr lang="es-CO" sz="1600" b="1" dirty="0">
                          <a:effectLst/>
                          <a:latin typeface="+mn-lt"/>
                          <a:ea typeface="Calibri" panose="020F0502020204030204" pitchFamily="34" charset="0"/>
                          <a:cs typeface="Times New Roman" panose="02020603050405020304" pitchFamily="18" charset="0"/>
                        </a:rPr>
                        <a:t>3</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Universidad Libre</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Bogotá</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Central</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696435"/>
                  </a:ext>
                </a:extLst>
              </a:tr>
              <a:tr h="449334">
                <a:tc>
                  <a:txBody>
                    <a:bodyPr/>
                    <a:lstStyle/>
                    <a:p>
                      <a:pPr algn="ctr">
                        <a:spcAft>
                          <a:spcPts val="0"/>
                        </a:spcAft>
                      </a:pPr>
                      <a:r>
                        <a:rPr lang="es-CO" sz="1600" b="1" dirty="0">
                          <a:effectLst/>
                          <a:latin typeface="+mn-lt"/>
                          <a:ea typeface="Calibri" panose="020F0502020204030204" pitchFamily="34" charset="0"/>
                          <a:cs typeface="Times New Roman" panose="02020603050405020304" pitchFamily="18" charset="0"/>
                        </a:rPr>
                        <a:t>4</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Universidad Francisco de Paula Santander</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Cúcuta</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Norte de Santander</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537143"/>
                  </a:ext>
                </a:extLst>
              </a:tr>
              <a:tr h="498763">
                <a:tc>
                  <a:txBody>
                    <a:bodyPr/>
                    <a:lstStyle/>
                    <a:p>
                      <a:pPr algn="ctr">
                        <a:spcAft>
                          <a:spcPts val="0"/>
                        </a:spcAft>
                      </a:pPr>
                      <a:r>
                        <a:rPr lang="es-CO" sz="1600" b="1" dirty="0">
                          <a:effectLst/>
                          <a:latin typeface="+mn-lt"/>
                          <a:ea typeface="Calibri" panose="020F0502020204030204" pitchFamily="34" charset="0"/>
                          <a:cs typeface="Times New Roman" panose="02020603050405020304" pitchFamily="18" charset="0"/>
                        </a:rPr>
                        <a:t>5</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Universidad Cooperativa de Colombia</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Barrancabermeja</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Oriente</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147720"/>
                  </a:ext>
                </a:extLst>
              </a:tr>
              <a:tr h="298203">
                <a:tc>
                  <a:txBody>
                    <a:bodyPr/>
                    <a:lstStyle/>
                    <a:p>
                      <a:pPr algn="ctr">
                        <a:spcAft>
                          <a:spcPts val="0"/>
                        </a:spcAft>
                      </a:pPr>
                      <a:r>
                        <a:rPr lang="es-CO" sz="1600" b="1" dirty="0">
                          <a:effectLst/>
                          <a:latin typeface="+mn-lt"/>
                          <a:ea typeface="Calibri" panose="020F0502020204030204" pitchFamily="34" charset="0"/>
                          <a:cs typeface="Times New Roman" panose="02020603050405020304" pitchFamily="18" charset="0"/>
                        </a:rPr>
                        <a:t>6</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dirty="0">
                          <a:solidFill>
                            <a:srgbClr val="000000"/>
                          </a:solidFill>
                          <a:effectLst/>
                          <a:latin typeface="+mn-lt"/>
                          <a:ea typeface="Calibri" panose="020F0502020204030204" pitchFamily="34" charset="0"/>
                          <a:cs typeface="Times New Roman" panose="02020603050405020304" pitchFamily="18" charset="0"/>
                        </a:rPr>
                        <a:t>Universidad </a:t>
                      </a:r>
                      <a:r>
                        <a:rPr lang="es-CO" sz="1600" dirty="0" err="1">
                          <a:solidFill>
                            <a:srgbClr val="000000"/>
                          </a:solidFill>
                          <a:effectLst/>
                          <a:latin typeface="+mn-lt"/>
                          <a:ea typeface="Calibri" panose="020F0502020204030204" pitchFamily="34" charset="0"/>
                          <a:cs typeface="Times New Roman" panose="02020603050405020304" pitchFamily="18" charset="0"/>
                        </a:rPr>
                        <a:t>Icesi</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Cali</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Pacífico</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851866"/>
                  </a:ext>
                </a:extLst>
              </a:tr>
              <a:tr h="500384">
                <a:tc>
                  <a:txBody>
                    <a:bodyPr/>
                    <a:lstStyle/>
                    <a:p>
                      <a:pPr algn="ctr">
                        <a:spcAft>
                          <a:spcPts val="0"/>
                        </a:spcAft>
                      </a:pPr>
                      <a:r>
                        <a:rPr lang="es-CO" sz="1600" b="1" dirty="0">
                          <a:effectLst/>
                          <a:latin typeface="+mn-lt"/>
                          <a:ea typeface="Calibri" panose="020F0502020204030204" pitchFamily="34" charset="0"/>
                          <a:cs typeface="Times New Roman" panose="02020603050405020304" pitchFamily="18" charset="0"/>
                        </a:rPr>
                        <a:t>7</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s-CO" sz="1600" dirty="0">
                          <a:solidFill>
                            <a:srgbClr val="000000"/>
                          </a:solidFill>
                          <a:effectLst/>
                          <a:latin typeface="+mn-lt"/>
                          <a:ea typeface="Calibri" panose="020F0502020204030204" pitchFamily="34" charset="0"/>
                          <a:cs typeface="Times New Roman" panose="02020603050405020304" pitchFamily="18" charset="0"/>
                        </a:rPr>
                        <a:t>Universidad Cooperativa de Colombia</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dirty="0">
                          <a:solidFill>
                            <a:srgbClr val="000000"/>
                          </a:solidFill>
                          <a:effectLst/>
                          <a:latin typeface="+mn-lt"/>
                          <a:ea typeface="Calibri" panose="020F0502020204030204" pitchFamily="34" charset="0"/>
                          <a:cs typeface="Times New Roman" panose="02020603050405020304" pitchFamily="18" charset="0"/>
                        </a:rPr>
                        <a:t>Villavicencio</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600" dirty="0">
                          <a:solidFill>
                            <a:srgbClr val="000000"/>
                          </a:solidFill>
                          <a:effectLst/>
                          <a:latin typeface="+mn-lt"/>
                          <a:ea typeface="Calibri" panose="020F0502020204030204" pitchFamily="34" charset="0"/>
                          <a:cs typeface="Times New Roman" panose="02020603050405020304" pitchFamily="18" charset="0"/>
                        </a:rPr>
                        <a:t>Sur</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698425"/>
                  </a:ext>
                </a:extLst>
              </a:tr>
            </a:tbl>
          </a:graphicData>
        </a:graphic>
      </p:graphicFrame>
      <p:sp>
        <p:nvSpPr>
          <p:cNvPr id="6" name="Título 1"/>
          <p:cNvSpPr txBox="1">
            <a:spLocks/>
          </p:cNvSpPr>
          <p:nvPr/>
        </p:nvSpPr>
        <p:spPr>
          <a:xfrm>
            <a:off x="838200" y="3091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50000"/>
                  </a:schemeClr>
                </a:solidFill>
              </a:rPr>
              <a:t>Concurso Nacional Estudiantil sobre Género y Discapacidad- Ganadoras</a:t>
            </a:r>
            <a:endParaRPr lang="en-US" sz="3200" b="1" dirty="0">
              <a:solidFill>
                <a:schemeClr val="accent1">
                  <a:lumMod val="50000"/>
                </a:schemeClr>
              </a:solidFill>
            </a:endParaRPr>
          </a:p>
        </p:txBody>
      </p:sp>
    </p:spTree>
    <p:extLst>
      <p:ext uri="{BB962C8B-B14F-4D97-AF65-F5344CB8AC3E}">
        <p14:creationId xmlns:p14="http://schemas.microsoft.com/office/powerpoint/2010/main" val="270388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38200" y="1947545"/>
            <a:ext cx="10515600" cy="4351338"/>
          </a:xfrm>
        </p:spPr>
        <p:txBody>
          <a:bodyPr>
            <a:normAutofit/>
          </a:bodyPr>
          <a:lstStyle/>
          <a:p>
            <a:pPr algn="just">
              <a:buFont typeface="Wingdings" panose="05000000000000000000" pitchFamily="2" charset="2"/>
              <a:buChar char="ü"/>
            </a:pPr>
            <a:r>
              <a:rPr lang="es-ES" sz="2000" dirty="0"/>
              <a:t>Esta iniciativa tuvo como objetivo invita a las Universidades parte de la Red a que presenten las iniciativas exitosas que desde el Consultorio Jurídico hayan adelantado en torno a los temas de género y discapacidad, con el fin de </a:t>
            </a:r>
            <a:r>
              <a:rPr lang="es-ES" sz="2000" dirty="0">
                <a:ea typeface="Times New Roman" panose="02020603050405020304" pitchFamily="18" charset="0"/>
              </a:rPr>
              <a:t>realizar un reconocimiento a la labor adelantada por parte de tres (3) de </a:t>
            </a:r>
            <a:r>
              <a:rPr lang="es-ES" sz="2000" dirty="0">
                <a:latin typeface="Arial" panose="020B0604020202020204" pitchFamily="34" charset="0"/>
                <a:ea typeface="Times New Roman" panose="02020603050405020304" pitchFamily="18" charset="0"/>
              </a:rPr>
              <a:t>las universidades en las siguientes áreas: </a:t>
            </a:r>
            <a:endParaRPr lang="es-ES" sz="2000" dirty="0"/>
          </a:p>
          <a:p>
            <a:pPr algn="just">
              <a:buFont typeface="Wingdings" panose="05000000000000000000" pitchFamily="2" charset="2"/>
              <a:buChar char="ü"/>
            </a:pPr>
            <a:endParaRPr lang="es-ES" sz="2000" dirty="0"/>
          </a:p>
          <a:p>
            <a:pPr marL="457200" lvl="0" indent="-457200">
              <a:buFont typeface="+mj-lt"/>
              <a:buAutoNum type="arabicPeriod"/>
            </a:pPr>
            <a:r>
              <a:rPr lang="es-CO" sz="2000" dirty="0"/>
              <a:t>Promoción, garantía y protección de los derechos de las personas con discapacidad, las mujeres y/o la población LGBTI.</a:t>
            </a:r>
            <a:endParaRPr lang="en-US" sz="2000" dirty="0"/>
          </a:p>
          <a:p>
            <a:pPr marL="457200" lvl="0" indent="-457200">
              <a:buFont typeface="+mj-lt"/>
              <a:buAutoNum type="arabicPeriod"/>
            </a:pPr>
            <a:r>
              <a:rPr lang="es-CO" sz="2000" dirty="0"/>
              <a:t>Generación de conocimiento en materia de discapacidad y género. </a:t>
            </a:r>
            <a:endParaRPr lang="en-US" sz="2000" dirty="0"/>
          </a:p>
          <a:p>
            <a:pPr marL="457200" lvl="0" indent="-457200">
              <a:buFont typeface="+mj-lt"/>
              <a:buAutoNum type="arabicPeriod"/>
            </a:pPr>
            <a:r>
              <a:rPr lang="es-CO" sz="2000" dirty="0"/>
              <a:t>Incidencia local en materia de discapacidad y género.</a:t>
            </a:r>
            <a:endParaRPr lang="en-US" sz="2000" dirty="0"/>
          </a:p>
          <a:p>
            <a:pPr algn="just">
              <a:buFont typeface="Wingdings" panose="05000000000000000000" pitchFamily="2" charset="2"/>
              <a:buChar char="ü"/>
            </a:pPr>
            <a:endParaRPr lang="es-ES" sz="2000" dirty="0"/>
          </a:p>
          <a:p>
            <a:pPr algn="just">
              <a:buFont typeface="Wingdings" panose="05000000000000000000" pitchFamily="2" charset="2"/>
              <a:buChar char="ü"/>
            </a:pPr>
            <a:endParaRPr lang="en-US" sz="2000" dirty="0"/>
          </a:p>
          <a:p>
            <a:pPr marL="0" indent="0" algn="just">
              <a:buNone/>
            </a:pPr>
            <a:endParaRPr lang="en-US" sz="2000" dirty="0"/>
          </a:p>
        </p:txBody>
      </p:sp>
      <p:sp>
        <p:nvSpPr>
          <p:cNvPr id="5" name="Título 1"/>
          <p:cNvSpPr txBox="1">
            <a:spLocks/>
          </p:cNvSpPr>
          <p:nvPr/>
        </p:nvSpPr>
        <p:spPr>
          <a:xfrm>
            <a:off x="904874" y="3889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50000"/>
                  </a:schemeClr>
                </a:solidFill>
              </a:rPr>
              <a:t>Concurso Mejor Experiencia Tejiendo Justicia- Generalidades</a:t>
            </a:r>
            <a:endParaRPr lang="en-US" sz="3200" b="1" dirty="0">
              <a:solidFill>
                <a:schemeClr val="accent1">
                  <a:lumMod val="50000"/>
                </a:schemeClr>
              </a:solidFill>
            </a:endParaRPr>
          </a:p>
        </p:txBody>
      </p:sp>
    </p:spTree>
    <p:extLst>
      <p:ext uri="{BB962C8B-B14F-4D97-AF65-F5344CB8AC3E}">
        <p14:creationId xmlns:p14="http://schemas.microsoft.com/office/powerpoint/2010/main" val="4884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86202"/>
            <a:ext cx="10515600" cy="620186"/>
          </a:xfrm>
        </p:spPr>
        <p:txBody>
          <a:bodyPr>
            <a:noAutofit/>
          </a:bodyPr>
          <a:lstStyle/>
          <a:p>
            <a:pPr marL="0" lvl="0" indent="0" algn="just">
              <a:buNone/>
            </a:pPr>
            <a:r>
              <a:rPr lang="es-ES" altLang="en-US" sz="1800" dirty="0">
                <a:latin typeface="Arial" panose="020B0604020202020204" pitchFamily="34" charset="0"/>
                <a:ea typeface="Arial" panose="020B0604020202020204" pitchFamily="34" charset="0"/>
              </a:rPr>
              <a:t>En la edición de la vigencia 2023, doce (12) consultorios jurídicos postularon las iniciativas adelantadas en el último año, estos fueron:</a:t>
            </a:r>
            <a:endParaRPr lang="en-US" sz="1800" dirty="0"/>
          </a:p>
        </p:txBody>
      </p:sp>
      <p:sp>
        <p:nvSpPr>
          <p:cNvPr id="4" name="Título 1"/>
          <p:cNvSpPr txBox="1">
            <a:spLocks/>
          </p:cNvSpPr>
          <p:nvPr/>
        </p:nvSpPr>
        <p:spPr>
          <a:xfrm>
            <a:off x="838200" y="3091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50000"/>
                  </a:schemeClr>
                </a:solidFill>
              </a:rPr>
              <a:t>Concurso Mejor Experiencia Tejiendo Justicia- Desarrollo</a:t>
            </a:r>
            <a:endParaRPr lang="en-US" sz="3200" b="1" dirty="0">
              <a:solidFill>
                <a:schemeClr val="accent1">
                  <a:lumMod val="50000"/>
                </a:schemeClr>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298224896"/>
              </p:ext>
            </p:extLst>
          </p:nvPr>
        </p:nvGraphicFramePr>
        <p:xfrm>
          <a:off x="1300163" y="2334977"/>
          <a:ext cx="9215437" cy="3853916"/>
        </p:xfrm>
        <a:graphic>
          <a:graphicData uri="http://schemas.openxmlformats.org/drawingml/2006/table">
            <a:tbl>
              <a:tblPr firstRow="1" firstCol="1" bandRow="1"/>
              <a:tblGrid>
                <a:gridCol w="711124">
                  <a:extLst>
                    <a:ext uri="{9D8B030D-6E8A-4147-A177-3AD203B41FA5}">
                      <a16:colId xmlns:a16="http://schemas.microsoft.com/office/drawing/2014/main" val="2782594311"/>
                    </a:ext>
                  </a:extLst>
                </a:gridCol>
                <a:gridCol w="5898711">
                  <a:extLst>
                    <a:ext uri="{9D8B030D-6E8A-4147-A177-3AD203B41FA5}">
                      <a16:colId xmlns:a16="http://schemas.microsoft.com/office/drawing/2014/main" val="2721843730"/>
                    </a:ext>
                  </a:extLst>
                </a:gridCol>
                <a:gridCol w="2605602">
                  <a:extLst>
                    <a:ext uri="{9D8B030D-6E8A-4147-A177-3AD203B41FA5}">
                      <a16:colId xmlns:a16="http://schemas.microsoft.com/office/drawing/2014/main" val="1064355971"/>
                    </a:ext>
                  </a:extLst>
                </a:gridCol>
              </a:tblGrid>
              <a:tr h="320945">
                <a:tc>
                  <a:txBody>
                    <a:bodyPr/>
                    <a:lstStyle/>
                    <a:p>
                      <a:pPr algn="ctr" fontAlgn="base">
                        <a:spcAft>
                          <a:spcPts val="0"/>
                        </a:spcAft>
                      </a:pPr>
                      <a:r>
                        <a:rPr lang="es-CO" sz="1600" b="1" dirty="0">
                          <a:effectLst/>
                          <a:latin typeface="+mj-lt"/>
                          <a:ea typeface="Calibri" panose="020F0502020204030204" pitchFamily="34" charset="0"/>
                          <a:cs typeface="Times New Roman" panose="02020603050405020304" pitchFamily="18" charset="0"/>
                        </a:rPr>
                        <a:t>No.</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a:spcAft>
                          <a:spcPts val="0"/>
                        </a:spcAft>
                      </a:pPr>
                      <a:r>
                        <a:rPr lang="es-CO" sz="1600" b="1">
                          <a:effectLst/>
                          <a:latin typeface="+mj-lt"/>
                          <a:ea typeface="Calibri" panose="020F0502020204030204" pitchFamily="34" charset="0"/>
                          <a:cs typeface="Times New Roman" panose="02020603050405020304" pitchFamily="18" charset="0"/>
                        </a:rPr>
                        <a:t>Universidad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a:spcAft>
                          <a:spcPts val="0"/>
                        </a:spcAft>
                      </a:pPr>
                      <a:r>
                        <a:rPr lang="es-CO" sz="1600" b="1">
                          <a:effectLst/>
                          <a:latin typeface="+mj-lt"/>
                          <a:ea typeface="Calibri" panose="020F0502020204030204" pitchFamily="34" charset="0"/>
                          <a:cs typeface="Times New Roman" panose="02020603050405020304" pitchFamily="18" charset="0"/>
                        </a:rPr>
                        <a:t>Ciudad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128060068"/>
                  </a:ext>
                </a:extLst>
              </a:tr>
              <a:tr h="278410">
                <a:tc>
                  <a:txBody>
                    <a:bodyPr/>
                    <a:lstStyle/>
                    <a:p>
                      <a:pPr algn="ctr" fontAlgn="base">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1</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Universidad de los Andes</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Bogotá</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607026"/>
                  </a:ext>
                </a:extLst>
              </a:tr>
              <a:tr h="342856">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2 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Fundación Universitaria Los Libertadores</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Bogotá</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388528"/>
                  </a:ext>
                </a:extLst>
              </a:tr>
              <a:tr h="278410">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3 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Universidad Cooperativa de Colombia</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Santa Marta</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436235"/>
                  </a:ext>
                </a:extLst>
              </a:tr>
              <a:tr h="278410">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4 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Universidad de Santander- UDES</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Bucaramanga</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46852"/>
                  </a:ext>
                </a:extLst>
              </a:tr>
              <a:tr h="349301">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5 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Universidad Industrial de Santander</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Bucaramanga</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269542"/>
                  </a:ext>
                </a:extLst>
              </a:tr>
              <a:tr h="284855">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6 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Corporación Universitaria Rafael Núñez</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Cartagena</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123511"/>
                  </a:ext>
                </a:extLst>
              </a:tr>
              <a:tr h="278410">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7 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Universidad de Ibagué</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Ibagué</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594065"/>
                  </a:ext>
                </a:extLst>
              </a:tr>
              <a:tr h="278410">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8 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Pontificia Universidad Javeriana- Cali</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Cali</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946112"/>
                  </a:ext>
                </a:extLst>
              </a:tr>
              <a:tr h="328679">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9 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Universidad Cooperativa de Colombia</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Barrancabermeja</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836767"/>
                  </a:ext>
                </a:extLst>
              </a:tr>
              <a:tr h="278410">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10 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Universidad Santo Tomás</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Bucaramanga</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382559"/>
                  </a:ext>
                </a:extLst>
              </a:tr>
              <a:tr h="278410">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11 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Universidad Icesi</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j-lt"/>
                          <a:ea typeface="Calibri" panose="020F0502020204030204" pitchFamily="34" charset="0"/>
                          <a:cs typeface="Times New Roman" panose="02020603050405020304" pitchFamily="18" charset="0"/>
                        </a:rPr>
                        <a:t>Cali</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47132"/>
                  </a:ext>
                </a:extLst>
              </a:tr>
              <a:tr h="278410">
                <a:tc>
                  <a:txBody>
                    <a:bodyPr/>
                    <a:lstStyle/>
                    <a:p>
                      <a:pPr algn="ctr">
                        <a:spcAft>
                          <a:spcPts val="0"/>
                        </a:spcAft>
                      </a:pPr>
                      <a:r>
                        <a:rPr lang="es-CO" sz="1600" b="1">
                          <a:solidFill>
                            <a:srgbClr val="000000"/>
                          </a:solidFill>
                          <a:effectLst/>
                          <a:latin typeface="+mj-lt"/>
                          <a:ea typeface="Calibri" panose="020F0502020204030204" pitchFamily="34" charset="0"/>
                          <a:cs typeface="Times New Roman" panose="02020603050405020304" pitchFamily="18" charset="0"/>
                        </a:rPr>
                        <a:t>12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Corporación Universitaria Republicana</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dirty="0">
                          <a:solidFill>
                            <a:srgbClr val="000000"/>
                          </a:solidFill>
                          <a:effectLst/>
                          <a:latin typeface="+mj-lt"/>
                          <a:ea typeface="Calibri" panose="020F0502020204030204" pitchFamily="34" charset="0"/>
                          <a:cs typeface="Times New Roman" panose="02020603050405020304" pitchFamily="18" charset="0"/>
                        </a:rPr>
                        <a:t>Bogotá</a:t>
                      </a:r>
                      <a:endParaRPr lang="en-US" sz="1600" dirty="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083765"/>
                  </a:ext>
                </a:extLst>
              </a:tr>
            </a:tbl>
          </a:graphicData>
        </a:graphic>
      </p:graphicFrame>
    </p:spTree>
    <p:extLst>
      <p:ext uri="{BB962C8B-B14F-4D97-AF65-F5344CB8AC3E}">
        <p14:creationId xmlns:p14="http://schemas.microsoft.com/office/powerpoint/2010/main" val="2642481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714791"/>
            <a:ext cx="10515600" cy="620186"/>
          </a:xfrm>
        </p:spPr>
        <p:txBody>
          <a:bodyPr>
            <a:noAutofit/>
          </a:bodyPr>
          <a:lstStyle/>
          <a:p>
            <a:pPr marL="0" lvl="0" indent="0" algn="just">
              <a:buNone/>
            </a:pPr>
            <a:r>
              <a:rPr lang="es-ES" altLang="en-US" sz="1800" dirty="0">
                <a:latin typeface="Arial" panose="020B0604020202020204" pitchFamily="34" charset="0"/>
                <a:ea typeface="Arial" panose="020B0604020202020204" pitchFamily="34" charset="0"/>
              </a:rPr>
              <a:t>Las universidades ganadoras fueron las siguientes:</a:t>
            </a:r>
            <a:endParaRPr lang="en-US" sz="1800" dirty="0"/>
          </a:p>
        </p:txBody>
      </p:sp>
      <p:sp>
        <p:nvSpPr>
          <p:cNvPr id="4" name="Título 1"/>
          <p:cNvSpPr txBox="1">
            <a:spLocks/>
          </p:cNvSpPr>
          <p:nvPr/>
        </p:nvSpPr>
        <p:spPr>
          <a:xfrm>
            <a:off x="838200" y="3091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dirty="0">
                <a:solidFill>
                  <a:schemeClr val="accent1">
                    <a:lumMod val="50000"/>
                  </a:schemeClr>
                </a:solidFill>
              </a:rPr>
              <a:t>Concurso Mejor Experiencia Tejiendo Justicia- Ganadoras</a:t>
            </a:r>
            <a:endParaRPr lang="en-US" sz="3200" b="1" dirty="0">
              <a:solidFill>
                <a:schemeClr val="accent1">
                  <a:lumMod val="50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118225673"/>
              </p:ext>
            </p:extLst>
          </p:nvPr>
        </p:nvGraphicFramePr>
        <p:xfrm>
          <a:off x="1906428" y="2471735"/>
          <a:ext cx="8094821" cy="3243503"/>
        </p:xfrm>
        <a:graphic>
          <a:graphicData uri="http://schemas.openxmlformats.org/drawingml/2006/table">
            <a:tbl>
              <a:tblPr firstRow="1" firstCol="1" bandRow="1"/>
              <a:tblGrid>
                <a:gridCol w="741181">
                  <a:extLst>
                    <a:ext uri="{9D8B030D-6E8A-4147-A177-3AD203B41FA5}">
                      <a16:colId xmlns:a16="http://schemas.microsoft.com/office/drawing/2014/main" val="2157471559"/>
                    </a:ext>
                  </a:extLst>
                </a:gridCol>
                <a:gridCol w="2510660">
                  <a:extLst>
                    <a:ext uri="{9D8B030D-6E8A-4147-A177-3AD203B41FA5}">
                      <a16:colId xmlns:a16="http://schemas.microsoft.com/office/drawing/2014/main" val="3371399626"/>
                    </a:ext>
                  </a:extLst>
                </a:gridCol>
                <a:gridCol w="1436831">
                  <a:extLst>
                    <a:ext uri="{9D8B030D-6E8A-4147-A177-3AD203B41FA5}">
                      <a16:colId xmlns:a16="http://schemas.microsoft.com/office/drawing/2014/main" val="343839353"/>
                    </a:ext>
                  </a:extLst>
                </a:gridCol>
                <a:gridCol w="3406149">
                  <a:extLst>
                    <a:ext uri="{9D8B030D-6E8A-4147-A177-3AD203B41FA5}">
                      <a16:colId xmlns:a16="http://schemas.microsoft.com/office/drawing/2014/main" val="3617963328"/>
                    </a:ext>
                  </a:extLst>
                </a:gridCol>
              </a:tblGrid>
              <a:tr h="470693">
                <a:tc>
                  <a:txBody>
                    <a:bodyPr/>
                    <a:lstStyle/>
                    <a:p>
                      <a:pPr algn="ctr" fontAlgn="base">
                        <a:spcAft>
                          <a:spcPts val="0"/>
                        </a:spcAft>
                      </a:pPr>
                      <a:r>
                        <a:rPr lang="es-CO" sz="1600" b="1">
                          <a:effectLst/>
                          <a:latin typeface="+mn-lt"/>
                          <a:ea typeface="Calibri" panose="020F0502020204030204" pitchFamily="34" charset="0"/>
                          <a:cs typeface="Times New Roman" panose="02020603050405020304" pitchFamily="18" charset="0"/>
                        </a:rPr>
                        <a:t>No.</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a:spcAft>
                          <a:spcPts val="0"/>
                        </a:spcAft>
                      </a:pPr>
                      <a:r>
                        <a:rPr lang="es-CO" sz="1600" b="1" dirty="0">
                          <a:effectLst/>
                          <a:latin typeface="+mn-lt"/>
                          <a:ea typeface="Calibri" panose="020F0502020204030204" pitchFamily="34" charset="0"/>
                          <a:cs typeface="Times New Roman" panose="02020603050405020304" pitchFamily="18" charset="0"/>
                        </a:rPr>
                        <a:t>Universidad </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a:spcAft>
                          <a:spcPts val="0"/>
                        </a:spcAft>
                      </a:pPr>
                      <a:r>
                        <a:rPr lang="es-CO" sz="1600" b="1">
                          <a:effectLst/>
                          <a:latin typeface="+mn-lt"/>
                          <a:ea typeface="Calibri" panose="020F0502020204030204" pitchFamily="34" charset="0"/>
                          <a:cs typeface="Times New Roman" panose="02020603050405020304" pitchFamily="18" charset="0"/>
                        </a:rPr>
                        <a:t>Ciudad </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a:spcAft>
                          <a:spcPts val="0"/>
                        </a:spcAft>
                      </a:pPr>
                      <a:r>
                        <a:rPr lang="es-CO" sz="1600" b="1">
                          <a:effectLst/>
                          <a:latin typeface="+mn-lt"/>
                          <a:ea typeface="Calibri" panose="020F0502020204030204" pitchFamily="34" charset="0"/>
                          <a:cs typeface="Times New Roman" panose="02020603050405020304" pitchFamily="18" charset="0"/>
                        </a:rPr>
                        <a:t>Experiencia ganadora</a:t>
                      </a:r>
                      <a:endParaRPr lang="en-US" sz="1600">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754233080"/>
                  </a:ext>
                </a:extLst>
              </a:tr>
              <a:tr h="924270">
                <a:tc>
                  <a:txBody>
                    <a:bodyPr/>
                    <a:lstStyle/>
                    <a:p>
                      <a:pPr algn="ctr">
                        <a:spcAft>
                          <a:spcPts val="0"/>
                        </a:spcAft>
                      </a:pPr>
                      <a:r>
                        <a:rPr lang="es-CO" sz="1600" b="1">
                          <a:solidFill>
                            <a:srgbClr val="000000"/>
                          </a:solidFill>
                          <a:effectLst/>
                          <a:latin typeface="+mn-lt"/>
                          <a:ea typeface="Calibri" panose="020F0502020204030204" pitchFamily="34" charset="0"/>
                          <a:cs typeface="Times New Roman" panose="02020603050405020304" pitchFamily="18" charset="0"/>
                        </a:rPr>
                        <a:t>3 </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dirty="0">
                          <a:solidFill>
                            <a:srgbClr val="000000"/>
                          </a:solidFill>
                          <a:effectLst/>
                          <a:latin typeface="+mn-lt"/>
                          <a:ea typeface="Calibri" panose="020F0502020204030204" pitchFamily="34" charset="0"/>
                          <a:cs typeface="Times New Roman" panose="02020603050405020304" pitchFamily="18" charset="0"/>
                        </a:rPr>
                        <a:t>Corporación Universitaria Rafael Núñez</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Cartagena</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RUTA VIOLETA para atención a mujeres víctimas de violencia de Género</a:t>
                      </a:r>
                      <a:endParaRPr lang="en-US" sz="1600">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726357"/>
                  </a:ext>
                </a:extLst>
              </a:tr>
              <a:tr h="1232360">
                <a:tc>
                  <a:txBody>
                    <a:bodyPr/>
                    <a:lstStyle/>
                    <a:p>
                      <a:pPr algn="ctr">
                        <a:spcAft>
                          <a:spcPts val="0"/>
                        </a:spcAft>
                      </a:pPr>
                      <a:r>
                        <a:rPr lang="es-CO" sz="1600" b="1">
                          <a:solidFill>
                            <a:srgbClr val="000000"/>
                          </a:solidFill>
                          <a:effectLst/>
                          <a:latin typeface="+mn-lt"/>
                          <a:ea typeface="Calibri" panose="020F0502020204030204" pitchFamily="34" charset="0"/>
                          <a:cs typeface="Times New Roman" panose="02020603050405020304" pitchFamily="18" charset="0"/>
                        </a:rPr>
                        <a:t>2 </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Pontificia Universidad Javeriana- Cali</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Cali</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"Proyecto Especial de Pedagogía en Derechos en Materia de Violencia de</a:t>
                      </a:r>
                      <a:endParaRPr lang="en-US" sz="1600">
                        <a:effectLst/>
                        <a:latin typeface="+mn-lt"/>
                        <a:ea typeface="Arial" panose="020B0604020202020204" pitchFamily="34" charset="0"/>
                        <a:cs typeface="Times New Roman" panose="02020603050405020304" pitchFamily="18" charset="0"/>
                      </a:endParaRPr>
                    </a:p>
                    <a:p>
                      <a:pPr algn="ct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Género y Consentimiento</a:t>
                      </a:r>
                      <a:endParaRPr lang="en-US" sz="1600">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816866"/>
                  </a:ext>
                </a:extLst>
              </a:tr>
              <a:tr h="616180">
                <a:tc>
                  <a:txBody>
                    <a:bodyPr/>
                    <a:lstStyle/>
                    <a:p>
                      <a:pPr algn="ctr">
                        <a:spcAft>
                          <a:spcPts val="0"/>
                        </a:spcAft>
                      </a:pPr>
                      <a:r>
                        <a:rPr lang="es-CO" sz="1600" b="1">
                          <a:solidFill>
                            <a:srgbClr val="000000"/>
                          </a:solidFill>
                          <a:effectLst/>
                          <a:latin typeface="+mn-lt"/>
                          <a:ea typeface="Calibri" panose="020F0502020204030204" pitchFamily="34" charset="0"/>
                          <a:cs typeface="Times New Roman" panose="02020603050405020304" pitchFamily="18" charset="0"/>
                        </a:rPr>
                        <a:t>1</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Universidad de los Andes</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a:solidFill>
                            <a:srgbClr val="000000"/>
                          </a:solidFill>
                          <a:effectLst/>
                          <a:latin typeface="+mn-lt"/>
                          <a:ea typeface="Calibri" panose="020F0502020204030204" pitchFamily="34" charset="0"/>
                          <a:cs typeface="Times New Roman" panose="02020603050405020304" pitchFamily="18" charset="0"/>
                        </a:rPr>
                        <a:t>Bogotá</a:t>
                      </a:r>
                      <a:endParaRPr lang="en-US" sz="160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600" dirty="0">
                          <a:solidFill>
                            <a:srgbClr val="000000"/>
                          </a:solidFill>
                          <a:effectLst/>
                          <a:latin typeface="+mn-lt"/>
                          <a:ea typeface="Calibri" panose="020F0502020204030204" pitchFamily="34" charset="0"/>
                          <a:cs typeface="Times New Roman" panose="02020603050405020304" pitchFamily="18" charset="0"/>
                        </a:rPr>
                        <a:t>Consultorio Jurídico “Mujeres a tu Barrio”</a:t>
                      </a:r>
                      <a:endParaRPr lang="en-US" sz="1600" dirty="0">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291494"/>
                  </a:ext>
                </a:extLst>
              </a:tr>
            </a:tbl>
          </a:graphicData>
        </a:graphic>
      </p:graphicFrame>
    </p:spTree>
    <p:extLst>
      <p:ext uri="{BB962C8B-B14F-4D97-AF65-F5344CB8AC3E}">
        <p14:creationId xmlns:p14="http://schemas.microsoft.com/office/powerpoint/2010/main" val="107216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155448" y="1886857"/>
            <a:ext cx="8452612" cy="1853869"/>
          </a:xfrm>
        </p:spPr>
        <p:txBody>
          <a:bodyPr>
            <a:normAutofit/>
          </a:bodyPr>
          <a:lstStyle/>
          <a:p>
            <a:r>
              <a:rPr lang="es-CO" sz="4000" b="1" dirty="0">
                <a:solidFill>
                  <a:schemeClr val="bg1"/>
                </a:solidFill>
                <a:latin typeface="Helvetica" pitchFamily="2" charset="0"/>
              </a:rPr>
              <a:t>Informe de resultados- Encuentros de la Red Tejiendo Justicia</a:t>
            </a:r>
          </a:p>
        </p:txBody>
      </p:sp>
      <p:sp>
        <p:nvSpPr>
          <p:cNvPr id="3" name="Título 3">
            <a:extLst>
              <a:ext uri="{FF2B5EF4-FFF2-40B4-BE49-F238E27FC236}">
                <a16:creationId xmlns:a16="http://schemas.microsoft.com/office/drawing/2014/main" id="{3ED4369D-6414-318E-76F7-57BE0461DE33}"/>
              </a:ext>
            </a:extLst>
          </p:cNvPr>
          <p:cNvSpPr txBox="1">
            <a:spLocks/>
          </p:cNvSpPr>
          <p:nvPr/>
        </p:nvSpPr>
        <p:spPr>
          <a:xfrm>
            <a:off x="396748" y="4090924"/>
            <a:ext cx="8211312" cy="140454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dirty="0">
                <a:solidFill>
                  <a:schemeClr val="bg1"/>
                </a:solidFill>
                <a:latin typeface="Helvetica" pitchFamily="2" charset="0"/>
              </a:rPr>
              <a:t>Grupo de Fortalecimiento a la justicia con enfoque de género</a:t>
            </a: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02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FF23E6-6AE7-51AE-2A70-DAF74746E229}"/>
              </a:ext>
            </a:extLst>
          </p:cNvPr>
          <p:cNvSpPr>
            <a:spLocks noGrp="1"/>
          </p:cNvSpPr>
          <p:nvPr>
            <p:ph type="title"/>
          </p:nvPr>
        </p:nvSpPr>
        <p:spPr/>
        <p:txBody>
          <a:bodyPr/>
          <a:lstStyle/>
          <a:p>
            <a:r>
              <a:rPr lang="es-CO" b="1" dirty="0"/>
              <a:t>Temas a abordar:</a:t>
            </a:r>
          </a:p>
        </p:txBody>
      </p:sp>
      <p:sp>
        <p:nvSpPr>
          <p:cNvPr id="6" name="CuadroTexto 5">
            <a:extLst>
              <a:ext uri="{FF2B5EF4-FFF2-40B4-BE49-F238E27FC236}">
                <a16:creationId xmlns:a16="http://schemas.microsoft.com/office/drawing/2014/main" id="{B238E6FA-A559-99BD-B331-6B1AC8A06F2D}"/>
              </a:ext>
            </a:extLst>
          </p:cNvPr>
          <p:cNvSpPr txBox="1"/>
          <p:nvPr/>
        </p:nvSpPr>
        <p:spPr>
          <a:xfrm>
            <a:off x="5206974" y="6639446"/>
            <a:ext cx="1778051" cy="261610"/>
          </a:xfrm>
          <a:prstGeom prst="rect">
            <a:avLst/>
          </a:prstGeom>
          <a:noFill/>
        </p:spPr>
        <p:txBody>
          <a:bodyPr wrap="none" rtlCol="0">
            <a:spAutoFit/>
          </a:bodyPr>
          <a:lstStyle/>
          <a:p>
            <a:pPr algn="ctr"/>
            <a:r>
              <a:rPr lang="es-CO" sz="1100" b="1" dirty="0" err="1">
                <a:solidFill>
                  <a:schemeClr val="bg1"/>
                </a:solidFill>
                <a:latin typeface="Helvetica" pitchFamily="2" charset="0"/>
              </a:rPr>
              <a:t>www.minjusticia.gov.co</a:t>
            </a:r>
            <a:endParaRPr lang="es-CO" sz="1100" b="1" dirty="0">
              <a:solidFill>
                <a:schemeClr val="bg1"/>
              </a:solidFill>
              <a:latin typeface="Helvetica" pitchFamily="2" charset="0"/>
            </a:endParaRPr>
          </a:p>
        </p:txBody>
      </p:sp>
      <p:pic>
        <p:nvPicPr>
          <p:cNvPr id="7" name="Imagen 6">
            <a:extLst>
              <a:ext uri="{FF2B5EF4-FFF2-40B4-BE49-F238E27FC236}">
                <a16:creationId xmlns:a16="http://schemas.microsoft.com/office/drawing/2014/main" id="{A3955503-5CA9-4139-B880-299190773D78}"/>
              </a:ext>
            </a:extLst>
          </p:cNvPr>
          <p:cNvPicPr>
            <a:picLocks noChangeAspect="1"/>
          </p:cNvPicPr>
          <p:nvPr/>
        </p:nvPicPr>
        <p:blipFill rotWithShape="1">
          <a:blip r:embed="rId2"/>
          <a:srcRect r="1" b="17033"/>
          <a:stretch/>
        </p:blipFill>
        <p:spPr>
          <a:xfrm>
            <a:off x="1" y="-156752"/>
            <a:ext cx="12192000" cy="4653146"/>
          </a:xfrm>
          <a:prstGeom prst="rect">
            <a:avLst/>
          </a:prstGeom>
        </p:spPr>
      </p:pic>
      <p:sp>
        <p:nvSpPr>
          <p:cNvPr id="8" name="Título 3"/>
          <p:cNvSpPr txBox="1">
            <a:spLocks/>
          </p:cNvSpPr>
          <p:nvPr/>
        </p:nvSpPr>
        <p:spPr>
          <a:xfrm>
            <a:off x="355600" y="4826000"/>
            <a:ext cx="11442700" cy="13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1">
                    <a:lumMod val="50000"/>
                  </a:schemeClr>
                </a:solidFill>
              </a:rPr>
              <a:t>Primer encuentro nacional- Cartagena</a:t>
            </a:r>
            <a:endParaRPr lang="en-US" b="1" dirty="0">
              <a:solidFill>
                <a:schemeClr val="accent1">
                  <a:lumMod val="50000"/>
                </a:schemeClr>
              </a:solidFill>
            </a:endParaRPr>
          </a:p>
        </p:txBody>
      </p:sp>
    </p:spTree>
    <p:extLst>
      <p:ext uri="{BB962C8B-B14F-4D97-AF65-F5344CB8AC3E}">
        <p14:creationId xmlns:p14="http://schemas.microsoft.com/office/powerpoint/2010/main" val="327061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206974" y="6639446"/>
            <a:ext cx="1778051" cy="261610"/>
          </a:xfrm>
          <a:prstGeom prst="rect">
            <a:avLst/>
          </a:prstGeom>
          <a:noFill/>
        </p:spPr>
        <p:txBody>
          <a:bodyPr wrap="none" rtlCol="0">
            <a:spAutoFit/>
          </a:bodyPr>
          <a:lstStyle/>
          <a:p>
            <a:pPr algn="ctr"/>
            <a:r>
              <a:rPr lang="es-CO" sz="1100" b="1" dirty="0" err="1">
                <a:solidFill>
                  <a:schemeClr val="bg1"/>
                </a:solidFill>
                <a:latin typeface="Helvetica" pitchFamily="2" charset="0"/>
              </a:rPr>
              <a:t>www.minjusticia.gov.co</a:t>
            </a:r>
            <a:endParaRPr lang="es-CO" sz="1100" b="1" dirty="0">
              <a:solidFill>
                <a:schemeClr val="bg1"/>
              </a:solidFill>
              <a:latin typeface="Helvetica" pitchFamily="2" charset="0"/>
            </a:endParaRPr>
          </a:p>
        </p:txBody>
      </p:sp>
      <p:sp>
        <p:nvSpPr>
          <p:cNvPr id="3" name="Título 1"/>
          <p:cNvSpPr>
            <a:spLocks noGrp="1"/>
          </p:cNvSpPr>
          <p:nvPr>
            <p:ph type="title"/>
          </p:nvPr>
        </p:nvSpPr>
        <p:spPr>
          <a:xfrm>
            <a:off x="838200" y="365125"/>
            <a:ext cx="10515600" cy="1325563"/>
          </a:xfrm>
        </p:spPr>
        <p:txBody>
          <a:bodyPr>
            <a:normAutofit/>
          </a:bodyPr>
          <a:lstStyle/>
          <a:p>
            <a:r>
              <a:rPr lang="es-ES" sz="3600" b="1" dirty="0">
                <a:solidFill>
                  <a:schemeClr val="accent1">
                    <a:lumMod val="50000"/>
                  </a:schemeClr>
                </a:solidFill>
              </a:rPr>
              <a:t>Generalidades</a:t>
            </a:r>
            <a:endParaRPr lang="en-US" sz="3600" b="1" dirty="0">
              <a:solidFill>
                <a:schemeClr val="accent1">
                  <a:lumMod val="50000"/>
                </a:schemeClr>
              </a:solidFill>
            </a:endParaRPr>
          </a:p>
        </p:txBody>
      </p:sp>
      <p:sp>
        <p:nvSpPr>
          <p:cNvPr id="4" name="Marcador de contenido 2"/>
          <p:cNvSpPr>
            <a:spLocks noGrp="1"/>
          </p:cNvSpPr>
          <p:nvPr>
            <p:ph idx="1"/>
          </p:nvPr>
        </p:nvSpPr>
        <p:spPr>
          <a:xfrm>
            <a:off x="428766" y="1638193"/>
            <a:ext cx="11056651" cy="4707189"/>
          </a:xfrm>
        </p:spPr>
        <p:txBody>
          <a:bodyPr>
            <a:normAutofit/>
          </a:bodyPr>
          <a:lstStyle/>
          <a:p>
            <a:pPr algn="just"/>
            <a:r>
              <a:rPr lang="es-ES" sz="2200" dirty="0">
                <a:latin typeface="+mj-lt"/>
              </a:rPr>
              <a:t>Lugar: Cartagena de Indias. Para realizar el evento se contó con el apoyo de la Universidad Libre de Cartagena, quienes dispusieron de sus instalaciones y su equipo logístico para realizar el evento.</a:t>
            </a:r>
          </a:p>
          <a:p>
            <a:pPr algn="just"/>
            <a:r>
              <a:rPr lang="es-ES" sz="2200" dirty="0">
                <a:latin typeface="+mj-lt"/>
              </a:rPr>
              <a:t>Fecha: Mayo 18 y 19 de 2023</a:t>
            </a:r>
          </a:p>
          <a:p>
            <a:pPr algn="just"/>
            <a:r>
              <a:rPr lang="es-ES" sz="2200" dirty="0">
                <a:latin typeface="+mj-lt"/>
              </a:rPr>
              <a:t>Participantes: 115 personas</a:t>
            </a:r>
          </a:p>
          <a:p>
            <a:pPr algn="just"/>
            <a:r>
              <a:rPr lang="es-ES" sz="2200" dirty="0">
                <a:latin typeface="+mj-lt"/>
              </a:rPr>
              <a:t>Convocatoria: se invitó a directoras(es) de consultorios jurídicos, decanas(os) de las facultades de Derecho y rectoras(es) de las universidades que hacen parte de la Red Tejiendo Justicia mediante correo electrónico.</a:t>
            </a:r>
            <a:endParaRPr lang="en-US" sz="2200" dirty="0">
              <a:latin typeface="+mj-lt"/>
            </a:endParaRPr>
          </a:p>
        </p:txBody>
      </p:sp>
    </p:spTree>
    <p:extLst>
      <p:ext uri="{BB962C8B-B14F-4D97-AF65-F5344CB8AC3E}">
        <p14:creationId xmlns:p14="http://schemas.microsoft.com/office/powerpoint/2010/main" val="23671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2946"/>
            <a:ext cx="10515600" cy="1325563"/>
          </a:xfrm>
        </p:spPr>
        <p:txBody>
          <a:bodyPr vert="horz" lIns="91440" tIns="45720" rIns="91440" bIns="45720" rtlCol="0" anchor="ctr">
            <a:normAutofit/>
          </a:bodyPr>
          <a:lstStyle/>
          <a:p>
            <a:r>
              <a:rPr lang="es-ES" sz="3600" b="1" dirty="0">
                <a:solidFill>
                  <a:schemeClr val="accent1">
                    <a:lumMod val="50000"/>
                  </a:schemeClr>
                </a:solidFill>
              </a:rPr>
              <a:t>Agenda- Día 2- 19 de mayo</a:t>
            </a:r>
            <a:endParaRPr lang="en-US" sz="3600" b="1" dirty="0">
              <a:solidFill>
                <a:schemeClr val="accent1">
                  <a:lumMod val="50000"/>
                </a:schemeClr>
              </a:solidFill>
            </a:endParaRPr>
          </a:p>
        </p:txBody>
      </p:sp>
      <p:sp>
        <p:nvSpPr>
          <p:cNvPr id="4" name="Marcador de contenido 2"/>
          <p:cNvSpPr txBox="1">
            <a:spLocks/>
          </p:cNvSpPr>
          <p:nvPr/>
        </p:nvSpPr>
        <p:spPr>
          <a:xfrm>
            <a:off x="6160957" y="1478510"/>
            <a:ext cx="5484943" cy="2074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S" sz="2300" dirty="0"/>
          </a:p>
        </p:txBody>
      </p:sp>
      <p:graphicFrame>
        <p:nvGraphicFramePr>
          <p:cNvPr id="5" name="Tabla 4"/>
          <p:cNvGraphicFramePr>
            <a:graphicFrameLocks noGrp="1"/>
          </p:cNvGraphicFramePr>
          <p:nvPr>
            <p:extLst>
              <p:ext uri="{D42A27DB-BD31-4B8C-83A1-F6EECF244321}">
                <p14:modId xmlns:p14="http://schemas.microsoft.com/office/powerpoint/2010/main" val="982391984"/>
              </p:ext>
            </p:extLst>
          </p:nvPr>
        </p:nvGraphicFramePr>
        <p:xfrm>
          <a:off x="381187" y="1306873"/>
          <a:ext cx="4744995" cy="3679065"/>
        </p:xfrm>
        <a:graphic>
          <a:graphicData uri="http://schemas.openxmlformats.org/drawingml/2006/table">
            <a:tbl>
              <a:tblPr firstRow="1" firstCol="1" bandRow="1"/>
              <a:tblGrid>
                <a:gridCol w="853792">
                  <a:extLst>
                    <a:ext uri="{9D8B030D-6E8A-4147-A177-3AD203B41FA5}">
                      <a16:colId xmlns:a16="http://schemas.microsoft.com/office/drawing/2014/main" val="4156603292"/>
                    </a:ext>
                  </a:extLst>
                </a:gridCol>
                <a:gridCol w="3891203">
                  <a:extLst>
                    <a:ext uri="{9D8B030D-6E8A-4147-A177-3AD203B41FA5}">
                      <a16:colId xmlns:a16="http://schemas.microsoft.com/office/drawing/2014/main" val="53667623"/>
                    </a:ext>
                  </a:extLst>
                </a:gridCol>
              </a:tblGrid>
              <a:tr h="0">
                <a:tc>
                  <a:txBody>
                    <a:bodyPr/>
                    <a:lstStyle/>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8:30 - 9:10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Times New Roman" panose="02020603050405020304" pitchFamily="18" charset="0"/>
                          <a:cs typeface="Times New Roman" panose="02020603050405020304" pitchFamily="18" charset="0"/>
                        </a:rPr>
                        <a:t>LANZAMIENTO GUÍA DE ATENCIÓN A PERSONAS SORDAS EN EL ACCESO A LA JUSTICIA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Dr. </a:t>
                      </a:r>
                      <a:r>
                        <a:rPr lang="es-CO" sz="1200" dirty="0" err="1">
                          <a:effectLst/>
                          <a:latin typeface="Arial" panose="020B0604020202020204" pitchFamily="34" charset="0"/>
                          <a:ea typeface="Calibri" panose="020F0502020204030204" pitchFamily="34" charset="0"/>
                          <a:cs typeface="Times New Roman" panose="02020603050405020304" pitchFamily="18" charset="0"/>
                        </a:rPr>
                        <a:t>Geovani</a:t>
                      </a:r>
                      <a:r>
                        <a:rPr lang="es-CO" sz="1200" dirty="0">
                          <a:effectLst/>
                          <a:latin typeface="Arial" panose="020B0604020202020204" pitchFamily="34" charset="0"/>
                          <a:ea typeface="Calibri" panose="020F0502020204030204" pitchFamily="34" charset="0"/>
                          <a:cs typeface="Times New Roman" panose="02020603050405020304" pitchFamily="18" charset="0"/>
                        </a:rPr>
                        <a:t> Andrés </a:t>
                      </a:r>
                      <a:r>
                        <a:rPr lang="es-CO" sz="1200" dirty="0" err="1">
                          <a:effectLst/>
                          <a:latin typeface="Arial" panose="020B0604020202020204" pitchFamily="34" charset="0"/>
                          <a:ea typeface="Calibri" panose="020F0502020204030204" pitchFamily="34" charset="0"/>
                          <a:cs typeface="Times New Roman" panose="02020603050405020304" pitchFamily="18" charset="0"/>
                        </a:rPr>
                        <a:t>Meléndres</a:t>
                      </a:r>
                      <a:r>
                        <a:rPr lang="es-CO" sz="1200" dirty="0">
                          <a:effectLst/>
                          <a:latin typeface="Arial" panose="020B0604020202020204" pitchFamily="34" charset="0"/>
                          <a:ea typeface="Calibri" panose="020F0502020204030204" pitchFamily="34" charset="0"/>
                          <a:cs typeface="Times New Roman" panose="02020603050405020304" pitchFamily="18" charset="0"/>
                        </a:rPr>
                        <a:t> Guerrero - Instituto Nacional para Sordos INSOR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Dr. Manuel Calderón - Ministerio de Justicia y del Derecho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148057"/>
                  </a:ext>
                </a:extLst>
              </a:tr>
              <a:tr h="0">
                <a:tc>
                  <a:txBody>
                    <a:bodyPr/>
                    <a:lstStyle/>
                    <a:p>
                      <a:pPr>
                        <a:lnSpc>
                          <a:spcPct val="107000"/>
                        </a:lnSpc>
                        <a:spcAft>
                          <a:spcPts val="0"/>
                        </a:spcAft>
                      </a:pPr>
                      <a:r>
                        <a:rPr lang="es-CO" sz="1200">
                          <a:effectLst/>
                          <a:latin typeface="Arial" panose="020B0604020202020204" pitchFamily="34" charset="0"/>
                          <a:ea typeface="Times New Roman" panose="02020603050405020304" pitchFamily="18" charset="0"/>
                          <a:cs typeface="Times New Roman" panose="02020603050405020304" pitchFamily="18" charset="0"/>
                        </a:rPr>
                        <a:t>9:10 - 10:00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Times New Roman" panose="02020603050405020304" pitchFamily="18" charset="0"/>
                          <a:cs typeface="Times New Roman" panose="02020603050405020304" pitchFamily="18" charset="0"/>
                        </a:rPr>
                        <a:t>GUÍA SOBRE FORMALIZACIÓN DE ACUERDOS DE APOYO Y DIRECTIVAS ANTICIPADAS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Dra. Tatiana Romero - Ministerio de Justicia y del Derecho</a:t>
                      </a:r>
                      <a:r>
                        <a:rPr lang="es-C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825700"/>
                  </a:ext>
                </a:extLst>
              </a:tr>
              <a:tr h="0">
                <a:tc>
                  <a:txBody>
                    <a:bodyPr/>
                    <a:lstStyle/>
                    <a:p>
                      <a:pPr>
                        <a:lnSpc>
                          <a:spcPct val="107000"/>
                        </a:lnSpc>
                        <a:spcAft>
                          <a:spcPts val="0"/>
                        </a:spcAft>
                      </a:pPr>
                      <a:r>
                        <a:rPr lang="es-CO" sz="1200">
                          <a:effectLst/>
                          <a:latin typeface="Arial" panose="020B0604020202020204" pitchFamily="34" charset="0"/>
                          <a:ea typeface="Times New Roman" panose="02020603050405020304" pitchFamily="18" charset="0"/>
                          <a:cs typeface="Times New Roman" panose="02020603050405020304" pitchFamily="18" charset="0"/>
                        </a:rPr>
                        <a:t>10:00 - 10:30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Receso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32434"/>
                  </a:ext>
                </a:extLst>
              </a:tr>
              <a:tr h="0">
                <a:tc>
                  <a:txBody>
                    <a:bodyPr/>
                    <a:lstStyle/>
                    <a:p>
                      <a:pPr>
                        <a:lnSpc>
                          <a:spcPct val="107000"/>
                        </a:lnSpc>
                        <a:spcAft>
                          <a:spcPts val="0"/>
                        </a:spcAft>
                      </a:pPr>
                      <a:r>
                        <a:rPr lang="es-CO" sz="1200">
                          <a:effectLst/>
                          <a:latin typeface="Arial" panose="020B0604020202020204" pitchFamily="34" charset="0"/>
                          <a:ea typeface="Times New Roman" panose="02020603050405020304" pitchFamily="18" charset="0"/>
                          <a:cs typeface="Times New Roman" panose="02020603050405020304" pitchFamily="18" charset="0"/>
                        </a:rPr>
                        <a:t>10:30 - 11:15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es-CO" sz="1200" b="1" dirty="0">
                          <a:effectLst/>
                          <a:latin typeface="Arial" panose="020B0604020202020204" pitchFamily="34" charset="0"/>
                          <a:ea typeface="Times New Roman" panose="02020603050405020304" pitchFamily="18" charset="0"/>
                          <a:cs typeface="Times New Roman" panose="02020603050405020304" pitchFamily="18" charset="0"/>
                        </a:rPr>
                        <a:t>RETOS EN EL PROCESO DE ADJUDICACIÓN JUDICIAL DE APOYOS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Dra. Cecilia Díez - Universidad del Rosario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82219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721857656"/>
              </p:ext>
            </p:extLst>
          </p:nvPr>
        </p:nvGraphicFramePr>
        <p:xfrm>
          <a:off x="5583196" y="1306873"/>
          <a:ext cx="6227618" cy="4657600"/>
        </p:xfrm>
        <a:graphic>
          <a:graphicData uri="http://schemas.openxmlformats.org/drawingml/2006/table">
            <a:tbl>
              <a:tblPr firstRow="1" firstCol="1" bandRow="1"/>
              <a:tblGrid>
                <a:gridCol w="1120568">
                  <a:extLst>
                    <a:ext uri="{9D8B030D-6E8A-4147-A177-3AD203B41FA5}">
                      <a16:colId xmlns:a16="http://schemas.microsoft.com/office/drawing/2014/main" val="2020923798"/>
                    </a:ext>
                  </a:extLst>
                </a:gridCol>
                <a:gridCol w="5107050">
                  <a:extLst>
                    <a:ext uri="{9D8B030D-6E8A-4147-A177-3AD203B41FA5}">
                      <a16:colId xmlns:a16="http://schemas.microsoft.com/office/drawing/2014/main" val="1747975263"/>
                    </a:ext>
                  </a:extLst>
                </a:gridCol>
              </a:tblGrid>
              <a:tr h="2303649">
                <a:tc>
                  <a:txBody>
                    <a:bodyPr/>
                    <a:lstStyle/>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11:15 - 12:00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Times New Roman" panose="02020603050405020304" pitchFamily="18" charset="0"/>
                          <a:cs typeface="Times New Roman" panose="02020603050405020304" pitchFamily="18" charset="0"/>
                        </a:rPr>
                        <a:t>PANEL PROTOCOLOS UNIVERSITARIOS PARA EL ABORDAJE DE LA VIOLENCIA DE GÉNERO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b="1" dirty="0">
                          <a:effectLst/>
                          <a:latin typeface="Arial" panose="020B0604020202020204" pitchFamily="34" charset="0"/>
                          <a:ea typeface="Times New Roman" panose="02020603050405020304" pitchFamily="18" charset="0"/>
                          <a:cs typeface="Times New Roman" panose="02020603050405020304" pitchFamily="18" charset="0"/>
                        </a:rPr>
                        <a:t>Moderadora:</a:t>
                      </a:r>
                      <a:r>
                        <a:rPr lang="es-CO" sz="1200" dirty="0">
                          <a:effectLst/>
                          <a:latin typeface="Arial" panose="020B0604020202020204" pitchFamily="34" charset="0"/>
                          <a:ea typeface="Times New Roman" panose="02020603050405020304" pitchFamily="18" charset="0"/>
                          <a:cs typeface="Times New Roman" panose="02020603050405020304" pitchFamily="18" charset="0"/>
                        </a:rPr>
                        <a:t> Dra. Liliana Camargo - Universidad Rafael Núñez- Cartagena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Dra. Eliana Mendieta Calderón - Subdirectora de Apoyo a la Gestión de Instituciones de Educación Superior - Ministerio de Educación Nacional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Dr. Luis Pérez - Universidad de Sucre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Dra. Adriana Elvira </a:t>
                      </a:r>
                      <a:r>
                        <a:rPr lang="es-CO" sz="1200" dirty="0" err="1">
                          <a:effectLst/>
                          <a:latin typeface="Arial" panose="020B0604020202020204" pitchFamily="34" charset="0"/>
                          <a:ea typeface="Times New Roman" panose="02020603050405020304" pitchFamily="18" charset="0"/>
                          <a:cs typeface="Times New Roman" panose="02020603050405020304" pitchFamily="18" charset="0"/>
                        </a:rPr>
                        <a:t>Posso</a:t>
                      </a:r>
                      <a:r>
                        <a:rPr lang="es-CO" sz="1200" dirty="0">
                          <a:effectLst/>
                          <a:latin typeface="Arial" panose="020B0604020202020204" pitchFamily="34" charset="0"/>
                          <a:ea typeface="Times New Roman" panose="02020603050405020304" pitchFamily="18" charset="0"/>
                          <a:cs typeface="Times New Roman" panose="02020603050405020304" pitchFamily="18" charset="0"/>
                        </a:rPr>
                        <a:t> - Universidad EAFIT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Dr. Juan Felipe Molina - Universidad Mariana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Dra. Myriam Constanza Caicedo - Universidad Mariana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83947"/>
                  </a:ext>
                </a:extLst>
              </a:tr>
              <a:tr h="639903">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12:00 - 12:15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r>
                        <a:rPr lang="es-CO" sz="1200" b="1" dirty="0">
                          <a:effectLst/>
                          <a:latin typeface="Arial" panose="020B0604020202020204" pitchFamily="34" charset="0"/>
                          <a:ea typeface="Calibri" panose="020F0502020204030204" pitchFamily="34" charset="0"/>
                          <a:cs typeface="Times New Roman" panose="02020603050405020304" pitchFamily="18" charset="0"/>
                        </a:rPr>
                        <a:t>ENTREGA DE RECONOCIMIENTOS POR LA PRESTACIÓN DE SERVICIOS INCLUSIVOS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Maestra(o) de ceremonia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288033"/>
                  </a:ext>
                </a:extLst>
              </a:tr>
              <a:tr h="511922">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12:15 - 12:30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Calibri" panose="020F0502020204030204" pitchFamily="34" charset="0"/>
                          <a:cs typeface="Times New Roman" panose="02020603050405020304" pitchFamily="18" charset="0"/>
                        </a:rPr>
                        <a:t>SALUDO DE LA VICEMINISTRA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Dra. </a:t>
                      </a:r>
                      <a:r>
                        <a:rPr lang="es-CO" sz="1200" dirty="0" err="1">
                          <a:effectLst/>
                          <a:latin typeface="Arial" panose="020B0604020202020204" pitchFamily="34" charset="0"/>
                          <a:ea typeface="Calibri" panose="020F0502020204030204" pitchFamily="34" charset="0"/>
                          <a:cs typeface="Times New Roman" panose="02020603050405020304" pitchFamily="18" charset="0"/>
                        </a:rPr>
                        <a:t>Jhoana</a:t>
                      </a:r>
                      <a:r>
                        <a:rPr lang="es-CO" sz="1200" dirty="0">
                          <a:effectLst/>
                          <a:latin typeface="Arial" panose="020B0604020202020204" pitchFamily="34" charset="0"/>
                          <a:ea typeface="Calibri" panose="020F0502020204030204" pitchFamily="34" charset="0"/>
                          <a:cs typeface="Times New Roman" panose="02020603050405020304" pitchFamily="18" charset="0"/>
                        </a:rPr>
                        <a:t> Delgado - Viceministra de Promoción de la Justicia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026215"/>
                  </a:ext>
                </a:extLst>
              </a:tr>
              <a:tr h="895864">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12:30 – 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es-CO" sz="1200" b="1" dirty="0">
                          <a:effectLst/>
                          <a:latin typeface="Arial" panose="020B0604020202020204" pitchFamily="34" charset="0"/>
                          <a:ea typeface="Times New Roman" panose="02020603050405020304" pitchFamily="18" charset="0"/>
                          <a:cs typeface="Times New Roman" panose="02020603050405020304" pitchFamily="18" charset="0"/>
                        </a:rPr>
                        <a:t>PRESENTACIÓN CONCURSO NACIONAL ESTUDIANTIL SOBRE GÉNERO Y DISCAPACIDAD.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gn="just" fontAlgn="base">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Ministerio de Justicia y del Derecho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Cierre </a:t>
                      </a:r>
                      <a:r>
                        <a:rPr lang="es-CO" sz="1200" dirty="0">
                          <a:effectLst/>
                          <a:latin typeface="Arial" panose="020B0604020202020204" pitchFamily="34" charset="0"/>
                          <a:ea typeface="Calibri" panose="020F0502020204030204" pitchFamily="34" charset="0"/>
                          <a:cs typeface="Times New Roman" panose="02020603050405020304" pitchFamily="18" charset="0"/>
                        </a:rPr>
                        <a:t>con Grupo Vallenato </a:t>
                      </a:r>
                      <a:r>
                        <a:rPr lang="es-CO" sz="1200" dirty="0" err="1">
                          <a:effectLst/>
                          <a:latin typeface="Arial" panose="020B0604020202020204" pitchFamily="34" charset="0"/>
                          <a:ea typeface="Calibri" panose="020F0502020204030204" pitchFamily="34" charset="0"/>
                          <a:cs typeface="Times New Roman" panose="02020603050405020304" pitchFamily="18" charset="0"/>
                        </a:rPr>
                        <a:t>Unilibre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211212"/>
                  </a:ext>
                </a:extLst>
              </a:tr>
            </a:tbl>
          </a:graphicData>
        </a:graphic>
      </p:graphicFrame>
    </p:spTree>
    <p:extLst>
      <p:ext uri="{BB962C8B-B14F-4D97-AF65-F5344CB8AC3E}">
        <p14:creationId xmlns:p14="http://schemas.microsoft.com/office/powerpoint/2010/main" val="271921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2946"/>
            <a:ext cx="10515600" cy="1325563"/>
          </a:xfrm>
        </p:spPr>
        <p:txBody>
          <a:bodyPr vert="horz" lIns="91440" tIns="45720" rIns="91440" bIns="45720" rtlCol="0" anchor="ctr">
            <a:normAutofit/>
          </a:bodyPr>
          <a:lstStyle/>
          <a:p>
            <a:r>
              <a:rPr lang="es-ES" sz="3600" b="1" dirty="0">
                <a:solidFill>
                  <a:schemeClr val="accent1">
                    <a:lumMod val="50000"/>
                  </a:schemeClr>
                </a:solidFill>
              </a:rPr>
              <a:t>Agenda- Día 1- 18 de mayo</a:t>
            </a:r>
            <a:endParaRPr lang="en-US" sz="3600" b="1" dirty="0">
              <a:solidFill>
                <a:schemeClr val="accent1">
                  <a:lumMod val="50000"/>
                </a:schemeClr>
              </a:solidFill>
            </a:endParaRPr>
          </a:p>
        </p:txBody>
      </p:sp>
      <p:sp>
        <p:nvSpPr>
          <p:cNvPr id="4" name="Marcador de contenido 2"/>
          <p:cNvSpPr txBox="1">
            <a:spLocks/>
          </p:cNvSpPr>
          <p:nvPr/>
        </p:nvSpPr>
        <p:spPr>
          <a:xfrm>
            <a:off x="6160957" y="1478510"/>
            <a:ext cx="5484943" cy="2074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S" sz="2300" dirty="0"/>
          </a:p>
        </p:txBody>
      </p:sp>
      <p:graphicFrame>
        <p:nvGraphicFramePr>
          <p:cNvPr id="9" name="Tabla 8"/>
          <p:cNvGraphicFramePr>
            <a:graphicFrameLocks noGrp="1"/>
          </p:cNvGraphicFramePr>
          <p:nvPr>
            <p:extLst>
              <p:ext uri="{D42A27DB-BD31-4B8C-83A1-F6EECF244321}">
                <p14:modId xmlns:p14="http://schemas.microsoft.com/office/powerpoint/2010/main" val="3579630082"/>
              </p:ext>
            </p:extLst>
          </p:nvPr>
        </p:nvGraphicFramePr>
        <p:xfrm>
          <a:off x="386113" y="1351441"/>
          <a:ext cx="5774843" cy="4934569"/>
        </p:xfrm>
        <a:graphic>
          <a:graphicData uri="http://schemas.openxmlformats.org/drawingml/2006/table">
            <a:tbl>
              <a:tblPr firstRow="1" firstCol="1" bandRow="1"/>
              <a:tblGrid>
                <a:gridCol w="1039098">
                  <a:extLst>
                    <a:ext uri="{9D8B030D-6E8A-4147-A177-3AD203B41FA5}">
                      <a16:colId xmlns:a16="http://schemas.microsoft.com/office/drawing/2014/main" val="1528459467"/>
                    </a:ext>
                  </a:extLst>
                </a:gridCol>
                <a:gridCol w="4735745">
                  <a:extLst>
                    <a:ext uri="{9D8B030D-6E8A-4147-A177-3AD203B41FA5}">
                      <a16:colId xmlns:a16="http://schemas.microsoft.com/office/drawing/2014/main" val="3752121241"/>
                    </a:ext>
                  </a:extLst>
                </a:gridCol>
              </a:tblGrid>
              <a:tr h="851432">
                <a:tc>
                  <a:txBody>
                    <a:bodyPr/>
                    <a:lstStyle/>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8:00 - 8:20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Calibri" panose="020F0502020204030204" pitchFamily="34" charset="0"/>
                          <a:cs typeface="Times New Roman" panose="02020603050405020304" pitchFamily="18" charset="0"/>
                        </a:rPr>
                        <a:t>INSTALACIÓN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Himno de la República de Colombia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Intervención del Rector de la Universidad Libre, Doctor Armando Noriega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238467"/>
                  </a:ext>
                </a:extLst>
              </a:tr>
              <a:tr h="464758">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8:20 - 8:30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Palabras de la Decana de la Facultad de Derecho, Doctora Lourdes Villadiego </a:t>
                      </a:r>
                      <a:r>
                        <a:rPr lang="es-CO" sz="1200" dirty="0" err="1">
                          <a:effectLst/>
                          <a:latin typeface="Arial" panose="020B0604020202020204" pitchFamily="34" charset="0"/>
                          <a:ea typeface="Calibri" panose="020F0502020204030204" pitchFamily="34" charset="0"/>
                          <a:cs typeface="Times New Roman" panose="02020603050405020304" pitchFamily="18" charset="0"/>
                        </a:rPr>
                        <a:t>Coneo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324631"/>
                  </a:ext>
                </a:extLst>
              </a:tr>
              <a:tr h="774596">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8:30 - 9:15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Calibri" panose="020F0502020204030204" pitchFamily="34" charset="0"/>
                          <a:cs typeface="Times New Roman" panose="02020603050405020304" pitchFamily="18" charset="0"/>
                        </a:rPr>
                        <a:t>NUEVO ESTATUTO DE LA CONCILIACIÓN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Doctora Juliana Cuevas - Dirección de Métodos Alternativos de Solución de Conflictos del Ministerio de Justicia y del Derecho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11935"/>
                  </a:ext>
                </a:extLst>
              </a:tr>
              <a:tr h="2013950">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9:15 - 10:00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Calibri" panose="020F0502020204030204" pitchFamily="34" charset="0"/>
                          <a:cs typeface="Times New Roman" panose="02020603050405020304" pitchFamily="18" charset="0"/>
                        </a:rPr>
                        <a:t>PANEL RETOS Y DESAFÍOS DE LA IMPLEMENTACIÓN DE LA LEY 2220 DE 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b="1" dirty="0">
                          <a:effectLst/>
                          <a:latin typeface="Arial" panose="020B0604020202020204" pitchFamily="34" charset="0"/>
                          <a:ea typeface="Calibri" panose="020F0502020204030204" pitchFamily="34" charset="0"/>
                          <a:cs typeface="Times New Roman" panose="02020603050405020304" pitchFamily="18" charset="0"/>
                        </a:rPr>
                        <a:t>Moderadora:</a:t>
                      </a:r>
                      <a:r>
                        <a:rPr lang="es-CO" sz="1200" dirty="0">
                          <a:effectLst/>
                          <a:latin typeface="Arial" panose="020B0604020202020204" pitchFamily="34" charset="0"/>
                          <a:ea typeface="Calibri" panose="020F0502020204030204" pitchFamily="34" charset="0"/>
                          <a:cs typeface="Times New Roman" panose="02020603050405020304" pitchFamily="18" charset="0"/>
                        </a:rPr>
                        <a:t> Dra. Rosa Gutiérrez Universidad Autónoma del Caribe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Superintendencia de Notariado y Registro, Doctora Daniela Andrade Valencia, Superintendente Delegada para el Notariado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Dirección de Métodos Alternativos de Solución de Conflictos del Ministerio de Justicia y del Derecho, Doctora Juliana Cuevas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Universidad ICESI, Doctora Paula Cerón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624375"/>
                  </a:ext>
                </a:extLst>
              </a:tr>
              <a:tr h="309838">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10:00 - 10:20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Receso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319521"/>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552793395"/>
              </p:ext>
            </p:extLst>
          </p:nvPr>
        </p:nvGraphicFramePr>
        <p:xfrm>
          <a:off x="6453057" y="1351441"/>
          <a:ext cx="5487670" cy="4070479"/>
        </p:xfrm>
        <a:graphic>
          <a:graphicData uri="http://schemas.openxmlformats.org/drawingml/2006/table">
            <a:tbl>
              <a:tblPr firstRow="1" firstCol="1" bandRow="1"/>
              <a:tblGrid>
                <a:gridCol w="987425">
                  <a:extLst>
                    <a:ext uri="{9D8B030D-6E8A-4147-A177-3AD203B41FA5}">
                      <a16:colId xmlns:a16="http://schemas.microsoft.com/office/drawing/2014/main" val="2224118155"/>
                    </a:ext>
                  </a:extLst>
                </a:gridCol>
                <a:gridCol w="4500245">
                  <a:extLst>
                    <a:ext uri="{9D8B030D-6E8A-4147-A177-3AD203B41FA5}">
                      <a16:colId xmlns:a16="http://schemas.microsoft.com/office/drawing/2014/main" val="4114444089"/>
                    </a:ext>
                  </a:extLst>
                </a:gridCol>
              </a:tblGrid>
              <a:tr h="0">
                <a:tc>
                  <a:txBody>
                    <a:bodyPr/>
                    <a:lstStyle/>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10:20 -11:00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Calibri" panose="020F0502020204030204" pitchFamily="34" charset="0"/>
                          <a:cs typeface="Times New Roman" panose="02020603050405020304" pitchFamily="18" charset="0"/>
                        </a:rPr>
                        <a:t>LA MEDIACIÓN EN EL DERECHO PENAL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Dra. Gina Patricia Manotas, Fiscal Local 28 y Coordinadora de la Unidad Pre-procesal de Cartagena</a:t>
                      </a:r>
                      <a:r>
                        <a:rPr lang="es-CO"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291364"/>
                  </a:ext>
                </a:extLst>
              </a:tr>
              <a:tr h="0">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11:00 - 12:00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Arial" panose="020B0604020202020204" pitchFamily="34" charset="0"/>
                          <a:ea typeface="Calibri" panose="020F0502020204030204" pitchFamily="34" charset="0"/>
                          <a:cs typeface="Times New Roman" panose="02020603050405020304" pitchFamily="18" charset="0"/>
                        </a:rPr>
                        <a:t>PANEL RETOS Y DESAFÍOS DE LA MEDIACIÓN PENAL.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b="1" dirty="0">
                          <a:effectLst/>
                          <a:latin typeface="Arial" panose="020B0604020202020204" pitchFamily="34" charset="0"/>
                          <a:ea typeface="Calibri" panose="020F0502020204030204" pitchFamily="34" charset="0"/>
                          <a:cs typeface="Times New Roman" panose="02020603050405020304" pitchFamily="18" charset="0"/>
                        </a:rPr>
                        <a:t>Moderador:</a:t>
                      </a:r>
                      <a:r>
                        <a:rPr lang="es-CO" sz="1200" dirty="0">
                          <a:effectLst/>
                          <a:latin typeface="Arial" panose="020B0604020202020204" pitchFamily="34" charset="0"/>
                          <a:ea typeface="Calibri" panose="020F0502020204030204" pitchFamily="34" charset="0"/>
                          <a:cs typeface="Times New Roman" panose="02020603050405020304" pitchFamily="18" charset="0"/>
                        </a:rPr>
                        <a:t> Dr. Jesús García Castilla - Fiscal Local 59 Seccional de la Unidad de Competencia General – Cartagena.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Doctor Carlos Emilio Alarcón - Universidad Libre Sede Bogotá</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Dra. Gina Patricia Manotas - Fiscal Local 28 Coordinadora de Unidad </a:t>
                      </a:r>
                      <a:r>
                        <a:rPr lang="es-CO" sz="1200" dirty="0" err="1">
                          <a:effectLst/>
                          <a:latin typeface="Arial" panose="020B0604020202020204" pitchFamily="34" charset="0"/>
                          <a:ea typeface="Calibri" panose="020F0502020204030204" pitchFamily="34" charset="0"/>
                          <a:cs typeface="Times New Roman" panose="02020603050405020304" pitchFamily="18" charset="0"/>
                        </a:rPr>
                        <a:t>Preprocesal</a:t>
                      </a:r>
                      <a:r>
                        <a:rPr lang="es-CO" sz="1200" dirty="0">
                          <a:effectLst/>
                          <a:latin typeface="Arial" panose="020B0604020202020204" pitchFamily="34" charset="0"/>
                          <a:ea typeface="Calibri" panose="020F0502020204030204" pitchFamily="34" charset="0"/>
                          <a:cs typeface="Times New Roman" panose="02020603050405020304" pitchFamily="18" charset="0"/>
                        </a:rPr>
                        <a:t> de Cartagena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Dr. Daniel Flórez - Universidad Libre Sede Cartagena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12145"/>
                  </a:ext>
                </a:extLst>
              </a:tr>
              <a:tr h="0">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12:00 - 1:30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Almuerzo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194487"/>
                  </a:ext>
                </a:extLst>
              </a:tr>
              <a:tr h="0">
                <a:tc>
                  <a:txBody>
                    <a:bodyPr/>
                    <a:lstStyle/>
                    <a:p>
                      <a:pPr>
                        <a:lnSpc>
                          <a:spcPct val="107000"/>
                        </a:lnSpc>
                        <a:spcAft>
                          <a:spcPts val="0"/>
                        </a:spcAft>
                      </a:pPr>
                      <a:r>
                        <a:rPr lang="es-CO" sz="1200">
                          <a:effectLst/>
                          <a:latin typeface="Arial" panose="020B0604020202020204" pitchFamily="34" charset="0"/>
                          <a:ea typeface="Calibri" panose="020F0502020204030204" pitchFamily="34" charset="0"/>
                          <a:cs typeface="Times New Roman" panose="02020603050405020304" pitchFamily="18" charset="0"/>
                        </a:rPr>
                        <a:t>1:30 - 4:00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dirty="0">
                          <a:effectLst/>
                          <a:latin typeface="Arial" panose="020B0604020202020204" pitchFamily="34" charset="0"/>
                          <a:ea typeface="Times New Roman" panose="02020603050405020304" pitchFamily="18" charset="0"/>
                          <a:cs typeface="Times New Roman" panose="02020603050405020304" pitchFamily="18" charset="0"/>
                        </a:rPr>
                        <a:t>Taller Café del Mundo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140032"/>
                  </a:ext>
                </a:extLst>
              </a:tr>
            </a:tbl>
          </a:graphicData>
        </a:graphic>
      </p:graphicFrame>
    </p:spTree>
    <p:extLst>
      <p:ext uri="{BB962C8B-B14F-4D97-AF65-F5344CB8AC3E}">
        <p14:creationId xmlns:p14="http://schemas.microsoft.com/office/powerpoint/2010/main" val="182129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dirty="0">
                <a:solidFill>
                  <a:schemeClr val="accent1">
                    <a:lumMod val="50000"/>
                  </a:schemeClr>
                </a:solidFill>
              </a:rPr>
              <a:t>Fotos</a:t>
            </a:r>
            <a:endParaRPr lang="en-US" sz="3600" b="1" dirty="0">
              <a:solidFill>
                <a:schemeClr val="accent1">
                  <a:lumMod val="50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792" y="4066790"/>
            <a:ext cx="4782371" cy="2249152"/>
          </a:xfrm>
          <a:prstGeom prst="rect">
            <a:avLst/>
          </a:prstGeom>
        </p:spPr>
      </p:pic>
      <p:pic>
        <p:nvPicPr>
          <p:cNvPr id="7" name="Imagen 6"/>
          <p:cNvPicPr>
            <a:picLocks noChangeAspect="1"/>
          </p:cNvPicPr>
          <p:nvPr/>
        </p:nvPicPr>
        <p:blipFill>
          <a:blip r:embed="rId3"/>
          <a:stretch>
            <a:fillRect/>
          </a:stretch>
        </p:blipFill>
        <p:spPr>
          <a:xfrm>
            <a:off x="7843005" y="1690688"/>
            <a:ext cx="3510795" cy="4232045"/>
          </a:xfrm>
          <a:prstGeom prst="rect">
            <a:avLst/>
          </a:prstGeom>
        </p:spPr>
      </p:pic>
      <p:pic>
        <p:nvPicPr>
          <p:cNvPr id="8" name="Imagen 7"/>
          <p:cNvPicPr>
            <a:picLocks noChangeAspect="1"/>
          </p:cNvPicPr>
          <p:nvPr/>
        </p:nvPicPr>
        <p:blipFill>
          <a:blip r:embed="rId4"/>
          <a:stretch>
            <a:fillRect/>
          </a:stretch>
        </p:blipFill>
        <p:spPr>
          <a:xfrm>
            <a:off x="838200" y="1634966"/>
            <a:ext cx="4887970" cy="2171744"/>
          </a:xfrm>
          <a:prstGeom prst="rect">
            <a:avLst/>
          </a:prstGeom>
        </p:spPr>
      </p:pic>
    </p:spTree>
    <p:extLst>
      <p:ext uri="{BB962C8B-B14F-4D97-AF65-F5344CB8AC3E}">
        <p14:creationId xmlns:p14="http://schemas.microsoft.com/office/powerpoint/2010/main" val="54778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127" y="129598"/>
            <a:ext cx="10515600" cy="1325563"/>
          </a:xfrm>
        </p:spPr>
        <p:txBody>
          <a:bodyPr>
            <a:normAutofit/>
          </a:bodyPr>
          <a:lstStyle/>
          <a:p>
            <a:r>
              <a:rPr lang="es-ES" sz="3600" b="1" dirty="0">
                <a:solidFill>
                  <a:schemeClr val="accent1">
                    <a:lumMod val="50000"/>
                  </a:schemeClr>
                </a:solidFill>
              </a:rPr>
              <a:t>Nota publicada en la revista </a:t>
            </a:r>
            <a:r>
              <a:rPr lang="es-ES" sz="3600" b="1" dirty="0" err="1">
                <a:solidFill>
                  <a:schemeClr val="accent1">
                    <a:lumMod val="50000"/>
                  </a:schemeClr>
                </a:solidFill>
              </a:rPr>
              <a:t>TuMinisterio</a:t>
            </a:r>
            <a:endParaRPr lang="en-US" sz="3600" b="1" dirty="0">
              <a:solidFill>
                <a:schemeClr val="accent1">
                  <a:lumMod val="50000"/>
                </a:schemeClr>
              </a:solidFill>
            </a:endParaRPr>
          </a:p>
        </p:txBody>
      </p:sp>
      <p:pic>
        <p:nvPicPr>
          <p:cNvPr id="4" name="Imagen 3"/>
          <p:cNvPicPr>
            <a:picLocks noChangeAspect="1"/>
          </p:cNvPicPr>
          <p:nvPr/>
        </p:nvPicPr>
        <p:blipFill>
          <a:blip r:embed="rId2"/>
          <a:stretch>
            <a:fillRect/>
          </a:stretch>
        </p:blipFill>
        <p:spPr>
          <a:xfrm>
            <a:off x="1856510" y="1246909"/>
            <a:ext cx="8283706" cy="5072205"/>
          </a:xfrm>
          <a:prstGeom prst="rect">
            <a:avLst/>
          </a:prstGeom>
        </p:spPr>
      </p:pic>
    </p:spTree>
    <p:extLst>
      <p:ext uri="{BB962C8B-B14F-4D97-AF65-F5344CB8AC3E}">
        <p14:creationId xmlns:p14="http://schemas.microsoft.com/office/powerpoint/2010/main" val="239350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206974" y="6639446"/>
            <a:ext cx="1778051" cy="261610"/>
          </a:xfrm>
          <a:prstGeom prst="rect">
            <a:avLst/>
          </a:prstGeom>
          <a:noFill/>
        </p:spPr>
        <p:txBody>
          <a:bodyPr wrap="none" rtlCol="0">
            <a:spAutoFit/>
          </a:bodyPr>
          <a:lstStyle/>
          <a:p>
            <a:pPr algn="ctr"/>
            <a:r>
              <a:rPr lang="es-CO" sz="1100" b="1" dirty="0" err="1">
                <a:solidFill>
                  <a:schemeClr val="bg1"/>
                </a:solidFill>
                <a:latin typeface="Helvetica" pitchFamily="2" charset="0"/>
              </a:rPr>
              <a:t>www.minjusticia.gov.co</a:t>
            </a:r>
            <a:endParaRPr lang="es-CO" sz="1100" b="1" dirty="0">
              <a:solidFill>
                <a:schemeClr val="bg1"/>
              </a:solidFill>
              <a:latin typeface="Helvetica" pitchFamily="2" charset="0"/>
            </a:endParaRPr>
          </a:p>
        </p:txBody>
      </p:sp>
      <p:sp>
        <p:nvSpPr>
          <p:cNvPr id="3" name="Título 3"/>
          <p:cNvSpPr>
            <a:spLocks noGrp="1"/>
          </p:cNvSpPr>
          <p:nvPr>
            <p:ph type="title"/>
          </p:nvPr>
        </p:nvSpPr>
        <p:spPr>
          <a:xfrm>
            <a:off x="317500" y="5044882"/>
            <a:ext cx="11709400" cy="1325563"/>
          </a:xfrm>
        </p:spPr>
        <p:txBody>
          <a:bodyPr>
            <a:normAutofit/>
          </a:bodyPr>
          <a:lstStyle/>
          <a:p>
            <a:r>
              <a:rPr lang="es-ES" b="1" dirty="0">
                <a:solidFill>
                  <a:schemeClr val="accent1">
                    <a:lumMod val="50000"/>
                  </a:schemeClr>
                </a:solidFill>
              </a:rPr>
              <a:t>Segundo encuentro- Bogotá D.C.</a:t>
            </a:r>
            <a:endParaRPr lang="en-US" b="1" dirty="0">
              <a:solidFill>
                <a:schemeClr val="accent1">
                  <a:lumMod val="50000"/>
                </a:schemeClr>
              </a:solidFill>
            </a:endParaRPr>
          </a:p>
        </p:txBody>
      </p:sp>
      <p:pic>
        <p:nvPicPr>
          <p:cNvPr id="5" name="Imagen 4"/>
          <p:cNvPicPr>
            <a:picLocks noChangeAspect="1"/>
          </p:cNvPicPr>
          <p:nvPr/>
        </p:nvPicPr>
        <p:blipFill>
          <a:blip r:embed="rId2"/>
          <a:stretch>
            <a:fillRect/>
          </a:stretch>
        </p:blipFill>
        <p:spPr>
          <a:xfrm>
            <a:off x="809672" y="183066"/>
            <a:ext cx="10366328" cy="5088926"/>
          </a:xfrm>
          <a:prstGeom prst="rect">
            <a:avLst/>
          </a:prstGeom>
        </p:spPr>
      </p:pic>
    </p:spTree>
    <p:extLst>
      <p:ext uri="{BB962C8B-B14F-4D97-AF65-F5344CB8AC3E}">
        <p14:creationId xmlns:p14="http://schemas.microsoft.com/office/powerpoint/2010/main" val="41570622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2TV4CCKVFCYA-327339268-533</_dlc_DocId>
    <_dlc_DocIdUrl xmlns="81cc8fc0-8d1e-4295-8f37-5d076116407c">
      <Url>https://www.minjusticia.gov.co/servicio-ciudadano/_layouts/15/DocIdRedir.aspx?ID=2TV4CCKVFCYA-327339268-533</Url>
      <Description>2TV4CCKVFCYA-327339268-533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41D9B3A7E810704192948A19B3CC5B80" ma:contentTypeVersion="1" ma:contentTypeDescription="Crear nuevo documento." ma:contentTypeScope="" ma:versionID="3f6fa390ab0ca861e1ca19160ebe8b05">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CA7C5D-5E37-4F4D-96D8-2E847D68E76E}">
  <ds:schemaRefs>
    <ds:schemaRef ds:uri="http://schemas.microsoft.com/sharepoint/events"/>
  </ds:schemaRefs>
</ds:datastoreItem>
</file>

<file path=customXml/itemProps2.xml><?xml version="1.0" encoding="utf-8"?>
<ds:datastoreItem xmlns:ds="http://schemas.openxmlformats.org/officeDocument/2006/customXml" ds:itemID="{A43B38D5-9797-4E5C-9244-2C77802A0F88}">
  <ds:schemaRefs>
    <ds:schemaRef ds:uri="http://schemas.microsoft.com/sharepoint/v3/contenttype/forms"/>
  </ds:schemaRefs>
</ds:datastoreItem>
</file>

<file path=customXml/itemProps3.xml><?xml version="1.0" encoding="utf-8"?>
<ds:datastoreItem xmlns:ds="http://schemas.openxmlformats.org/officeDocument/2006/customXml" ds:itemID="{2E954CF4-1793-4F76-B4A8-B8CF662795A6}">
  <ds:schemaRefs>
    <ds:schemaRef ds:uri="http://schemas.microsoft.com/office/2006/metadata/properties"/>
    <ds:schemaRef ds:uri="http://schemas.microsoft.com/office/infopath/2007/PartnerControls"/>
    <ds:schemaRef ds:uri="http://schemas.microsoft.com/sharepoint/v3"/>
    <ds:schemaRef ds:uri="a7177abf-44f2-4092-b380-d71683ee2afc"/>
  </ds:schemaRefs>
</ds:datastoreItem>
</file>

<file path=customXml/itemProps4.xml><?xml version="1.0" encoding="utf-8"?>
<ds:datastoreItem xmlns:ds="http://schemas.openxmlformats.org/officeDocument/2006/customXml" ds:itemID="{B1943EF3-E94A-4675-A324-AD9F39A021B4}"/>
</file>

<file path=docProps/app.xml><?xml version="1.0" encoding="utf-8"?>
<Properties xmlns="http://schemas.openxmlformats.org/officeDocument/2006/extended-properties" xmlns:vt="http://schemas.openxmlformats.org/officeDocument/2006/docPropsVTypes">
  <TotalTime>1122</TotalTime>
  <Words>2215</Words>
  <Application>Microsoft Office PowerPoint</Application>
  <PresentationFormat>Panorámica</PresentationFormat>
  <Paragraphs>322</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Helvetica</vt:lpstr>
      <vt:lpstr>Wingdings</vt:lpstr>
      <vt:lpstr>Tema de Office</vt:lpstr>
      <vt:lpstr>Presentación de PowerPoint</vt:lpstr>
      <vt:lpstr>Informe de resultados- Encuentros de la Red Tejiendo Justicia</vt:lpstr>
      <vt:lpstr>Temas a abordar:</vt:lpstr>
      <vt:lpstr>Generalidades</vt:lpstr>
      <vt:lpstr>Agenda- Día 2- 19 de mayo</vt:lpstr>
      <vt:lpstr>Agenda- Día 1- 18 de mayo</vt:lpstr>
      <vt:lpstr>Fotos</vt:lpstr>
      <vt:lpstr>Nota publicada en la revista TuMinisterio</vt:lpstr>
      <vt:lpstr>Segundo encuentro- Bogotá D.C.</vt:lpstr>
      <vt:lpstr>Generalidades</vt:lpstr>
      <vt:lpstr>Agenda- Día 1- 15 de noviembre</vt:lpstr>
      <vt:lpstr>Agenda- Día 2- 16 de noviembre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CARLOS ALBERTO PUENTES GONZALEZ</cp:lastModifiedBy>
  <cp:revision>332</cp:revision>
  <dcterms:created xsi:type="dcterms:W3CDTF">2023-05-08T00:34:42Z</dcterms:created>
  <dcterms:modified xsi:type="dcterms:W3CDTF">2024-04-18T23:05:08Z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0x01010041D9B3A7E810704192948A19B3CC5B80</vt:lpwstr>
  </property>
  <property fmtid="{D5CDD505-2E9C-101B-9397-08002B2CF9AE}" pid="3" name="_dlc_DocIdItemGuid">
    <vt:lpwstr>9eb89a3d-b31d-4c9c-93aa-0dd89b5abfd7</vt:lpwstr>
  </property>
</Properties>
</file>