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9"/>
  </p:handoutMasterIdLst>
  <p:sldIdLst>
    <p:sldId id="256" r:id="rId6"/>
    <p:sldId id="257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64" r:id="rId16"/>
    <p:sldId id="280" r:id="rId17"/>
    <p:sldId id="279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A través de las fases de:</a:t>
          </a:r>
          <a:endParaRPr lang="es-CO" sz="1200" b="1" dirty="0">
            <a:latin typeface="Gadugi" panose="020B0502040204020203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2. </a:t>
          </a:r>
          <a:r>
            <a:rPr lang="es-CO" sz="900" b="0" i="0">
              <a:latin typeface="Gadugi" panose="020B0502040204020203" pitchFamily="34" charset="0"/>
            </a:rPr>
            <a:t>Publicación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3. 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Realización de capacitaciones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Verificación de resultados mediante encuesta</a:t>
          </a:r>
          <a:endParaRPr lang="es-CO" sz="900" b="0" dirty="0"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 dirty="0">
              <a:latin typeface="Gadugi" panose="020B0502040204020203" pitchFamily="34" charset="0"/>
            </a:rPr>
            <a:t>1. </a:t>
          </a:r>
        </a:p>
        <a:p>
          <a:pPr rtl="0"/>
          <a:r>
            <a:rPr lang="es-CO" sz="900" b="0" i="0" dirty="0">
              <a:latin typeface="Gadugi" panose="020B0502040204020203" pitchFamily="34" charset="0"/>
            </a:rPr>
            <a:t>Elaboración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200" b="1">
              <a:latin typeface="Gadugi" panose="020B0502040204020203" pitchFamily="34" charset="0"/>
            </a:rPr>
            <a:t>5.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Respuestas a ciudadanos y seguimiento a compromisos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</dgm:pt>
    <dgm:pt modelId="{8812DFB0-EB80-484E-9818-C51651D012C3}" type="pres">
      <dgm:prSet presAssocID="{19262BE6-DB17-42AC-B9F8-63D31843E030}" presName="dummy" presStyleCnt="0"/>
      <dgm:spPr/>
    </dgm:pt>
    <dgm:pt modelId="{CCF5F38C-465E-4344-9E99-19BBC29DEFFE}" type="pres">
      <dgm:prSet presAssocID="{A3F3371D-A38B-4CEA-AFDF-B8989418DEC3}" presName="sibTrans" presStyleLbl="sibTrans2D1" presStyleIdx="0" presStyleCnt="5"/>
      <dgm:spPr/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1" presStyleCnt="5"/>
      <dgm:spPr/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2" presStyleCnt="5"/>
      <dgm:spPr/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3" presStyleCnt="5"/>
      <dgm:spPr/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4" presStyleCnt="5"/>
      <dgm:spPr/>
    </dgm:pt>
  </dgm:ptLst>
  <dgm:cxnLst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53ADF21E-B1D8-497E-8647-91A7F81C8EA0}" type="presOf" srcId="{19262BE6-DB17-42AC-B9F8-63D31843E030}" destId="{AADA34DD-928A-4B76-A3B1-B0964EB56635}" srcOrd="0" destOrd="0" presId="urn:microsoft.com/office/officeart/2005/8/layout/radial6"/>
    <dgm:cxn modelId="{1BF03423-F9B5-4DC9-A9C4-A4A7F7B85BD4}" type="presOf" srcId="{BE4B2E44-E9F9-4E33-8F6D-274967894AD9}" destId="{5D159E79-5AB8-42DA-9C55-8AA15A749AB6}" srcOrd="0" destOrd="0" presId="urn:microsoft.com/office/officeart/2005/8/layout/radial6"/>
    <dgm:cxn modelId="{C6EF3D27-5E92-422C-BE5B-31D01CFF1F30}" type="presOf" srcId="{7E3CA807-0F8A-47FA-A7F4-857DEDD2E877}" destId="{E20F4305-DAB5-4FC2-9375-DE0DB1ED09C5}" srcOrd="0" destOrd="0" presId="urn:microsoft.com/office/officeart/2005/8/layout/radial6"/>
    <dgm:cxn modelId="{A6211833-A8EB-4293-9345-1FE9A3B8D59D}" type="presOf" srcId="{96216315-6925-4403-BA52-1C795E83902A}" destId="{61DE13D5-DA01-493E-AE57-8D405C71A482}" srcOrd="0" destOrd="0" presId="urn:microsoft.com/office/officeart/2005/8/layout/radial6"/>
    <dgm:cxn modelId="{17BCA840-688B-4794-8EE5-013C89264222}" type="presOf" srcId="{260AF2A9-E5EF-4982-AC4A-2D56BCEF4336}" destId="{9D225A06-7990-4D42-AD22-E7CF63F62720}" srcOrd="0" destOrd="0" presId="urn:microsoft.com/office/officeart/2005/8/layout/radial6"/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FB68706F-6F10-419C-8546-F73AB5CDC108}" type="presOf" srcId="{944700B0-EBFF-47B8-86FE-53F6A16C6B1E}" destId="{A16F2467-0BAF-4F24-A8A2-E38AACD56DC1}" srcOrd="0" destOrd="0" presId="urn:microsoft.com/office/officeart/2005/8/layout/radial6"/>
    <dgm:cxn modelId="{824EC77E-71F3-49A7-BF18-C7E57B980807}" type="presOf" srcId="{D6B76910-458A-4DC6-B94F-EF11D40ED8EE}" destId="{7C95018A-4F95-4357-B6CD-0F380B99562E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B7FCC79A-0146-43B1-B76B-A69AA97D39FE}" type="presOf" srcId="{97DB78CB-0EF3-421B-8B01-DD97A756322D}" destId="{72897737-B3FA-4D94-9208-E26945629F1B}" srcOrd="0" destOrd="0" presId="urn:microsoft.com/office/officeart/2005/8/layout/radial6"/>
    <dgm:cxn modelId="{D35491A1-84D3-458A-B049-89020855713B}" type="presOf" srcId="{DDC8C45B-B192-46E8-A552-E425FDEF2813}" destId="{42953721-406A-4252-A6EA-DFAFD913BE1A}" srcOrd="0" destOrd="0" presId="urn:microsoft.com/office/officeart/2005/8/layout/radial6"/>
    <dgm:cxn modelId="{4F51FED4-6EAB-439D-9CE1-5B6C2F1B6521}" type="presOf" srcId="{A3F3371D-A38B-4CEA-AFDF-B8989418DEC3}" destId="{CCF5F38C-465E-4344-9E99-19BBC29DEFFE}" srcOrd="0" destOrd="0" presId="urn:microsoft.com/office/officeart/2005/8/layout/radial6"/>
    <dgm:cxn modelId="{0DD774DD-C943-4FE2-8608-BC210FBFB852}" type="presOf" srcId="{916EE9CA-B670-464B-984B-4C15609F2104}" destId="{4B2949FB-E99F-4A4B-A042-567D17A35E18}" srcOrd="0" destOrd="0" presId="urn:microsoft.com/office/officeart/2005/8/layout/radial6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EA4A9AEA-079E-4790-AD4E-5CF8A7F867B0}" type="presOf" srcId="{A7A0AE7A-35B3-4AFD-A3C2-40F25929EBD8}" destId="{3F97AB36-F257-439C-8A54-40393A270527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0FC26AF2-45C4-4C3A-A655-B7E5E6319B02}" type="presParOf" srcId="{61DE13D5-DA01-493E-AE57-8D405C71A482}" destId="{3F97AB36-F257-439C-8A54-40393A270527}" srcOrd="0" destOrd="0" presId="urn:microsoft.com/office/officeart/2005/8/layout/radial6"/>
    <dgm:cxn modelId="{898FDF2A-B36D-4738-999E-B5997ABAA6C5}" type="presParOf" srcId="{61DE13D5-DA01-493E-AE57-8D405C71A482}" destId="{AADA34DD-928A-4B76-A3B1-B0964EB56635}" srcOrd="1" destOrd="0" presId="urn:microsoft.com/office/officeart/2005/8/layout/radial6"/>
    <dgm:cxn modelId="{F57F7D23-A14B-41A3-9BB5-256AC1DA5B71}" type="presParOf" srcId="{61DE13D5-DA01-493E-AE57-8D405C71A482}" destId="{8812DFB0-EB80-484E-9818-C51651D012C3}" srcOrd="2" destOrd="0" presId="urn:microsoft.com/office/officeart/2005/8/layout/radial6"/>
    <dgm:cxn modelId="{C6CEE661-AF42-4F8D-B3D0-7D276531357A}" type="presParOf" srcId="{61DE13D5-DA01-493E-AE57-8D405C71A482}" destId="{CCF5F38C-465E-4344-9E99-19BBC29DEFFE}" srcOrd="3" destOrd="0" presId="urn:microsoft.com/office/officeart/2005/8/layout/radial6"/>
    <dgm:cxn modelId="{75F8D78D-15FA-4483-BE75-AF3CDE7B87F8}" type="presParOf" srcId="{61DE13D5-DA01-493E-AE57-8D405C71A482}" destId="{9D225A06-7990-4D42-AD22-E7CF63F62720}" srcOrd="4" destOrd="0" presId="urn:microsoft.com/office/officeart/2005/8/layout/radial6"/>
    <dgm:cxn modelId="{F43B15E4-2053-44F7-BE45-2E33497CE266}" type="presParOf" srcId="{61DE13D5-DA01-493E-AE57-8D405C71A482}" destId="{0AE6EAF3-DCA6-4605-8B9A-98F07DD9DA4F}" srcOrd="5" destOrd="0" presId="urn:microsoft.com/office/officeart/2005/8/layout/radial6"/>
    <dgm:cxn modelId="{B7C53AFB-98FA-43B6-9FC9-2386ED4F7527}" type="presParOf" srcId="{61DE13D5-DA01-493E-AE57-8D405C71A482}" destId="{5D159E79-5AB8-42DA-9C55-8AA15A749AB6}" srcOrd="6" destOrd="0" presId="urn:microsoft.com/office/officeart/2005/8/layout/radial6"/>
    <dgm:cxn modelId="{AF9F6481-CFF8-4547-9B96-49BA700CF32B}" type="presParOf" srcId="{61DE13D5-DA01-493E-AE57-8D405C71A482}" destId="{42953721-406A-4252-A6EA-DFAFD913BE1A}" srcOrd="7" destOrd="0" presId="urn:microsoft.com/office/officeart/2005/8/layout/radial6"/>
    <dgm:cxn modelId="{847D76D1-31F8-4550-84A2-86F0F7E1F639}" type="presParOf" srcId="{61DE13D5-DA01-493E-AE57-8D405C71A482}" destId="{C2939C10-97A7-449F-A305-F208AE24636B}" srcOrd="8" destOrd="0" presId="urn:microsoft.com/office/officeart/2005/8/layout/radial6"/>
    <dgm:cxn modelId="{6B57E622-5C78-4456-9D87-2D28AB8DB4A7}" type="presParOf" srcId="{61DE13D5-DA01-493E-AE57-8D405C71A482}" destId="{72897737-B3FA-4D94-9208-E26945629F1B}" srcOrd="9" destOrd="0" presId="urn:microsoft.com/office/officeart/2005/8/layout/radial6"/>
    <dgm:cxn modelId="{AB1C7AF7-62E2-46E9-B178-6CD462AF34B1}" type="presParOf" srcId="{61DE13D5-DA01-493E-AE57-8D405C71A482}" destId="{E20F4305-DAB5-4FC2-9375-DE0DB1ED09C5}" srcOrd="10" destOrd="0" presId="urn:microsoft.com/office/officeart/2005/8/layout/radial6"/>
    <dgm:cxn modelId="{81EAA2D1-2096-4379-9A09-9F738B6504FF}" type="presParOf" srcId="{61DE13D5-DA01-493E-AE57-8D405C71A482}" destId="{44D17C97-9B98-48B9-BEE6-A185F1F3016C}" srcOrd="11" destOrd="0" presId="urn:microsoft.com/office/officeart/2005/8/layout/radial6"/>
    <dgm:cxn modelId="{6A4D9418-9C3B-44E8-8930-E2F09099F310}" type="presParOf" srcId="{61DE13D5-DA01-493E-AE57-8D405C71A482}" destId="{A16F2467-0BAF-4F24-A8A2-E38AACD56DC1}" srcOrd="12" destOrd="0" presId="urn:microsoft.com/office/officeart/2005/8/layout/radial6"/>
    <dgm:cxn modelId="{765A5EC6-5FDD-4338-BE01-9A413D5FBA6C}" type="presParOf" srcId="{61DE13D5-DA01-493E-AE57-8D405C71A482}" destId="{4B2949FB-E99F-4A4B-A042-567D17A35E18}" srcOrd="13" destOrd="0" presId="urn:microsoft.com/office/officeart/2005/8/layout/radial6"/>
    <dgm:cxn modelId="{216966FC-E203-4F51-88AD-1B990C4264BF}" type="presParOf" srcId="{61DE13D5-DA01-493E-AE57-8D405C71A482}" destId="{4D8D1F0B-1503-4B7A-8D2A-B470267E1BBA}" srcOrd="14" destOrd="0" presId="urn:microsoft.com/office/officeart/2005/8/layout/radial6"/>
    <dgm:cxn modelId="{5929A4B1-778D-4B28-BE64-A85742D3DBC4}" type="presParOf" srcId="{61DE13D5-DA01-493E-AE57-8D405C71A482}" destId="{7C95018A-4F95-4357-B6CD-0F380B9956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1858996" y="467279"/>
          <a:ext cx="3106865" cy="3106865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2685678" y="1305068"/>
          <a:ext cx="1431287" cy="1431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A través de las fases de:</a:t>
          </a:r>
          <a:endParaRPr lang="es-CO" sz="1200" b="1" kern="1200" dirty="0">
            <a:latin typeface="Gadugi" panose="020B0502040204020203" pitchFamily="34" charset="0"/>
          </a:endParaRPr>
        </a:p>
      </dsp:txBody>
      <dsp:txXfrm>
        <a:off x="2895285" y="1514675"/>
        <a:ext cx="1012073" cy="1012073"/>
      </dsp:txXfrm>
    </dsp:sp>
    <dsp:sp modelId="{AADA34DD-928A-4B76-A3B1-B0964EB56635}">
      <dsp:nvSpPr>
        <dsp:cNvPr id="0" name=""/>
        <dsp:cNvSpPr/>
      </dsp:nvSpPr>
      <dsp:spPr>
        <a:xfrm>
          <a:off x="2911478" y="2397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latin typeface="Gadugi" panose="020B0502040204020203" pitchFamily="34" charset="0"/>
            </a:rPr>
            <a:t>1.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>
              <a:latin typeface="Gadugi" panose="020B0502040204020203" pitchFamily="34" charset="0"/>
            </a:rPr>
            <a:t>Elaboración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058203" y="149122"/>
        <a:ext cx="708451" cy="708451"/>
      </dsp:txXfrm>
    </dsp:sp>
    <dsp:sp modelId="{9D225A06-7990-4D42-AD22-E7CF63F62720}">
      <dsp:nvSpPr>
        <dsp:cNvPr id="0" name=""/>
        <dsp:cNvSpPr/>
      </dsp:nvSpPr>
      <dsp:spPr>
        <a:xfrm>
          <a:off x="4354577" y="1050870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2. </a:t>
          </a:r>
          <a:r>
            <a:rPr lang="es-CO" sz="900" b="0" i="0" kern="1200">
              <a:latin typeface="Gadugi" panose="020B0502040204020203" pitchFamily="34" charset="0"/>
            </a:rPr>
            <a:t>Publicación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4501302" y="1197595"/>
        <a:ext cx="708451" cy="708451"/>
      </dsp:txXfrm>
    </dsp:sp>
    <dsp:sp modelId="{42953721-406A-4252-A6EA-DFAFD913BE1A}">
      <dsp:nvSpPr>
        <dsp:cNvPr id="0" name=""/>
        <dsp:cNvSpPr/>
      </dsp:nvSpPr>
      <dsp:spPr>
        <a:xfrm>
          <a:off x="3803362" y="2747335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3.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Realización de capacitaciones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950087" y="2894060"/>
        <a:ext cx="708451" cy="708451"/>
      </dsp:txXfrm>
    </dsp:sp>
    <dsp:sp modelId="{E20F4305-DAB5-4FC2-9375-DE0DB1ED09C5}">
      <dsp:nvSpPr>
        <dsp:cNvPr id="0" name=""/>
        <dsp:cNvSpPr/>
      </dsp:nvSpPr>
      <dsp:spPr>
        <a:xfrm>
          <a:off x="2019593" y="2747335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4.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Verificación de resultados mediante encuesta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2166318" y="2894060"/>
        <a:ext cx="708451" cy="708451"/>
      </dsp:txXfrm>
    </dsp:sp>
    <dsp:sp modelId="{4B2949FB-E99F-4A4B-A042-567D17A35E18}">
      <dsp:nvSpPr>
        <dsp:cNvPr id="0" name=""/>
        <dsp:cNvSpPr/>
      </dsp:nvSpPr>
      <dsp:spPr>
        <a:xfrm>
          <a:off x="1468379" y="1050870"/>
          <a:ext cx="1001901" cy="1001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Gadugi" panose="020B0502040204020203" pitchFamily="34" charset="0"/>
            </a:rPr>
            <a:t>5.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Respuestas a ciudadanos y seguimiento a compromisos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1615104" y="1197595"/>
        <a:ext cx="708451" cy="70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65" y="165549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334256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09/08/2023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Se realizó una capacitación presencial en el Departamento de Boyacá (Tunja) relacionada con el registro general de actividades de la plataforma MICC.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117158" y="2305709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70610" y="3466412"/>
            <a:ext cx="3125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prstClr val="black"/>
                </a:solidFill>
              </a:rPr>
              <a:t>De 1 a 5, siendo 1 la calificación más baja y 5 la más alta, </a:t>
            </a:r>
            <a:r>
              <a:rPr lang="es-MX" sz="1400" b="1" dirty="0">
                <a:solidFill>
                  <a:prstClr val="black"/>
                </a:solidFill>
              </a:rPr>
              <a:t>¿Qué calificación le daría a su experiencia?</a:t>
            </a:r>
            <a:endParaRPr lang="es-CO" sz="14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8421"/>
              </p:ext>
            </p:extLst>
          </p:nvPr>
        </p:nvGraphicFramePr>
        <p:xfrm>
          <a:off x="6694719" y="2305709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Bueno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760210" y="5361181"/>
            <a:ext cx="1060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CO" altLang="es-CO" dirty="0"/>
              <a:t>Durante la sesión de capacitación, se compartió la encuesta de satisfacción que fue atendida por </a:t>
            </a:r>
            <a:r>
              <a:rPr lang="es-CO" altLang="es-CO" b="1" dirty="0"/>
              <a:t>13 personas</a:t>
            </a:r>
            <a:r>
              <a:rPr lang="es-CO" altLang="es-CO" dirty="0"/>
              <a:t>, donde el </a:t>
            </a:r>
            <a:r>
              <a:rPr lang="es-CO" altLang="es-CO" b="1" dirty="0">
                <a:solidFill>
                  <a:srgbClr val="00B050"/>
                </a:solidFill>
              </a:rPr>
              <a:t>69% </a:t>
            </a:r>
            <a:r>
              <a:rPr lang="es-CO" altLang="es-CO" dirty="0"/>
              <a:t>de los encuestados están </a:t>
            </a:r>
            <a:r>
              <a:rPr lang="es-CO" altLang="es-CO" b="1" dirty="0">
                <a:solidFill>
                  <a:srgbClr val="00B050"/>
                </a:solidFill>
              </a:rPr>
              <a:t>muy satisfechos </a:t>
            </a:r>
            <a:r>
              <a:rPr lang="es-CO" altLang="es-CO" dirty="0"/>
              <a:t>y el </a:t>
            </a:r>
            <a:r>
              <a:rPr lang="es-CO" altLang="es-CO" b="1" dirty="0">
                <a:solidFill>
                  <a:srgbClr val="00B050"/>
                </a:solidFill>
              </a:rPr>
              <a:t>31% </a:t>
            </a:r>
            <a:r>
              <a:rPr lang="es-CO" altLang="es-CO" dirty="0"/>
              <a:t>están </a:t>
            </a:r>
            <a:r>
              <a:rPr lang="es-CO" altLang="es-CO" b="1" dirty="0">
                <a:solidFill>
                  <a:srgbClr val="00B050"/>
                </a:solidFill>
              </a:rPr>
              <a:t>satisfechos.</a:t>
            </a:r>
          </a:p>
          <a:p>
            <a:pPr>
              <a:buClrTx/>
              <a:buFontTx/>
              <a:buNone/>
            </a:pP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04002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0190"/>
            <a:ext cx="10515600" cy="62332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Registro fotográfico</a:t>
            </a:r>
            <a:endParaRPr lang="es-CO" sz="36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251516"/>
            <a:ext cx="4671176" cy="26675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87" y="3996377"/>
            <a:ext cx="5106266" cy="24757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13" y="1251516"/>
            <a:ext cx="5112240" cy="24923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996377"/>
            <a:ext cx="4671175" cy="24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1437"/>
            <a:ext cx="10515600" cy="62332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Conclusiones</a:t>
            </a:r>
            <a:endParaRPr lang="es-CO" sz="36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1850" y="1346662"/>
            <a:ext cx="10207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Los espacios desarrollados como capacitaciones y diálogos con los licenciatarios y otras entidades que permiten fortalecer y robustecer los temas relacionados con cannabis.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 pesar de contar con múltiples herramientas como manuales, videos y capacitaciones, llegan nuevos usuarios al sector interesados en el cannabis y las herramientas que brinda el Ministerio de Justicia y del Derecho para la racionalización de trámites. 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Los licenciatarios de cannabis solicitan abrir espacios para resolver dudas acerca de la normatividad y el uso del sistema. 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71" y="3931985"/>
            <a:ext cx="2442009" cy="2395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18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18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31" y="4444220"/>
            <a:ext cx="8053828" cy="746194"/>
          </a:xfrm>
        </p:spPr>
        <p:txBody>
          <a:bodyPr>
            <a:noAutofit/>
          </a:bodyPr>
          <a:lstStyle/>
          <a:p>
            <a:br>
              <a:rPr lang="es-MX" sz="3200" b="1" dirty="0">
                <a:solidFill>
                  <a:schemeClr val="bg1"/>
                </a:solidFill>
              </a:rPr>
            </a:br>
            <a:r>
              <a:rPr lang="es-MX" sz="3200" b="1" dirty="0">
                <a:solidFill>
                  <a:schemeClr val="bg1"/>
                </a:solidFill>
              </a:rPr>
              <a:t>Actividad “Realizar encuentros presenciales y/o virtuales sobre la reglamentación y trámites de licencias de cannabis”</a:t>
            </a:r>
            <a:br>
              <a:rPr lang="es-MX" sz="3200" b="1" dirty="0">
                <a:solidFill>
                  <a:schemeClr val="bg1"/>
                </a:solidFill>
                <a:latin typeface="Lucida Sans Regular"/>
              </a:rPr>
            </a:br>
            <a:endParaRPr lang="es-CO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9280" y="1794610"/>
            <a:ext cx="88634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Helvetica" pitchFamily="2" charset="0"/>
              </a:rPr>
              <a:t>INFORME DE RESULTADOS</a:t>
            </a:r>
            <a:br>
              <a:rPr lang="es-CO" b="1" dirty="0">
                <a:solidFill>
                  <a:schemeClr val="bg1"/>
                </a:solidFill>
                <a:latin typeface="Helvetica" pitchFamily="2" charset="0"/>
              </a:rPr>
            </a:br>
            <a:endParaRPr lang="es-CO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5811" y="5046182"/>
            <a:ext cx="7935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Helvetica" pitchFamily="2" charset="0"/>
              </a:rPr>
              <a:t>Subdirección de Control y Fiscalización de Sustancias Químicas y Estupefacientes. </a:t>
            </a:r>
            <a:br>
              <a:rPr lang="es-MX" b="1" dirty="0">
                <a:latin typeface="Helvetica" pitchFamily="2" charset="0"/>
              </a:rPr>
            </a:br>
            <a:br>
              <a:rPr lang="es-MX" b="1" dirty="0">
                <a:latin typeface="Helvetica" pitchFamily="2" charset="0"/>
              </a:rPr>
            </a:br>
            <a:r>
              <a:rPr lang="es-MX" b="1" dirty="0">
                <a:latin typeface="Helvetica" pitchFamily="2" charset="0"/>
              </a:rPr>
              <a:t>Grupo de Cannabis</a:t>
            </a:r>
            <a:br>
              <a:rPr lang="es-MX" b="1" dirty="0">
                <a:latin typeface="Helvetica" pitchFamily="2" charset="0"/>
              </a:rPr>
            </a:br>
            <a:r>
              <a:rPr lang="es-MX" b="1" dirty="0">
                <a:latin typeface="Helvetica" pitchFamily="2" charset="0"/>
              </a:rPr>
              <a:t>2023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61" y="432954"/>
            <a:ext cx="10515600" cy="77872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Objetivo del informe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014" y="1427981"/>
            <a:ext cx="11006449" cy="2140223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Dar a conocer los resultados de la actividad "Realizar encuentros presenciales y/o virtuales sobre la reglamentación y trámites de licencias de cannabis.” dirigidos a la ciudadanía, licenciatarios y demás grupos de interés del Ministerio de Justicia y del Derecho.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</a:rPr>
              <a:t>Estos encuentros tienen como principal objetivo socializar el uso del Mecanismo de Información para el Control del Cannabis – MICC y el marco de la normativo del cannabis.</a:t>
            </a:r>
          </a:p>
          <a:p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www.---------------.gov.co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6559685" y="4747204"/>
            <a:ext cx="1113906" cy="4884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61" y="3372818"/>
            <a:ext cx="2663846" cy="1533525"/>
          </a:xfrm>
          <a:prstGeom prst="rect">
            <a:avLst/>
          </a:prstGeom>
        </p:spPr>
      </p:pic>
      <p:sp>
        <p:nvSpPr>
          <p:cNvPr id="11" name="AutoShape 6" descr="Panorama de la industria del Cannabis y compañías para invert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84" y="5105920"/>
            <a:ext cx="2857500" cy="15335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61" y="3372818"/>
            <a:ext cx="2619375" cy="1533525"/>
          </a:xfrm>
          <a:prstGeom prst="rect">
            <a:avLst/>
          </a:prstGeom>
        </p:spPr>
      </p:pic>
      <p:pic>
        <p:nvPicPr>
          <p:cNvPr id="1026" name="Picture 2" descr="Ministerio de Justicia y del Dere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0" y="3352339"/>
            <a:ext cx="3108007" cy="31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sonaje de dibujos animados masculino 3d con gesto explicativo | Foto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7310" r="27388" b="17580"/>
          <a:stretch/>
        </p:blipFill>
        <p:spPr bwMode="auto">
          <a:xfrm>
            <a:off x="2269065" y="2939512"/>
            <a:ext cx="2108201" cy="36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166255"/>
            <a:ext cx="10332143" cy="83837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Metodología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87714" y="1175324"/>
            <a:ext cx="55086" cy="10635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www.---------------.gov.co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4338A3-DB85-5B92-86DD-8B102E3F8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6034"/>
              </p:ext>
            </p:extLst>
          </p:nvPr>
        </p:nvGraphicFramePr>
        <p:xfrm>
          <a:off x="3554162" y="2739995"/>
          <a:ext cx="6824858" cy="3777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456266" y="1048041"/>
            <a:ext cx="10049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 continuación, se presenta la metodología utilizada por la Subdirección de Control y Fiscalización de Sustancias Químicas y Estupefacientes para el desarrollo de los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diálogos implementados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y la obtención de resultados.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2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746185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Divulgación de información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A98B20-1DD8-5021-0DFC-29F1E4FC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403" y="1633497"/>
            <a:ext cx="6540731" cy="22444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altLang="es-CO" sz="2400" dirty="0"/>
              <a:t>La </a:t>
            </a:r>
            <a:r>
              <a:rPr lang="es-CO" altLang="es-CO" sz="2400" dirty="0" err="1"/>
              <a:t>SCFSQyE</a:t>
            </a:r>
            <a:r>
              <a:rPr lang="es-CO" altLang="es-CO" sz="2400" dirty="0"/>
              <a:t> realiza la divulgación de la información referente a los diálogos y capacitaciones a realizar por medio de la publicación de un banner en el </a:t>
            </a:r>
            <a:r>
              <a:rPr lang="es-MX" sz="2400" dirty="0"/>
              <a:t>Mecanismo de Información para el Control del Cannabis – MICC </a:t>
            </a:r>
            <a:r>
              <a:rPr lang="es-CO" altLang="es-CO" sz="2400" dirty="0"/>
              <a:t>en su sección informativa para conocimiento general de los usuarios del sistema.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3076" name="Picture 4" descr="Divulgar promoção: essa estratégia precisa ser no tempo certo - Núcleo de  Var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09738"/>
            <a:ext cx="3184405" cy="3086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27" y="3954174"/>
            <a:ext cx="2364392" cy="23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482097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815143" y="2941557"/>
            <a:ext cx="7199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B050"/>
                </a:solidFill>
                <a:latin typeface="Helvetica"/>
              </a:rPr>
              <a:t>26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/06/2023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</a:t>
            </a:r>
            <a:r>
              <a:rPr lang="es-MX" sz="1600" dirty="0"/>
              <a:t>Se realizó una capacitación presencial en el departamento de Cundinamarca (Mosquera), relacionada con el registro general de actividades de la plataforma MICC.</a:t>
            </a:r>
          </a:p>
          <a:p>
            <a:pPr algn="just"/>
            <a:br>
              <a:rPr lang="es-MX" sz="1600" dirty="0"/>
            </a:b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No. De Asistentes: </a:t>
            </a:r>
            <a:r>
              <a:rPr lang="es-MX" sz="1400" b="1" dirty="0">
                <a:solidFill>
                  <a:prstClr val="black"/>
                </a:solidFill>
                <a:latin typeface="Helvetica"/>
              </a:rPr>
              <a:t>33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personas.</a:t>
            </a:r>
          </a:p>
        </p:txBody>
      </p:sp>
      <p:pic>
        <p:nvPicPr>
          <p:cNvPr id="20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2" y="1307325"/>
            <a:ext cx="2560480" cy="1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derecha 20"/>
          <p:cNvSpPr/>
          <p:nvPr/>
        </p:nvSpPr>
        <p:spPr>
          <a:xfrm>
            <a:off x="2989641" y="1882228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/>
          <p:cNvSpPr txBox="1"/>
          <p:nvPr/>
        </p:nvSpPr>
        <p:spPr>
          <a:xfrm>
            <a:off x="3858245" y="1568130"/>
            <a:ext cx="74470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</a:rPr>
              <a:t>21 de junio de 2023: </a:t>
            </a:r>
            <a:r>
              <a:rPr lang="es-MX" sz="1600" dirty="0"/>
              <a:t>Se realizó una capacitación virtual relacionada con el registro general de actividades de la plataforma MICC.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/>
              <a:t>3.841 vistas.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2989641" y="3485698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2" name="Picture 4" descr="Imán for Sale con la obra «Mapa del Departamento de Cundinamarca,  Departamento de Colombia» de MKCoolDesigns MK | Redbubbl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4" b="11042"/>
          <a:stretch/>
        </p:blipFill>
        <p:spPr bwMode="auto">
          <a:xfrm>
            <a:off x="993814" y="2728802"/>
            <a:ext cx="1763939" cy="14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aca Department Map, Colombian Department&quot; Sticker for Sale by  MKCoolDesigns MK | Redbubbl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4" y="4606462"/>
            <a:ext cx="1646214" cy="16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 derecha 24"/>
          <p:cNvSpPr/>
          <p:nvPr/>
        </p:nvSpPr>
        <p:spPr>
          <a:xfrm>
            <a:off x="2989641" y="5332204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>
            <a:off x="3858245" y="4790501"/>
            <a:ext cx="71995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noProof="0" dirty="0">
                <a:solidFill>
                  <a:srgbClr val="00B050"/>
                </a:solidFill>
                <a:latin typeface="Helvetica"/>
              </a:rPr>
              <a:t>09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/08/2023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: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S</a:t>
            </a:r>
            <a:r>
              <a:rPr lang="es-MX" sz="1600" dirty="0"/>
              <a:t>e realizó una capacitación presencial en el Departamento de Boyacá (Tunja) relacionada con el registro general de actividades de la plataforma MICC.</a:t>
            </a:r>
          </a:p>
          <a:p>
            <a:pPr algn="just"/>
            <a:br>
              <a:rPr lang="es-MX" sz="1600" dirty="0"/>
            </a:b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No. De Asistentes: </a:t>
            </a:r>
            <a:r>
              <a:rPr lang="es-MX" sz="1400" b="1" noProof="0" dirty="0">
                <a:solidFill>
                  <a:prstClr val="black"/>
                </a:solidFill>
                <a:latin typeface="Helvetica"/>
              </a:rPr>
              <a:t>18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personas.</a:t>
            </a:r>
          </a:p>
        </p:txBody>
      </p:sp>
    </p:spTree>
    <p:extLst>
      <p:ext uri="{BB962C8B-B14F-4D97-AF65-F5344CB8AC3E}">
        <p14:creationId xmlns:p14="http://schemas.microsoft.com/office/powerpoint/2010/main" val="37510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122796" y="1421475"/>
            <a:ext cx="8560904" cy="276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Resultados encuestas de satisfacción de los encuentros realizados por el grupo de Cannabis– </a:t>
            </a:r>
            <a:r>
              <a:rPr kumimoji="0" lang="es-MX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SCFSQyE</a:t>
            </a: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.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50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0666" y="1204926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21/06/2023: </a:t>
            </a:r>
            <a:r>
              <a:rPr lang="es-MX" dirty="0"/>
              <a:t>Se realizó una capacitación virtual relacionada con el registro general de actividades de la plataforma MICC.</a:t>
            </a:r>
          </a:p>
          <a:p>
            <a:pPr lvl="0"/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831850" y="2115762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87977" y="3286529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 1 a 5, siendo 1 la calificación más baja y 5 la más alta,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¿Qué calificación le daría a su experiencia?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8165"/>
              </p:ext>
            </p:extLst>
          </p:nvPr>
        </p:nvGraphicFramePr>
        <p:xfrm>
          <a:off x="6362211" y="2183057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Bueno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55650" y="5288318"/>
            <a:ext cx="1059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CO" altLang="es-CO" sz="1600" dirty="0"/>
              <a:t>Durante la sesión de capacitación, se compartió la encuesta de satisfacción que fue atendida por </a:t>
            </a:r>
            <a:r>
              <a:rPr lang="es-CO" altLang="es-CO" sz="1600" b="1" dirty="0"/>
              <a:t>132 personas</a:t>
            </a:r>
            <a:r>
              <a:rPr lang="es-CO" altLang="es-CO" sz="1600" dirty="0"/>
              <a:t>, donde el </a:t>
            </a:r>
            <a:r>
              <a:rPr lang="es-CO" altLang="es-CO" sz="1600" b="1" dirty="0">
                <a:solidFill>
                  <a:srgbClr val="00B050"/>
                </a:solidFill>
              </a:rPr>
              <a:t>46%</a:t>
            </a:r>
            <a:r>
              <a:rPr lang="es-CO" altLang="es-CO" sz="1600" dirty="0">
                <a:solidFill>
                  <a:srgbClr val="00B050"/>
                </a:solidFill>
              </a:rPr>
              <a:t> </a:t>
            </a:r>
            <a:r>
              <a:rPr lang="es-CO" altLang="es-CO" sz="1600" dirty="0"/>
              <a:t>de los encuestados están </a:t>
            </a:r>
            <a:r>
              <a:rPr lang="es-CO" altLang="es-CO" sz="1600" b="1" dirty="0">
                <a:solidFill>
                  <a:srgbClr val="00B050"/>
                </a:solidFill>
              </a:rPr>
              <a:t>muy satisfechos, </a:t>
            </a:r>
            <a:r>
              <a:rPr lang="es-CO" altLang="es-CO" sz="1600" dirty="0"/>
              <a:t>el</a:t>
            </a:r>
            <a:r>
              <a:rPr lang="es-CO" altLang="es-CO" sz="1600" b="1" dirty="0">
                <a:solidFill>
                  <a:srgbClr val="00B050"/>
                </a:solidFill>
              </a:rPr>
              <a:t> 36% </a:t>
            </a:r>
            <a:r>
              <a:rPr lang="es-CO" altLang="es-CO" sz="1600" dirty="0"/>
              <a:t>se sienten </a:t>
            </a:r>
            <a:r>
              <a:rPr lang="es-CO" altLang="es-CO" sz="1600" b="1" dirty="0">
                <a:solidFill>
                  <a:srgbClr val="00B050"/>
                </a:solidFill>
              </a:rPr>
              <a:t>“Satisfechos”</a:t>
            </a:r>
            <a:r>
              <a:rPr lang="es-CO" altLang="es-CO" sz="1600" dirty="0"/>
              <a:t>,</a:t>
            </a:r>
            <a:r>
              <a:rPr lang="es-CO" altLang="es-CO" sz="1600" b="1" dirty="0">
                <a:solidFill>
                  <a:srgbClr val="00B050"/>
                </a:solidFill>
              </a:rPr>
              <a:t> </a:t>
            </a:r>
            <a:r>
              <a:rPr lang="es-CO" altLang="es-CO" sz="1600" b="1" dirty="0">
                <a:solidFill>
                  <a:srgbClr val="FFFF00"/>
                </a:solidFill>
              </a:rPr>
              <a:t>13%</a:t>
            </a:r>
            <a:r>
              <a:rPr lang="es-CO" altLang="es-CO" sz="1600" b="1" dirty="0">
                <a:solidFill>
                  <a:srgbClr val="00B050"/>
                </a:solidFill>
              </a:rPr>
              <a:t> </a:t>
            </a:r>
            <a:r>
              <a:rPr lang="es-CO" altLang="es-CO" sz="1600" dirty="0"/>
              <a:t>se sienten conformes mediante la calificación</a:t>
            </a:r>
            <a:r>
              <a:rPr lang="es-CO" altLang="es-CO" sz="1600" b="1" dirty="0">
                <a:solidFill>
                  <a:srgbClr val="00B050"/>
                </a:solidFill>
              </a:rPr>
              <a:t> </a:t>
            </a:r>
            <a:r>
              <a:rPr lang="es-CO" altLang="es-CO" sz="1600" b="1" dirty="0">
                <a:solidFill>
                  <a:srgbClr val="FFFF00"/>
                </a:solidFill>
              </a:rPr>
              <a:t>“Bueno” </a:t>
            </a:r>
            <a:r>
              <a:rPr lang="es-CO" altLang="es-CO" sz="1600" dirty="0"/>
              <a:t>y el 5% restante están insatisfechos.</a:t>
            </a:r>
          </a:p>
          <a:p>
            <a:pPr>
              <a:buClrTx/>
              <a:buFontTx/>
              <a:buNone/>
            </a:pPr>
            <a:endParaRPr lang="es-CO" altLang="es-CO" sz="1600" dirty="0"/>
          </a:p>
        </p:txBody>
      </p:sp>
    </p:spTree>
    <p:extLst>
      <p:ext uri="{BB962C8B-B14F-4D97-AF65-F5344CB8AC3E}">
        <p14:creationId xmlns:p14="http://schemas.microsoft.com/office/powerpoint/2010/main" val="380300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www.minjusticia.gov.co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1284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26/06/2023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Se realizó una capacitación presencial en el departamento de Cundinamarca (Mosquera), relacionada con el registro general de actividades de la plataforma MICC.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09092" y="2167692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6075"/>
              </p:ext>
            </p:extLst>
          </p:nvPr>
        </p:nvGraphicFramePr>
        <p:xfrm>
          <a:off x="6461963" y="223050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Bueno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2069" y="5284584"/>
            <a:ext cx="11165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b="1" dirty="0"/>
              <a:t>Nota :</a:t>
            </a:r>
            <a:r>
              <a:rPr lang="es-CO" altLang="es-CO" dirty="0"/>
              <a:t> Durante la sesión de capacitación, se compartió la encuesta de satisfacción que fue atendida por </a:t>
            </a:r>
            <a:r>
              <a:rPr lang="es-CO" altLang="es-CO" b="1" dirty="0"/>
              <a:t>15 personas</a:t>
            </a:r>
            <a:r>
              <a:rPr lang="es-CO" altLang="es-CO" dirty="0"/>
              <a:t>, donde el </a:t>
            </a:r>
            <a:r>
              <a:rPr lang="es-CO" altLang="es-CO" b="1" dirty="0">
                <a:solidFill>
                  <a:srgbClr val="00B050"/>
                </a:solidFill>
              </a:rPr>
              <a:t>73%</a:t>
            </a:r>
            <a:r>
              <a:rPr lang="es-CO" altLang="es-CO" dirty="0">
                <a:solidFill>
                  <a:srgbClr val="00B050"/>
                </a:solidFill>
              </a:rPr>
              <a:t> </a:t>
            </a:r>
            <a:r>
              <a:rPr lang="es-CO" altLang="es-CO" dirty="0"/>
              <a:t>de los encuestados están </a:t>
            </a:r>
            <a:r>
              <a:rPr lang="es-CO" altLang="es-CO" b="1" dirty="0">
                <a:solidFill>
                  <a:srgbClr val="00B050"/>
                </a:solidFill>
              </a:rPr>
              <a:t>muy satisfechos</a:t>
            </a:r>
            <a:r>
              <a:rPr lang="es-CO" altLang="es-CO" dirty="0"/>
              <a:t>, el </a:t>
            </a:r>
            <a:r>
              <a:rPr lang="es-CO" altLang="es-CO" b="1" dirty="0">
                <a:solidFill>
                  <a:srgbClr val="00B050"/>
                </a:solidFill>
              </a:rPr>
              <a:t>20% </a:t>
            </a:r>
            <a:r>
              <a:rPr lang="es-CO" altLang="es-CO" dirty="0"/>
              <a:t>están </a:t>
            </a:r>
            <a:r>
              <a:rPr lang="es-CO" altLang="es-CO" b="1" dirty="0">
                <a:solidFill>
                  <a:srgbClr val="00B050"/>
                </a:solidFill>
              </a:rPr>
              <a:t>satisfechos</a:t>
            </a:r>
            <a:endParaRPr lang="es-CO" altLang="es-CO" dirty="0"/>
          </a:p>
          <a:p>
            <a:pPr>
              <a:buClrTx/>
              <a:buFontTx/>
              <a:buNone/>
            </a:pPr>
            <a:r>
              <a:rPr lang="es-CO" altLang="es-CO" dirty="0"/>
              <a:t>y el </a:t>
            </a:r>
            <a:r>
              <a:rPr lang="es-CO" altLang="es-CO" b="1" dirty="0">
                <a:solidFill>
                  <a:srgbClr val="FFFF00"/>
                </a:solidFill>
              </a:rPr>
              <a:t>7% </a:t>
            </a:r>
            <a:r>
              <a:rPr lang="es-CO" altLang="es-CO" dirty="0"/>
              <a:t>se siente conforme con el contenido de la capacitación realizada en Mosquera.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62544" y="3311190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 1 a 5, siendo 1 la calificación más baja y 5 la más alta,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¿Qué calificación le daría a su experiencia?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50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2TV4CCKVFCYA-327339268-538</_dlc_DocId>
    <_dlc_DocIdUrl xmlns="81cc8fc0-8d1e-4295-8f37-5d076116407c">
      <Url>https://www.minjusticia.gov.co/servicio-ciudadano/_layouts/15/DocIdRedir.aspx?ID=2TV4CCKVFCYA-327339268-538</Url>
      <Description>2TV4CCKVFCYA-327339268-538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54CF4-1793-4F76-B4A8-B8CF662795A6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a7177abf-44f2-4092-b380-d71683ee2af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A4E73D-184B-4FF3-84AA-4BE5367E735F}"/>
</file>

<file path=customXml/itemProps3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926</Words>
  <Application>Microsoft Office PowerPoint</Application>
  <PresentationFormat>Panorámica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Gadugi</vt:lpstr>
      <vt:lpstr>Helvetica</vt:lpstr>
      <vt:lpstr>Lucida Sans Regular</vt:lpstr>
      <vt:lpstr>News Gothic MT</vt:lpstr>
      <vt:lpstr>Wingdings</vt:lpstr>
      <vt:lpstr>Tema de Office</vt:lpstr>
      <vt:lpstr>Presentación de PowerPoint</vt:lpstr>
      <vt:lpstr> Actividad “Realizar encuentros presenciales y/o virtuales sobre la reglamentación y trámites de licencias de cannabis” </vt:lpstr>
      <vt:lpstr>Objetivo del informe</vt:lpstr>
      <vt:lpstr>Metodología</vt:lpstr>
      <vt:lpstr>Divulgación de información</vt:lpstr>
      <vt:lpstr>Programación y temáticas</vt:lpstr>
      <vt:lpstr>Presentación de PowerPoint</vt:lpstr>
      <vt:lpstr>Resultados encuestas de satisfacción </vt:lpstr>
      <vt:lpstr>Resultados encuestas de satisfacción </vt:lpstr>
      <vt:lpstr>Resultados encuestas de satisfacción </vt:lpstr>
      <vt:lpstr>Registro fotográfico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42</cp:revision>
  <dcterms:created xsi:type="dcterms:W3CDTF">2023-05-08T00:34:42Z</dcterms:created>
  <dcterms:modified xsi:type="dcterms:W3CDTF">2024-04-18T23:47:41Z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6eac1e15-63db-49d7-89b8-6b932c79ab7b</vt:lpwstr>
  </property>
</Properties>
</file>