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15"/>
  </p:handoutMasterIdLst>
  <p:sldIdLst>
    <p:sldId id="256" r:id="rId6"/>
    <p:sldId id="257" r:id="rId7"/>
    <p:sldId id="262" r:id="rId8"/>
    <p:sldId id="267" r:id="rId9"/>
    <p:sldId id="259" r:id="rId10"/>
    <p:sldId id="269" r:id="rId11"/>
    <p:sldId id="291" r:id="rId12"/>
    <p:sldId id="292" r:id="rId13"/>
    <p:sldId id="261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lavel\Downloads\Resultados%20FURA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lavel\Documents\Participaci&#243;n%20ciudadana%20y%20rendici&#243;n%20de%20ctaw\SEGUIMIENTO%20PPC%20CORTE%20A%20diciembre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7.8703703703703706E-2"/>
          <c:w val="0.93888888888888888"/>
          <c:h val="0.796697287839020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Hoja1!$A$2:$E$2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Hoja1!$A$3:$E$3</c:f>
              <c:numCache>
                <c:formatCode>General</c:formatCode>
                <c:ptCount val="5"/>
                <c:pt idx="0">
                  <c:v>75.900000000000006</c:v>
                </c:pt>
                <c:pt idx="1">
                  <c:v>80.5</c:v>
                </c:pt>
                <c:pt idx="2">
                  <c:v>97.2</c:v>
                </c:pt>
                <c:pt idx="3">
                  <c:v>96.5</c:v>
                </c:pt>
                <c:pt idx="4">
                  <c:v>98.7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7-427D-9AC7-65CBDE9B83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01702831"/>
        <c:axId val="2101704911"/>
      </c:barChart>
      <c:catAx>
        <c:axId val="2101702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1704911"/>
        <c:crosses val="autoZero"/>
        <c:auto val="1"/>
        <c:lblAlgn val="ctr"/>
        <c:lblOffset val="100"/>
        <c:noMultiLvlLbl val="0"/>
      </c:catAx>
      <c:valAx>
        <c:axId val="21017049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1702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 dirty="0"/>
              <a:t>Plan</a:t>
            </a:r>
            <a:r>
              <a:rPr lang="es-CO" sz="1600" b="1" baseline="0" dirty="0"/>
              <a:t> Participación Ciudadana</a:t>
            </a:r>
          </a:p>
          <a:p>
            <a:pPr>
              <a:defRPr sz="2000"/>
            </a:pPr>
            <a:r>
              <a:rPr lang="es-CO" sz="1600" b="1" baseline="0" dirty="0"/>
              <a:t>Ejecución Cierre 2024</a:t>
            </a:r>
            <a:endParaRPr lang="es-CO" sz="1600" b="1" dirty="0"/>
          </a:p>
        </c:rich>
      </c:tx>
      <c:layout>
        <c:manualLayout>
          <c:xMode val="edge"/>
          <c:yMode val="edge"/>
          <c:x val="0.23122307981828008"/>
          <c:y val="2.80256040856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28121857895287727"/>
          <c:y val="0.22022515458329764"/>
          <c:w val="0.45056990251058954"/>
          <c:h val="0.71090831013504496"/>
        </c:manualLayout>
      </c:layout>
      <c:doughnutChart>
        <c:varyColors val="1"/>
        <c:ser>
          <c:idx val="0"/>
          <c:order val="0"/>
          <c:tx>
            <c:strRef>
              <c:f>'Seguimiento a diciembre'!$B$57</c:f>
              <c:strCache>
                <c:ptCount val="1"/>
                <c:pt idx="0">
                  <c:v>Actividades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7C-4C4A-B86D-BD712BBB69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7C-4C4A-B86D-BD712BBB69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7C-4C4A-B86D-BD712BBB694C}"/>
              </c:ext>
            </c:extLst>
          </c:dPt>
          <c:dLbls>
            <c:dLbl>
              <c:idx val="0"/>
              <c:layout>
                <c:manualLayout>
                  <c:x val="-2.2156706035145145E-2"/>
                  <c:y val="1.23880155655439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703D446-978C-4AC7-B515-9C52B1147251}" type="SERIESNAME">
                      <a:rPr lang="en-US" sz="1100" b="0"/>
                      <a:pPr>
                        <a:defRPr sz="1100"/>
                      </a:pPr>
                      <a:t>[NOMBRE DE LA SERIE]</a:t>
                    </a:fld>
                    <a:r>
                      <a:rPr lang="en-US" sz="1100" b="0" baseline="0"/>
                      <a:t>;</a:t>
                    </a:r>
                  </a:p>
                  <a:p>
                    <a:pPr>
                      <a:defRPr sz="1100"/>
                    </a:pPr>
                    <a:r>
                      <a:rPr lang="en-US" sz="1100" b="0" baseline="0"/>
                      <a:t> </a:t>
                    </a:r>
                    <a:fld id="{D44B1B1E-1703-45ED-A742-95E49B8797B3}" type="VALUE">
                      <a:rPr lang="en-US" sz="1100" b="0" baseline="0"/>
                      <a:pPr>
                        <a:defRPr sz="1100"/>
                      </a:pPr>
                      <a:t>[VALOR]</a:t>
                    </a:fld>
                    <a:endParaRPr lang="en-US" sz="1100" b="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7C-4C4A-B86D-BD712BBB694C}"/>
                </c:ext>
              </c:extLst>
            </c:dLbl>
            <c:dLbl>
              <c:idx val="1"/>
              <c:layout>
                <c:manualLayout>
                  <c:x val="-1.0495281806121385E-2"/>
                  <c:y val="5.58525857636244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F4C68C9-1B69-4506-802E-1A49F796263D}" type="SERIESNAME">
                      <a:rPr lang="en-US" sz="1100" b="0"/>
                      <a:pPr>
                        <a:defRPr sz="1100"/>
                      </a:pPr>
                      <a:t>[NOMBRE DE LA SERIE]</a:t>
                    </a:fld>
                    <a:r>
                      <a:rPr lang="en-US" sz="1100" b="0" baseline="0"/>
                      <a:t>;</a:t>
                    </a:r>
                  </a:p>
                  <a:p>
                    <a:pPr>
                      <a:defRPr sz="1100"/>
                    </a:pPr>
                    <a:r>
                      <a:rPr lang="en-US" sz="1100" b="0" baseline="0"/>
                      <a:t> </a:t>
                    </a:r>
                    <a:fld id="{1771E59F-B2FB-42B0-8315-84E2A66C57B1}" type="VALUE">
                      <a:rPr lang="en-US" sz="1100" b="0" baseline="0"/>
                      <a:pPr>
                        <a:defRPr sz="1100"/>
                      </a:pPr>
                      <a:t>[VALOR]</a:t>
                    </a:fld>
                    <a:endParaRPr lang="en-US" sz="1100" b="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7C-4C4A-B86D-BD712BBB694C}"/>
                </c:ext>
              </c:extLst>
            </c:dLbl>
            <c:dLbl>
              <c:idx val="2"/>
              <c:layout>
                <c:manualLayout>
                  <c:x val="3.6702861502773146E-2"/>
                  <c:y val="2.23405993627350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1BD682-83A9-4506-9990-DFDA540EC3D3}" type="SERIESNAME">
                      <a:rPr lang="en-US" sz="1100" b="0"/>
                      <a:pPr>
                        <a:defRPr sz="1100"/>
                      </a:pPr>
                      <a:t>[NOMBRE DE LA SERIE]</a:t>
                    </a:fld>
                    <a:r>
                      <a:rPr lang="en-US" sz="1100" b="0" baseline="0"/>
                      <a:t>; </a:t>
                    </a:r>
                  </a:p>
                  <a:p>
                    <a:pPr>
                      <a:defRPr sz="1100"/>
                    </a:pPr>
                    <a:fld id="{E851E375-3992-44AD-B1BD-BAC1535D2EBE}" type="VALUE">
                      <a:rPr lang="en-US" sz="1100" b="0" baseline="0"/>
                      <a:pPr>
                        <a:defRPr sz="1100"/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87C-4C4A-B86D-BD712BBB69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'Seguimiento a diciembre'!$A$58:$A$60</c:f>
              <c:strCache>
                <c:ptCount val="3"/>
                <c:pt idx="0">
                  <c:v>Condiciones institucionales idóneas para la promoción de la participación </c:v>
                </c:pt>
                <c:pt idx="1">
                  <c:v>Fomento de la cultura institucional de participación ciudadana</c:v>
                </c:pt>
                <c:pt idx="2">
                  <c:v>Promoción efectiva de la participación ciudadana </c:v>
                </c:pt>
              </c:strCache>
            </c:strRef>
          </c:cat>
          <c:val>
            <c:numRef>
              <c:f>'Seguimiento a diciembre'!$B$58:$B$60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7C-4C4A-B86D-BD712BBB694C}"/>
            </c:ext>
          </c:extLst>
        </c:ser>
        <c:ser>
          <c:idx val="1"/>
          <c:order val="1"/>
          <c:tx>
            <c:strRef>
              <c:f>'Seguimiento a diciembre'!$C$57</c:f>
              <c:strCache>
                <c:ptCount val="1"/>
                <c:pt idx="0">
                  <c:v>Ejecución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87C-4C4A-B86D-BD712BBB69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87C-4C4A-B86D-BD712BBB69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87C-4C4A-B86D-BD712BBB694C}"/>
              </c:ext>
            </c:extLst>
          </c:dPt>
          <c:dLbls>
            <c:dLbl>
              <c:idx val="0"/>
              <c:layout>
                <c:manualLayout>
                  <c:x val="0.16738536946849461"/>
                  <c:y val="-0.11276859034778502"/>
                </c:manualLayout>
              </c:layout>
              <c:tx>
                <c:rich>
                  <a:bodyPr/>
                  <a:lstStyle/>
                  <a:p>
                    <a:fld id="{6FA91CED-12EB-41A9-97D6-BDC68E1ECACE}" type="CATEGORYNAME">
                      <a:rPr lang="es-ES" baseline="0"/>
                      <a:pPr/>
                      <a:t>[NOMBRE DE CATEGORÍA]</a:t>
                    </a:fld>
                    <a:r>
                      <a:rPr lang="es-ES" baseline="0"/>
                      <a:t>; </a:t>
                    </a:r>
                  </a:p>
                  <a:p>
                    <a:fld id="{662187A3-B3D5-4766-B421-6AEFCF276092}" type="VALUE">
                      <a:rPr lang="es-E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87C-4C4A-B86D-BD712BBB694C}"/>
                </c:ext>
              </c:extLst>
            </c:dLbl>
            <c:dLbl>
              <c:idx val="1"/>
              <c:layout>
                <c:manualLayout>
                  <c:x val="0.32012435729182981"/>
                  <c:y val="-2.4021437410453279E-2"/>
                </c:manualLayout>
              </c:layout>
              <c:tx>
                <c:rich>
                  <a:bodyPr/>
                  <a:lstStyle/>
                  <a:p>
                    <a:r>
                      <a:rPr lang="es-ES" baseline="0" dirty="0"/>
                      <a:t> </a:t>
                    </a:r>
                    <a:fld id="{B5AF9DB2-CA02-43DD-B7D3-332E6CB83CF8}" type="CATEGORYNAME">
                      <a:rPr lang="es-ES" baseline="0"/>
                      <a:pPr/>
                      <a:t>[NOMBRE DE CATEGORÍA]</a:t>
                    </a:fld>
                    <a:r>
                      <a:rPr lang="es-ES" baseline="0" dirty="0"/>
                      <a:t>; </a:t>
                    </a:r>
                  </a:p>
                  <a:p>
                    <a:fld id="{5B8471A6-49E2-4246-9A75-E345B89590F1}" type="VALUE">
                      <a:rPr lang="es-E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87C-4C4A-B86D-BD712BBB694C}"/>
                </c:ext>
              </c:extLst>
            </c:dLbl>
            <c:dLbl>
              <c:idx val="2"/>
              <c:layout>
                <c:manualLayout>
                  <c:x val="-0.20955589771229122"/>
                  <c:y val="6.3268059294625898E-3"/>
                </c:manualLayout>
              </c:layout>
              <c:tx>
                <c:rich>
                  <a:bodyPr/>
                  <a:lstStyle/>
                  <a:p>
                    <a:fld id="{59ACB9BF-03DE-45DD-9FC9-1B616C4E3B61}" type="CATEGORYNAME">
                      <a:rPr lang="es-ES" baseline="0"/>
                      <a:pPr/>
                      <a:t>[NOMBRE DE CATEGORÍA]</a:t>
                    </a:fld>
                    <a:r>
                      <a:rPr lang="es-ES" baseline="0"/>
                      <a:t>; </a:t>
                    </a:r>
                  </a:p>
                  <a:p>
                    <a:fld id="{24DD6FD9-6E9A-4A12-B946-221766EABA24}" type="VALUE">
                      <a:rPr lang="es-E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87C-4C4A-B86D-BD712BBB69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'Seguimiento a diciembre'!$A$58:$A$60</c:f>
              <c:strCache>
                <c:ptCount val="3"/>
                <c:pt idx="0">
                  <c:v>Condiciones institucionales idóneas para la promoción de la participación </c:v>
                </c:pt>
                <c:pt idx="1">
                  <c:v>Fomento de la cultura institucional de participación ciudadana</c:v>
                </c:pt>
                <c:pt idx="2">
                  <c:v>Promoción efectiva de la participación ciudadana </c:v>
                </c:pt>
              </c:strCache>
            </c:strRef>
          </c:cat>
          <c:val>
            <c:numRef>
              <c:f>'Seguimiento a diciembre'!$C$58:$C$60</c:f>
              <c:numCache>
                <c:formatCode>0%</c:formatCode>
                <c:ptCount val="3"/>
                <c:pt idx="0" formatCode="0.0%">
                  <c:v>0.93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87C-4C4A-B86D-BD712BBB6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551E3D1-BD70-AD34-9A65-F4AA74DF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23/04/2024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79" y="5220262"/>
            <a:ext cx="8560904" cy="74619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  <a:latin typeface="Montserrat SemiBold" pitchFamily="2" charset="77"/>
              </a:rPr>
              <a:t>Formulación Plan de Participación Ciudadana 2024</a:t>
            </a:r>
            <a:endParaRPr lang="es-CO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06976" y="6639446"/>
            <a:ext cx="1778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9279E6-9EC5-AE4F-7AAE-021268AB712A}"/>
              </a:ext>
            </a:extLst>
          </p:cNvPr>
          <p:cNvSpPr/>
          <p:nvPr/>
        </p:nvSpPr>
        <p:spPr>
          <a:xfrm>
            <a:off x="3052602" y="1590147"/>
            <a:ext cx="8623299" cy="1480728"/>
          </a:xfrm>
          <a:prstGeom prst="rect">
            <a:avLst/>
          </a:prstGeom>
          <a:solidFill>
            <a:schemeClr val="bg1"/>
          </a:solidFill>
          <a:ln w="57150">
            <a:solidFill>
              <a:srgbClr val="264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SzPct val="94444"/>
              <a:buFont typeface="Wingdings"/>
              <a:buChar char=""/>
            </a:pPr>
            <a:r>
              <a:rPr lang="es-MX" sz="1600" dirty="0">
                <a:solidFill>
                  <a:schemeClr val="tx1"/>
                </a:solidFill>
                <a:latin typeface="+mj-lt"/>
              </a:rPr>
              <a:t>Es el derecho fundamental a la  intervención de los ciudadanos en la vida  política, administrativa, económica, social  y cultural, y así mismo a controlar el poder  político</a:t>
            </a:r>
          </a:p>
          <a:p>
            <a:pPr marL="285750" indent="-285750">
              <a:buSzPct val="94444"/>
              <a:buFont typeface="Wingdings"/>
              <a:buChar char=""/>
            </a:pPr>
            <a:endParaRPr lang="es-MX" sz="1600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SzPct val="94444"/>
              <a:buFont typeface="Wingdings"/>
              <a:buChar char=""/>
            </a:pPr>
            <a:r>
              <a:rPr lang="es-MX" sz="1600" dirty="0">
                <a:solidFill>
                  <a:schemeClr val="tx1"/>
                </a:solidFill>
                <a:latin typeface="+mj-lt"/>
              </a:rPr>
              <a:t>Todas las entidades y organismos de la  Administración Pública tienen la obligación  de desarrollar su gestión acorde el principio  de democratización de la gestión pública.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3D0357A-45B7-5B9F-C98E-73F6D254C6D6}"/>
              </a:ext>
            </a:extLst>
          </p:cNvPr>
          <p:cNvSpPr/>
          <p:nvPr/>
        </p:nvSpPr>
        <p:spPr>
          <a:xfrm>
            <a:off x="211646" y="1595098"/>
            <a:ext cx="2195985" cy="829320"/>
          </a:xfrm>
          <a:prstGeom prst="rect">
            <a:avLst/>
          </a:prstGeom>
          <a:solidFill>
            <a:schemeClr val="bg1"/>
          </a:solidFill>
          <a:ln w="57150">
            <a:solidFill>
              <a:srgbClr val="264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</a:pPr>
            <a:r>
              <a:rPr lang="es-CO" sz="1400" dirty="0">
                <a:solidFill>
                  <a:schemeClr val="tx1"/>
                </a:solidFill>
                <a:latin typeface="+mj-lt"/>
              </a:rPr>
              <a:t>¿</a:t>
            </a:r>
            <a:r>
              <a:rPr lang="es-CO" sz="1600" dirty="0">
                <a:solidFill>
                  <a:schemeClr val="tx1"/>
                </a:solidFill>
                <a:latin typeface="+mj-lt"/>
              </a:rPr>
              <a:t>Qué es participación Ciudadana</a:t>
            </a:r>
            <a:r>
              <a:rPr lang="es-CO" sz="1600" dirty="0">
                <a:solidFill>
                  <a:schemeClr val="tx1"/>
                </a:solidFill>
                <a:latin typeface="Montserrat Medium" panose="020B0604020202020204" pitchFamily="2" charset="0"/>
              </a:rPr>
              <a:t>?</a:t>
            </a:r>
            <a:endParaRPr lang="es-CO" sz="16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E412317-31D9-4B06-40EA-4E30EC1B63BF}"/>
              </a:ext>
            </a:extLst>
          </p:cNvPr>
          <p:cNvSpPr/>
          <p:nvPr/>
        </p:nvSpPr>
        <p:spPr>
          <a:xfrm>
            <a:off x="211646" y="3339261"/>
            <a:ext cx="2195984" cy="712165"/>
          </a:xfrm>
          <a:prstGeom prst="rect">
            <a:avLst/>
          </a:prstGeom>
          <a:solidFill>
            <a:schemeClr val="bg1"/>
          </a:solidFill>
          <a:ln w="57150">
            <a:solidFill>
              <a:srgbClr val="264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100"/>
              </a:spcBef>
              <a:buSzPct val="94444"/>
              <a:buFont typeface="Wingdings"/>
              <a:buChar char=""/>
            </a:pPr>
            <a:r>
              <a:rPr lang="es-CO" sz="1600" dirty="0">
                <a:solidFill>
                  <a:schemeClr val="tx1"/>
                </a:solidFill>
                <a:latin typeface="Montserrat Medium" panose="020B0604020202020204" pitchFamily="2" charset="0"/>
              </a:rPr>
              <a:t>¿</a:t>
            </a:r>
            <a:r>
              <a:rPr lang="es-CO" sz="1600" dirty="0">
                <a:solidFill>
                  <a:schemeClr val="tx1"/>
                </a:solidFill>
                <a:latin typeface="+mj-lt"/>
              </a:rPr>
              <a:t>Dónde se regula este derecho ?</a:t>
            </a:r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F5E6C55-C2B7-6F3A-6A9E-DA4AD170D689}"/>
              </a:ext>
            </a:extLst>
          </p:cNvPr>
          <p:cNvSpPr/>
          <p:nvPr/>
        </p:nvSpPr>
        <p:spPr>
          <a:xfrm>
            <a:off x="3051609" y="3316613"/>
            <a:ext cx="8707859" cy="846389"/>
          </a:xfrm>
          <a:prstGeom prst="rect">
            <a:avLst/>
          </a:prstGeom>
          <a:solidFill>
            <a:schemeClr val="bg1"/>
          </a:solidFill>
          <a:ln w="57150">
            <a:solidFill>
              <a:srgbClr val="264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lang="es-MX" sz="1600" dirty="0">
                <a:solidFill>
                  <a:schemeClr val="tx1"/>
                </a:solidFill>
                <a:latin typeface="+mj-lt"/>
              </a:rPr>
              <a:t>Ley Estatutaria 1757 de 2015</a:t>
            </a:r>
          </a:p>
          <a:p>
            <a:pPr marL="285750" marR="532130" indent="-28575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lang="es-MX" sz="1600" dirty="0">
                <a:solidFill>
                  <a:schemeClr val="tx1"/>
                </a:solidFill>
                <a:latin typeface="+mj-lt"/>
              </a:rPr>
              <a:t>MIPG – Política de Participación Ciudadana  en la Gestión Pública</a:t>
            </a: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  <a:tabLst>
                <a:tab pos="197485" algn="l"/>
              </a:tabLst>
            </a:pPr>
            <a:r>
              <a:rPr lang="es-MX" sz="1600" dirty="0">
                <a:solidFill>
                  <a:schemeClr val="tx1"/>
                </a:solidFill>
                <a:latin typeface="+mj-lt"/>
              </a:rPr>
              <a:t>MURC – Manual Único de Rendición de Cuentas</a:t>
            </a:r>
            <a:endParaRPr lang="es-CO" dirty="0"/>
          </a:p>
        </p:txBody>
      </p:sp>
      <p:sp>
        <p:nvSpPr>
          <p:cNvPr id="10" name="Flecha derecha 3">
            <a:extLst>
              <a:ext uri="{FF2B5EF4-FFF2-40B4-BE49-F238E27FC236}">
                <a16:creationId xmlns:a16="http://schemas.microsoft.com/office/drawing/2014/main" id="{4312C1FB-94F6-E5C0-6247-2E2B5FF8BCD2}"/>
              </a:ext>
            </a:extLst>
          </p:cNvPr>
          <p:cNvSpPr/>
          <p:nvPr/>
        </p:nvSpPr>
        <p:spPr>
          <a:xfrm>
            <a:off x="2627899" y="1871598"/>
            <a:ext cx="288324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 derecha 10">
            <a:extLst>
              <a:ext uri="{FF2B5EF4-FFF2-40B4-BE49-F238E27FC236}">
                <a16:creationId xmlns:a16="http://schemas.microsoft.com/office/drawing/2014/main" id="{96C9BF54-03D2-5DB0-4925-F58C0A66BD50}"/>
              </a:ext>
            </a:extLst>
          </p:cNvPr>
          <p:cNvSpPr/>
          <p:nvPr/>
        </p:nvSpPr>
        <p:spPr>
          <a:xfrm>
            <a:off x="2560787" y="3429304"/>
            <a:ext cx="288324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3BB09F7-619F-CAE4-B720-B9A595123AA4}"/>
              </a:ext>
            </a:extLst>
          </p:cNvPr>
          <p:cNvSpPr/>
          <p:nvPr/>
        </p:nvSpPr>
        <p:spPr>
          <a:xfrm>
            <a:off x="197013" y="4631327"/>
            <a:ext cx="4627595" cy="1336783"/>
          </a:xfrm>
          <a:prstGeom prst="rect">
            <a:avLst/>
          </a:prstGeom>
          <a:solidFill>
            <a:schemeClr val="bg1"/>
          </a:solidFill>
          <a:ln w="57150">
            <a:solidFill>
              <a:srgbClr val="264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 fontAlgn="t">
              <a:spcBef>
                <a:spcPts val="270"/>
              </a:spcBef>
              <a:buSzPct val="94444"/>
              <a:buFont typeface="Wingdings"/>
              <a:buChar char=""/>
            </a:pPr>
            <a:r>
              <a:rPr lang="es-MX" sz="1600" dirty="0">
                <a:solidFill>
                  <a:schemeClr val="tx1"/>
                </a:solidFill>
                <a:latin typeface="+mj-lt"/>
              </a:rPr>
              <a:t>Garantizar la incidencia efectiva de sus grupos de valor en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todo el ciclo de la gestión pública </a:t>
            </a:r>
            <a:r>
              <a:rPr lang="es-MX" sz="1600" dirty="0">
                <a:solidFill>
                  <a:schemeClr val="tx1"/>
                </a:solidFill>
                <a:latin typeface="+mj-lt"/>
              </a:rPr>
              <a:t>a través de diversos espacios, mecanismos, canales  y prácticas de participación ciudadana.</a:t>
            </a:r>
            <a:endParaRPr lang="es-CO" sz="1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3" name="object 7">
            <a:extLst>
              <a:ext uri="{FF2B5EF4-FFF2-40B4-BE49-F238E27FC236}">
                <a16:creationId xmlns:a16="http://schemas.microsoft.com/office/drawing/2014/main" id="{73662A6F-57E5-087C-7350-52BF1D050F40}"/>
              </a:ext>
            </a:extLst>
          </p:cNvPr>
          <p:cNvGrpSpPr/>
          <p:nvPr/>
        </p:nvGrpSpPr>
        <p:grpSpPr>
          <a:xfrm>
            <a:off x="4897597" y="4269996"/>
            <a:ext cx="7038364" cy="2369450"/>
            <a:chOff x="3605784" y="1773935"/>
            <a:chExt cx="5538470" cy="1854835"/>
          </a:xfrm>
        </p:grpSpPr>
        <p:pic>
          <p:nvPicPr>
            <p:cNvPr id="14" name="object 8">
              <a:extLst>
                <a:ext uri="{FF2B5EF4-FFF2-40B4-BE49-F238E27FC236}">
                  <a16:creationId xmlns:a16="http://schemas.microsoft.com/office/drawing/2014/main" id="{8C989839-62AE-A609-72CA-13A8CA16A6A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8684" y="1773935"/>
              <a:ext cx="5195316" cy="1854708"/>
            </a:xfrm>
            <a:prstGeom prst="rect">
              <a:avLst/>
            </a:prstGeom>
          </p:spPr>
        </p:pic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20EE63EA-2F95-FA76-D7E5-9326699FF89E}"/>
                </a:ext>
              </a:extLst>
            </p:cNvPr>
            <p:cNvSpPr/>
            <p:nvPr/>
          </p:nvSpPr>
          <p:spPr>
            <a:xfrm>
              <a:off x="3618738" y="2157221"/>
              <a:ext cx="460375" cy="830580"/>
            </a:xfrm>
            <a:custGeom>
              <a:avLst/>
              <a:gdLst/>
              <a:ahLst/>
              <a:cxnLst/>
              <a:rect l="l" t="t" r="r" b="b"/>
              <a:pathLst>
                <a:path w="460375" h="830580">
                  <a:moveTo>
                    <a:pt x="0" y="0"/>
                  </a:moveTo>
                  <a:lnTo>
                    <a:pt x="0" y="830579"/>
                  </a:lnTo>
                  <a:lnTo>
                    <a:pt x="460248" y="415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E76B4C41-0C83-D713-98BE-D620AF6D324F}"/>
                </a:ext>
              </a:extLst>
            </p:cNvPr>
            <p:cNvSpPr/>
            <p:nvPr/>
          </p:nvSpPr>
          <p:spPr>
            <a:xfrm>
              <a:off x="3618738" y="2157221"/>
              <a:ext cx="460375" cy="830580"/>
            </a:xfrm>
            <a:custGeom>
              <a:avLst/>
              <a:gdLst/>
              <a:ahLst/>
              <a:cxnLst/>
              <a:rect l="l" t="t" r="r" b="b"/>
              <a:pathLst>
                <a:path w="460375" h="830580">
                  <a:moveTo>
                    <a:pt x="0" y="0"/>
                  </a:moveTo>
                  <a:lnTo>
                    <a:pt x="460248" y="415289"/>
                  </a:lnTo>
                  <a:lnTo>
                    <a:pt x="0" y="83057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0FEA5DC-6B5C-71E7-52B4-E46A4CEC2D79}"/>
              </a:ext>
            </a:extLst>
          </p:cNvPr>
          <p:cNvSpPr txBox="1"/>
          <p:nvPr/>
        </p:nvSpPr>
        <p:spPr>
          <a:xfrm>
            <a:off x="211647" y="920187"/>
            <a:ext cx="6098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tx1"/>
                </a:solidFill>
                <a:latin typeface="+mj-lt"/>
              </a:rPr>
              <a:t>Introducción: Conceptos</a:t>
            </a:r>
            <a:endParaRPr lang="es-CO" sz="2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lipse 37">
            <a:extLst>
              <a:ext uri="{FF2B5EF4-FFF2-40B4-BE49-F238E27FC236}">
                <a16:creationId xmlns:a16="http://schemas.microsoft.com/office/drawing/2014/main" id="{3BB1EBA2-A3BF-00BD-9B31-04318A06B4BD}"/>
              </a:ext>
            </a:extLst>
          </p:cNvPr>
          <p:cNvSpPr/>
          <p:nvPr/>
        </p:nvSpPr>
        <p:spPr>
          <a:xfrm>
            <a:off x="1046397" y="1953773"/>
            <a:ext cx="236996" cy="2369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731"/>
              <a:satOff val="-20094"/>
              <a:lumOff val="-15196"/>
              <a:alphaOff val="0"/>
            </a:schemeClr>
          </a:fillRef>
          <a:effectRef idx="0">
            <a:schemeClr val="accent5">
              <a:hueOff val="-74731"/>
              <a:satOff val="-20094"/>
              <a:lumOff val="-1519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D3623DF-6A14-2AC0-AF4D-BB866BF5B6A0}"/>
              </a:ext>
            </a:extLst>
          </p:cNvPr>
          <p:cNvSpPr txBox="1"/>
          <p:nvPr/>
        </p:nvSpPr>
        <p:spPr>
          <a:xfrm>
            <a:off x="683003" y="811402"/>
            <a:ext cx="10825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SzPct val="94444"/>
            </a:pPr>
            <a:r>
              <a:rPr lang="es-CO" sz="2400" b="1" dirty="0">
                <a:solidFill>
                  <a:schemeClr val="tx1"/>
                </a:solidFill>
                <a:latin typeface="+mj-lt"/>
              </a:rPr>
              <a:t>¿ </a:t>
            </a:r>
            <a:r>
              <a:rPr lang="es-MX" sz="2400" b="1" dirty="0">
                <a:solidFill>
                  <a:schemeClr val="tx1"/>
                </a:solidFill>
                <a:latin typeface="+mj-lt"/>
              </a:rPr>
              <a:t>Cómo Elaboramos el Plan de Participación Ciudadana?</a:t>
            </a:r>
            <a:endParaRPr lang="es-CO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08ECE4D-6ABF-6C1F-C100-C6258012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33" y="4625258"/>
            <a:ext cx="2797949" cy="112412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A999254-446E-848B-312D-12ED73887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75" y="4021837"/>
            <a:ext cx="2577436" cy="2443233"/>
          </a:xfrm>
          <a:prstGeom prst="rect">
            <a:avLst/>
          </a:prstGeom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46FFDBE6-6C53-819C-9497-DD29CD89F350}"/>
              </a:ext>
            </a:extLst>
          </p:cNvPr>
          <p:cNvSpPr/>
          <p:nvPr/>
        </p:nvSpPr>
        <p:spPr>
          <a:xfrm>
            <a:off x="457633" y="1878197"/>
            <a:ext cx="1473869" cy="760547"/>
          </a:xfrm>
          <a:custGeom>
            <a:avLst/>
            <a:gdLst>
              <a:gd name="connsiteX0" fmla="*/ 0 w 1473869"/>
              <a:gd name="connsiteY0" fmla="*/ 0 h 381827"/>
              <a:gd name="connsiteX1" fmla="*/ 1473869 w 1473869"/>
              <a:gd name="connsiteY1" fmla="*/ 0 h 381827"/>
              <a:gd name="connsiteX2" fmla="*/ 1473869 w 1473869"/>
              <a:gd name="connsiteY2" fmla="*/ 381827 h 381827"/>
              <a:gd name="connsiteX3" fmla="*/ 0 w 1473869"/>
              <a:gd name="connsiteY3" fmla="*/ 381827 h 381827"/>
              <a:gd name="connsiteX4" fmla="*/ 0 w 1473869"/>
              <a:gd name="connsiteY4" fmla="*/ 0 h 38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3869" h="381827">
                <a:moveTo>
                  <a:pt x="0" y="0"/>
                </a:moveTo>
                <a:lnTo>
                  <a:pt x="1473869" y="0"/>
                </a:lnTo>
                <a:lnTo>
                  <a:pt x="1473869" y="381827"/>
                </a:lnTo>
                <a:lnTo>
                  <a:pt x="0" y="3818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400" b="1" i="0" kern="1200" dirty="0">
                <a:solidFill>
                  <a:srgbClr val="000000"/>
                </a:solidFill>
                <a:latin typeface="+mj-lt"/>
              </a:rPr>
              <a:t>1.</a:t>
            </a:r>
          </a:p>
          <a:p>
            <a:pPr marL="0" lvl="0" indent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400" b="1" i="0" kern="1200" dirty="0">
                <a:solidFill>
                  <a:srgbClr val="000000"/>
                </a:solidFill>
                <a:latin typeface="+mj-lt"/>
              </a:rPr>
              <a:t> Autodiagnóstico </a:t>
            </a:r>
            <a:endParaRPr lang="es-CO" sz="1400" b="1" kern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6B1AE43C-B93C-F180-E574-D732EE66BB2C}"/>
              </a:ext>
            </a:extLst>
          </p:cNvPr>
          <p:cNvSpPr/>
          <p:nvPr/>
        </p:nvSpPr>
        <p:spPr>
          <a:xfrm>
            <a:off x="414992" y="3322824"/>
            <a:ext cx="2193984" cy="855661"/>
          </a:xfrm>
          <a:custGeom>
            <a:avLst/>
            <a:gdLst>
              <a:gd name="connsiteX0" fmla="*/ 0 w 1504179"/>
              <a:gd name="connsiteY0" fmla="*/ 0 h 855661"/>
              <a:gd name="connsiteX1" fmla="*/ 1504179 w 1504179"/>
              <a:gd name="connsiteY1" fmla="*/ 0 h 855661"/>
              <a:gd name="connsiteX2" fmla="*/ 1504179 w 1504179"/>
              <a:gd name="connsiteY2" fmla="*/ 855661 h 855661"/>
              <a:gd name="connsiteX3" fmla="*/ 0 w 1504179"/>
              <a:gd name="connsiteY3" fmla="*/ 855661 h 855661"/>
              <a:gd name="connsiteX4" fmla="*/ 0 w 1504179"/>
              <a:gd name="connsiteY4" fmla="*/ 0 h 85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179" h="855661">
                <a:moveTo>
                  <a:pt x="0" y="0"/>
                </a:moveTo>
                <a:lnTo>
                  <a:pt x="1504179" y="0"/>
                </a:lnTo>
                <a:lnTo>
                  <a:pt x="1504179" y="855661"/>
                </a:lnTo>
                <a:lnTo>
                  <a:pt x="0" y="8556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t" anchorCtr="0">
            <a:noAutofit/>
          </a:bodyPr>
          <a:lstStyle/>
          <a:p>
            <a:pPr marL="57150" lvl="1" indent="-57150" algn="just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400" b="0" i="0" kern="1200" dirty="0">
                <a:solidFill>
                  <a:srgbClr val="000000"/>
                </a:solidFill>
                <a:latin typeface="+mj-lt"/>
              </a:rPr>
              <a:t>Siguiendo lineamientos de MIPG</a:t>
            </a:r>
            <a:endParaRPr lang="es-CO" sz="1400" kern="1200" dirty="0">
              <a:solidFill>
                <a:srgbClr val="000000"/>
              </a:solidFill>
              <a:latin typeface="+mj-lt"/>
            </a:endParaRPr>
          </a:p>
          <a:p>
            <a:pPr marL="57150" lvl="1" indent="-57150" algn="just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400" b="0" i="0" kern="1200" dirty="0">
                <a:solidFill>
                  <a:srgbClr val="000000"/>
                </a:solidFill>
                <a:latin typeface="+mj-lt"/>
              </a:rPr>
              <a:t>Revisando el cumplimiento normativo y de política </a:t>
            </a:r>
            <a:endParaRPr lang="es-CO" sz="1400" kern="1200" dirty="0">
              <a:solidFill>
                <a:srgbClr val="000000"/>
              </a:solidFill>
              <a:latin typeface="+mj-lt"/>
            </a:endParaRPr>
          </a:p>
          <a:p>
            <a:pPr marL="57150" lvl="1" indent="-57150" algn="just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400" b="0" i="0" kern="1200" dirty="0">
                <a:solidFill>
                  <a:srgbClr val="000000"/>
                </a:solidFill>
                <a:latin typeface="+mj-lt"/>
              </a:rPr>
              <a:t>Identificado necesidades requeridas por los ciudadanos para la garantía de sus derechos</a:t>
            </a:r>
          </a:p>
          <a:p>
            <a:pPr marL="57150" lvl="1" indent="-57150" algn="just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400" b="0" i="0" kern="1200" dirty="0">
                <a:solidFill>
                  <a:srgbClr val="000000"/>
                </a:solidFill>
                <a:latin typeface="+mj-lt"/>
              </a:rPr>
              <a:t>Analizando resultados FURAG</a:t>
            </a:r>
          </a:p>
          <a:p>
            <a:pPr marL="57150" lvl="1" indent="-57150" algn="just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400" b="0" i="0" kern="1200" dirty="0">
                <a:solidFill>
                  <a:srgbClr val="000000"/>
                </a:solidFill>
                <a:latin typeface="+mj-lt"/>
              </a:rPr>
              <a:t>Recomendaciones de la Oficina de Control Interno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E2A8D4E-13B9-4611-CBDE-86C271214FC3}"/>
              </a:ext>
            </a:extLst>
          </p:cNvPr>
          <p:cNvSpPr/>
          <p:nvPr/>
        </p:nvSpPr>
        <p:spPr>
          <a:xfrm>
            <a:off x="607691" y="2082804"/>
            <a:ext cx="92165" cy="921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0DBEC6D-6A38-CF17-FD0C-79CA6F008664}"/>
              </a:ext>
            </a:extLst>
          </p:cNvPr>
          <p:cNvSpPr/>
          <p:nvPr/>
        </p:nvSpPr>
        <p:spPr>
          <a:xfrm>
            <a:off x="672206" y="1953773"/>
            <a:ext cx="92165" cy="921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303"/>
              <a:satOff val="-2233"/>
              <a:lumOff val="-1688"/>
              <a:alphaOff val="0"/>
            </a:schemeClr>
          </a:fillRef>
          <a:effectRef idx="0">
            <a:schemeClr val="accent5">
              <a:hueOff val="-8303"/>
              <a:satOff val="-2233"/>
              <a:lumOff val="-168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F68E760D-06AA-C4EC-299B-AD5B311F2D7A}"/>
              </a:ext>
            </a:extLst>
          </p:cNvPr>
          <p:cNvSpPr/>
          <p:nvPr/>
        </p:nvSpPr>
        <p:spPr>
          <a:xfrm>
            <a:off x="827044" y="1979579"/>
            <a:ext cx="144830" cy="14483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6607"/>
              <a:satOff val="-4465"/>
              <a:lumOff val="-3377"/>
              <a:alphaOff val="0"/>
            </a:schemeClr>
          </a:fillRef>
          <a:effectRef idx="0">
            <a:schemeClr val="accent5">
              <a:hueOff val="-16607"/>
              <a:satOff val="-4465"/>
              <a:lumOff val="-337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97C1829B-0814-FDA4-8F9F-A35803F77617}"/>
              </a:ext>
            </a:extLst>
          </p:cNvPr>
          <p:cNvSpPr/>
          <p:nvPr/>
        </p:nvSpPr>
        <p:spPr>
          <a:xfrm>
            <a:off x="956075" y="1837645"/>
            <a:ext cx="92165" cy="921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910"/>
              <a:satOff val="-6698"/>
              <a:lumOff val="-5065"/>
              <a:alphaOff val="0"/>
            </a:schemeClr>
          </a:fillRef>
          <a:effectRef idx="0">
            <a:schemeClr val="accent5">
              <a:hueOff val="-24910"/>
              <a:satOff val="-6698"/>
              <a:lumOff val="-50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A58F2C0C-300F-C4FE-0E98-CA110F8EF804}"/>
              </a:ext>
            </a:extLst>
          </p:cNvPr>
          <p:cNvSpPr/>
          <p:nvPr/>
        </p:nvSpPr>
        <p:spPr>
          <a:xfrm>
            <a:off x="1123816" y="1786032"/>
            <a:ext cx="92165" cy="921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214"/>
              <a:satOff val="-8931"/>
              <a:lumOff val="-6754"/>
              <a:alphaOff val="0"/>
            </a:schemeClr>
          </a:fillRef>
          <a:effectRef idx="0">
            <a:schemeClr val="accent5">
              <a:hueOff val="-33214"/>
              <a:satOff val="-8931"/>
              <a:lumOff val="-675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DE584FC0-DD3A-6F91-2F44-1391A6496CCB}"/>
              </a:ext>
            </a:extLst>
          </p:cNvPr>
          <p:cNvSpPr/>
          <p:nvPr/>
        </p:nvSpPr>
        <p:spPr>
          <a:xfrm>
            <a:off x="1324889" y="1810815"/>
            <a:ext cx="92165" cy="921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1517"/>
              <a:satOff val="-11164"/>
              <a:lumOff val="-8443"/>
              <a:alphaOff val="0"/>
            </a:schemeClr>
          </a:fillRef>
          <a:effectRef idx="0">
            <a:schemeClr val="accent5">
              <a:hueOff val="-41517"/>
              <a:satOff val="-11164"/>
              <a:lumOff val="-844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A36D6029-0BD9-B055-F575-4620C437F6A4}"/>
              </a:ext>
            </a:extLst>
          </p:cNvPr>
          <p:cNvSpPr/>
          <p:nvPr/>
        </p:nvSpPr>
        <p:spPr>
          <a:xfrm>
            <a:off x="1459297" y="1940870"/>
            <a:ext cx="144830" cy="14483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821"/>
              <a:satOff val="-13396"/>
              <a:lumOff val="-10131"/>
              <a:alphaOff val="0"/>
            </a:schemeClr>
          </a:fillRef>
          <a:effectRef idx="0">
            <a:schemeClr val="accent5">
              <a:hueOff val="-49821"/>
              <a:satOff val="-13396"/>
              <a:lumOff val="-1013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233139B0-6CEB-F536-D337-EC932E7D28ED}"/>
              </a:ext>
            </a:extLst>
          </p:cNvPr>
          <p:cNvSpPr/>
          <p:nvPr/>
        </p:nvSpPr>
        <p:spPr>
          <a:xfrm>
            <a:off x="1639941" y="2082804"/>
            <a:ext cx="92165" cy="921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8124"/>
              <a:satOff val="-15629"/>
              <a:lumOff val="-11819"/>
              <a:alphaOff val="0"/>
            </a:schemeClr>
          </a:fillRef>
          <a:effectRef idx="0">
            <a:schemeClr val="accent5">
              <a:hueOff val="-58124"/>
              <a:satOff val="-15629"/>
              <a:lumOff val="-1181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CAD31942-C19B-563F-E37B-E95796D472CE}"/>
              </a:ext>
            </a:extLst>
          </p:cNvPr>
          <p:cNvSpPr/>
          <p:nvPr/>
        </p:nvSpPr>
        <p:spPr>
          <a:xfrm>
            <a:off x="549557" y="2529444"/>
            <a:ext cx="92165" cy="921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3035"/>
              <a:satOff val="-22327"/>
              <a:lumOff val="-16885"/>
              <a:alphaOff val="0"/>
            </a:schemeClr>
          </a:fillRef>
          <a:effectRef idx="0">
            <a:schemeClr val="accent5">
              <a:hueOff val="-83035"/>
              <a:satOff val="-22327"/>
              <a:lumOff val="-1688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31673AD-AB52-582C-CB23-75EA8DAFA9A0}"/>
              </a:ext>
            </a:extLst>
          </p:cNvPr>
          <p:cNvSpPr/>
          <p:nvPr/>
        </p:nvSpPr>
        <p:spPr>
          <a:xfrm>
            <a:off x="626976" y="2645573"/>
            <a:ext cx="144830" cy="14483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1338"/>
              <a:satOff val="-24560"/>
              <a:lumOff val="-18573"/>
              <a:alphaOff val="0"/>
            </a:schemeClr>
          </a:fillRef>
          <a:effectRef idx="0">
            <a:schemeClr val="accent5">
              <a:hueOff val="-91338"/>
              <a:satOff val="-24560"/>
              <a:lumOff val="-185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AA1B51E4-9B8C-EF84-4CBA-56195A025A05}"/>
              </a:ext>
            </a:extLst>
          </p:cNvPr>
          <p:cNvSpPr/>
          <p:nvPr/>
        </p:nvSpPr>
        <p:spPr>
          <a:xfrm>
            <a:off x="820523" y="2748798"/>
            <a:ext cx="210663" cy="2106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642"/>
              <a:satOff val="-26793"/>
              <a:lumOff val="-20262"/>
              <a:alphaOff val="0"/>
            </a:schemeClr>
          </a:fillRef>
          <a:effectRef idx="0">
            <a:schemeClr val="accent5">
              <a:hueOff val="-99642"/>
              <a:satOff val="-26793"/>
              <a:lumOff val="-2026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0C6A9AF7-3C76-12D3-2B2C-C53897B1B649}"/>
              </a:ext>
            </a:extLst>
          </p:cNvPr>
          <p:cNvSpPr/>
          <p:nvPr/>
        </p:nvSpPr>
        <p:spPr>
          <a:xfrm>
            <a:off x="1091488" y="2916538"/>
            <a:ext cx="92165" cy="921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07945"/>
              <a:satOff val="-29025"/>
              <a:lumOff val="-21950"/>
              <a:alphaOff val="0"/>
            </a:schemeClr>
          </a:fillRef>
          <a:effectRef idx="0">
            <a:schemeClr val="accent5">
              <a:hueOff val="-107945"/>
              <a:satOff val="-29025"/>
              <a:lumOff val="-2195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00B93766-B50A-4BB2-F045-8C297991B239}"/>
              </a:ext>
            </a:extLst>
          </p:cNvPr>
          <p:cNvSpPr/>
          <p:nvPr/>
        </p:nvSpPr>
        <p:spPr>
          <a:xfrm>
            <a:off x="1143101" y="2748798"/>
            <a:ext cx="144830" cy="14483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16249"/>
              <a:satOff val="-31258"/>
              <a:lumOff val="-23639"/>
              <a:alphaOff val="0"/>
            </a:schemeClr>
          </a:fillRef>
          <a:effectRef idx="0">
            <a:schemeClr val="accent5">
              <a:hueOff val="-116249"/>
              <a:satOff val="-31258"/>
              <a:lumOff val="-2363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D5B59CAF-8455-2326-A8FF-46BBBDA80AAB}"/>
              </a:ext>
            </a:extLst>
          </p:cNvPr>
          <p:cNvSpPr/>
          <p:nvPr/>
        </p:nvSpPr>
        <p:spPr>
          <a:xfrm>
            <a:off x="1272132" y="2929441"/>
            <a:ext cx="92165" cy="921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24552"/>
              <a:satOff val="-33491"/>
              <a:lumOff val="-25327"/>
              <a:alphaOff val="0"/>
            </a:schemeClr>
          </a:fillRef>
          <a:effectRef idx="0">
            <a:schemeClr val="accent5">
              <a:hueOff val="-124552"/>
              <a:satOff val="-33491"/>
              <a:lumOff val="-2532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CA9F2E02-A21D-BA9C-27CB-F39F4F4E3D28}"/>
              </a:ext>
            </a:extLst>
          </p:cNvPr>
          <p:cNvSpPr/>
          <p:nvPr/>
        </p:nvSpPr>
        <p:spPr>
          <a:xfrm>
            <a:off x="1388260" y="2722991"/>
            <a:ext cx="210663" cy="2106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32856"/>
              <a:satOff val="-35724"/>
              <a:lumOff val="-27016"/>
              <a:alphaOff val="0"/>
            </a:schemeClr>
          </a:fillRef>
          <a:effectRef idx="0">
            <a:schemeClr val="accent5">
              <a:hueOff val="-132856"/>
              <a:satOff val="-35724"/>
              <a:lumOff val="-2701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C5156330-70F3-C690-97EE-BDB8F17E566D}"/>
              </a:ext>
            </a:extLst>
          </p:cNvPr>
          <p:cNvSpPr/>
          <p:nvPr/>
        </p:nvSpPr>
        <p:spPr>
          <a:xfrm>
            <a:off x="1672129" y="2671379"/>
            <a:ext cx="144830" cy="14483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1159"/>
              <a:satOff val="-37956"/>
              <a:lumOff val="-28704"/>
              <a:alphaOff val="0"/>
            </a:schemeClr>
          </a:fillRef>
          <a:effectRef idx="0">
            <a:schemeClr val="accent5">
              <a:hueOff val="-141159"/>
              <a:satOff val="-37956"/>
              <a:lumOff val="-2870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47" name="Flecha: cheurón 46">
            <a:extLst>
              <a:ext uri="{FF2B5EF4-FFF2-40B4-BE49-F238E27FC236}">
                <a16:creationId xmlns:a16="http://schemas.microsoft.com/office/drawing/2014/main" id="{C8D9164B-E48F-28E6-3BC7-F63BAD505552}"/>
              </a:ext>
            </a:extLst>
          </p:cNvPr>
          <p:cNvSpPr/>
          <p:nvPr/>
        </p:nvSpPr>
        <p:spPr>
          <a:xfrm>
            <a:off x="2245233" y="2011375"/>
            <a:ext cx="425347" cy="812035"/>
          </a:xfrm>
          <a:prstGeom prst="chevron">
            <a:avLst>
              <a:gd name="adj" fmla="val 623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7427CAE3-FB36-C105-DD3A-3FD887775108}"/>
              </a:ext>
            </a:extLst>
          </p:cNvPr>
          <p:cNvSpPr/>
          <p:nvPr/>
        </p:nvSpPr>
        <p:spPr>
          <a:xfrm>
            <a:off x="2718066" y="2034158"/>
            <a:ext cx="2195856" cy="812027"/>
          </a:xfrm>
          <a:custGeom>
            <a:avLst/>
            <a:gdLst>
              <a:gd name="connsiteX0" fmla="*/ 0 w 1160039"/>
              <a:gd name="connsiteY0" fmla="*/ 0 h 812027"/>
              <a:gd name="connsiteX1" fmla="*/ 1160039 w 1160039"/>
              <a:gd name="connsiteY1" fmla="*/ 0 h 812027"/>
              <a:gd name="connsiteX2" fmla="*/ 1160039 w 1160039"/>
              <a:gd name="connsiteY2" fmla="*/ 812027 h 812027"/>
              <a:gd name="connsiteX3" fmla="*/ 0 w 1160039"/>
              <a:gd name="connsiteY3" fmla="*/ 812027 h 812027"/>
              <a:gd name="connsiteX4" fmla="*/ 0 w 1160039"/>
              <a:gd name="connsiteY4" fmla="*/ 0 h 81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039" h="812027">
                <a:moveTo>
                  <a:pt x="0" y="0"/>
                </a:moveTo>
                <a:lnTo>
                  <a:pt x="1160039" y="0"/>
                </a:lnTo>
                <a:lnTo>
                  <a:pt x="1160039" y="812027"/>
                </a:lnTo>
                <a:lnTo>
                  <a:pt x="0" y="8120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400" b="1" i="0" kern="1200" dirty="0">
                <a:solidFill>
                  <a:srgbClr val="000000"/>
                </a:solidFill>
                <a:latin typeface="+mj-lt"/>
              </a:rPr>
              <a:t>2.</a:t>
            </a:r>
          </a:p>
          <a:p>
            <a:pPr marL="0" lvl="0" indent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400" b="1" i="0" kern="1200" dirty="0">
                <a:solidFill>
                  <a:srgbClr val="000000"/>
                </a:solidFill>
                <a:latin typeface="+mj-lt"/>
              </a:rPr>
              <a:t> Identificación de brechas, oportunidades de mejoras y de consolidación de buenas prácticas</a:t>
            </a:r>
            <a:endParaRPr lang="es-CO" sz="1400" b="1" kern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9" name="Flecha: cheurón 48">
            <a:extLst>
              <a:ext uri="{FF2B5EF4-FFF2-40B4-BE49-F238E27FC236}">
                <a16:creationId xmlns:a16="http://schemas.microsoft.com/office/drawing/2014/main" id="{C8F2262A-E86A-0850-DB4C-3CC5E824147C}"/>
              </a:ext>
            </a:extLst>
          </p:cNvPr>
          <p:cNvSpPr/>
          <p:nvPr/>
        </p:nvSpPr>
        <p:spPr>
          <a:xfrm>
            <a:off x="5069136" y="2036103"/>
            <a:ext cx="425347" cy="812035"/>
          </a:xfrm>
          <a:prstGeom prst="chevron">
            <a:avLst>
              <a:gd name="adj" fmla="val 623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821"/>
              <a:satOff val="-13396"/>
              <a:lumOff val="-10131"/>
              <a:alphaOff val="0"/>
            </a:schemeClr>
          </a:fillRef>
          <a:effectRef idx="0">
            <a:schemeClr val="accent5">
              <a:hueOff val="-49821"/>
              <a:satOff val="-13396"/>
              <a:lumOff val="-1013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80DFD49A-BFE2-4A5C-2AAC-A8BBCA055FAD}"/>
              </a:ext>
            </a:extLst>
          </p:cNvPr>
          <p:cNvSpPr/>
          <p:nvPr/>
        </p:nvSpPr>
        <p:spPr>
          <a:xfrm>
            <a:off x="5876952" y="1954975"/>
            <a:ext cx="1160039" cy="812027"/>
          </a:xfrm>
          <a:custGeom>
            <a:avLst/>
            <a:gdLst>
              <a:gd name="connsiteX0" fmla="*/ 0 w 1160039"/>
              <a:gd name="connsiteY0" fmla="*/ 0 h 812027"/>
              <a:gd name="connsiteX1" fmla="*/ 1160039 w 1160039"/>
              <a:gd name="connsiteY1" fmla="*/ 0 h 812027"/>
              <a:gd name="connsiteX2" fmla="*/ 1160039 w 1160039"/>
              <a:gd name="connsiteY2" fmla="*/ 812027 h 812027"/>
              <a:gd name="connsiteX3" fmla="*/ 0 w 1160039"/>
              <a:gd name="connsiteY3" fmla="*/ 812027 h 812027"/>
              <a:gd name="connsiteX4" fmla="*/ 0 w 1160039"/>
              <a:gd name="connsiteY4" fmla="*/ 0 h 81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039" h="812027">
                <a:moveTo>
                  <a:pt x="0" y="0"/>
                </a:moveTo>
                <a:lnTo>
                  <a:pt x="1160039" y="0"/>
                </a:lnTo>
                <a:lnTo>
                  <a:pt x="1160039" y="812027"/>
                </a:lnTo>
                <a:lnTo>
                  <a:pt x="0" y="8120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400" b="1" i="0" kern="1200" dirty="0">
                <a:solidFill>
                  <a:srgbClr val="000000"/>
                </a:solidFill>
                <a:latin typeface="+mj-lt"/>
              </a:rPr>
              <a:t>3. Priorización de acciones de mejora</a:t>
            </a:r>
            <a:endParaRPr lang="es-CO" sz="1400" b="1" kern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82F9D2A6-26FD-053C-C71C-94B2E56BBFF6}"/>
              </a:ext>
            </a:extLst>
          </p:cNvPr>
          <p:cNvSpPr/>
          <p:nvPr/>
        </p:nvSpPr>
        <p:spPr>
          <a:xfrm>
            <a:off x="5091714" y="3274607"/>
            <a:ext cx="2449989" cy="866541"/>
          </a:xfrm>
          <a:custGeom>
            <a:avLst/>
            <a:gdLst>
              <a:gd name="connsiteX0" fmla="*/ 0 w 2045231"/>
              <a:gd name="connsiteY0" fmla="*/ 0 h 866541"/>
              <a:gd name="connsiteX1" fmla="*/ 2045231 w 2045231"/>
              <a:gd name="connsiteY1" fmla="*/ 0 h 866541"/>
              <a:gd name="connsiteX2" fmla="*/ 2045231 w 2045231"/>
              <a:gd name="connsiteY2" fmla="*/ 866541 h 866541"/>
              <a:gd name="connsiteX3" fmla="*/ 0 w 2045231"/>
              <a:gd name="connsiteY3" fmla="*/ 866541 h 866541"/>
              <a:gd name="connsiteX4" fmla="*/ 0 w 2045231"/>
              <a:gd name="connsiteY4" fmla="*/ 0 h 86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231" h="866541">
                <a:moveTo>
                  <a:pt x="0" y="0"/>
                </a:moveTo>
                <a:lnTo>
                  <a:pt x="2045231" y="0"/>
                </a:lnTo>
                <a:lnTo>
                  <a:pt x="2045231" y="866541"/>
                </a:lnTo>
                <a:lnTo>
                  <a:pt x="0" y="866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just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400" b="0" i="0" kern="1200" dirty="0">
                <a:solidFill>
                  <a:srgbClr val="000000"/>
                </a:solidFill>
                <a:latin typeface="+mj-lt"/>
              </a:rPr>
              <a:t>Las alternativas formuladas, se someten a un proceso de priorización por múltiples criterios cualitativos, con puntajes categorizados en una escala de valoración simple</a:t>
            </a:r>
            <a:endParaRPr lang="es-CO" sz="1400" b="1" kern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Flecha: cheurón 51">
            <a:extLst>
              <a:ext uri="{FF2B5EF4-FFF2-40B4-BE49-F238E27FC236}">
                <a16:creationId xmlns:a16="http://schemas.microsoft.com/office/drawing/2014/main" id="{EE71382D-C55D-8B81-EB1A-5AC221ADB559}"/>
              </a:ext>
            </a:extLst>
          </p:cNvPr>
          <p:cNvSpPr/>
          <p:nvPr/>
        </p:nvSpPr>
        <p:spPr>
          <a:xfrm>
            <a:off x="7701429" y="2058492"/>
            <a:ext cx="425347" cy="812035"/>
          </a:xfrm>
          <a:prstGeom prst="chevron">
            <a:avLst>
              <a:gd name="adj" fmla="val 623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642"/>
              <a:satOff val="-26793"/>
              <a:lumOff val="-20262"/>
              <a:alphaOff val="0"/>
            </a:schemeClr>
          </a:fillRef>
          <a:effectRef idx="0">
            <a:schemeClr val="accent5">
              <a:hueOff val="-99642"/>
              <a:satOff val="-26793"/>
              <a:lumOff val="-2026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A120AF97-F8CE-0B7D-71F2-0ED2534900F2}"/>
              </a:ext>
            </a:extLst>
          </p:cNvPr>
          <p:cNvSpPr/>
          <p:nvPr/>
        </p:nvSpPr>
        <p:spPr>
          <a:xfrm>
            <a:off x="8394780" y="2090234"/>
            <a:ext cx="1160039" cy="812027"/>
          </a:xfrm>
          <a:custGeom>
            <a:avLst/>
            <a:gdLst>
              <a:gd name="connsiteX0" fmla="*/ 0 w 1160039"/>
              <a:gd name="connsiteY0" fmla="*/ 0 h 812027"/>
              <a:gd name="connsiteX1" fmla="*/ 1160039 w 1160039"/>
              <a:gd name="connsiteY1" fmla="*/ 0 h 812027"/>
              <a:gd name="connsiteX2" fmla="*/ 1160039 w 1160039"/>
              <a:gd name="connsiteY2" fmla="*/ 812027 h 812027"/>
              <a:gd name="connsiteX3" fmla="*/ 0 w 1160039"/>
              <a:gd name="connsiteY3" fmla="*/ 812027 h 812027"/>
              <a:gd name="connsiteX4" fmla="*/ 0 w 1160039"/>
              <a:gd name="connsiteY4" fmla="*/ 0 h 81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039" h="812027">
                <a:moveTo>
                  <a:pt x="0" y="0"/>
                </a:moveTo>
                <a:lnTo>
                  <a:pt x="1160039" y="0"/>
                </a:lnTo>
                <a:lnTo>
                  <a:pt x="1160039" y="812027"/>
                </a:lnTo>
                <a:lnTo>
                  <a:pt x="0" y="8120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400" b="1" i="0" kern="1200" dirty="0">
                <a:solidFill>
                  <a:srgbClr val="000000"/>
                </a:solidFill>
                <a:latin typeface="+mj-lt"/>
              </a:rPr>
              <a:t>4 Formulación colectiva </a:t>
            </a:r>
            <a:endParaRPr lang="es-CO" sz="1400" b="1" kern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7DDD119E-994F-3644-256E-7012F896895F}"/>
              </a:ext>
            </a:extLst>
          </p:cNvPr>
          <p:cNvSpPr/>
          <p:nvPr/>
        </p:nvSpPr>
        <p:spPr>
          <a:xfrm>
            <a:off x="8176932" y="3131104"/>
            <a:ext cx="2323722" cy="715357"/>
          </a:xfrm>
          <a:custGeom>
            <a:avLst/>
            <a:gdLst>
              <a:gd name="connsiteX0" fmla="*/ 0 w 1160039"/>
              <a:gd name="connsiteY0" fmla="*/ 0 h 715357"/>
              <a:gd name="connsiteX1" fmla="*/ 1160039 w 1160039"/>
              <a:gd name="connsiteY1" fmla="*/ 0 h 715357"/>
              <a:gd name="connsiteX2" fmla="*/ 1160039 w 1160039"/>
              <a:gd name="connsiteY2" fmla="*/ 715357 h 715357"/>
              <a:gd name="connsiteX3" fmla="*/ 0 w 1160039"/>
              <a:gd name="connsiteY3" fmla="*/ 715357 h 715357"/>
              <a:gd name="connsiteX4" fmla="*/ 0 w 1160039"/>
              <a:gd name="connsiteY4" fmla="*/ 0 h 71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039" h="715357">
                <a:moveTo>
                  <a:pt x="0" y="0"/>
                </a:moveTo>
                <a:lnTo>
                  <a:pt x="1160039" y="0"/>
                </a:lnTo>
                <a:lnTo>
                  <a:pt x="1160039" y="715357"/>
                </a:lnTo>
                <a:lnTo>
                  <a:pt x="0" y="7153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t" anchorCtr="0">
            <a:noAutofit/>
          </a:bodyPr>
          <a:lstStyle/>
          <a:p>
            <a:pPr marL="0" lvl="0" indent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400" b="0" i="0" kern="1200" dirty="0">
                <a:solidFill>
                  <a:srgbClr val="000000"/>
                </a:solidFill>
                <a:latin typeface="+mj-lt"/>
              </a:rPr>
              <a:t>-Con dependencias</a:t>
            </a:r>
          </a:p>
          <a:p>
            <a:pPr marL="0" lvl="0" indent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400" b="0" i="0" kern="1200" dirty="0">
                <a:solidFill>
                  <a:srgbClr val="000000"/>
                </a:solidFill>
                <a:latin typeface="+mj-lt"/>
              </a:rPr>
              <a:t>-Con grupos de valor</a:t>
            </a:r>
          </a:p>
          <a:p>
            <a:pPr marL="0" lvl="0" indent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400" b="0" i="0" kern="1200" dirty="0">
              <a:solidFill>
                <a:srgbClr val="000000"/>
              </a:solidFill>
              <a:latin typeface="+mj-lt"/>
            </a:endParaRPr>
          </a:p>
          <a:p>
            <a:pPr marL="0" lvl="0" indent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CO" sz="1400" b="0" i="0" kern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5" name="Flecha: cheurón 54">
            <a:extLst>
              <a:ext uri="{FF2B5EF4-FFF2-40B4-BE49-F238E27FC236}">
                <a16:creationId xmlns:a16="http://schemas.microsoft.com/office/drawing/2014/main" id="{9D93DD84-338F-6104-E0F2-47B106B9748C}"/>
              </a:ext>
            </a:extLst>
          </p:cNvPr>
          <p:cNvSpPr/>
          <p:nvPr/>
        </p:nvSpPr>
        <p:spPr>
          <a:xfrm>
            <a:off x="10202164" y="2058492"/>
            <a:ext cx="425347" cy="812035"/>
          </a:xfrm>
          <a:prstGeom prst="chevron">
            <a:avLst>
              <a:gd name="adj" fmla="val 623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9463"/>
              <a:satOff val="-40189"/>
              <a:lumOff val="-30393"/>
              <a:alphaOff val="0"/>
            </a:schemeClr>
          </a:fillRef>
          <a:effectRef idx="0">
            <a:schemeClr val="accent5">
              <a:hueOff val="-149463"/>
              <a:satOff val="-40189"/>
              <a:lumOff val="-3039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1FE0A1A9-5582-1F31-BC47-0582F123F17C}"/>
              </a:ext>
            </a:extLst>
          </p:cNvPr>
          <p:cNvSpPr/>
          <p:nvPr/>
        </p:nvSpPr>
        <p:spPr>
          <a:xfrm>
            <a:off x="10714515" y="1867973"/>
            <a:ext cx="986033" cy="986033"/>
          </a:xfrm>
          <a:custGeom>
            <a:avLst/>
            <a:gdLst>
              <a:gd name="connsiteX0" fmla="*/ 0 w 986033"/>
              <a:gd name="connsiteY0" fmla="*/ 493017 h 986033"/>
              <a:gd name="connsiteX1" fmla="*/ 493017 w 986033"/>
              <a:gd name="connsiteY1" fmla="*/ 0 h 986033"/>
              <a:gd name="connsiteX2" fmla="*/ 986034 w 986033"/>
              <a:gd name="connsiteY2" fmla="*/ 493017 h 986033"/>
              <a:gd name="connsiteX3" fmla="*/ 493017 w 986033"/>
              <a:gd name="connsiteY3" fmla="*/ 986034 h 986033"/>
              <a:gd name="connsiteX4" fmla="*/ 0 w 986033"/>
              <a:gd name="connsiteY4" fmla="*/ 493017 h 9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033" h="986033">
                <a:moveTo>
                  <a:pt x="0" y="493017"/>
                </a:moveTo>
                <a:cubicBezTo>
                  <a:pt x="0" y="220731"/>
                  <a:pt x="220731" y="0"/>
                  <a:pt x="493017" y="0"/>
                </a:cubicBezTo>
                <a:cubicBezTo>
                  <a:pt x="765303" y="0"/>
                  <a:pt x="986034" y="220731"/>
                  <a:pt x="986034" y="493017"/>
                </a:cubicBezTo>
                <a:cubicBezTo>
                  <a:pt x="986034" y="765303"/>
                  <a:pt x="765303" y="986034"/>
                  <a:pt x="493017" y="986034"/>
                </a:cubicBezTo>
                <a:cubicBezTo>
                  <a:pt x="220731" y="986034"/>
                  <a:pt x="0" y="765303"/>
                  <a:pt x="0" y="49301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9463"/>
              <a:satOff val="-40189"/>
              <a:lumOff val="-30393"/>
              <a:alphaOff val="0"/>
            </a:schemeClr>
          </a:fillRef>
          <a:effectRef idx="0">
            <a:schemeClr val="accent5">
              <a:hueOff val="-149463"/>
              <a:satOff val="-40189"/>
              <a:lumOff val="-3039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401" tIns="144401" rIns="144401" bIns="144401" numCol="1" spcCol="1270" anchor="ctr" anchorCtr="0">
            <a:noAutofit/>
          </a:bodyPr>
          <a:lstStyle/>
          <a:p>
            <a:pPr marL="0" lvl="0" indent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400" b="1" i="0" kern="1200" dirty="0">
                <a:solidFill>
                  <a:schemeClr val="bg1"/>
                </a:solidFill>
                <a:latin typeface="+mj-lt"/>
              </a:rPr>
              <a:t>5. Aprobar Plan</a:t>
            </a:r>
            <a:endParaRPr lang="es-CO" sz="14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25D4C133-6904-00ED-D8B7-CFC5BDEC9D4C}"/>
              </a:ext>
            </a:extLst>
          </p:cNvPr>
          <p:cNvSpPr/>
          <p:nvPr/>
        </p:nvSpPr>
        <p:spPr>
          <a:xfrm>
            <a:off x="10627511" y="3063977"/>
            <a:ext cx="1160039" cy="715357"/>
          </a:xfrm>
          <a:custGeom>
            <a:avLst/>
            <a:gdLst>
              <a:gd name="connsiteX0" fmla="*/ 0 w 1160039"/>
              <a:gd name="connsiteY0" fmla="*/ 0 h 715357"/>
              <a:gd name="connsiteX1" fmla="*/ 1160039 w 1160039"/>
              <a:gd name="connsiteY1" fmla="*/ 0 h 715357"/>
              <a:gd name="connsiteX2" fmla="*/ 1160039 w 1160039"/>
              <a:gd name="connsiteY2" fmla="*/ 715357 h 715357"/>
              <a:gd name="connsiteX3" fmla="*/ 0 w 1160039"/>
              <a:gd name="connsiteY3" fmla="*/ 715357 h 715357"/>
              <a:gd name="connsiteX4" fmla="*/ 0 w 1160039"/>
              <a:gd name="connsiteY4" fmla="*/ 0 h 71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039" h="715357">
                <a:moveTo>
                  <a:pt x="0" y="0"/>
                </a:moveTo>
                <a:lnTo>
                  <a:pt x="1160039" y="0"/>
                </a:lnTo>
                <a:lnTo>
                  <a:pt x="1160039" y="715357"/>
                </a:lnTo>
                <a:lnTo>
                  <a:pt x="0" y="7153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400" b="0" i="0" kern="1200" dirty="0">
                <a:solidFill>
                  <a:srgbClr val="000000"/>
                </a:solidFill>
                <a:latin typeface="+mj-lt"/>
              </a:rPr>
              <a:t>Comité de Gestión y Desempeño Institucional</a:t>
            </a:r>
            <a:endParaRPr lang="es-CO" sz="1400" kern="1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581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Escala de tiempo&#10;&#10;Descripción generada automáticamente con confianza media">
            <a:extLst>
              <a:ext uri="{FF2B5EF4-FFF2-40B4-BE49-F238E27FC236}">
                <a16:creationId xmlns:a16="http://schemas.microsoft.com/office/drawing/2014/main" id="{E5F26A05-BE59-45F1-D192-244A89277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1" b="1338"/>
          <a:stretch>
            <a:fillRect/>
          </a:stretch>
        </p:blipFill>
        <p:spPr bwMode="auto">
          <a:xfrm>
            <a:off x="-1" y="981511"/>
            <a:ext cx="12130481" cy="5861871"/>
          </a:xfrm>
          <a:prstGeom prst="rect">
            <a:avLst/>
          </a:prstGeom>
          <a:noFill/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CE354D4-0155-A8C2-C396-884DCBDA3194}"/>
              </a:ext>
            </a:extLst>
          </p:cNvPr>
          <p:cNvSpPr txBox="1"/>
          <p:nvPr/>
        </p:nvSpPr>
        <p:spPr>
          <a:xfrm>
            <a:off x="2502716" y="150514"/>
            <a:ext cx="8335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kern="0" dirty="0">
                <a:effectLst/>
                <a:latin typeface="+mj-lt"/>
                <a:ea typeface="Calibri" panose="020F0502020204030204" pitchFamily="34" charset="0"/>
              </a:rPr>
              <a:t>Esquema de </a:t>
            </a:r>
            <a:r>
              <a:rPr lang="es-CO" sz="2400" b="1" kern="0" dirty="0">
                <a:latin typeface="+mj-lt"/>
                <a:ea typeface="Calibri" panose="020F0502020204030204" pitchFamily="34" charset="0"/>
              </a:rPr>
              <a:t>G</a:t>
            </a:r>
            <a:r>
              <a:rPr lang="es-CO" sz="2400" b="1" kern="0" dirty="0">
                <a:effectLst/>
                <a:latin typeface="+mj-lt"/>
                <a:ea typeface="Calibri" panose="020F0502020204030204" pitchFamily="34" charset="0"/>
              </a:rPr>
              <a:t>estión de la </a:t>
            </a:r>
            <a:r>
              <a:rPr lang="es-CO" sz="2400" b="1" kern="0" dirty="0">
                <a:latin typeface="+mj-lt"/>
                <a:ea typeface="Calibri" panose="020F0502020204030204" pitchFamily="34" charset="0"/>
              </a:rPr>
              <a:t>P</a:t>
            </a:r>
            <a:r>
              <a:rPr lang="es-CO" sz="2400" b="1" kern="0" dirty="0">
                <a:effectLst/>
                <a:latin typeface="+mj-lt"/>
                <a:ea typeface="Calibri" panose="020F0502020204030204" pitchFamily="34" charset="0"/>
              </a:rPr>
              <a:t>articipación </a:t>
            </a:r>
            <a:r>
              <a:rPr lang="es-CO" sz="2400" b="1" kern="0" dirty="0">
                <a:latin typeface="+mj-lt"/>
                <a:ea typeface="Calibri" panose="020F0502020204030204" pitchFamily="34" charset="0"/>
              </a:rPr>
              <a:t>C</a:t>
            </a:r>
            <a:r>
              <a:rPr lang="es-CO" sz="2400" b="1" kern="0" dirty="0">
                <a:effectLst/>
                <a:latin typeface="+mj-lt"/>
                <a:ea typeface="Calibri" panose="020F0502020204030204" pitchFamily="34" charset="0"/>
              </a:rPr>
              <a:t>iudadana </a:t>
            </a:r>
          </a:p>
          <a:p>
            <a:pPr algn="ctr"/>
            <a:r>
              <a:rPr lang="es-CO" sz="2400" b="1" kern="0" dirty="0" err="1">
                <a:effectLst/>
                <a:latin typeface="+mj-lt"/>
                <a:ea typeface="Calibri" panose="020F0502020204030204" pitchFamily="34" charset="0"/>
              </a:rPr>
              <a:t>Minjusticia</a:t>
            </a:r>
            <a:r>
              <a:rPr lang="es-CO" sz="2400" b="1" kern="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s-CO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D3623DF-6A14-2AC0-AF4D-BB866BF5B6A0}"/>
              </a:ext>
            </a:extLst>
          </p:cNvPr>
          <p:cNvSpPr txBox="1"/>
          <p:nvPr/>
        </p:nvSpPr>
        <p:spPr>
          <a:xfrm>
            <a:off x="882681" y="392930"/>
            <a:ext cx="10825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SzPct val="94444"/>
            </a:pPr>
            <a:r>
              <a:rPr lang="es-MX" sz="2400" b="1" dirty="0">
                <a:solidFill>
                  <a:schemeClr val="tx1"/>
                </a:solidFill>
                <a:latin typeface="+mj-lt"/>
              </a:rPr>
              <a:t>Resultados Autodiagnóstico</a:t>
            </a:r>
            <a:endParaRPr lang="es-CO" sz="24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D63AC75-C3AB-85D5-CFA6-76CB1A87E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12302"/>
              </p:ext>
            </p:extLst>
          </p:nvPr>
        </p:nvGraphicFramePr>
        <p:xfrm>
          <a:off x="7918951" y="1725041"/>
          <a:ext cx="3646062" cy="4764980"/>
        </p:xfrm>
        <a:graphic>
          <a:graphicData uri="http://schemas.openxmlformats.org/drawingml/2006/table">
            <a:tbl>
              <a:tblPr/>
              <a:tblGrid>
                <a:gridCol w="2897215">
                  <a:extLst>
                    <a:ext uri="{9D8B030D-6E8A-4147-A177-3AD203B41FA5}">
                      <a16:colId xmlns:a16="http://schemas.microsoft.com/office/drawing/2014/main" val="3969959755"/>
                    </a:ext>
                  </a:extLst>
                </a:gridCol>
                <a:gridCol w="748847">
                  <a:extLst>
                    <a:ext uri="{9D8B030D-6E8A-4147-A177-3AD203B41FA5}">
                      <a16:colId xmlns:a16="http://schemas.microsoft.com/office/drawing/2014/main" val="3353203481"/>
                    </a:ext>
                  </a:extLst>
                </a:gridCol>
              </a:tblGrid>
              <a:tr h="2665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POLITICA PARTICIPACION CIUDADANA EN LA GESTION PUBLICA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PUNTAJE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426783"/>
                  </a:ext>
                </a:extLst>
              </a:tr>
              <a:tr h="5464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Capacidades Institucionales Instaladas para la Promoción de la Participación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675012"/>
                  </a:ext>
                </a:extLst>
              </a:tr>
              <a:tr h="65303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 Anual de la Estrategia de Participación Ciudadana en la Gestión Pública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298030"/>
                  </a:ext>
                </a:extLst>
              </a:tr>
              <a:tr h="7596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Implementación de Acciones de Participación Ciudadana en las diferentes Fases del Ciclo de Gestión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398011"/>
                  </a:ext>
                </a:extLst>
              </a:tr>
              <a:tr h="10195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 de Involucrar Efectivamente a los diferentes Grupos Poblacionales en las Acciones de Participación Garantizando el Enfoque Diferencial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723341"/>
                  </a:ext>
                </a:extLst>
              </a:tr>
              <a:tr h="9195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los resultados de la Estrategia Anual de Participación Ciudadana y su Aprovechamiento en Acciones de Mejora Institucional 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253"/>
                  </a:ext>
                </a:extLst>
              </a:tr>
              <a:tr h="1865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de Cuentas en la Gestión Pública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6664" marR="6664" marT="6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45851"/>
                  </a:ext>
                </a:extLst>
              </a:tr>
            </a:tbl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72871425-57CD-B123-63CD-88A7210A56DA}"/>
              </a:ext>
            </a:extLst>
          </p:cNvPr>
          <p:cNvSpPr/>
          <p:nvPr/>
        </p:nvSpPr>
        <p:spPr>
          <a:xfrm>
            <a:off x="10826782" y="2069732"/>
            <a:ext cx="738231" cy="1249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660630"/>
              </p:ext>
            </p:extLst>
          </p:nvPr>
        </p:nvGraphicFramePr>
        <p:xfrm>
          <a:off x="2248986" y="4573405"/>
          <a:ext cx="4572000" cy="202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1C94DED-4DE8-6B94-B1AD-28F76AB8F7EF}"/>
              </a:ext>
            </a:extLst>
          </p:cNvPr>
          <p:cNvSpPr txBox="1"/>
          <p:nvPr/>
        </p:nvSpPr>
        <p:spPr>
          <a:xfrm>
            <a:off x="458540" y="5633803"/>
            <a:ext cx="1790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i="0" kern="1200" dirty="0">
                <a:solidFill>
                  <a:srgbClr val="000000"/>
                </a:solidFill>
                <a:latin typeface="+mj-lt"/>
              </a:rPr>
              <a:t>Resultados FURAG</a:t>
            </a:r>
            <a:endParaRPr lang="es-CO" dirty="0"/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11FE40F6-E7D6-2743-91E5-A301C6663853}"/>
              </a:ext>
            </a:extLst>
          </p:cNvPr>
          <p:cNvSpPr/>
          <p:nvPr/>
        </p:nvSpPr>
        <p:spPr>
          <a:xfrm>
            <a:off x="7157295" y="5227786"/>
            <a:ext cx="425347" cy="812035"/>
          </a:xfrm>
          <a:prstGeom prst="chevron">
            <a:avLst>
              <a:gd name="adj" fmla="val 6231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821"/>
              <a:satOff val="-13396"/>
              <a:lumOff val="-10131"/>
              <a:alphaOff val="0"/>
            </a:schemeClr>
          </a:fillRef>
          <a:effectRef idx="0">
            <a:schemeClr val="accent5">
              <a:hueOff val="-49821"/>
              <a:satOff val="-13396"/>
              <a:lumOff val="-1013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O" sz="1400">
              <a:latin typeface="+mj-lt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6524B75-903C-7637-A40F-BC1A1991D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144510"/>
              </p:ext>
            </p:extLst>
          </p:nvPr>
        </p:nvGraphicFramePr>
        <p:xfrm>
          <a:off x="161723" y="1002594"/>
          <a:ext cx="5853183" cy="347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23989542-783A-58C7-6A1A-B1CB734FB4C5}"/>
              </a:ext>
            </a:extLst>
          </p:cNvPr>
          <p:cNvSpPr txBox="1"/>
          <p:nvPr/>
        </p:nvSpPr>
        <p:spPr>
          <a:xfrm>
            <a:off x="2577439" y="2856524"/>
            <a:ext cx="1197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i="0" kern="1200" dirty="0">
                <a:solidFill>
                  <a:srgbClr val="000000"/>
                </a:solidFill>
                <a:latin typeface="+mj-lt"/>
              </a:rPr>
              <a:t>99,6%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097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D3623DF-6A14-2AC0-AF4D-BB866BF5B6A0}"/>
              </a:ext>
            </a:extLst>
          </p:cNvPr>
          <p:cNvSpPr txBox="1"/>
          <p:nvPr/>
        </p:nvSpPr>
        <p:spPr>
          <a:xfrm>
            <a:off x="456500" y="721142"/>
            <a:ext cx="10825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SzPct val="94444"/>
            </a:pPr>
            <a:r>
              <a:rPr lang="es-ES" sz="2400" b="1" dirty="0">
                <a:solidFill>
                  <a:schemeClr val="tx1"/>
                </a:solidFill>
                <a:latin typeface="+mj-lt"/>
              </a:rPr>
              <a:t>Cronograma de Actividades</a:t>
            </a:r>
            <a:endParaRPr lang="es-CO" sz="24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18D0351-62E6-DC1A-D759-EDEE55D22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052560"/>
              </p:ext>
            </p:extLst>
          </p:nvPr>
        </p:nvGraphicFramePr>
        <p:xfrm>
          <a:off x="649448" y="1807652"/>
          <a:ext cx="6120468" cy="3926535"/>
        </p:xfrm>
        <a:graphic>
          <a:graphicData uri="http://schemas.openxmlformats.org/drawingml/2006/table">
            <a:tbl>
              <a:tblPr/>
              <a:tblGrid>
                <a:gridCol w="2775717">
                  <a:extLst>
                    <a:ext uri="{9D8B030D-6E8A-4147-A177-3AD203B41FA5}">
                      <a16:colId xmlns:a16="http://schemas.microsoft.com/office/drawing/2014/main" val="1609546240"/>
                    </a:ext>
                  </a:extLst>
                </a:gridCol>
                <a:gridCol w="1750044">
                  <a:extLst>
                    <a:ext uri="{9D8B030D-6E8A-4147-A177-3AD203B41FA5}">
                      <a16:colId xmlns:a16="http://schemas.microsoft.com/office/drawing/2014/main" val="4238143931"/>
                    </a:ext>
                  </a:extLst>
                </a:gridCol>
                <a:gridCol w="1594707">
                  <a:extLst>
                    <a:ext uri="{9D8B030D-6E8A-4147-A177-3AD203B41FA5}">
                      <a16:colId xmlns:a16="http://schemas.microsoft.com/office/drawing/2014/main" val="105701439"/>
                    </a:ext>
                  </a:extLst>
                </a:gridCol>
              </a:tblGrid>
              <a:tr h="4553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Etapa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 de Inicio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Fecha de Finalización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348385"/>
                  </a:ext>
                </a:extLst>
              </a:tr>
              <a:tr h="19227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Conformación del equipo de trabajo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de enero de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 de febrero de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42767"/>
                  </a:ext>
                </a:extLst>
              </a:tr>
              <a:tr h="576836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Capacitación y comprensión del proceso (incluye mesas de trabajo virtuales y/o presenciales)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 de febrero de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 de febrero de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513016"/>
                  </a:ext>
                </a:extLst>
              </a:tr>
              <a:tr h="192279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Codiseño y consolidación del Plan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de febrero de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de febrero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078368"/>
                  </a:ext>
                </a:extLst>
              </a:tr>
              <a:tr h="38455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 Divulgación a ciudadanos y grupos de valor para comentarios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 de febrero de 2024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 de marzo de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448668"/>
                  </a:ext>
                </a:extLst>
              </a:tr>
              <a:tr h="35419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4.1.  </a:t>
                      </a:r>
                      <a:r>
                        <a:rPr lang="es-CO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Webinar</a:t>
                      </a:r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para entes territoriales (alcaldes y Gobernadores)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 de febrero de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 de marzo de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914210"/>
                  </a:ext>
                </a:extLst>
              </a:tr>
              <a:tr h="404797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 Publicación respuestas a ciudadanos y seguimiento a compromisos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de marzo de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de marzo de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11583"/>
                  </a:ext>
                </a:extLst>
              </a:tr>
              <a:tr h="597076"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Presentación Comité y aprobación del Plan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de marzo de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 de abril de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716578"/>
                  </a:ext>
                </a:extLst>
              </a:tr>
              <a:tr h="19227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Publicación Plan de Participación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de abril de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de abril de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391052"/>
                  </a:ext>
                </a:extLst>
              </a:tr>
              <a:tr h="192279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Seguimiento Cuatrimestral al Plan de Participación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de abril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de mayo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589894"/>
                  </a:ext>
                </a:extLst>
              </a:tr>
              <a:tr h="1922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de agosto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de septiembre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797263"/>
                  </a:ext>
                </a:extLst>
              </a:tr>
              <a:tr h="19227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de diciembre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de enero 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36614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5C419EE-CC2E-EBAD-CC4D-74E52A5C05CB}"/>
              </a:ext>
            </a:extLst>
          </p:cNvPr>
          <p:cNvSpPr txBox="1"/>
          <p:nvPr/>
        </p:nvSpPr>
        <p:spPr>
          <a:xfrm>
            <a:off x="7187640" y="2094318"/>
            <a:ext cx="440108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sz="1400" kern="1200" dirty="0">
                <a:solidFill>
                  <a:srgbClr val="000000"/>
                </a:solidFill>
                <a:latin typeface="+mj-lt"/>
              </a:rPr>
              <a:t>Designación enlaces o articuladores de participación ciudadana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3E1302CF-B557-795D-6684-6A7A920127BC}"/>
              </a:ext>
            </a:extLst>
          </p:cNvPr>
          <p:cNvSpPr/>
          <p:nvPr/>
        </p:nvSpPr>
        <p:spPr>
          <a:xfrm>
            <a:off x="6914175" y="2193379"/>
            <a:ext cx="273465" cy="2820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23B0AD-4B8E-B32D-CA15-28D2888B8B13}"/>
              </a:ext>
            </a:extLst>
          </p:cNvPr>
          <p:cNvSpPr txBox="1"/>
          <p:nvPr/>
        </p:nvSpPr>
        <p:spPr>
          <a:xfrm>
            <a:off x="7187640" y="2936030"/>
            <a:ext cx="440108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0000"/>
                </a:solidFill>
                <a:latin typeface="+mj-lt"/>
              </a:rPr>
              <a:t>Promover diferentes espacios de participación Ciudadana</a:t>
            </a:r>
            <a:endParaRPr lang="es-CO" sz="1400" kern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9E56B16B-6C60-B027-EFEA-614BE1541694}"/>
              </a:ext>
            </a:extLst>
          </p:cNvPr>
          <p:cNvSpPr/>
          <p:nvPr/>
        </p:nvSpPr>
        <p:spPr>
          <a:xfrm>
            <a:off x="6914174" y="2936030"/>
            <a:ext cx="273465" cy="2820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0FB566BA-76FE-CC32-1843-C916648D6B38}"/>
              </a:ext>
            </a:extLst>
          </p:cNvPr>
          <p:cNvSpPr/>
          <p:nvPr/>
        </p:nvSpPr>
        <p:spPr>
          <a:xfrm>
            <a:off x="6829734" y="3629913"/>
            <a:ext cx="273465" cy="2820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71A392A-2C7C-BC16-578B-A64D00970A2D}"/>
              </a:ext>
            </a:extLst>
          </p:cNvPr>
          <p:cNvSpPr txBox="1"/>
          <p:nvPr/>
        </p:nvSpPr>
        <p:spPr>
          <a:xfrm>
            <a:off x="7187640" y="3579622"/>
            <a:ext cx="440108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0000"/>
                </a:solidFill>
                <a:latin typeface="+mj-lt"/>
              </a:rPr>
              <a:t>Directores Misionales: Oferta Institucional para los territorios</a:t>
            </a:r>
            <a:endParaRPr lang="es-CO" sz="1400" kern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1DCDCC61-5F16-AA16-BB7A-73F6F8A34155}"/>
              </a:ext>
            </a:extLst>
          </p:cNvPr>
          <p:cNvSpPr/>
          <p:nvPr/>
        </p:nvSpPr>
        <p:spPr>
          <a:xfrm>
            <a:off x="6829733" y="5184162"/>
            <a:ext cx="273465" cy="2820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52298E-1FE1-8AFF-365A-BAF2BEE066C3}"/>
              </a:ext>
            </a:extLst>
          </p:cNvPr>
          <p:cNvSpPr txBox="1"/>
          <p:nvPr/>
        </p:nvSpPr>
        <p:spPr>
          <a:xfrm>
            <a:off x="7187640" y="5179941"/>
            <a:ext cx="4401084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0000"/>
                </a:solidFill>
                <a:latin typeface="+mj-lt"/>
              </a:rPr>
              <a:t>Seguimiento carpeta compartida: (Excel, descripción del avance, encuestas, evidencias, </a:t>
            </a:r>
            <a:r>
              <a:rPr lang="es-CO" sz="1400" dirty="0" err="1">
                <a:solidFill>
                  <a:srgbClr val="000000"/>
                </a:solidFill>
                <a:latin typeface="+mj-lt"/>
              </a:rPr>
              <a:t>etc</a:t>
            </a:r>
            <a:r>
              <a:rPr lang="es-CO" sz="1400" dirty="0">
                <a:solidFill>
                  <a:srgbClr val="000000"/>
                </a:solidFill>
                <a:latin typeface="+mj-lt"/>
              </a:rPr>
              <a:t>)</a:t>
            </a:r>
            <a:endParaRPr lang="es-CO" sz="1400" kern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CDDEAD8-805F-19B6-0E59-6BA6F7310D78}"/>
              </a:ext>
            </a:extLst>
          </p:cNvPr>
          <p:cNvSpPr txBox="1"/>
          <p:nvPr/>
        </p:nvSpPr>
        <p:spPr>
          <a:xfrm>
            <a:off x="7880865" y="4146191"/>
            <a:ext cx="4401084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rgbClr val="FF0000"/>
                </a:solidFill>
              </a:rPr>
              <a:t>Reconocimiento</a:t>
            </a:r>
          </a:p>
          <a:p>
            <a:pPr algn="ctr"/>
            <a:r>
              <a:rPr lang="es-CO" sz="1400" b="1" dirty="0">
                <a:solidFill>
                  <a:schemeClr val="accent1">
                    <a:lumMod val="75000"/>
                  </a:schemeClr>
                </a:solidFill>
              </a:rPr>
              <a:t>Sello de Excelencia Gobierno Digital</a:t>
            </a:r>
          </a:p>
          <a:p>
            <a:pPr algn="ctr"/>
            <a:r>
              <a:rPr lang="es-CO" sz="1400" b="1" dirty="0">
                <a:solidFill>
                  <a:srgbClr val="FF0000"/>
                </a:solidFill>
              </a:rPr>
              <a:t>(Nivel III)</a:t>
            </a:r>
            <a:r>
              <a:rPr lang="es-CO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lvl="1" indent="-285750" algn="just" defTabSz="4889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CO" sz="1400" kern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4E060B7F-7548-660E-0BC9-21922A145CD0}"/>
              </a:ext>
            </a:extLst>
          </p:cNvPr>
          <p:cNvSpPr/>
          <p:nvPr/>
        </p:nvSpPr>
        <p:spPr>
          <a:xfrm>
            <a:off x="7620806" y="4023671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319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D3623DF-6A14-2AC0-AF4D-BB866BF5B6A0}"/>
              </a:ext>
            </a:extLst>
          </p:cNvPr>
          <p:cNvSpPr txBox="1"/>
          <p:nvPr/>
        </p:nvSpPr>
        <p:spPr>
          <a:xfrm>
            <a:off x="376339" y="371279"/>
            <a:ext cx="10825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SzPct val="94444"/>
            </a:pPr>
            <a:r>
              <a:rPr lang="es-ES" sz="2400" b="1" dirty="0">
                <a:solidFill>
                  <a:schemeClr val="tx1"/>
                </a:solidFill>
                <a:latin typeface="+mj-lt"/>
              </a:rPr>
              <a:t>Transparencia e Información Pública </a:t>
            </a:r>
            <a:endParaRPr lang="es-CO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132E9D-FF88-226C-95FE-317661FB4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7" y="1488588"/>
            <a:ext cx="5485629" cy="305594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EE475BD-903B-FDF4-F19B-94FA5666A999}"/>
              </a:ext>
            </a:extLst>
          </p:cNvPr>
          <p:cNvSpPr txBox="1"/>
          <p:nvPr/>
        </p:nvSpPr>
        <p:spPr>
          <a:xfrm>
            <a:off x="303707" y="1119256"/>
            <a:ext cx="609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https://www.minjusticia.gov.co/participe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77BD710-9045-C314-5078-DA6F37A78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94425"/>
            <a:ext cx="5354972" cy="37111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6977FDF-99A5-12DD-A81C-300D9A2F6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53" y="4479721"/>
            <a:ext cx="5424183" cy="229373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D3FBC4F-AA1A-D495-536F-2A5A9D287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932" y="2810003"/>
            <a:ext cx="4415902" cy="39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3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2TV4CCKVFCYA-327339268-545</_dlc_DocId>
    <_dlc_DocIdUrl xmlns="81cc8fc0-8d1e-4295-8f37-5d076116407c">
      <Url>https://www.minjusticia.gov.co/servicio-ciudadano/_layouts/15/DocIdRedir.aspx?ID=2TV4CCKVFCYA-327339268-545</Url>
      <Description>2TV4CCKVFCYA-327339268-545</Description>
    </_dlc_DocIdUrl>
  </documentManagement>
</p:properties>
</file>

<file path=customXml/itemProps1.xml><?xml version="1.0" encoding="utf-8"?>
<ds:datastoreItem xmlns:ds="http://schemas.openxmlformats.org/officeDocument/2006/customXml" ds:itemID="{A43B38D5-9797-4E5C-9244-2C77802A0F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CA7C5D-5E37-4F4D-96D8-2E847D68E76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52A8002-C138-42B1-86B6-6077E1BF3AE3}"/>
</file>

<file path=customXml/itemProps4.xml><?xml version="1.0" encoding="utf-8"?>
<ds:datastoreItem xmlns:ds="http://schemas.openxmlformats.org/officeDocument/2006/customXml" ds:itemID="{2E954CF4-1793-4F76-B4A8-B8CF662795A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7177abf-44f2-4092-b380-d71683ee2a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676</Words>
  <Application>Microsoft Office PowerPoint</Application>
  <PresentationFormat>Panorámica</PresentationFormat>
  <Paragraphs>111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</vt:lpstr>
      <vt:lpstr>Montserrat Medium</vt:lpstr>
      <vt:lpstr>Montserrat SemiBold</vt:lpstr>
      <vt:lpstr>Wingdings</vt:lpstr>
      <vt:lpstr>Tema de Office</vt:lpstr>
      <vt:lpstr>Presentación de PowerPoint</vt:lpstr>
      <vt:lpstr>Formulación Plan de Participación Ciudadana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CLAUDIA MAYELLY VELA DIAZ</cp:lastModifiedBy>
  <cp:revision>83</cp:revision>
  <dcterms:created xsi:type="dcterms:W3CDTF">2023-05-08T00:34:42Z</dcterms:created>
  <dcterms:modified xsi:type="dcterms:W3CDTF">2024-04-23T21:32:24Z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ef977154-2345-40d4-8ec6-28bfcc31a086</vt:lpwstr>
  </property>
</Properties>
</file>