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61" r:id="rId3"/>
    <p:sldId id="257" r:id="rId4"/>
    <p:sldId id="269" r:id="rId5"/>
    <p:sldId id="268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4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1">
                <a:effectLst/>
              </a:rPr>
              <a:t>Sumatoria calificación de niveles por Grupo de Valor</a:t>
            </a:r>
            <a:endParaRPr lang="es-CO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'[CF Matriz de Caracterización Rendición de Cuentas- 31 agosto 2023 (3).xlsx]Hoja1'!$B$14:$B$21</c:f>
              <c:strCache>
                <c:ptCount val="8"/>
                <c:pt idx="0">
                  <c:v>Ciudadanía
</c:v>
                </c:pt>
                <c:pt idx="1">
                  <c:v>Academia e Investigacion
</c:v>
                </c:pt>
                <c:pt idx="2">
                  <c:v>Funcionarios o Servidores Públicos
</c:v>
                </c:pt>
                <c:pt idx="3">
                  <c:v>Gobierno
</c:v>
                </c:pt>
                <c:pt idx="4">
                  <c:v>Medios de Comunicación
</c:v>
                </c:pt>
                <c:pt idx="5">
                  <c:v>Organismos Internacionales
</c:v>
                </c:pt>
                <c:pt idx="6">
                  <c:v>Organizaciones privadas o nogubernamentales
</c:v>
                </c:pt>
                <c:pt idx="7">
                  <c:v>Usuarios
</c:v>
                </c:pt>
              </c:strCache>
            </c:strRef>
          </c:cat>
          <c:val>
            <c:numRef>
              <c:f>'[CF Matriz de Caracterización Rendición de Cuentas- 31 agosto 2023 (3).xlsx]Hoja1'!$C$14:$C$21</c:f>
              <c:numCache>
                <c:formatCode>General</c:formatCode>
                <c:ptCount val="8"/>
                <c:pt idx="0">
                  <c:v>5.5</c:v>
                </c:pt>
                <c:pt idx="1">
                  <c:v>7</c:v>
                </c:pt>
                <c:pt idx="2">
                  <c:v>8.5</c:v>
                </c:pt>
                <c:pt idx="3">
                  <c:v>9</c:v>
                </c:pt>
                <c:pt idx="4">
                  <c:v>4</c:v>
                </c:pt>
                <c:pt idx="5">
                  <c:v>9</c:v>
                </c:pt>
                <c:pt idx="6">
                  <c:v>7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8384208"/>
        <c:axId val="408388560"/>
      </c:radarChart>
      <c:catAx>
        <c:axId val="40838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8388560"/>
        <c:crosses val="autoZero"/>
        <c:auto val="1"/>
        <c:lblAlgn val="ctr"/>
        <c:lblOffset val="100"/>
        <c:noMultiLvlLbl val="0"/>
      </c:catAx>
      <c:valAx>
        <c:axId val="40838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8384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b="1"/>
              <a:t>Calificación Priorizacion Personas Naturales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'[CF Matriz de Caracterización Rendición de Cuentas- 31 agosto 2023 (3).xlsx]Hoja1'!$C$35:$C$39</c:f>
              <c:strCache>
                <c:ptCount val="5"/>
                <c:pt idx="0">
                  <c:v>Ciudadanía en general </c:v>
                </c:pt>
                <c:pt idx="1">
                  <c:v>Usuarios Comisarias de familia</c:v>
                </c:pt>
                <c:pt idx="2">
                  <c:v>Grupos étnicos</c:v>
                </c:pt>
                <c:pt idx="3">
                  <c:v>Funcionarios o servidores públicos. Comisarios y Comisarias de Familia, Psicólogos, Trabajadores Sociales, Defensores de Familia, Jueces </c:v>
                </c:pt>
                <c:pt idx="4">
                  <c:v>Funcionarios o Servidores Públicos. (Autoridades Administrativas y Entes de Control) Presidente de la República, Alcaldes, Gobernadores, Personeros, Defensores del Pueblo, Representantes de la Procuraduría General de La Nación, Contraloría General de La N</c:v>
                </c:pt>
              </c:strCache>
            </c:strRef>
          </c:cat>
          <c:val>
            <c:numRef>
              <c:f>'[CF Matriz de Caracterización Rendición de Cuentas- 31 agosto 2023 (3).xlsx]Hoja1'!$D$35:$D$39</c:f>
              <c:numCache>
                <c:formatCode>General</c:formatCode>
                <c:ptCount val="5"/>
                <c:pt idx="0">
                  <c:v>35</c:v>
                </c:pt>
                <c:pt idx="1">
                  <c:v>50</c:v>
                </c:pt>
                <c:pt idx="2">
                  <c:v>45</c:v>
                </c:pt>
                <c:pt idx="3">
                  <c:v>40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6577104"/>
        <c:axId val="476582000"/>
      </c:radarChart>
      <c:catAx>
        <c:axId val="47657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6582000"/>
        <c:crosses val="autoZero"/>
        <c:auto val="1"/>
        <c:lblAlgn val="ctr"/>
        <c:lblOffset val="100"/>
        <c:noMultiLvlLbl val="0"/>
      </c:catAx>
      <c:valAx>
        <c:axId val="47658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657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'[CF Matriz de Caracterización Rendición de Cuentas- 31 agosto 2023 (3).xlsx]Hoja1'!$C$62:$C$68</c:f>
              <c:strCache>
                <c:ptCount val="7"/>
                <c:pt idx="0">
                  <c:v>Organizaciones y Colectivos de carácter privado, No gubernamental. Presentes en la lucha de los derechos y la protección de la población vulnerable en la sociedad y víctimas de los tipos de violencia que pueden darse en el contexto familiar. </c:v>
                </c:pt>
                <c:pt idx="1">
                  <c:v>Organismos internacionales. (UNICEF, ONU, USAID, ONU Mujeres, OIM, UNFPA, CEPAL, PNUD, ACNUR)</c:v>
                </c:pt>
                <c:pt idx="2">
                  <c:v>GOBIERNO</c:v>
                </c:pt>
                <c:pt idx="3">
                  <c:v>Gobierno. Ministerio de Justicia y del Derecho, Ministerio de Salud y Protección Social,  Ministerio de las Tecnologías de la Información y las Comunicaciones, Consejería presidencial para la Equidad de la Mujer,  DAFP, Instituto Nacional de Salud, Gobern</c:v>
                </c:pt>
                <c:pt idx="4">
                  <c:v>Academia e Investigación. </c:v>
                </c:pt>
                <c:pt idx="5">
                  <c:v>Autoridades Administrativas y Entes de Control </c:v>
                </c:pt>
                <c:pt idx="6">
                  <c:v>Prensa local y Nacional.</c:v>
                </c:pt>
              </c:strCache>
            </c:strRef>
          </c:cat>
          <c:val>
            <c:numRef>
              <c:f>'[CF Matriz de Caracterización Rendición de Cuentas- 31 agosto 2023 (3).xlsx]Hoja1'!$D$62:$D$68</c:f>
              <c:numCache>
                <c:formatCode>General</c:formatCode>
                <c:ptCount val="7"/>
                <c:pt idx="0">
                  <c:v>12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5</c:v>
                </c:pt>
                <c:pt idx="5">
                  <c:v>30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6580912"/>
        <c:axId val="476577648"/>
      </c:radarChart>
      <c:catAx>
        <c:axId val="47658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6577648"/>
        <c:crosses val="autoZero"/>
        <c:auto val="1"/>
        <c:lblAlgn val="ctr"/>
        <c:lblOffset val="100"/>
        <c:noMultiLvlLbl val="0"/>
      </c:catAx>
      <c:valAx>
        <c:axId val="47657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658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63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04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6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10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73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49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98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669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7" y="-149"/>
            <a:ext cx="12192000" cy="68582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D572A25D-2D52-7AAC-82D8-D3AD14D38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07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xmlns="" id="{8551E3D1-BD70-AD34-9A65-F4AA74DFF6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7" y="-149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046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63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3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98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499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34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078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84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492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631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126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83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7" y="-149"/>
            <a:ext cx="12192000" cy="68582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D572A25D-2D52-7AAC-82D8-D3AD14D38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7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xmlns="" id="{8551E3D1-BD70-AD34-9A65-F4AA74DFF6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7" y="-149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2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6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11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3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0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7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1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A6FAC-9192-436B-870E-80DDE60983C7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19/09/2023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BB0B-5D0C-43FE-9043-22172208F6F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14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889" y="2025593"/>
            <a:ext cx="7763950" cy="746194"/>
          </a:xfrm>
        </p:spPr>
        <p:txBody>
          <a:bodyPr>
            <a:noAutofit/>
          </a:bodyPr>
          <a:lstStyle/>
          <a:p>
            <a:r>
              <a:rPr lang="es-ES" sz="4000" dirty="0" smtClean="0">
                <a:solidFill>
                  <a:schemeClr val="bg1"/>
                </a:solidFill>
              </a:rPr>
              <a:t>Caracterización grupos de valor </a:t>
            </a:r>
            <a:r>
              <a:rPr lang="es-ES" sz="4000" dirty="0" smtClean="0">
                <a:solidFill>
                  <a:schemeClr val="bg1"/>
                </a:solidFill>
              </a:rPr>
              <a:t>Política Pública en comisarias de familia y justicia familiar</a:t>
            </a:r>
            <a:endParaRPr lang="es-CO" sz="40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952705" y="5663381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2800" b="1" kern="0" dirty="0">
                <a:solidFill>
                  <a:prstClr val="white"/>
                </a:solidFill>
                <a:latin typeface="Gadugi" panose="020B0502040204020203" pitchFamily="34" charset="0"/>
              </a:rPr>
              <a:t>Secretaria General </a:t>
            </a:r>
            <a:br>
              <a:rPr lang="es-ES" sz="2800" b="1" kern="0" dirty="0">
                <a:solidFill>
                  <a:prstClr val="white"/>
                </a:solidFill>
                <a:latin typeface="Gadugi" panose="020B0502040204020203" pitchFamily="34" charset="0"/>
              </a:rPr>
            </a:br>
            <a:r>
              <a:rPr lang="es-ES" sz="2800" b="1" dirty="0">
                <a:solidFill>
                  <a:prstClr val="white"/>
                </a:solidFill>
                <a:latin typeface="Gadugi" panose="020B0502040204020203" pitchFamily="34" charset="0"/>
              </a:rPr>
              <a:t>Gr</a:t>
            </a:r>
            <a:r>
              <a:rPr lang="es-ES" sz="2800" b="1" kern="0" dirty="0">
                <a:solidFill>
                  <a:prstClr val="white"/>
                </a:solidFill>
                <a:latin typeface="Gadugi" panose="020B0502040204020203" pitchFamily="34" charset="0"/>
              </a:rPr>
              <a:t>upo de Servicio al Ciudadano</a:t>
            </a:r>
            <a:endParaRPr lang="es-E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90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39222"/>
              </p:ext>
            </p:extLst>
          </p:nvPr>
        </p:nvGraphicFramePr>
        <p:xfrm>
          <a:off x="552424" y="1575122"/>
          <a:ext cx="9309101" cy="3781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221"/>
                <a:gridCol w="2132873"/>
                <a:gridCol w="1282263"/>
                <a:gridCol w="1285437"/>
                <a:gridCol w="1269567"/>
                <a:gridCol w="761740"/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Nombre del grupo de valor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Detalle del grupo o actor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Nivel de conocimiento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Nivel de participación proactiva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>
                          <a:effectLst/>
                        </a:rPr>
                        <a:t>Nivel de relación con la entidad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Sumatoria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2099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Organizaciones privadas o </a:t>
                      </a:r>
                      <a:r>
                        <a:rPr lang="es-CO" sz="1200" b="1" u="none" strike="noStrike" dirty="0" err="1">
                          <a:effectLst/>
                        </a:rPr>
                        <a:t>nogubernamentales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</a:rPr>
                        <a:t>Corporación Caribe Afirmativo, Fundación </a:t>
                      </a:r>
                      <a:r>
                        <a:rPr lang="es-ES" sz="1200" b="1" u="none" strike="noStrike" dirty="0" err="1">
                          <a:effectLst/>
                        </a:rPr>
                        <a:t>CedeSocial</a:t>
                      </a:r>
                      <a:r>
                        <a:rPr lang="es-ES" sz="1200" b="1" u="none" strike="noStrike" dirty="0">
                          <a:effectLst/>
                        </a:rPr>
                        <a:t>, Sisma Mujer, Colombia Diversa, Alianza por La Niñez Colombiana, Colegio Colombiano de Psicólogos, Red de Padres y Madres </a:t>
                      </a:r>
                      <a:r>
                        <a:rPr lang="es-ES" sz="1200" b="1" u="none" strike="noStrike" dirty="0" err="1">
                          <a:effectLst/>
                        </a:rPr>
                        <a:t>PaPaz</a:t>
                      </a:r>
                      <a:r>
                        <a:rPr lang="es-ES" sz="1200" b="1" u="none" strike="noStrike" dirty="0">
                          <a:effectLst/>
                        </a:rPr>
                        <a:t>, Fundación </a:t>
                      </a:r>
                      <a:r>
                        <a:rPr lang="es-ES" sz="1200" b="1" u="none" strike="noStrike" dirty="0" err="1">
                          <a:effectLst/>
                        </a:rPr>
                        <a:t>Aliwen</a:t>
                      </a:r>
                      <a:r>
                        <a:rPr lang="es-ES" sz="1200" b="1" u="none" strike="noStrike" dirty="0">
                          <a:effectLst/>
                        </a:rPr>
                        <a:t> Ama La Vida,  Fundación Centro internacional de Educación y Desarrollo Humano, Fundación Renacer contra La Violencia Sexual, Red Nacional de Mujeres, Colectivo Justicia Mujer.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7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651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30129"/>
              </p:ext>
            </p:extLst>
          </p:nvPr>
        </p:nvGraphicFramePr>
        <p:xfrm>
          <a:off x="724757" y="2285120"/>
          <a:ext cx="9309101" cy="2905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221"/>
                <a:gridCol w="2132873"/>
                <a:gridCol w="1282263"/>
                <a:gridCol w="1285437"/>
                <a:gridCol w="1269567"/>
                <a:gridCol w="761740"/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Nombre del grupo de valor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Detalle del grupo o actor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conocimiento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participación proactiva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Nivel de relación con la entidad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Sumatoria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33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Usuarios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>
                          <a:effectLst/>
                        </a:rPr>
                        <a:t>Usuarios de las comisarias de familia (personas involucradas en los procesos)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1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1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4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8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>
                <a:solidFill>
                  <a:prstClr val="black"/>
                </a:solidFill>
              </a:rPr>
              <a:t>S</a:t>
            </a:r>
            <a:r>
              <a:rPr lang="es-CO" b="1" dirty="0" smtClean="0">
                <a:solidFill>
                  <a:prstClr val="black"/>
                </a:solidFill>
              </a:rPr>
              <a:t>umatoria calificación de niveles por Grupo de Valor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181315"/>
              </p:ext>
            </p:extLst>
          </p:nvPr>
        </p:nvGraphicFramePr>
        <p:xfrm>
          <a:off x="1592475" y="1918707"/>
          <a:ext cx="6620649" cy="3971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2411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Calificación Priorización Personas Naturales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283140"/>
              </p:ext>
            </p:extLst>
          </p:nvPr>
        </p:nvGraphicFramePr>
        <p:xfrm>
          <a:off x="655782" y="1459344"/>
          <a:ext cx="6202218" cy="4815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109"/>
                <a:gridCol w="3101109"/>
              </a:tblGrid>
              <a:tr h="44403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Calificación Priorización Personas Naturales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4403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Grupo de Valor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effectLst/>
                        </a:rPr>
                        <a:t>Calificación Priorización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4403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Ciudadanía en general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4403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Usuarios Comisarias de familia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4403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Grupos étnicos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8807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o servidores públicos. Comisarios y Comisarias de Familia, Psicólogos, Trabajadores Sociales, Defensores de Familia, Jueces 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4403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o Servidores Públicos. (Autoridades Administrativas y Entes de Control) Presidente de la República, Alcaldes, Gobernadores, Personeros, Defensores del Pueblo, Representantes de la Procuraduría General de La Nación, Contraloría General de La Nación y el Ministerio de Justicia y del Derecho.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85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Calificación Priorización Personas Naturales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214844"/>
              </p:ext>
            </p:extLst>
          </p:nvPr>
        </p:nvGraphicFramePr>
        <p:xfrm>
          <a:off x="729673" y="1662545"/>
          <a:ext cx="9162472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0061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Calificación Priorización Personas Jurídicas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8908"/>
              </p:ext>
            </p:extLst>
          </p:nvPr>
        </p:nvGraphicFramePr>
        <p:xfrm>
          <a:off x="360218" y="1288236"/>
          <a:ext cx="9494981" cy="5245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5161"/>
                <a:gridCol w="4779820"/>
              </a:tblGrid>
              <a:tr h="50591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CALIFICACIÓN PRIORIZACION PERSONAS JURIDICAS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67455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GRUPO DE VALOR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CALIFICACION PRIORIZACIÓN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01183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 smtClean="0">
                          <a:effectLst/>
                          <a:latin typeface="+mj-lt"/>
                        </a:rPr>
                        <a:t>Organizaciones y Colectivos de carácter privado, No gubernamental. Presentes en la lucha de los derechos y la protección de la población vulnerable en la sociedad y víctimas de los tipos de violencia que pueden darse en el contexto familiar.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12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67455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Organismos internacionales. (UNICEF, ONU, USAID, ONU Mujeres, OIM, UNFPA, CEPAL, PNUD, ACNUR)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15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19163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  <a:latin typeface="+mj-lt"/>
                        </a:rPr>
                        <a:t>GOBIERNO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+mj-lt"/>
                        </a:rPr>
                        <a:t>25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5059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u="none" strike="noStrike" dirty="0" smtClean="0">
                          <a:effectLst/>
                          <a:latin typeface="+mj-lt"/>
                        </a:rPr>
                        <a:t>Gobierno. Ministerio de Justicia y del Derecho, Ministerio de Salud y Protección Social,  Ministerio de las Tecnologías de la Información y las Comunicaciones, Consejería presidencial para la Equidad de la Mujer,  DAFP, Instituto Nacional de Salud, Gobernaciones, Alcaldías Distritales y Municipales,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33727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Academia e Investigación.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5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50591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Autoridades Administrativas y Entes de Control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  <a:latin typeface="+mj-lt"/>
                        </a:rPr>
                        <a:t>3</a:t>
                      </a:r>
                      <a:r>
                        <a:rPr lang="es-CO" sz="1100" b="1" u="none" strike="noStrike" dirty="0" smtClean="0">
                          <a:effectLst/>
                          <a:latin typeface="+mj-lt"/>
                        </a:rPr>
                        <a:t>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50591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Prensa local y Nacional.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111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Calificación Priorización Personas Jurídicas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204885"/>
              </p:ext>
            </p:extLst>
          </p:nvPr>
        </p:nvGraphicFramePr>
        <p:xfrm>
          <a:off x="1625600" y="1288236"/>
          <a:ext cx="8146473" cy="5010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562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1092231" y="1001282"/>
            <a:ext cx="6791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400" b="1" dirty="0" smtClean="0">
                <a:solidFill>
                  <a:prstClr val="black"/>
                </a:solidFill>
              </a:rPr>
              <a:t>Introducción</a:t>
            </a:r>
            <a:endParaRPr lang="es-CO" sz="2400" b="1" dirty="0">
              <a:solidFill>
                <a:prstClr val="black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29514" y="2274838"/>
            <a:ext cx="105279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Este presentación expone la caracterización de grupos de valor relevantes en las estrategias de Participación Ciudadana y dentro de ello la Rendición de Cuentas - RDC del Ministerio de Justicia y del Derecho, en lo concerniente a la temática </a:t>
            </a:r>
            <a:r>
              <a:rPr lang="es-ES" sz="2400" dirty="0" smtClean="0"/>
              <a:t>priorizada “COMISARIAS DE FAMILIA Y JUSTICIA FAMILIAR”  </a:t>
            </a:r>
            <a:r>
              <a:rPr lang="es-ES" sz="2400" dirty="0" smtClean="0"/>
              <a:t>y de acuerdo con los resultados de las consultas de expectativas ciudadanas realizadas durante las ultimas 2 vigencias.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31421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1092231" y="1001282"/>
            <a:ext cx="6791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prstClr val="black"/>
                </a:solidFill>
              </a:rPr>
              <a:t>Objetivo</a:t>
            </a:r>
            <a:endParaRPr lang="es-CO" sz="2400" b="1" dirty="0">
              <a:solidFill>
                <a:prstClr val="black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40259" y="2034746"/>
            <a:ext cx="91604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Identificar, caracterizar y mapear los grupos de valor e interés que son sujetos potenciales de participación para la incidencia en la gestión del Ministerio de Justicia y del Derecho, mediante el análisis descriptivo y relacional de los actores asociados a las temáticas misionales definidas por la Entidad.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416800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81485" y="778861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718445"/>
              </p:ext>
            </p:extLst>
          </p:nvPr>
        </p:nvGraphicFramePr>
        <p:xfrm>
          <a:off x="527883" y="1148193"/>
          <a:ext cx="8564430" cy="49000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7405"/>
                <a:gridCol w="1427405"/>
                <a:gridCol w="1427405"/>
                <a:gridCol w="1427405"/>
                <a:gridCol w="1427405"/>
                <a:gridCol w="1427405"/>
              </a:tblGrid>
              <a:tr h="3382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effectLst/>
                        </a:rPr>
                        <a:t>Nombre del grupo de valor</a:t>
                      </a:r>
                      <a:endParaRPr lang="es-E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>
                          <a:effectLst/>
                        </a:rPr>
                        <a:t>Detalle del grupo o actor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Nivel de conocimiento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Nivel de participación proactiva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>
                          <a:effectLst/>
                        </a:rPr>
                        <a:t>Nivel de relación con la entidad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Sumatoria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985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 smtClean="0">
                          <a:effectLst/>
                        </a:rPr>
                        <a:t>Ciudadanía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 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Ciudadanía en general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2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2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5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98551">
                <a:tc vMerge="1">
                  <a:txBody>
                    <a:bodyPr/>
                    <a:lstStyle/>
                    <a:p>
                      <a:pPr algn="ctr" fontAlgn="ctr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Grupos Étnicos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1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3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6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56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32019"/>
              </p:ext>
            </p:extLst>
          </p:nvPr>
        </p:nvGraphicFramePr>
        <p:xfrm>
          <a:off x="1441449" y="2191544"/>
          <a:ext cx="9309101" cy="361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221"/>
                <a:gridCol w="2132873"/>
                <a:gridCol w="1282263"/>
                <a:gridCol w="1285437"/>
                <a:gridCol w="1269567"/>
                <a:gridCol w="761740"/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Nombre del grupo de valor</a:t>
                      </a:r>
                      <a:endParaRPr lang="es-E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u="none" strike="noStrike" dirty="0">
                          <a:effectLst/>
                        </a:rPr>
                        <a:t>Detalle del grupo o actor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Nivel de conocimiento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Nivel de participación proactiva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>
                          <a:effectLst/>
                        </a:rPr>
                        <a:t>Nivel de relación con la entidad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Sumatoria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048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Academia e </a:t>
                      </a:r>
                      <a:r>
                        <a:rPr lang="es-CO" sz="1100" b="1" u="none" strike="noStrike" dirty="0" smtClean="0">
                          <a:effectLst/>
                        </a:rPr>
                        <a:t>Investigación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u="none" strike="noStrike" dirty="0">
                          <a:effectLst/>
                        </a:rPr>
                        <a:t>Universidades y Consultorios </a:t>
                      </a:r>
                      <a:r>
                        <a:rPr lang="es-ES" sz="1100" b="1" u="none" strike="noStrike" dirty="0" err="1">
                          <a:effectLst/>
                        </a:rPr>
                        <a:t>Juridicos</a:t>
                      </a:r>
                      <a:r>
                        <a:rPr lang="es-ES" sz="1100" b="1" u="none" strike="noStrike" dirty="0">
                          <a:effectLst/>
                        </a:rPr>
                        <a:t> en todo el Territorio Nacional, Fiscalía General de la Nación, Instituto Nacional de Medicina Legal y Ciencias Forenses, Observatorio de Violencia, Observatorio de Violencia Contra La Mujer, Observatorio de </a:t>
                      </a:r>
                      <a:r>
                        <a:rPr lang="es-ES" sz="1100" b="1" u="none" strike="noStrike" dirty="0" err="1">
                          <a:effectLst/>
                        </a:rPr>
                        <a:t>Feminicidios</a:t>
                      </a:r>
                      <a:r>
                        <a:rPr lang="es-ES" sz="1100" b="1" u="none" strike="noStrike" dirty="0">
                          <a:effectLst/>
                        </a:rPr>
                        <a:t> en Colombia, Laboratorio de Psicología Jurídica UNAL, Observatorio Nacional de Violencias de Género, Observatorio sobre Infancia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>
                          <a:effectLst/>
                        </a:rPr>
                        <a:t>2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3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7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50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98320"/>
              </p:ext>
            </p:extLst>
          </p:nvPr>
        </p:nvGraphicFramePr>
        <p:xfrm>
          <a:off x="860807" y="1397257"/>
          <a:ext cx="7582977" cy="4910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956"/>
                <a:gridCol w="1674171"/>
                <a:gridCol w="1006496"/>
                <a:gridCol w="1008987"/>
                <a:gridCol w="996530"/>
                <a:gridCol w="873837"/>
              </a:tblGrid>
              <a:tr h="44859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Nombre del grupo de valor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Detalle del grupo o actor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conocimiento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Nivel de participación proactiva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>
                          <a:effectLst/>
                        </a:rPr>
                        <a:t>Nivel de relación con la entidad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Sumatoria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8018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Funcionarios o Servidores </a:t>
                      </a:r>
                      <a:r>
                        <a:rPr lang="es-CO" sz="1200" b="1" u="none" strike="noStrike" dirty="0" smtClean="0">
                          <a:effectLst/>
                        </a:rPr>
                        <a:t>Públicos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>
                          <a:effectLst/>
                        </a:rPr>
                        <a:t>Comisarios y Comisarias de Familia, Psicólogos, Trabajadores Sociales, Defensores de Familia,  equipo interdisciplinario de la Defensoria de Familia, Jueces.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3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8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00904">
                <a:tc vMerge="1">
                  <a:txBody>
                    <a:bodyPr/>
                    <a:lstStyle/>
                    <a:p>
                      <a:pPr algn="ctr" fontAlgn="ctr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</a:rPr>
                        <a:t>(Autoridades Administrativas y Entes de Control) Presidente de la República, Alcaldes, Gobernadores, Personeros, Defensores del Pueblo, Procuraduría General de La Nación, Contraloría General de La Nación, Ministerio de Justicia y del Derecho.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3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3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8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660638"/>
              </p:ext>
            </p:extLst>
          </p:nvPr>
        </p:nvGraphicFramePr>
        <p:xfrm>
          <a:off x="799071" y="1288236"/>
          <a:ext cx="10354961" cy="530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6768"/>
                <a:gridCol w="2372497"/>
                <a:gridCol w="1426322"/>
                <a:gridCol w="1429853"/>
                <a:gridCol w="1412200"/>
                <a:gridCol w="847321"/>
              </a:tblGrid>
              <a:tr h="48437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Nombre del grupo de valor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Detalle del grupo o actor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conocimiento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participación proactiva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Nivel de relación con la entidad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Sumatoria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86695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Gobierno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</a:rPr>
                        <a:t>Comisarías de Familia, Ministerio de Justicia y del Derecho, Ministerio de Salud y Protección Social,  Ministerio de las Tecnologías de la Información y las Comunicaciones, Consejería presidencial para la Equidad de la Mujer,  DAFP, Secretaría De Salud, Secretaría, de Seguridad, Secretaría de la Mujer , Oficina de la mujer Equidad y Género, Centros de Vida para el adulto mayor, Instituto Nacional de Salud, Casas de Justicia, Línea Purpura, Casa de la Mujer, Casas Refugio, Gobernaciones, Alcaldías Distritales y Municipales, Asambleas Departamentales, Concejos Distritales y Municipales, Instituto Colombiano de Bienestar Familiar, Departamento de Prosperidad Social, Ministerio de Igualdad y Equidad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3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3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3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04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646830"/>
              </p:ext>
            </p:extLst>
          </p:nvPr>
        </p:nvGraphicFramePr>
        <p:xfrm>
          <a:off x="650616" y="1838990"/>
          <a:ext cx="9309101" cy="2924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221"/>
                <a:gridCol w="2132873"/>
                <a:gridCol w="1282263"/>
                <a:gridCol w="1285437"/>
                <a:gridCol w="1269567"/>
                <a:gridCol w="761740"/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Nombre del grupo de valor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Detalle del grupo o actor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conocimiento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participación proactiva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Nivel de relación con la entidad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Sumatoria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267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Medios de Comunicación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1" u="none" strike="noStrike" dirty="0">
                          <a:effectLst/>
                        </a:rPr>
                        <a:t>Prensa local y nacional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1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1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2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4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23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63E9FF8-726C-C90D-F2BB-C32B8EBE4472}"/>
              </a:ext>
            </a:extLst>
          </p:cNvPr>
          <p:cNvSpPr txBox="1"/>
          <p:nvPr/>
        </p:nvSpPr>
        <p:spPr>
          <a:xfrm>
            <a:off x="5206975" y="6639446"/>
            <a:ext cx="1778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 err="1">
                <a:solidFill>
                  <a:prstClr val="white"/>
                </a:solidFill>
              </a:rPr>
              <a:t>www.minjusticia.gov.co</a:t>
            </a:r>
            <a:endParaRPr lang="es-CO" sz="1100" b="1" dirty="0">
              <a:solidFill>
                <a:prstClr val="white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2A3F6700-E0EB-2FD7-E148-B286D47CC0D6}"/>
              </a:ext>
            </a:extLst>
          </p:cNvPr>
          <p:cNvSpPr txBox="1"/>
          <p:nvPr/>
        </p:nvSpPr>
        <p:spPr>
          <a:xfrm>
            <a:off x="573247" y="918904"/>
            <a:ext cx="67913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prstClr val="black"/>
                </a:solidFill>
              </a:rPr>
              <a:t>Identificación, Caracterización y calificación de niveles</a:t>
            </a:r>
            <a:endParaRPr lang="es-CO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08378"/>
              </p:ext>
            </p:extLst>
          </p:nvPr>
        </p:nvGraphicFramePr>
        <p:xfrm>
          <a:off x="634141" y="1794840"/>
          <a:ext cx="9309101" cy="3028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7221"/>
                <a:gridCol w="2132873"/>
                <a:gridCol w="1282263"/>
                <a:gridCol w="1285437"/>
                <a:gridCol w="1269567"/>
                <a:gridCol w="761740"/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Nombre del grupo de valor</a:t>
                      </a:r>
                      <a:endParaRPr lang="es-E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</a:rPr>
                        <a:t>Detalle del grupo o actor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Nivel de conocimiento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Nivel de participación proactiva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>
                          <a:effectLst/>
                        </a:rPr>
                        <a:t>Nivel de relación con la entidad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>
                          <a:effectLst/>
                        </a:rPr>
                        <a:t>Sumatoria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574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Organismos Internacionales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1" u="none" strike="noStrike" dirty="0">
                          <a:effectLst/>
                        </a:rPr>
                        <a:t>UNICEF, ONU, USAID, ONU Mujeres, OIM, UNFPA, CEPAL, PNUD, ACNUR, ALDEAS INFANTILES,  FUNDACIÓN FORD, MISION INTERNACIONAL DE JUSTICIA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9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36650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D9B3A7E810704192948A19B3CC5B80" ma:contentTypeVersion="1" ma:contentTypeDescription="Crear nuevo documento." ma:contentTypeScope="" ma:versionID="3f6fa390ab0ca861e1ca19160ebe8b05">
  <xsd:schema xmlns:xsd="http://www.w3.org/2001/XMLSchema" xmlns:xs="http://www.w3.org/2001/XMLSchema" xmlns:p="http://schemas.microsoft.com/office/2006/metadata/properties" xmlns:ns1="http://schemas.microsoft.com/sharepoint/v3" xmlns:ns2="81cc8fc0-8d1e-4295-8f37-5d076116407c" targetNamespace="http://schemas.microsoft.com/office/2006/metadata/properties" ma:root="true" ma:fieldsID="0ca9f3ac2d15db8bb029348aee8f1b74" ns1:_="" ns2:_="">
    <xsd:import namespace="http://schemas.microsoft.com/sharepoint/v3"/>
    <xsd:import namespace="81cc8fc0-8d1e-4295-8f37-5d076116407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cc8fc0-8d1e-4295-8f37-5d076116407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1cc8fc0-8d1e-4295-8f37-5d076116407c">2TV4CCKVFCYA-327339268-461</_dlc_DocId>
    <_dlc_DocIdUrl xmlns="81cc8fc0-8d1e-4295-8f37-5d076116407c">
      <Url>https://www.minjusticia.gov.co/servicio-ciudadano/_layouts/15/DocIdRedir.aspx?ID=2TV4CCKVFCYA-327339268-461</Url>
      <Description>2TV4CCKVFCYA-327339268-461</Description>
    </_dlc_DocIdUrl>
  </documentManagement>
</p:properties>
</file>

<file path=customXml/itemProps1.xml><?xml version="1.0" encoding="utf-8"?>
<ds:datastoreItem xmlns:ds="http://schemas.openxmlformats.org/officeDocument/2006/customXml" ds:itemID="{7BF6DB29-6FF0-49DE-92A6-23EA9EF30CA6}"/>
</file>

<file path=customXml/itemProps2.xml><?xml version="1.0" encoding="utf-8"?>
<ds:datastoreItem xmlns:ds="http://schemas.openxmlformats.org/officeDocument/2006/customXml" ds:itemID="{4CC77EC5-2164-4815-A0B2-80909A7BEE40}"/>
</file>

<file path=customXml/itemProps3.xml><?xml version="1.0" encoding="utf-8"?>
<ds:datastoreItem xmlns:ds="http://schemas.openxmlformats.org/officeDocument/2006/customXml" ds:itemID="{AEB2CCD4-681D-4405-BCB3-8725FD8ECCAE}"/>
</file>

<file path=customXml/itemProps4.xml><?xml version="1.0" encoding="utf-8"?>
<ds:datastoreItem xmlns:ds="http://schemas.openxmlformats.org/officeDocument/2006/customXml" ds:itemID="{0EB97BD2-6887-4E33-8A0F-FC9E0B341BA3}"/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1094</Words>
  <Application>Microsoft Office PowerPoint</Application>
  <PresentationFormat>Panorámica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Gadugi</vt:lpstr>
      <vt:lpstr>Helvetica</vt:lpstr>
      <vt:lpstr>1_Tema de Office</vt:lpstr>
      <vt:lpstr>Tema de Office</vt:lpstr>
      <vt:lpstr>Caracterización grupos de valor Política Pública en comisarias de familia y justicia familiar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grupos de valor Jurisdicción Agraria</dc:title>
  <dc:creator>JAVIER ANDRES VIDAL MELO</dc:creator>
  <cp:lastModifiedBy>JAVIER ANDRES VIDAL MELO</cp:lastModifiedBy>
  <cp:revision>13</cp:revision>
  <dcterms:created xsi:type="dcterms:W3CDTF">2023-07-21T19:13:20Z</dcterms:created>
  <dcterms:modified xsi:type="dcterms:W3CDTF">2023-09-19T20:09:09Z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0x01010041D9B3A7E810704192948A19B3CC5B80</vt:lpwstr>
  </property>
  <property fmtid="{D5CDD505-2E9C-101B-9397-08002B2CF9AE}" pid="3" name="_dlc_DocIdItemGuid">
    <vt:lpwstr>07b84e70-1369-4dab-b7a9-d5dc146968cf</vt:lpwstr>
  </property>
</Properties>
</file>