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Default Extension="sldx" ContentType="application/vnd.openxmlformats-officedocument.presentationml.slide"/>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26"/>
  </p:notesMasterIdLst>
  <p:sldIdLst>
    <p:sldId id="618" r:id="rId4"/>
    <p:sldId id="260" r:id="rId5"/>
    <p:sldId id="335" r:id="rId6"/>
    <p:sldId id="620" r:id="rId7"/>
    <p:sldId id="621" r:id="rId8"/>
    <p:sldId id="262" r:id="rId9"/>
    <p:sldId id="626" r:id="rId10"/>
    <p:sldId id="270" r:id="rId11"/>
    <p:sldId id="274" r:id="rId12"/>
    <p:sldId id="571" r:id="rId13"/>
    <p:sldId id="281" r:id="rId14"/>
    <p:sldId id="282" r:id="rId15"/>
    <p:sldId id="287" r:id="rId16"/>
    <p:sldId id="622" r:id="rId17"/>
    <p:sldId id="293" r:id="rId18"/>
    <p:sldId id="605" r:id="rId19"/>
    <p:sldId id="623" r:id="rId20"/>
    <p:sldId id="523" r:id="rId21"/>
    <p:sldId id="380" r:id="rId22"/>
    <p:sldId id="625" r:id="rId23"/>
    <p:sldId id="624"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85561" autoAdjust="0"/>
  </p:normalViewPr>
  <p:slideViewPr>
    <p:cSldViewPr snapToGrid="0">
      <p:cViewPr varScale="1">
        <p:scale>
          <a:sx n="58" d="100"/>
          <a:sy n="58" d="100"/>
        </p:scale>
        <p:origin x="132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37" d="100"/>
          <a:sy n="137" d="100"/>
        </p:scale>
        <p:origin x="1608" y="5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4.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3E49D-30FD-4AA2-9D00-DB243DC2D4F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52346890-780A-43AF-93D0-15F3F5CACA73}">
      <dgm:prSet phldrT="[Texto]"/>
      <dgm:spPr/>
      <dgm:t>
        <a:bodyPr/>
        <a:lstStyle/>
        <a:p>
          <a:r>
            <a:rPr lang="es-ES" dirty="0"/>
            <a:t>Colombia esta ejerciendo la Vicepresidencia de la CICAD  desde diciembre 2019 hasta diciembre 2020 y asumir la presidencia periodo 2021.</a:t>
          </a:r>
        </a:p>
      </dgm:t>
    </dgm:pt>
    <dgm:pt modelId="{AA741E19-1D8B-41A9-BF05-8D881812CD34}" type="parTrans" cxnId="{533C6FE6-E676-4E86-8C8B-98CFD6EE8B89}">
      <dgm:prSet/>
      <dgm:spPr/>
      <dgm:t>
        <a:bodyPr/>
        <a:lstStyle/>
        <a:p>
          <a:endParaRPr lang="es-ES"/>
        </a:p>
      </dgm:t>
    </dgm:pt>
    <dgm:pt modelId="{0E55BAF9-E36D-4E20-9F04-FA7CAF33B763}" type="sibTrans" cxnId="{533C6FE6-E676-4E86-8C8B-98CFD6EE8B89}">
      <dgm:prSet/>
      <dgm:spPr/>
      <dgm:t>
        <a:bodyPr/>
        <a:lstStyle/>
        <a:p>
          <a:endParaRPr lang="es-ES"/>
        </a:p>
      </dgm:t>
    </dgm:pt>
    <dgm:pt modelId="{0281C057-10E8-405E-A484-62AD1F8078AB}">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S" sz="1600" dirty="0"/>
            <a:t>Desarrollo de acciones estratégicas en el marco grupo antinarcóticos  EEUU y Colombia.</a:t>
          </a:r>
          <a:endParaRPr lang="es-ES" sz="1300" dirty="0">
            <a:solidFill>
              <a:schemeClr val="bg1"/>
            </a:solidFill>
          </a:endParaRPr>
        </a:p>
      </dgm:t>
    </dgm:pt>
    <dgm:pt modelId="{3078C434-423E-4E43-BAF7-67A753C41EF8}" type="parTrans" cxnId="{4F6C67FB-7108-48A8-87CA-D3DAF4BE74FE}">
      <dgm:prSet/>
      <dgm:spPr/>
      <dgm:t>
        <a:bodyPr/>
        <a:lstStyle/>
        <a:p>
          <a:endParaRPr lang="es-ES"/>
        </a:p>
      </dgm:t>
    </dgm:pt>
    <dgm:pt modelId="{AF035C87-20D6-4163-BB2C-B798E000ECE8}" type="sibTrans" cxnId="{4F6C67FB-7108-48A8-87CA-D3DAF4BE74FE}">
      <dgm:prSet/>
      <dgm:spPr/>
      <dgm:t>
        <a:bodyPr/>
        <a:lstStyle/>
        <a:p>
          <a:endParaRPr lang="es-ES"/>
        </a:p>
      </dgm:t>
    </dgm:pt>
    <dgm:pt modelId="{2890D841-A1E6-4396-9454-D2A10A1227A2}">
      <dgm:prSet phldrT="[Texto]" custT="1"/>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S" sz="1600" b="0" dirty="0">
              <a:solidFill>
                <a:schemeClr val="bg1"/>
              </a:solidFill>
            </a:rPr>
            <a:t>Colombia ejerce la presidencia del Grupo de Expertos en Reducción de Demanda de la CICAD.</a:t>
          </a:r>
          <a:endParaRPr lang="es-ES" sz="1800" b="0" dirty="0">
            <a:solidFill>
              <a:schemeClr val="bg1"/>
            </a:solidFill>
          </a:endParaRPr>
        </a:p>
      </dgm:t>
    </dgm:pt>
    <dgm:pt modelId="{C32A5ACD-E500-404D-83E9-834D8B2E2608}" type="sibTrans" cxnId="{48D6FAFB-5A85-4E14-931E-A9022F291D66}">
      <dgm:prSet/>
      <dgm:spPr/>
      <dgm:t>
        <a:bodyPr/>
        <a:lstStyle/>
        <a:p>
          <a:endParaRPr lang="es-ES"/>
        </a:p>
      </dgm:t>
    </dgm:pt>
    <dgm:pt modelId="{C008F388-2620-42E1-BCA1-C44056E88617}" type="parTrans" cxnId="{48D6FAFB-5A85-4E14-931E-A9022F291D66}">
      <dgm:prSet/>
      <dgm:spPr/>
      <dgm:t>
        <a:bodyPr/>
        <a:lstStyle/>
        <a:p>
          <a:endParaRPr lang="es-ES"/>
        </a:p>
      </dgm:t>
    </dgm:pt>
    <dgm:pt modelId="{8C53FBB0-D5E6-45CF-BF1A-B3D34264CB80}" type="pres">
      <dgm:prSet presAssocID="{E973E49D-30FD-4AA2-9D00-DB243DC2D4F2}" presName="Name0" presStyleCnt="0">
        <dgm:presLayoutVars>
          <dgm:chMax val="7"/>
          <dgm:chPref val="7"/>
          <dgm:dir/>
        </dgm:presLayoutVars>
      </dgm:prSet>
      <dgm:spPr/>
    </dgm:pt>
    <dgm:pt modelId="{1DAF57CB-0E36-43E1-8B6D-713D722B2855}" type="pres">
      <dgm:prSet presAssocID="{E973E49D-30FD-4AA2-9D00-DB243DC2D4F2}" presName="Name1" presStyleCnt="0"/>
      <dgm:spPr/>
    </dgm:pt>
    <dgm:pt modelId="{108E0088-1692-4292-97DC-122BA0E04459}" type="pres">
      <dgm:prSet presAssocID="{E973E49D-30FD-4AA2-9D00-DB243DC2D4F2}" presName="cycle" presStyleCnt="0"/>
      <dgm:spPr/>
    </dgm:pt>
    <dgm:pt modelId="{DFE88A35-C25B-4458-A73D-2E3F2C7F7155}" type="pres">
      <dgm:prSet presAssocID="{E973E49D-30FD-4AA2-9D00-DB243DC2D4F2}" presName="srcNode" presStyleLbl="node1" presStyleIdx="0" presStyleCnt="3"/>
      <dgm:spPr/>
    </dgm:pt>
    <dgm:pt modelId="{4288E281-19E5-4717-80E2-AC39FFA674E8}" type="pres">
      <dgm:prSet presAssocID="{E973E49D-30FD-4AA2-9D00-DB243DC2D4F2}" presName="conn" presStyleLbl="parChTrans1D2" presStyleIdx="0" presStyleCnt="1"/>
      <dgm:spPr/>
    </dgm:pt>
    <dgm:pt modelId="{FF6AF20B-536C-42E3-A530-6C8AB6E6DC34}" type="pres">
      <dgm:prSet presAssocID="{E973E49D-30FD-4AA2-9D00-DB243DC2D4F2}" presName="extraNode" presStyleLbl="node1" presStyleIdx="0" presStyleCnt="3"/>
      <dgm:spPr/>
    </dgm:pt>
    <dgm:pt modelId="{EE8E8279-9B05-4331-A2A5-25C46229950C}" type="pres">
      <dgm:prSet presAssocID="{E973E49D-30FD-4AA2-9D00-DB243DC2D4F2}" presName="dstNode" presStyleLbl="node1" presStyleIdx="0" presStyleCnt="3"/>
      <dgm:spPr/>
    </dgm:pt>
    <dgm:pt modelId="{231768F3-B3BF-4689-AB41-3FFD6CF21499}" type="pres">
      <dgm:prSet presAssocID="{52346890-780A-43AF-93D0-15F3F5CACA73}" presName="text_1" presStyleLbl="node1" presStyleIdx="0" presStyleCnt="3" custScaleX="96825" custLinFactNeighborX="652" custLinFactNeighborY="2518">
        <dgm:presLayoutVars>
          <dgm:bulletEnabled val="1"/>
        </dgm:presLayoutVars>
      </dgm:prSet>
      <dgm:spPr/>
    </dgm:pt>
    <dgm:pt modelId="{13D9E228-6601-405F-92F5-C3B632311BC1}" type="pres">
      <dgm:prSet presAssocID="{52346890-780A-43AF-93D0-15F3F5CACA73}" presName="accent_1" presStyleCnt="0"/>
      <dgm:spPr/>
    </dgm:pt>
    <dgm:pt modelId="{BA68119B-10F6-424E-8945-9B3CBD8F022C}" type="pres">
      <dgm:prSet presAssocID="{52346890-780A-43AF-93D0-15F3F5CACA73}" presName="accentRepeatNode" presStyleLbl="solidFgAcc1" presStyleIdx="0" presStyleCnt="3"/>
      <dgm:spPr>
        <a:ln>
          <a:solidFill>
            <a:srgbClr val="FFC000"/>
          </a:solidFill>
        </a:ln>
      </dgm:spPr>
    </dgm:pt>
    <dgm:pt modelId="{2A1C1AD4-5D77-4642-BCD6-D162349BAA92}" type="pres">
      <dgm:prSet presAssocID="{2890D841-A1E6-4396-9454-D2A10A1227A2}" presName="text_2" presStyleLbl="node1" presStyleIdx="1" presStyleCnt="3">
        <dgm:presLayoutVars>
          <dgm:bulletEnabled val="1"/>
        </dgm:presLayoutVars>
      </dgm:prSet>
      <dgm:spPr/>
    </dgm:pt>
    <dgm:pt modelId="{87F6A018-7B0B-4F61-A389-6C24A3D7D8F1}" type="pres">
      <dgm:prSet presAssocID="{2890D841-A1E6-4396-9454-D2A10A1227A2}" presName="accent_2" presStyleCnt="0"/>
      <dgm:spPr/>
    </dgm:pt>
    <dgm:pt modelId="{B2F0BD02-8A89-4FA6-90BB-E263C516BE91}" type="pres">
      <dgm:prSet presAssocID="{2890D841-A1E6-4396-9454-D2A10A1227A2}" presName="accentRepeatNode" presStyleLbl="solidFgAcc1" presStyleIdx="1" presStyleCnt="3"/>
      <dgm:spPr>
        <a:ln>
          <a:solidFill>
            <a:srgbClr val="C00000"/>
          </a:solidFill>
        </a:ln>
      </dgm:spPr>
    </dgm:pt>
    <dgm:pt modelId="{C8F2F8F7-802F-4238-B884-EB0955156AC3}" type="pres">
      <dgm:prSet presAssocID="{0281C057-10E8-405E-A484-62AD1F8078AB}" presName="text_3" presStyleLbl="node1" presStyleIdx="2" presStyleCnt="3">
        <dgm:presLayoutVars>
          <dgm:bulletEnabled val="1"/>
        </dgm:presLayoutVars>
      </dgm:prSet>
      <dgm:spPr/>
    </dgm:pt>
    <dgm:pt modelId="{2B2C98EB-9D3B-445F-92D8-149B2AE1168E}" type="pres">
      <dgm:prSet presAssocID="{0281C057-10E8-405E-A484-62AD1F8078AB}" presName="accent_3" presStyleCnt="0"/>
      <dgm:spPr/>
    </dgm:pt>
    <dgm:pt modelId="{59DEC522-EA91-4200-A3F4-5EFC60917C56}" type="pres">
      <dgm:prSet presAssocID="{0281C057-10E8-405E-A484-62AD1F8078AB}" presName="accentRepeatNode" presStyleLbl="solidFgAcc1" presStyleIdx="2" presStyleCnt="3"/>
      <dgm:spPr/>
    </dgm:pt>
  </dgm:ptLst>
  <dgm:cxnLst>
    <dgm:cxn modelId="{3AEE2E08-A9C6-4403-A4DB-85F87B7C5DE8}" type="presOf" srcId="{0281C057-10E8-405E-A484-62AD1F8078AB}" destId="{C8F2F8F7-802F-4238-B884-EB0955156AC3}" srcOrd="0" destOrd="0" presId="urn:microsoft.com/office/officeart/2008/layout/VerticalCurvedList"/>
    <dgm:cxn modelId="{13AA0F73-9815-4852-9E56-19B527763042}" type="presOf" srcId="{0E55BAF9-E36D-4E20-9F04-FA7CAF33B763}" destId="{4288E281-19E5-4717-80E2-AC39FFA674E8}" srcOrd="0" destOrd="0" presId="urn:microsoft.com/office/officeart/2008/layout/VerticalCurvedList"/>
    <dgm:cxn modelId="{62843082-09F0-4DD7-BC63-9CC1B11F0D8B}" type="presOf" srcId="{E973E49D-30FD-4AA2-9D00-DB243DC2D4F2}" destId="{8C53FBB0-D5E6-45CF-BF1A-B3D34264CB80}" srcOrd="0" destOrd="0" presId="urn:microsoft.com/office/officeart/2008/layout/VerticalCurvedList"/>
    <dgm:cxn modelId="{05E8B3B5-D1D7-4E29-B0AF-09F384E106DE}" type="presOf" srcId="{52346890-780A-43AF-93D0-15F3F5CACA73}" destId="{231768F3-B3BF-4689-AB41-3FFD6CF21499}" srcOrd="0" destOrd="0" presId="urn:microsoft.com/office/officeart/2008/layout/VerticalCurvedList"/>
    <dgm:cxn modelId="{533C6FE6-E676-4E86-8C8B-98CFD6EE8B89}" srcId="{E973E49D-30FD-4AA2-9D00-DB243DC2D4F2}" destId="{52346890-780A-43AF-93D0-15F3F5CACA73}" srcOrd="0" destOrd="0" parTransId="{AA741E19-1D8B-41A9-BF05-8D881812CD34}" sibTransId="{0E55BAF9-E36D-4E20-9F04-FA7CAF33B763}"/>
    <dgm:cxn modelId="{308726E7-FF45-4211-B8B6-8BB0CC2FD144}" type="presOf" srcId="{2890D841-A1E6-4396-9454-D2A10A1227A2}" destId="{2A1C1AD4-5D77-4642-BCD6-D162349BAA92}" srcOrd="0" destOrd="0" presId="urn:microsoft.com/office/officeart/2008/layout/VerticalCurvedList"/>
    <dgm:cxn modelId="{4F6C67FB-7108-48A8-87CA-D3DAF4BE74FE}" srcId="{E973E49D-30FD-4AA2-9D00-DB243DC2D4F2}" destId="{0281C057-10E8-405E-A484-62AD1F8078AB}" srcOrd="2" destOrd="0" parTransId="{3078C434-423E-4E43-BAF7-67A753C41EF8}" sibTransId="{AF035C87-20D6-4163-BB2C-B798E000ECE8}"/>
    <dgm:cxn modelId="{48D6FAFB-5A85-4E14-931E-A9022F291D66}" srcId="{E973E49D-30FD-4AA2-9D00-DB243DC2D4F2}" destId="{2890D841-A1E6-4396-9454-D2A10A1227A2}" srcOrd="1" destOrd="0" parTransId="{C008F388-2620-42E1-BCA1-C44056E88617}" sibTransId="{C32A5ACD-E500-404D-83E9-834D8B2E2608}"/>
    <dgm:cxn modelId="{A9919679-95B6-46DA-9E44-A8A454AE9DD9}" type="presParOf" srcId="{8C53FBB0-D5E6-45CF-BF1A-B3D34264CB80}" destId="{1DAF57CB-0E36-43E1-8B6D-713D722B2855}" srcOrd="0" destOrd="0" presId="urn:microsoft.com/office/officeart/2008/layout/VerticalCurvedList"/>
    <dgm:cxn modelId="{B353EA9F-2463-4D81-A30D-0DAC590AC69F}" type="presParOf" srcId="{1DAF57CB-0E36-43E1-8B6D-713D722B2855}" destId="{108E0088-1692-4292-97DC-122BA0E04459}" srcOrd="0" destOrd="0" presId="urn:microsoft.com/office/officeart/2008/layout/VerticalCurvedList"/>
    <dgm:cxn modelId="{9BC62F91-BD03-4743-ADAD-073FAC969B56}" type="presParOf" srcId="{108E0088-1692-4292-97DC-122BA0E04459}" destId="{DFE88A35-C25B-4458-A73D-2E3F2C7F7155}" srcOrd="0" destOrd="0" presId="urn:microsoft.com/office/officeart/2008/layout/VerticalCurvedList"/>
    <dgm:cxn modelId="{1E27FCF7-D2A0-4C7F-BD01-08422FCA8714}" type="presParOf" srcId="{108E0088-1692-4292-97DC-122BA0E04459}" destId="{4288E281-19E5-4717-80E2-AC39FFA674E8}" srcOrd="1" destOrd="0" presId="urn:microsoft.com/office/officeart/2008/layout/VerticalCurvedList"/>
    <dgm:cxn modelId="{A554DF8F-364E-47F0-B966-191482CA7421}" type="presParOf" srcId="{108E0088-1692-4292-97DC-122BA0E04459}" destId="{FF6AF20B-536C-42E3-A530-6C8AB6E6DC34}" srcOrd="2" destOrd="0" presId="urn:microsoft.com/office/officeart/2008/layout/VerticalCurvedList"/>
    <dgm:cxn modelId="{A980FB79-83F7-4744-9689-DC97686E4B50}" type="presParOf" srcId="{108E0088-1692-4292-97DC-122BA0E04459}" destId="{EE8E8279-9B05-4331-A2A5-25C46229950C}" srcOrd="3" destOrd="0" presId="urn:microsoft.com/office/officeart/2008/layout/VerticalCurvedList"/>
    <dgm:cxn modelId="{F65F7423-ED34-451B-9819-448CF7002534}" type="presParOf" srcId="{1DAF57CB-0E36-43E1-8B6D-713D722B2855}" destId="{231768F3-B3BF-4689-AB41-3FFD6CF21499}" srcOrd="1" destOrd="0" presId="urn:microsoft.com/office/officeart/2008/layout/VerticalCurvedList"/>
    <dgm:cxn modelId="{00B444BC-14E7-4892-AF92-433F4216C6C3}" type="presParOf" srcId="{1DAF57CB-0E36-43E1-8B6D-713D722B2855}" destId="{13D9E228-6601-405F-92F5-C3B632311BC1}" srcOrd="2" destOrd="0" presId="urn:microsoft.com/office/officeart/2008/layout/VerticalCurvedList"/>
    <dgm:cxn modelId="{2F86BDDD-B4F3-4390-A030-9ACBD88561C4}" type="presParOf" srcId="{13D9E228-6601-405F-92F5-C3B632311BC1}" destId="{BA68119B-10F6-424E-8945-9B3CBD8F022C}" srcOrd="0" destOrd="0" presId="urn:microsoft.com/office/officeart/2008/layout/VerticalCurvedList"/>
    <dgm:cxn modelId="{C727993A-2C95-441A-925C-AB879133BCCD}" type="presParOf" srcId="{1DAF57CB-0E36-43E1-8B6D-713D722B2855}" destId="{2A1C1AD4-5D77-4642-BCD6-D162349BAA92}" srcOrd="3" destOrd="0" presId="urn:microsoft.com/office/officeart/2008/layout/VerticalCurvedList"/>
    <dgm:cxn modelId="{EC6B8E5D-B68E-493E-965E-1774FB398F49}" type="presParOf" srcId="{1DAF57CB-0E36-43E1-8B6D-713D722B2855}" destId="{87F6A018-7B0B-4F61-A389-6C24A3D7D8F1}" srcOrd="4" destOrd="0" presId="urn:microsoft.com/office/officeart/2008/layout/VerticalCurvedList"/>
    <dgm:cxn modelId="{971FBA7B-205D-47B6-84A7-6A3923348DF9}" type="presParOf" srcId="{87F6A018-7B0B-4F61-A389-6C24A3D7D8F1}" destId="{B2F0BD02-8A89-4FA6-90BB-E263C516BE91}" srcOrd="0" destOrd="0" presId="urn:microsoft.com/office/officeart/2008/layout/VerticalCurvedList"/>
    <dgm:cxn modelId="{A8E7BEA3-E90B-4160-AF39-7EA787AF81A9}" type="presParOf" srcId="{1DAF57CB-0E36-43E1-8B6D-713D722B2855}" destId="{C8F2F8F7-802F-4238-B884-EB0955156AC3}" srcOrd="5" destOrd="0" presId="urn:microsoft.com/office/officeart/2008/layout/VerticalCurvedList"/>
    <dgm:cxn modelId="{8573DF7C-2A1A-4690-971D-5B23FB861C2E}" type="presParOf" srcId="{1DAF57CB-0E36-43E1-8B6D-713D722B2855}" destId="{2B2C98EB-9D3B-445F-92D8-149B2AE1168E}" srcOrd="6" destOrd="0" presId="urn:microsoft.com/office/officeart/2008/layout/VerticalCurvedList"/>
    <dgm:cxn modelId="{22E83741-EA59-486B-9E69-220D6E837EDA}" type="presParOf" srcId="{2B2C98EB-9D3B-445F-92D8-149B2AE1168E}" destId="{59DEC522-EA91-4200-A3F4-5EFC60917C5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8E281-19E5-4717-80E2-AC39FFA674E8}">
      <dsp:nvSpPr>
        <dsp:cNvPr id="0" name=""/>
        <dsp:cNvSpPr/>
      </dsp:nvSpPr>
      <dsp:spPr>
        <a:xfrm>
          <a:off x="-4935175" y="-756224"/>
          <a:ext cx="5877709" cy="5877709"/>
        </a:xfrm>
        <a:prstGeom prst="blockArc">
          <a:avLst>
            <a:gd name="adj1" fmla="val 18900000"/>
            <a:gd name="adj2" fmla="val 2700000"/>
            <a:gd name="adj3" fmla="val 36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1768F3-B3BF-4689-AB41-3FFD6CF21499}">
      <dsp:nvSpPr>
        <dsp:cNvPr id="0" name=""/>
        <dsp:cNvSpPr/>
      </dsp:nvSpPr>
      <dsp:spPr>
        <a:xfrm>
          <a:off x="753449" y="458509"/>
          <a:ext cx="6366604" cy="8730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985"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Colombia esta ejerciendo la Vicepresidencia de la CICAD  desde diciembre 2019 hasta diciembre 2020 y asumir la presidencia periodo 2021.</a:t>
          </a:r>
        </a:p>
      </dsp:txBody>
      <dsp:txXfrm>
        <a:off x="753449" y="458509"/>
        <a:ext cx="6366604" cy="873052"/>
      </dsp:txXfrm>
    </dsp:sp>
    <dsp:sp modelId="{BA68119B-10F6-424E-8945-9B3CBD8F022C}">
      <dsp:nvSpPr>
        <dsp:cNvPr id="0" name=""/>
        <dsp:cNvSpPr/>
      </dsp:nvSpPr>
      <dsp:spPr>
        <a:xfrm>
          <a:off x="60536" y="327394"/>
          <a:ext cx="1091315" cy="1091315"/>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2A1C1AD4-5D77-4642-BCD6-D162349BAA92}">
      <dsp:nvSpPr>
        <dsp:cNvPr id="0" name=""/>
        <dsp:cNvSpPr/>
      </dsp:nvSpPr>
      <dsp:spPr>
        <a:xfrm>
          <a:off x="923548" y="1746104"/>
          <a:ext cx="6258017" cy="873052"/>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985" tIns="40640" rIns="40640" bIns="406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S" sz="1600" b="0" kern="1200" dirty="0">
              <a:solidFill>
                <a:schemeClr val="bg1"/>
              </a:solidFill>
            </a:rPr>
            <a:t>Colombia ejerce la presidencia del Grupo de Expertos en Reducción de Demanda de la CICAD.</a:t>
          </a:r>
          <a:endParaRPr lang="es-ES" sz="1800" b="0" kern="1200" dirty="0">
            <a:solidFill>
              <a:schemeClr val="bg1"/>
            </a:solidFill>
          </a:endParaRPr>
        </a:p>
      </dsp:txBody>
      <dsp:txXfrm>
        <a:off x="923548" y="1746104"/>
        <a:ext cx="6258017" cy="873052"/>
      </dsp:txXfrm>
    </dsp:sp>
    <dsp:sp modelId="{B2F0BD02-8A89-4FA6-90BB-E263C516BE91}">
      <dsp:nvSpPr>
        <dsp:cNvPr id="0" name=""/>
        <dsp:cNvSpPr/>
      </dsp:nvSpPr>
      <dsp:spPr>
        <a:xfrm>
          <a:off x="377890" y="1636972"/>
          <a:ext cx="1091315" cy="1091315"/>
        </a:xfrm>
        <a:prstGeom prst="ellipse">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C8F2F8F7-802F-4238-B884-EB0955156AC3}">
      <dsp:nvSpPr>
        <dsp:cNvPr id="0" name=""/>
        <dsp:cNvSpPr/>
      </dsp:nvSpPr>
      <dsp:spPr>
        <a:xfrm>
          <a:off x="606194" y="3055682"/>
          <a:ext cx="6575372" cy="8730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985" tIns="40640" rIns="40640" bIns="406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S" sz="1600" kern="1200" dirty="0"/>
            <a:t>Desarrollo de acciones estratégicas en el marco grupo antinarcóticos  EEUU y Colombia.</a:t>
          </a:r>
          <a:endParaRPr lang="es-ES" sz="1300" kern="1200" dirty="0">
            <a:solidFill>
              <a:schemeClr val="bg1"/>
            </a:solidFill>
          </a:endParaRPr>
        </a:p>
      </dsp:txBody>
      <dsp:txXfrm>
        <a:off x="606194" y="3055682"/>
        <a:ext cx="6575372" cy="873052"/>
      </dsp:txXfrm>
    </dsp:sp>
    <dsp:sp modelId="{59DEC522-EA91-4200-A3F4-5EFC60917C56}">
      <dsp:nvSpPr>
        <dsp:cNvPr id="0" name=""/>
        <dsp:cNvSpPr/>
      </dsp:nvSpPr>
      <dsp:spPr>
        <a:xfrm>
          <a:off x="60536" y="2946550"/>
          <a:ext cx="1091315" cy="109131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5250C-4B56-400F-AE4F-080340D6EBA2}" type="datetimeFigureOut">
              <a:rPr lang="en-US" smtClean="0"/>
              <a:t>2/23/2021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BB0538-19DE-48BE-B232-5AE76A7B625D}" type="slidenum">
              <a:rPr lang="en-US" smtClean="0"/>
              <a:t>‹Nº›</a:t>
            </a:fld>
            <a:endParaRPr lang="en-US"/>
          </a:p>
        </p:txBody>
      </p:sp>
    </p:spTree>
    <p:extLst>
      <p:ext uri="{BB962C8B-B14F-4D97-AF65-F5344CB8AC3E}">
        <p14:creationId xmlns:p14="http://schemas.microsoft.com/office/powerpoint/2010/main" val="3153475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package" Target="../embeddings/Microsoft_PowerPoint_Slide2.sldx"/></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1371600" y="223405"/>
            <a:ext cx="5486400" cy="3600450"/>
          </a:xfrm>
        </p:spPr>
        <p:txBody>
          <a:bodyPr/>
          <a:lstStyle/>
          <a:p>
            <a:endParaRPr lang="en-US" dirty="0"/>
          </a:p>
        </p:txBody>
      </p:sp>
      <p:sp>
        <p:nvSpPr>
          <p:cNvPr id="4" name="Marcador de número de diapositiva 3"/>
          <p:cNvSpPr>
            <a:spLocks noGrp="1"/>
          </p:cNvSpPr>
          <p:nvPr>
            <p:ph type="sldNum" sz="quarter" idx="5"/>
          </p:nvPr>
        </p:nvSpPr>
        <p:spPr/>
        <p:txBody>
          <a:bodyPr/>
          <a:lstStyle/>
          <a:p>
            <a:fld id="{6ABB0538-19DE-48BE-B232-5AE76A7B625D}" type="slidenum">
              <a:rPr lang="en-US" smtClean="0"/>
              <a:t>1</a:t>
            </a:fld>
            <a:endParaRPr lang="en-US" dirty="0"/>
          </a:p>
        </p:txBody>
      </p:sp>
    </p:spTree>
    <p:extLst>
      <p:ext uri="{BB962C8B-B14F-4D97-AF65-F5344CB8AC3E}">
        <p14:creationId xmlns:p14="http://schemas.microsoft.com/office/powerpoint/2010/main" val="2696136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481796" y="4572000"/>
            <a:ext cx="5894408" cy="7370180"/>
          </a:xfrm>
        </p:spPr>
        <p:txBody>
          <a:bodyPr/>
          <a:lstStyle/>
          <a:p>
            <a:r>
              <a:rPr lang="es-ES" b="0" i="0" dirty="0">
                <a:solidFill>
                  <a:srgbClr val="222222"/>
                </a:solidFill>
                <a:effectLst/>
                <a:latin typeface="Calibri" panose="020F0502020204030204" pitchFamily="34" charset="0"/>
              </a:rPr>
              <a:t>El Plan Nacional de Desarrollo ha establecido una meta de erradicación de 280.000 hectáreas, esta meta en la Ruta Futuro es de 300 mil. En solo 21 meses de su ejecución, esta meta lleva un acumulado de 209,266 hectáreas erradicadas a noviembre de 2020, lo que representa un relevante y exitoso porcentaje de ejecución de 68.75% del total de la meta.</a:t>
            </a:r>
          </a:p>
          <a:p>
            <a:r>
              <a:rPr lang="es-ES" dirty="0">
                <a:solidFill>
                  <a:srgbClr val="222222"/>
                </a:solidFill>
                <a:latin typeface="Calibri" panose="020F0502020204030204" pitchFamily="34" charset="0"/>
              </a:rPr>
              <a:t> sin embargo frente a la desproporcionalidad de cultivos ilícitos como quedo claramente descrito en el acuerdo de Paz el gobierno no renuncia a ninguna de las modalidades de erradicación de cultivos ilícitos, y las utilizará de acuerdo a los parámetros establecidos por la Corte Constitucional  en sentencia T236 de 2017 y auto 387 de 2019.</a:t>
            </a:r>
            <a:endParaRPr lang="en-US" dirty="0"/>
          </a:p>
        </p:txBody>
      </p:sp>
      <p:sp>
        <p:nvSpPr>
          <p:cNvPr id="4" name="Marcador de número de diapositiva 3"/>
          <p:cNvSpPr>
            <a:spLocks noGrp="1"/>
          </p:cNvSpPr>
          <p:nvPr>
            <p:ph type="sldNum" sz="quarter" idx="5"/>
          </p:nvPr>
        </p:nvSpPr>
        <p:spPr/>
        <p:txBody>
          <a:bodyPr/>
          <a:lstStyle/>
          <a:p>
            <a:fld id="{6ABB0538-19DE-48BE-B232-5AE76A7B625D}" type="slidenum">
              <a:rPr lang="en-US" smtClean="0"/>
              <a:t>10</a:t>
            </a:fld>
            <a:endParaRPr lang="en-US"/>
          </a:p>
        </p:txBody>
      </p:sp>
    </p:spTree>
    <p:extLst>
      <p:ext uri="{BB962C8B-B14F-4D97-AF65-F5344CB8AC3E}">
        <p14:creationId xmlns:p14="http://schemas.microsoft.com/office/powerpoint/2010/main" val="3783407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El Sistema de Alertas Tempranas del Observatorio de Drogas de Colombia, actúa como mecanismo de respuesta frente a las nuevas sustancias psicoactivas y drogas emergentes, </a:t>
            </a:r>
            <a:r>
              <a:rPr lang="es-CO"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para la</a:t>
            </a:r>
            <a:r>
              <a:rPr lang="es-ES"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detección oportuna de nuevas drogas, cambios en los patrones de uso o comercialización, así como la evaluación de los riesgos</a:t>
            </a:r>
            <a:r>
              <a:rPr lang="es-CO"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Durante el 2019 y 2020, se emitieron 8 alertas sobre drogas nuevas o emergentes. Con estas alertas se completa un total de 41 nuevas sustancias psicoactivas detectadas en el país.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Marcador de número de diapositiva 3"/>
          <p:cNvSpPr>
            <a:spLocks noGrp="1"/>
          </p:cNvSpPr>
          <p:nvPr>
            <p:ph type="sldNum" sz="quarter" idx="5"/>
          </p:nvPr>
        </p:nvSpPr>
        <p:spPr/>
        <p:txBody>
          <a:bodyPr/>
          <a:lstStyle/>
          <a:p>
            <a:fld id="{6ABB0538-19DE-48BE-B232-5AE76A7B625D}" type="slidenum">
              <a:rPr lang="en-US" smtClean="0"/>
              <a:t>11</a:t>
            </a:fld>
            <a:endParaRPr lang="en-US"/>
          </a:p>
        </p:txBody>
      </p:sp>
    </p:spTree>
    <p:extLst>
      <p:ext uri="{BB962C8B-B14F-4D97-AF65-F5344CB8AC3E}">
        <p14:creationId xmlns:p14="http://schemas.microsoft.com/office/powerpoint/2010/main" val="3412288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5800" y="4400550"/>
            <a:ext cx="5486400" cy="3600450"/>
          </a:xfrm>
        </p:spPr>
        <p:txBody>
          <a:bodyPr/>
          <a:lstStyle/>
          <a:p>
            <a:pPr algn="just">
              <a:lnSpc>
                <a:spcPts val="1265"/>
              </a:lnSpc>
              <a:spcAft>
                <a:spcPts val="800"/>
              </a:spcAft>
            </a:pPr>
            <a:endParaRPr lang="en-US" dirty="0"/>
          </a:p>
        </p:txBody>
      </p:sp>
      <p:sp>
        <p:nvSpPr>
          <p:cNvPr id="4" name="Marcador de número de diapositiva 3"/>
          <p:cNvSpPr>
            <a:spLocks noGrp="1"/>
          </p:cNvSpPr>
          <p:nvPr>
            <p:ph type="sldNum" sz="quarter" idx="5"/>
          </p:nvPr>
        </p:nvSpPr>
        <p:spPr/>
        <p:txBody>
          <a:bodyPr/>
          <a:lstStyle/>
          <a:p>
            <a:fld id="{6ABB0538-19DE-48BE-B232-5AE76A7B625D}" type="slidenum">
              <a:rPr lang="en-US" smtClean="0"/>
              <a:t>12</a:t>
            </a:fld>
            <a:endParaRPr lang="en-US"/>
          </a:p>
        </p:txBody>
      </p:sp>
    </p:spTree>
    <p:extLst>
      <p:ext uri="{BB962C8B-B14F-4D97-AF65-F5344CB8AC3E}">
        <p14:creationId xmlns:p14="http://schemas.microsoft.com/office/powerpoint/2010/main" val="1616979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892175" y="-887413"/>
            <a:ext cx="5486400" cy="3086101"/>
          </a:xfrm>
        </p:spPr>
      </p:sp>
      <p:sp>
        <p:nvSpPr>
          <p:cNvPr id="3" name="Marcador de notas 2"/>
          <p:cNvSpPr>
            <a:spLocks noGrp="1"/>
          </p:cNvSpPr>
          <p:nvPr>
            <p:ph type="body" idx="1"/>
          </p:nvPr>
        </p:nvSpPr>
        <p:spPr>
          <a:xfrm>
            <a:off x="685800" y="2079171"/>
            <a:ext cx="5551714" cy="5921829"/>
          </a:xfrm>
        </p:spPr>
        <p:txBody>
          <a:bodyPr/>
          <a:lstStyle/>
          <a:p>
            <a:pPr algn="just">
              <a:lnSpc>
                <a:spcPts val="1265"/>
              </a:lnSpc>
              <a:spcAft>
                <a:spcPts val="800"/>
              </a:spcAft>
            </a:pPr>
            <a:r>
              <a:rPr lang="es-CO" dirty="0">
                <a:effectLst/>
                <a:latin typeface="Arial" panose="020B0604020202020204" pitchFamily="34" charset="0"/>
                <a:ea typeface="Times New Roman" panose="02020603050405020304" pitchFamily="18" charset="0"/>
                <a:cs typeface="Times New Roman" panose="02020603050405020304" pitchFamily="18" charset="0"/>
              </a:rPr>
              <a:t>Pilar 3. </a:t>
            </a:r>
            <a:r>
              <a:rPr lang="es-CO" dirty="0">
                <a:latin typeface="Arial" panose="020B0604020202020204" pitchFamily="34" charset="0"/>
                <a:ea typeface="Times New Roman" panose="02020603050405020304" pitchFamily="18" charset="0"/>
                <a:cs typeface="Times New Roman" panose="02020603050405020304" pitchFamily="18" charset="0"/>
              </a:rPr>
              <a:t>Desarticular y afectar a las estructuras criminales </a:t>
            </a:r>
          </a:p>
          <a:p>
            <a:pPr algn="just">
              <a:lnSpc>
                <a:spcPts val="1265"/>
              </a:lnSpc>
              <a:spcAft>
                <a:spcPts val="800"/>
              </a:spcAft>
            </a:pPr>
            <a:r>
              <a:rPr lang="es-CO" dirty="0">
                <a:latin typeface="Arial" panose="020B0604020202020204" pitchFamily="34" charset="0"/>
                <a:cs typeface="Arial" panose="020B0604020202020204" pitchFamily="34" charset="0"/>
              </a:rPr>
              <a:t>Este pilar tiene entre sus objetivos el f</a:t>
            </a:r>
            <a:r>
              <a:rPr lang="es-CO" sz="1200" dirty="0">
                <a:latin typeface="Arial" panose="020B0604020202020204" pitchFamily="34" charset="0"/>
                <a:cs typeface="Arial" panose="020B0604020202020204" pitchFamily="34" charset="0"/>
              </a:rPr>
              <a:t>ortalecer la investigación, judicialización y sanción efectiva de los actores criminales clave a partir de la optimización de los recursos de las autoridades y el desarrollo de mecanismos de coordinación interinstitucional.</a:t>
            </a:r>
          </a:p>
          <a:p>
            <a:pPr algn="just">
              <a:lnSpc>
                <a:spcPts val="1265"/>
              </a:lnSpc>
              <a:spcAft>
                <a:spcPts val="800"/>
              </a:spcAft>
            </a:pPr>
            <a:r>
              <a:rPr lang="es-CO" dirty="0">
                <a:latin typeface="Arial" panose="020B0604020202020204" pitchFamily="34" charset="0"/>
                <a:cs typeface="Arial" panose="020B0604020202020204" pitchFamily="34" charset="0"/>
              </a:rPr>
              <a:t>E</a:t>
            </a:r>
            <a:r>
              <a:rPr lang="es-CO"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 Pilar implica la necesidad de desarrollar abordajes de política criminal que permitan no solo la desarticulación de las redes criminales, sino que también podamos avanzar en la prevención de la comisión de delitos y en especial en la necesidad de impedir la vinculación de población vulnerable, Niños, Niñas, Adolescentes,</a:t>
            </a:r>
            <a:r>
              <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mujeres y población migrante a estas redes.</a:t>
            </a:r>
          </a:p>
          <a:p>
            <a:endParaRPr lang="en-US" dirty="0"/>
          </a:p>
          <a:p>
            <a:endParaRPr lang="en-US" dirty="0"/>
          </a:p>
        </p:txBody>
      </p:sp>
      <p:sp>
        <p:nvSpPr>
          <p:cNvPr id="4" name="Marcador de número de diapositiva 3"/>
          <p:cNvSpPr>
            <a:spLocks noGrp="1"/>
          </p:cNvSpPr>
          <p:nvPr>
            <p:ph type="sldNum" sz="quarter" idx="5"/>
          </p:nvPr>
        </p:nvSpPr>
        <p:spPr/>
        <p:txBody>
          <a:bodyPr/>
          <a:lstStyle/>
          <a:p>
            <a:fld id="{6ABB0538-19DE-48BE-B232-5AE76A7B625D}" type="slidenum">
              <a:rPr lang="en-US" smtClean="0"/>
              <a:t>13</a:t>
            </a:fld>
            <a:endParaRPr lang="en-US"/>
          </a:p>
        </p:txBody>
      </p:sp>
    </p:spTree>
    <p:extLst>
      <p:ext uri="{BB962C8B-B14F-4D97-AF65-F5344CB8AC3E}">
        <p14:creationId xmlns:p14="http://schemas.microsoft.com/office/powerpoint/2010/main" val="2765302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ts val="1265"/>
              </a:lnSpc>
              <a:spcAft>
                <a:spcPts val="800"/>
              </a:spcAft>
            </a:pPr>
            <a:r>
              <a:rPr lang="es-CO"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 este sentido durante el año 2018 y 2019, el Ministerio de Justicia y del Derecho, la Oficina de las Naciones Unidas contra la Droga y el Delito (UNODC) y el Instituto Nacional Penitenciario y Carcelario (INPEC) realizaron el estudio “Caracterización de condiciones socioeconómicas de mujeres relacionadas con drogas – Las mujeres privadas de la libertad por delitos de drogas”.  Este estudio fue el primero de este tipo realizado en el país, porque alcanzó una muestra casi censal llegando a más del 80% de las mujeres privadas de la libertad por delitos de drogas.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dirty="0">
                <a:solidFill>
                  <a:srgbClr val="000000"/>
                </a:solidFill>
                <a:effectLst/>
                <a:latin typeface="Arial" panose="020B0604020202020204" pitchFamily="34" charset="0"/>
                <a:ea typeface="Times New Roman" panose="02020603050405020304" pitchFamily="18" charset="0"/>
              </a:rPr>
              <a:t>Con este estudio se logró conocer a fondo quiénes son las mujeres que se encuentran encarceladas por delitos de drogas en Colombia, cuáles fueron sus motivaciones para ingresar al delito, su vida familiar y laboral antes de perder su libertad; su vida en el centro penitenciario; la problemática relacionada con consumo de drogas y; sus esperanzas a futuro. En general, permitió profundizar en la difícil relación entre mujeres, drogas, delito y encarcelamiento. Los detalles de este estudio serán presentado por el Observatorio de Drogas de Colombia el día de mañana.  </a:t>
            </a:r>
            <a:endParaRPr lang="en-US" dirty="0"/>
          </a:p>
          <a:p>
            <a:r>
              <a:rPr lang="en-US" dirty="0"/>
              <a:t> </a:t>
            </a:r>
          </a:p>
        </p:txBody>
      </p:sp>
      <p:sp>
        <p:nvSpPr>
          <p:cNvPr id="4" name="Marcador de número de diapositiva 3"/>
          <p:cNvSpPr>
            <a:spLocks noGrp="1"/>
          </p:cNvSpPr>
          <p:nvPr>
            <p:ph type="sldNum" sz="quarter" idx="5"/>
          </p:nvPr>
        </p:nvSpPr>
        <p:spPr/>
        <p:txBody>
          <a:bodyPr/>
          <a:lstStyle/>
          <a:p>
            <a:fld id="{6ABB0538-19DE-48BE-B232-5AE76A7B625D}" type="slidenum">
              <a:rPr lang="en-US" smtClean="0"/>
              <a:t>14</a:t>
            </a:fld>
            <a:endParaRPr lang="en-US"/>
          </a:p>
        </p:txBody>
      </p:sp>
    </p:spTree>
    <p:extLst>
      <p:ext uri="{BB962C8B-B14F-4D97-AF65-F5344CB8AC3E}">
        <p14:creationId xmlns:p14="http://schemas.microsoft.com/office/powerpoint/2010/main" val="2988156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_tradnl"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el marco de la política ruta futuro y en aras de generar disrupción a las rentas y finanzas criminales, se adopto una visión en donde se revisarán dos componentes fundamentales. La cadena de valor del narcotráfico con asocio al lavado de activos y el fortalecimiento de supervisores en sus metodologías de supervisión. Bajo el primer componente se busca recopilar la mayor de información posible a partir de los diferentes estudios realizados en la materia por el Ministerio de Justicia y del Derecho y asociarlo con otras actividades tanto licitas como ilícitas con el fin de tomar decisiones en el campo de la prevención del delito.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Marcador de número de diapositiva 3"/>
          <p:cNvSpPr>
            <a:spLocks noGrp="1"/>
          </p:cNvSpPr>
          <p:nvPr>
            <p:ph type="sldNum" sz="quarter" idx="5"/>
          </p:nvPr>
        </p:nvSpPr>
        <p:spPr/>
        <p:txBody>
          <a:bodyPr/>
          <a:lstStyle/>
          <a:p>
            <a:fld id="{6ABB0538-19DE-48BE-B232-5AE76A7B625D}" type="slidenum">
              <a:rPr lang="en-US" smtClean="0"/>
              <a:t>15</a:t>
            </a:fld>
            <a:endParaRPr lang="en-US"/>
          </a:p>
        </p:txBody>
      </p:sp>
    </p:spTree>
    <p:extLst>
      <p:ext uri="{BB962C8B-B14F-4D97-AF65-F5344CB8AC3E}">
        <p14:creationId xmlns:p14="http://schemas.microsoft.com/office/powerpoint/2010/main" val="503499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14300" lvl="1" indent="-114300" algn="l" defTabSz="622300">
              <a:lnSpc>
                <a:spcPct val="90000"/>
              </a:lnSpc>
              <a:spcBef>
                <a:spcPct val="0"/>
              </a:spcBef>
              <a:spcAft>
                <a:spcPct val="15000"/>
              </a:spcAft>
              <a:buChar char="••"/>
            </a:pPr>
            <a:r>
              <a:rPr lang="es-CO" sz="1200" kern="1200" dirty="0">
                <a:latin typeface="Calibri" panose="020F0502020204030204" pitchFamily="34" charset="0"/>
              </a:rPr>
              <a:t>En 2018 el lavado de activos equivale al </a:t>
            </a:r>
            <a:r>
              <a:rPr lang="es-CO" sz="1200" b="1" kern="1200" dirty="0">
                <a:latin typeface="Calibri" panose="020F0502020204030204" pitchFamily="34" charset="0"/>
              </a:rPr>
              <a:t>2.6%</a:t>
            </a:r>
            <a:r>
              <a:rPr lang="es-CO" sz="1200" kern="1200" dirty="0">
                <a:latin typeface="Calibri" panose="020F0502020204030204" pitchFamily="34" charset="0"/>
              </a:rPr>
              <a:t> del PIB del país. Es importante mencionar que sin las intervenciones estatales para ese mismo periodo el lado de activos  habría sido del orden de </a:t>
            </a:r>
            <a:r>
              <a:rPr lang="es-CO" sz="1200" b="1" kern="1200" dirty="0">
                <a:latin typeface="Calibri" panose="020F0502020204030204" pitchFamily="34" charset="0"/>
              </a:rPr>
              <a:t>4.6%</a:t>
            </a:r>
            <a:r>
              <a:rPr lang="es-CO" sz="1200" kern="1200" dirty="0">
                <a:latin typeface="Calibri" panose="020F0502020204030204" pitchFamily="34" charset="0"/>
              </a:rPr>
              <a:t> de PIB del país.</a:t>
            </a:r>
          </a:p>
          <a:p>
            <a:pPr marL="114300" lvl="1" indent="-114300" algn="l" defTabSz="622300">
              <a:lnSpc>
                <a:spcPct val="90000"/>
              </a:lnSpc>
              <a:spcBef>
                <a:spcPct val="0"/>
              </a:spcBef>
              <a:spcAft>
                <a:spcPct val="15000"/>
              </a:spcAft>
              <a:buChar char="••"/>
            </a:pPr>
            <a:endParaRPr lang="es-CO" sz="1200" kern="1200" dirty="0">
              <a:latin typeface="Calibri" panose="020F0502020204030204" pitchFamily="34" charset="0"/>
            </a:endParaRPr>
          </a:p>
          <a:p>
            <a:pPr marL="114300" lvl="1" indent="-114300" algn="l" defTabSz="622300">
              <a:lnSpc>
                <a:spcPct val="90000"/>
              </a:lnSpc>
              <a:spcBef>
                <a:spcPct val="0"/>
              </a:spcBef>
              <a:spcAft>
                <a:spcPct val="15000"/>
              </a:spcAft>
              <a:buChar char="••"/>
            </a:pPr>
            <a:r>
              <a:rPr lang="es-CO" sz="1200" kern="1200" dirty="0">
                <a:latin typeface="Calibri" panose="020F0502020204030204" pitchFamily="34" charset="0"/>
              </a:rPr>
              <a:t>Esto implic</a:t>
            </a:r>
            <a:r>
              <a:rPr lang="es-CO" dirty="0">
                <a:latin typeface="Calibri" panose="020F0502020204030204" pitchFamily="34" charset="0"/>
              </a:rPr>
              <a:t>a que estas </a:t>
            </a:r>
            <a:r>
              <a:rPr lang="es-CO" sz="1200" kern="1200" dirty="0">
                <a:latin typeface="Calibri" panose="020F0502020204030204" pitchFamily="34" charset="0"/>
              </a:rPr>
              <a:t>acciones impidieron que las organizaciones criminales recibieran ingresos equivalentes al </a:t>
            </a:r>
            <a:r>
              <a:rPr lang="es-CO" sz="1200" b="1" kern="1200" dirty="0">
                <a:latin typeface="Calibri" panose="020F0502020204030204" pitchFamily="34" charset="0"/>
              </a:rPr>
              <a:t>2% </a:t>
            </a:r>
            <a:r>
              <a:rPr lang="es-CO" sz="1200" kern="1200" dirty="0">
                <a:latin typeface="Calibri" panose="020F0502020204030204" pitchFamily="34" charset="0"/>
              </a:rPr>
              <a:t>del PIB</a:t>
            </a:r>
          </a:p>
          <a:p>
            <a:endParaRPr lang="en-US" dirty="0"/>
          </a:p>
        </p:txBody>
      </p:sp>
      <p:sp>
        <p:nvSpPr>
          <p:cNvPr id="4" name="Marcador de número de diapositiva 3"/>
          <p:cNvSpPr>
            <a:spLocks noGrp="1"/>
          </p:cNvSpPr>
          <p:nvPr>
            <p:ph type="sldNum" sz="quarter" idx="5"/>
          </p:nvPr>
        </p:nvSpPr>
        <p:spPr/>
        <p:txBody>
          <a:bodyPr/>
          <a:lstStyle/>
          <a:p>
            <a:fld id="{6ABB0538-19DE-48BE-B232-5AE76A7B625D}" type="slidenum">
              <a:rPr lang="en-US" smtClean="0"/>
              <a:t>16</a:t>
            </a:fld>
            <a:endParaRPr lang="en-US"/>
          </a:p>
        </p:txBody>
      </p:sp>
    </p:spTree>
    <p:extLst>
      <p:ext uri="{BB962C8B-B14F-4D97-AF65-F5344CB8AC3E}">
        <p14:creationId xmlns:p14="http://schemas.microsoft.com/office/powerpoint/2010/main" val="2974941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03250" y="287338"/>
            <a:ext cx="5486400" cy="3086100"/>
          </a:xfrm>
        </p:spPr>
      </p:sp>
      <p:sp>
        <p:nvSpPr>
          <p:cNvPr id="3" name="Marcador de notas 2"/>
          <p:cNvSpPr>
            <a:spLocks noGrp="1"/>
          </p:cNvSpPr>
          <p:nvPr>
            <p:ph type="body" idx="1"/>
          </p:nvPr>
        </p:nvSpPr>
        <p:spPr>
          <a:xfrm>
            <a:off x="685800" y="3563815"/>
            <a:ext cx="5486400" cy="4437185"/>
          </a:xfrm>
        </p:spPr>
        <p:txBody>
          <a:bodyPr/>
          <a:lstStyle/>
          <a:p>
            <a:pPr marR="31115" algn="just">
              <a:lnSpc>
                <a:spcPct val="107000"/>
              </a:lnSpc>
              <a:spcAft>
                <a:spcPts val="800"/>
              </a:spcAft>
            </a:pPr>
            <a:r>
              <a:rPr lang="es-ES_tradnl"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Por otra parte, el mejoramiento de metodologías de supervisión bajo un enfoque de riesgo conlleva en el marco de las funciones del Ministerio de Justicia y del Derecho, como ente rector de la política en materia de lavado de activos a que los entes supervisores avancen no solo en el cumplimiento de las recomendaciones internacionales, sino que supervisen a sus sujetos obligados de manera más optima y precisa. </a:t>
            </a:r>
            <a:r>
              <a:rPr lang="es-E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 Ministerio de Justicia y del Derecho lideró la formulación del Proyecto de Fortalecimiento de Supervisores en articulación con la Dirección de Impuestos y Aduanas Nacionales de Colombia, Superintendencia de Sociedades, Supersolidaria y el Ministerio de las Tecnologías de la Información, proyecto que se gestiona con recursos propios y de la Universidad del Rosario.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s-ES_tradnl"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Actualmente, con el acompañamiento de la Universidad del Rosario como aliado estratégico en la estrategia integral estamos evaluando toda la información suministrada por los sujetos obligados para la realización de manuales y metodologías con enfoque de riesgo.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s-ES_tradnl"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Formulación CONPES Antilavado</a:t>
            </a:r>
            <a:r>
              <a:rPr lang="es-ES_tradnl"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s-ES_tradnl"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 equipo de Antilavado del Ministerio de Justicia y del Derecho ha contribuido en la formación de un CONPES antilavado en el cual se actualice y se fortalezca todo el sistema antilavado del país. Se evidencia la importancia de la articulación institucional y el fortalecimiento de cada uno de los eslabones de la cadena propia del sistema y de las instituciones participes.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s-ES_tradnl"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la actualidad y bajo la presidencia que ejerce el Ministerio de Justicia y del Derecho de CCICLA, se han presentado lo avances del documento de la mano del Departamento Nacional de Planeación. La realización de diferentes mesas técnicas en el marco de CCICLA y su modificación ha sido una realidad bajo el liderazgo del ministerio.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Marcador de número de diapositiva 3"/>
          <p:cNvSpPr>
            <a:spLocks noGrp="1"/>
          </p:cNvSpPr>
          <p:nvPr>
            <p:ph type="sldNum" sz="quarter" idx="5"/>
          </p:nvPr>
        </p:nvSpPr>
        <p:spPr/>
        <p:txBody>
          <a:bodyPr/>
          <a:lstStyle/>
          <a:p>
            <a:fld id="{6ABB0538-19DE-48BE-B232-5AE76A7B625D}" type="slidenum">
              <a:rPr lang="en-US" smtClean="0"/>
              <a:t>17</a:t>
            </a:fld>
            <a:endParaRPr lang="en-US"/>
          </a:p>
        </p:txBody>
      </p:sp>
    </p:spTree>
    <p:extLst>
      <p:ext uri="{BB962C8B-B14F-4D97-AF65-F5344CB8AC3E}">
        <p14:creationId xmlns:p14="http://schemas.microsoft.com/office/powerpoint/2010/main" val="510378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dirty="0">
                <a:effectLst/>
                <a:latin typeface="Calibri" panose="020F0502020204030204" pitchFamily="34" charset="0"/>
                <a:ea typeface="Calibri" panose="020F0502020204030204" pitchFamily="34" charset="0"/>
                <a:cs typeface="Times New Roman" panose="02020603050405020304" pitchFamily="18" charset="0"/>
              </a:rPr>
              <a:t>Este pilar corresponde al desarrollo de actividades que permiten la implementación de la política en temas como: posicionamiento internacional, articulación nación-territorios, generación de conocimiento e inclusión de enfoque de derechos humanos </a:t>
            </a:r>
            <a:endParaRPr lang="es-CO" dirty="0"/>
          </a:p>
        </p:txBody>
      </p:sp>
      <p:sp>
        <p:nvSpPr>
          <p:cNvPr id="4" name="Marcador de número de diapositiva 3"/>
          <p:cNvSpPr>
            <a:spLocks noGrp="1"/>
          </p:cNvSpPr>
          <p:nvPr>
            <p:ph type="sldNum" sz="quarter" idx="5"/>
          </p:nvPr>
        </p:nvSpPr>
        <p:spPr>
          <a:xfrm>
            <a:off x="3970159" y="8829648"/>
            <a:ext cx="3038604" cy="465266"/>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EA24F8B-758A-420E-AAD7-4ADB277ACFC1}" type="slidenum">
              <a:rPr kumimoji="0" lang="es-CO"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14571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la actualidad Colombia ejerce la vicepresidencia de la Comisión Interamericana para el Control del Abuso de Drogas y la presidencia del Grupo de expertos en reducción de la demanda en esta misma entidad.</a:t>
            </a:r>
          </a:p>
          <a:p>
            <a:endParaRPr lang="es-ES" dirty="0"/>
          </a:p>
          <a:p>
            <a:endParaRPr lang="en-US" dirty="0"/>
          </a:p>
        </p:txBody>
      </p:sp>
      <p:sp>
        <p:nvSpPr>
          <p:cNvPr id="4" name="Marcador de número de diapositiva 3"/>
          <p:cNvSpPr>
            <a:spLocks noGrp="1"/>
          </p:cNvSpPr>
          <p:nvPr>
            <p:ph type="sldNum" sz="quarter" idx="5"/>
          </p:nvPr>
        </p:nvSpPr>
        <p:spPr/>
        <p:txBody>
          <a:bodyPr/>
          <a:lstStyle/>
          <a:p>
            <a:fld id="{6ABB0538-19DE-48BE-B232-5AE76A7B625D}" type="slidenum">
              <a:rPr lang="en-US" smtClean="0"/>
              <a:t>19</a:t>
            </a:fld>
            <a:endParaRPr lang="en-US"/>
          </a:p>
        </p:txBody>
      </p:sp>
    </p:spTree>
    <p:extLst>
      <p:ext uri="{BB962C8B-B14F-4D97-AF65-F5344CB8AC3E}">
        <p14:creationId xmlns:p14="http://schemas.microsoft.com/office/powerpoint/2010/main" val="303409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74663" y="439738"/>
            <a:ext cx="5486400" cy="3086100"/>
          </a:xfrm>
        </p:spPr>
      </p:sp>
      <p:sp>
        <p:nvSpPr>
          <p:cNvPr id="3" name="Marcador de notas 2"/>
          <p:cNvSpPr>
            <a:spLocks noGrp="1"/>
          </p:cNvSpPr>
          <p:nvPr>
            <p:ph type="body" idx="1"/>
          </p:nvPr>
        </p:nvSpPr>
        <p:spPr>
          <a:xfrm>
            <a:off x="46892" y="3759201"/>
            <a:ext cx="6764215" cy="3600450"/>
          </a:xfrm>
        </p:spPr>
        <p:txBody>
          <a:bodyPr/>
          <a:lstStyle/>
          <a:p>
            <a:pPr marL="342900" marR="71120" lvl="0" indent="-342900" algn="just">
              <a:lnSpc>
                <a:spcPct val="107000"/>
              </a:lnSpc>
              <a:spcAft>
                <a:spcPts val="800"/>
              </a:spcAft>
              <a:buFont typeface="+mj-lt"/>
              <a:buAutoNum type="arabicPeriod"/>
            </a:pPr>
            <a:r>
              <a:rPr lang="es-ES" dirty="0">
                <a:effectLst/>
                <a:latin typeface="Calibri" panose="020F0502020204030204" pitchFamily="34" charset="0"/>
                <a:ea typeface="Calibri" panose="020F0502020204030204" pitchFamily="34" charset="0"/>
                <a:cs typeface="Times New Roman" panose="02020603050405020304" pitchFamily="18" charset="0"/>
              </a:rPr>
              <a:t>Marco general de formulación: ¿de dónde venimos?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71120" algn="just">
              <a:lnSpc>
                <a:spcPct val="107000"/>
              </a:lnSpc>
              <a:spcAft>
                <a:spcPts val="800"/>
              </a:spcAft>
            </a:pPr>
            <a:r>
              <a:rPr lang="es-ES" dirty="0">
                <a:effectLst/>
                <a:latin typeface="Calibri" panose="020F0502020204030204" pitchFamily="34" charset="0"/>
                <a:ea typeface="Calibri" panose="020F0502020204030204" pitchFamily="34" charset="0"/>
                <a:cs typeface="Times New Roman" panose="02020603050405020304" pitchFamily="18" charset="0"/>
              </a:rPr>
              <a:t>La Política Integral para Enfrentar el Problema de las Dogas - Ruta Futuro es el instrumento adoptado por el Gobierno Nacional a través de la sesión del Consejo Nacional de Estupefacientes del 13 de diciembre de 2018, que busca desde una mirada integral y estratégica reducir el consumo de sustancias psicoactivas, disminuir la disponibilidad de drogas, reducir las vulnerabilidades territoriales, identificar, impactar y desarticular las organizaciones criminales, afectar las economías y rentas ilícitas y desarrollar las acciones estratégicas transversales para su adecuada y sostenible intervención.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0"/>
              </a:spcBef>
            </a:pPr>
            <a:r>
              <a:rPr lang="es-ES" dirty="0">
                <a:effectLst/>
                <a:latin typeface="Calibri" panose="020F0502020204030204" pitchFamily="34" charset="0"/>
                <a:ea typeface="Cambria" panose="02040503050406030204" pitchFamily="18" charset="0"/>
                <a:cs typeface="Cambria" panose="02040503050406030204" pitchFamily="18" charset="0"/>
              </a:rPr>
              <a:t> </a:t>
            </a:r>
            <a:endParaRPr lang="en-US" dirty="0">
              <a:effectLst/>
              <a:latin typeface="Cambria" panose="02040503050406030204" pitchFamily="18" charset="0"/>
              <a:ea typeface="Cambria" panose="02040503050406030204" pitchFamily="18" charset="0"/>
              <a:cs typeface="Cambria" panose="02040503050406030204" pitchFamily="18" charset="0"/>
            </a:endParaRPr>
          </a:p>
          <a:p>
            <a:pPr marR="70485" algn="just"/>
            <a:r>
              <a:rPr lang="es-ES" dirty="0">
                <a:effectLst/>
                <a:latin typeface="Calibri" panose="020F0502020204030204" pitchFamily="34" charset="0"/>
                <a:ea typeface="Cambria" panose="02040503050406030204" pitchFamily="18" charset="0"/>
                <a:cs typeface="Cambria" panose="02040503050406030204" pitchFamily="18" charset="0"/>
              </a:rPr>
              <a:t>El punto de partida de esta política corresponde al desarrollo de principios y enfoques bajo los cuales se definen estrategias, planes y proyectos para enfrentar el problema de las drogas, los principios buscan una política integral, articulada, con evidencia técnica y científica, con enfoque inclusivo y diferencial, participativa, sostenible,  flexible e innovadora, y los enfoques se orientan a garantizar los derechos humanos, la salud pública, la seguridad ciudadana, el desarrollo territorial, el desarrollo humano y el ordenamiento</a:t>
            </a:r>
            <a:r>
              <a:rPr lang="es-ES" spc="-5" dirty="0">
                <a:effectLst/>
                <a:latin typeface="Calibri" panose="020F0502020204030204" pitchFamily="34" charset="0"/>
                <a:ea typeface="Cambria" panose="02040503050406030204" pitchFamily="18" charset="0"/>
                <a:cs typeface="Cambria" panose="02040503050406030204" pitchFamily="18" charset="0"/>
              </a:rPr>
              <a:t> </a:t>
            </a:r>
            <a:r>
              <a:rPr lang="es-ES" dirty="0">
                <a:effectLst/>
                <a:latin typeface="Calibri" panose="020F0502020204030204" pitchFamily="34" charset="0"/>
                <a:ea typeface="Cambria" panose="02040503050406030204" pitchFamily="18" charset="0"/>
                <a:cs typeface="Cambria" panose="02040503050406030204" pitchFamily="18" charset="0"/>
              </a:rPr>
              <a:t>ambiental.</a:t>
            </a:r>
            <a:endParaRPr lang="en-US" dirty="0">
              <a:effectLst/>
              <a:latin typeface="Cambria" panose="02040503050406030204" pitchFamily="18" charset="0"/>
              <a:ea typeface="Cambria" panose="02040503050406030204" pitchFamily="18" charset="0"/>
              <a:cs typeface="Cambria" panose="02040503050406030204" pitchFamily="18" charset="0"/>
            </a:endParaRPr>
          </a:p>
          <a:p>
            <a:pPr marR="71120" algn="just">
              <a:lnSpc>
                <a:spcPct val="107000"/>
              </a:lnSpc>
              <a:spcAft>
                <a:spcPts val="800"/>
              </a:spcAft>
            </a:pPr>
            <a:r>
              <a:rPr lang="es-ES" dirty="0">
                <a:effectLst/>
                <a:latin typeface="Calibri" panose="020F0502020204030204" pitchFamily="34" charset="0"/>
                <a:ea typeface="Calibri" panose="020F0502020204030204" pitchFamily="34" charset="0"/>
                <a:cs typeface="Times New Roman" panose="02020603050405020304" pitchFamily="18" charset="0"/>
              </a:rPr>
              <a:t>Esta política está fundamentada en cuatro pilares o ejes temáticos estratégicos y un pilar transversal: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71120" lvl="0" indent="-342900" algn="just">
              <a:lnSpc>
                <a:spcPct val="115000"/>
              </a:lnSpc>
              <a:spcAft>
                <a:spcPts val="1000"/>
              </a:spcAft>
              <a:buFont typeface="Wingdings" panose="05000000000000000000" pitchFamily="2" charset="2"/>
              <a:buChar char=""/>
            </a:pPr>
            <a:r>
              <a:rPr lang="es-ES" dirty="0">
                <a:effectLst/>
                <a:latin typeface="Calibri" panose="020F0502020204030204" pitchFamily="34" charset="0"/>
                <a:ea typeface="Calibri" panose="020F0502020204030204" pitchFamily="34" charset="0"/>
                <a:cs typeface="Times New Roman" panose="02020603050405020304" pitchFamily="18" charset="0"/>
              </a:rPr>
              <a:t>Pilar 1. Reducir el consumo de sustancias psicoactivas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71120" lvl="0" indent="-342900" algn="just">
              <a:lnSpc>
                <a:spcPct val="115000"/>
              </a:lnSpc>
              <a:spcAft>
                <a:spcPts val="1000"/>
              </a:spcAft>
              <a:buFont typeface="Wingdings" panose="05000000000000000000" pitchFamily="2" charset="2"/>
              <a:buChar char=""/>
            </a:pPr>
            <a:r>
              <a:rPr lang="es-ES" dirty="0">
                <a:effectLst/>
                <a:latin typeface="Calibri" panose="020F0502020204030204" pitchFamily="34" charset="0"/>
                <a:ea typeface="Calibri" panose="020F0502020204030204" pitchFamily="34" charset="0"/>
                <a:cs typeface="Times New Roman" panose="02020603050405020304" pitchFamily="18" charset="0"/>
              </a:rPr>
              <a:t>Pilar 2. Reducir la disponibilidad de drogas ilícitas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71120" lvl="0" indent="-342900" algn="just">
              <a:lnSpc>
                <a:spcPct val="115000"/>
              </a:lnSpc>
              <a:spcAft>
                <a:spcPts val="1000"/>
              </a:spcAft>
              <a:buFont typeface="Wingdings" panose="05000000000000000000" pitchFamily="2" charset="2"/>
              <a:buChar char=""/>
            </a:pPr>
            <a:r>
              <a:rPr lang="es-ES" dirty="0">
                <a:effectLst/>
                <a:latin typeface="Calibri" panose="020F0502020204030204" pitchFamily="34" charset="0"/>
                <a:ea typeface="Calibri" panose="020F0502020204030204" pitchFamily="34" charset="0"/>
                <a:cs typeface="Times New Roman" panose="02020603050405020304" pitchFamily="18" charset="0"/>
              </a:rPr>
              <a:t>Pilar 3. Desarticular las estructuras y redes criminales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71120" lvl="0" indent="-342900" algn="just">
              <a:lnSpc>
                <a:spcPct val="115000"/>
              </a:lnSpc>
              <a:spcAft>
                <a:spcPts val="1000"/>
              </a:spcAft>
              <a:buFont typeface="Wingdings" panose="05000000000000000000" pitchFamily="2" charset="2"/>
              <a:buChar char=""/>
            </a:pPr>
            <a:r>
              <a:rPr lang="es-ES" dirty="0">
                <a:effectLst/>
                <a:latin typeface="Calibri" panose="020F0502020204030204" pitchFamily="34" charset="0"/>
                <a:ea typeface="Calibri" panose="020F0502020204030204" pitchFamily="34" charset="0"/>
                <a:cs typeface="Times New Roman" panose="02020603050405020304" pitchFamily="18" charset="0"/>
              </a:rPr>
              <a:t>Pilar 4. Afectar las economías y rentas criminales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71120" lvl="0" indent="-342900" algn="just">
              <a:lnSpc>
                <a:spcPct val="115000"/>
              </a:lnSpc>
              <a:spcAft>
                <a:spcPts val="1000"/>
              </a:spcAft>
              <a:buFont typeface="Wingdings" panose="05000000000000000000" pitchFamily="2" charset="2"/>
              <a:buChar char=""/>
            </a:pPr>
            <a:r>
              <a:rPr lang="es-ES" dirty="0">
                <a:effectLst/>
                <a:latin typeface="Calibri" panose="020F0502020204030204" pitchFamily="34" charset="0"/>
                <a:ea typeface="Calibri" panose="020F0502020204030204" pitchFamily="34" charset="0"/>
                <a:cs typeface="Times New Roman" panose="02020603050405020304" pitchFamily="18" charset="0"/>
              </a:rPr>
              <a:t>Pilar 5. Transversal: corresponde al desarrollo de actividades que permiten la implementación de la política en temas como: posicionamiento internacional, articulación nación-territorios, generación de conocimiento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Marcador de número de diapositiva 3"/>
          <p:cNvSpPr>
            <a:spLocks noGrp="1"/>
          </p:cNvSpPr>
          <p:nvPr>
            <p:ph type="sldNum" sz="quarter" idx="5"/>
          </p:nvPr>
        </p:nvSpPr>
        <p:spPr>
          <a:xfrm>
            <a:off x="3884613" y="8708659"/>
            <a:ext cx="2971800" cy="458787"/>
          </a:xfrm>
        </p:spPr>
        <p:txBody>
          <a:bodyPr/>
          <a:lstStyle/>
          <a:p>
            <a:fld id="{6ABB0538-19DE-48BE-B232-5AE76A7B625D}" type="slidenum">
              <a:rPr lang="en-US" smtClean="0"/>
              <a:t>2</a:t>
            </a:fld>
            <a:endParaRPr lang="en-US" dirty="0"/>
          </a:p>
        </p:txBody>
      </p:sp>
    </p:spTree>
    <p:extLst>
      <p:ext uri="{BB962C8B-B14F-4D97-AF65-F5344CB8AC3E}">
        <p14:creationId xmlns:p14="http://schemas.microsoft.com/office/powerpoint/2010/main" val="1339732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CO" sz="1200" kern="1200" dirty="0">
                <a:solidFill>
                  <a:schemeClr val="tx1"/>
                </a:solidFill>
                <a:effectLst/>
                <a:latin typeface="+mn-lt"/>
                <a:ea typeface="+mn-ea"/>
                <a:cs typeface="+mn-cs"/>
              </a:rPr>
              <a:t>El Ministerio de Justicia y del Derecho realiza asistencia técnica a los 32 departamentos y a Bogotá D. C, para impular la implementación territorial de la Política Ruta Futuro</a:t>
            </a:r>
          </a:p>
          <a:p>
            <a:endParaRPr lang="es-CO"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CO" sz="1200" kern="1200" dirty="0">
                <a:solidFill>
                  <a:schemeClr val="tx1"/>
                </a:solidFill>
                <a:effectLst/>
                <a:latin typeface="+mn-lt"/>
                <a:ea typeface="+mn-ea"/>
                <a:cs typeface="+mn-cs"/>
              </a:rPr>
              <a:t>En 2020, se acompañaron y asesoraron 33 sesiones de los </a:t>
            </a:r>
            <a:r>
              <a:rPr lang="es-CO" sz="1200" b="1" kern="1200" dirty="0">
                <a:solidFill>
                  <a:schemeClr val="tx1"/>
                </a:solidFill>
                <a:effectLst/>
                <a:latin typeface="+mn-lt"/>
                <a:ea typeface="+mn-ea"/>
                <a:cs typeface="+mn-cs"/>
              </a:rPr>
              <a:t>Consejos Seccionales de Estupefacientes</a:t>
            </a:r>
            <a:r>
              <a:rPr lang="es-CO" sz="1200" kern="1200" dirty="0">
                <a:solidFill>
                  <a:schemeClr val="tx1"/>
                </a:solidFill>
                <a:effectLst/>
                <a:latin typeface="+mn-lt"/>
                <a:ea typeface="+mn-ea"/>
                <a:cs typeface="+mn-cs"/>
              </a:rPr>
              <a:t> de todo el territorio nacional</a:t>
            </a:r>
          </a:p>
          <a:p>
            <a:endParaRPr lang="es-CO"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CO" sz="1200" kern="1200" dirty="0">
                <a:solidFill>
                  <a:schemeClr val="tx1"/>
                </a:solidFill>
                <a:effectLst/>
                <a:latin typeface="+mn-lt"/>
                <a:ea typeface="+mn-ea"/>
                <a:cs typeface="+mn-cs"/>
              </a:rPr>
              <a:t>A través de este acompañamiento logramos que los Planes de Desarrollo Territorial de los 32 departamentos del país y Bogotá D.C, incorporarán objetivos estratégicos alineados con la Política Ruta Futuro </a:t>
            </a:r>
          </a:p>
          <a:p>
            <a:endParaRPr lang="es-CO"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CO" sz="1200" kern="1200" dirty="0">
                <a:solidFill>
                  <a:schemeClr val="tx1"/>
                </a:solidFill>
                <a:effectLst/>
                <a:latin typeface="+mn-lt"/>
                <a:ea typeface="+mn-ea"/>
                <a:cs typeface="+mn-cs"/>
              </a:rPr>
              <a:t>De igual forma se está acompañando y se espera continuar en 2021 con la formulación y la implementación de estrategias departamentales y municipales para el abordaje de drogas como los </a:t>
            </a:r>
            <a:r>
              <a:rPr lang="es-CO" sz="1200" b="1" kern="1200" dirty="0">
                <a:solidFill>
                  <a:schemeClr val="tx1"/>
                </a:solidFill>
                <a:effectLst/>
                <a:latin typeface="+mn-lt"/>
                <a:ea typeface="+mn-ea"/>
                <a:cs typeface="+mn-cs"/>
              </a:rPr>
              <a:t>planes integrales territoriales de drogas</a:t>
            </a:r>
            <a:r>
              <a:rPr lang="es-CO" sz="1200" kern="1200" dirty="0">
                <a:solidFill>
                  <a:schemeClr val="tx1"/>
                </a:solidFill>
                <a:effectLst/>
                <a:latin typeface="+mn-lt"/>
                <a:ea typeface="+mn-ea"/>
                <a:cs typeface="+mn-cs"/>
              </a:rPr>
              <a:t> en el marco de los Consejos Seccionales de Estupefacientes, para lo cual se está desarrollando el diplomado en formulación de proyectos sobre la Política Ruta Futuro, dirigidos a los actores territoriales con competencias en Política de Drogas de los 32 departamentos y Bogotá D.C. </a:t>
            </a:r>
          </a:p>
          <a:p>
            <a:endParaRPr lang="es-CO"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CO" sz="1200" kern="1200" dirty="0">
                <a:solidFill>
                  <a:schemeClr val="tx1"/>
                </a:solidFill>
                <a:effectLst/>
                <a:latin typeface="+mn-lt"/>
                <a:ea typeface="+mn-ea"/>
                <a:cs typeface="+mn-cs"/>
              </a:rPr>
              <a:t>En este punto, quiero destacar el compromiso y la voluntad política de los gobiernos territoriales para enfrentar de manera informada, planificada y articulada las problemáticas de las drogas que aquejan sus regiones</a:t>
            </a:r>
          </a:p>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B7845-4325-4D6F-BE8C-6D1B5EB36F33}"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347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15000"/>
              </a:lnSpc>
              <a:spcAft>
                <a:spcPts val="1000"/>
              </a:spcAft>
            </a:pPr>
            <a:r>
              <a:rPr lang="es-CO" sz="1200" dirty="0">
                <a:effectLst/>
                <a:latin typeface="Arial Narrow" panose="020B0606020202030204" pitchFamily="34" charset="0"/>
                <a:ea typeface="Calibri" panose="020F0502020204030204" pitchFamily="34" charset="0"/>
                <a:cs typeface="Times New Roman" panose="02020603050405020304" pitchFamily="18" charset="0"/>
              </a:rPr>
              <a:t>En desarrollo de los compromisos adquiridos por el Estado Colombiano en la sesión especial de la Asamblea General de las naciones Unidas (UNGASS) 2017, en los que se destacan la inclusión del enfoque derechos humanos y salud pública en las políticas de drogas, </a:t>
            </a:r>
            <a:r>
              <a:rPr lang="es-CO" sz="1200" b="1" dirty="0">
                <a:effectLst/>
                <a:latin typeface="Arial Narrow" panose="020B0606020202030204" pitchFamily="34" charset="0"/>
                <a:ea typeface="Calibri" panose="020F0502020204030204" pitchFamily="34" charset="0"/>
                <a:cs typeface="Times New Roman" panose="02020603050405020304" pitchFamily="18" charset="0"/>
              </a:rPr>
              <a:t>la Política Integral para Enfrentar el Problema de las Drogas: Ruta Futuro</a:t>
            </a:r>
            <a:r>
              <a:rPr lang="es-CO" sz="1200" dirty="0">
                <a:effectLst/>
                <a:latin typeface="Arial Narrow" panose="020B0606020202030204" pitchFamily="34" charset="0"/>
                <a:ea typeface="Calibri" panose="020F0502020204030204" pitchFamily="34" charset="0"/>
                <a:cs typeface="Times New Roman" panose="02020603050405020304" pitchFamily="18" charset="0"/>
              </a:rPr>
              <a:t> definió la necesidad de desarrollar actividades que garanticen estos derechos y prevengan su violación en temas relacionados con el fenómeno de drogas ilegales.</a:t>
            </a:r>
          </a:p>
          <a:p>
            <a:pPr algn="just">
              <a:lnSpc>
                <a:spcPct val="115000"/>
              </a:lnSpc>
              <a:spcAft>
                <a:spcPts val="1000"/>
              </a:spcAft>
            </a:pPr>
            <a:r>
              <a:rPr lang="es-CO" sz="1200" dirty="0">
                <a:effectLst/>
                <a:latin typeface="Arial Narrow" panose="020B0606020202030204" pitchFamily="34" charset="0"/>
                <a:ea typeface="Calibri" panose="020F0502020204030204" pitchFamily="34" charset="0"/>
                <a:cs typeface="Times New Roman" panose="02020603050405020304" pitchFamily="18" charset="0"/>
              </a:rPr>
              <a:t>De esta manera el Plan de Acción formulado para la implementación de dicha Política diseño 28 actividades específicas que tienen el propósito de garantizar, prevenir y reparar los daños que el sistema de drogas ilegales arroja sobre los  sujetos más vulnerables como es el caso de Mujeres, Niños, Niñas, Adolescentes y Jóvenes (NNAJ), Grupos Étnicos, Consumidores Problemáticos, Parques Nacionales Naturales, y Población Rural.</a:t>
            </a:r>
          </a:p>
          <a:p>
            <a:endParaRPr lang="es-CO" dirty="0"/>
          </a:p>
        </p:txBody>
      </p:sp>
      <p:sp>
        <p:nvSpPr>
          <p:cNvPr id="4" name="Marcador de número de diapositiva 3"/>
          <p:cNvSpPr>
            <a:spLocks noGrp="1"/>
          </p:cNvSpPr>
          <p:nvPr>
            <p:ph type="sldNum" sz="quarter" idx="5"/>
          </p:nvPr>
        </p:nvSpPr>
        <p:spPr>
          <a:xfrm>
            <a:off x="3970159" y="8829648"/>
            <a:ext cx="3038604" cy="465266"/>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EA24F8B-758A-420E-AAD7-4ADB277ACFC1}" type="slidenum">
              <a:rPr kumimoji="0" lang="es-CO"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14571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95ef59f3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95ef59f3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CO" dirty="0"/>
              <a:t>Esta presentación no pretende enseñarles todos los datos y avances de las  268 acciones de la política de drogas, solo pretende hacer una ilustración del camino recorrido y de lo que implica por primera vez en el historia del país, formular, implementar y evaluar acciones para intervenir uno de sus problemas más álgidos.</a:t>
            </a:r>
          </a:p>
          <a:p>
            <a:endParaRPr lang="es-CO" dirty="0"/>
          </a:p>
          <a:p>
            <a:r>
              <a:rPr lang="es-CO" dirty="0"/>
              <a:t>En este sentido, y ya para terminar quiero detenerme en hacer una descripción de los retos que como entidades comprometidas tenemos frente a la política de drogas:</a:t>
            </a:r>
          </a:p>
          <a:p>
            <a:endParaRPr lang="es-CO" dirty="0"/>
          </a:p>
          <a:p>
            <a:r>
              <a:rPr lang="es-CO" dirty="0"/>
              <a:t>El primero de estos es entender que la política de drogas, no es solo reducción de la oferta, es entender las realidades de los sujetos vulnerables, entender  sus narrativas, sus derechos afectados o en riesgo, es la integralidad de la que tanto hablamos </a:t>
            </a:r>
          </a:p>
          <a:p>
            <a:endParaRPr lang="es-CO" dirty="0"/>
          </a:p>
          <a:p>
            <a:r>
              <a:rPr lang="es-CO" dirty="0"/>
              <a:t>El rol del territorio es la esencia de este proceso, por eso la necesidad de avanzar en la planeación territorial y en la gestión de la nación con el territorio, esto nos permitirá no solo ser más afectivos, sino también posicionar la política de drogas como una política de Estado.</a:t>
            </a:r>
          </a:p>
          <a:p>
            <a:r>
              <a:rPr lang="es-CO" dirty="0"/>
              <a:t> </a:t>
            </a:r>
          </a:p>
          <a:p>
            <a:endParaRPr lang="es-CO" dirty="0"/>
          </a:p>
          <a:p>
            <a:r>
              <a:rPr lang="es-CO" dirty="0"/>
              <a:t>Muchas gracias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03952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89647" y="4400550"/>
            <a:ext cx="6766766" cy="3600450"/>
          </a:xfrm>
        </p:spPr>
        <p:txBody>
          <a:bodyPr/>
          <a:lstStyle/>
          <a:p>
            <a:pPr marR="71120" algn="just"/>
            <a:r>
              <a:rPr lang="es-ES" dirty="0">
                <a:effectLst/>
                <a:latin typeface="Calibri" panose="020F0502020204030204" pitchFamily="34" charset="0"/>
                <a:ea typeface="Cambria" panose="02040503050406030204" pitchFamily="18" charset="0"/>
                <a:cs typeface="Cambria" panose="02040503050406030204" pitchFamily="18" charset="0"/>
              </a:rPr>
              <a:t>El Ministerio de Justicia y del Derecho a través de la Dirección de Política de Drogas y Actividades Relacionadas en articulación con el Departamento Nacional de Planeación desarrolló durante el 2019, 90 mesas temáticas y/o bilaterales con la participación de 27</a:t>
            </a:r>
            <a:r>
              <a:rPr lang="es-ES" dirty="0">
                <a:solidFill>
                  <a:srgbClr val="FF0000"/>
                </a:solidFill>
                <a:effectLst/>
                <a:latin typeface="Calibri" panose="020F0502020204030204" pitchFamily="34" charset="0"/>
                <a:ea typeface="Cambria" panose="02040503050406030204" pitchFamily="18" charset="0"/>
                <a:cs typeface="Cambria" panose="02040503050406030204" pitchFamily="18" charset="0"/>
              </a:rPr>
              <a:t> </a:t>
            </a:r>
            <a:r>
              <a:rPr lang="es-ES" dirty="0">
                <a:effectLst/>
                <a:latin typeface="Calibri" panose="020F0502020204030204" pitchFamily="34" charset="0"/>
                <a:ea typeface="Cambria" panose="02040503050406030204" pitchFamily="18" charset="0"/>
                <a:cs typeface="Cambria" panose="02040503050406030204" pitchFamily="18" charset="0"/>
              </a:rPr>
              <a:t>entidades del nivel nacional, permitiendo a través de un proceso de concertación y articulación la construcción del “Plan de Acción de la Política Ruta Futuro”, con indicadores de resultado, metas conjuntas, acciones, cronogramas y presupuestos orientados a dar solución a la problemática de drogas en sus diferentes dimensiones, los cuales le dan viabilidad y concreción a una Política nunca antes formulada en el país.</a:t>
            </a:r>
          </a:p>
          <a:p>
            <a:pPr marR="71120" algn="just"/>
            <a:endParaRPr lang="es-ES" dirty="0">
              <a:latin typeface="Calibri" panose="020F0502020204030204" pitchFamily="34" charset="0"/>
              <a:ea typeface="Cambria" panose="02040503050406030204" pitchFamily="18" charset="0"/>
              <a:cs typeface="Cambria" panose="02040503050406030204" pitchFamily="18" charset="0"/>
            </a:endParaRPr>
          </a:p>
          <a:p>
            <a:pPr marR="71120" algn="just"/>
            <a:r>
              <a:rPr lang="es-ES" dirty="0">
                <a:effectLst/>
                <a:latin typeface="Calibri" panose="020F0502020204030204" pitchFamily="34" charset="0"/>
                <a:ea typeface="Cambria" panose="02040503050406030204" pitchFamily="18" charset="0"/>
                <a:cs typeface="Cambria" panose="02040503050406030204" pitchFamily="18" charset="0"/>
              </a:rPr>
              <a:t>El Plan de Acción de la Política Ruta Futuro integra</a:t>
            </a:r>
            <a:r>
              <a:rPr lang="es-ES" spc="-80" dirty="0">
                <a:effectLst/>
                <a:latin typeface="Calibri" panose="020F0502020204030204" pitchFamily="34" charset="0"/>
                <a:ea typeface="Cambria" panose="02040503050406030204" pitchFamily="18" charset="0"/>
                <a:cs typeface="Cambria" panose="02040503050406030204" pitchFamily="18" charset="0"/>
              </a:rPr>
              <a:t> estrategia i</a:t>
            </a:r>
            <a:r>
              <a:rPr lang="es-ES" dirty="0">
                <a:effectLst/>
                <a:latin typeface="Calibri" panose="020F0502020204030204" pitchFamily="34" charset="0"/>
                <a:ea typeface="Cambria" panose="02040503050406030204" pitchFamily="18" charset="0"/>
                <a:cs typeface="Cambria" panose="02040503050406030204" pitchFamily="18" charset="0"/>
              </a:rPr>
              <a:t>nterinstitucionales</a:t>
            </a:r>
            <a:r>
              <a:rPr lang="es-ES" spc="-65" dirty="0">
                <a:effectLst/>
                <a:latin typeface="Calibri" panose="020F0502020204030204" pitchFamily="34" charset="0"/>
                <a:ea typeface="Cambria" panose="02040503050406030204" pitchFamily="18" charset="0"/>
                <a:cs typeface="Cambria" panose="02040503050406030204" pitchFamily="18" charset="0"/>
              </a:rPr>
              <a:t> pa</a:t>
            </a:r>
            <a:r>
              <a:rPr lang="es-ES" spc="-65" dirty="0">
                <a:solidFill>
                  <a:srgbClr val="000000"/>
                </a:solidFill>
                <a:effectLst/>
                <a:latin typeface="Calibri" panose="020F0502020204030204" pitchFamily="34" charset="0"/>
                <a:ea typeface="Cambria" panose="02040503050406030204" pitchFamily="18" charset="0"/>
                <a:cs typeface="Cambria" panose="02040503050406030204" pitchFamily="18" charset="0"/>
              </a:rPr>
              <a:t>ra 43 </a:t>
            </a:r>
            <a:r>
              <a:rPr lang="es-ES" spc="-65" dirty="0">
                <a:effectLst/>
                <a:latin typeface="Calibri" panose="020F0502020204030204" pitchFamily="34" charset="0"/>
                <a:ea typeface="Cambria" panose="02040503050406030204" pitchFamily="18" charset="0"/>
                <a:cs typeface="Cambria" panose="02040503050406030204" pitchFamily="18" charset="0"/>
              </a:rPr>
              <a:t>entidades del nivel nacional convirtiéndose en la hoja de ruta del Gobierno </a:t>
            </a:r>
            <a:r>
              <a:rPr lang="es-ES" dirty="0">
                <a:effectLst/>
                <a:latin typeface="Calibri" panose="020F0502020204030204" pitchFamily="34" charset="0"/>
                <a:ea typeface="Cambria" panose="02040503050406030204" pitchFamily="18" charset="0"/>
                <a:cs typeface="Cambria" panose="02040503050406030204" pitchFamily="18" charset="0"/>
              </a:rPr>
              <a:t>que servirá de referencia</a:t>
            </a:r>
            <a:r>
              <a:rPr lang="es-ES" spc="-15" dirty="0">
                <a:effectLst/>
                <a:latin typeface="Calibri" panose="020F0502020204030204" pitchFamily="34" charset="0"/>
                <a:ea typeface="Cambria" panose="02040503050406030204" pitchFamily="18" charset="0"/>
                <a:cs typeface="Cambria" panose="02040503050406030204" pitchFamily="18" charset="0"/>
              </a:rPr>
              <a:t> </a:t>
            </a:r>
            <a:r>
              <a:rPr lang="es-ES" dirty="0">
                <a:effectLst/>
                <a:latin typeface="Calibri" panose="020F0502020204030204" pitchFamily="34" charset="0"/>
                <a:ea typeface="Cambria" panose="02040503050406030204" pitchFamily="18" charset="0"/>
                <a:cs typeface="Cambria" panose="02040503050406030204" pitchFamily="18" charset="0"/>
              </a:rPr>
              <a:t>para</a:t>
            </a:r>
            <a:r>
              <a:rPr lang="es-ES" spc="-15" dirty="0">
                <a:effectLst/>
                <a:latin typeface="Calibri" panose="020F0502020204030204" pitchFamily="34" charset="0"/>
                <a:ea typeface="Cambria" panose="02040503050406030204" pitchFamily="18" charset="0"/>
                <a:cs typeface="Cambria" panose="02040503050406030204" pitchFamily="18" charset="0"/>
              </a:rPr>
              <a:t> </a:t>
            </a:r>
            <a:r>
              <a:rPr lang="es-ES" dirty="0">
                <a:effectLst/>
                <a:latin typeface="Calibri" panose="020F0502020204030204" pitchFamily="34" charset="0"/>
                <a:ea typeface="Cambria" panose="02040503050406030204" pitchFamily="18" charset="0"/>
                <a:cs typeface="Cambria" panose="02040503050406030204" pitchFamily="18" charset="0"/>
              </a:rPr>
              <a:t>el</a:t>
            </a:r>
            <a:r>
              <a:rPr lang="es-ES" spc="-15" dirty="0">
                <a:effectLst/>
                <a:latin typeface="Calibri" panose="020F0502020204030204" pitchFamily="34" charset="0"/>
                <a:ea typeface="Cambria" panose="02040503050406030204" pitchFamily="18" charset="0"/>
                <a:cs typeface="Cambria" panose="02040503050406030204" pitchFamily="18" charset="0"/>
              </a:rPr>
              <a:t> </a:t>
            </a:r>
            <a:r>
              <a:rPr lang="es-ES" dirty="0">
                <a:effectLst/>
                <a:latin typeface="Calibri" panose="020F0502020204030204" pitchFamily="34" charset="0"/>
                <a:ea typeface="Cambria" panose="02040503050406030204" pitchFamily="18" charset="0"/>
                <a:cs typeface="Cambria" panose="02040503050406030204" pitchFamily="18" charset="0"/>
              </a:rPr>
              <a:t>desarrollo</a:t>
            </a:r>
            <a:r>
              <a:rPr lang="es-ES" spc="-10" dirty="0">
                <a:effectLst/>
                <a:latin typeface="Calibri" panose="020F0502020204030204" pitchFamily="34" charset="0"/>
                <a:ea typeface="Cambria" panose="02040503050406030204" pitchFamily="18" charset="0"/>
                <a:cs typeface="Cambria" panose="02040503050406030204" pitchFamily="18" charset="0"/>
              </a:rPr>
              <a:t> </a:t>
            </a:r>
            <a:r>
              <a:rPr lang="es-ES" dirty="0">
                <a:effectLst/>
                <a:latin typeface="Calibri" panose="020F0502020204030204" pitchFamily="34" charset="0"/>
                <a:ea typeface="Cambria" panose="02040503050406030204" pitchFamily="18" charset="0"/>
                <a:cs typeface="Cambria" panose="02040503050406030204" pitchFamily="18" charset="0"/>
              </a:rPr>
              <a:t>de</a:t>
            </a:r>
            <a:r>
              <a:rPr lang="es-ES" spc="-15" dirty="0">
                <a:effectLst/>
                <a:latin typeface="Calibri" panose="020F0502020204030204" pitchFamily="34" charset="0"/>
                <a:ea typeface="Cambria" panose="02040503050406030204" pitchFamily="18" charset="0"/>
                <a:cs typeface="Cambria" panose="02040503050406030204" pitchFamily="18" charset="0"/>
              </a:rPr>
              <a:t> </a:t>
            </a:r>
            <a:r>
              <a:rPr lang="es-ES" dirty="0">
                <a:effectLst/>
                <a:latin typeface="Calibri" panose="020F0502020204030204" pitchFamily="34" charset="0"/>
                <a:ea typeface="Cambria" panose="02040503050406030204" pitchFamily="18" charset="0"/>
                <a:cs typeface="Cambria" panose="02040503050406030204" pitchFamily="18" charset="0"/>
              </a:rPr>
              <a:t>todas</a:t>
            </a:r>
            <a:r>
              <a:rPr lang="es-ES" spc="-10" dirty="0">
                <a:effectLst/>
                <a:latin typeface="Calibri" panose="020F0502020204030204" pitchFamily="34" charset="0"/>
                <a:ea typeface="Cambria" panose="02040503050406030204" pitchFamily="18" charset="0"/>
                <a:cs typeface="Cambria" panose="02040503050406030204" pitchFamily="18" charset="0"/>
              </a:rPr>
              <a:t> </a:t>
            </a:r>
            <a:r>
              <a:rPr lang="es-ES" dirty="0">
                <a:effectLst/>
                <a:latin typeface="Calibri" panose="020F0502020204030204" pitchFamily="34" charset="0"/>
                <a:ea typeface="Cambria" panose="02040503050406030204" pitchFamily="18" charset="0"/>
                <a:cs typeface="Cambria" panose="02040503050406030204" pitchFamily="18" charset="0"/>
              </a:rPr>
              <a:t>las</a:t>
            </a:r>
            <a:r>
              <a:rPr lang="es-ES" spc="-10" dirty="0">
                <a:effectLst/>
                <a:latin typeface="Calibri" panose="020F0502020204030204" pitchFamily="34" charset="0"/>
                <a:ea typeface="Cambria" panose="02040503050406030204" pitchFamily="18" charset="0"/>
                <a:cs typeface="Cambria" panose="02040503050406030204" pitchFamily="18" charset="0"/>
              </a:rPr>
              <a:t> </a:t>
            </a:r>
            <a:r>
              <a:rPr lang="es-ES" dirty="0">
                <a:effectLst/>
                <a:latin typeface="Calibri" panose="020F0502020204030204" pitchFamily="34" charset="0"/>
                <a:ea typeface="Cambria" panose="02040503050406030204" pitchFamily="18" charset="0"/>
                <a:cs typeface="Cambria" panose="02040503050406030204" pitchFamily="18" charset="0"/>
              </a:rPr>
              <a:t>acciones</a:t>
            </a:r>
            <a:r>
              <a:rPr lang="es-ES" spc="-5" dirty="0">
                <a:effectLst/>
                <a:latin typeface="Calibri" panose="020F0502020204030204" pitchFamily="34" charset="0"/>
                <a:ea typeface="Cambria" panose="02040503050406030204" pitchFamily="18" charset="0"/>
                <a:cs typeface="Cambria" panose="02040503050406030204" pitchFamily="18" charset="0"/>
              </a:rPr>
              <a:t> </a:t>
            </a:r>
            <a:r>
              <a:rPr lang="es-ES" dirty="0">
                <a:effectLst/>
                <a:latin typeface="Calibri" panose="020F0502020204030204" pitchFamily="34" charset="0"/>
                <a:ea typeface="Cambria" panose="02040503050406030204" pitchFamily="18" charset="0"/>
                <a:cs typeface="Cambria" panose="02040503050406030204" pitchFamily="18" charset="0"/>
              </a:rPr>
              <a:t>orientadas</a:t>
            </a:r>
            <a:r>
              <a:rPr lang="es-ES" spc="-10" dirty="0">
                <a:effectLst/>
                <a:latin typeface="Calibri" panose="020F0502020204030204" pitchFamily="34" charset="0"/>
                <a:ea typeface="Cambria" panose="02040503050406030204" pitchFamily="18" charset="0"/>
                <a:cs typeface="Cambria" panose="02040503050406030204" pitchFamily="18" charset="0"/>
              </a:rPr>
              <a:t> </a:t>
            </a:r>
            <a:r>
              <a:rPr lang="es-ES" dirty="0">
                <a:effectLst/>
                <a:latin typeface="Calibri" panose="020F0502020204030204" pitchFamily="34" charset="0"/>
                <a:ea typeface="Cambria" panose="02040503050406030204" pitchFamily="18" charset="0"/>
                <a:cs typeface="Cambria" panose="02040503050406030204" pitchFamily="18" charset="0"/>
              </a:rPr>
              <a:t>a</a:t>
            </a:r>
            <a:r>
              <a:rPr lang="es-ES" spc="-20" dirty="0">
                <a:effectLst/>
                <a:latin typeface="Calibri" panose="020F0502020204030204" pitchFamily="34" charset="0"/>
                <a:ea typeface="Cambria" panose="02040503050406030204" pitchFamily="18" charset="0"/>
                <a:cs typeface="Cambria" panose="02040503050406030204" pitchFamily="18" charset="0"/>
              </a:rPr>
              <a:t> </a:t>
            </a:r>
            <a:r>
              <a:rPr lang="es-ES" dirty="0">
                <a:effectLst/>
                <a:latin typeface="Calibri" panose="020F0502020204030204" pitchFamily="34" charset="0"/>
                <a:ea typeface="Cambria" panose="02040503050406030204" pitchFamily="18" charset="0"/>
                <a:cs typeface="Cambria" panose="02040503050406030204" pitchFamily="18" charset="0"/>
              </a:rPr>
              <a:t>la</a:t>
            </a:r>
            <a:r>
              <a:rPr lang="es-ES" spc="-20" dirty="0">
                <a:effectLst/>
                <a:latin typeface="Calibri" panose="020F0502020204030204" pitchFamily="34" charset="0"/>
                <a:ea typeface="Cambria" panose="02040503050406030204" pitchFamily="18" charset="0"/>
                <a:cs typeface="Cambria" panose="02040503050406030204" pitchFamily="18" charset="0"/>
              </a:rPr>
              <a:t> </a:t>
            </a:r>
            <a:r>
              <a:rPr lang="es-ES" dirty="0">
                <a:effectLst/>
                <a:latin typeface="Calibri" panose="020F0502020204030204" pitchFamily="34" charset="0"/>
                <a:ea typeface="Cambria" panose="02040503050406030204" pitchFamily="18" charset="0"/>
                <a:cs typeface="Cambria" panose="02040503050406030204" pitchFamily="18" charset="0"/>
              </a:rPr>
              <a:t>reducción</a:t>
            </a:r>
            <a:r>
              <a:rPr lang="es-ES" spc="-15" dirty="0">
                <a:effectLst/>
                <a:latin typeface="Calibri" panose="020F0502020204030204" pitchFamily="34" charset="0"/>
                <a:ea typeface="Cambria" panose="02040503050406030204" pitchFamily="18" charset="0"/>
                <a:cs typeface="Cambria" panose="02040503050406030204" pitchFamily="18" charset="0"/>
              </a:rPr>
              <a:t> </a:t>
            </a:r>
            <a:r>
              <a:rPr lang="es-ES" dirty="0">
                <a:effectLst/>
                <a:latin typeface="Calibri" panose="020F0502020204030204" pitchFamily="34" charset="0"/>
                <a:ea typeface="Cambria" panose="02040503050406030204" pitchFamily="18" charset="0"/>
                <a:cs typeface="Cambria" panose="02040503050406030204" pitchFamily="18" charset="0"/>
              </a:rPr>
              <a:t>sostenible</a:t>
            </a:r>
            <a:r>
              <a:rPr lang="es-ES" spc="-30" dirty="0">
                <a:effectLst/>
                <a:latin typeface="Calibri" panose="020F0502020204030204" pitchFamily="34" charset="0"/>
                <a:ea typeface="Cambria" panose="02040503050406030204" pitchFamily="18" charset="0"/>
                <a:cs typeface="Cambria" panose="02040503050406030204" pitchFamily="18" charset="0"/>
              </a:rPr>
              <a:t> </a:t>
            </a:r>
            <a:r>
              <a:rPr lang="es-ES" dirty="0">
                <a:effectLst/>
                <a:latin typeface="Calibri" panose="020F0502020204030204" pitchFamily="34" charset="0"/>
                <a:ea typeface="Cambria" panose="02040503050406030204" pitchFamily="18" charset="0"/>
                <a:cs typeface="Cambria" panose="02040503050406030204" pitchFamily="18" charset="0"/>
              </a:rPr>
              <a:t>del</a:t>
            </a:r>
            <a:r>
              <a:rPr lang="es-ES" spc="-15" dirty="0">
                <a:effectLst/>
                <a:latin typeface="Calibri" panose="020F0502020204030204" pitchFamily="34" charset="0"/>
                <a:ea typeface="Cambria" panose="02040503050406030204" pitchFamily="18" charset="0"/>
                <a:cs typeface="Cambria" panose="02040503050406030204" pitchFamily="18" charset="0"/>
              </a:rPr>
              <a:t> </a:t>
            </a:r>
            <a:r>
              <a:rPr lang="es-ES" dirty="0">
                <a:effectLst/>
                <a:latin typeface="Calibri" panose="020F0502020204030204" pitchFamily="34" charset="0"/>
                <a:ea typeface="Cambria" panose="02040503050406030204" pitchFamily="18" charset="0"/>
                <a:cs typeface="Cambria" panose="02040503050406030204" pitchFamily="18" charset="0"/>
              </a:rPr>
              <a:t>problema de las drogas en el</a:t>
            </a:r>
            <a:r>
              <a:rPr lang="es-ES" spc="-10" dirty="0">
                <a:effectLst/>
                <a:latin typeface="Calibri" panose="020F0502020204030204" pitchFamily="34" charset="0"/>
                <a:ea typeface="Cambria" panose="02040503050406030204" pitchFamily="18" charset="0"/>
                <a:cs typeface="Cambria" panose="02040503050406030204" pitchFamily="18" charset="0"/>
              </a:rPr>
              <a:t> </a:t>
            </a:r>
            <a:r>
              <a:rPr lang="es-ES" dirty="0">
                <a:effectLst/>
                <a:latin typeface="Calibri" panose="020F0502020204030204" pitchFamily="34" charset="0"/>
                <a:ea typeface="Cambria" panose="02040503050406030204" pitchFamily="18" charset="0"/>
                <a:cs typeface="Cambria" panose="02040503050406030204" pitchFamily="18" charset="0"/>
              </a:rPr>
              <a:t>país. </a:t>
            </a:r>
          </a:p>
          <a:p>
            <a:pPr marR="71120" algn="just"/>
            <a:endParaRPr lang="en-US" dirty="0">
              <a:effectLst/>
              <a:latin typeface="Cambria" panose="02040503050406030204" pitchFamily="18" charset="0"/>
              <a:ea typeface="Cambria" panose="02040503050406030204" pitchFamily="18" charset="0"/>
              <a:cs typeface="Cambria" panose="02040503050406030204" pitchFamily="18" charset="0"/>
            </a:endParaRPr>
          </a:p>
          <a:p>
            <a:r>
              <a:rPr lang="es-CO" dirty="0"/>
              <a:t>Este proceso de formulación interinstitucional arrojó: </a:t>
            </a:r>
            <a:r>
              <a:rPr lang="es-CO" sz="1200" dirty="0">
                <a:solidFill>
                  <a:schemeClr val="accent5">
                    <a:lumMod val="50000"/>
                  </a:schemeClr>
                </a:solidFill>
              </a:rPr>
              <a:t>19 Objetivos específicos, 268 actividades, 43 Entidades que responsables, 4,4 billones de inversión .</a:t>
            </a:r>
          </a:p>
          <a:p>
            <a:endParaRPr lang="es-CO" dirty="0">
              <a:solidFill>
                <a:schemeClr val="accent5">
                  <a:lumMod val="50000"/>
                </a:schemeClr>
              </a:solidFill>
            </a:endParaRPr>
          </a:p>
          <a:p>
            <a:r>
              <a:rPr lang="es-CO" dirty="0">
                <a:solidFill>
                  <a:schemeClr val="accent5">
                    <a:lumMod val="50000"/>
                  </a:schemeClr>
                </a:solidFill>
              </a:rPr>
              <a:t>D</a:t>
            </a:r>
            <a:r>
              <a:rPr lang="es-ES" dirty="0" err="1"/>
              <a:t>esarrolla</a:t>
            </a:r>
            <a:r>
              <a:rPr lang="es-ES" dirty="0"/>
              <a:t> una serie de indicadores de impacto  generales que nos permiten medir, la cantidad, calidad y efectividad de las intervenciones en materia de drogas ilegales.</a:t>
            </a:r>
          </a:p>
          <a:p>
            <a:pPr marR="71120" algn="just"/>
            <a:r>
              <a:rPr lang="es-ES" dirty="0">
                <a:latin typeface="Calibri" panose="020F0502020204030204" pitchFamily="34" charset="0"/>
                <a:ea typeface="Cambria" panose="02040503050406030204" pitchFamily="18" charset="0"/>
                <a:cs typeface="Cambria" panose="02040503050406030204" pitchFamily="18" charset="0"/>
              </a:rPr>
              <a:t>1. % de disminución de la tendencia de crecimiento del consumo de SPA</a:t>
            </a:r>
          </a:p>
          <a:p>
            <a:pPr marR="71120" algn="just"/>
            <a:r>
              <a:rPr lang="es-ES" dirty="0">
                <a:latin typeface="Calibri" panose="020F0502020204030204" pitchFamily="34" charset="0"/>
                <a:ea typeface="Cambria" panose="02040503050406030204" pitchFamily="18" charset="0"/>
                <a:cs typeface="Cambria" panose="02040503050406030204" pitchFamily="18" charset="0"/>
              </a:rPr>
              <a:t>2. %  de disminución de la producción de drogas ilícitas</a:t>
            </a:r>
          </a:p>
          <a:p>
            <a:pPr marR="71120" algn="just"/>
            <a:r>
              <a:rPr lang="es-ES" dirty="0">
                <a:latin typeface="Calibri" panose="020F0502020204030204" pitchFamily="34" charset="0"/>
                <a:ea typeface="Cambria" panose="02040503050406030204" pitchFamily="18" charset="0"/>
                <a:cs typeface="Cambria" panose="02040503050406030204" pitchFamily="18" charset="0"/>
              </a:rPr>
              <a:t>3. Numero de organizaciones A+B desarticuladas </a:t>
            </a:r>
          </a:p>
          <a:p>
            <a:pPr marR="71120" algn="just"/>
            <a:r>
              <a:rPr lang="es-ES" dirty="0">
                <a:latin typeface="Calibri" panose="020F0502020204030204" pitchFamily="34" charset="0"/>
                <a:ea typeface="Cambria" panose="02040503050406030204" pitchFamily="18" charset="0"/>
                <a:cs typeface="Cambria" panose="02040503050406030204" pitchFamily="18" charset="0"/>
              </a:rPr>
              <a:t>4. % de afectación de los recursos financieros criminales  </a:t>
            </a:r>
            <a:endParaRPr lang="en-US" dirty="0">
              <a:latin typeface="Cambria" panose="02040503050406030204" pitchFamily="18" charset="0"/>
              <a:ea typeface="Cambria" panose="02040503050406030204" pitchFamily="18" charset="0"/>
              <a:cs typeface="Cambria" panose="02040503050406030204" pitchFamily="18" charset="0"/>
            </a:endParaRPr>
          </a:p>
          <a:p>
            <a:endParaRPr lang="es-ES" dirty="0"/>
          </a:p>
          <a:p>
            <a:r>
              <a:rPr lang="es-ES" dirty="0"/>
              <a:t>El proceso de identificación y validación de indicadores específicos es un proceso complejo que requiere de análisis minuciosos, de acuerdos interinstitucionales de compartición de información, construcción de líneas base y desarrollo de nuevas agendas de investigación, gestión de tecnologías, inteligencia artificial, entre otros. Esperamos en los próximos meses poder entregar avances importantes de su desarrollo.</a:t>
            </a:r>
            <a:endParaRPr lang="en-US" dirty="0"/>
          </a:p>
          <a:p>
            <a:pPr algn="ctr"/>
            <a:endParaRPr lang="es-CO" sz="1200" dirty="0">
              <a:solidFill>
                <a:schemeClr val="accent5">
                  <a:lumMod val="50000"/>
                </a:schemeClr>
              </a:solidFill>
            </a:endParaRPr>
          </a:p>
          <a:p>
            <a:endParaRPr lang="es-CO" dirty="0"/>
          </a:p>
          <a:p>
            <a:r>
              <a:rPr lang="es-CO" dirty="0"/>
              <a:t> </a:t>
            </a:r>
          </a:p>
          <a:p>
            <a:endParaRPr lang="es-CO" dirty="0"/>
          </a:p>
        </p:txBody>
      </p:sp>
    </p:spTree>
    <p:extLst>
      <p:ext uri="{BB962C8B-B14F-4D97-AF65-F5344CB8AC3E}">
        <p14:creationId xmlns:p14="http://schemas.microsoft.com/office/powerpoint/2010/main" val="311885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Este seguimiento se hace a partir de tres acciones</a:t>
            </a:r>
          </a:p>
          <a:p>
            <a:endParaRPr lang="es-ES" dirty="0"/>
          </a:p>
          <a:p>
            <a:pPr marL="228600" indent="-228600">
              <a:buAutoNum type="arabicPeriod"/>
            </a:pPr>
            <a:r>
              <a:rPr lang="es-ES" dirty="0"/>
              <a:t>El centro estratégico el cual tiene como primera misión la construcción de los indicadores específicos  y la generación de evidencia técnica.</a:t>
            </a:r>
          </a:p>
          <a:p>
            <a:pPr marL="228600" indent="-228600">
              <a:buAutoNum type="arabicPeriod"/>
            </a:pPr>
            <a:r>
              <a:rPr lang="es-ES" dirty="0"/>
              <a:t>El seguimiento a las 268 acciones formuladas en el Plan de acción </a:t>
            </a:r>
          </a:p>
          <a:p>
            <a:pPr marL="228600" indent="-228600">
              <a:buAutoNum type="arabicPeriod"/>
            </a:pPr>
            <a:r>
              <a:rPr lang="es-ES" dirty="0"/>
              <a:t>El desarrollo de mesas técnicas intersectoriales para avanzar en los procesos que requieren de esfuerzo especiales de articulación</a:t>
            </a:r>
            <a:endParaRPr lang="en-US" dirty="0"/>
          </a:p>
        </p:txBody>
      </p:sp>
      <p:sp>
        <p:nvSpPr>
          <p:cNvPr id="4" name="Marcador de número de diapositiva 3"/>
          <p:cNvSpPr>
            <a:spLocks noGrp="1"/>
          </p:cNvSpPr>
          <p:nvPr>
            <p:ph type="sldNum" sz="quarter" idx="5"/>
          </p:nvPr>
        </p:nvSpPr>
        <p:spPr>
          <a:xfrm>
            <a:off x="3884613" y="8708659"/>
            <a:ext cx="2971800" cy="458787"/>
          </a:xfrm>
        </p:spPr>
        <p:txBody>
          <a:bodyPr/>
          <a:lstStyle/>
          <a:p>
            <a:fld id="{6ABB0538-19DE-48BE-B232-5AE76A7B625D}" type="slidenum">
              <a:rPr lang="en-US" smtClean="0"/>
              <a:t>4</a:t>
            </a:fld>
            <a:endParaRPr lang="en-US" dirty="0"/>
          </a:p>
        </p:txBody>
      </p:sp>
      <p:graphicFrame>
        <p:nvGraphicFramePr>
          <p:cNvPr id="5" name="Objeto 4">
            <a:extLst>
              <a:ext uri="{FF2B5EF4-FFF2-40B4-BE49-F238E27FC236}">
                <a16:creationId xmlns:a16="http://schemas.microsoft.com/office/drawing/2014/main" id="{0F7187A4-CA02-495B-B884-6E6F51E8119A}"/>
              </a:ext>
            </a:extLst>
          </p:cNvPr>
          <p:cNvGraphicFramePr>
            <a:graphicFrameLocks noChangeAspect="1"/>
          </p:cNvGraphicFramePr>
          <p:nvPr>
            <p:extLst>
              <p:ext uri="{D42A27DB-BD31-4B8C-83A1-F6EECF244321}">
                <p14:modId xmlns:p14="http://schemas.microsoft.com/office/powerpoint/2010/main" val="1626225871"/>
              </p:ext>
            </p:extLst>
          </p:nvPr>
        </p:nvGraphicFramePr>
        <p:xfrm>
          <a:off x="228600" y="971550"/>
          <a:ext cx="6096000" cy="3429000"/>
        </p:xfrm>
        <a:graphic>
          <a:graphicData uri="http://schemas.openxmlformats.org/presentationml/2006/ole">
            <mc:AlternateContent xmlns:mc="http://schemas.openxmlformats.org/markup-compatibility/2006">
              <mc:Choice xmlns:v="urn:schemas-microsoft-com:vml" Requires="v">
                <p:oleObj spid="_x0000_s4120" name="Slide" r:id="rId4" imgW="6096296" imgH="3429229" progId="PowerPoint.Slide.12">
                  <p:embed/>
                </p:oleObj>
              </mc:Choice>
              <mc:Fallback>
                <p:oleObj name="Slide" r:id="rId4" imgW="6096296" imgH="3429229" progId="PowerPoint.Slide.12">
                  <p:embed/>
                  <p:pic>
                    <p:nvPicPr>
                      <p:cNvPr id="0" name=""/>
                      <p:cNvPicPr/>
                      <p:nvPr/>
                    </p:nvPicPr>
                    <p:blipFill>
                      <a:blip r:embed="rId5"/>
                      <a:stretch>
                        <a:fillRect/>
                      </a:stretch>
                    </p:blipFill>
                    <p:spPr>
                      <a:xfrm>
                        <a:off x="228600" y="971550"/>
                        <a:ext cx="6096000" cy="3429000"/>
                      </a:xfrm>
                      <a:prstGeom prst="rect">
                        <a:avLst/>
                      </a:prstGeom>
                    </p:spPr>
                  </p:pic>
                </p:oleObj>
              </mc:Fallback>
            </mc:AlternateContent>
          </a:graphicData>
        </a:graphic>
      </p:graphicFrame>
    </p:spTree>
    <p:extLst>
      <p:ext uri="{BB962C8B-B14F-4D97-AF65-F5344CB8AC3E}">
        <p14:creationId xmlns:p14="http://schemas.microsoft.com/office/powerpoint/2010/main" val="263428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a:effectLst/>
                <a:latin typeface="Calibri" panose="020F0502020204030204" pitchFamily="34" charset="0"/>
                <a:ea typeface="Calibri" panose="020F0502020204030204" pitchFamily="34" charset="0"/>
                <a:cs typeface="Times New Roman" panose="02020603050405020304" pitchFamily="18" charset="0"/>
              </a:rPr>
              <a:t>Durante el año 2020 cada una de las entidades con responsabilidades en la ejecución de la política de drogas ha estado avanzando en el cumplimiento de los objetivos e indicadores construidos en el marco de su plan de acción, mostrando resultados operacionales muy importantes para el país en relación con la reducción de los cultivos ilícitos, incautaciones, capturas, desmantelamiento de estructuras criminales y debilitamiento de sus finanzas, generación de conocimiento, entre otras, las cuales serán abordadas en detalle en las presentaciones de estas jornadas de trabajo. </a:t>
            </a:r>
            <a:endParaRPr lang="en-US" dirty="0"/>
          </a:p>
        </p:txBody>
      </p:sp>
      <p:sp>
        <p:nvSpPr>
          <p:cNvPr id="4" name="Marcador de número de diapositiva 3"/>
          <p:cNvSpPr>
            <a:spLocks noGrp="1"/>
          </p:cNvSpPr>
          <p:nvPr>
            <p:ph type="sldNum" sz="quarter" idx="5"/>
          </p:nvPr>
        </p:nvSpPr>
        <p:spPr/>
        <p:txBody>
          <a:bodyPr/>
          <a:lstStyle/>
          <a:p>
            <a:fld id="{6ABB0538-19DE-48BE-B232-5AE76A7B625D}" type="slidenum">
              <a:rPr lang="en-US" smtClean="0"/>
              <a:t>5</a:t>
            </a:fld>
            <a:endParaRPr lang="en-US" dirty="0"/>
          </a:p>
        </p:txBody>
      </p:sp>
    </p:spTree>
    <p:extLst>
      <p:ext uri="{BB962C8B-B14F-4D97-AF65-F5344CB8AC3E}">
        <p14:creationId xmlns:p14="http://schemas.microsoft.com/office/powerpoint/2010/main" val="908169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6ABB0538-19DE-48BE-B232-5AE76A7B625D}" type="slidenum">
              <a:rPr lang="en-US" smtClean="0"/>
              <a:t>6</a:t>
            </a:fld>
            <a:endParaRPr lang="en-US" dirty="0"/>
          </a:p>
        </p:txBody>
      </p:sp>
    </p:spTree>
    <p:extLst>
      <p:ext uri="{BB962C8B-B14F-4D97-AF65-F5344CB8AC3E}">
        <p14:creationId xmlns:p14="http://schemas.microsoft.com/office/powerpoint/2010/main" val="1645047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128955" y="3701562"/>
            <a:ext cx="6856412" cy="5439507"/>
          </a:xfrm>
        </p:spPr>
        <p:txBody>
          <a:bodyPr/>
          <a:lstStyle/>
          <a:p>
            <a:pPr lvl="0" algn="just">
              <a:lnSpc>
                <a:spcPct val="115000"/>
              </a:lnSpc>
              <a:spcAft>
                <a:spcPts val="800"/>
              </a:spcAft>
            </a:pPr>
            <a:r>
              <a:rPr lang="es-CO"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Programa Familias Fuertes: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CO" sz="1000" dirty="0">
                <a:effectLst/>
                <a:latin typeface="Arial" panose="020B0604020202020204" pitchFamily="34" charset="0"/>
                <a:ea typeface="Calibri" panose="020F0502020204030204" pitchFamily="34" charset="0"/>
                <a:cs typeface="Times New Roman" panose="02020603050405020304" pitchFamily="18" charset="0"/>
              </a:rPr>
              <a:t>El Ministerio de Justicia y del Derecho promueve la implementación del Programa Familias Fuertes Amor y Limites, en alianza con los gobiernos departamentales y municipales, para reducir no solamente el consumo de sustancias, sino también la violencia en los ámbitos familiar, escolar y comunitario y otros problemas que afectan a los jóvenes. El programa Familias Fuertes, es un programa de prevención universal (del consumo de drogas y otras problemáticas asociadas como el embarazo en adolescentes y la violencia, la deserción escolar), basado en la evidencia.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CO" sz="1000" dirty="0">
                <a:effectLst/>
                <a:latin typeface="Arial" panose="020B0604020202020204" pitchFamily="34" charset="0"/>
                <a:ea typeface="Calibri" panose="020F0502020204030204" pitchFamily="34" charset="0"/>
                <a:cs typeface="Times New Roman" panose="02020603050405020304" pitchFamily="18" charset="0"/>
              </a:rPr>
              <a:t>Entre 2019 y 2020, el Ministerio de Justicia cubrió 515 nuevas familias en los municipios de Sincelejo, Montería, Lorica, Quibdó, Mocoa y San José del Guaviare. Actualmente, Familias Fuertes ha llegado a cerca de 140.767 personas que equivalen a 40.219 familias en 252 municipios de 30 departamentos.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CO"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Fortalecimiento de las capacidades locales en torno a la prevención del consumo de sustancias psicoactivas.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R="31115" algn="just">
              <a:lnSpc>
                <a:spcPts val="1265"/>
              </a:lnSpc>
              <a:spcAft>
                <a:spcPts val="800"/>
              </a:spcAft>
            </a:pPr>
            <a:r>
              <a:rPr lang="es-E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Ministerio de Justicia y del Derecho viene desarrollando la Estrategia de </a:t>
            </a:r>
            <a:r>
              <a:rPr lang="es-ES" sz="1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Fortalecimiento de Capacidades </a:t>
            </a:r>
            <a:r>
              <a:rPr lang="es-E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para el mejoramiento de las prácticas de prevención, reducción de daño y atención del consumo de drogas, a partir de estándares, lineamientos y herramientas basadas en la evidencia. En 2020 esta estrategia ha beneficiado a un total de 8.546 personas de los 32 departamentos del país vinculados al trabajo en el entorno familiar, escolar, comunitario e institucional a través de procesos de formación, orientación y asistencia técnica.</a:t>
            </a:r>
          </a:p>
          <a:p>
            <a:pPr marR="31115" algn="just">
              <a:lnSpc>
                <a:spcPct val="115000"/>
              </a:lnSpc>
            </a:pPr>
            <a:r>
              <a:rPr lang="es-CO" sz="1000" dirty="0">
                <a:effectLst/>
                <a:latin typeface="Arial" panose="020B0604020202020204" pitchFamily="34" charset="0"/>
                <a:ea typeface="Calibri" panose="020F0502020204030204" pitchFamily="34" charset="0"/>
              </a:rPr>
              <a:t>El Ministerio de Justicia y del Derecho diseñó el Programa de Seguimiento Judicial al Tratamiento de Drogas en el Sistema de Responsabilidad Penal Adolescente en articulación con el Instituto Colombiano de Bienestar Familiar y el Ministerio de Salud y Protección Social y viene apoyando a los territorios a través de asistencia técnica para su implementación. Se ha realizó asistencia técnica a los departamentos de Casanare, Meta, Atlántico y Quindío y actualmente se está implementado en la ciudad de Medellín. La Embajada Americana realizó un aporte por un valor de US 1.000.000 para continuar apoyando el Programa durante 3 años en Armenia, Barranquilla, Bogotá, Cali, Pereira, Villavicencio y Yopal.</a:t>
            </a:r>
            <a:endParaRPr lang="en-US" sz="1000" dirty="0">
              <a:effectLst/>
              <a:latin typeface="Arial" panose="020B0604020202020204" pitchFamily="34" charset="0"/>
              <a:ea typeface="Arial" panose="020B0604020202020204" pitchFamily="34" charset="0"/>
            </a:endParaRPr>
          </a:p>
          <a:p>
            <a:pPr marR="31115" algn="just">
              <a:lnSpc>
                <a:spcPts val="1265"/>
              </a:lnSpc>
              <a:spcAft>
                <a:spcPts val="800"/>
              </a:spcAft>
            </a:pPr>
            <a:endParaRPr lang="es-E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R="31115" algn="just">
              <a:lnSpc>
                <a:spcPts val="1265"/>
              </a:lnSpc>
              <a:spcAft>
                <a:spcPts val="800"/>
              </a:spcAft>
            </a:pPr>
            <a:r>
              <a:rPr lang="es-CO" sz="1000" dirty="0">
                <a:effectLst/>
                <a:latin typeface="Arial" panose="020B0604020202020204" pitchFamily="34" charset="0"/>
                <a:ea typeface="Calibri" panose="020F0502020204030204" pitchFamily="34" charset="0"/>
                <a:cs typeface="Times New Roman" panose="02020603050405020304" pitchFamily="18" charset="0"/>
              </a:rPr>
              <a:t>El Ministerio de Justicia y del Derecho en articulación con el Departamento Nacional de Estadística - DANE, adelantó el tercer estudio nacional de consumo de sustancias psicoactivas. En el mes de julio de 2020 se presentaron los principales resultados a la ciudadanía y en esta encuentro se estará abordando a profundidad lo análisis de comparados de este estudio</a:t>
            </a:r>
          </a:p>
          <a:p>
            <a:pPr marR="31115" algn="just">
              <a:lnSpc>
                <a:spcPts val="1265"/>
              </a:lnSpc>
              <a:spcAft>
                <a:spcPts val="800"/>
              </a:spcAft>
            </a:pPr>
            <a:endParaRPr lang="es-E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R="31115" algn="just">
              <a:lnSpc>
                <a:spcPts val="1265"/>
              </a:lnSpc>
              <a:spcAft>
                <a:spcPts val="8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R="31115" algn="just">
              <a:lnSpc>
                <a:spcPts val="1265"/>
              </a:lnSpc>
              <a:spcAft>
                <a:spcPts val="800"/>
              </a:spcAft>
            </a:pPr>
            <a:r>
              <a:rPr lang="es-E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Marcador de número de diapositiva 3"/>
          <p:cNvSpPr>
            <a:spLocks noGrp="1"/>
          </p:cNvSpPr>
          <p:nvPr>
            <p:ph type="sldNum" sz="quarter" idx="5"/>
          </p:nvPr>
        </p:nvSpPr>
        <p:spPr/>
        <p:txBody>
          <a:bodyPr/>
          <a:lstStyle/>
          <a:p>
            <a:fld id="{6ABB0538-19DE-48BE-B232-5AE76A7B625D}" type="slidenum">
              <a:rPr lang="en-US" smtClean="0"/>
              <a:t>7</a:t>
            </a:fld>
            <a:endParaRPr lang="en-US" dirty="0"/>
          </a:p>
        </p:txBody>
      </p:sp>
    </p:spTree>
    <p:extLst>
      <p:ext uri="{BB962C8B-B14F-4D97-AF65-F5344CB8AC3E}">
        <p14:creationId xmlns:p14="http://schemas.microsoft.com/office/powerpoint/2010/main" val="2356675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6ABB0538-19DE-48BE-B232-5AE76A7B625D}" type="slidenum">
              <a:rPr lang="en-US" smtClean="0"/>
              <a:t>8</a:t>
            </a:fld>
            <a:endParaRPr lang="en-US"/>
          </a:p>
        </p:txBody>
      </p:sp>
    </p:spTree>
    <p:extLst>
      <p:ext uri="{BB962C8B-B14F-4D97-AF65-F5344CB8AC3E}">
        <p14:creationId xmlns:p14="http://schemas.microsoft.com/office/powerpoint/2010/main" val="2585396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5800" y="5087814"/>
            <a:ext cx="5486400" cy="3223848"/>
          </a:xfrm>
        </p:spPr>
        <p:txBody>
          <a:bodyPr/>
          <a:lstStyle/>
          <a:p>
            <a:pPr algn="just"/>
            <a:r>
              <a:rPr lang="es-CO"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 los dos últimos años, se elaboraron los “Informes de Monitoreo de territorios afectados por cultivos ilícitos Colombia correspondientes a 2018 y 2019. En el mes de junio se divulgó el resultado del área sembrada a diciembre de 2019 y la estimación de la productividad de la hoja de coca. En julio de 2020, el Ministerio de Justicia y la Oficina de las Naciones Unidas contra la Droga y el Delito presentaron la información ampliada y el informe de resultados del “Monitoreo de territorios afectados por cultivos ilícitos 2019" </a:t>
            </a:r>
          </a:p>
          <a:p>
            <a:pPr algn="just"/>
            <a:endPar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r>
              <a:rPr lang="es-CO"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Los detalles de este trabajo los presentará inmediatamente</a:t>
            </a: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 después de esta presentación el Dr. Leonardo Correa de UNODC.</a:t>
            </a:r>
          </a:p>
          <a:p>
            <a:pPr algn="just"/>
            <a:endParaRPr lang="es-CO"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Por el momento es muy relevante mencionar que el Ministerio de Defensa ha logrado consolidar la curva de descenso en el número de cultivos reduciéndolos en un 9% en relación a 2018, y que este proceso triste y desafortunadamente ha implicado desde 2019 a la fecha, 11 personas muertas 62 heridas.</a:t>
            </a:r>
            <a:endParaRPr lang="es-CO"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endPar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5"/>
          </p:nvPr>
        </p:nvSpPr>
        <p:spPr>
          <a:xfrm>
            <a:off x="3884613" y="8708659"/>
            <a:ext cx="2971800" cy="458787"/>
          </a:xfrm>
        </p:spPr>
        <p:txBody>
          <a:bodyPr/>
          <a:lstStyle/>
          <a:p>
            <a:fld id="{AB784C90-4B93-4938-A5B5-BD9582AC73C4}" type="slidenum">
              <a:rPr lang="es-CO" smtClean="0"/>
              <a:t>9</a:t>
            </a:fld>
            <a:endParaRPr lang="es-CO" dirty="0"/>
          </a:p>
        </p:txBody>
      </p:sp>
    </p:spTree>
    <p:extLst>
      <p:ext uri="{BB962C8B-B14F-4D97-AF65-F5344CB8AC3E}">
        <p14:creationId xmlns:p14="http://schemas.microsoft.com/office/powerpoint/2010/main" val="3388313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B6F3A-1F83-4F62-81A6-C3A40E1D02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66EB68CC-7513-44BF-9DD9-3106738055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2697C7E7-3DAA-41F1-853E-37455101A4EE}"/>
              </a:ext>
            </a:extLst>
          </p:cNvPr>
          <p:cNvSpPr>
            <a:spLocks noGrp="1"/>
          </p:cNvSpPr>
          <p:nvPr>
            <p:ph type="dt" sz="half" idx="10"/>
          </p:nvPr>
        </p:nvSpPr>
        <p:spPr/>
        <p:txBody>
          <a:bodyPr/>
          <a:lstStyle/>
          <a:p>
            <a:fld id="{4CCC3209-B09B-43FE-8DD2-764C2F002D44}" type="datetimeFigureOut">
              <a:rPr lang="en-US" smtClean="0"/>
              <a:t>2/23/2021</a:t>
            </a:fld>
            <a:endParaRPr lang="en-US"/>
          </a:p>
        </p:txBody>
      </p:sp>
      <p:sp>
        <p:nvSpPr>
          <p:cNvPr id="5" name="Marcador de pie de página 4">
            <a:extLst>
              <a:ext uri="{FF2B5EF4-FFF2-40B4-BE49-F238E27FC236}">
                <a16:creationId xmlns:a16="http://schemas.microsoft.com/office/drawing/2014/main" id="{E7E91C79-BE34-4594-80C5-4004BE88CC6F}"/>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2F7CB612-D93E-4B41-8C87-12B04CBFDE76}"/>
              </a:ext>
            </a:extLst>
          </p:cNvPr>
          <p:cNvSpPr>
            <a:spLocks noGrp="1"/>
          </p:cNvSpPr>
          <p:nvPr>
            <p:ph type="sldNum" sz="quarter" idx="12"/>
          </p:nvPr>
        </p:nvSpPr>
        <p:spPr/>
        <p:txBody>
          <a:bodyPr/>
          <a:lstStyle/>
          <a:p>
            <a:fld id="{86499B4B-32CD-450A-9525-56F0A568B73A}" type="slidenum">
              <a:rPr lang="en-US" smtClean="0"/>
              <a:t>‹Nº›</a:t>
            </a:fld>
            <a:endParaRPr lang="en-US"/>
          </a:p>
        </p:txBody>
      </p:sp>
    </p:spTree>
    <p:extLst>
      <p:ext uri="{BB962C8B-B14F-4D97-AF65-F5344CB8AC3E}">
        <p14:creationId xmlns:p14="http://schemas.microsoft.com/office/powerpoint/2010/main" val="12653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06DFB6-184A-42D5-9C92-1B3C41FFC0C1}"/>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CFB80722-38B0-4EDC-A24B-B71EA80FE67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4E10B4D-959C-4445-B285-EC8172E659DD}"/>
              </a:ext>
            </a:extLst>
          </p:cNvPr>
          <p:cNvSpPr>
            <a:spLocks noGrp="1"/>
          </p:cNvSpPr>
          <p:nvPr>
            <p:ph type="dt" sz="half" idx="10"/>
          </p:nvPr>
        </p:nvSpPr>
        <p:spPr/>
        <p:txBody>
          <a:bodyPr/>
          <a:lstStyle/>
          <a:p>
            <a:fld id="{4CCC3209-B09B-43FE-8DD2-764C2F002D44}" type="datetimeFigureOut">
              <a:rPr lang="en-US" smtClean="0"/>
              <a:t>2/23/2021</a:t>
            </a:fld>
            <a:endParaRPr lang="en-US"/>
          </a:p>
        </p:txBody>
      </p:sp>
      <p:sp>
        <p:nvSpPr>
          <p:cNvPr id="5" name="Marcador de pie de página 4">
            <a:extLst>
              <a:ext uri="{FF2B5EF4-FFF2-40B4-BE49-F238E27FC236}">
                <a16:creationId xmlns:a16="http://schemas.microsoft.com/office/drawing/2014/main" id="{5DA13EDB-6C9C-44D8-B7DC-69D47ED36D1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49606D01-D5CB-4169-8892-B59345DF51FA}"/>
              </a:ext>
            </a:extLst>
          </p:cNvPr>
          <p:cNvSpPr>
            <a:spLocks noGrp="1"/>
          </p:cNvSpPr>
          <p:nvPr>
            <p:ph type="sldNum" sz="quarter" idx="12"/>
          </p:nvPr>
        </p:nvSpPr>
        <p:spPr/>
        <p:txBody>
          <a:bodyPr/>
          <a:lstStyle/>
          <a:p>
            <a:fld id="{86499B4B-32CD-450A-9525-56F0A568B73A}" type="slidenum">
              <a:rPr lang="en-US" smtClean="0"/>
              <a:t>‹Nº›</a:t>
            </a:fld>
            <a:endParaRPr lang="en-US"/>
          </a:p>
        </p:txBody>
      </p:sp>
    </p:spTree>
    <p:extLst>
      <p:ext uri="{BB962C8B-B14F-4D97-AF65-F5344CB8AC3E}">
        <p14:creationId xmlns:p14="http://schemas.microsoft.com/office/powerpoint/2010/main" val="3391407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6D69EB9-B220-4DED-A684-04054F9EBBF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4FB1EE69-F846-4AA8-B8F1-ECB983CD7C4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241BDE06-BAB1-4D4D-9FEE-3DCF89CA7A9F}"/>
              </a:ext>
            </a:extLst>
          </p:cNvPr>
          <p:cNvSpPr>
            <a:spLocks noGrp="1"/>
          </p:cNvSpPr>
          <p:nvPr>
            <p:ph type="dt" sz="half" idx="10"/>
          </p:nvPr>
        </p:nvSpPr>
        <p:spPr/>
        <p:txBody>
          <a:bodyPr/>
          <a:lstStyle/>
          <a:p>
            <a:fld id="{4CCC3209-B09B-43FE-8DD2-764C2F002D44}" type="datetimeFigureOut">
              <a:rPr lang="en-US" smtClean="0"/>
              <a:t>2/23/2021</a:t>
            </a:fld>
            <a:endParaRPr lang="en-US"/>
          </a:p>
        </p:txBody>
      </p:sp>
      <p:sp>
        <p:nvSpPr>
          <p:cNvPr id="5" name="Marcador de pie de página 4">
            <a:extLst>
              <a:ext uri="{FF2B5EF4-FFF2-40B4-BE49-F238E27FC236}">
                <a16:creationId xmlns:a16="http://schemas.microsoft.com/office/drawing/2014/main" id="{57B3DDE5-AB73-46C7-9FC4-900A7BE7C36A}"/>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C8B9D3B7-9CCC-45DF-B5AF-3F1E854BC75C}"/>
              </a:ext>
            </a:extLst>
          </p:cNvPr>
          <p:cNvSpPr>
            <a:spLocks noGrp="1"/>
          </p:cNvSpPr>
          <p:nvPr>
            <p:ph type="sldNum" sz="quarter" idx="12"/>
          </p:nvPr>
        </p:nvSpPr>
        <p:spPr/>
        <p:txBody>
          <a:bodyPr/>
          <a:lstStyle/>
          <a:p>
            <a:fld id="{86499B4B-32CD-450A-9525-56F0A568B73A}" type="slidenum">
              <a:rPr lang="en-US" smtClean="0"/>
              <a:t>‹Nº›</a:t>
            </a:fld>
            <a:endParaRPr lang="en-US"/>
          </a:p>
        </p:txBody>
      </p:sp>
    </p:spTree>
    <p:extLst>
      <p:ext uri="{BB962C8B-B14F-4D97-AF65-F5344CB8AC3E}">
        <p14:creationId xmlns:p14="http://schemas.microsoft.com/office/powerpoint/2010/main" val="4255194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1"/>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54BC"/>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a:solidFill>
                <a:srgbClr val="0054BC"/>
              </a:solidFill>
              <a:latin typeface="Work Sans"/>
              <a:ea typeface="Work Sans"/>
              <a:cs typeface="Work Sans"/>
              <a:sym typeface="Work Sans"/>
            </a:endParaRPr>
          </a:p>
        </p:txBody>
      </p:sp>
      <p:sp>
        <p:nvSpPr>
          <p:cNvPr id="19" name="Google Shape;19;p3"/>
          <p:cNvSpPr txBox="1"/>
          <p:nvPr/>
        </p:nvSpPr>
        <p:spPr>
          <a:xfrm>
            <a:off x="11115328" y="-28739"/>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FFFFFF"/>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21" name="Google Shape;21;p3"/>
          <p:cNvSpPr txBox="1"/>
          <p:nvPr/>
        </p:nvSpPr>
        <p:spPr>
          <a:xfrm>
            <a:off x="1464624" y="6474856"/>
            <a:ext cx="5724000" cy="454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800" b="0" i="0" u="none" strike="noStrike" cap="none">
                <a:solidFill>
                  <a:schemeClr val="lt1"/>
                </a:solidFill>
                <a:latin typeface="Work Sans"/>
                <a:ea typeface="Work Sans"/>
                <a:cs typeface="Work Sans"/>
                <a:sym typeface="Work Sans"/>
              </a:rPr>
              <a:t>Esta presentación es propiedad intelectual controlada y producida por la Presidencia de la República.</a:t>
            </a:r>
            <a:endParaRPr sz="800" b="0" i="0" u="none" strike="noStrike" cap="none">
              <a:solidFill>
                <a:schemeClr val="lt1"/>
              </a:solidFill>
              <a:latin typeface="Work Sans"/>
              <a:ea typeface="Work Sans"/>
              <a:cs typeface="Work Sans"/>
              <a:sym typeface="Work Sans"/>
            </a:endParaRPr>
          </a:p>
        </p:txBody>
      </p:sp>
      <p:pic>
        <p:nvPicPr>
          <p:cNvPr id="9" name="Imagen 8">
            <a:extLst>
              <a:ext uri="{FF2B5EF4-FFF2-40B4-BE49-F238E27FC236}">
                <a16:creationId xmlns:a16="http://schemas.microsoft.com/office/drawing/2014/main" id="{D5B82EED-572A-4DD4-809A-1F6FD17ACF7E}"/>
              </a:ext>
            </a:extLst>
          </p:cNvPr>
          <p:cNvPicPr>
            <a:picLocks noChangeAspect="1"/>
          </p:cNvPicPr>
          <p:nvPr userDrawn="1"/>
        </p:nvPicPr>
        <p:blipFill>
          <a:blip r:embed="rId2"/>
          <a:stretch>
            <a:fillRect/>
          </a:stretch>
        </p:blipFill>
        <p:spPr>
          <a:xfrm>
            <a:off x="5167105" y="2952183"/>
            <a:ext cx="5580860" cy="1159459"/>
          </a:xfrm>
          <a:prstGeom prst="rect">
            <a:avLst/>
          </a:prstGeom>
        </p:spPr>
      </p:pic>
    </p:spTree>
    <p:extLst>
      <p:ext uri="{BB962C8B-B14F-4D97-AF65-F5344CB8AC3E}">
        <p14:creationId xmlns:p14="http://schemas.microsoft.com/office/powerpoint/2010/main" val="3832462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80BF4D-A7B1-489F-8AEC-0D1819F95C0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E01E86F9-9424-423B-BBBA-7CF0808ADC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483CC989-7288-4BFE-8772-C785F19A2A71}"/>
              </a:ext>
            </a:extLst>
          </p:cNvPr>
          <p:cNvSpPr>
            <a:spLocks noGrp="1"/>
          </p:cNvSpPr>
          <p:nvPr>
            <p:ph type="dt" sz="half" idx="10"/>
          </p:nvPr>
        </p:nvSpPr>
        <p:spPr/>
        <p:txBody>
          <a:bodyPr/>
          <a:lstStyle/>
          <a:p>
            <a:fld id="{179B39D8-9864-4DB7-A266-FB767E211080}" type="datetimeFigureOut">
              <a:rPr lang="en-US" smtClean="0"/>
              <a:t>2/23/2021</a:t>
            </a:fld>
            <a:endParaRPr lang="en-US"/>
          </a:p>
        </p:txBody>
      </p:sp>
      <p:sp>
        <p:nvSpPr>
          <p:cNvPr id="5" name="Marcador de pie de página 4">
            <a:extLst>
              <a:ext uri="{FF2B5EF4-FFF2-40B4-BE49-F238E27FC236}">
                <a16:creationId xmlns:a16="http://schemas.microsoft.com/office/drawing/2014/main" id="{F73DC3AF-F9FA-44B7-981F-A9C4BD8A33B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843905A-0F6A-40D4-B866-08A6B040DCA4}"/>
              </a:ext>
            </a:extLst>
          </p:cNvPr>
          <p:cNvSpPr>
            <a:spLocks noGrp="1"/>
          </p:cNvSpPr>
          <p:nvPr>
            <p:ph type="sldNum" sz="quarter" idx="12"/>
          </p:nvPr>
        </p:nvSpPr>
        <p:spPr/>
        <p:txBody>
          <a:bodyPr/>
          <a:lstStyle/>
          <a:p>
            <a:fld id="{7AB2DE5E-C90A-46AA-B047-D6C0F991104E}" type="slidenum">
              <a:rPr lang="en-US" smtClean="0"/>
              <a:t>‹Nº›</a:t>
            </a:fld>
            <a:endParaRPr lang="en-US"/>
          </a:p>
        </p:txBody>
      </p:sp>
    </p:spTree>
    <p:extLst>
      <p:ext uri="{BB962C8B-B14F-4D97-AF65-F5344CB8AC3E}">
        <p14:creationId xmlns:p14="http://schemas.microsoft.com/office/powerpoint/2010/main" val="4251778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B0150-D0D8-4A64-A1DA-46784DFA344A}"/>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A453C4F7-3300-4FA1-840C-421C34BFEA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CEBCD55D-9BD6-447A-B173-8511545E0B04}"/>
              </a:ext>
            </a:extLst>
          </p:cNvPr>
          <p:cNvSpPr>
            <a:spLocks noGrp="1"/>
          </p:cNvSpPr>
          <p:nvPr>
            <p:ph type="dt" sz="half" idx="10"/>
          </p:nvPr>
        </p:nvSpPr>
        <p:spPr/>
        <p:txBody>
          <a:bodyPr/>
          <a:lstStyle/>
          <a:p>
            <a:fld id="{179B39D8-9864-4DB7-A266-FB767E211080}" type="datetimeFigureOut">
              <a:rPr lang="en-US" smtClean="0"/>
              <a:t>2/23/2021</a:t>
            </a:fld>
            <a:endParaRPr lang="en-US"/>
          </a:p>
        </p:txBody>
      </p:sp>
      <p:sp>
        <p:nvSpPr>
          <p:cNvPr id="5" name="Marcador de pie de página 4">
            <a:extLst>
              <a:ext uri="{FF2B5EF4-FFF2-40B4-BE49-F238E27FC236}">
                <a16:creationId xmlns:a16="http://schemas.microsoft.com/office/drawing/2014/main" id="{A9125346-F9E3-4D26-9651-1C48AF70970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5F11056B-5925-412F-8EC4-357E27EFF67D}"/>
              </a:ext>
            </a:extLst>
          </p:cNvPr>
          <p:cNvSpPr>
            <a:spLocks noGrp="1"/>
          </p:cNvSpPr>
          <p:nvPr>
            <p:ph type="sldNum" sz="quarter" idx="12"/>
          </p:nvPr>
        </p:nvSpPr>
        <p:spPr/>
        <p:txBody>
          <a:bodyPr/>
          <a:lstStyle/>
          <a:p>
            <a:fld id="{7AB2DE5E-C90A-46AA-B047-D6C0F991104E}" type="slidenum">
              <a:rPr lang="en-US" smtClean="0"/>
              <a:t>‹Nº›</a:t>
            </a:fld>
            <a:endParaRPr lang="en-US"/>
          </a:p>
        </p:txBody>
      </p:sp>
    </p:spTree>
    <p:extLst>
      <p:ext uri="{BB962C8B-B14F-4D97-AF65-F5344CB8AC3E}">
        <p14:creationId xmlns:p14="http://schemas.microsoft.com/office/powerpoint/2010/main" val="1432140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3CA11-8106-4373-BB34-FDA84A0FCFA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6CF82BC9-7396-4ED6-A67A-9C5A54B861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1DE123E-3EE3-4A91-B644-62104A80D58E}"/>
              </a:ext>
            </a:extLst>
          </p:cNvPr>
          <p:cNvSpPr>
            <a:spLocks noGrp="1"/>
          </p:cNvSpPr>
          <p:nvPr>
            <p:ph type="dt" sz="half" idx="10"/>
          </p:nvPr>
        </p:nvSpPr>
        <p:spPr/>
        <p:txBody>
          <a:bodyPr/>
          <a:lstStyle/>
          <a:p>
            <a:fld id="{179B39D8-9864-4DB7-A266-FB767E211080}" type="datetimeFigureOut">
              <a:rPr lang="en-US" smtClean="0"/>
              <a:t>2/23/2021</a:t>
            </a:fld>
            <a:endParaRPr lang="en-US"/>
          </a:p>
        </p:txBody>
      </p:sp>
      <p:sp>
        <p:nvSpPr>
          <p:cNvPr id="5" name="Marcador de pie de página 4">
            <a:extLst>
              <a:ext uri="{FF2B5EF4-FFF2-40B4-BE49-F238E27FC236}">
                <a16:creationId xmlns:a16="http://schemas.microsoft.com/office/drawing/2014/main" id="{2A4D1A5A-9CAE-4C9A-B122-BF87BF71ACD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913AA8C3-F6E9-4C87-BCE9-0DED17A7A641}"/>
              </a:ext>
            </a:extLst>
          </p:cNvPr>
          <p:cNvSpPr>
            <a:spLocks noGrp="1"/>
          </p:cNvSpPr>
          <p:nvPr>
            <p:ph type="sldNum" sz="quarter" idx="12"/>
          </p:nvPr>
        </p:nvSpPr>
        <p:spPr/>
        <p:txBody>
          <a:bodyPr/>
          <a:lstStyle/>
          <a:p>
            <a:fld id="{7AB2DE5E-C90A-46AA-B047-D6C0F991104E}" type="slidenum">
              <a:rPr lang="en-US" smtClean="0"/>
              <a:t>‹Nº›</a:t>
            </a:fld>
            <a:endParaRPr lang="en-US"/>
          </a:p>
        </p:txBody>
      </p:sp>
    </p:spTree>
    <p:extLst>
      <p:ext uri="{BB962C8B-B14F-4D97-AF65-F5344CB8AC3E}">
        <p14:creationId xmlns:p14="http://schemas.microsoft.com/office/powerpoint/2010/main" val="989580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3C6820-05CE-4433-A1B0-964C6102CA09}"/>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824F21C5-A516-4488-AE81-99B5B74B120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C60102AF-2EB0-48BF-8F8E-6B6BC951FB0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FA21DB28-6D83-4CF2-A40B-FE55544051B0}"/>
              </a:ext>
            </a:extLst>
          </p:cNvPr>
          <p:cNvSpPr>
            <a:spLocks noGrp="1"/>
          </p:cNvSpPr>
          <p:nvPr>
            <p:ph type="dt" sz="half" idx="10"/>
          </p:nvPr>
        </p:nvSpPr>
        <p:spPr/>
        <p:txBody>
          <a:bodyPr/>
          <a:lstStyle/>
          <a:p>
            <a:fld id="{179B39D8-9864-4DB7-A266-FB767E211080}" type="datetimeFigureOut">
              <a:rPr lang="en-US" smtClean="0"/>
              <a:t>2/23/2021</a:t>
            </a:fld>
            <a:endParaRPr lang="en-US"/>
          </a:p>
        </p:txBody>
      </p:sp>
      <p:sp>
        <p:nvSpPr>
          <p:cNvPr id="6" name="Marcador de pie de página 5">
            <a:extLst>
              <a:ext uri="{FF2B5EF4-FFF2-40B4-BE49-F238E27FC236}">
                <a16:creationId xmlns:a16="http://schemas.microsoft.com/office/drawing/2014/main" id="{FE2123E8-7B35-49B7-9B72-097AC5B148D2}"/>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70291B8-3F24-4202-91A5-617400D819FC}"/>
              </a:ext>
            </a:extLst>
          </p:cNvPr>
          <p:cNvSpPr>
            <a:spLocks noGrp="1"/>
          </p:cNvSpPr>
          <p:nvPr>
            <p:ph type="sldNum" sz="quarter" idx="12"/>
          </p:nvPr>
        </p:nvSpPr>
        <p:spPr/>
        <p:txBody>
          <a:bodyPr/>
          <a:lstStyle/>
          <a:p>
            <a:fld id="{7AB2DE5E-C90A-46AA-B047-D6C0F991104E}" type="slidenum">
              <a:rPr lang="en-US" smtClean="0"/>
              <a:t>‹Nº›</a:t>
            </a:fld>
            <a:endParaRPr lang="en-US"/>
          </a:p>
        </p:txBody>
      </p:sp>
    </p:spTree>
    <p:extLst>
      <p:ext uri="{BB962C8B-B14F-4D97-AF65-F5344CB8AC3E}">
        <p14:creationId xmlns:p14="http://schemas.microsoft.com/office/powerpoint/2010/main" val="44239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B3F2B2-B856-4C87-80F0-9B9DC4D5E75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00B2787C-DB8F-4765-B06A-003E7AF37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C8AB34-C901-44E9-A970-E6DB8363B6D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E5080758-84EA-4981-8989-3069F19AC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9E0D52-22E0-43EE-84C4-E11BF0018E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F6EE6BA8-754F-43DE-8349-F2DB1A7D02B9}"/>
              </a:ext>
            </a:extLst>
          </p:cNvPr>
          <p:cNvSpPr>
            <a:spLocks noGrp="1"/>
          </p:cNvSpPr>
          <p:nvPr>
            <p:ph type="dt" sz="half" idx="10"/>
          </p:nvPr>
        </p:nvSpPr>
        <p:spPr/>
        <p:txBody>
          <a:bodyPr/>
          <a:lstStyle/>
          <a:p>
            <a:fld id="{179B39D8-9864-4DB7-A266-FB767E211080}" type="datetimeFigureOut">
              <a:rPr lang="en-US" smtClean="0"/>
              <a:t>2/23/2021</a:t>
            </a:fld>
            <a:endParaRPr lang="en-US"/>
          </a:p>
        </p:txBody>
      </p:sp>
      <p:sp>
        <p:nvSpPr>
          <p:cNvPr id="8" name="Marcador de pie de página 7">
            <a:extLst>
              <a:ext uri="{FF2B5EF4-FFF2-40B4-BE49-F238E27FC236}">
                <a16:creationId xmlns:a16="http://schemas.microsoft.com/office/drawing/2014/main" id="{799CC7D1-37B0-48BB-96C5-2C093DCCF543}"/>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CDAD619C-D071-4F5F-AEBA-B9EF7EF4F63F}"/>
              </a:ext>
            </a:extLst>
          </p:cNvPr>
          <p:cNvSpPr>
            <a:spLocks noGrp="1"/>
          </p:cNvSpPr>
          <p:nvPr>
            <p:ph type="sldNum" sz="quarter" idx="12"/>
          </p:nvPr>
        </p:nvSpPr>
        <p:spPr/>
        <p:txBody>
          <a:bodyPr/>
          <a:lstStyle/>
          <a:p>
            <a:fld id="{7AB2DE5E-C90A-46AA-B047-D6C0F991104E}" type="slidenum">
              <a:rPr lang="en-US" smtClean="0"/>
              <a:t>‹Nº›</a:t>
            </a:fld>
            <a:endParaRPr lang="en-US"/>
          </a:p>
        </p:txBody>
      </p:sp>
    </p:spTree>
    <p:extLst>
      <p:ext uri="{BB962C8B-B14F-4D97-AF65-F5344CB8AC3E}">
        <p14:creationId xmlns:p14="http://schemas.microsoft.com/office/powerpoint/2010/main" val="270395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693E9-A70C-45EB-A28D-2128C8C9387A}"/>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447189A8-C8CE-4B48-A125-580062A2518B}"/>
              </a:ext>
            </a:extLst>
          </p:cNvPr>
          <p:cNvSpPr>
            <a:spLocks noGrp="1"/>
          </p:cNvSpPr>
          <p:nvPr>
            <p:ph type="dt" sz="half" idx="10"/>
          </p:nvPr>
        </p:nvSpPr>
        <p:spPr/>
        <p:txBody>
          <a:bodyPr/>
          <a:lstStyle/>
          <a:p>
            <a:fld id="{179B39D8-9864-4DB7-A266-FB767E211080}" type="datetimeFigureOut">
              <a:rPr lang="en-US" smtClean="0"/>
              <a:t>2/23/2021</a:t>
            </a:fld>
            <a:endParaRPr lang="en-US"/>
          </a:p>
        </p:txBody>
      </p:sp>
      <p:sp>
        <p:nvSpPr>
          <p:cNvPr id="4" name="Marcador de pie de página 3">
            <a:extLst>
              <a:ext uri="{FF2B5EF4-FFF2-40B4-BE49-F238E27FC236}">
                <a16:creationId xmlns:a16="http://schemas.microsoft.com/office/drawing/2014/main" id="{C727A5A8-FB4F-4866-BE28-A0242F6A44BD}"/>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3F92EB0C-0BAF-42E1-9214-8E993B2D0F7F}"/>
              </a:ext>
            </a:extLst>
          </p:cNvPr>
          <p:cNvSpPr>
            <a:spLocks noGrp="1"/>
          </p:cNvSpPr>
          <p:nvPr>
            <p:ph type="sldNum" sz="quarter" idx="12"/>
          </p:nvPr>
        </p:nvSpPr>
        <p:spPr/>
        <p:txBody>
          <a:bodyPr/>
          <a:lstStyle/>
          <a:p>
            <a:fld id="{7AB2DE5E-C90A-46AA-B047-D6C0F991104E}" type="slidenum">
              <a:rPr lang="en-US" smtClean="0"/>
              <a:t>‹Nº›</a:t>
            </a:fld>
            <a:endParaRPr lang="en-US"/>
          </a:p>
        </p:txBody>
      </p:sp>
    </p:spTree>
    <p:extLst>
      <p:ext uri="{BB962C8B-B14F-4D97-AF65-F5344CB8AC3E}">
        <p14:creationId xmlns:p14="http://schemas.microsoft.com/office/powerpoint/2010/main" val="727234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721122E-D7EF-455B-AD66-2DC968662D24}"/>
              </a:ext>
            </a:extLst>
          </p:cNvPr>
          <p:cNvSpPr>
            <a:spLocks noGrp="1"/>
          </p:cNvSpPr>
          <p:nvPr>
            <p:ph type="dt" sz="half" idx="10"/>
          </p:nvPr>
        </p:nvSpPr>
        <p:spPr/>
        <p:txBody>
          <a:bodyPr/>
          <a:lstStyle/>
          <a:p>
            <a:fld id="{179B39D8-9864-4DB7-A266-FB767E211080}" type="datetimeFigureOut">
              <a:rPr lang="en-US" smtClean="0"/>
              <a:t>2/23/2021</a:t>
            </a:fld>
            <a:endParaRPr lang="en-US"/>
          </a:p>
        </p:txBody>
      </p:sp>
      <p:sp>
        <p:nvSpPr>
          <p:cNvPr id="3" name="Marcador de pie de página 2">
            <a:extLst>
              <a:ext uri="{FF2B5EF4-FFF2-40B4-BE49-F238E27FC236}">
                <a16:creationId xmlns:a16="http://schemas.microsoft.com/office/drawing/2014/main" id="{1D721A8B-3BA4-454E-B467-E4B2769F04BF}"/>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85B04C13-8509-40CD-9522-92B224D68BDB}"/>
              </a:ext>
            </a:extLst>
          </p:cNvPr>
          <p:cNvSpPr>
            <a:spLocks noGrp="1"/>
          </p:cNvSpPr>
          <p:nvPr>
            <p:ph type="sldNum" sz="quarter" idx="12"/>
          </p:nvPr>
        </p:nvSpPr>
        <p:spPr/>
        <p:txBody>
          <a:bodyPr/>
          <a:lstStyle/>
          <a:p>
            <a:fld id="{7AB2DE5E-C90A-46AA-B047-D6C0F991104E}" type="slidenum">
              <a:rPr lang="en-US" smtClean="0"/>
              <a:t>‹Nº›</a:t>
            </a:fld>
            <a:endParaRPr lang="en-US"/>
          </a:p>
        </p:txBody>
      </p:sp>
    </p:spTree>
    <p:extLst>
      <p:ext uri="{BB962C8B-B14F-4D97-AF65-F5344CB8AC3E}">
        <p14:creationId xmlns:p14="http://schemas.microsoft.com/office/powerpoint/2010/main" val="331105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0CD62E-C47F-4B53-B518-C057C3556D75}"/>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D7917EA-46CD-4D3A-A5B8-A88551F185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F39C946E-B9E8-470C-96F3-95BFD6C9415B}"/>
              </a:ext>
            </a:extLst>
          </p:cNvPr>
          <p:cNvSpPr>
            <a:spLocks noGrp="1"/>
          </p:cNvSpPr>
          <p:nvPr>
            <p:ph type="dt" sz="half" idx="10"/>
          </p:nvPr>
        </p:nvSpPr>
        <p:spPr/>
        <p:txBody>
          <a:bodyPr/>
          <a:lstStyle/>
          <a:p>
            <a:fld id="{4CCC3209-B09B-43FE-8DD2-764C2F002D44}" type="datetimeFigureOut">
              <a:rPr lang="en-US" smtClean="0"/>
              <a:t>2/23/2021</a:t>
            </a:fld>
            <a:endParaRPr lang="en-US"/>
          </a:p>
        </p:txBody>
      </p:sp>
      <p:sp>
        <p:nvSpPr>
          <p:cNvPr id="5" name="Marcador de pie de página 4">
            <a:extLst>
              <a:ext uri="{FF2B5EF4-FFF2-40B4-BE49-F238E27FC236}">
                <a16:creationId xmlns:a16="http://schemas.microsoft.com/office/drawing/2014/main" id="{3E91880F-C37B-4165-80AA-BD5DE4C8F8A4}"/>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F902BF36-0F2C-4F98-A83B-FA6595B34475}"/>
              </a:ext>
            </a:extLst>
          </p:cNvPr>
          <p:cNvSpPr>
            <a:spLocks noGrp="1"/>
          </p:cNvSpPr>
          <p:nvPr>
            <p:ph type="sldNum" sz="quarter" idx="12"/>
          </p:nvPr>
        </p:nvSpPr>
        <p:spPr/>
        <p:txBody>
          <a:bodyPr/>
          <a:lstStyle/>
          <a:p>
            <a:fld id="{86499B4B-32CD-450A-9525-56F0A568B73A}" type="slidenum">
              <a:rPr lang="en-US" smtClean="0"/>
              <a:t>‹Nº›</a:t>
            </a:fld>
            <a:endParaRPr lang="en-US"/>
          </a:p>
        </p:txBody>
      </p:sp>
    </p:spTree>
    <p:extLst>
      <p:ext uri="{BB962C8B-B14F-4D97-AF65-F5344CB8AC3E}">
        <p14:creationId xmlns:p14="http://schemas.microsoft.com/office/powerpoint/2010/main" val="3321697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CF02B5-1566-48A8-9B46-09084EAADF1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888764E3-7F20-44BA-A3ED-FA0B79FA7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00CD9D8D-8222-48D0-9C38-7122B81BD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A51FB8-24E6-4588-B129-C33155817C1C}"/>
              </a:ext>
            </a:extLst>
          </p:cNvPr>
          <p:cNvSpPr>
            <a:spLocks noGrp="1"/>
          </p:cNvSpPr>
          <p:nvPr>
            <p:ph type="dt" sz="half" idx="10"/>
          </p:nvPr>
        </p:nvSpPr>
        <p:spPr/>
        <p:txBody>
          <a:bodyPr/>
          <a:lstStyle/>
          <a:p>
            <a:fld id="{179B39D8-9864-4DB7-A266-FB767E211080}" type="datetimeFigureOut">
              <a:rPr lang="en-US" smtClean="0"/>
              <a:t>2/23/2021</a:t>
            </a:fld>
            <a:endParaRPr lang="en-US"/>
          </a:p>
        </p:txBody>
      </p:sp>
      <p:sp>
        <p:nvSpPr>
          <p:cNvPr id="6" name="Marcador de pie de página 5">
            <a:extLst>
              <a:ext uri="{FF2B5EF4-FFF2-40B4-BE49-F238E27FC236}">
                <a16:creationId xmlns:a16="http://schemas.microsoft.com/office/drawing/2014/main" id="{576685C7-8401-4834-92AD-EDFED9E1D9A4}"/>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8A3E7082-E72D-4381-BC0D-7DFF2B1645E7}"/>
              </a:ext>
            </a:extLst>
          </p:cNvPr>
          <p:cNvSpPr>
            <a:spLocks noGrp="1"/>
          </p:cNvSpPr>
          <p:nvPr>
            <p:ph type="sldNum" sz="quarter" idx="12"/>
          </p:nvPr>
        </p:nvSpPr>
        <p:spPr/>
        <p:txBody>
          <a:bodyPr/>
          <a:lstStyle/>
          <a:p>
            <a:fld id="{7AB2DE5E-C90A-46AA-B047-D6C0F991104E}" type="slidenum">
              <a:rPr lang="en-US" smtClean="0"/>
              <a:t>‹Nº›</a:t>
            </a:fld>
            <a:endParaRPr lang="en-US"/>
          </a:p>
        </p:txBody>
      </p:sp>
    </p:spTree>
    <p:extLst>
      <p:ext uri="{BB962C8B-B14F-4D97-AF65-F5344CB8AC3E}">
        <p14:creationId xmlns:p14="http://schemas.microsoft.com/office/powerpoint/2010/main" val="3596160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6704FA-A0F6-4A02-A04B-3F298B73C9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E7E8994E-FC63-4D55-94A3-2849799C1B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381391A2-336A-4A71-BE9F-29BB48BC0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28C84F7-7047-4E12-99FE-4F70F1C05132}"/>
              </a:ext>
            </a:extLst>
          </p:cNvPr>
          <p:cNvSpPr>
            <a:spLocks noGrp="1"/>
          </p:cNvSpPr>
          <p:nvPr>
            <p:ph type="dt" sz="half" idx="10"/>
          </p:nvPr>
        </p:nvSpPr>
        <p:spPr/>
        <p:txBody>
          <a:bodyPr/>
          <a:lstStyle/>
          <a:p>
            <a:fld id="{179B39D8-9864-4DB7-A266-FB767E211080}" type="datetimeFigureOut">
              <a:rPr lang="en-US" smtClean="0"/>
              <a:t>2/23/2021</a:t>
            </a:fld>
            <a:endParaRPr lang="en-US"/>
          </a:p>
        </p:txBody>
      </p:sp>
      <p:sp>
        <p:nvSpPr>
          <p:cNvPr id="6" name="Marcador de pie de página 5">
            <a:extLst>
              <a:ext uri="{FF2B5EF4-FFF2-40B4-BE49-F238E27FC236}">
                <a16:creationId xmlns:a16="http://schemas.microsoft.com/office/drawing/2014/main" id="{F34DD4D7-4AFD-4AF1-8A8F-5FD67DFA97F4}"/>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FA04EEC0-862C-4675-9407-9C45FA5BF19B}"/>
              </a:ext>
            </a:extLst>
          </p:cNvPr>
          <p:cNvSpPr>
            <a:spLocks noGrp="1"/>
          </p:cNvSpPr>
          <p:nvPr>
            <p:ph type="sldNum" sz="quarter" idx="12"/>
          </p:nvPr>
        </p:nvSpPr>
        <p:spPr/>
        <p:txBody>
          <a:bodyPr/>
          <a:lstStyle/>
          <a:p>
            <a:fld id="{7AB2DE5E-C90A-46AA-B047-D6C0F991104E}" type="slidenum">
              <a:rPr lang="en-US" smtClean="0"/>
              <a:t>‹Nº›</a:t>
            </a:fld>
            <a:endParaRPr lang="en-US"/>
          </a:p>
        </p:txBody>
      </p:sp>
    </p:spTree>
    <p:extLst>
      <p:ext uri="{BB962C8B-B14F-4D97-AF65-F5344CB8AC3E}">
        <p14:creationId xmlns:p14="http://schemas.microsoft.com/office/powerpoint/2010/main" val="1941608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F2FBF-5AF1-4FEF-89E9-14C2A229DBDB}"/>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7FAE38F7-9823-4488-A2DD-BD9CF3B03D7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E43276A3-9B07-4CCA-82C7-C01351BB5B34}"/>
              </a:ext>
            </a:extLst>
          </p:cNvPr>
          <p:cNvSpPr>
            <a:spLocks noGrp="1"/>
          </p:cNvSpPr>
          <p:nvPr>
            <p:ph type="dt" sz="half" idx="10"/>
          </p:nvPr>
        </p:nvSpPr>
        <p:spPr/>
        <p:txBody>
          <a:bodyPr/>
          <a:lstStyle/>
          <a:p>
            <a:fld id="{179B39D8-9864-4DB7-A266-FB767E211080}" type="datetimeFigureOut">
              <a:rPr lang="en-US" smtClean="0"/>
              <a:t>2/23/2021</a:t>
            </a:fld>
            <a:endParaRPr lang="en-US"/>
          </a:p>
        </p:txBody>
      </p:sp>
      <p:sp>
        <p:nvSpPr>
          <p:cNvPr id="5" name="Marcador de pie de página 4">
            <a:extLst>
              <a:ext uri="{FF2B5EF4-FFF2-40B4-BE49-F238E27FC236}">
                <a16:creationId xmlns:a16="http://schemas.microsoft.com/office/drawing/2014/main" id="{5B63E6A4-1AE5-471B-B647-95CAF4C9039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431F4495-5204-4EDC-A64E-0D625B9CCA3E}"/>
              </a:ext>
            </a:extLst>
          </p:cNvPr>
          <p:cNvSpPr>
            <a:spLocks noGrp="1"/>
          </p:cNvSpPr>
          <p:nvPr>
            <p:ph type="sldNum" sz="quarter" idx="12"/>
          </p:nvPr>
        </p:nvSpPr>
        <p:spPr/>
        <p:txBody>
          <a:bodyPr/>
          <a:lstStyle/>
          <a:p>
            <a:fld id="{7AB2DE5E-C90A-46AA-B047-D6C0F991104E}" type="slidenum">
              <a:rPr lang="en-US" smtClean="0"/>
              <a:t>‹Nº›</a:t>
            </a:fld>
            <a:endParaRPr lang="en-US"/>
          </a:p>
        </p:txBody>
      </p:sp>
    </p:spTree>
    <p:extLst>
      <p:ext uri="{BB962C8B-B14F-4D97-AF65-F5344CB8AC3E}">
        <p14:creationId xmlns:p14="http://schemas.microsoft.com/office/powerpoint/2010/main" val="3270966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29A461F-5F16-405F-AF2F-26BCA5166CF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E97748FD-A5F7-4540-80EB-1C1A68F49A7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89EBDA9-9F0A-4756-860C-3861EA246214}"/>
              </a:ext>
            </a:extLst>
          </p:cNvPr>
          <p:cNvSpPr>
            <a:spLocks noGrp="1"/>
          </p:cNvSpPr>
          <p:nvPr>
            <p:ph type="dt" sz="half" idx="10"/>
          </p:nvPr>
        </p:nvSpPr>
        <p:spPr/>
        <p:txBody>
          <a:bodyPr/>
          <a:lstStyle/>
          <a:p>
            <a:fld id="{179B39D8-9864-4DB7-A266-FB767E211080}" type="datetimeFigureOut">
              <a:rPr lang="en-US" smtClean="0"/>
              <a:t>2/23/2021</a:t>
            </a:fld>
            <a:endParaRPr lang="en-US"/>
          </a:p>
        </p:txBody>
      </p:sp>
      <p:sp>
        <p:nvSpPr>
          <p:cNvPr id="5" name="Marcador de pie de página 4">
            <a:extLst>
              <a:ext uri="{FF2B5EF4-FFF2-40B4-BE49-F238E27FC236}">
                <a16:creationId xmlns:a16="http://schemas.microsoft.com/office/drawing/2014/main" id="{D50CA887-5F91-4831-843C-7E61517D755F}"/>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261FC5B7-87BE-4024-A06E-42AFAAD0E89A}"/>
              </a:ext>
            </a:extLst>
          </p:cNvPr>
          <p:cNvSpPr>
            <a:spLocks noGrp="1"/>
          </p:cNvSpPr>
          <p:nvPr>
            <p:ph type="sldNum" sz="quarter" idx="12"/>
          </p:nvPr>
        </p:nvSpPr>
        <p:spPr/>
        <p:txBody>
          <a:bodyPr/>
          <a:lstStyle/>
          <a:p>
            <a:fld id="{7AB2DE5E-C90A-46AA-B047-D6C0F991104E}" type="slidenum">
              <a:rPr lang="en-US" smtClean="0"/>
              <a:t>‹Nº›</a:t>
            </a:fld>
            <a:endParaRPr lang="en-US"/>
          </a:p>
        </p:txBody>
      </p:sp>
    </p:spTree>
    <p:extLst>
      <p:ext uri="{BB962C8B-B14F-4D97-AF65-F5344CB8AC3E}">
        <p14:creationId xmlns:p14="http://schemas.microsoft.com/office/powerpoint/2010/main" val="462322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4E1BFAEF-7FEF-4D03-A403-F4E9837AE142}" type="datetimeFigureOut">
              <a:rPr lang="es-CO" smtClean="0"/>
              <a:t>23/02/2021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4A0B409-9961-41C9-8030-B54C873099E9}" type="slidenum">
              <a:rPr lang="es-CO" smtClean="0"/>
              <a:t>‹Nº›</a:t>
            </a:fld>
            <a:endParaRPr lang="es-CO"/>
          </a:p>
        </p:txBody>
      </p:sp>
    </p:spTree>
    <p:extLst>
      <p:ext uri="{BB962C8B-B14F-4D97-AF65-F5344CB8AC3E}">
        <p14:creationId xmlns:p14="http://schemas.microsoft.com/office/powerpoint/2010/main" val="412428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4E1BFAEF-7FEF-4D03-A403-F4E9837AE142}" type="datetimeFigureOut">
              <a:rPr lang="es-CO" smtClean="0"/>
              <a:t>23/02/2021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4A0B409-9961-41C9-8030-B54C873099E9}" type="slidenum">
              <a:rPr lang="es-CO" smtClean="0"/>
              <a:t>‹Nº›</a:t>
            </a:fld>
            <a:endParaRPr lang="es-CO"/>
          </a:p>
        </p:txBody>
      </p:sp>
    </p:spTree>
    <p:extLst>
      <p:ext uri="{BB962C8B-B14F-4D97-AF65-F5344CB8AC3E}">
        <p14:creationId xmlns:p14="http://schemas.microsoft.com/office/powerpoint/2010/main" val="2665628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4E1BFAEF-7FEF-4D03-A403-F4E9837AE142}" type="datetimeFigureOut">
              <a:rPr lang="es-CO" smtClean="0"/>
              <a:t>23/02/2021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74A0B409-9961-41C9-8030-B54C873099E9}" type="slidenum">
              <a:rPr lang="es-CO" smtClean="0"/>
              <a:t>‹Nº›</a:t>
            </a:fld>
            <a:endParaRPr lang="es-CO"/>
          </a:p>
        </p:txBody>
      </p:sp>
    </p:spTree>
    <p:extLst>
      <p:ext uri="{BB962C8B-B14F-4D97-AF65-F5344CB8AC3E}">
        <p14:creationId xmlns:p14="http://schemas.microsoft.com/office/powerpoint/2010/main" val="522214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4E1BFAEF-7FEF-4D03-A403-F4E9837AE142}" type="datetimeFigureOut">
              <a:rPr lang="es-CO" smtClean="0"/>
              <a:t>23/02/2021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4A0B409-9961-41C9-8030-B54C873099E9}" type="slidenum">
              <a:rPr lang="es-CO" smtClean="0"/>
              <a:t>‹Nº›</a:t>
            </a:fld>
            <a:endParaRPr lang="es-CO"/>
          </a:p>
        </p:txBody>
      </p:sp>
    </p:spTree>
    <p:extLst>
      <p:ext uri="{BB962C8B-B14F-4D97-AF65-F5344CB8AC3E}">
        <p14:creationId xmlns:p14="http://schemas.microsoft.com/office/powerpoint/2010/main" val="3515760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4E1BFAEF-7FEF-4D03-A403-F4E9837AE142}" type="datetimeFigureOut">
              <a:rPr lang="es-CO" smtClean="0"/>
              <a:t>23/02/2021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74A0B409-9961-41C9-8030-B54C873099E9}" type="slidenum">
              <a:rPr lang="es-CO" smtClean="0"/>
              <a:t>‹Nº›</a:t>
            </a:fld>
            <a:endParaRPr lang="es-CO"/>
          </a:p>
        </p:txBody>
      </p:sp>
    </p:spTree>
    <p:extLst>
      <p:ext uri="{BB962C8B-B14F-4D97-AF65-F5344CB8AC3E}">
        <p14:creationId xmlns:p14="http://schemas.microsoft.com/office/powerpoint/2010/main" val="3778947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4E1BFAEF-7FEF-4D03-A403-F4E9837AE142}" type="datetimeFigureOut">
              <a:rPr lang="es-CO" smtClean="0"/>
              <a:t>23/02/2021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74A0B409-9961-41C9-8030-B54C873099E9}" type="slidenum">
              <a:rPr lang="es-CO" smtClean="0"/>
              <a:t>‹Nº›</a:t>
            </a:fld>
            <a:endParaRPr lang="es-CO"/>
          </a:p>
        </p:txBody>
      </p:sp>
    </p:spTree>
    <p:extLst>
      <p:ext uri="{BB962C8B-B14F-4D97-AF65-F5344CB8AC3E}">
        <p14:creationId xmlns:p14="http://schemas.microsoft.com/office/powerpoint/2010/main" val="373083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93A58-1A5F-4129-B7C5-CB982F37B91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6C56911F-0C50-4DCE-A19D-E47F726F9E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9C9AAD-37C5-4ADB-84E7-1F68A437BEA2}"/>
              </a:ext>
            </a:extLst>
          </p:cNvPr>
          <p:cNvSpPr>
            <a:spLocks noGrp="1"/>
          </p:cNvSpPr>
          <p:nvPr>
            <p:ph type="dt" sz="half" idx="10"/>
          </p:nvPr>
        </p:nvSpPr>
        <p:spPr/>
        <p:txBody>
          <a:bodyPr/>
          <a:lstStyle/>
          <a:p>
            <a:fld id="{4CCC3209-B09B-43FE-8DD2-764C2F002D44}" type="datetimeFigureOut">
              <a:rPr lang="en-US" smtClean="0"/>
              <a:t>2/23/2021</a:t>
            </a:fld>
            <a:endParaRPr lang="en-US"/>
          </a:p>
        </p:txBody>
      </p:sp>
      <p:sp>
        <p:nvSpPr>
          <p:cNvPr id="5" name="Marcador de pie de página 4">
            <a:extLst>
              <a:ext uri="{FF2B5EF4-FFF2-40B4-BE49-F238E27FC236}">
                <a16:creationId xmlns:a16="http://schemas.microsoft.com/office/drawing/2014/main" id="{AA39875F-7A0B-4932-B6B0-FC1CBCC1F17F}"/>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381552D6-D7C1-4EAA-A955-04B40BA73060}"/>
              </a:ext>
            </a:extLst>
          </p:cNvPr>
          <p:cNvSpPr>
            <a:spLocks noGrp="1"/>
          </p:cNvSpPr>
          <p:nvPr>
            <p:ph type="sldNum" sz="quarter" idx="12"/>
          </p:nvPr>
        </p:nvSpPr>
        <p:spPr/>
        <p:txBody>
          <a:bodyPr/>
          <a:lstStyle/>
          <a:p>
            <a:fld id="{86499B4B-32CD-450A-9525-56F0A568B73A}" type="slidenum">
              <a:rPr lang="en-US" smtClean="0"/>
              <a:t>‹Nº›</a:t>
            </a:fld>
            <a:endParaRPr lang="en-US"/>
          </a:p>
        </p:txBody>
      </p:sp>
    </p:spTree>
    <p:extLst>
      <p:ext uri="{BB962C8B-B14F-4D97-AF65-F5344CB8AC3E}">
        <p14:creationId xmlns:p14="http://schemas.microsoft.com/office/powerpoint/2010/main" val="1823444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4E1BFAEF-7FEF-4D03-A403-F4E9837AE142}" type="datetimeFigureOut">
              <a:rPr lang="es-CO" smtClean="0"/>
              <a:t>23/02/2021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74A0B409-9961-41C9-8030-B54C873099E9}" type="slidenum">
              <a:rPr lang="es-CO" smtClean="0"/>
              <a:t>‹Nº›</a:t>
            </a:fld>
            <a:endParaRPr lang="es-CO"/>
          </a:p>
        </p:txBody>
      </p:sp>
    </p:spTree>
    <p:extLst>
      <p:ext uri="{BB962C8B-B14F-4D97-AF65-F5344CB8AC3E}">
        <p14:creationId xmlns:p14="http://schemas.microsoft.com/office/powerpoint/2010/main" val="1513178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E1BFAEF-7FEF-4D03-A403-F4E9837AE142}" type="datetimeFigureOut">
              <a:rPr lang="es-CO" smtClean="0"/>
              <a:t>23/02/2021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74A0B409-9961-41C9-8030-B54C873099E9}" type="slidenum">
              <a:rPr lang="es-CO" smtClean="0"/>
              <a:t>‹Nº›</a:t>
            </a:fld>
            <a:endParaRPr lang="es-CO"/>
          </a:p>
        </p:txBody>
      </p:sp>
    </p:spTree>
    <p:extLst>
      <p:ext uri="{BB962C8B-B14F-4D97-AF65-F5344CB8AC3E}">
        <p14:creationId xmlns:p14="http://schemas.microsoft.com/office/powerpoint/2010/main" val="2147491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E1BFAEF-7FEF-4D03-A403-F4E9837AE142}" type="datetimeFigureOut">
              <a:rPr lang="es-CO" smtClean="0"/>
              <a:t>23/02/2021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74A0B409-9961-41C9-8030-B54C873099E9}" type="slidenum">
              <a:rPr lang="es-CO" smtClean="0"/>
              <a:t>‹Nº›</a:t>
            </a:fld>
            <a:endParaRPr lang="es-CO"/>
          </a:p>
        </p:txBody>
      </p:sp>
    </p:spTree>
    <p:extLst>
      <p:ext uri="{BB962C8B-B14F-4D97-AF65-F5344CB8AC3E}">
        <p14:creationId xmlns:p14="http://schemas.microsoft.com/office/powerpoint/2010/main" val="1036330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E1BFAEF-7FEF-4D03-A403-F4E9837AE142}" type="datetimeFigureOut">
              <a:rPr lang="es-CO" smtClean="0"/>
              <a:t>23/02/2021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74A0B409-9961-41C9-8030-B54C873099E9}" type="slidenum">
              <a:rPr lang="es-CO" smtClean="0"/>
              <a:t>‹Nº›</a:t>
            </a:fld>
            <a:endParaRPr lang="es-CO"/>
          </a:p>
        </p:txBody>
      </p:sp>
    </p:spTree>
    <p:extLst>
      <p:ext uri="{BB962C8B-B14F-4D97-AF65-F5344CB8AC3E}">
        <p14:creationId xmlns:p14="http://schemas.microsoft.com/office/powerpoint/2010/main" val="1425686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4E1BFAEF-7FEF-4D03-A403-F4E9837AE142}" type="datetimeFigureOut">
              <a:rPr lang="es-CO" smtClean="0"/>
              <a:t>23/02/2021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4A0B409-9961-41C9-8030-B54C873099E9}" type="slidenum">
              <a:rPr lang="es-CO" smtClean="0"/>
              <a:t>‹Nº›</a:t>
            </a:fld>
            <a:endParaRPr lang="es-CO"/>
          </a:p>
        </p:txBody>
      </p:sp>
    </p:spTree>
    <p:extLst>
      <p:ext uri="{BB962C8B-B14F-4D97-AF65-F5344CB8AC3E}">
        <p14:creationId xmlns:p14="http://schemas.microsoft.com/office/powerpoint/2010/main" val="3307257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4E1BFAEF-7FEF-4D03-A403-F4E9837AE142}" type="datetimeFigureOut">
              <a:rPr lang="es-CO" smtClean="0"/>
              <a:t>23/02/2021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4A0B409-9961-41C9-8030-B54C873099E9}" type="slidenum">
              <a:rPr lang="es-CO" smtClean="0"/>
              <a:t>‹Nº›</a:t>
            </a:fld>
            <a:endParaRPr lang="es-CO"/>
          </a:p>
        </p:txBody>
      </p:sp>
    </p:spTree>
    <p:extLst>
      <p:ext uri="{BB962C8B-B14F-4D97-AF65-F5344CB8AC3E}">
        <p14:creationId xmlns:p14="http://schemas.microsoft.com/office/powerpoint/2010/main" val="260463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CBC7E8-215D-4D06-A256-01B0054FBAD6}"/>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EE09D020-4123-4D04-BDDE-1918C1626B5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859D2A3C-1458-4275-9F8F-F834000EDB8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3EFB68A2-80DA-4CFB-877C-580901B2120D}"/>
              </a:ext>
            </a:extLst>
          </p:cNvPr>
          <p:cNvSpPr>
            <a:spLocks noGrp="1"/>
          </p:cNvSpPr>
          <p:nvPr>
            <p:ph type="dt" sz="half" idx="10"/>
          </p:nvPr>
        </p:nvSpPr>
        <p:spPr/>
        <p:txBody>
          <a:bodyPr/>
          <a:lstStyle/>
          <a:p>
            <a:fld id="{4CCC3209-B09B-43FE-8DD2-764C2F002D44}" type="datetimeFigureOut">
              <a:rPr lang="en-US" smtClean="0"/>
              <a:t>2/23/2021</a:t>
            </a:fld>
            <a:endParaRPr lang="en-US"/>
          </a:p>
        </p:txBody>
      </p:sp>
      <p:sp>
        <p:nvSpPr>
          <p:cNvPr id="6" name="Marcador de pie de página 5">
            <a:extLst>
              <a:ext uri="{FF2B5EF4-FFF2-40B4-BE49-F238E27FC236}">
                <a16:creationId xmlns:a16="http://schemas.microsoft.com/office/drawing/2014/main" id="{842C7A0D-9C86-4723-8901-6E5F38F3EA70}"/>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7E50DDE6-BE16-45DD-98EB-6ACE38470234}"/>
              </a:ext>
            </a:extLst>
          </p:cNvPr>
          <p:cNvSpPr>
            <a:spLocks noGrp="1"/>
          </p:cNvSpPr>
          <p:nvPr>
            <p:ph type="sldNum" sz="quarter" idx="12"/>
          </p:nvPr>
        </p:nvSpPr>
        <p:spPr/>
        <p:txBody>
          <a:bodyPr/>
          <a:lstStyle/>
          <a:p>
            <a:fld id="{86499B4B-32CD-450A-9525-56F0A568B73A}" type="slidenum">
              <a:rPr lang="en-US" smtClean="0"/>
              <a:t>‹Nº›</a:t>
            </a:fld>
            <a:endParaRPr lang="en-US"/>
          </a:p>
        </p:txBody>
      </p:sp>
    </p:spTree>
    <p:extLst>
      <p:ext uri="{BB962C8B-B14F-4D97-AF65-F5344CB8AC3E}">
        <p14:creationId xmlns:p14="http://schemas.microsoft.com/office/powerpoint/2010/main" val="29898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D5C88-0B34-4024-8B1C-79863C824B5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2DEAEB56-2AA8-484D-8F01-BDF6AB5B84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D30E8F1-4A33-42A1-B85C-1B863C8139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A5BE8270-451A-4845-A4EE-7E2E56AA1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D0FFAE8-DA73-4537-A387-ACA506A8B46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FDA4E421-9111-4E87-AACE-460BE4099BC1}"/>
              </a:ext>
            </a:extLst>
          </p:cNvPr>
          <p:cNvSpPr>
            <a:spLocks noGrp="1"/>
          </p:cNvSpPr>
          <p:nvPr>
            <p:ph type="dt" sz="half" idx="10"/>
          </p:nvPr>
        </p:nvSpPr>
        <p:spPr/>
        <p:txBody>
          <a:bodyPr/>
          <a:lstStyle/>
          <a:p>
            <a:fld id="{4CCC3209-B09B-43FE-8DD2-764C2F002D44}" type="datetimeFigureOut">
              <a:rPr lang="en-US" smtClean="0"/>
              <a:t>2/23/2021</a:t>
            </a:fld>
            <a:endParaRPr lang="en-US"/>
          </a:p>
        </p:txBody>
      </p:sp>
      <p:sp>
        <p:nvSpPr>
          <p:cNvPr id="8" name="Marcador de pie de página 7">
            <a:extLst>
              <a:ext uri="{FF2B5EF4-FFF2-40B4-BE49-F238E27FC236}">
                <a16:creationId xmlns:a16="http://schemas.microsoft.com/office/drawing/2014/main" id="{29110FE5-2B81-4C0A-ABC9-F6B73EB8849E}"/>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BF25FA98-35E9-4FE0-8CDD-335A399E5BCE}"/>
              </a:ext>
            </a:extLst>
          </p:cNvPr>
          <p:cNvSpPr>
            <a:spLocks noGrp="1"/>
          </p:cNvSpPr>
          <p:nvPr>
            <p:ph type="sldNum" sz="quarter" idx="12"/>
          </p:nvPr>
        </p:nvSpPr>
        <p:spPr/>
        <p:txBody>
          <a:bodyPr/>
          <a:lstStyle/>
          <a:p>
            <a:fld id="{86499B4B-32CD-450A-9525-56F0A568B73A}" type="slidenum">
              <a:rPr lang="en-US" smtClean="0"/>
              <a:t>‹Nº›</a:t>
            </a:fld>
            <a:endParaRPr lang="en-US"/>
          </a:p>
        </p:txBody>
      </p:sp>
    </p:spTree>
    <p:extLst>
      <p:ext uri="{BB962C8B-B14F-4D97-AF65-F5344CB8AC3E}">
        <p14:creationId xmlns:p14="http://schemas.microsoft.com/office/powerpoint/2010/main" val="30970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9E5EC-9260-4C69-8FE3-21D5269A3830}"/>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EC6815C5-E0F9-4577-9904-2B7D65BB1E17}"/>
              </a:ext>
            </a:extLst>
          </p:cNvPr>
          <p:cNvSpPr>
            <a:spLocks noGrp="1"/>
          </p:cNvSpPr>
          <p:nvPr>
            <p:ph type="dt" sz="half" idx="10"/>
          </p:nvPr>
        </p:nvSpPr>
        <p:spPr/>
        <p:txBody>
          <a:bodyPr/>
          <a:lstStyle/>
          <a:p>
            <a:fld id="{4CCC3209-B09B-43FE-8DD2-764C2F002D44}" type="datetimeFigureOut">
              <a:rPr lang="en-US" smtClean="0"/>
              <a:t>2/23/2021</a:t>
            </a:fld>
            <a:endParaRPr lang="en-US"/>
          </a:p>
        </p:txBody>
      </p:sp>
      <p:sp>
        <p:nvSpPr>
          <p:cNvPr id="4" name="Marcador de pie de página 3">
            <a:extLst>
              <a:ext uri="{FF2B5EF4-FFF2-40B4-BE49-F238E27FC236}">
                <a16:creationId xmlns:a16="http://schemas.microsoft.com/office/drawing/2014/main" id="{9BF97FCF-DCB1-4046-9DE5-813A60016E0F}"/>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D692612D-FC27-4A14-8A1B-A921698BA42A}"/>
              </a:ext>
            </a:extLst>
          </p:cNvPr>
          <p:cNvSpPr>
            <a:spLocks noGrp="1"/>
          </p:cNvSpPr>
          <p:nvPr>
            <p:ph type="sldNum" sz="quarter" idx="12"/>
          </p:nvPr>
        </p:nvSpPr>
        <p:spPr/>
        <p:txBody>
          <a:bodyPr/>
          <a:lstStyle/>
          <a:p>
            <a:fld id="{86499B4B-32CD-450A-9525-56F0A568B73A}" type="slidenum">
              <a:rPr lang="en-US" smtClean="0"/>
              <a:t>‹Nº›</a:t>
            </a:fld>
            <a:endParaRPr lang="en-US"/>
          </a:p>
        </p:txBody>
      </p:sp>
    </p:spTree>
    <p:extLst>
      <p:ext uri="{BB962C8B-B14F-4D97-AF65-F5344CB8AC3E}">
        <p14:creationId xmlns:p14="http://schemas.microsoft.com/office/powerpoint/2010/main" val="120591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1730FD-7C90-45BA-9FFE-3DD16183E8E3}"/>
              </a:ext>
            </a:extLst>
          </p:cNvPr>
          <p:cNvSpPr>
            <a:spLocks noGrp="1"/>
          </p:cNvSpPr>
          <p:nvPr>
            <p:ph type="dt" sz="half" idx="10"/>
          </p:nvPr>
        </p:nvSpPr>
        <p:spPr/>
        <p:txBody>
          <a:bodyPr/>
          <a:lstStyle/>
          <a:p>
            <a:fld id="{4CCC3209-B09B-43FE-8DD2-764C2F002D44}" type="datetimeFigureOut">
              <a:rPr lang="en-US" smtClean="0"/>
              <a:t>2/23/2021</a:t>
            </a:fld>
            <a:endParaRPr lang="en-US"/>
          </a:p>
        </p:txBody>
      </p:sp>
      <p:sp>
        <p:nvSpPr>
          <p:cNvPr id="3" name="Marcador de pie de página 2">
            <a:extLst>
              <a:ext uri="{FF2B5EF4-FFF2-40B4-BE49-F238E27FC236}">
                <a16:creationId xmlns:a16="http://schemas.microsoft.com/office/drawing/2014/main" id="{97468D76-D7E0-4D8F-A503-61BD24F86818}"/>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D120FAE9-2D5F-41D8-AB78-4B1981600985}"/>
              </a:ext>
            </a:extLst>
          </p:cNvPr>
          <p:cNvSpPr>
            <a:spLocks noGrp="1"/>
          </p:cNvSpPr>
          <p:nvPr>
            <p:ph type="sldNum" sz="quarter" idx="12"/>
          </p:nvPr>
        </p:nvSpPr>
        <p:spPr/>
        <p:txBody>
          <a:bodyPr/>
          <a:lstStyle/>
          <a:p>
            <a:fld id="{86499B4B-32CD-450A-9525-56F0A568B73A}" type="slidenum">
              <a:rPr lang="en-US" smtClean="0"/>
              <a:t>‹Nº›</a:t>
            </a:fld>
            <a:endParaRPr lang="en-US"/>
          </a:p>
        </p:txBody>
      </p:sp>
    </p:spTree>
    <p:extLst>
      <p:ext uri="{BB962C8B-B14F-4D97-AF65-F5344CB8AC3E}">
        <p14:creationId xmlns:p14="http://schemas.microsoft.com/office/powerpoint/2010/main" val="150394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A8D42F-1671-4FD8-8D4F-74EF11ECA2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2964B3B2-26BA-41AB-A568-0796307C32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4B2177E7-D796-4375-AEF7-D5EB6FE0C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B67E52-0BAE-40C5-9500-2391D965E01C}"/>
              </a:ext>
            </a:extLst>
          </p:cNvPr>
          <p:cNvSpPr>
            <a:spLocks noGrp="1"/>
          </p:cNvSpPr>
          <p:nvPr>
            <p:ph type="dt" sz="half" idx="10"/>
          </p:nvPr>
        </p:nvSpPr>
        <p:spPr/>
        <p:txBody>
          <a:bodyPr/>
          <a:lstStyle/>
          <a:p>
            <a:fld id="{4CCC3209-B09B-43FE-8DD2-764C2F002D44}" type="datetimeFigureOut">
              <a:rPr lang="en-US" smtClean="0"/>
              <a:t>2/23/2021</a:t>
            </a:fld>
            <a:endParaRPr lang="en-US"/>
          </a:p>
        </p:txBody>
      </p:sp>
      <p:sp>
        <p:nvSpPr>
          <p:cNvPr id="6" name="Marcador de pie de página 5">
            <a:extLst>
              <a:ext uri="{FF2B5EF4-FFF2-40B4-BE49-F238E27FC236}">
                <a16:creationId xmlns:a16="http://schemas.microsoft.com/office/drawing/2014/main" id="{710DB8DC-5009-421A-AD40-763DD7033272}"/>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80FBD62E-8EB8-40E5-A194-725EC3EFED8B}"/>
              </a:ext>
            </a:extLst>
          </p:cNvPr>
          <p:cNvSpPr>
            <a:spLocks noGrp="1"/>
          </p:cNvSpPr>
          <p:nvPr>
            <p:ph type="sldNum" sz="quarter" idx="12"/>
          </p:nvPr>
        </p:nvSpPr>
        <p:spPr/>
        <p:txBody>
          <a:bodyPr/>
          <a:lstStyle/>
          <a:p>
            <a:fld id="{86499B4B-32CD-450A-9525-56F0A568B73A}" type="slidenum">
              <a:rPr lang="en-US" smtClean="0"/>
              <a:t>‹Nº›</a:t>
            </a:fld>
            <a:endParaRPr lang="en-US"/>
          </a:p>
        </p:txBody>
      </p:sp>
    </p:spTree>
    <p:extLst>
      <p:ext uri="{BB962C8B-B14F-4D97-AF65-F5344CB8AC3E}">
        <p14:creationId xmlns:p14="http://schemas.microsoft.com/office/powerpoint/2010/main" val="259004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02E12A-0A64-49DE-9806-D38D6B2DD7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35FD63C9-AEDA-4E5E-9A1F-097ABF4B06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6714D6E2-2000-4CD1-AF9B-AE014DD0F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8C1B91-26E6-4F83-A6C1-7E2925F736EE}"/>
              </a:ext>
            </a:extLst>
          </p:cNvPr>
          <p:cNvSpPr>
            <a:spLocks noGrp="1"/>
          </p:cNvSpPr>
          <p:nvPr>
            <p:ph type="dt" sz="half" idx="10"/>
          </p:nvPr>
        </p:nvSpPr>
        <p:spPr/>
        <p:txBody>
          <a:bodyPr/>
          <a:lstStyle/>
          <a:p>
            <a:fld id="{4CCC3209-B09B-43FE-8DD2-764C2F002D44}" type="datetimeFigureOut">
              <a:rPr lang="en-US" smtClean="0"/>
              <a:t>2/23/2021</a:t>
            </a:fld>
            <a:endParaRPr lang="en-US"/>
          </a:p>
        </p:txBody>
      </p:sp>
      <p:sp>
        <p:nvSpPr>
          <p:cNvPr id="6" name="Marcador de pie de página 5">
            <a:extLst>
              <a:ext uri="{FF2B5EF4-FFF2-40B4-BE49-F238E27FC236}">
                <a16:creationId xmlns:a16="http://schemas.microsoft.com/office/drawing/2014/main" id="{66CFD4D6-6F44-4A43-B1C6-7B002BC33CF6}"/>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9CFF93F8-4270-4F72-A736-AA83269A75AF}"/>
              </a:ext>
            </a:extLst>
          </p:cNvPr>
          <p:cNvSpPr>
            <a:spLocks noGrp="1"/>
          </p:cNvSpPr>
          <p:nvPr>
            <p:ph type="sldNum" sz="quarter" idx="12"/>
          </p:nvPr>
        </p:nvSpPr>
        <p:spPr/>
        <p:txBody>
          <a:bodyPr/>
          <a:lstStyle/>
          <a:p>
            <a:fld id="{86499B4B-32CD-450A-9525-56F0A568B73A}" type="slidenum">
              <a:rPr lang="en-US" smtClean="0"/>
              <a:t>‹Nº›</a:t>
            </a:fld>
            <a:endParaRPr lang="en-US"/>
          </a:p>
        </p:txBody>
      </p:sp>
    </p:spTree>
    <p:extLst>
      <p:ext uri="{BB962C8B-B14F-4D97-AF65-F5344CB8AC3E}">
        <p14:creationId xmlns:p14="http://schemas.microsoft.com/office/powerpoint/2010/main" val="1130750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868E1C-A405-4369-80AC-12315FE3C1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40D05EA5-328C-4D68-88AA-3DD94B9EFB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DBAFE565-912B-440C-B9DD-83EBEEA9EC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C3209-B09B-43FE-8DD2-764C2F002D44}" type="datetimeFigureOut">
              <a:rPr lang="en-US" smtClean="0"/>
              <a:t>2/23/2021</a:t>
            </a:fld>
            <a:endParaRPr lang="en-US"/>
          </a:p>
        </p:txBody>
      </p:sp>
      <p:sp>
        <p:nvSpPr>
          <p:cNvPr id="5" name="Marcador de pie de página 4">
            <a:extLst>
              <a:ext uri="{FF2B5EF4-FFF2-40B4-BE49-F238E27FC236}">
                <a16:creationId xmlns:a16="http://schemas.microsoft.com/office/drawing/2014/main" id="{208778D0-F375-4C2A-9C87-2821CD13B2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8F7E4AC3-7BD0-48C6-8EC4-087C007821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99B4B-32CD-450A-9525-56F0A568B73A}" type="slidenum">
              <a:rPr lang="en-US" smtClean="0"/>
              <a:t>‹Nº›</a:t>
            </a:fld>
            <a:endParaRPr lang="en-US"/>
          </a:p>
        </p:txBody>
      </p:sp>
    </p:spTree>
    <p:extLst>
      <p:ext uri="{BB962C8B-B14F-4D97-AF65-F5344CB8AC3E}">
        <p14:creationId xmlns:p14="http://schemas.microsoft.com/office/powerpoint/2010/main" val="1285223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C1A1BF-36C7-4D08-8D22-37D1D3DB10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E78A606D-3CEA-4C57-A186-92088EE84E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E0C4B5C4-2D18-4803-A0DF-30CB372358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B39D8-9864-4DB7-A266-FB767E211080}" type="datetimeFigureOut">
              <a:rPr lang="en-US" smtClean="0"/>
              <a:t>2/23/2021</a:t>
            </a:fld>
            <a:endParaRPr lang="en-US"/>
          </a:p>
        </p:txBody>
      </p:sp>
      <p:sp>
        <p:nvSpPr>
          <p:cNvPr id="5" name="Marcador de pie de página 4">
            <a:extLst>
              <a:ext uri="{FF2B5EF4-FFF2-40B4-BE49-F238E27FC236}">
                <a16:creationId xmlns:a16="http://schemas.microsoft.com/office/drawing/2014/main" id="{F34FFF66-5E5F-4CD0-8B83-228205F68B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FDC784BD-2C6D-4D98-9218-B3D0C85E9E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B2DE5E-C90A-46AA-B047-D6C0F991104E}" type="slidenum">
              <a:rPr lang="en-US" smtClean="0"/>
              <a:t>‹Nº›</a:t>
            </a:fld>
            <a:endParaRPr lang="en-US"/>
          </a:p>
        </p:txBody>
      </p:sp>
    </p:spTree>
    <p:extLst>
      <p:ext uri="{BB962C8B-B14F-4D97-AF65-F5344CB8AC3E}">
        <p14:creationId xmlns:p14="http://schemas.microsoft.com/office/powerpoint/2010/main" val="201000242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BFAEF-7FEF-4D03-A403-F4E9837AE142}" type="datetimeFigureOut">
              <a:rPr lang="es-CO" smtClean="0"/>
              <a:t>23/02/2021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0B409-9961-41C9-8030-B54C873099E9}" type="slidenum">
              <a:rPr lang="es-CO" smtClean="0"/>
              <a:t>‹Nº›</a:t>
            </a:fld>
            <a:endParaRPr lang="es-CO"/>
          </a:p>
        </p:txBody>
      </p:sp>
    </p:spTree>
    <p:extLst>
      <p:ext uri="{BB962C8B-B14F-4D97-AF65-F5344CB8AC3E}">
        <p14:creationId xmlns:p14="http://schemas.microsoft.com/office/powerpoint/2010/main" val="41469994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5.jpg"/><Relationship Id="rId7" Type="http://schemas.openxmlformats.org/officeDocument/2006/relationships/diagramColors" Target="../diagrams/colors1.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PowerPoint_Slide.sldx"/></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package" Target="../embeddings/Microsoft_PowerPoint_Slide1.sldx"/></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dirty="0"/>
          </a:p>
        </p:txBody>
      </p:sp>
      <p:sp>
        <p:nvSpPr>
          <p:cNvPr id="3" name="Subtítulo 2"/>
          <p:cNvSpPr>
            <a:spLocks noGrp="1"/>
          </p:cNvSpPr>
          <p:nvPr>
            <p:ph type="subTitle" idx="1"/>
          </p:nvPr>
        </p:nvSpPr>
        <p:spPr/>
        <p:txBody>
          <a:bodyPr/>
          <a:lstStyle/>
          <a:p>
            <a:endParaRPr lang="es-CO"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78444"/>
          </a:xfrm>
          <a:prstGeom prst="rect">
            <a:avLst/>
          </a:prstGeom>
        </p:spPr>
      </p:pic>
    </p:spTree>
    <p:extLst>
      <p:ext uri="{BB962C8B-B14F-4D97-AF65-F5344CB8AC3E}">
        <p14:creationId xmlns:p14="http://schemas.microsoft.com/office/powerpoint/2010/main" val="967947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90600" y="76201"/>
            <a:ext cx="7524750" cy="7048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000" dirty="0">
                <a:solidFill>
                  <a:schemeClr val="bg1"/>
                </a:solidFill>
                <a:latin typeface="Arial" panose="020B0604020202020204" pitchFamily="34" charset="0"/>
                <a:cs typeface="Arial" panose="020B0604020202020204" pitchFamily="34" charset="0"/>
              </a:rPr>
              <a:t>3. Reducir la producción de droga mediante el control a las sustancias químicas e infraestructuras de producción</a:t>
            </a:r>
          </a:p>
        </p:txBody>
      </p:sp>
      <p:sp>
        <p:nvSpPr>
          <p:cNvPr id="7" name="Rectángulo 6"/>
          <p:cNvSpPr/>
          <p:nvPr/>
        </p:nvSpPr>
        <p:spPr>
          <a:xfrm>
            <a:off x="95250" y="76200"/>
            <a:ext cx="800100" cy="742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2000" dirty="0">
              <a:solidFill>
                <a:schemeClr val="tx1"/>
              </a:solidFill>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25" y="114300"/>
            <a:ext cx="666750" cy="666750"/>
          </a:xfrm>
          <a:prstGeom prst="rect">
            <a:avLst/>
          </a:prstGeom>
        </p:spPr>
      </p:pic>
      <p:sp>
        <p:nvSpPr>
          <p:cNvPr id="9" name="Rectangle 71">
            <a:extLst>
              <a:ext uri="{FF2B5EF4-FFF2-40B4-BE49-F238E27FC236}">
                <a16:creationId xmlns:a16="http://schemas.microsoft.com/office/drawing/2014/main" id="{DD8ED63C-857C-46F2-B72F-77F0BC9428BC}"/>
              </a:ext>
            </a:extLst>
          </p:cNvPr>
          <p:cNvSpPr/>
          <p:nvPr/>
        </p:nvSpPr>
        <p:spPr>
          <a:xfrm>
            <a:off x="39074" y="2127345"/>
            <a:ext cx="4213764" cy="4557733"/>
          </a:xfrm>
          <a:prstGeom prst="rect">
            <a:avLst/>
          </a:prstGeom>
          <a:solidFill>
            <a:srgbClr val="3972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x-none" sz="1350" dirty="0">
              <a:solidFill>
                <a:prstClr val="white"/>
              </a:solidFill>
              <a:latin typeface="Calibri" panose="020F0502020204030204"/>
            </a:endParaRPr>
          </a:p>
        </p:txBody>
      </p:sp>
      <p:sp>
        <p:nvSpPr>
          <p:cNvPr id="10" name="Cuadro de texto 44">
            <a:extLst>
              <a:ext uri="{FF2B5EF4-FFF2-40B4-BE49-F238E27FC236}">
                <a16:creationId xmlns:a16="http://schemas.microsoft.com/office/drawing/2014/main" id="{5CE9796C-103F-4780-ACE8-1696757A98F4}"/>
              </a:ext>
            </a:extLst>
          </p:cNvPr>
          <p:cNvSpPr txBox="1"/>
          <p:nvPr/>
        </p:nvSpPr>
        <p:spPr>
          <a:xfrm>
            <a:off x="1155061" y="1668503"/>
            <a:ext cx="5169582" cy="5321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defTabSz="685800">
              <a:lnSpc>
                <a:spcPct val="107000"/>
              </a:lnSpc>
              <a:spcAft>
                <a:spcPts val="600"/>
              </a:spcAft>
            </a:pPr>
            <a:r>
              <a:rPr lang="es-CO" b="1" dirty="0">
                <a:solidFill>
                  <a:srgbClr val="FFAB00"/>
                </a:solidFill>
                <a:latin typeface="Arial" panose="020B0604020202020204" pitchFamily="34" charset="0"/>
                <a:ea typeface="Calibri" panose="020F0502020204030204" pitchFamily="34" charset="0"/>
                <a:cs typeface="Times New Roman" panose="02020603050405020304" pitchFamily="18" charset="0"/>
              </a:rPr>
              <a:t>Incautaciones con cifras a 31 de octubre 2020 </a:t>
            </a:r>
            <a:endParaRPr lang="es-CO" dirty="0">
              <a:solidFill>
                <a:srgbClr val="FFAB00"/>
              </a:solidFill>
              <a:latin typeface="Arial" panose="020B0604020202020204" pitchFamily="34" charset="0"/>
              <a:ea typeface="Calibri" panose="020F0502020204030204" pitchFamily="34" charset="0"/>
              <a:cs typeface="Times New Roman" panose="02020603050405020304" pitchFamily="18" charset="0"/>
            </a:endParaRPr>
          </a:p>
          <a:p>
            <a:pPr defTabSz="685800">
              <a:lnSpc>
                <a:spcPct val="107000"/>
              </a:lnSpc>
              <a:spcAft>
                <a:spcPts val="600"/>
              </a:spcAft>
            </a:pPr>
            <a:r>
              <a:rPr lang="es-CO" sz="1050" dirty="0">
                <a:solidFill>
                  <a:srgbClr val="FFAB00"/>
                </a:solidFill>
                <a:latin typeface="Arial" panose="020B0604020202020204" pitchFamily="34" charset="0"/>
                <a:ea typeface="Calibri" panose="020F0502020204030204" pitchFamily="34" charset="0"/>
                <a:cs typeface="Times New Roman" panose="02020603050405020304" pitchFamily="18" charset="0"/>
              </a:rPr>
              <a:t> </a:t>
            </a:r>
          </a:p>
        </p:txBody>
      </p:sp>
      <p:sp>
        <p:nvSpPr>
          <p:cNvPr id="13" name="Rectángulo 12">
            <a:extLst>
              <a:ext uri="{FF2B5EF4-FFF2-40B4-BE49-F238E27FC236}">
                <a16:creationId xmlns:a16="http://schemas.microsoft.com/office/drawing/2014/main" id="{AEBFE48F-23E8-43D8-AF78-61271F91CC44}"/>
              </a:ext>
            </a:extLst>
          </p:cNvPr>
          <p:cNvSpPr/>
          <p:nvPr/>
        </p:nvSpPr>
        <p:spPr>
          <a:xfrm>
            <a:off x="1008952" y="2191485"/>
            <a:ext cx="3243886" cy="4016121"/>
          </a:xfrm>
          <a:prstGeom prst="rect">
            <a:avLst/>
          </a:prstGeom>
        </p:spPr>
        <p:txBody>
          <a:bodyPr wrap="square">
            <a:noAutofit/>
          </a:bodyPr>
          <a:lstStyle/>
          <a:p>
            <a:pPr defTabSz="685800"/>
            <a:r>
              <a:rPr lang="es-MX" sz="1600" b="1" dirty="0">
                <a:solidFill>
                  <a:srgbClr val="FFAB00"/>
                </a:solidFill>
                <a:ea typeface="Arial" panose="020B0604020202020204" pitchFamily="34" charset="0"/>
              </a:rPr>
              <a:t>438,6 </a:t>
            </a:r>
            <a:r>
              <a:rPr lang="es-CO" sz="1600" b="1" dirty="0" err="1">
                <a:solidFill>
                  <a:srgbClr val="FFAB00"/>
                </a:solidFill>
                <a:ea typeface="Arial" panose="020B0604020202020204" pitchFamily="34" charset="0"/>
              </a:rPr>
              <a:t>tm</a:t>
            </a:r>
            <a:endParaRPr lang="es-CO" sz="1600" b="1" dirty="0">
              <a:solidFill>
                <a:srgbClr val="FFAB00"/>
              </a:solidFill>
              <a:ea typeface="Times New Roman" panose="02020603050405020304" pitchFamily="18" charset="0"/>
            </a:endParaRPr>
          </a:p>
          <a:p>
            <a:pPr defTabSz="685800"/>
            <a:r>
              <a:rPr lang="es-MX" sz="1400" dirty="0">
                <a:solidFill>
                  <a:prstClr val="white"/>
                </a:solidFill>
                <a:ea typeface="Arial" panose="020B0604020202020204" pitchFamily="34" charset="0"/>
              </a:rPr>
              <a:t>De clorhidrato de cocaína incautadas</a:t>
            </a:r>
          </a:p>
          <a:p>
            <a:pPr defTabSz="685800"/>
            <a:endParaRPr lang="es-CO" sz="1400" dirty="0">
              <a:solidFill>
                <a:prstClr val="white"/>
              </a:solidFill>
              <a:ea typeface="Times New Roman" panose="02020603050405020304" pitchFamily="18" charset="0"/>
            </a:endParaRPr>
          </a:p>
          <a:p>
            <a:pPr defTabSz="685800"/>
            <a:endParaRPr lang="es-CO" sz="1400" dirty="0">
              <a:solidFill>
                <a:prstClr val="white"/>
              </a:solidFill>
              <a:ea typeface="Times New Roman" panose="02020603050405020304" pitchFamily="18" charset="0"/>
            </a:endParaRPr>
          </a:p>
          <a:p>
            <a:pPr defTabSz="685800"/>
            <a:r>
              <a:rPr lang="es-MX" sz="1600" b="1" dirty="0">
                <a:solidFill>
                  <a:srgbClr val="FFAB00"/>
                </a:solidFill>
                <a:ea typeface="Arial" panose="020B0604020202020204" pitchFamily="34" charset="0"/>
              </a:rPr>
              <a:t>65,4 </a:t>
            </a:r>
            <a:r>
              <a:rPr lang="es-MX" sz="1600" b="1" dirty="0" err="1">
                <a:solidFill>
                  <a:srgbClr val="FFAB00"/>
                </a:solidFill>
                <a:ea typeface="Arial" panose="020B0604020202020204" pitchFamily="34" charset="0"/>
              </a:rPr>
              <a:t>tm</a:t>
            </a:r>
            <a:r>
              <a:rPr lang="es-MX" sz="1600" b="1" dirty="0">
                <a:solidFill>
                  <a:srgbClr val="FFAB00"/>
                </a:solidFill>
                <a:ea typeface="Arial" panose="020B0604020202020204" pitchFamily="34" charset="0"/>
              </a:rPr>
              <a:t> </a:t>
            </a:r>
            <a:endParaRPr lang="es-CO" sz="1600" b="1" dirty="0">
              <a:solidFill>
                <a:srgbClr val="FFAB00"/>
              </a:solidFill>
              <a:ea typeface="Times New Roman" panose="02020603050405020304" pitchFamily="18" charset="0"/>
            </a:endParaRPr>
          </a:p>
          <a:p>
            <a:pPr defTabSz="685800"/>
            <a:r>
              <a:rPr lang="es-MX" sz="1400" dirty="0">
                <a:solidFill>
                  <a:prstClr val="white"/>
                </a:solidFill>
                <a:ea typeface="Arial" panose="020B0604020202020204" pitchFamily="34" charset="0"/>
              </a:rPr>
              <a:t>de pasta/base de cocaína incautadas</a:t>
            </a:r>
          </a:p>
          <a:p>
            <a:pPr defTabSz="685800"/>
            <a:endParaRPr lang="es-MX" sz="1600" b="1" dirty="0">
              <a:solidFill>
                <a:prstClr val="white"/>
              </a:solidFill>
              <a:ea typeface="Times New Roman" panose="02020603050405020304" pitchFamily="18" charset="0"/>
            </a:endParaRPr>
          </a:p>
          <a:p>
            <a:pPr defTabSz="685800"/>
            <a:r>
              <a:rPr lang="es-MX" sz="1600" b="1" dirty="0">
                <a:solidFill>
                  <a:srgbClr val="FFAB00"/>
                </a:solidFill>
                <a:ea typeface="Arial" panose="020B0604020202020204" pitchFamily="34" charset="0"/>
              </a:rPr>
              <a:t>457,2 tm</a:t>
            </a:r>
            <a:endParaRPr lang="es-CO" sz="1600" b="1" dirty="0">
              <a:solidFill>
                <a:srgbClr val="FFAB00"/>
              </a:solidFill>
              <a:ea typeface="Times New Roman" panose="02020603050405020304" pitchFamily="18" charset="0"/>
            </a:endParaRPr>
          </a:p>
          <a:p>
            <a:pPr defTabSz="685800"/>
            <a:r>
              <a:rPr lang="es-MX" sz="1400" dirty="0">
                <a:solidFill>
                  <a:prstClr val="white"/>
                </a:solidFill>
                <a:ea typeface="Arial" panose="020B0604020202020204" pitchFamily="34" charset="0"/>
              </a:rPr>
              <a:t>de marihuana incautadas</a:t>
            </a:r>
          </a:p>
          <a:p>
            <a:pPr defTabSz="685800"/>
            <a:endParaRPr lang="es-MX" sz="1600" b="1" dirty="0">
              <a:solidFill>
                <a:prstClr val="white"/>
              </a:solidFill>
              <a:ea typeface="Times New Roman" panose="02020603050405020304" pitchFamily="18" charset="0"/>
            </a:endParaRPr>
          </a:p>
          <a:p>
            <a:pPr defTabSz="685800"/>
            <a:endParaRPr lang="es-MX" sz="1600" b="1" dirty="0">
              <a:solidFill>
                <a:prstClr val="white"/>
              </a:solidFill>
              <a:ea typeface="Times New Roman" panose="02020603050405020304" pitchFamily="18" charset="0"/>
            </a:endParaRPr>
          </a:p>
          <a:p>
            <a:pPr defTabSz="685800"/>
            <a:r>
              <a:rPr lang="es-ES" sz="1600" b="1" dirty="0">
                <a:solidFill>
                  <a:srgbClr val="FFAB00"/>
                </a:solidFill>
                <a:ea typeface="Arial" panose="020B0604020202020204" pitchFamily="34" charset="0"/>
              </a:rPr>
              <a:t>7.468,158  </a:t>
            </a:r>
            <a:r>
              <a:rPr lang="es-ES" sz="1400" b="1" dirty="0">
                <a:solidFill>
                  <a:schemeClr val="bg1"/>
                </a:solidFill>
                <a:ea typeface="Arial" panose="020B0604020202020204" pitchFamily="34" charset="0"/>
              </a:rPr>
              <a:t>galones incautados</a:t>
            </a:r>
          </a:p>
          <a:p>
            <a:pPr defTabSz="685800"/>
            <a:r>
              <a:rPr lang="es-CO" sz="1600" b="1" dirty="0">
                <a:solidFill>
                  <a:srgbClr val="FFAB00"/>
                </a:solidFill>
                <a:ea typeface="Times New Roman" panose="02020603050405020304" pitchFamily="18" charset="0"/>
              </a:rPr>
              <a:t>39,2 </a:t>
            </a:r>
            <a:r>
              <a:rPr lang="es-ES" sz="1400" b="1" dirty="0" err="1">
                <a:solidFill>
                  <a:schemeClr val="bg1"/>
                </a:solidFill>
                <a:ea typeface="Arial" panose="020B0604020202020204" pitchFamily="34" charset="0"/>
              </a:rPr>
              <a:t>tm</a:t>
            </a:r>
            <a:r>
              <a:rPr lang="es-ES" sz="1400" b="1" dirty="0">
                <a:solidFill>
                  <a:schemeClr val="bg1"/>
                </a:solidFill>
                <a:ea typeface="Arial" panose="020B0604020202020204" pitchFamily="34" charset="0"/>
              </a:rPr>
              <a:t> incautadas</a:t>
            </a:r>
            <a:r>
              <a:rPr lang="es-CO" sz="1400" b="1" dirty="0">
                <a:solidFill>
                  <a:srgbClr val="FFAB00"/>
                </a:solidFill>
                <a:ea typeface="Times New Roman" panose="02020603050405020304" pitchFamily="18" charset="0"/>
              </a:rPr>
              <a:t>  de sustancias solidas</a:t>
            </a:r>
          </a:p>
          <a:p>
            <a:pPr defTabSz="685800"/>
            <a:endParaRPr lang="es-CO" sz="1400" b="1" dirty="0">
              <a:solidFill>
                <a:srgbClr val="FFAB00"/>
              </a:solidFill>
              <a:ea typeface="Times New Roman" panose="02020603050405020304" pitchFamily="18" charset="0"/>
            </a:endParaRPr>
          </a:p>
          <a:p>
            <a:pPr defTabSz="685800"/>
            <a:r>
              <a:rPr lang="es-MX" sz="1400" b="1" dirty="0">
                <a:solidFill>
                  <a:srgbClr val="FFAB00"/>
                </a:solidFill>
                <a:latin typeface="Arial" panose="020B0604020202020204" pitchFamily="34" charset="0"/>
                <a:ea typeface="Calibri" panose="020F0502020204030204" pitchFamily="34" charset="0"/>
                <a:cs typeface="Times New Roman" panose="02020603050405020304" pitchFamily="18" charset="0"/>
              </a:rPr>
              <a:t>Infraestructura desmantelada 31 de octubre 2020</a:t>
            </a:r>
            <a:r>
              <a:rPr lang="es-MX" sz="1400" b="1" dirty="0">
                <a:solidFill>
                  <a:srgbClr val="FFAB00"/>
                </a:solidFill>
                <a:latin typeface="Arial" panose="020B0604020202020204" pitchFamily="34" charset="0"/>
                <a:ea typeface="Times New Roman" panose="02020603050405020304" pitchFamily="18" charset="0"/>
                <a:cs typeface="Arial" panose="020B0604020202020204" pitchFamily="34" charset="0"/>
              </a:rPr>
              <a:t> 4,468 unidades</a:t>
            </a:r>
          </a:p>
          <a:p>
            <a:pPr defTabSz="685800"/>
            <a:endParaRPr lang="es-MX" sz="1400" b="1" dirty="0">
              <a:solidFill>
                <a:srgbClr val="FFAB00"/>
              </a:solidFill>
              <a:latin typeface="Arial" panose="020B0604020202020204" pitchFamily="34" charset="0"/>
              <a:ea typeface="Times New Roman" panose="02020603050405020304" pitchFamily="18" charset="0"/>
              <a:cs typeface="Arial" panose="020B0604020202020204" pitchFamily="34" charset="0"/>
            </a:endParaRPr>
          </a:p>
          <a:p>
            <a:pPr defTabSz="685800"/>
            <a:r>
              <a:rPr lang="es-MX" sz="1100" b="1" dirty="0">
                <a:solidFill>
                  <a:srgbClr val="FFAB00"/>
                </a:solidFill>
                <a:latin typeface="Arial" panose="020B0604020202020204" pitchFamily="34" charset="0"/>
                <a:ea typeface="Times New Roman" panose="02020603050405020304" pitchFamily="18" charset="0"/>
                <a:cs typeface="Arial" panose="020B0604020202020204" pitchFamily="34" charset="0"/>
              </a:rPr>
              <a:t>CRISTALIZADEROS DE CLORHIDRATO DE COCAINA 212 Unidades</a:t>
            </a:r>
          </a:p>
          <a:p>
            <a:pPr defTabSz="685800"/>
            <a:endParaRPr lang="es-CO" sz="1400" dirty="0">
              <a:solidFill>
                <a:srgbClr val="FFAB00"/>
              </a:solidFill>
              <a:latin typeface="Arial" panose="020B0604020202020204" pitchFamily="34" charset="0"/>
              <a:ea typeface="Calibri" panose="020F0502020204030204" pitchFamily="34" charset="0"/>
              <a:cs typeface="Times New Roman" panose="02020603050405020304" pitchFamily="18" charset="0"/>
            </a:endParaRPr>
          </a:p>
          <a:p>
            <a:pPr defTabSz="685800"/>
            <a:r>
              <a:rPr lang="es-CO" sz="1400" b="1" dirty="0">
                <a:solidFill>
                  <a:srgbClr val="FFAB00"/>
                </a:solidFill>
                <a:ea typeface="Times New Roman" panose="02020603050405020304" pitchFamily="18" charset="0"/>
              </a:rPr>
              <a:t> </a:t>
            </a:r>
            <a:endParaRPr lang="es-CO" sz="1400" b="1" dirty="0">
              <a:solidFill>
                <a:prstClr val="white"/>
              </a:solidFill>
              <a:ea typeface="Times New Roman" panose="02020603050405020304" pitchFamily="18" charset="0"/>
            </a:endParaRPr>
          </a:p>
          <a:p>
            <a:pPr defTabSz="685800"/>
            <a:endParaRPr lang="es-CO" sz="1400" dirty="0">
              <a:solidFill>
                <a:prstClr val="white"/>
              </a:solidFill>
              <a:ea typeface="Times New Roman" panose="02020603050405020304" pitchFamily="18" charset="0"/>
            </a:endParaRPr>
          </a:p>
        </p:txBody>
      </p:sp>
      <p:sp>
        <p:nvSpPr>
          <p:cNvPr id="14" name="Rectangle 63">
            <a:extLst>
              <a:ext uri="{FF2B5EF4-FFF2-40B4-BE49-F238E27FC236}">
                <a16:creationId xmlns:a16="http://schemas.microsoft.com/office/drawing/2014/main" id="{94BD0C35-CC71-497D-AB63-3168B2E05D90}"/>
              </a:ext>
            </a:extLst>
          </p:cNvPr>
          <p:cNvSpPr/>
          <p:nvPr/>
        </p:nvSpPr>
        <p:spPr>
          <a:xfrm>
            <a:off x="455462" y="1476759"/>
            <a:ext cx="613951" cy="613951"/>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x-none" sz="1350">
              <a:solidFill>
                <a:prstClr val="white"/>
              </a:solidFill>
              <a:latin typeface="Calibri" panose="020F0502020204030204"/>
            </a:endParaRPr>
          </a:p>
        </p:txBody>
      </p:sp>
      <p:sp>
        <p:nvSpPr>
          <p:cNvPr id="15" name="Oval 64">
            <a:extLst>
              <a:ext uri="{FF2B5EF4-FFF2-40B4-BE49-F238E27FC236}">
                <a16:creationId xmlns:a16="http://schemas.microsoft.com/office/drawing/2014/main" id="{1707BC99-FC84-4A77-9029-F4FAB61D6319}"/>
              </a:ext>
            </a:extLst>
          </p:cNvPr>
          <p:cNvSpPr/>
          <p:nvPr/>
        </p:nvSpPr>
        <p:spPr>
          <a:xfrm>
            <a:off x="426300" y="2211372"/>
            <a:ext cx="576224" cy="576224"/>
          </a:xfrm>
          <a:prstGeom prst="ellipse">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x-none" sz="1350">
              <a:solidFill>
                <a:prstClr val="white"/>
              </a:solidFill>
              <a:latin typeface="Calibri" panose="020F0502020204030204"/>
            </a:endParaRPr>
          </a:p>
        </p:txBody>
      </p:sp>
      <p:sp>
        <p:nvSpPr>
          <p:cNvPr id="16" name="Oval 65">
            <a:extLst>
              <a:ext uri="{FF2B5EF4-FFF2-40B4-BE49-F238E27FC236}">
                <a16:creationId xmlns:a16="http://schemas.microsoft.com/office/drawing/2014/main" id="{02E3B49A-E8CB-40FE-B6B1-B68980E51B56}"/>
              </a:ext>
            </a:extLst>
          </p:cNvPr>
          <p:cNvSpPr/>
          <p:nvPr/>
        </p:nvSpPr>
        <p:spPr>
          <a:xfrm>
            <a:off x="426300" y="3067569"/>
            <a:ext cx="576224" cy="576224"/>
          </a:xfrm>
          <a:prstGeom prst="ellipse">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x-none" sz="1350">
              <a:solidFill>
                <a:prstClr val="white"/>
              </a:solidFill>
              <a:latin typeface="Calibri" panose="020F0502020204030204"/>
            </a:endParaRPr>
          </a:p>
        </p:txBody>
      </p:sp>
      <p:sp>
        <p:nvSpPr>
          <p:cNvPr id="17" name="Oval 66">
            <a:extLst>
              <a:ext uri="{FF2B5EF4-FFF2-40B4-BE49-F238E27FC236}">
                <a16:creationId xmlns:a16="http://schemas.microsoft.com/office/drawing/2014/main" id="{83CF88FC-F378-4A7A-B33F-8C72F145E082}"/>
              </a:ext>
            </a:extLst>
          </p:cNvPr>
          <p:cNvSpPr/>
          <p:nvPr/>
        </p:nvSpPr>
        <p:spPr>
          <a:xfrm>
            <a:off x="468114" y="3827783"/>
            <a:ext cx="576224" cy="576224"/>
          </a:xfrm>
          <a:prstGeom prst="ellipse">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x-none" sz="1350">
              <a:solidFill>
                <a:prstClr val="white"/>
              </a:solidFill>
              <a:latin typeface="Calibri" panose="020F0502020204030204"/>
            </a:endParaRPr>
          </a:p>
        </p:txBody>
      </p:sp>
      <p:pic>
        <p:nvPicPr>
          <p:cNvPr id="18" name="Picture 5" descr="A close up of a logo&#10;&#10;Description automatically generated">
            <a:extLst>
              <a:ext uri="{FF2B5EF4-FFF2-40B4-BE49-F238E27FC236}">
                <a16:creationId xmlns:a16="http://schemas.microsoft.com/office/drawing/2014/main" id="{DDF9734F-440A-450E-BF64-DC970CDE537D}"/>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6300" y="1460873"/>
            <a:ext cx="497004" cy="497004"/>
          </a:xfrm>
          <a:prstGeom prst="rect">
            <a:avLst/>
          </a:prstGeom>
        </p:spPr>
      </p:pic>
      <p:pic>
        <p:nvPicPr>
          <p:cNvPr id="19" name="Picture 13" descr="A close up of a logo&#10;&#10;Description automatically generated">
            <a:extLst>
              <a:ext uri="{FF2B5EF4-FFF2-40B4-BE49-F238E27FC236}">
                <a16:creationId xmlns:a16="http://schemas.microsoft.com/office/drawing/2014/main" id="{FB3CFBC9-3D34-465C-A7F3-941222C83A0A}"/>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8423" y="3080970"/>
            <a:ext cx="431639" cy="431639"/>
          </a:xfrm>
          <a:prstGeom prst="rect">
            <a:avLst/>
          </a:prstGeom>
        </p:spPr>
      </p:pic>
      <p:pic>
        <p:nvPicPr>
          <p:cNvPr id="20" name="Picture 21" descr="A close up of a logo&#10;&#10;Description automatically generated">
            <a:extLst>
              <a:ext uri="{FF2B5EF4-FFF2-40B4-BE49-F238E27FC236}">
                <a16:creationId xmlns:a16="http://schemas.microsoft.com/office/drawing/2014/main" id="{FE8C57DA-DB90-463A-8A1D-53D4CF19DFF8}"/>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90157" y="2238107"/>
            <a:ext cx="397917" cy="397917"/>
          </a:xfrm>
          <a:prstGeom prst="rect">
            <a:avLst/>
          </a:prstGeom>
        </p:spPr>
      </p:pic>
      <p:pic>
        <p:nvPicPr>
          <p:cNvPr id="21" name="Picture 69" descr="A close up of a logo&#10;&#10;Description automatically generated">
            <a:extLst>
              <a:ext uri="{FF2B5EF4-FFF2-40B4-BE49-F238E27FC236}">
                <a16:creationId xmlns:a16="http://schemas.microsoft.com/office/drawing/2014/main" id="{EF56B113-424A-4421-8B09-499FDE9A29A4}"/>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03501" y="3870714"/>
            <a:ext cx="505451" cy="505451"/>
          </a:xfrm>
          <a:prstGeom prst="rect">
            <a:avLst/>
          </a:prstGeom>
        </p:spPr>
      </p:pic>
      <p:cxnSp>
        <p:nvCxnSpPr>
          <p:cNvPr id="22" name="Straight Connector 25">
            <a:extLst>
              <a:ext uri="{FF2B5EF4-FFF2-40B4-BE49-F238E27FC236}">
                <a16:creationId xmlns:a16="http://schemas.microsoft.com/office/drawing/2014/main" id="{F21562AD-502C-4A1E-85ED-4ECB8249D739}"/>
              </a:ext>
            </a:extLst>
          </p:cNvPr>
          <p:cNvCxnSpPr/>
          <p:nvPr/>
        </p:nvCxnSpPr>
        <p:spPr>
          <a:xfrm>
            <a:off x="241297" y="2892347"/>
            <a:ext cx="33936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73">
            <a:extLst>
              <a:ext uri="{FF2B5EF4-FFF2-40B4-BE49-F238E27FC236}">
                <a16:creationId xmlns:a16="http://schemas.microsoft.com/office/drawing/2014/main" id="{52CF1564-F79B-4AC8-92BC-4BA4786FA7D2}"/>
              </a:ext>
            </a:extLst>
          </p:cNvPr>
          <p:cNvCxnSpPr/>
          <p:nvPr/>
        </p:nvCxnSpPr>
        <p:spPr>
          <a:xfrm>
            <a:off x="161925" y="3701232"/>
            <a:ext cx="33936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73">
            <a:extLst>
              <a:ext uri="{FF2B5EF4-FFF2-40B4-BE49-F238E27FC236}">
                <a16:creationId xmlns:a16="http://schemas.microsoft.com/office/drawing/2014/main" id="{0638C5D0-0262-43C3-AFF9-6AC9C9C742FA}"/>
              </a:ext>
            </a:extLst>
          </p:cNvPr>
          <p:cNvCxnSpPr/>
          <p:nvPr/>
        </p:nvCxnSpPr>
        <p:spPr>
          <a:xfrm>
            <a:off x="108932" y="5385857"/>
            <a:ext cx="33936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47C5B767-A6A6-455F-85F3-02E4CF2FA828}"/>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51333" y1="37556" x2="51333" y2="37556"/>
                        <a14:foregroundMark x1="50889" y1="69111" x2="50889" y2="69111"/>
                        <a14:foregroundMark x1="47556" y1="66000" x2="47556" y2="66000"/>
                        <a14:foregroundMark x1="55333" y1="68000" x2="55333" y2="68000"/>
                        <a14:foregroundMark x1="51778" y1="82667" x2="51778" y2="82667"/>
                        <a14:foregroundMark x1="48667" y1="81778" x2="48667" y2="81778"/>
                        <a14:foregroundMark x1="38000" y1="89556" x2="38000" y2="89556"/>
                        <a14:foregroundMark x1="28000" y1="83333" x2="28000" y2="83333"/>
                      </a14:backgroundRemoval>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94112" y="4639750"/>
            <a:ext cx="746107" cy="746107"/>
          </a:xfrm>
          <a:prstGeom prst="rect">
            <a:avLst/>
          </a:prstGeom>
        </p:spPr>
      </p:pic>
      <p:sp>
        <p:nvSpPr>
          <p:cNvPr id="29" name="Forma libre 12">
            <a:extLst>
              <a:ext uri="{FF2B5EF4-FFF2-40B4-BE49-F238E27FC236}">
                <a16:creationId xmlns:a16="http://schemas.microsoft.com/office/drawing/2014/main" id="{AA290B5B-1CCA-48D9-AF5B-8B3185D93579}"/>
              </a:ext>
            </a:extLst>
          </p:cNvPr>
          <p:cNvSpPr/>
          <p:nvPr/>
        </p:nvSpPr>
        <p:spPr>
          <a:xfrm>
            <a:off x="4572844" y="2074802"/>
            <a:ext cx="7339010" cy="4472512"/>
          </a:xfrm>
          <a:custGeom>
            <a:avLst/>
            <a:gdLst>
              <a:gd name="connsiteX0" fmla="*/ 0 w 2721920"/>
              <a:gd name="connsiteY0" fmla="*/ 0 h 2415599"/>
              <a:gd name="connsiteX1" fmla="*/ 2721920 w 2721920"/>
              <a:gd name="connsiteY1" fmla="*/ 0 h 2415599"/>
              <a:gd name="connsiteX2" fmla="*/ 2721920 w 2721920"/>
              <a:gd name="connsiteY2" fmla="*/ 2415599 h 2415599"/>
              <a:gd name="connsiteX3" fmla="*/ 0 w 2721920"/>
              <a:gd name="connsiteY3" fmla="*/ 2415599 h 2415599"/>
              <a:gd name="connsiteX4" fmla="*/ 0 w 2721920"/>
              <a:gd name="connsiteY4" fmla="*/ 0 h 2415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920" h="2415599">
                <a:moveTo>
                  <a:pt x="0" y="0"/>
                </a:moveTo>
                <a:lnTo>
                  <a:pt x="2721920" y="0"/>
                </a:lnTo>
                <a:lnTo>
                  <a:pt x="2721920" y="2415599"/>
                </a:lnTo>
                <a:lnTo>
                  <a:pt x="0" y="2415599"/>
                </a:lnTo>
                <a:lnTo>
                  <a:pt x="0" y="0"/>
                </a:lnTo>
                <a:close/>
              </a:path>
            </a:pathLst>
          </a:custGeom>
          <a:noFill/>
          <a:ln w="22225">
            <a:solidFill>
              <a:schemeClr val="accent2">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lvl="0" algn="just"/>
            <a:endParaRPr lang="es-ES" sz="1600" dirty="0">
              <a:solidFill>
                <a:srgbClr val="222222"/>
              </a:solidFill>
              <a:latin typeface="Segoe UI" panose="020B0502040204020203" pitchFamily="34" charset="0"/>
              <a:ea typeface="Yu Gothic UI" panose="020B0500000000000000" pitchFamily="34" charset="-128"/>
              <a:cs typeface="Segoe UI" panose="020B0502040204020203" pitchFamily="34" charset="0"/>
            </a:endParaRPr>
          </a:p>
        </p:txBody>
      </p:sp>
      <p:sp>
        <p:nvSpPr>
          <p:cNvPr id="30" name="Cuadro de texto 44">
            <a:extLst>
              <a:ext uri="{FF2B5EF4-FFF2-40B4-BE49-F238E27FC236}">
                <a16:creationId xmlns:a16="http://schemas.microsoft.com/office/drawing/2014/main" id="{BACB30AB-664E-4663-B209-3442B9D5D131}"/>
              </a:ext>
            </a:extLst>
          </p:cNvPr>
          <p:cNvSpPr txBox="1"/>
          <p:nvPr/>
        </p:nvSpPr>
        <p:spPr>
          <a:xfrm>
            <a:off x="5043204" y="1676399"/>
            <a:ext cx="7004878" cy="5321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defTabSz="685800">
              <a:lnSpc>
                <a:spcPct val="107000"/>
              </a:lnSpc>
              <a:spcAft>
                <a:spcPts val="600"/>
              </a:spcAft>
            </a:pPr>
            <a:endParaRPr lang="es-CO" dirty="0">
              <a:solidFill>
                <a:srgbClr val="FFAB00"/>
              </a:solidFill>
              <a:latin typeface="Arial" panose="020B0604020202020204" pitchFamily="34" charset="0"/>
              <a:ea typeface="Calibri" panose="020F0502020204030204" pitchFamily="34" charset="0"/>
              <a:cs typeface="Times New Roman" panose="02020603050405020304" pitchFamily="18" charset="0"/>
            </a:endParaRPr>
          </a:p>
          <a:p>
            <a:pPr defTabSz="685800">
              <a:lnSpc>
                <a:spcPct val="107000"/>
              </a:lnSpc>
              <a:spcAft>
                <a:spcPts val="600"/>
              </a:spcAft>
            </a:pPr>
            <a:r>
              <a:rPr lang="es-CO" sz="1050" dirty="0">
                <a:solidFill>
                  <a:srgbClr val="FFAB00"/>
                </a:solidFill>
                <a:latin typeface="Arial" panose="020B0604020202020204" pitchFamily="34" charset="0"/>
                <a:ea typeface="Calibri" panose="020F0502020204030204" pitchFamily="34" charset="0"/>
                <a:cs typeface="Times New Roman" panose="02020603050405020304" pitchFamily="18" charset="0"/>
              </a:rPr>
              <a:t> </a:t>
            </a:r>
          </a:p>
        </p:txBody>
      </p:sp>
      <p:pic>
        <p:nvPicPr>
          <p:cNvPr id="11" name="Imagen 10">
            <a:extLst>
              <a:ext uri="{FF2B5EF4-FFF2-40B4-BE49-F238E27FC236}">
                <a16:creationId xmlns:a16="http://schemas.microsoft.com/office/drawing/2014/main" id="{94B1D8AD-08E4-4BC2-BC63-A7795E51F39B}"/>
              </a:ext>
            </a:extLst>
          </p:cNvPr>
          <p:cNvPicPr>
            <a:picLocks noChangeAspect="1"/>
          </p:cNvPicPr>
          <p:nvPr/>
        </p:nvPicPr>
        <p:blipFill>
          <a:blip r:embed="rId10"/>
          <a:stretch>
            <a:fillRect/>
          </a:stretch>
        </p:blipFill>
        <p:spPr>
          <a:xfrm>
            <a:off x="5602576" y="3261392"/>
            <a:ext cx="6045613" cy="2498187"/>
          </a:xfrm>
          <a:prstGeom prst="rect">
            <a:avLst/>
          </a:prstGeom>
        </p:spPr>
      </p:pic>
      <p:sp>
        <p:nvSpPr>
          <p:cNvPr id="12" name="Rectángulo 11">
            <a:extLst>
              <a:ext uri="{FF2B5EF4-FFF2-40B4-BE49-F238E27FC236}">
                <a16:creationId xmlns:a16="http://schemas.microsoft.com/office/drawing/2014/main" id="{E3452B54-D761-4E4F-8FAC-88424471C653}"/>
              </a:ext>
            </a:extLst>
          </p:cNvPr>
          <p:cNvSpPr/>
          <p:nvPr/>
        </p:nvSpPr>
        <p:spPr>
          <a:xfrm>
            <a:off x="9112469" y="4199546"/>
            <a:ext cx="2343807" cy="3724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Oval 68">
            <a:extLst>
              <a:ext uri="{FF2B5EF4-FFF2-40B4-BE49-F238E27FC236}">
                <a16:creationId xmlns:a16="http://schemas.microsoft.com/office/drawing/2014/main" id="{84EAB3F2-EE7C-4CF2-9DB2-B6E742D6D1E2}"/>
              </a:ext>
            </a:extLst>
          </p:cNvPr>
          <p:cNvSpPr/>
          <p:nvPr/>
        </p:nvSpPr>
        <p:spPr>
          <a:xfrm>
            <a:off x="440901" y="5738991"/>
            <a:ext cx="576224" cy="576224"/>
          </a:xfrm>
          <a:prstGeom prst="ellipse">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x-none" sz="1350">
              <a:solidFill>
                <a:prstClr val="white"/>
              </a:solidFill>
              <a:latin typeface="Calibri" panose="020F0502020204030204"/>
            </a:endParaRPr>
          </a:p>
        </p:txBody>
      </p:sp>
      <p:pic>
        <p:nvPicPr>
          <p:cNvPr id="27" name="Picture 11" descr="A close up of a logo&#10;&#10;Description automatically generated">
            <a:extLst>
              <a:ext uri="{FF2B5EF4-FFF2-40B4-BE49-F238E27FC236}">
                <a16:creationId xmlns:a16="http://schemas.microsoft.com/office/drawing/2014/main" id="{FAD91248-0328-49F2-95EE-560B4E783F0D}"/>
              </a:ext>
            </a:extLst>
          </p:cNvPr>
          <p:cNvPicPr>
            <a:picLocks noChangeAspect="1"/>
          </p:cNvPicPr>
          <p:nvPr/>
        </p:nvPicPr>
        <p:blipFill>
          <a:blip r:embed="rId11">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31934" y="5759579"/>
            <a:ext cx="600251" cy="600251"/>
          </a:xfrm>
          <a:prstGeom prst="rect">
            <a:avLst/>
          </a:prstGeom>
        </p:spPr>
      </p:pic>
    </p:spTree>
    <p:extLst>
      <p:ext uri="{BB962C8B-B14F-4D97-AF65-F5344CB8AC3E}">
        <p14:creationId xmlns:p14="http://schemas.microsoft.com/office/powerpoint/2010/main" val="29548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90600" y="76201"/>
            <a:ext cx="7524750" cy="7048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000" dirty="0">
                <a:solidFill>
                  <a:schemeClr val="bg1"/>
                </a:solidFill>
                <a:latin typeface="Arial" panose="020B0604020202020204" pitchFamily="34" charset="0"/>
                <a:cs typeface="Arial" panose="020B0604020202020204" pitchFamily="34" charset="0"/>
              </a:rPr>
              <a:t>4. Reducir la disponibilidad de drogas de síntesis y Nuevas Sustancias Psicoactivas</a:t>
            </a:r>
          </a:p>
        </p:txBody>
      </p:sp>
      <p:sp>
        <p:nvSpPr>
          <p:cNvPr id="5" name="Rectángulo 4"/>
          <p:cNvSpPr/>
          <p:nvPr/>
        </p:nvSpPr>
        <p:spPr>
          <a:xfrm>
            <a:off x="990600" y="876300"/>
            <a:ext cx="7524750" cy="782583"/>
          </a:xfrm>
          <a:prstGeom prst="rect">
            <a:avLst/>
          </a:prstGeom>
          <a:solidFill>
            <a:srgbClr val="DDD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dirty="0">
                <a:solidFill>
                  <a:schemeClr val="bg1"/>
                </a:solidFill>
                <a:latin typeface="Arial" panose="020B0604020202020204" pitchFamily="34" charset="0"/>
                <a:cs typeface="Arial" panose="020B0604020202020204" pitchFamily="34" charset="0"/>
              </a:rPr>
              <a:t>Detectar oportunamente la aparición de drogas de síntesis y NPS generando las medidas de control y prevención</a:t>
            </a:r>
          </a:p>
          <a:p>
            <a:br>
              <a:rPr lang="es-CO" sz="900" dirty="0">
                <a:solidFill>
                  <a:schemeClr val="bg1"/>
                </a:solidFill>
                <a:latin typeface="Arial" panose="020B0604020202020204" pitchFamily="34" charset="0"/>
                <a:cs typeface="Arial" panose="020B0604020202020204" pitchFamily="34" charset="0"/>
              </a:rPr>
            </a:br>
            <a:r>
              <a:rPr lang="es-CO" sz="1400" dirty="0">
                <a:solidFill>
                  <a:schemeClr val="bg1"/>
                </a:solidFill>
                <a:latin typeface="Arial" panose="020B0604020202020204" pitchFamily="34" charset="0"/>
                <a:cs typeface="Arial" panose="020B0604020202020204" pitchFamily="34" charset="0"/>
              </a:rPr>
              <a:t>Fortalecer el Sistema de Alertas Tempranas - SAT</a:t>
            </a:r>
          </a:p>
        </p:txBody>
      </p:sp>
      <p:sp>
        <p:nvSpPr>
          <p:cNvPr id="6" name="Conector fuera de página 5"/>
          <p:cNvSpPr/>
          <p:nvPr/>
        </p:nvSpPr>
        <p:spPr>
          <a:xfrm>
            <a:off x="45720" y="876299"/>
            <a:ext cx="926737" cy="782583"/>
          </a:xfrm>
          <a:prstGeom prst="flowChartOffpageConnector">
            <a:avLst/>
          </a:prstGeom>
          <a:ln>
            <a:solidFill>
              <a:srgbClr val="DDD91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CO" sz="1400" b="1" dirty="0"/>
              <a:t>META RUTA FUTURO</a:t>
            </a:r>
          </a:p>
        </p:txBody>
      </p:sp>
      <p:sp>
        <p:nvSpPr>
          <p:cNvPr id="7" name="Rectángulo 6"/>
          <p:cNvSpPr/>
          <p:nvPr/>
        </p:nvSpPr>
        <p:spPr>
          <a:xfrm>
            <a:off x="95250" y="76200"/>
            <a:ext cx="800100" cy="742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2000" dirty="0">
              <a:solidFill>
                <a:schemeClr val="tx1"/>
              </a:solidFill>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25" y="114300"/>
            <a:ext cx="666750" cy="666750"/>
          </a:xfrm>
          <a:prstGeom prst="rect">
            <a:avLst/>
          </a:prstGeom>
        </p:spPr>
      </p:pic>
      <p:sp>
        <p:nvSpPr>
          <p:cNvPr id="9" name="Rectángulo redondeado 8"/>
          <p:cNvSpPr/>
          <p:nvPr/>
        </p:nvSpPr>
        <p:spPr>
          <a:xfrm>
            <a:off x="337638" y="2309195"/>
            <a:ext cx="5090182" cy="335923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lnSpc>
                <a:spcPct val="115000"/>
              </a:lnSpc>
              <a:spcAft>
                <a:spcPts val="1000"/>
              </a:spcAft>
            </a:pPr>
            <a:r>
              <a:rPr lang="es-CO" sz="1600" dirty="0">
                <a:solidFill>
                  <a:srgbClr val="222222"/>
                </a:solidFill>
                <a:effectLst/>
                <a:latin typeface="Segoe UI" panose="020B0502040204020203" pitchFamily="34" charset="0"/>
                <a:ea typeface="Times New Roman" panose="02020603050405020304" pitchFamily="18" charset="0"/>
                <a:cs typeface="Segoe UI" panose="020B0502040204020203" pitchFamily="34" charset="0"/>
              </a:rPr>
              <a:t>El SAT ha permitido la identificación de </a:t>
            </a:r>
            <a:r>
              <a:rPr lang="es-CO" sz="1600" b="1" dirty="0">
                <a:solidFill>
                  <a:srgbClr val="222222"/>
                </a:solidFill>
                <a:effectLst/>
                <a:latin typeface="Segoe UI" panose="020B0502040204020203" pitchFamily="34" charset="0"/>
                <a:ea typeface="Times New Roman" panose="02020603050405020304" pitchFamily="18" charset="0"/>
                <a:cs typeface="Segoe UI" panose="020B0502040204020203" pitchFamily="34" charset="0"/>
              </a:rPr>
              <a:t>41 Nuevas </a:t>
            </a:r>
            <a:r>
              <a:rPr lang="es-CO" sz="1600" dirty="0">
                <a:solidFill>
                  <a:srgbClr val="222222"/>
                </a:solidFill>
                <a:effectLst/>
                <a:latin typeface="Segoe UI" panose="020B0502040204020203" pitchFamily="34" charset="0"/>
                <a:ea typeface="Times New Roman" panose="02020603050405020304" pitchFamily="18" charset="0"/>
                <a:cs typeface="Segoe UI" panose="020B0502040204020203" pitchFamily="34" charset="0"/>
              </a:rPr>
              <a:t>Sustancias Psicoactivas en el país desde el año 2013, siendo las más prevalentes las estimulantes del Sistema Nervioso Central (</a:t>
            </a:r>
            <a:r>
              <a:rPr lang="es-CO" sz="1600" dirty="0" err="1">
                <a:solidFill>
                  <a:srgbClr val="222222"/>
                </a:solidFill>
                <a:effectLst/>
                <a:latin typeface="Segoe UI" panose="020B0502040204020203" pitchFamily="34" charset="0"/>
                <a:ea typeface="Times New Roman" panose="02020603050405020304" pitchFamily="18" charset="0"/>
                <a:cs typeface="Segoe UI" panose="020B0502040204020203" pitchFamily="34" charset="0"/>
              </a:rPr>
              <a:t>fenetilaminas</a:t>
            </a:r>
            <a:r>
              <a:rPr lang="es-CO" sz="1600" dirty="0">
                <a:solidFill>
                  <a:srgbClr val="222222"/>
                </a:solidFill>
                <a:effectLst/>
                <a:latin typeface="Segoe UI" panose="020B0502040204020203" pitchFamily="34" charset="0"/>
                <a:ea typeface="Times New Roman" panose="02020603050405020304" pitchFamily="18" charset="0"/>
                <a:cs typeface="Segoe UI" panose="020B0502040204020203" pitchFamily="34" charset="0"/>
              </a:rPr>
              <a:t> y </a:t>
            </a:r>
            <a:r>
              <a:rPr lang="es-CO" sz="1600" dirty="0" err="1">
                <a:solidFill>
                  <a:srgbClr val="222222"/>
                </a:solidFill>
                <a:effectLst/>
                <a:latin typeface="Segoe UI" panose="020B0502040204020203" pitchFamily="34" charset="0"/>
                <a:ea typeface="Times New Roman" panose="02020603050405020304" pitchFamily="18" charset="0"/>
                <a:cs typeface="Segoe UI" panose="020B0502040204020203" pitchFamily="34" charset="0"/>
              </a:rPr>
              <a:t>catinonas</a:t>
            </a:r>
            <a:r>
              <a:rPr lang="es-CO" sz="1600" dirty="0">
                <a:solidFill>
                  <a:srgbClr val="222222"/>
                </a:solidFill>
                <a:effectLst/>
                <a:latin typeface="Segoe UI" panose="020B0502040204020203" pitchFamily="34" charset="0"/>
                <a:ea typeface="Times New Roman" panose="02020603050405020304" pitchFamily="18" charset="0"/>
                <a:cs typeface="Segoe UI" panose="020B0502040204020203" pitchFamily="34" charset="0"/>
              </a:rPr>
              <a:t> sintéticas). </a:t>
            </a:r>
            <a:endParaRPr lang="es-CO" sz="1600" dirty="0">
              <a:effectLst/>
              <a:latin typeface="Segoe UI" panose="020B0502040204020203" pitchFamily="34" charset="0"/>
              <a:ea typeface="Calibri" panose="020F0502020204030204" pitchFamily="34" charset="0"/>
              <a:cs typeface="Segoe UI" panose="020B0502040204020203" pitchFamily="34" charset="0"/>
            </a:endParaRPr>
          </a:p>
          <a:p>
            <a:pPr algn="just">
              <a:lnSpc>
                <a:spcPct val="115000"/>
              </a:lnSpc>
              <a:spcAft>
                <a:spcPts val="1000"/>
              </a:spcAft>
            </a:pPr>
            <a:r>
              <a:rPr lang="es-CO" sz="1600" dirty="0">
                <a:solidFill>
                  <a:srgbClr val="222222"/>
                </a:solidFill>
                <a:effectLst/>
                <a:latin typeface="Segoe UI" panose="020B0502040204020203" pitchFamily="34" charset="0"/>
                <a:ea typeface="Times New Roman" panose="02020603050405020304" pitchFamily="18" charset="0"/>
                <a:cs typeface="Segoe UI" panose="020B0502040204020203" pitchFamily="34" charset="0"/>
              </a:rPr>
              <a:t>En lo corrido de los años 2019 y 2020 se han generado </a:t>
            </a:r>
            <a:r>
              <a:rPr lang="es-CO" sz="1600" b="1" dirty="0">
                <a:solidFill>
                  <a:srgbClr val="222222"/>
                </a:solidFill>
                <a:effectLst/>
                <a:latin typeface="Segoe UI" panose="020B0502040204020203" pitchFamily="34" charset="0"/>
                <a:ea typeface="Times New Roman" panose="02020603050405020304" pitchFamily="18" charset="0"/>
                <a:cs typeface="Segoe UI" panose="020B0502040204020203" pitchFamily="34" charset="0"/>
              </a:rPr>
              <a:t>8 alertas </a:t>
            </a:r>
            <a:r>
              <a:rPr lang="es-CO" sz="1600" dirty="0">
                <a:solidFill>
                  <a:srgbClr val="222222"/>
                </a:solidFill>
                <a:effectLst/>
                <a:latin typeface="Segoe UI" panose="020B0502040204020203" pitchFamily="34" charset="0"/>
                <a:ea typeface="Times New Roman" panose="02020603050405020304" pitchFamily="18" charset="0"/>
                <a:cs typeface="Segoe UI" panose="020B0502040204020203" pitchFamily="34" charset="0"/>
              </a:rPr>
              <a:t>y se desarrollan acciones para </a:t>
            </a:r>
            <a:r>
              <a:rPr lang="es-CO" sz="1600" b="1" dirty="0">
                <a:solidFill>
                  <a:srgbClr val="222222"/>
                </a:solidFill>
                <a:effectLst/>
                <a:latin typeface="Segoe UI" panose="020B0502040204020203" pitchFamily="34" charset="0"/>
                <a:ea typeface="Times New Roman" panose="02020603050405020304" pitchFamily="18" charset="0"/>
                <a:cs typeface="Segoe UI" panose="020B0502040204020203" pitchFamily="34" charset="0"/>
              </a:rPr>
              <a:t>reducir los riesgos asociados al consumo desde el campo legal, control e interdicción, salud, entre otros. </a:t>
            </a:r>
            <a:endParaRPr lang="es-CO" sz="1600" b="1" dirty="0">
              <a:latin typeface="Segoe UI" panose="020B0502040204020203" pitchFamily="34" charset="0"/>
              <a:cs typeface="Segoe UI" panose="020B0502040204020203" pitchFamily="34" charset="0"/>
            </a:endParaRP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5620" y="1890095"/>
            <a:ext cx="5517291" cy="4574441"/>
          </a:xfrm>
          <a:prstGeom prst="rect">
            <a:avLst/>
          </a:prstGeom>
        </p:spPr>
      </p:pic>
      <p:sp>
        <p:nvSpPr>
          <p:cNvPr id="12" name="Rectángulo 11"/>
          <p:cNvSpPr/>
          <p:nvPr/>
        </p:nvSpPr>
        <p:spPr>
          <a:xfrm>
            <a:off x="6165621" y="6464536"/>
            <a:ext cx="5919698" cy="276999"/>
          </a:xfrm>
          <a:prstGeom prst="rect">
            <a:avLst/>
          </a:prstGeom>
        </p:spPr>
        <p:txBody>
          <a:bodyPr wrap="square">
            <a:spAutoFit/>
          </a:bodyPr>
          <a:lstStyle/>
          <a:p>
            <a:r>
              <a:rPr lang="es-CO" sz="1200" i="0" u="none" strike="noStrike" baseline="0" dirty="0">
                <a:solidFill>
                  <a:schemeClr val="tx1"/>
                </a:solidFill>
                <a:latin typeface="+mn-lt"/>
              </a:rPr>
              <a:t>Fuente: </a:t>
            </a:r>
            <a:r>
              <a:rPr lang="es-CO" sz="1200" dirty="0">
                <a:solidFill>
                  <a:schemeClr val="tx1"/>
                </a:solidFill>
                <a:latin typeface="+mn-lt"/>
              </a:rPr>
              <a:t>Sistema de Alertas Tempranas –SAT, Observatorio de Drogas de Colombia.</a:t>
            </a:r>
            <a:endParaRPr lang="es-CO" sz="1200" i="0" u="none" strike="noStrike" baseline="0" dirty="0">
              <a:solidFill>
                <a:schemeClr val="tx1"/>
              </a:solidFill>
              <a:latin typeface="+mn-lt"/>
            </a:endParaRPr>
          </a:p>
        </p:txBody>
      </p:sp>
      <p:sp>
        <p:nvSpPr>
          <p:cNvPr id="13" name="Rectángulo 12"/>
          <p:cNvSpPr/>
          <p:nvPr/>
        </p:nvSpPr>
        <p:spPr>
          <a:xfrm>
            <a:off x="-318506" y="1830149"/>
            <a:ext cx="6344887" cy="307777"/>
          </a:xfrm>
          <a:prstGeom prst="rect">
            <a:avLst/>
          </a:prstGeom>
        </p:spPr>
        <p:txBody>
          <a:bodyPr wrap="square">
            <a:spAutoFit/>
          </a:bodyPr>
          <a:lstStyle/>
          <a:p>
            <a:pPr algn="ctr"/>
            <a:r>
              <a:rPr lang="es-CO" sz="1400" b="1" i="0" u="none" strike="noStrike" baseline="0" dirty="0">
                <a:solidFill>
                  <a:srgbClr val="000000"/>
                </a:solidFill>
                <a:latin typeface="Arial" panose="020B0604020202020204" pitchFamily="34" charset="0"/>
                <a:cs typeface="Arial" panose="020B0604020202020204" pitchFamily="34" charset="0"/>
              </a:rPr>
              <a:t>Nuevas sustancias psicoactivas</a:t>
            </a:r>
            <a:r>
              <a:rPr lang="es-CO" sz="1400" b="1" i="0" u="none" strike="noStrike" dirty="0">
                <a:solidFill>
                  <a:srgbClr val="000000"/>
                </a:solidFill>
                <a:latin typeface="Arial" panose="020B0604020202020204" pitchFamily="34" charset="0"/>
                <a:cs typeface="Arial" panose="020B0604020202020204" pitchFamily="34" charset="0"/>
              </a:rPr>
              <a:t> detectadas en Colombia</a:t>
            </a:r>
            <a:endParaRPr lang="es-CO" sz="1400" b="1" i="0" u="none" strike="noStrike" baseline="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906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91522" y="2438401"/>
            <a:ext cx="7090670" cy="1447801"/>
          </a:xfrm>
          <a:prstGeom prst="rect">
            <a:avLst/>
          </a:prstGeom>
          <a:solidFill>
            <a:srgbClr val="C62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dirty="0">
                <a:solidFill>
                  <a:schemeClr val="tx1"/>
                </a:solidFill>
                <a:latin typeface="Arial" panose="020B0604020202020204" pitchFamily="34" charset="0"/>
                <a:cs typeface="Arial" panose="020B0604020202020204" pitchFamily="34" charset="0"/>
              </a:rPr>
              <a:t>PILAR 3. Desarticular y afectar a las estructuras criminales</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1156" y="2353722"/>
            <a:ext cx="1551878" cy="1532479"/>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1156" y="3886201"/>
            <a:ext cx="8751036" cy="1615580"/>
          </a:xfrm>
          <a:prstGeom prst="rect">
            <a:avLst/>
          </a:prstGeom>
        </p:spPr>
      </p:pic>
    </p:spTree>
    <p:extLst>
      <p:ext uri="{BB962C8B-B14F-4D97-AF65-F5344CB8AC3E}">
        <p14:creationId xmlns:p14="http://schemas.microsoft.com/office/powerpoint/2010/main" val="2431515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90600" y="76201"/>
            <a:ext cx="7524750" cy="7048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50" dirty="0">
                <a:solidFill>
                  <a:schemeClr val="bg1"/>
                </a:solidFill>
                <a:latin typeface="Arial" panose="020B0604020202020204" pitchFamily="34" charset="0"/>
                <a:cs typeface="Arial" panose="020B0604020202020204" pitchFamily="34" charset="0"/>
              </a:rPr>
              <a:t>1. Fortalecer la investigación, judicialización y sanción efectiva de los actores criminales clave a partir de la optimización de los recursos de las autoridades y el desarrollo de mecanismos de coordinación interinstitucional</a:t>
            </a:r>
          </a:p>
        </p:txBody>
      </p:sp>
      <p:sp>
        <p:nvSpPr>
          <p:cNvPr id="5" name="Rectángulo 4"/>
          <p:cNvSpPr/>
          <p:nvPr/>
        </p:nvSpPr>
        <p:spPr>
          <a:xfrm>
            <a:off x="990600" y="876300"/>
            <a:ext cx="7524750" cy="742949"/>
          </a:xfrm>
          <a:prstGeom prst="rect">
            <a:avLst/>
          </a:prstGeom>
          <a:solidFill>
            <a:srgbClr val="C62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750" dirty="0">
                <a:solidFill>
                  <a:schemeClr val="bg1"/>
                </a:solidFill>
                <a:latin typeface="Arial" panose="020B0604020202020204" pitchFamily="34" charset="0"/>
                <a:cs typeface="Arial" panose="020B0604020202020204" pitchFamily="34" charset="0"/>
              </a:rPr>
              <a:t> Número de organizaciones  (A+B) desarticuladas (12 PND 2018-2022)</a:t>
            </a:r>
          </a:p>
        </p:txBody>
      </p:sp>
      <p:sp>
        <p:nvSpPr>
          <p:cNvPr id="6" name="Conector fuera de página 5"/>
          <p:cNvSpPr/>
          <p:nvPr/>
        </p:nvSpPr>
        <p:spPr>
          <a:xfrm>
            <a:off x="45720" y="876300"/>
            <a:ext cx="932906" cy="921586"/>
          </a:xfrm>
          <a:prstGeom prst="flowChartOffpageConnector">
            <a:avLst/>
          </a:prstGeom>
          <a:ln>
            <a:solidFill>
              <a:srgbClr val="C6260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CO" sz="1400" b="1" dirty="0"/>
              <a:t>META RUTA FUTURO</a:t>
            </a:r>
          </a:p>
        </p:txBody>
      </p:sp>
      <p:sp>
        <p:nvSpPr>
          <p:cNvPr id="7" name="Rectángulo 6"/>
          <p:cNvSpPr/>
          <p:nvPr/>
        </p:nvSpPr>
        <p:spPr>
          <a:xfrm>
            <a:off x="95250" y="76200"/>
            <a:ext cx="800100" cy="7429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2000" dirty="0">
              <a:solidFill>
                <a:schemeClr val="tx1"/>
              </a:solidFill>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25" y="114300"/>
            <a:ext cx="666750" cy="666750"/>
          </a:xfrm>
          <a:prstGeom prst="rect">
            <a:avLst/>
          </a:prstGeom>
        </p:spPr>
      </p:pic>
      <p:sp>
        <p:nvSpPr>
          <p:cNvPr id="2" name="Rectángulo 1"/>
          <p:cNvSpPr/>
          <p:nvPr/>
        </p:nvSpPr>
        <p:spPr>
          <a:xfrm>
            <a:off x="990600" y="1695531"/>
            <a:ext cx="6096000" cy="369332"/>
          </a:xfrm>
          <a:prstGeom prst="rect">
            <a:avLst/>
          </a:prstGeom>
        </p:spPr>
        <p:txBody>
          <a:bodyPr>
            <a:spAutoFit/>
          </a:bodyPr>
          <a:lstStyle/>
          <a:p>
            <a:r>
              <a:rPr lang="es-CO" b="1" dirty="0"/>
              <a:t>Organizaciones desarticuladas</a:t>
            </a:r>
          </a:p>
        </p:txBody>
      </p:sp>
      <p:sp>
        <p:nvSpPr>
          <p:cNvPr id="3" name="Rectángulo 2"/>
          <p:cNvSpPr/>
          <p:nvPr/>
        </p:nvSpPr>
        <p:spPr>
          <a:xfrm>
            <a:off x="990600" y="4156948"/>
            <a:ext cx="6096000" cy="369332"/>
          </a:xfrm>
          <a:prstGeom prst="rect">
            <a:avLst/>
          </a:prstGeom>
        </p:spPr>
        <p:txBody>
          <a:bodyPr>
            <a:spAutoFit/>
          </a:bodyPr>
          <a:lstStyle/>
          <a:p>
            <a:r>
              <a:rPr lang="es-CO" b="1" dirty="0"/>
              <a:t>Operativos realizados</a:t>
            </a:r>
          </a:p>
        </p:txBody>
      </p:sp>
      <p:graphicFrame>
        <p:nvGraphicFramePr>
          <p:cNvPr id="11" name="Tabla 10"/>
          <p:cNvGraphicFramePr>
            <a:graphicFrameLocks noGrp="1"/>
          </p:cNvGraphicFramePr>
          <p:nvPr>
            <p:extLst>
              <p:ext uri="{D42A27DB-BD31-4B8C-83A1-F6EECF244321}">
                <p14:modId xmlns:p14="http://schemas.microsoft.com/office/powerpoint/2010/main" val="3286883136"/>
              </p:ext>
            </p:extLst>
          </p:nvPr>
        </p:nvGraphicFramePr>
        <p:xfrm>
          <a:off x="1213302" y="4599634"/>
          <a:ext cx="3070225" cy="365760"/>
        </p:xfrm>
        <a:graphic>
          <a:graphicData uri="http://schemas.openxmlformats.org/drawingml/2006/table">
            <a:tbl>
              <a:tblPr firstRow="1" bandRow="1">
                <a:tableStyleId>{8A107856-5554-42FB-B03E-39F5DBC370BA}</a:tableStyleId>
              </a:tblPr>
              <a:tblGrid>
                <a:gridCol w="3070225">
                  <a:extLst>
                    <a:ext uri="{9D8B030D-6E8A-4147-A177-3AD203B41FA5}">
                      <a16:colId xmlns:a16="http://schemas.microsoft.com/office/drawing/2014/main" val="3185168013"/>
                    </a:ext>
                  </a:extLst>
                </a:gridCol>
              </a:tblGrid>
              <a:tr h="307339">
                <a:tc>
                  <a:txBody>
                    <a:bodyPr/>
                    <a:lstStyle/>
                    <a:p>
                      <a:pPr algn="ctr"/>
                      <a:r>
                        <a:rPr lang="es-ES" dirty="0"/>
                        <a:t>358</a:t>
                      </a:r>
                      <a:endParaRPr lang="en-US" dirty="0"/>
                    </a:p>
                  </a:txBody>
                  <a:tcPr/>
                </a:tc>
                <a:extLst>
                  <a:ext uri="{0D108BD9-81ED-4DB2-BD59-A6C34878D82A}">
                    <a16:rowId xmlns:a16="http://schemas.microsoft.com/office/drawing/2014/main" val="1841032948"/>
                  </a:ext>
                </a:extLst>
              </a:tr>
            </a:tbl>
          </a:graphicData>
        </a:graphic>
      </p:graphicFrame>
      <p:sp>
        <p:nvSpPr>
          <p:cNvPr id="12" name="Rectángulo 11"/>
          <p:cNvSpPr/>
          <p:nvPr/>
        </p:nvSpPr>
        <p:spPr>
          <a:xfrm>
            <a:off x="5908273" y="1732105"/>
            <a:ext cx="4172937" cy="369332"/>
          </a:xfrm>
          <a:prstGeom prst="rect">
            <a:avLst/>
          </a:prstGeom>
        </p:spPr>
        <p:txBody>
          <a:bodyPr wrap="none">
            <a:spAutoFit/>
          </a:bodyPr>
          <a:lstStyle/>
          <a:p>
            <a:r>
              <a:rPr lang="es-CO" b="1" dirty="0"/>
              <a:t>Impactos realizados al narcotráfico</a:t>
            </a:r>
          </a:p>
        </p:txBody>
      </p:sp>
      <p:graphicFrame>
        <p:nvGraphicFramePr>
          <p:cNvPr id="13" name="Tabla 12"/>
          <p:cNvGraphicFramePr>
            <a:graphicFrameLocks noGrp="1"/>
          </p:cNvGraphicFramePr>
          <p:nvPr>
            <p:extLst>
              <p:ext uri="{D42A27DB-BD31-4B8C-83A1-F6EECF244321}">
                <p14:modId xmlns:p14="http://schemas.microsoft.com/office/powerpoint/2010/main" val="1883384565"/>
              </p:ext>
            </p:extLst>
          </p:nvPr>
        </p:nvGraphicFramePr>
        <p:xfrm>
          <a:off x="6096000" y="2629171"/>
          <a:ext cx="3070225" cy="365760"/>
        </p:xfrm>
        <a:graphic>
          <a:graphicData uri="http://schemas.openxmlformats.org/drawingml/2006/table">
            <a:tbl>
              <a:tblPr firstRow="1" bandRow="1">
                <a:tableStyleId>{8A107856-5554-42FB-B03E-39F5DBC370BA}</a:tableStyleId>
              </a:tblPr>
              <a:tblGrid>
                <a:gridCol w="3070225">
                  <a:extLst>
                    <a:ext uri="{9D8B030D-6E8A-4147-A177-3AD203B41FA5}">
                      <a16:colId xmlns:a16="http://schemas.microsoft.com/office/drawing/2014/main" val="3185168013"/>
                    </a:ext>
                  </a:extLst>
                </a:gridCol>
              </a:tblGrid>
              <a:tr h="307339">
                <a:tc>
                  <a:txBody>
                    <a:bodyPr/>
                    <a:lstStyle/>
                    <a:p>
                      <a:pPr algn="ctr"/>
                      <a:r>
                        <a:rPr lang="es-ES" dirty="0"/>
                        <a:t>690</a:t>
                      </a:r>
                      <a:endParaRPr lang="en-US" dirty="0"/>
                    </a:p>
                  </a:txBody>
                  <a:tcPr/>
                </a:tc>
                <a:extLst>
                  <a:ext uri="{0D108BD9-81ED-4DB2-BD59-A6C34878D82A}">
                    <a16:rowId xmlns:a16="http://schemas.microsoft.com/office/drawing/2014/main" val="1841032948"/>
                  </a:ext>
                </a:extLst>
              </a:tr>
            </a:tbl>
          </a:graphicData>
        </a:graphic>
      </p:graphicFrame>
      <p:sp>
        <p:nvSpPr>
          <p:cNvPr id="15" name="Rectángulo 14"/>
          <p:cNvSpPr/>
          <p:nvPr/>
        </p:nvSpPr>
        <p:spPr>
          <a:xfrm>
            <a:off x="161925" y="6483551"/>
            <a:ext cx="5059398" cy="253916"/>
          </a:xfrm>
          <a:prstGeom prst="rect">
            <a:avLst/>
          </a:prstGeom>
        </p:spPr>
        <p:txBody>
          <a:bodyPr wrap="none">
            <a:spAutoFit/>
          </a:bodyPr>
          <a:lstStyle/>
          <a:p>
            <a:r>
              <a:rPr lang="es-CO" sz="1050" dirty="0"/>
              <a:t>Fuente: Estrategia Disruptiva contra el Narcotráfico, Fiscalía general de la Nación</a:t>
            </a:r>
          </a:p>
        </p:txBody>
      </p:sp>
      <p:graphicFrame>
        <p:nvGraphicFramePr>
          <p:cNvPr id="9" name="Tabla 8">
            <a:extLst>
              <a:ext uri="{FF2B5EF4-FFF2-40B4-BE49-F238E27FC236}">
                <a16:creationId xmlns:a16="http://schemas.microsoft.com/office/drawing/2014/main" id="{D9D44EAD-7AE0-45B0-B1A8-9930F30B5CBD}"/>
              </a:ext>
            </a:extLst>
          </p:cNvPr>
          <p:cNvGraphicFramePr>
            <a:graphicFrameLocks noGrp="1"/>
          </p:cNvGraphicFramePr>
          <p:nvPr>
            <p:extLst>
              <p:ext uri="{D42A27DB-BD31-4B8C-83A1-F6EECF244321}">
                <p14:modId xmlns:p14="http://schemas.microsoft.com/office/powerpoint/2010/main" val="1552900462"/>
              </p:ext>
            </p:extLst>
          </p:nvPr>
        </p:nvGraphicFramePr>
        <p:xfrm>
          <a:off x="6096000" y="4599635"/>
          <a:ext cx="3070225" cy="374070"/>
        </p:xfrm>
        <a:graphic>
          <a:graphicData uri="http://schemas.openxmlformats.org/drawingml/2006/table">
            <a:tbl>
              <a:tblPr bandRow="1">
                <a:tableStyleId>{21E4AEA4-8DFA-4A89-87EB-49C32662AFE0}</a:tableStyleId>
              </a:tblPr>
              <a:tblGrid>
                <a:gridCol w="3070225">
                  <a:extLst>
                    <a:ext uri="{9D8B030D-6E8A-4147-A177-3AD203B41FA5}">
                      <a16:colId xmlns:a16="http://schemas.microsoft.com/office/drawing/2014/main" val="2386523824"/>
                    </a:ext>
                  </a:extLst>
                </a:gridCol>
              </a:tblGrid>
              <a:tr h="374070">
                <a:tc>
                  <a:txBody>
                    <a:bodyPr/>
                    <a:lstStyle/>
                    <a:p>
                      <a:pPr marR="0" algn="ctr" rtl="0">
                        <a:lnSpc>
                          <a:spcPct val="107000"/>
                        </a:lnSpc>
                        <a:spcBef>
                          <a:spcPts val="0"/>
                        </a:spcBef>
                        <a:spcAft>
                          <a:spcPts val="0"/>
                        </a:spcAft>
                        <a:buClr>
                          <a:srgbClr val="000000"/>
                        </a:buClr>
                        <a:buFont typeface="Arial"/>
                      </a:pPr>
                      <a:r>
                        <a:rPr lang="es-CO" sz="2000" b="0" i="0" u="none" strike="noStrike" cap="none" dirty="0">
                          <a:solidFill>
                            <a:schemeClr val="tx1"/>
                          </a:solidFill>
                          <a:effectLst/>
                          <a:latin typeface="+mn-lt"/>
                          <a:ea typeface="+mn-ea"/>
                          <a:cs typeface="+mn-cs"/>
                          <a:sym typeface="Arial"/>
                        </a:rPr>
                        <a:t>319</a:t>
                      </a:r>
                    </a:p>
                  </a:txBody>
                  <a:tcPr marL="68580" marR="68580" marT="0" marB="0"/>
                </a:tc>
                <a:extLst>
                  <a:ext uri="{0D108BD9-81ED-4DB2-BD59-A6C34878D82A}">
                    <a16:rowId xmlns:a16="http://schemas.microsoft.com/office/drawing/2014/main" val="1777474786"/>
                  </a:ext>
                </a:extLst>
              </a:tr>
            </a:tbl>
          </a:graphicData>
        </a:graphic>
      </p:graphicFrame>
      <p:graphicFrame>
        <p:nvGraphicFramePr>
          <p:cNvPr id="20" name="Tabla 19">
            <a:extLst>
              <a:ext uri="{FF2B5EF4-FFF2-40B4-BE49-F238E27FC236}">
                <a16:creationId xmlns:a16="http://schemas.microsoft.com/office/drawing/2014/main" id="{E78569ED-B334-4807-8B3B-0D2FAE816A26}"/>
              </a:ext>
            </a:extLst>
          </p:cNvPr>
          <p:cNvGraphicFramePr>
            <a:graphicFrameLocks noGrp="1"/>
          </p:cNvGraphicFramePr>
          <p:nvPr>
            <p:extLst>
              <p:ext uri="{D42A27DB-BD31-4B8C-83A1-F6EECF244321}">
                <p14:modId xmlns:p14="http://schemas.microsoft.com/office/powerpoint/2010/main" val="683169943"/>
              </p:ext>
            </p:extLst>
          </p:nvPr>
        </p:nvGraphicFramePr>
        <p:xfrm>
          <a:off x="1156511" y="2623289"/>
          <a:ext cx="3070225" cy="365760"/>
        </p:xfrm>
        <a:graphic>
          <a:graphicData uri="http://schemas.openxmlformats.org/drawingml/2006/table">
            <a:tbl>
              <a:tblPr firstRow="1" bandRow="1">
                <a:tableStyleId>{8A107856-5554-42FB-B03E-39F5DBC370BA}</a:tableStyleId>
              </a:tblPr>
              <a:tblGrid>
                <a:gridCol w="3070225">
                  <a:extLst>
                    <a:ext uri="{9D8B030D-6E8A-4147-A177-3AD203B41FA5}">
                      <a16:colId xmlns:a16="http://schemas.microsoft.com/office/drawing/2014/main" val="3185168013"/>
                    </a:ext>
                  </a:extLst>
                </a:gridCol>
              </a:tblGrid>
              <a:tr h="307339">
                <a:tc>
                  <a:txBody>
                    <a:bodyPr/>
                    <a:lstStyle/>
                    <a:p>
                      <a:pPr algn="ctr"/>
                      <a:r>
                        <a:rPr lang="es-ES" dirty="0"/>
                        <a:t>156</a:t>
                      </a:r>
                      <a:endParaRPr lang="en-US" dirty="0"/>
                    </a:p>
                  </a:txBody>
                  <a:tcPr/>
                </a:tc>
                <a:extLst>
                  <a:ext uri="{0D108BD9-81ED-4DB2-BD59-A6C34878D82A}">
                    <a16:rowId xmlns:a16="http://schemas.microsoft.com/office/drawing/2014/main" val="1841032948"/>
                  </a:ext>
                </a:extLst>
              </a:tr>
            </a:tbl>
          </a:graphicData>
        </a:graphic>
      </p:graphicFrame>
      <p:sp>
        <p:nvSpPr>
          <p:cNvPr id="21" name="CuadroTexto 20">
            <a:extLst>
              <a:ext uri="{FF2B5EF4-FFF2-40B4-BE49-F238E27FC236}">
                <a16:creationId xmlns:a16="http://schemas.microsoft.com/office/drawing/2014/main" id="{6CD317F4-B2BF-488A-BF78-EABB2E3D6CA5}"/>
              </a:ext>
            </a:extLst>
          </p:cNvPr>
          <p:cNvSpPr txBox="1"/>
          <p:nvPr/>
        </p:nvSpPr>
        <p:spPr>
          <a:xfrm>
            <a:off x="4508938" y="3955207"/>
            <a:ext cx="6096000" cy="341632"/>
          </a:xfrm>
          <a:prstGeom prst="rect">
            <a:avLst/>
          </a:prstGeom>
          <a:noFill/>
        </p:spPr>
        <p:txBody>
          <a:bodyPr wrap="square">
            <a:spAutoFit/>
          </a:bodyPr>
          <a:lstStyle/>
          <a:p>
            <a:pPr lvl="0" algn="ctr" defTabSz="889000">
              <a:lnSpc>
                <a:spcPct val="90000"/>
              </a:lnSpc>
              <a:spcBef>
                <a:spcPct val="0"/>
              </a:spcBef>
              <a:spcAft>
                <a:spcPct val="35000"/>
              </a:spcAft>
            </a:pPr>
            <a:r>
              <a:rPr lang="es-CO" sz="1800" b="1" kern="1200" dirty="0">
                <a:latin typeface="+mn-lt"/>
              </a:rPr>
              <a:t>Extradiciones efectivas </a:t>
            </a:r>
            <a:endParaRPr lang="es-CO" sz="1800" kern="1200" dirty="0">
              <a:latin typeface="+mn-lt"/>
            </a:endParaRPr>
          </a:p>
        </p:txBody>
      </p:sp>
    </p:spTree>
    <p:extLst>
      <p:ext uri="{BB962C8B-B14F-4D97-AF65-F5344CB8AC3E}">
        <p14:creationId xmlns:p14="http://schemas.microsoft.com/office/powerpoint/2010/main" val="4014741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68739" y="443455"/>
            <a:ext cx="6141685" cy="6455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dirty="0">
                <a:solidFill>
                  <a:prstClr val="black"/>
                </a:solidFill>
                <a:latin typeface="Arial" panose="020B0604020202020204" pitchFamily="34" charset="0"/>
                <a:cs typeface="Arial" panose="020B0604020202020204" pitchFamily="34" charset="0"/>
              </a:rPr>
              <a:t>PILAR 3. </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dirty="0">
                <a:solidFill>
                  <a:prstClr val="black"/>
                </a:solidFill>
                <a:latin typeface="Arial" panose="020B0604020202020204" pitchFamily="34" charset="0"/>
                <a:cs typeface="Arial" panose="020B0604020202020204" pitchFamily="34" charset="0"/>
              </a:rPr>
              <a:t>Desarticular y afectar a las estructuras criminales</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61" y="0"/>
            <a:ext cx="1551878" cy="1532479"/>
          </a:xfrm>
          <a:prstGeom prst="rect">
            <a:avLst/>
          </a:prstGeom>
        </p:spPr>
      </p:pic>
      <p:pic>
        <p:nvPicPr>
          <p:cNvPr id="7" name="Imagen 6">
            <a:extLst>
              <a:ext uri="{FF2B5EF4-FFF2-40B4-BE49-F238E27FC236}">
                <a16:creationId xmlns:a16="http://schemas.microsoft.com/office/drawing/2014/main" id="{5AD4A63B-8606-4401-9FBC-4CCF6CDEFDEE}"/>
              </a:ext>
            </a:extLst>
          </p:cNvPr>
          <p:cNvPicPr/>
          <p:nvPr/>
        </p:nvPicPr>
        <p:blipFill rotWithShape="1">
          <a:blip r:embed="rId4"/>
          <a:srcRect l="8150" t="16871" r="10471" b="32957"/>
          <a:stretch/>
        </p:blipFill>
        <p:spPr bwMode="auto">
          <a:xfrm>
            <a:off x="2799322" y="2970819"/>
            <a:ext cx="6335802" cy="1952714"/>
          </a:xfrm>
          <a:prstGeom prst="rect">
            <a:avLst/>
          </a:prstGeom>
          <a:ln>
            <a:noFill/>
          </a:ln>
          <a:extLst>
            <a:ext uri="{53640926-AAD7-44D8-BBD7-CCE9431645EC}">
              <a14:shadowObscured xmlns:a14="http://schemas.microsoft.com/office/drawing/2010/main"/>
            </a:ext>
          </a:extLst>
        </p:spPr>
      </p:pic>
      <p:sp>
        <p:nvSpPr>
          <p:cNvPr id="9" name="Rectángulo: esquinas redondeadas 8">
            <a:extLst>
              <a:ext uri="{FF2B5EF4-FFF2-40B4-BE49-F238E27FC236}">
                <a16:creationId xmlns:a16="http://schemas.microsoft.com/office/drawing/2014/main" id="{64C303E9-88CD-466B-A21B-B78D8518F25C}"/>
              </a:ext>
            </a:extLst>
          </p:cNvPr>
          <p:cNvSpPr/>
          <p:nvPr/>
        </p:nvSpPr>
        <p:spPr>
          <a:xfrm>
            <a:off x="1587124" y="1813152"/>
            <a:ext cx="8287305" cy="82298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black"/>
              </a:solidFill>
              <a:latin typeface="Arial" panose="020B0604020202020204" pitchFamily="34" charset="0"/>
              <a:cs typeface="Arial" panose="020B0604020202020204" pitchFamily="34" charset="0"/>
            </a:endParaRPr>
          </a:p>
          <a:p>
            <a:pPr algn="ctr"/>
            <a:r>
              <a:rPr lang="es-CO" dirty="0">
                <a:solidFill>
                  <a:prstClr val="black"/>
                </a:solidFill>
                <a:latin typeface="Arial" panose="020B0604020202020204" pitchFamily="34" charset="0"/>
                <a:cs typeface="Arial" panose="020B0604020202020204" pitchFamily="34" charset="0"/>
              </a:rPr>
              <a:t>Caracterización de condiciones socioeconómicas de mujeres relacionadas con problemas de drogas – Las mujeres privadas de la libertad por delitos de drogas</a:t>
            </a:r>
          </a:p>
          <a:p>
            <a:pPr algn="ctr"/>
            <a:endParaRPr lang="es-CO" dirty="0"/>
          </a:p>
        </p:txBody>
      </p:sp>
    </p:spTree>
    <p:extLst>
      <p:ext uri="{BB962C8B-B14F-4D97-AF65-F5344CB8AC3E}">
        <p14:creationId xmlns:p14="http://schemas.microsoft.com/office/powerpoint/2010/main" val="960398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91522" y="2438401"/>
            <a:ext cx="7090670" cy="1447801"/>
          </a:xfrm>
          <a:prstGeom prst="rect">
            <a:avLst/>
          </a:prstGeom>
          <a:solidFill>
            <a:srgbClr val="A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dirty="0">
                <a:solidFill>
                  <a:schemeClr val="tx1"/>
                </a:solidFill>
                <a:latin typeface="Arial" panose="020B0604020202020204" pitchFamily="34" charset="0"/>
                <a:cs typeface="Arial" panose="020B0604020202020204" pitchFamily="34" charset="0"/>
              </a:rPr>
              <a:t>PILAR 4. Afectar las economías y rentas criminales</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3849" y="2377441"/>
            <a:ext cx="1575730" cy="1508762"/>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849" y="4098172"/>
            <a:ext cx="8758343" cy="1866433"/>
          </a:xfrm>
          <a:prstGeom prst="rect">
            <a:avLst/>
          </a:prstGeom>
        </p:spPr>
      </p:pic>
    </p:spTree>
    <p:extLst>
      <p:ext uri="{BB962C8B-B14F-4D97-AF65-F5344CB8AC3E}">
        <p14:creationId xmlns:p14="http://schemas.microsoft.com/office/powerpoint/2010/main" val="3198711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082581" y="112183"/>
            <a:ext cx="7115269" cy="666751"/>
          </a:xfrm>
          <a:prstGeom prst="rect">
            <a:avLst/>
          </a:prstGeom>
          <a:solidFill>
            <a:srgbClr val="A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
            <a:r>
              <a:rPr lang="es-ES" sz="2000" u="none" strike="noStrike" dirty="0">
                <a:effectLst/>
              </a:rPr>
              <a:t>1. Interrumpir los flujos financieros de las organizaciones criminales y sus redes asociadas al narcotráfico</a:t>
            </a:r>
            <a:endParaRPr lang="es-ES" sz="2000" b="0" i="0" u="none" strike="noStrike" dirty="0">
              <a:solidFill>
                <a:srgbClr val="000000"/>
              </a:solidFill>
              <a:effectLst/>
              <a:latin typeface="Calibri" panose="020F0502020204030204" pitchFamily="34" charset="0"/>
            </a:endParaRPr>
          </a:p>
        </p:txBody>
      </p:sp>
      <p:sp>
        <p:nvSpPr>
          <p:cNvPr id="9" name="Rectángulo 8">
            <a:extLst>
              <a:ext uri="{FF2B5EF4-FFF2-40B4-BE49-F238E27FC236}">
                <a16:creationId xmlns:a16="http://schemas.microsoft.com/office/drawing/2014/main" id="{8CE3A55E-09BD-499C-8BB8-799BD5496D7A}"/>
              </a:ext>
            </a:extLst>
          </p:cNvPr>
          <p:cNvSpPr/>
          <p:nvPr/>
        </p:nvSpPr>
        <p:spPr>
          <a:xfrm>
            <a:off x="95250" y="76200"/>
            <a:ext cx="800100" cy="7429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2000" dirty="0">
              <a:solidFill>
                <a:schemeClr val="tx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122E3D09-D29C-4DCC-B8A6-55389BEF1F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25" y="114300"/>
            <a:ext cx="666750" cy="666750"/>
          </a:xfrm>
          <a:prstGeom prst="rect">
            <a:avLst/>
          </a:prstGeom>
        </p:spPr>
      </p:pic>
      <p:grpSp>
        <p:nvGrpSpPr>
          <p:cNvPr id="12" name="Grupo 11">
            <a:extLst>
              <a:ext uri="{FF2B5EF4-FFF2-40B4-BE49-F238E27FC236}">
                <a16:creationId xmlns:a16="http://schemas.microsoft.com/office/drawing/2014/main" id="{950EB9A7-6689-4B1A-8B15-0FE110B804DE}"/>
              </a:ext>
            </a:extLst>
          </p:cNvPr>
          <p:cNvGrpSpPr/>
          <p:nvPr/>
        </p:nvGrpSpPr>
        <p:grpSpPr>
          <a:xfrm>
            <a:off x="8801996" y="2094474"/>
            <a:ext cx="2623520" cy="3646570"/>
            <a:chOff x="9181673" y="1666601"/>
            <a:chExt cx="2332986" cy="3264905"/>
          </a:xfrm>
        </p:grpSpPr>
        <p:sp>
          <p:nvSpPr>
            <p:cNvPr id="13" name="Forma libre 4">
              <a:extLst>
                <a:ext uri="{FF2B5EF4-FFF2-40B4-BE49-F238E27FC236}">
                  <a16:creationId xmlns:a16="http://schemas.microsoft.com/office/drawing/2014/main" id="{4BC0038D-9F71-4851-A8A4-385FCBAAD17E}"/>
                </a:ext>
              </a:extLst>
            </p:cNvPr>
            <p:cNvSpPr/>
            <p:nvPr/>
          </p:nvSpPr>
          <p:spPr>
            <a:xfrm rot="10800000" flipV="1">
              <a:off x="9181673" y="1666601"/>
              <a:ext cx="2331846" cy="33027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A6D44E"/>
            </a:solidFill>
            <a:ln>
              <a:solidFill>
                <a:srgbClr val="A6D44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CO" sz="1800" b="1" kern="1200" dirty="0">
                  <a:latin typeface="Calibri" panose="020F0502020204030204" pitchFamily="34" charset="0"/>
                </a:rPr>
                <a:t>Lavado de activos</a:t>
              </a:r>
            </a:p>
          </p:txBody>
        </p:sp>
        <p:sp>
          <p:nvSpPr>
            <p:cNvPr id="14" name="Forma libre 5">
              <a:extLst>
                <a:ext uri="{FF2B5EF4-FFF2-40B4-BE49-F238E27FC236}">
                  <a16:creationId xmlns:a16="http://schemas.microsoft.com/office/drawing/2014/main" id="{736FC70A-D661-49A0-9778-398AF676A8D5}"/>
                </a:ext>
              </a:extLst>
            </p:cNvPr>
            <p:cNvSpPr/>
            <p:nvPr/>
          </p:nvSpPr>
          <p:spPr>
            <a:xfrm>
              <a:off x="9182813" y="1996872"/>
              <a:ext cx="2331846" cy="2934634"/>
            </a:xfrm>
            <a:custGeom>
              <a:avLst/>
              <a:gdLst>
                <a:gd name="connsiteX0" fmla="*/ 0 w 2331846"/>
                <a:gd name="connsiteY0" fmla="*/ 0 h 2858874"/>
                <a:gd name="connsiteX1" fmla="*/ 2331846 w 2331846"/>
                <a:gd name="connsiteY1" fmla="*/ 0 h 2858874"/>
                <a:gd name="connsiteX2" fmla="*/ 2331846 w 2331846"/>
                <a:gd name="connsiteY2" fmla="*/ 2858874 h 2858874"/>
                <a:gd name="connsiteX3" fmla="*/ 0 w 2331846"/>
                <a:gd name="connsiteY3" fmla="*/ 2858874 h 2858874"/>
                <a:gd name="connsiteX4" fmla="*/ 0 w 2331846"/>
                <a:gd name="connsiteY4" fmla="*/ 0 h 2858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846" h="2858874">
                  <a:moveTo>
                    <a:pt x="0" y="0"/>
                  </a:moveTo>
                  <a:lnTo>
                    <a:pt x="2331846" y="0"/>
                  </a:lnTo>
                  <a:lnTo>
                    <a:pt x="2331846" y="2858874"/>
                  </a:lnTo>
                  <a:lnTo>
                    <a:pt x="0" y="2858874"/>
                  </a:lnTo>
                  <a:lnTo>
                    <a:pt x="0" y="0"/>
                  </a:lnTo>
                  <a:close/>
                </a:path>
              </a:pathLst>
            </a:custGeom>
            <a:noFill/>
            <a:ln>
              <a:solidFill>
                <a:srgbClr val="00800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O" sz="1600" kern="1200" dirty="0">
                  <a:latin typeface="Calibri" panose="020F0502020204030204" pitchFamily="34" charset="0"/>
                </a:rPr>
                <a:t>En 2018 el lavado de activos equivale al </a:t>
              </a:r>
              <a:r>
                <a:rPr lang="es-CO" sz="1600" b="1" kern="1200" dirty="0">
                  <a:latin typeface="Calibri" panose="020F0502020204030204" pitchFamily="34" charset="0"/>
                </a:rPr>
                <a:t>2.6%</a:t>
              </a:r>
              <a:r>
                <a:rPr lang="es-CO" sz="1600" kern="1200" dirty="0">
                  <a:latin typeface="Calibri" panose="020F0502020204030204" pitchFamily="34" charset="0"/>
                </a:rPr>
                <a:t> del PIB del país.</a:t>
              </a:r>
            </a:p>
            <a:p>
              <a:pPr lvl="1" algn="l" defTabSz="622300">
                <a:lnSpc>
                  <a:spcPct val="90000"/>
                </a:lnSpc>
                <a:spcBef>
                  <a:spcPct val="0"/>
                </a:spcBef>
                <a:spcAft>
                  <a:spcPct val="15000"/>
                </a:spcAft>
              </a:pPr>
              <a:endParaRPr lang="es-CO" sz="1600" kern="1200" dirty="0">
                <a:latin typeface="Calibri" panose="020F0502020204030204" pitchFamily="34" charset="0"/>
              </a:endParaRPr>
            </a:p>
            <a:p>
              <a:pPr marL="114300" lvl="1" indent="-114300" algn="l" defTabSz="622300">
                <a:lnSpc>
                  <a:spcPct val="90000"/>
                </a:lnSpc>
                <a:spcBef>
                  <a:spcPct val="0"/>
                </a:spcBef>
                <a:spcAft>
                  <a:spcPct val="15000"/>
                </a:spcAft>
                <a:buChar char="••"/>
              </a:pPr>
              <a:r>
                <a:rPr lang="es-CO" sz="1600" kern="1200" dirty="0">
                  <a:latin typeface="Calibri" panose="020F0502020204030204" pitchFamily="34" charset="0"/>
                </a:rPr>
                <a:t>Sin las acciones del Estado, en 2018 el lavado de activos  habría sido del </a:t>
              </a:r>
              <a:r>
                <a:rPr lang="es-CO" sz="1600" b="1" kern="1200" dirty="0">
                  <a:latin typeface="Calibri" panose="020F0502020204030204" pitchFamily="34" charset="0"/>
                </a:rPr>
                <a:t>4.6%</a:t>
              </a:r>
              <a:r>
                <a:rPr lang="es-CO" sz="1600" kern="1200" dirty="0">
                  <a:latin typeface="Calibri" panose="020F0502020204030204" pitchFamily="34" charset="0"/>
                </a:rPr>
                <a:t> de PIB del país.</a:t>
              </a:r>
            </a:p>
            <a:p>
              <a:pPr marL="114300" lvl="1" indent="-114300" algn="l" defTabSz="622300">
                <a:lnSpc>
                  <a:spcPct val="90000"/>
                </a:lnSpc>
                <a:spcBef>
                  <a:spcPct val="0"/>
                </a:spcBef>
                <a:spcAft>
                  <a:spcPct val="15000"/>
                </a:spcAft>
                <a:buChar char="••"/>
              </a:pPr>
              <a:endParaRPr lang="es-CO" sz="1600" kern="1200" dirty="0">
                <a:latin typeface="Calibri" panose="020F0502020204030204" pitchFamily="34" charset="0"/>
              </a:endParaRPr>
            </a:p>
            <a:p>
              <a:pPr marL="114300" lvl="1" indent="-114300" algn="l" defTabSz="622300">
                <a:lnSpc>
                  <a:spcPct val="90000"/>
                </a:lnSpc>
                <a:spcBef>
                  <a:spcPct val="0"/>
                </a:spcBef>
                <a:spcAft>
                  <a:spcPct val="15000"/>
                </a:spcAft>
                <a:buChar char="••"/>
              </a:pPr>
              <a:r>
                <a:rPr lang="es-CO" sz="1600" kern="1200" dirty="0">
                  <a:latin typeface="Calibri" panose="020F0502020204030204" pitchFamily="34" charset="0"/>
                </a:rPr>
                <a:t>Las acciones del gobierno impidieron que las organizaciones criminales recibieran ingresos equivalentes al </a:t>
              </a:r>
              <a:r>
                <a:rPr lang="es-CO" sz="1600" b="1" kern="1200" dirty="0">
                  <a:latin typeface="Calibri" panose="020F0502020204030204" pitchFamily="34" charset="0"/>
                </a:rPr>
                <a:t>2% </a:t>
              </a:r>
              <a:r>
                <a:rPr lang="es-CO" sz="1600" kern="1200" dirty="0">
                  <a:latin typeface="Calibri" panose="020F0502020204030204" pitchFamily="34" charset="0"/>
                </a:rPr>
                <a:t>del PIB</a:t>
              </a:r>
            </a:p>
            <a:p>
              <a:pPr marL="114300" lvl="1" indent="-114300" algn="l" defTabSz="622300">
                <a:lnSpc>
                  <a:spcPct val="90000"/>
                </a:lnSpc>
                <a:spcBef>
                  <a:spcPct val="0"/>
                </a:spcBef>
                <a:spcAft>
                  <a:spcPct val="15000"/>
                </a:spcAft>
                <a:buChar char="••"/>
              </a:pPr>
              <a:endParaRPr lang="es-CO" sz="1600" b="1" kern="1200" dirty="0">
                <a:latin typeface="Calibri" panose="020F0502020204030204" pitchFamily="34" charset="0"/>
              </a:endParaRPr>
            </a:p>
          </p:txBody>
        </p:sp>
      </p:grpSp>
      <p:sp>
        <p:nvSpPr>
          <p:cNvPr id="15" name="Rectángulo 14">
            <a:extLst>
              <a:ext uri="{FF2B5EF4-FFF2-40B4-BE49-F238E27FC236}">
                <a16:creationId xmlns:a16="http://schemas.microsoft.com/office/drawing/2014/main" id="{57870F2E-31EC-4F2A-9D9D-ECC8E5E08AB1}"/>
              </a:ext>
            </a:extLst>
          </p:cNvPr>
          <p:cNvSpPr/>
          <p:nvPr/>
        </p:nvSpPr>
        <p:spPr>
          <a:xfrm>
            <a:off x="697687" y="5972167"/>
            <a:ext cx="7798277" cy="586314"/>
          </a:xfrm>
          <a:prstGeom prst="rect">
            <a:avLst/>
          </a:prstGeom>
        </p:spPr>
        <p:txBody>
          <a:bodyPr wrap="square">
            <a:spAutoFit/>
          </a:bodyPr>
          <a:lstStyle/>
          <a:p>
            <a:pPr marR="0" lvl="0">
              <a:lnSpc>
                <a:spcPct val="107000"/>
              </a:lnSpc>
              <a:spcBef>
                <a:spcPts val="0"/>
              </a:spcBef>
              <a:spcAft>
                <a:spcPts val="800"/>
              </a:spcAft>
            </a:pPr>
            <a:r>
              <a:rPr lang="es-CO" sz="1000" dirty="0">
                <a:latin typeface="Arial" panose="020B0604020202020204" pitchFamily="34" charset="0"/>
                <a:ea typeface="Arial" panose="020B0604020202020204" pitchFamily="34" charset="0"/>
                <a:cs typeface="Calibri" panose="020F0502020204030204" pitchFamily="34" charset="0"/>
              </a:rPr>
              <a:t>Fuente: estimaciones son resultado de la actualización del modelo de lavado de activos diseñado para Colombia por el Banco Mundial [Villa, Edgar; Misas, Martha A.; Loayza, Norman V.. </a:t>
            </a:r>
            <a:r>
              <a:rPr lang="en-US" sz="1000" dirty="0">
                <a:latin typeface="Arial" panose="020B0604020202020204" pitchFamily="34" charset="0"/>
                <a:ea typeface="Arial" panose="020B0604020202020204" pitchFamily="34" charset="0"/>
                <a:cs typeface="Calibri" panose="020F0502020204030204" pitchFamily="34" charset="0"/>
              </a:rPr>
              <a:t>2016. Illicit activity and money laundering from an economic growth perspective: a model and an application to Colombia (English). Policy Research working paper; no. WPS 7578. Washington, D.C.: World Bank Group].</a:t>
            </a:r>
            <a:endParaRPr lang="es-CO" sz="1000" dirty="0">
              <a:latin typeface="Calibri" panose="020F0502020204030204" pitchFamily="34" charset="0"/>
              <a:ea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395CE5BA-E5B0-4900-8E33-F3ED86E3C1CB}"/>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18587"/>
          <a:stretch/>
        </p:blipFill>
        <p:spPr>
          <a:xfrm>
            <a:off x="162903" y="1790154"/>
            <a:ext cx="8071804" cy="3950890"/>
          </a:xfrm>
          <a:prstGeom prst="rect">
            <a:avLst/>
          </a:prstGeom>
        </p:spPr>
      </p:pic>
    </p:spTree>
    <p:extLst>
      <p:ext uri="{BB962C8B-B14F-4D97-AF65-F5344CB8AC3E}">
        <p14:creationId xmlns:p14="http://schemas.microsoft.com/office/powerpoint/2010/main" val="2146553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Marcador de contenido 3" descr="Interfaz de usuario gráfica, Texto, Aplicación&#10;&#10;Descripción generada automáticamente">
            <a:extLst>
              <a:ext uri="{FF2B5EF4-FFF2-40B4-BE49-F238E27FC236}">
                <a16:creationId xmlns:a16="http://schemas.microsoft.com/office/drawing/2014/main" id="{0B348572-78A7-43A3-82BB-111B6A0966B4}"/>
              </a:ext>
            </a:extLst>
          </p:cNvPr>
          <p:cNvPicPr>
            <a:picLocks noGrp="1"/>
          </p:cNvPicPr>
          <p:nvPr>
            <p:ph idx="1"/>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943905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36 CuadroTexto"/>
          <p:cNvSpPr txBox="1"/>
          <p:nvPr/>
        </p:nvSpPr>
        <p:spPr>
          <a:xfrm>
            <a:off x="5000376" y="1568986"/>
            <a:ext cx="2225887" cy="492443"/>
          </a:xfrm>
          <a:prstGeom prst="rect">
            <a:avLst/>
          </a:prstGeom>
          <a:noFill/>
        </p:spPr>
        <p:txBody>
          <a:bodyPr wrap="square" rtlCol="0">
            <a:spAutoFit/>
          </a:bodyPr>
          <a:lstStyle/>
          <a:p>
            <a:pPr algn="ctr">
              <a:buClr>
                <a:srgbClr val="000000"/>
              </a:buClr>
            </a:pPr>
            <a:r>
              <a:rPr lang="es-CO" sz="2600" dirty="0">
                <a:solidFill>
                  <a:srgbClr val="4472C4">
                    <a:lumMod val="50000"/>
                  </a:srgbClr>
                </a:solidFill>
                <a:latin typeface="Georgia Pro Cond Semibold (Títulos)"/>
                <a:ea typeface="Geo"/>
                <a:cs typeface="Geo"/>
                <a:sym typeface="Arial"/>
              </a:rPr>
              <a:t>PILAR 5</a:t>
            </a:r>
          </a:p>
        </p:txBody>
      </p:sp>
      <p:sp>
        <p:nvSpPr>
          <p:cNvPr id="38" name="37 CuadroTexto"/>
          <p:cNvSpPr txBox="1"/>
          <p:nvPr/>
        </p:nvSpPr>
        <p:spPr>
          <a:xfrm>
            <a:off x="3071664" y="4850952"/>
            <a:ext cx="6195118" cy="492443"/>
          </a:xfrm>
          <a:prstGeom prst="rect">
            <a:avLst/>
          </a:prstGeom>
          <a:noFill/>
        </p:spPr>
        <p:txBody>
          <a:bodyPr wrap="square" rtlCol="0">
            <a:spAutoFit/>
          </a:bodyPr>
          <a:lstStyle/>
          <a:p>
            <a:pPr algn="ctr">
              <a:buClr>
                <a:srgbClr val="000000"/>
              </a:buClr>
            </a:pPr>
            <a:r>
              <a:rPr lang="es-CO" sz="2600" dirty="0">
                <a:solidFill>
                  <a:srgbClr val="4472C4">
                    <a:lumMod val="50000"/>
                  </a:srgbClr>
                </a:solidFill>
                <a:latin typeface="Georgia Pro Cond Semibold (Títulos)"/>
                <a:ea typeface="Geo"/>
                <a:cs typeface="Geo"/>
                <a:sym typeface="Arial"/>
              </a:rPr>
              <a:t>TRANSVERSAL</a:t>
            </a:r>
          </a:p>
        </p:txBody>
      </p:sp>
      <p:sp>
        <p:nvSpPr>
          <p:cNvPr id="21" name="4 Rectángulo">
            <a:extLst>
              <a:ext uri="{FF2B5EF4-FFF2-40B4-BE49-F238E27FC236}">
                <a16:creationId xmlns:a16="http://schemas.microsoft.com/office/drawing/2014/main" id="{BD7E29F5-B49B-4CD6-A6E6-569F7153CE45}"/>
              </a:ext>
            </a:extLst>
          </p:cNvPr>
          <p:cNvSpPr/>
          <p:nvPr/>
        </p:nvSpPr>
        <p:spPr>
          <a:xfrm rot="16200000">
            <a:off x="5015881" y="-1143000"/>
            <a:ext cx="2160240" cy="9143999"/>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s-CO" sz="2800" kern="0">
              <a:solidFill>
                <a:srgbClr val="FFFFFF"/>
              </a:solidFill>
              <a:latin typeface="Georgia Pro Cond Semibold (Cuerpo)"/>
              <a:sym typeface="Arial"/>
            </a:endParaRPr>
          </a:p>
        </p:txBody>
      </p:sp>
      <p:pic>
        <p:nvPicPr>
          <p:cNvPr id="3" name="Imagen 2" descr="Imagen que contiene hombre, juguete, mujer, sostener&#10;&#10;Descripción generada automáticamente">
            <a:extLst>
              <a:ext uri="{FF2B5EF4-FFF2-40B4-BE49-F238E27FC236}">
                <a16:creationId xmlns:a16="http://schemas.microsoft.com/office/drawing/2014/main" id="{95F687A5-A6A5-4CF5-BEBE-77F0D1E3D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6040" y="2819656"/>
            <a:ext cx="2016224" cy="1058518"/>
          </a:xfrm>
          <a:prstGeom prst="rect">
            <a:avLst/>
          </a:prstGeom>
        </p:spPr>
      </p:pic>
      <p:pic>
        <p:nvPicPr>
          <p:cNvPr id="7" name="Imagen 6" descr="Imagen que contiene cumpleaños, colorido, tabla, computadora&#10;&#10;Descripción generada automáticamente">
            <a:extLst>
              <a:ext uri="{FF2B5EF4-FFF2-40B4-BE49-F238E27FC236}">
                <a16:creationId xmlns:a16="http://schemas.microsoft.com/office/drawing/2014/main" id="{246C2685-32B3-42AF-AE43-097F1DEDE1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9336" y="2595282"/>
            <a:ext cx="1878664" cy="1507267"/>
          </a:xfrm>
          <a:prstGeom prst="rect">
            <a:avLst/>
          </a:prstGeom>
        </p:spPr>
      </p:pic>
      <p:pic>
        <p:nvPicPr>
          <p:cNvPr id="12" name="Imagen 11" descr="Imagen que contiene bola&#10;&#10;Descripción generada automáticamente">
            <a:extLst>
              <a:ext uri="{FF2B5EF4-FFF2-40B4-BE49-F238E27FC236}">
                <a16:creationId xmlns:a16="http://schemas.microsoft.com/office/drawing/2014/main" id="{30D31F9C-0CF1-43E8-987A-6FE91752A6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0217" y="2650964"/>
            <a:ext cx="1922455" cy="1319471"/>
          </a:xfrm>
          <a:prstGeom prst="rect">
            <a:avLst/>
          </a:prstGeom>
        </p:spPr>
      </p:pic>
    </p:spTree>
    <p:extLst>
      <p:ext uri="{BB962C8B-B14F-4D97-AF65-F5344CB8AC3E}">
        <p14:creationId xmlns:p14="http://schemas.microsoft.com/office/powerpoint/2010/main" val="440309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41873" y="95092"/>
            <a:ext cx="6586536" cy="777761"/>
          </a:xfrm>
          <a:prstGeom prst="rect">
            <a:avLst/>
          </a:prstGeom>
          <a:noFill/>
          <a:ln>
            <a:noFill/>
          </a:ln>
        </p:spPr>
        <p:txBody>
          <a:bodyPr spcFirstLastPara="1" wrap="square" lIns="91425" tIns="45700" rIns="91425" bIns="45700" anchor="b" anchorCtr="0"/>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Geo"/>
              <a:buNone/>
              <a:defRPr sz="6000" b="0" i="0" u="none" strike="noStrike" cap="none">
                <a:solidFill>
                  <a:schemeClr val="dk1"/>
                </a:solidFill>
                <a:latin typeface="Geo"/>
                <a:ea typeface="Geo"/>
                <a:cs typeface="Geo"/>
                <a:sym typeface="Ge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6000"/>
              <a:buFont typeface="Geo"/>
              <a:buNone/>
              <a:tabLst/>
              <a:defRPr/>
            </a:pPr>
            <a:r>
              <a:rPr kumimoji="0" lang="es-CO" sz="3200" b="0" i="0" u="none" strike="noStrike" kern="0" cap="none" spc="0" normalizeH="0" baseline="0" noProof="0" dirty="0">
                <a:ln>
                  <a:noFill/>
                </a:ln>
                <a:solidFill>
                  <a:srgbClr val="44546A"/>
                </a:solidFill>
                <a:effectLst>
                  <a:outerShdw blurRad="38100" dist="38100" dir="2700000" algn="tl">
                    <a:srgbClr val="000000">
                      <a:alpha val="43137"/>
                    </a:srgbClr>
                  </a:outerShdw>
                </a:effectLst>
                <a:uLnTx/>
                <a:uFillTx/>
                <a:latin typeface="Georgia Pro Cond Semibold (Títulos)"/>
                <a:cs typeface="Geo"/>
                <a:sym typeface="Geo"/>
              </a:rPr>
              <a:t>Agenda Internacional 2020</a:t>
            </a:r>
          </a:p>
        </p:txBody>
      </p:sp>
      <p:sp>
        <p:nvSpPr>
          <p:cNvPr id="9" name="Chevron 8"/>
          <p:cNvSpPr/>
          <p:nvPr/>
        </p:nvSpPr>
        <p:spPr>
          <a:xfrm>
            <a:off x="242990" y="3199867"/>
            <a:ext cx="3581686" cy="15317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400" b="0" i="0" u="none" strike="noStrike" kern="0" cap="none" spc="0" normalizeH="0" baseline="0" noProof="0" dirty="0">
                <a:ln>
                  <a:noFill/>
                </a:ln>
                <a:solidFill>
                  <a:srgbClr val="FFFFFF"/>
                </a:solidFill>
                <a:effectLst/>
                <a:uLnTx/>
                <a:uFillTx/>
                <a:latin typeface="Georgia Pro Cond Semibold (Cuerpo)"/>
                <a:ea typeface="+mn-ea"/>
                <a:cs typeface="+mn-cs"/>
                <a:sym typeface="Arial"/>
              </a:rPr>
              <a:t>Posicionamiento Política </a:t>
            </a:r>
            <a:r>
              <a:rPr lang="es-CO" sz="1400" kern="0" dirty="0">
                <a:solidFill>
                  <a:srgbClr val="FFFFFF"/>
                </a:solidFill>
                <a:latin typeface="Georgia Pro Cond Semibold (Cuerpo)"/>
                <a:sym typeface="Arial"/>
              </a:rPr>
              <a:t>Ruta Futuro </a:t>
            </a:r>
            <a:endParaRPr kumimoji="0" lang="es-CO" sz="1400" b="0" i="0" u="none" strike="noStrike" kern="0" cap="none" spc="0" normalizeH="0" baseline="0" noProof="0" dirty="0">
              <a:ln>
                <a:noFill/>
              </a:ln>
              <a:solidFill>
                <a:srgbClr val="FFFFFF"/>
              </a:solidFill>
              <a:effectLst/>
              <a:uLnTx/>
              <a:uFillTx/>
              <a:latin typeface="Georgia Pro Cond Semibold (Cuerpo)"/>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400" b="0" i="0" u="none" strike="noStrike" kern="0" cap="none" spc="0" normalizeH="0" baseline="0" noProof="0" dirty="0">
                <a:ln>
                  <a:noFill/>
                </a:ln>
                <a:solidFill>
                  <a:srgbClr val="FFFFFF"/>
                </a:solidFill>
                <a:effectLst/>
                <a:uLnTx/>
                <a:uFillTx/>
                <a:latin typeface="Georgia Pro Cond Semibold (Cuerpo)"/>
                <a:ea typeface="+mn-ea"/>
                <a:cs typeface="+mn-cs"/>
                <a:sym typeface="Arial"/>
              </a:rPr>
              <a:t>Ruta Futuro</a:t>
            </a:r>
          </a:p>
        </p:txBody>
      </p:sp>
      <p:pic>
        <p:nvPicPr>
          <p:cNvPr id="13" name="Imagen 12" descr="Imagen que contiene bola&#10;&#10;Descripción generada automáticamente">
            <a:extLst>
              <a:ext uri="{FF2B5EF4-FFF2-40B4-BE49-F238E27FC236}">
                <a16:creationId xmlns:a16="http://schemas.microsoft.com/office/drawing/2014/main" id="{30D31F9C-0CF1-43E8-987A-6FE91752A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1438" y="95092"/>
            <a:ext cx="1738326" cy="1133368"/>
          </a:xfrm>
          <a:prstGeom prst="rect">
            <a:avLst/>
          </a:prstGeom>
        </p:spPr>
      </p:pic>
      <p:graphicFrame>
        <p:nvGraphicFramePr>
          <p:cNvPr id="14" name="Diagrama 13"/>
          <p:cNvGraphicFramePr/>
          <p:nvPr>
            <p:extLst>
              <p:ext uri="{D42A27DB-BD31-4B8C-83A1-F6EECF244321}">
                <p14:modId xmlns:p14="http://schemas.microsoft.com/office/powerpoint/2010/main" val="1256306407"/>
              </p:ext>
            </p:extLst>
          </p:nvPr>
        </p:nvGraphicFramePr>
        <p:xfrm>
          <a:off x="3571632" y="1991997"/>
          <a:ext cx="7241511" cy="43652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961088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21722" y="351250"/>
            <a:ext cx="11592111" cy="954107"/>
          </a:xfrm>
          <a:prstGeom prst="rect">
            <a:avLst/>
          </a:prstGeom>
        </p:spPr>
        <p:txBody>
          <a:bodyPr wrap="square">
            <a:spAutoFit/>
          </a:bodyPr>
          <a:lstStyle/>
          <a:p>
            <a:pPr algn="ctr"/>
            <a:r>
              <a:rPr lang="es-CO" sz="2800" dirty="0">
                <a:solidFill>
                  <a:schemeClr val="accent1">
                    <a:lumMod val="75000"/>
                  </a:schemeClr>
                </a:solidFill>
              </a:rPr>
              <a:t>Implementación de la política integral para enfrentar el problema de las drogas Ruta Futuro en los territorios; Resultados y horizontes.</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0225" y="1954613"/>
            <a:ext cx="2152952" cy="2126040"/>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8813" y="4343915"/>
            <a:ext cx="2196468" cy="2103119"/>
          </a:xfrm>
          <a:prstGeom prst="rect">
            <a:avLst/>
          </a:prstGeom>
        </p:spPr>
      </p:pic>
      <p:grpSp>
        <p:nvGrpSpPr>
          <p:cNvPr id="8" name="Grupo 7"/>
          <p:cNvGrpSpPr/>
          <p:nvPr/>
        </p:nvGrpSpPr>
        <p:grpSpPr>
          <a:xfrm>
            <a:off x="5087959" y="4287804"/>
            <a:ext cx="2187378" cy="2122839"/>
            <a:chOff x="9682187" y="1224551"/>
            <a:chExt cx="2187378" cy="2160036"/>
          </a:xfrm>
        </p:grpSpPr>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2187" y="1224551"/>
              <a:ext cx="2187378" cy="2160036"/>
            </a:xfrm>
            <a:prstGeom prst="rect">
              <a:avLst/>
            </a:prstGeom>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6680" y="2522602"/>
              <a:ext cx="222584" cy="383766"/>
            </a:xfrm>
            <a:prstGeom prst="rect">
              <a:avLst/>
            </a:prstGeom>
          </p:spPr>
        </p:pic>
      </p:grpSp>
      <p:pic>
        <p:nvPicPr>
          <p:cNvPr id="12" name="Imagen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2483" y="1954613"/>
            <a:ext cx="2136724" cy="2126040"/>
          </a:xfrm>
          <a:prstGeom prst="rect">
            <a:avLst/>
          </a:prstGeom>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6664" y="2042474"/>
            <a:ext cx="2085094" cy="2038179"/>
          </a:xfrm>
          <a:prstGeom prst="rect">
            <a:avLst/>
          </a:prstGeom>
        </p:spPr>
      </p:pic>
      <p:pic>
        <p:nvPicPr>
          <p:cNvPr id="14" name="Imagen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72598" y="4343916"/>
            <a:ext cx="2140579" cy="2103119"/>
          </a:xfrm>
          <a:prstGeom prst="rect">
            <a:avLst/>
          </a:prstGeom>
        </p:spPr>
      </p:pic>
    </p:spTree>
    <p:extLst>
      <p:ext uri="{BB962C8B-B14F-4D97-AF65-F5344CB8AC3E}">
        <p14:creationId xmlns:p14="http://schemas.microsoft.com/office/powerpoint/2010/main" val="2791054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74298EA3-0809-43AF-A3EE-F0AD842055A1}"/>
              </a:ext>
            </a:extLst>
          </p:cNvPr>
          <p:cNvSpPr/>
          <p:nvPr/>
        </p:nvSpPr>
        <p:spPr>
          <a:xfrm>
            <a:off x="0" y="429209"/>
            <a:ext cx="863600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5B9BD5">
                    <a:lumMod val="50000"/>
                  </a:srgbClr>
                </a:solidFill>
                <a:effectLst/>
                <a:uLnTx/>
                <a:uFillTx/>
                <a:latin typeface="Georgia Pro Cond Semibold (Títulos)"/>
                <a:ea typeface="+mn-ea"/>
                <a:cs typeface="+mn-cs"/>
                <a:sym typeface="Arial"/>
              </a:rPr>
              <a:t>Territorialización de la Política Ruta Futuro</a:t>
            </a:r>
            <a:endParaRPr kumimoji="0" lang="es-CO" sz="32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endParaRPr>
          </a:p>
        </p:txBody>
      </p:sp>
      <p:sp>
        <p:nvSpPr>
          <p:cNvPr id="23" name="Rectángulo: esquinas redondeadas 22">
            <a:extLst>
              <a:ext uri="{FF2B5EF4-FFF2-40B4-BE49-F238E27FC236}">
                <a16:creationId xmlns:a16="http://schemas.microsoft.com/office/drawing/2014/main" id="{87886552-0F88-47F8-A524-D9278352BE8F}"/>
              </a:ext>
            </a:extLst>
          </p:cNvPr>
          <p:cNvSpPr/>
          <p:nvPr/>
        </p:nvSpPr>
        <p:spPr>
          <a:xfrm>
            <a:off x="907938" y="1998244"/>
            <a:ext cx="3769271" cy="4893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uLnTx/>
                <a:uFillTx/>
                <a:latin typeface="Arial" panose="020B0604020202020204" pitchFamily="34" charset="0"/>
                <a:ea typeface="MS Gothic" panose="020B0609070205080204" pitchFamily="49" charset="-128"/>
                <a:cs typeface="Arial" panose="020B0604020202020204" pitchFamily="34" charset="0"/>
                <a:sym typeface="Arial"/>
              </a:rPr>
              <a:t>METAS</a:t>
            </a:r>
            <a:endParaRPr kumimoji="0" lang="es-CO" sz="2000" b="1" i="0" u="none" strike="noStrike" kern="1200" cap="none" spc="0" normalizeH="0" baseline="0" noProof="0" dirty="0">
              <a:ln>
                <a:noFill/>
              </a:ln>
              <a:solidFill>
                <a:prstClr val="white"/>
              </a:solidFill>
              <a:effectLst/>
              <a:uLnTx/>
              <a:uFillTx/>
              <a:latin typeface="Arial" panose="020B0604020202020204" pitchFamily="34" charset="0"/>
              <a:ea typeface="MS Gothic" panose="020B0609070205080204" pitchFamily="49" charset="-128"/>
              <a:cs typeface="Arial" panose="020B0604020202020204" pitchFamily="34" charset="0"/>
              <a:sym typeface="Arial"/>
            </a:endParaRPr>
          </a:p>
        </p:txBody>
      </p:sp>
      <p:sp>
        <p:nvSpPr>
          <p:cNvPr id="27" name="Forma libre 28">
            <a:extLst>
              <a:ext uri="{FF2B5EF4-FFF2-40B4-BE49-F238E27FC236}">
                <a16:creationId xmlns:a16="http://schemas.microsoft.com/office/drawing/2014/main" id="{06001F47-E238-4AEB-8F2E-AB9F09B3B562}"/>
              </a:ext>
            </a:extLst>
          </p:cNvPr>
          <p:cNvSpPr/>
          <p:nvPr/>
        </p:nvSpPr>
        <p:spPr>
          <a:xfrm>
            <a:off x="699993" y="2487570"/>
            <a:ext cx="5329262" cy="941429"/>
          </a:xfrm>
          <a:custGeom>
            <a:avLst/>
            <a:gdLst>
              <a:gd name="connsiteX0" fmla="*/ 0 w 5318087"/>
              <a:gd name="connsiteY0" fmla="*/ 0 h 533060"/>
              <a:gd name="connsiteX1" fmla="*/ 5051557 w 5318087"/>
              <a:gd name="connsiteY1" fmla="*/ 0 h 533060"/>
              <a:gd name="connsiteX2" fmla="*/ 5318087 w 5318087"/>
              <a:gd name="connsiteY2" fmla="*/ 266530 h 533060"/>
              <a:gd name="connsiteX3" fmla="*/ 5051557 w 5318087"/>
              <a:gd name="connsiteY3" fmla="*/ 533060 h 533060"/>
              <a:gd name="connsiteX4" fmla="*/ 0 w 5318087"/>
              <a:gd name="connsiteY4" fmla="*/ 533060 h 533060"/>
              <a:gd name="connsiteX5" fmla="*/ 0 w 5318087"/>
              <a:gd name="connsiteY5" fmla="*/ 0 h 53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087" h="533060">
                <a:moveTo>
                  <a:pt x="5318087" y="533059"/>
                </a:moveTo>
                <a:lnTo>
                  <a:pt x="266530" y="533059"/>
                </a:lnTo>
                <a:lnTo>
                  <a:pt x="0" y="266530"/>
                </a:lnTo>
                <a:lnTo>
                  <a:pt x="266530" y="1"/>
                </a:lnTo>
                <a:lnTo>
                  <a:pt x="5318087" y="1"/>
                </a:lnTo>
                <a:lnTo>
                  <a:pt x="5318087" y="533059"/>
                </a:lnTo>
                <a:close/>
              </a:path>
            </a:pathLst>
          </a:custGeom>
          <a:solidFill>
            <a:srgbClr val="17609B"/>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6248" tIns="40006" rIns="74676" bIns="40006" numCol="1" spcCol="127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Droid Sans Fallback"/>
                <a:cs typeface="Arial" panose="020B0604020202020204" pitchFamily="34" charset="0"/>
              </a:rPr>
              <a:t>Acompañamiento y asesoría a los Consejos Seccionales de Estupefacientes</a:t>
            </a:r>
            <a:endParaRPr kumimoji="0" lang="es-E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Oval 1">
            <a:extLst>
              <a:ext uri="{FF2B5EF4-FFF2-40B4-BE49-F238E27FC236}">
                <a16:creationId xmlns:a16="http://schemas.microsoft.com/office/drawing/2014/main" id="{D50BFF94-9166-4AC0-9008-2E2A1FC49BC1}"/>
              </a:ext>
            </a:extLst>
          </p:cNvPr>
          <p:cNvSpPr/>
          <p:nvPr/>
        </p:nvSpPr>
        <p:spPr>
          <a:xfrm>
            <a:off x="326500" y="2689219"/>
            <a:ext cx="493742" cy="493742"/>
          </a:xfrm>
          <a:prstGeom prst="ellipse">
            <a:avLst/>
          </a:prstGeom>
          <a:solidFill>
            <a:srgbClr val="FFA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Calibri" panose="020F0502020204030204"/>
                <a:ea typeface="+mn-ea"/>
                <a:cs typeface="+mn-cs"/>
                <a:sym typeface="Arial"/>
              </a:rPr>
              <a:t>2</a:t>
            </a:r>
            <a:endParaRPr kumimoji="0" lang="en-CO" sz="2400" b="1"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6" name="Forma libre 28">
            <a:extLst>
              <a:ext uri="{FF2B5EF4-FFF2-40B4-BE49-F238E27FC236}">
                <a16:creationId xmlns:a16="http://schemas.microsoft.com/office/drawing/2014/main" id="{2F88C161-9AC2-4BB6-9FBA-58CED7E58C1E}"/>
              </a:ext>
            </a:extLst>
          </p:cNvPr>
          <p:cNvSpPr/>
          <p:nvPr/>
        </p:nvSpPr>
        <p:spPr>
          <a:xfrm>
            <a:off x="699993" y="1159441"/>
            <a:ext cx="5362228" cy="1242640"/>
          </a:xfrm>
          <a:custGeom>
            <a:avLst/>
            <a:gdLst>
              <a:gd name="connsiteX0" fmla="*/ 0 w 5318087"/>
              <a:gd name="connsiteY0" fmla="*/ 0 h 533060"/>
              <a:gd name="connsiteX1" fmla="*/ 5051557 w 5318087"/>
              <a:gd name="connsiteY1" fmla="*/ 0 h 533060"/>
              <a:gd name="connsiteX2" fmla="*/ 5318087 w 5318087"/>
              <a:gd name="connsiteY2" fmla="*/ 266530 h 533060"/>
              <a:gd name="connsiteX3" fmla="*/ 5051557 w 5318087"/>
              <a:gd name="connsiteY3" fmla="*/ 533060 h 533060"/>
              <a:gd name="connsiteX4" fmla="*/ 0 w 5318087"/>
              <a:gd name="connsiteY4" fmla="*/ 533060 h 533060"/>
              <a:gd name="connsiteX5" fmla="*/ 0 w 5318087"/>
              <a:gd name="connsiteY5" fmla="*/ 0 h 53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087" h="533060">
                <a:moveTo>
                  <a:pt x="5318087" y="533059"/>
                </a:moveTo>
                <a:lnTo>
                  <a:pt x="266530" y="533059"/>
                </a:lnTo>
                <a:lnTo>
                  <a:pt x="0" y="266530"/>
                </a:lnTo>
                <a:lnTo>
                  <a:pt x="266530" y="1"/>
                </a:lnTo>
                <a:lnTo>
                  <a:pt x="5318087" y="1"/>
                </a:lnTo>
                <a:lnTo>
                  <a:pt x="5318087" y="533059"/>
                </a:lnTo>
                <a:close/>
              </a:path>
            </a:pathLst>
          </a:custGeom>
          <a:solidFill>
            <a:srgbClr val="17609B"/>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6248" tIns="40006" rIns="74676" bIns="40006" numCol="1" spcCol="127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Droid Sans Fallback"/>
                <a:cs typeface="Arial" panose="020B0604020202020204" pitchFamily="34" charset="0"/>
              </a:rPr>
              <a:t>Incorporación de la Política Ruta Futuro en los Planes Territoriales de Desarrollo – Elaboración Guía de territorialización de la Política Ruta Futuro</a:t>
            </a: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Droid Sans Fallback"/>
              <a:cs typeface="DejaVu Sans"/>
            </a:endParaRPr>
          </a:p>
        </p:txBody>
      </p:sp>
      <p:sp>
        <p:nvSpPr>
          <p:cNvPr id="44" name="Oval 1">
            <a:extLst>
              <a:ext uri="{FF2B5EF4-FFF2-40B4-BE49-F238E27FC236}">
                <a16:creationId xmlns:a16="http://schemas.microsoft.com/office/drawing/2014/main" id="{21AAF489-2840-421F-94B2-36152E8CC54B}"/>
              </a:ext>
            </a:extLst>
          </p:cNvPr>
          <p:cNvSpPr/>
          <p:nvPr/>
        </p:nvSpPr>
        <p:spPr>
          <a:xfrm>
            <a:off x="326500" y="1544302"/>
            <a:ext cx="493742" cy="493742"/>
          </a:xfrm>
          <a:prstGeom prst="ellipse">
            <a:avLst/>
          </a:prstGeom>
          <a:solidFill>
            <a:srgbClr val="FFA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Calibri" panose="020F0502020204030204"/>
                <a:ea typeface="+mn-ea"/>
                <a:cs typeface="+mn-cs"/>
                <a:sym typeface="Arial"/>
              </a:rPr>
              <a:t>1</a:t>
            </a:r>
            <a:endParaRPr kumimoji="0" lang="en-CO" sz="2400" b="1"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6" name="Forma libre 28">
            <a:extLst>
              <a:ext uri="{FF2B5EF4-FFF2-40B4-BE49-F238E27FC236}">
                <a16:creationId xmlns:a16="http://schemas.microsoft.com/office/drawing/2014/main" id="{54A4FAAA-56D9-4431-BAB8-40E34DBCBD10}"/>
              </a:ext>
            </a:extLst>
          </p:cNvPr>
          <p:cNvSpPr/>
          <p:nvPr/>
        </p:nvSpPr>
        <p:spPr>
          <a:xfrm>
            <a:off x="667027" y="3530650"/>
            <a:ext cx="5362228" cy="1314562"/>
          </a:xfrm>
          <a:custGeom>
            <a:avLst/>
            <a:gdLst>
              <a:gd name="connsiteX0" fmla="*/ 0 w 5318087"/>
              <a:gd name="connsiteY0" fmla="*/ 0 h 533060"/>
              <a:gd name="connsiteX1" fmla="*/ 5051557 w 5318087"/>
              <a:gd name="connsiteY1" fmla="*/ 0 h 533060"/>
              <a:gd name="connsiteX2" fmla="*/ 5318087 w 5318087"/>
              <a:gd name="connsiteY2" fmla="*/ 266530 h 533060"/>
              <a:gd name="connsiteX3" fmla="*/ 5051557 w 5318087"/>
              <a:gd name="connsiteY3" fmla="*/ 533060 h 533060"/>
              <a:gd name="connsiteX4" fmla="*/ 0 w 5318087"/>
              <a:gd name="connsiteY4" fmla="*/ 533060 h 533060"/>
              <a:gd name="connsiteX5" fmla="*/ 0 w 5318087"/>
              <a:gd name="connsiteY5" fmla="*/ 0 h 53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087" h="533060">
                <a:moveTo>
                  <a:pt x="5318087" y="533059"/>
                </a:moveTo>
                <a:lnTo>
                  <a:pt x="266530" y="533059"/>
                </a:lnTo>
                <a:lnTo>
                  <a:pt x="0" y="266530"/>
                </a:lnTo>
                <a:lnTo>
                  <a:pt x="266530" y="1"/>
                </a:lnTo>
                <a:lnTo>
                  <a:pt x="5318087" y="1"/>
                </a:lnTo>
                <a:lnTo>
                  <a:pt x="5318087" y="533059"/>
                </a:lnTo>
                <a:close/>
              </a:path>
            </a:pathLst>
          </a:custGeom>
          <a:solidFill>
            <a:srgbClr val="17609B"/>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6248" tIns="40006" rIns="74676" bIns="40006" numCol="1" spcCol="127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Fortalecimiento de capacidades de los Entes Territoriales: Diplomado en formulación de proyectos y sobre la Política Integral para enfrentar el problema de las drogas: Ruta Futuro</a:t>
            </a:r>
            <a:endParaRPr kumimoji="0" lang="es-E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Oval 1">
            <a:extLst>
              <a:ext uri="{FF2B5EF4-FFF2-40B4-BE49-F238E27FC236}">
                <a16:creationId xmlns:a16="http://schemas.microsoft.com/office/drawing/2014/main" id="{05200503-2D83-49E8-961E-19ACD638C747}"/>
              </a:ext>
            </a:extLst>
          </p:cNvPr>
          <p:cNvSpPr/>
          <p:nvPr/>
        </p:nvSpPr>
        <p:spPr>
          <a:xfrm>
            <a:off x="326500" y="3960653"/>
            <a:ext cx="493742" cy="493742"/>
          </a:xfrm>
          <a:prstGeom prst="ellipse">
            <a:avLst/>
          </a:prstGeom>
          <a:solidFill>
            <a:srgbClr val="FFA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Calibri" panose="020F0502020204030204"/>
                <a:ea typeface="+mn-ea"/>
                <a:cs typeface="+mn-cs"/>
                <a:sym typeface="Arial"/>
              </a:rPr>
              <a:t>3</a:t>
            </a:r>
            <a:endParaRPr kumimoji="0" lang="en-CO" sz="2400" b="1"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9" name="Rectángulo: esquinas redondeadas 18">
            <a:extLst>
              <a:ext uri="{FF2B5EF4-FFF2-40B4-BE49-F238E27FC236}">
                <a16:creationId xmlns:a16="http://schemas.microsoft.com/office/drawing/2014/main" id="{145B9994-53C2-4039-99C8-BFBDCB0D248A}"/>
              </a:ext>
            </a:extLst>
          </p:cNvPr>
          <p:cNvSpPr/>
          <p:nvPr/>
        </p:nvSpPr>
        <p:spPr>
          <a:xfrm>
            <a:off x="7191414" y="2266814"/>
            <a:ext cx="3769271" cy="4893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5B9BD5">
                    <a:lumMod val="50000"/>
                  </a:srgbClr>
                </a:solidFill>
                <a:effectLst/>
                <a:uLnTx/>
                <a:uFillTx/>
                <a:latin typeface="Georgia Pro Cond Semibold (Títulos)"/>
                <a:ea typeface="+mn-ea"/>
                <a:cs typeface="+mn-cs"/>
                <a:sym typeface="Arial"/>
              </a:rPr>
              <a:t>METAS</a:t>
            </a:r>
            <a:endParaRPr kumimoji="0" lang="es-CO" sz="2800" b="0" i="0" u="none" strike="noStrike" kern="1200" cap="none" spc="0" normalizeH="0" baseline="0" noProof="0" dirty="0">
              <a:ln>
                <a:noFill/>
              </a:ln>
              <a:solidFill>
                <a:srgbClr val="5B9BD5">
                  <a:lumMod val="50000"/>
                </a:srgbClr>
              </a:solidFill>
              <a:effectLst/>
              <a:uLnTx/>
              <a:uFillTx/>
              <a:latin typeface="Georgia Pro Cond Semibold (Títulos)"/>
              <a:ea typeface="+mn-ea"/>
              <a:cs typeface="+mn-cs"/>
              <a:sym typeface="Arial"/>
            </a:endParaRPr>
          </a:p>
        </p:txBody>
      </p:sp>
      <p:sp>
        <p:nvSpPr>
          <p:cNvPr id="29" name="CuadroTexto 28">
            <a:extLst>
              <a:ext uri="{FF2B5EF4-FFF2-40B4-BE49-F238E27FC236}">
                <a16:creationId xmlns:a16="http://schemas.microsoft.com/office/drawing/2014/main" id="{E2D9A80D-0D9C-4762-B052-4ED556157839}"/>
              </a:ext>
            </a:extLst>
          </p:cNvPr>
          <p:cNvSpPr txBox="1"/>
          <p:nvPr/>
        </p:nvSpPr>
        <p:spPr>
          <a:xfrm>
            <a:off x="6591402" y="3023542"/>
            <a:ext cx="5274097" cy="954107"/>
          </a:xfrm>
          <a:prstGeom prst="rect">
            <a:avLst/>
          </a:prstGeom>
          <a:solidFill>
            <a:schemeClr val="accent4">
              <a:lumMod val="60000"/>
              <a:lumOff val="40000"/>
            </a:schemeClr>
          </a:solidFill>
          <a:ln>
            <a:solidFill>
              <a:srgbClr val="F8A208"/>
            </a:solidFill>
          </a:ln>
        </p:spPr>
        <p:txBody>
          <a:bodyPr wrap="square" rtlCol="0">
            <a:spAutoFit/>
          </a:bodyPr>
          <a:lstStyle>
            <a:defPPr>
              <a:defRPr lang="es-CO"/>
            </a:defPPr>
            <a:lvl1pPr algn="just">
              <a:buClr>
                <a:srgbClr val="000000"/>
              </a:buClr>
              <a:defRPr sz="1600" b="1">
                <a:solidFill>
                  <a:schemeClr val="accent1">
                    <a:lumMod val="50000"/>
                  </a:schemeClr>
                </a:solidFill>
                <a:effectLst/>
                <a:latin typeface="Arial" panose="020B0604020202020204" pitchFamily="34" charset="0"/>
                <a:ea typeface="Droid Sans Fallback"/>
                <a:cs typeface="Arial" panose="020B0604020202020204" pitchFamily="34" charset="0"/>
              </a:defRPr>
            </a:lvl1p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es-CO" sz="1400" b="1" i="0" u="none" strike="noStrike" kern="1200" cap="none" spc="0" normalizeH="0" baseline="0" noProof="0" dirty="0">
                <a:ln>
                  <a:noFill/>
                </a:ln>
                <a:solidFill>
                  <a:srgbClr val="5B9BD5">
                    <a:lumMod val="50000"/>
                  </a:srgbClr>
                </a:solidFill>
                <a:effectLst/>
                <a:uLnTx/>
                <a:uFillTx/>
                <a:latin typeface="Arial" panose="020B0604020202020204" pitchFamily="34" charset="0"/>
                <a:cs typeface="Arial" panose="020B0604020202020204" pitchFamily="34" charset="0"/>
              </a:rPr>
              <a:t>Acompañar la formulación y la implementación de estrategias para el abordaje de drogas como los planes integrales territoriales de drogas en el marco de los Consejos Seccionales de Estupefacientes</a:t>
            </a:r>
          </a:p>
        </p:txBody>
      </p:sp>
      <p:sp>
        <p:nvSpPr>
          <p:cNvPr id="32" name="CuadroTexto 31">
            <a:extLst>
              <a:ext uri="{FF2B5EF4-FFF2-40B4-BE49-F238E27FC236}">
                <a16:creationId xmlns:a16="http://schemas.microsoft.com/office/drawing/2014/main" id="{4A8FA3D9-AEF3-4B32-877E-A51FE727908C}"/>
              </a:ext>
            </a:extLst>
          </p:cNvPr>
          <p:cNvSpPr txBox="1"/>
          <p:nvPr/>
        </p:nvSpPr>
        <p:spPr>
          <a:xfrm>
            <a:off x="6591402" y="4245050"/>
            <a:ext cx="5274098" cy="738664"/>
          </a:xfrm>
          <a:prstGeom prst="rect">
            <a:avLst/>
          </a:prstGeom>
          <a:solidFill>
            <a:schemeClr val="accent4">
              <a:lumMod val="60000"/>
              <a:lumOff val="40000"/>
            </a:schemeClr>
          </a:solidFill>
          <a:ln>
            <a:solidFill>
              <a:srgbClr val="F8A208"/>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es-ES" sz="1400" b="1" i="0" u="none" strike="noStrike" kern="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Desarrollo de los diplomados en formulación de proyectos sobre la Política Ruta Futuro, dirigidos a los actores territoriales con competencias en Política de Drogas</a:t>
            </a:r>
            <a:endParaRPr kumimoji="0" lang="es-CO" sz="1400" b="0" i="0" u="none" strike="noStrike" kern="0" cap="none" spc="0" normalizeH="0" baseline="0" noProof="0" dirty="0">
              <a:ln>
                <a:noFill/>
              </a:ln>
              <a:solidFill>
                <a:srgbClr val="5B9BD5">
                  <a:lumMod val="50000"/>
                </a:srgbClr>
              </a:solidFill>
              <a:effectLst/>
              <a:uLnTx/>
              <a:uFillTx/>
              <a:latin typeface="Arial"/>
              <a:ea typeface="+mn-ea"/>
              <a:cs typeface="Arial"/>
              <a:sym typeface="Arial"/>
            </a:endParaRPr>
          </a:p>
        </p:txBody>
      </p:sp>
      <p:sp>
        <p:nvSpPr>
          <p:cNvPr id="34" name="CuadroTexto 33">
            <a:extLst>
              <a:ext uri="{FF2B5EF4-FFF2-40B4-BE49-F238E27FC236}">
                <a16:creationId xmlns:a16="http://schemas.microsoft.com/office/drawing/2014/main" id="{562A9156-1FA4-4F9B-B6CE-21E73E1B8C80}"/>
              </a:ext>
            </a:extLst>
          </p:cNvPr>
          <p:cNvSpPr txBox="1"/>
          <p:nvPr/>
        </p:nvSpPr>
        <p:spPr>
          <a:xfrm>
            <a:off x="6591403" y="5234610"/>
            <a:ext cx="5274098" cy="954107"/>
          </a:xfrm>
          <a:prstGeom prst="rect">
            <a:avLst/>
          </a:prstGeom>
          <a:solidFill>
            <a:schemeClr val="accent4">
              <a:lumMod val="60000"/>
              <a:lumOff val="40000"/>
            </a:schemeClr>
          </a:solidFill>
          <a:ln>
            <a:solidFill>
              <a:srgbClr val="F8A208"/>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es-ES" sz="1400" b="1" i="0" u="none" strike="noStrike" kern="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Definición de proyectos estratégicos a nivel territorial que complementen el Plan de Acción de la Política Ruta Futuro y definición de una estrategia de seguimiento a nivel local de la implementación de la Política</a:t>
            </a:r>
            <a:endParaRPr kumimoji="0" lang="es-CO" sz="1400" b="0" i="0" u="none" strike="noStrike" kern="0" cap="none" spc="0" normalizeH="0" baseline="0" noProof="0" dirty="0">
              <a:ln>
                <a:noFill/>
              </a:ln>
              <a:solidFill>
                <a:srgbClr val="5B9BD5">
                  <a:lumMod val="50000"/>
                </a:srgbClr>
              </a:solidFill>
              <a:effectLst/>
              <a:uLnTx/>
              <a:uFillTx/>
              <a:latin typeface="Arial"/>
              <a:ea typeface="+mn-ea"/>
              <a:cs typeface="Arial"/>
              <a:sym typeface="Arial"/>
            </a:endParaRPr>
          </a:p>
        </p:txBody>
      </p:sp>
    </p:spTree>
    <p:extLst>
      <p:ext uri="{BB962C8B-B14F-4D97-AF65-F5344CB8AC3E}">
        <p14:creationId xmlns:p14="http://schemas.microsoft.com/office/powerpoint/2010/main" val="3587336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FE16FB2-8654-4EB2-A00E-4EF30D88D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07" y="1"/>
            <a:ext cx="1149802" cy="1129680"/>
          </a:xfrm>
          <a:prstGeom prst="rect">
            <a:avLst/>
          </a:prstGeom>
        </p:spPr>
      </p:pic>
      <p:sp>
        <p:nvSpPr>
          <p:cNvPr id="9" name="Rectángulo 8">
            <a:extLst>
              <a:ext uri="{FF2B5EF4-FFF2-40B4-BE49-F238E27FC236}">
                <a16:creationId xmlns:a16="http://schemas.microsoft.com/office/drawing/2014/main" id="{A03AA25C-3C11-44B8-937E-815096E36520}"/>
              </a:ext>
            </a:extLst>
          </p:cNvPr>
          <p:cNvSpPr/>
          <p:nvPr/>
        </p:nvSpPr>
        <p:spPr>
          <a:xfrm>
            <a:off x="1537253" y="65068"/>
            <a:ext cx="5924756" cy="564874"/>
          </a:xfrm>
          <a:prstGeom prst="rect">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PILAR 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s-CO" kern="0" dirty="0">
                <a:solidFill>
                  <a:prstClr val="black"/>
                </a:solidFill>
                <a:latin typeface="Arial" panose="020B0604020202020204" pitchFamily="34" charset="0"/>
                <a:cs typeface="Arial" panose="020B0604020202020204" pitchFamily="34" charset="0"/>
              </a:rPr>
              <a:t>Transversal</a:t>
            </a:r>
            <a:endParaRPr kumimoji="0" lang="es-CO"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Imagen 5">
            <a:extLst>
              <a:ext uri="{FF2B5EF4-FFF2-40B4-BE49-F238E27FC236}">
                <a16:creationId xmlns:a16="http://schemas.microsoft.com/office/drawing/2014/main" id="{96D0AE1F-477A-42D2-8759-A5EB00A59557}"/>
              </a:ext>
            </a:extLst>
          </p:cNvPr>
          <p:cNvPicPr>
            <a:picLocks noChangeAspect="1"/>
          </p:cNvPicPr>
          <p:nvPr/>
        </p:nvPicPr>
        <p:blipFill rotWithShape="1">
          <a:blip r:embed="rId4"/>
          <a:srcRect l="14348" t="25688" r="18695" b="13992"/>
          <a:stretch/>
        </p:blipFill>
        <p:spPr>
          <a:xfrm>
            <a:off x="1091731" y="1904072"/>
            <a:ext cx="9563015" cy="4843605"/>
          </a:xfrm>
          <a:prstGeom prst="rect">
            <a:avLst/>
          </a:prstGeom>
        </p:spPr>
      </p:pic>
      <p:sp>
        <p:nvSpPr>
          <p:cNvPr id="10" name="Rectángulo 9">
            <a:extLst>
              <a:ext uri="{FF2B5EF4-FFF2-40B4-BE49-F238E27FC236}">
                <a16:creationId xmlns:a16="http://schemas.microsoft.com/office/drawing/2014/main" id="{8C737399-6C16-48F0-9C4C-78B13D9384AB}"/>
              </a:ext>
            </a:extLst>
          </p:cNvPr>
          <p:cNvSpPr/>
          <p:nvPr/>
        </p:nvSpPr>
        <p:spPr>
          <a:xfrm>
            <a:off x="1091731" y="1125239"/>
            <a:ext cx="9563015" cy="778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MX" kern="0" dirty="0">
                <a:solidFill>
                  <a:prstClr val="black"/>
                </a:solidFill>
                <a:latin typeface="Arial" panose="020B0604020202020204" pitchFamily="34" charset="0"/>
                <a:cs typeface="Arial" panose="020B0604020202020204" pitchFamily="34" charset="0"/>
              </a:rPr>
              <a:t>La Política Ruta Futuro desarrolla actividades orientadas a garantizar los Derechos Humanos a la luz de los fenómenos que impactan de manera diferencial a los distintos sujetos que se ven afectados por la problemática de las drogas.</a:t>
            </a:r>
            <a:endParaRPr lang="es-CO" kern="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3713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1648366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7 Rectángulo redondeado">
            <a:extLst>
              <a:ext uri="{FF2B5EF4-FFF2-40B4-BE49-F238E27FC236}">
                <a16:creationId xmlns:a16="http://schemas.microsoft.com/office/drawing/2014/main" id="{F0EA1E0A-275C-4C24-B936-D2C59A35D16F}"/>
              </a:ext>
            </a:extLst>
          </p:cNvPr>
          <p:cNvSpPr/>
          <p:nvPr/>
        </p:nvSpPr>
        <p:spPr>
          <a:xfrm>
            <a:off x="715618" y="2775090"/>
            <a:ext cx="2797412" cy="1745140"/>
          </a:xfrm>
          <a:prstGeom prst="round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CO" sz="1600" dirty="0">
                <a:solidFill>
                  <a:schemeClr val="accent5">
                    <a:lumMod val="50000"/>
                  </a:schemeClr>
                </a:solidFill>
              </a:rPr>
              <a:t>19 Objetivos Estratégicos </a:t>
            </a:r>
          </a:p>
          <a:p>
            <a:pPr algn="ctr"/>
            <a:r>
              <a:rPr lang="es-CO" sz="1600" dirty="0">
                <a:solidFill>
                  <a:schemeClr val="accent5">
                    <a:lumMod val="50000"/>
                  </a:schemeClr>
                </a:solidFill>
              </a:rPr>
              <a:t>4,4 billones</a:t>
            </a:r>
          </a:p>
          <a:p>
            <a:pPr algn="ctr"/>
            <a:r>
              <a:rPr lang="es-CO" sz="1600" dirty="0">
                <a:solidFill>
                  <a:schemeClr val="accent5">
                    <a:lumMod val="50000"/>
                  </a:schemeClr>
                </a:solidFill>
              </a:rPr>
              <a:t>268 actividades</a:t>
            </a:r>
          </a:p>
          <a:p>
            <a:pPr algn="ctr"/>
            <a:r>
              <a:rPr lang="es-CO" sz="1600" dirty="0">
                <a:solidFill>
                  <a:schemeClr val="accent5">
                    <a:lumMod val="50000"/>
                  </a:schemeClr>
                </a:solidFill>
              </a:rPr>
              <a:t>43 Entidades </a:t>
            </a:r>
          </a:p>
        </p:txBody>
      </p:sp>
      <p:sp>
        <p:nvSpPr>
          <p:cNvPr id="24" name="33 CuadroTexto">
            <a:extLst>
              <a:ext uri="{FF2B5EF4-FFF2-40B4-BE49-F238E27FC236}">
                <a16:creationId xmlns:a16="http://schemas.microsoft.com/office/drawing/2014/main" id="{0430EE63-02EF-4B78-BF72-1837C3086893}"/>
              </a:ext>
            </a:extLst>
          </p:cNvPr>
          <p:cNvSpPr txBox="1"/>
          <p:nvPr/>
        </p:nvSpPr>
        <p:spPr>
          <a:xfrm>
            <a:off x="3111697" y="75300"/>
            <a:ext cx="5515417" cy="707886"/>
          </a:xfrm>
          <a:prstGeom prst="rect">
            <a:avLst/>
          </a:prstGeom>
          <a:noFill/>
        </p:spPr>
        <p:txBody>
          <a:bodyPr wrap="square" rtlCol="0">
            <a:spAutoFit/>
          </a:bodyPr>
          <a:lstStyle/>
          <a:p>
            <a:pPr algn="ctr">
              <a:defRPr/>
            </a:pPr>
            <a:r>
              <a:rPr lang="es-CO" sz="2000" b="1" dirty="0">
                <a:solidFill>
                  <a:srgbClr val="4BACC6">
                    <a:lumMod val="75000"/>
                  </a:srgbClr>
                </a:solidFill>
                <a:latin typeface="Arial Rounded MT Bold" panose="020F0704030504030204" pitchFamily="34" charset="0"/>
              </a:rPr>
              <a:t>RESULTADOS DEL PROCESO DE FORMULACIÒN </a:t>
            </a:r>
          </a:p>
        </p:txBody>
      </p:sp>
      <p:graphicFrame>
        <p:nvGraphicFramePr>
          <p:cNvPr id="19" name="Objeto 18">
            <a:extLst>
              <a:ext uri="{FF2B5EF4-FFF2-40B4-BE49-F238E27FC236}">
                <a16:creationId xmlns:a16="http://schemas.microsoft.com/office/drawing/2014/main" id="{861CF505-2D9C-45F3-94E1-2C0BC91CAB29}"/>
              </a:ext>
            </a:extLst>
          </p:cNvPr>
          <p:cNvGraphicFramePr>
            <a:graphicFrameLocks noChangeAspect="1"/>
          </p:cNvGraphicFramePr>
          <p:nvPr>
            <p:extLst>
              <p:ext uri="{D42A27DB-BD31-4B8C-83A1-F6EECF244321}">
                <p14:modId xmlns:p14="http://schemas.microsoft.com/office/powerpoint/2010/main" val="3546143656"/>
              </p:ext>
            </p:extLst>
          </p:nvPr>
        </p:nvGraphicFramePr>
        <p:xfrm>
          <a:off x="3841021" y="1394065"/>
          <a:ext cx="6009586" cy="4507189"/>
        </p:xfrm>
        <a:graphic>
          <a:graphicData uri="http://schemas.openxmlformats.org/presentationml/2006/ole">
            <mc:AlternateContent xmlns:mc="http://schemas.openxmlformats.org/markup-compatibility/2006">
              <mc:Choice xmlns:v="urn:schemas-microsoft-com:vml" Requires="v">
                <p:oleObj spid="_x0000_s6171" name="Slide" r:id="rId4" imgW="4533900" imgH="3400028" progId="PowerPoint.Slide.12">
                  <p:embed/>
                </p:oleObj>
              </mc:Choice>
              <mc:Fallback>
                <p:oleObj name="Slide" r:id="rId4" imgW="4533900" imgH="3400028" progId="PowerPoint.Slide.12">
                  <p:embed/>
                  <p:pic>
                    <p:nvPicPr>
                      <p:cNvPr id="4" name="Objeto 3">
                        <a:extLst>
                          <a:ext uri="{FF2B5EF4-FFF2-40B4-BE49-F238E27FC236}">
                            <a16:creationId xmlns:a16="http://schemas.microsoft.com/office/drawing/2014/main" id="{A4C85CEF-2EA9-4A88-A3AD-3E7696A19B34}"/>
                          </a:ext>
                        </a:extLst>
                      </p:cNvPr>
                      <p:cNvPicPr/>
                      <p:nvPr/>
                    </p:nvPicPr>
                    <p:blipFill>
                      <a:blip r:embed="rId5"/>
                      <a:stretch>
                        <a:fillRect/>
                      </a:stretch>
                    </p:blipFill>
                    <p:spPr>
                      <a:xfrm>
                        <a:off x="3841021" y="1394065"/>
                        <a:ext cx="6009586" cy="4507189"/>
                      </a:xfrm>
                      <a:prstGeom prst="rect">
                        <a:avLst/>
                      </a:prstGeom>
                    </p:spPr>
                  </p:pic>
                </p:oleObj>
              </mc:Fallback>
            </mc:AlternateContent>
          </a:graphicData>
        </a:graphic>
      </p:graphicFrame>
    </p:spTree>
    <p:extLst>
      <p:ext uri="{BB962C8B-B14F-4D97-AF65-F5344CB8AC3E}">
        <p14:creationId xmlns:p14="http://schemas.microsoft.com/office/powerpoint/2010/main" val="2191568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8FF10F-B23A-4415-B37B-8A7CD1D8C067}"/>
              </a:ext>
            </a:extLst>
          </p:cNvPr>
          <p:cNvSpPr>
            <a:spLocks noGrp="1"/>
          </p:cNvSpPr>
          <p:nvPr>
            <p:ph type="title"/>
          </p:nvPr>
        </p:nvSpPr>
        <p:spPr/>
        <p:txBody>
          <a:bodyPr/>
          <a:lstStyle/>
          <a:p>
            <a:endParaRPr lang="en-US" dirty="0"/>
          </a:p>
        </p:txBody>
      </p:sp>
      <p:sp>
        <p:nvSpPr>
          <p:cNvPr id="3" name="Marcador de contenido 2">
            <a:extLst>
              <a:ext uri="{FF2B5EF4-FFF2-40B4-BE49-F238E27FC236}">
                <a16:creationId xmlns:a16="http://schemas.microsoft.com/office/drawing/2014/main" id="{FA64624D-F4D3-444C-B72C-0E0281ABCE37}"/>
              </a:ext>
            </a:extLst>
          </p:cNvPr>
          <p:cNvSpPr>
            <a:spLocks noGrp="1"/>
          </p:cNvSpPr>
          <p:nvPr>
            <p:ph idx="1"/>
          </p:nvPr>
        </p:nvSpPr>
        <p:spPr/>
        <p:txBody>
          <a:bodyPr/>
          <a:lstStyle/>
          <a:p>
            <a:endParaRPr lang="en-US" dirty="0"/>
          </a:p>
        </p:txBody>
      </p:sp>
      <p:graphicFrame>
        <p:nvGraphicFramePr>
          <p:cNvPr id="4" name="Objeto 3">
            <a:extLst>
              <a:ext uri="{FF2B5EF4-FFF2-40B4-BE49-F238E27FC236}">
                <a16:creationId xmlns:a16="http://schemas.microsoft.com/office/drawing/2014/main" id="{FDA1D2A2-C343-43AB-8545-F330F4CACD22}"/>
              </a:ext>
            </a:extLst>
          </p:cNvPr>
          <p:cNvGraphicFramePr>
            <a:graphicFrameLocks noChangeAspect="1"/>
          </p:cNvGraphicFramePr>
          <p:nvPr>
            <p:extLst>
              <p:ext uri="{D42A27DB-BD31-4B8C-83A1-F6EECF244321}">
                <p14:modId xmlns:p14="http://schemas.microsoft.com/office/powerpoint/2010/main" val="3293666733"/>
              </p:ext>
            </p:extLst>
          </p:nvPr>
        </p:nvGraphicFramePr>
        <p:xfrm>
          <a:off x="838200" y="365125"/>
          <a:ext cx="10619913" cy="5973701"/>
        </p:xfrm>
        <a:graphic>
          <a:graphicData uri="http://schemas.openxmlformats.org/presentationml/2006/ole">
            <mc:AlternateContent xmlns:mc="http://schemas.openxmlformats.org/markup-compatibility/2006">
              <mc:Choice xmlns:v="urn:schemas-microsoft-com:vml" Requires="v">
                <p:oleObj spid="_x0000_s3096" name="Slide" r:id="rId4" imgW="6096296" imgH="3429229" progId="PowerPoint.Slide.12">
                  <p:embed/>
                </p:oleObj>
              </mc:Choice>
              <mc:Fallback>
                <p:oleObj name="Slide" r:id="rId4" imgW="6096296" imgH="3429229" progId="PowerPoint.Slide.12">
                  <p:embed/>
                  <p:pic>
                    <p:nvPicPr>
                      <p:cNvPr id="5" name="Objeto 4">
                        <a:extLst>
                          <a:ext uri="{FF2B5EF4-FFF2-40B4-BE49-F238E27FC236}">
                            <a16:creationId xmlns:a16="http://schemas.microsoft.com/office/drawing/2014/main" id="{0F7187A4-CA02-495B-B884-6E6F51E8119A}"/>
                          </a:ext>
                        </a:extLst>
                      </p:cNvPr>
                      <p:cNvPicPr/>
                      <p:nvPr/>
                    </p:nvPicPr>
                    <p:blipFill>
                      <a:blip r:embed="rId5"/>
                      <a:stretch>
                        <a:fillRect/>
                      </a:stretch>
                    </p:blipFill>
                    <p:spPr>
                      <a:xfrm>
                        <a:off x="838200" y="365125"/>
                        <a:ext cx="10619913" cy="5973701"/>
                      </a:xfrm>
                      <a:prstGeom prst="rect">
                        <a:avLst/>
                      </a:prstGeom>
                    </p:spPr>
                  </p:pic>
                </p:oleObj>
              </mc:Fallback>
            </mc:AlternateContent>
          </a:graphicData>
        </a:graphic>
      </p:graphicFrame>
    </p:spTree>
    <p:extLst>
      <p:ext uri="{BB962C8B-B14F-4D97-AF65-F5344CB8AC3E}">
        <p14:creationId xmlns:p14="http://schemas.microsoft.com/office/powerpoint/2010/main" val="2750164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11DF88F-8F11-4C25-BEB3-CA98360CA712}"/>
              </a:ext>
            </a:extLst>
          </p:cNvPr>
          <p:cNvSpPr>
            <a:spLocks noGrp="1"/>
          </p:cNvSpPr>
          <p:nvPr>
            <p:ph type="subTitle" idx="1"/>
          </p:nvPr>
        </p:nvSpPr>
        <p:spPr/>
        <p:txBody>
          <a:bodyPr>
            <a:normAutofit/>
          </a:bodyPr>
          <a:lstStyle/>
          <a:p>
            <a:pPr algn="just"/>
            <a:endParaRPr lang="en-US" dirty="0"/>
          </a:p>
        </p:txBody>
      </p:sp>
      <p:sp>
        <p:nvSpPr>
          <p:cNvPr id="4" name="Rectángulo 3">
            <a:extLst>
              <a:ext uri="{FF2B5EF4-FFF2-40B4-BE49-F238E27FC236}">
                <a16:creationId xmlns:a16="http://schemas.microsoft.com/office/drawing/2014/main" id="{B1ABCE16-7183-4BB1-A407-AD08CC09EF06}"/>
              </a:ext>
            </a:extLst>
          </p:cNvPr>
          <p:cNvSpPr/>
          <p:nvPr/>
        </p:nvSpPr>
        <p:spPr>
          <a:xfrm>
            <a:off x="2304641" y="1689717"/>
            <a:ext cx="7090670" cy="144780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lnSpc>
                <a:spcPct val="107000"/>
              </a:lnSpc>
              <a:spcAft>
                <a:spcPts val="800"/>
              </a:spcAft>
              <a:buFont typeface="+mj-lt"/>
              <a:buAutoNum type="arabicPeriod"/>
            </a:pPr>
            <a:r>
              <a:rPr lang="es-ES"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qué hemos avanzado en la implementación?</a:t>
            </a:r>
            <a:endParaRPr lang="en-US"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723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30265" y="1219201"/>
            <a:ext cx="7090670" cy="144780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dirty="0">
                <a:solidFill>
                  <a:schemeClr val="tx1"/>
                </a:solidFill>
                <a:latin typeface="Arial" panose="020B0604020202020204" pitchFamily="34" charset="0"/>
                <a:cs typeface="Arial" panose="020B0604020202020204" pitchFamily="34" charset="0"/>
              </a:rPr>
              <a:t>PILAR 1. 	Reducir el consumo de sustancias psicoactivas y su impacto</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899" y="1155916"/>
            <a:ext cx="1518680" cy="1511086"/>
          </a:xfrm>
          <a:prstGeom prst="rect">
            <a:avLst/>
          </a:prstGeom>
          <a:solidFill>
            <a:srgbClr val="009999"/>
          </a:solidFill>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899" y="2911668"/>
            <a:ext cx="8754615" cy="1554615"/>
          </a:xfrm>
          <a:prstGeom prst="rect">
            <a:avLst/>
          </a:prstGeom>
        </p:spPr>
      </p:pic>
      <p:sp>
        <p:nvSpPr>
          <p:cNvPr id="6" name="35 Rectángulo redondeado">
            <a:extLst>
              <a:ext uri="{FF2B5EF4-FFF2-40B4-BE49-F238E27FC236}">
                <a16:creationId xmlns:a16="http://schemas.microsoft.com/office/drawing/2014/main" id="{16FC543A-942C-438C-BAFD-1D2774D69C30}"/>
              </a:ext>
            </a:extLst>
          </p:cNvPr>
          <p:cNvSpPr/>
          <p:nvPr/>
        </p:nvSpPr>
        <p:spPr>
          <a:xfrm>
            <a:off x="1469899" y="4710948"/>
            <a:ext cx="3967681" cy="1675337"/>
          </a:xfrm>
          <a:prstGeom prst="roundRect">
            <a:avLst/>
          </a:prstGeom>
          <a:noFill/>
          <a:ln w="25400" cap="flat" cmpd="sng" algn="ctr">
            <a:solidFill>
              <a:srgbClr val="4BACC6">
                <a:lumMod val="50000"/>
              </a:srgbClr>
            </a:solidFill>
            <a:prstDash val="solid"/>
          </a:ln>
          <a:effectLst/>
        </p:spPr>
        <p:txBody>
          <a:bodyPr lIns="36000" tIns="36000" rIns="36000" bIns="36000" rtlCol="0" anchor="ctr"/>
          <a:lstStyle/>
          <a:p>
            <a:pPr marL="87313" indent="-87313">
              <a:buFont typeface="Arial" panose="020B0604020202020204" pitchFamily="34" charset="0"/>
              <a:buChar char="•"/>
            </a:pPr>
            <a:r>
              <a:rPr lang="es-CO" sz="1200" dirty="0">
                <a:solidFill>
                  <a:schemeClr val="accent1">
                    <a:lumMod val="50000"/>
                  </a:schemeClr>
                </a:solidFill>
              </a:rPr>
              <a:t>Ministerio de Justicia y del Derecho </a:t>
            </a:r>
          </a:p>
          <a:p>
            <a:pPr marL="87313" indent="-87313">
              <a:buFont typeface="Arial" panose="020B0604020202020204" pitchFamily="34" charset="0"/>
              <a:buChar char="•"/>
            </a:pPr>
            <a:r>
              <a:rPr lang="es-CO" sz="1200" dirty="0">
                <a:solidFill>
                  <a:schemeClr val="accent1">
                    <a:lumMod val="50000"/>
                  </a:schemeClr>
                </a:solidFill>
              </a:rPr>
              <a:t>Ministerio de Salud y Protección Social</a:t>
            </a:r>
          </a:p>
          <a:p>
            <a:pPr marL="87313" indent="-87313">
              <a:buFont typeface="Arial" panose="020B0604020202020204" pitchFamily="34" charset="0"/>
              <a:buChar char="•"/>
            </a:pPr>
            <a:r>
              <a:rPr lang="es-CO" sz="1200" dirty="0">
                <a:solidFill>
                  <a:schemeClr val="accent1">
                    <a:lumMod val="50000"/>
                  </a:schemeClr>
                </a:solidFill>
              </a:rPr>
              <a:t>Ministerio de Cultura</a:t>
            </a:r>
          </a:p>
          <a:p>
            <a:pPr marL="87313" indent="-87313">
              <a:buFont typeface="Arial" panose="020B0604020202020204" pitchFamily="34" charset="0"/>
              <a:buChar char="•"/>
            </a:pPr>
            <a:r>
              <a:rPr lang="es-CO" sz="1200" dirty="0">
                <a:solidFill>
                  <a:schemeClr val="accent1">
                    <a:lumMod val="50000"/>
                  </a:schemeClr>
                </a:solidFill>
              </a:rPr>
              <a:t>Ministerio de Educación</a:t>
            </a:r>
          </a:p>
          <a:p>
            <a:pPr marL="87313" indent="-87313">
              <a:buFont typeface="Arial" panose="020B0604020202020204" pitchFamily="34" charset="0"/>
              <a:buChar char="•"/>
            </a:pPr>
            <a:r>
              <a:rPr lang="es-CO" sz="1200" dirty="0">
                <a:solidFill>
                  <a:schemeClr val="accent1">
                    <a:lumMod val="50000"/>
                  </a:schemeClr>
                </a:solidFill>
              </a:rPr>
              <a:t>Ministerio del Deporte</a:t>
            </a:r>
          </a:p>
          <a:p>
            <a:pPr marL="87313" indent="-87313">
              <a:buFont typeface="Arial" panose="020B0604020202020204" pitchFamily="34" charset="0"/>
              <a:buChar char="•"/>
            </a:pPr>
            <a:r>
              <a:rPr lang="es-CO" sz="1200" dirty="0">
                <a:solidFill>
                  <a:schemeClr val="accent1">
                    <a:lumMod val="50000"/>
                  </a:schemeClr>
                </a:solidFill>
              </a:rPr>
              <a:t>Ministerio de Trabajo - Unidad Administrativa Especial del Servicio Público de Empleo</a:t>
            </a:r>
          </a:p>
        </p:txBody>
      </p:sp>
      <p:sp>
        <p:nvSpPr>
          <p:cNvPr id="10" name="35 Rectángulo redondeado">
            <a:extLst>
              <a:ext uri="{FF2B5EF4-FFF2-40B4-BE49-F238E27FC236}">
                <a16:creationId xmlns:a16="http://schemas.microsoft.com/office/drawing/2014/main" id="{01281E43-557D-4224-BC4E-409A0A8BDDB0}"/>
              </a:ext>
            </a:extLst>
          </p:cNvPr>
          <p:cNvSpPr/>
          <p:nvPr/>
        </p:nvSpPr>
        <p:spPr>
          <a:xfrm>
            <a:off x="5687201" y="4710948"/>
            <a:ext cx="4533734" cy="1675337"/>
          </a:xfrm>
          <a:prstGeom prst="roundRect">
            <a:avLst/>
          </a:prstGeom>
          <a:noFill/>
          <a:ln w="25400" cap="flat" cmpd="sng" algn="ctr">
            <a:solidFill>
              <a:srgbClr val="4BACC6">
                <a:lumMod val="50000"/>
              </a:srgbClr>
            </a:solidFill>
            <a:prstDash val="solid"/>
          </a:ln>
          <a:effectLst/>
        </p:spPr>
        <p:txBody>
          <a:bodyPr lIns="36000" tIns="36000" rIns="36000" bIns="36000" rtlCol="0" anchor="ctr"/>
          <a:lstStyle/>
          <a:p>
            <a:pPr marL="171450" indent="-171450">
              <a:buFont typeface="Arial" panose="020B0604020202020204" pitchFamily="34" charset="0"/>
              <a:buChar char="•"/>
            </a:pPr>
            <a:r>
              <a:rPr lang="es-CO" sz="1200" dirty="0">
                <a:solidFill>
                  <a:schemeClr val="accent1">
                    <a:lumMod val="50000"/>
                  </a:schemeClr>
                </a:solidFill>
              </a:rPr>
              <a:t>Departamento Nacional de Planeación (DNP)</a:t>
            </a:r>
          </a:p>
          <a:p>
            <a:pPr marL="171450" indent="-171450">
              <a:buFont typeface="Arial" panose="020B0604020202020204" pitchFamily="34" charset="0"/>
              <a:buChar char="•"/>
            </a:pPr>
            <a:r>
              <a:rPr lang="es-CO" sz="1200" dirty="0">
                <a:solidFill>
                  <a:schemeClr val="accent1">
                    <a:lumMod val="50000"/>
                  </a:schemeClr>
                </a:solidFill>
              </a:rPr>
              <a:t>Departamento Administrativo para la Prosperidad Social (DPS)</a:t>
            </a:r>
          </a:p>
          <a:p>
            <a:pPr marL="171450" indent="-171450">
              <a:buFont typeface="Arial" panose="020B0604020202020204" pitchFamily="34" charset="0"/>
              <a:buChar char="•"/>
            </a:pPr>
            <a:r>
              <a:rPr lang="es-CO" sz="1200" dirty="0">
                <a:solidFill>
                  <a:schemeClr val="accent1">
                    <a:lumMod val="50000"/>
                  </a:schemeClr>
                </a:solidFill>
              </a:rPr>
              <a:t>Instituto Colombiano de Bienestar Familiar (ICBF)</a:t>
            </a:r>
          </a:p>
          <a:p>
            <a:pPr marL="171450" indent="-171450">
              <a:buFont typeface="Arial" panose="020B0604020202020204" pitchFamily="34" charset="0"/>
              <a:buChar char="•"/>
            </a:pPr>
            <a:r>
              <a:rPr lang="es-CO" sz="1200" dirty="0">
                <a:solidFill>
                  <a:schemeClr val="accent1">
                    <a:lumMod val="50000"/>
                  </a:schemeClr>
                </a:solidFill>
              </a:rPr>
              <a:t>Fondo Nacional de Estupefacientes </a:t>
            </a:r>
          </a:p>
          <a:p>
            <a:pPr marL="171450" indent="-171450">
              <a:buFont typeface="Arial" panose="020B0604020202020204" pitchFamily="34" charset="0"/>
              <a:buChar char="•"/>
            </a:pPr>
            <a:r>
              <a:rPr lang="es-CO" sz="1200" dirty="0">
                <a:solidFill>
                  <a:schemeClr val="accent1">
                    <a:lumMod val="50000"/>
                  </a:schemeClr>
                </a:solidFill>
              </a:rPr>
              <a:t>Instituto Nacional Penitenciario y Carcelario – (INPEC)</a:t>
            </a:r>
          </a:p>
          <a:p>
            <a:pPr marL="171450" indent="-171450">
              <a:buFont typeface="Arial" panose="020B0604020202020204" pitchFamily="34" charset="0"/>
              <a:buChar char="•"/>
            </a:pPr>
            <a:r>
              <a:rPr lang="es-CO" sz="1200" dirty="0">
                <a:solidFill>
                  <a:schemeClr val="accent1">
                    <a:lumMod val="50000"/>
                  </a:schemeClr>
                </a:solidFill>
              </a:rPr>
              <a:t>Unidad de Servicios Penitenciarios y Carcelarios</a:t>
            </a:r>
          </a:p>
          <a:p>
            <a:pPr marL="171450" indent="-171450">
              <a:buFont typeface="Arial" panose="020B0604020202020204" pitchFamily="34" charset="0"/>
              <a:buChar char="•"/>
            </a:pPr>
            <a:r>
              <a:rPr lang="es-CO" sz="1200" dirty="0">
                <a:solidFill>
                  <a:schemeClr val="accent1">
                    <a:lumMod val="50000"/>
                  </a:schemeClr>
                </a:solidFill>
              </a:rPr>
              <a:t>Superintendencia de Salud</a:t>
            </a:r>
          </a:p>
        </p:txBody>
      </p:sp>
    </p:spTree>
    <p:extLst>
      <p:ext uri="{BB962C8B-B14F-4D97-AF65-F5344CB8AC3E}">
        <p14:creationId xmlns:p14="http://schemas.microsoft.com/office/powerpoint/2010/main" val="330474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90600" y="76201"/>
            <a:ext cx="7524750" cy="70484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000" dirty="0">
                <a:solidFill>
                  <a:schemeClr val="bg1"/>
                </a:solidFill>
                <a:latin typeface="Arial" panose="020B0604020202020204" pitchFamily="34" charset="0"/>
                <a:cs typeface="Arial" panose="020B0604020202020204" pitchFamily="34" charset="0"/>
              </a:rPr>
              <a:t>2. Prevenir  los  factores  de  riesgo  frente  al  consumo  de  sustancias psicoactivas</a:t>
            </a:r>
          </a:p>
        </p:txBody>
      </p:sp>
      <p:sp>
        <p:nvSpPr>
          <p:cNvPr id="5" name="Rectángulo 4"/>
          <p:cNvSpPr/>
          <p:nvPr/>
        </p:nvSpPr>
        <p:spPr>
          <a:xfrm>
            <a:off x="990600" y="876300"/>
            <a:ext cx="7524750" cy="74294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600" dirty="0">
                <a:solidFill>
                  <a:schemeClr val="bg1"/>
                </a:solidFill>
                <a:latin typeface="Arial" panose="020B0604020202020204" pitchFamily="34" charset="0"/>
                <a:cs typeface="Arial" panose="020B0604020202020204" pitchFamily="34" charset="0"/>
              </a:rPr>
              <a:t>Aumentar a 14 años la edad de inicio en el consumo de sustancias psicoactivas – aumentar a 14 años la edad de inicio en el consumo de alcohol - aumentar  a 15 años la edad de inicio en el consumo de marihuana</a:t>
            </a:r>
            <a:endParaRPr lang="es-CO" sz="1850" dirty="0">
              <a:solidFill>
                <a:schemeClr val="bg1"/>
              </a:solidFill>
              <a:latin typeface="Arial" panose="020B0604020202020204" pitchFamily="34" charset="0"/>
              <a:cs typeface="Arial" panose="020B0604020202020204" pitchFamily="34" charset="0"/>
            </a:endParaRPr>
          </a:p>
        </p:txBody>
      </p:sp>
      <p:sp>
        <p:nvSpPr>
          <p:cNvPr id="11" name="Conector fuera de página 10"/>
          <p:cNvSpPr/>
          <p:nvPr/>
        </p:nvSpPr>
        <p:spPr>
          <a:xfrm>
            <a:off x="45720" y="876300"/>
            <a:ext cx="932906" cy="921586"/>
          </a:xfrm>
          <a:prstGeom prst="flowChartOffpageConnector">
            <a:avLst/>
          </a:prstGeom>
          <a:ln>
            <a:solidFill>
              <a:srgbClr val="009999"/>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CO" sz="1400" b="1" dirty="0"/>
              <a:t>META RUTA FUTURO</a:t>
            </a:r>
          </a:p>
        </p:txBody>
      </p:sp>
      <p:sp>
        <p:nvSpPr>
          <p:cNvPr id="12" name="Rectángulo 11"/>
          <p:cNvSpPr/>
          <p:nvPr/>
        </p:nvSpPr>
        <p:spPr>
          <a:xfrm>
            <a:off x="95250" y="76200"/>
            <a:ext cx="800100" cy="74294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2000" dirty="0">
              <a:solidFill>
                <a:schemeClr val="tx1"/>
              </a:solidFill>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25" y="114300"/>
            <a:ext cx="666750" cy="666750"/>
          </a:xfrm>
          <a:prstGeom prst="rect">
            <a:avLst/>
          </a:prstGeom>
        </p:spPr>
      </p:pic>
      <p:sp>
        <p:nvSpPr>
          <p:cNvPr id="9" name="CuadroTexto 8">
            <a:extLst>
              <a:ext uri="{FF2B5EF4-FFF2-40B4-BE49-F238E27FC236}">
                <a16:creationId xmlns:a16="http://schemas.microsoft.com/office/drawing/2014/main" id="{66EE3164-1930-4AEB-979E-37AFEA0E4B24}"/>
              </a:ext>
            </a:extLst>
          </p:cNvPr>
          <p:cNvSpPr txBox="1"/>
          <p:nvPr/>
        </p:nvSpPr>
        <p:spPr>
          <a:xfrm>
            <a:off x="3823005" y="1945197"/>
            <a:ext cx="7790030" cy="830997"/>
          </a:xfrm>
          <a:prstGeom prst="rect">
            <a:avLst/>
          </a:prstGeom>
          <a:noFill/>
        </p:spPr>
        <p:txBody>
          <a:bodyPr wrap="square" rtlCol="0">
            <a:spAutoFit/>
          </a:bodyPr>
          <a:lstStyle/>
          <a:p>
            <a:pPr lvl="0"/>
            <a:r>
              <a:rPr lang="es-CO" sz="1600" dirty="0">
                <a:ea typeface="Calibri" panose="020F0502020204030204" pitchFamily="34" charset="0"/>
                <a:cs typeface="Calibri" panose="020F0502020204030204" pitchFamily="34" charset="0"/>
              </a:rPr>
              <a:t>En 2020 el MJD con apoyo de INODCC implementó el Programa en Mocoa, San José del Guaviare, Quibdó, Montería, Lorica y Sincelejo a 515 familias. El total de cobertura total en el país es de </a:t>
            </a:r>
            <a:r>
              <a:rPr lang="es-CO" sz="1600" dirty="0"/>
              <a:t>40.219 familias en 30 departamentos y 252 municipios del país.  </a:t>
            </a:r>
          </a:p>
        </p:txBody>
      </p:sp>
      <p:sp>
        <p:nvSpPr>
          <p:cNvPr id="10" name="CuadroTexto 9">
            <a:extLst>
              <a:ext uri="{FF2B5EF4-FFF2-40B4-BE49-F238E27FC236}">
                <a16:creationId xmlns:a16="http://schemas.microsoft.com/office/drawing/2014/main" id="{02E825A3-CF6F-4B35-8297-D7EF558970F5}"/>
              </a:ext>
            </a:extLst>
          </p:cNvPr>
          <p:cNvSpPr txBox="1"/>
          <p:nvPr/>
        </p:nvSpPr>
        <p:spPr>
          <a:xfrm>
            <a:off x="512173" y="2024676"/>
            <a:ext cx="3060760" cy="584137"/>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algn="just">
              <a:defRPr sz="1850">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200" b="1" dirty="0"/>
              <a:t>Familias Fuertes: Amor y Límites</a:t>
            </a:r>
            <a:endParaRPr lang="es-CO" sz="1200" b="1" dirty="0"/>
          </a:p>
        </p:txBody>
      </p:sp>
      <p:sp>
        <p:nvSpPr>
          <p:cNvPr id="14" name="CuadroTexto 13">
            <a:extLst>
              <a:ext uri="{FF2B5EF4-FFF2-40B4-BE49-F238E27FC236}">
                <a16:creationId xmlns:a16="http://schemas.microsoft.com/office/drawing/2014/main" id="{80508FC1-8F6C-4A36-9DEC-F06CF627A7C8}"/>
              </a:ext>
            </a:extLst>
          </p:cNvPr>
          <p:cNvSpPr txBox="1"/>
          <p:nvPr/>
        </p:nvSpPr>
        <p:spPr>
          <a:xfrm>
            <a:off x="495300" y="2959938"/>
            <a:ext cx="3060760" cy="643824"/>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algn="just">
              <a:defRPr sz="1850">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CO" sz="1200" b="1" dirty="0">
                <a:effectLst/>
                <a:latin typeface="Arial" panose="020B0604020202020204" pitchFamily="34" charset="0"/>
                <a:ea typeface="Calibri" panose="020F0502020204030204" pitchFamily="34" charset="0"/>
                <a:cs typeface="Times New Roman" panose="02020603050405020304" pitchFamily="18" charset="0"/>
              </a:rPr>
              <a:t>Fortalecimiento de las capacidades locales en torno a la prevención del consumo de sustancias psicoactivas.</a:t>
            </a:r>
            <a:endParaRPr lang="es-CO" sz="1600" dirty="0">
              <a:latin typeface="+mn-lt"/>
            </a:endParaRPr>
          </a:p>
        </p:txBody>
      </p:sp>
      <p:sp>
        <p:nvSpPr>
          <p:cNvPr id="17" name="CuadroTexto 16">
            <a:extLst>
              <a:ext uri="{FF2B5EF4-FFF2-40B4-BE49-F238E27FC236}">
                <a16:creationId xmlns:a16="http://schemas.microsoft.com/office/drawing/2014/main" id="{991670BE-F5A6-46EA-8788-8AA9860273AE}"/>
              </a:ext>
            </a:extLst>
          </p:cNvPr>
          <p:cNvSpPr txBox="1"/>
          <p:nvPr/>
        </p:nvSpPr>
        <p:spPr>
          <a:xfrm>
            <a:off x="410610" y="4264274"/>
            <a:ext cx="3060760" cy="1070497"/>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algn="just">
              <a:defRPr sz="1850">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CO" sz="1200" dirty="0">
                <a:effectLst/>
                <a:latin typeface="Arial" panose="020B0604020202020204" pitchFamily="34" charset="0"/>
                <a:ea typeface="Calibri" panose="020F0502020204030204" pitchFamily="34" charset="0"/>
                <a:cs typeface="Times New Roman" panose="02020603050405020304" pitchFamily="18" charset="0"/>
              </a:rPr>
              <a:t>Programas de alternatividad penal y desarrollo del Programa de Seguimiento Judicial al Tratamiento de Drogas en el Sistema de Respon­sabilidad Penal Para Adolescentes (SRPA)</a:t>
            </a:r>
            <a:endParaRPr lang="es-CO" sz="1600" dirty="0">
              <a:latin typeface="+mn-lt"/>
            </a:endParaRPr>
          </a:p>
        </p:txBody>
      </p:sp>
      <p:sp>
        <p:nvSpPr>
          <p:cNvPr id="18" name="CuadroTexto 17">
            <a:extLst>
              <a:ext uri="{FF2B5EF4-FFF2-40B4-BE49-F238E27FC236}">
                <a16:creationId xmlns:a16="http://schemas.microsoft.com/office/drawing/2014/main" id="{402AEE85-141B-4479-BB99-EC9027201734}"/>
              </a:ext>
            </a:extLst>
          </p:cNvPr>
          <p:cNvSpPr txBox="1"/>
          <p:nvPr/>
        </p:nvSpPr>
        <p:spPr>
          <a:xfrm>
            <a:off x="3770069" y="4193808"/>
            <a:ext cx="7987878" cy="1578894"/>
          </a:xfrm>
          <a:prstGeom prst="rect">
            <a:avLst/>
          </a:prstGeom>
          <a:noFill/>
        </p:spPr>
        <p:txBody>
          <a:bodyPr wrap="square">
            <a:spAutoFit/>
          </a:bodyPr>
          <a:lstStyle/>
          <a:p>
            <a:pPr marR="31115" algn="just">
              <a:lnSpc>
                <a:spcPct val="115000"/>
              </a:lnSpc>
            </a:pPr>
            <a:r>
              <a:rPr lang="es-CO" sz="1400" dirty="0">
                <a:effectLst/>
                <a:latin typeface="Arial" panose="020B0604020202020204" pitchFamily="34" charset="0"/>
                <a:ea typeface="Calibri" panose="020F0502020204030204" pitchFamily="34" charset="0"/>
              </a:rPr>
              <a:t>En articulaci</a:t>
            </a:r>
            <a:r>
              <a:rPr lang="es-CO" sz="1400" dirty="0">
                <a:latin typeface="Arial" panose="020B0604020202020204" pitchFamily="34" charset="0"/>
                <a:ea typeface="Calibri" panose="020F0502020204030204" pitchFamily="34" charset="0"/>
              </a:rPr>
              <a:t>ón con Instituto Colombiano de Bienestar Familiar y Ministerio de Salud, s</a:t>
            </a:r>
            <a:r>
              <a:rPr lang="es-CO" sz="1400" dirty="0">
                <a:effectLst/>
                <a:latin typeface="Arial" panose="020B0604020202020204" pitchFamily="34" charset="0"/>
                <a:ea typeface="Calibri" panose="020F0502020204030204" pitchFamily="34" charset="0"/>
              </a:rPr>
              <a:t>e ha realizó asistencia técnica a los departamentos de Casanare, Meta, Atlántico y Quindío y actualmente se está implementado en la ciudad de Medellín. La Embajada Americana realizó un aporte por un valor de US 1.000.000 para continuar apoyando el Programa durante 3 años en Armenia, Barranquilla, Bogotá, Cali, Pereira, Villavicencio y Yopal.</a:t>
            </a:r>
            <a:endParaRPr lang="en-US" sz="1400" dirty="0">
              <a:effectLst/>
              <a:latin typeface="Arial" panose="020B0604020202020204" pitchFamily="34" charset="0"/>
              <a:ea typeface="Arial" panose="020B0604020202020204" pitchFamily="34" charset="0"/>
            </a:endParaRPr>
          </a:p>
          <a:p>
            <a:pPr algn="just">
              <a:lnSpc>
                <a:spcPct val="115000"/>
              </a:lnSpc>
            </a:pPr>
            <a:endParaRPr lang="es-CO" sz="1400" dirty="0">
              <a:ea typeface="Calibri" panose="020F0502020204030204" pitchFamily="34" charset="0"/>
              <a:cs typeface="Times New Roman" panose="02020603050405020304" pitchFamily="18" charset="0"/>
            </a:endParaRPr>
          </a:p>
        </p:txBody>
      </p:sp>
      <p:sp>
        <p:nvSpPr>
          <p:cNvPr id="19" name="CuadroTexto 18">
            <a:extLst>
              <a:ext uri="{FF2B5EF4-FFF2-40B4-BE49-F238E27FC236}">
                <a16:creationId xmlns:a16="http://schemas.microsoft.com/office/drawing/2014/main" id="{19D3B6EB-E09C-4923-8B2D-9B37507837ED}"/>
              </a:ext>
            </a:extLst>
          </p:cNvPr>
          <p:cNvSpPr txBox="1"/>
          <p:nvPr/>
        </p:nvSpPr>
        <p:spPr>
          <a:xfrm>
            <a:off x="3823005" y="2943314"/>
            <a:ext cx="7790029" cy="1083374"/>
          </a:xfrm>
          <a:prstGeom prst="rect">
            <a:avLst/>
          </a:prstGeom>
          <a:noFill/>
        </p:spPr>
        <p:txBody>
          <a:bodyPr wrap="square">
            <a:spAutoFit/>
          </a:bodyPr>
          <a:lstStyle/>
          <a:p>
            <a:pPr marR="31115" algn="just">
              <a:lnSpc>
                <a:spcPct val="115000"/>
              </a:lnSpc>
              <a:spcAft>
                <a:spcPts val="800"/>
              </a:spcAft>
            </a:pPr>
            <a:r>
              <a:rPr lang="es-ES" sz="1400" dirty="0">
                <a:effectLst/>
                <a:latin typeface="Arial" panose="020B0604020202020204" pitchFamily="34" charset="0"/>
                <a:ea typeface="Arial" panose="020B0604020202020204" pitchFamily="34" charset="0"/>
                <a:cs typeface="Times New Roman" panose="02020603050405020304" pitchFamily="18" charset="0"/>
              </a:rPr>
              <a:t>En 2020 esta estrategia ha beneficiado a un total de 8.546 personas de los 32 departamentos del país vinculados al trabajo en el entorno familiar, escolar, comunitario e institucional a través de procesos de formación, orientación y asistencia técnica</a:t>
            </a:r>
            <a:r>
              <a:rPr lang="es-ES" sz="1400" dirty="0">
                <a:latin typeface="Arial" panose="020B0604020202020204" pitchFamily="34" charset="0"/>
                <a:ea typeface="Arial" panose="020B0604020202020204" pitchFamily="34" charset="0"/>
                <a:cs typeface="Times New Roman" panose="02020603050405020304" pitchFamily="18" charset="0"/>
              </a:rPr>
              <a:t> en alianza con Min Educación, Min Salud, ICBF, UNODC, OIM, y apoyo de la Embajada Americana.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CuadroTexto 22">
            <a:extLst>
              <a:ext uri="{FF2B5EF4-FFF2-40B4-BE49-F238E27FC236}">
                <a16:creationId xmlns:a16="http://schemas.microsoft.com/office/drawing/2014/main" id="{9E43347D-7FA4-45B1-A2E8-2829E773C2D5}"/>
              </a:ext>
            </a:extLst>
          </p:cNvPr>
          <p:cNvSpPr txBox="1"/>
          <p:nvPr/>
        </p:nvSpPr>
        <p:spPr>
          <a:xfrm>
            <a:off x="410610" y="5699741"/>
            <a:ext cx="3060760" cy="740817"/>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algn="just">
              <a:defRPr sz="1600" b="1">
                <a:solidFill>
                  <a:schemeClr val="bg1"/>
                </a:solidFil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CO" sz="1200" b="0" dirty="0">
                <a:effectLst/>
                <a:latin typeface="Arial" panose="020B0604020202020204" pitchFamily="34" charset="0"/>
                <a:ea typeface="Calibri" panose="020F0502020204030204" pitchFamily="34" charset="0"/>
                <a:cs typeface="Times New Roman" panose="02020603050405020304" pitchFamily="18" charset="0"/>
              </a:rPr>
              <a:t>Desarrollo del Estudio Nacional de Consumo de Sustancias Psicoactivas 2019.</a:t>
            </a:r>
            <a:endParaRPr lang="es-CO" sz="1200" b="0" dirty="0"/>
          </a:p>
        </p:txBody>
      </p:sp>
      <p:sp>
        <p:nvSpPr>
          <p:cNvPr id="24" name="CuadroTexto 23">
            <a:extLst>
              <a:ext uri="{FF2B5EF4-FFF2-40B4-BE49-F238E27FC236}">
                <a16:creationId xmlns:a16="http://schemas.microsoft.com/office/drawing/2014/main" id="{018D4D5A-AF91-4257-86B2-3E8D9CDE69F1}"/>
              </a:ext>
            </a:extLst>
          </p:cNvPr>
          <p:cNvSpPr txBox="1"/>
          <p:nvPr/>
        </p:nvSpPr>
        <p:spPr>
          <a:xfrm>
            <a:off x="3770069" y="5765365"/>
            <a:ext cx="7810281" cy="738664"/>
          </a:xfrm>
          <a:prstGeom prst="rect">
            <a:avLst/>
          </a:prstGeom>
          <a:noFill/>
        </p:spPr>
        <p:txBody>
          <a:bodyPr wrap="square" rtlCol="0">
            <a:spAutoFit/>
          </a:bodyPr>
          <a:lstStyle/>
          <a:p>
            <a:pPr algn="just"/>
            <a:r>
              <a:rPr lang="es-CO" sz="1400" dirty="0">
                <a:latin typeface="Arial" panose="020B0604020202020204" pitchFamily="34" charset="0"/>
                <a:ea typeface="Calibri" panose="020F0502020204030204" pitchFamily="34" charset="0"/>
              </a:rPr>
              <a:t>Desde el Observatorio de Drogas de Colombia ODC, e</a:t>
            </a:r>
            <a:r>
              <a:rPr lang="es-CO" sz="1400" dirty="0">
                <a:effectLst/>
                <a:latin typeface="Arial" panose="020B0604020202020204" pitchFamily="34" charset="0"/>
                <a:ea typeface="Calibri" panose="020F0502020204030204" pitchFamily="34" charset="0"/>
              </a:rPr>
              <a:t>n articulación con el Departamento Nacional de Estadística - DANE, se adelantó el tercer estudio nacional de consumo de sustancias psicoactivas. </a:t>
            </a:r>
            <a:endParaRPr lang="es-ES" sz="1400" dirty="0"/>
          </a:p>
        </p:txBody>
      </p:sp>
    </p:spTree>
    <p:extLst>
      <p:ext uri="{BB962C8B-B14F-4D97-AF65-F5344CB8AC3E}">
        <p14:creationId xmlns:p14="http://schemas.microsoft.com/office/powerpoint/2010/main" val="100643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91522" y="2438401"/>
            <a:ext cx="7090670" cy="1447801"/>
          </a:xfrm>
          <a:prstGeom prst="rect">
            <a:avLst/>
          </a:prstGeom>
          <a:solidFill>
            <a:srgbClr val="DDD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dirty="0">
                <a:solidFill>
                  <a:schemeClr val="tx1"/>
                </a:solidFill>
                <a:latin typeface="Arial" panose="020B0604020202020204" pitchFamily="34" charset="0"/>
                <a:cs typeface="Arial" panose="020B0604020202020204" pitchFamily="34" charset="0"/>
              </a:rPr>
              <a:t>PILAR 2. 	Reducir la disponibilidad de drogas</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1156" y="2438401"/>
            <a:ext cx="1481127" cy="1447801"/>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1156" y="4111499"/>
            <a:ext cx="8827773" cy="1700931"/>
          </a:xfrm>
          <a:prstGeom prst="rect">
            <a:avLst/>
          </a:prstGeom>
        </p:spPr>
      </p:pic>
    </p:spTree>
    <p:extLst>
      <p:ext uri="{BB962C8B-B14F-4D97-AF65-F5344CB8AC3E}">
        <p14:creationId xmlns:p14="http://schemas.microsoft.com/office/powerpoint/2010/main" val="90692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90600" y="76201"/>
            <a:ext cx="7524750" cy="7048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000" dirty="0">
                <a:solidFill>
                  <a:schemeClr val="bg1"/>
                </a:solidFill>
                <a:latin typeface="Arial" panose="020B0604020202020204" pitchFamily="34" charset="0"/>
                <a:cs typeface="Arial" panose="020B0604020202020204" pitchFamily="34" charset="0"/>
              </a:rPr>
              <a:t>1. Reducir los cultivos ilícitos</a:t>
            </a:r>
          </a:p>
        </p:txBody>
      </p:sp>
      <p:sp>
        <p:nvSpPr>
          <p:cNvPr id="5" name="Rectángulo 4"/>
          <p:cNvSpPr/>
          <p:nvPr/>
        </p:nvSpPr>
        <p:spPr>
          <a:xfrm>
            <a:off x="990600" y="932651"/>
            <a:ext cx="11039958" cy="463975"/>
          </a:xfrm>
          <a:prstGeom prst="rect">
            <a:avLst/>
          </a:prstGeom>
          <a:solidFill>
            <a:srgbClr val="DDD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750" dirty="0">
                <a:solidFill>
                  <a:schemeClr val="bg1"/>
                </a:solidFill>
                <a:latin typeface="Arial" panose="020B0604020202020204" pitchFamily="34" charset="0"/>
                <a:cs typeface="Arial" panose="020B0604020202020204" pitchFamily="34" charset="0"/>
              </a:rPr>
              <a:t>Erradicar y </a:t>
            </a:r>
            <a:r>
              <a:rPr lang="es-CO" sz="1750" b="1" dirty="0">
                <a:solidFill>
                  <a:schemeClr val="bg1"/>
                </a:solidFill>
                <a:latin typeface="Arial" panose="020B0604020202020204" pitchFamily="34" charset="0"/>
                <a:cs typeface="Arial" panose="020B0604020202020204" pitchFamily="34" charset="0"/>
              </a:rPr>
              <a:t>validar</a:t>
            </a:r>
            <a:r>
              <a:rPr lang="es-CO" sz="1750" dirty="0">
                <a:solidFill>
                  <a:schemeClr val="bg1"/>
                </a:solidFill>
                <a:latin typeface="Arial" panose="020B0604020202020204" pitchFamily="34" charset="0"/>
                <a:cs typeface="Arial" panose="020B0604020202020204" pitchFamily="34" charset="0"/>
              </a:rPr>
              <a:t> 300.000 hectáreas de coca (Distintas formas de erradicación)</a:t>
            </a:r>
          </a:p>
        </p:txBody>
      </p:sp>
      <p:sp>
        <p:nvSpPr>
          <p:cNvPr id="6" name="Conector fuera de página 5"/>
          <p:cNvSpPr/>
          <p:nvPr/>
        </p:nvSpPr>
        <p:spPr>
          <a:xfrm>
            <a:off x="45720" y="876300"/>
            <a:ext cx="932906" cy="921586"/>
          </a:xfrm>
          <a:prstGeom prst="flowChartOffpageConnector">
            <a:avLst/>
          </a:prstGeom>
          <a:ln>
            <a:solidFill>
              <a:srgbClr val="DDD91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CO" sz="1400" b="1" dirty="0"/>
              <a:t>META RUTA FUTURO</a:t>
            </a:r>
          </a:p>
        </p:txBody>
      </p:sp>
      <p:sp>
        <p:nvSpPr>
          <p:cNvPr id="7" name="Rectángulo 6"/>
          <p:cNvSpPr/>
          <p:nvPr/>
        </p:nvSpPr>
        <p:spPr>
          <a:xfrm>
            <a:off x="95250" y="76200"/>
            <a:ext cx="800100" cy="742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2000" dirty="0">
              <a:solidFill>
                <a:schemeClr val="tx1"/>
              </a:solidFill>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25" y="114300"/>
            <a:ext cx="666750" cy="666750"/>
          </a:xfrm>
          <a:prstGeom prst="rect">
            <a:avLst/>
          </a:prstGeom>
        </p:spPr>
      </p:pic>
      <p:pic>
        <p:nvPicPr>
          <p:cNvPr id="17" name="Imagen 16">
            <a:extLst>
              <a:ext uri="{FF2B5EF4-FFF2-40B4-BE49-F238E27FC236}">
                <a16:creationId xmlns:a16="http://schemas.microsoft.com/office/drawing/2014/main" id="{B5AB3CFF-55D9-477E-B1F6-C5D6DF68538C}"/>
              </a:ext>
            </a:extLst>
          </p:cNvPr>
          <p:cNvPicPr>
            <a:picLocks noChangeAspect="1"/>
          </p:cNvPicPr>
          <p:nvPr/>
        </p:nvPicPr>
        <p:blipFill rotWithShape="1">
          <a:blip r:embed="rId4"/>
          <a:srcRect l="17460" t="41299" r="19683" b="15278"/>
          <a:stretch/>
        </p:blipFill>
        <p:spPr>
          <a:xfrm>
            <a:off x="2119690" y="2863871"/>
            <a:ext cx="8159418" cy="3585630"/>
          </a:xfrm>
          <a:prstGeom prst="rect">
            <a:avLst/>
          </a:prstGeom>
        </p:spPr>
      </p:pic>
      <p:sp>
        <p:nvSpPr>
          <p:cNvPr id="19" name="CuadroTexto 18">
            <a:extLst>
              <a:ext uri="{FF2B5EF4-FFF2-40B4-BE49-F238E27FC236}">
                <a16:creationId xmlns:a16="http://schemas.microsoft.com/office/drawing/2014/main" id="{26114C98-E005-4593-9DBD-9098C75A10D6}"/>
              </a:ext>
            </a:extLst>
          </p:cNvPr>
          <p:cNvSpPr txBox="1"/>
          <p:nvPr/>
        </p:nvSpPr>
        <p:spPr>
          <a:xfrm>
            <a:off x="990600" y="1396626"/>
            <a:ext cx="11039958" cy="1094146"/>
          </a:xfrm>
          <a:prstGeom prst="rect">
            <a:avLst/>
          </a:prstGeom>
          <a:solidFill>
            <a:schemeClr val="accent1">
              <a:lumMod val="75000"/>
            </a:schemeClr>
          </a:solidFill>
        </p:spPr>
        <p:txBody>
          <a:bodyPr wrap="square" rtlCol="0">
            <a:spAutoFit/>
          </a:bodyPr>
          <a:lstStyle/>
          <a:p>
            <a:pPr marL="87313" lvl="1" algn="just" defTabSz="600075">
              <a:lnSpc>
                <a:spcPct val="90000"/>
              </a:lnSpc>
              <a:spcBef>
                <a:spcPct val="0"/>
              </a:spcBef>
              <a:spcAft>
                <a:spcPct val="35000"/>
              </a:spcAft>
              <a:buClrTx/>
            </a:pPr>
            <a:r>
              <a:rPr lang="es-CO" sz="1400" b="1" kern="1200" dirty="0">
                <a:solidFill>
                  <a:srgbClr val="FFAB00"/>
                </a:solidFill>
                <a:latin typeface="Arial" panose="020B0604020202020204" pitchFamily="34" charset="0"/>
                <a:cs typeface="Arial" panose="020B0604020202020204" pitchFamily="34" charset="0"/>
              </a:rPr>
              <a:t>2 departamentos presentaron aumento </a:t>
            </a:r>
            <a:r>
              <a:rPr lang="es-CO" sz="1400" b="1" kern="1200" dirty="0">
                <a:solidFill>
                  <a:schemeClr val="bg1"/>
                </a:solidFill>
                <a:latin typeface="Arial" panose="020B0604020202020204" pitchFamily="34" charset="0"/>
                <a:cs typeface="Arial" panose="020B0604020202020204" pitchFamily="34" charset="0"/>
              </a:rPr>
              <a:t>(Norte de Santander y Valle del Cauca)</a:t>
            </a:r>
          </a:p>
          <a:p>
            <a:pPr marL="87313" lvl="1" algn="just" defTabSz="600075">
              <a:lnSpc>
                <a:spcPct val="90000"/>
              </a:lnSpc>
              <a:spcBef>
                <a:spcPct val="0"/>
              </a:spcBef>
              <a:spcAft>
                <a:spcPct val="35000"/>
              </a:spcAft>
              <a:buClrTx/>
            </a:pPr>
            <a:r>
              <a:rPr lang="es-CO" sz="1400" b="1" kern="1200" dirty="0">
                <a:solidFill>
                  <a:srgbClr val="FFAB00"/>
                </a:solidFill>
                <a:latin typeface="Arial" panose="020B0604020202020204" pitchFamily="34" charset="0"/>
                <a:cs typeface="Arial" panose="020B0604020202020204" pitchFamily="34" charset="0"/>
              </a:rPr>
              <a:t>7 departamentos disminución </a:t>
            </a:r>
            <a:r>
              <a:rPr lang="es-CO" sz="1400" b="1" kern="1200" dirty="0">
                <a:solidFill>
                  <a:schemeClr val="bg1"/>
                </a:solidFill>
                <a:latin typeface="Arial" panose="020B0604020202020204" pitchFamily="34" charset="0"/>
                <a:cs typeface="Arial" panose="020B0604020202020204" pitchFamily="34" charset="0"/>
              </a:rPr>
              <a:t>(Caquetá, Nariño, Antioquia, Córdoba, Meta, Putumayo y Guaviare)</a:t>
            </a:r>
          </a:p>
          <a:p>
            <a:pPr marL="87313" lvl="1" algn="just" defTabSz="600075">
              <a:lnSpc>
                <a:spcPct val="90000"/>
              </a:lnSpc>
              <a:spcBef>
                <a:spcPct val="0"/>
              </a:spcBef>
              <a:spcAft>
                <a:spcPct val="35000"/>
              </a:spcAft>
            </a:pPr>
            <a:r>
              <a:rPr lang="es-CO" sz="1400" b="1" kern="1200" dirty="0">
                <a:solidFill>
                  <a:srgbClr val="FFAB00"/>
                </a:solidFill>
                <a:latin typeface="Arial" panose="020B0604020202020204" pitchFamily="34" charset="0"/>
                <a:cs typeface="Arial" panose="020B0604020202020204" pitchFamily="34" charset="0"/>
              </a:rPr>
              <a:t>154 mil </a:t>
            </a:r>
            <a:r>
              <a:rPr lang="es-CO" sz="1400" kern="1200" dirty="0">
                <a:solidFill>
                  <a:prstClr val="white"/>
                </a:solidFill>
                <a:latin typeface="Arial" panose="020B0604020202020204" pitchFamily="34" charset="0"/>
                <a:cs typeface="Arial" panose="020B0604020202020204" pitchFamily="34" charset="0"/>
              </a:rPr>
              <a:t>hectáreas en 2019, reducción de los cultivos ilícitos del </a:t>
            </a:r>
            <a:r>
              <a:rPr lang="es-CO" sz="1400" b="1" kern="1200" dirty="0">
                <a:solidFill>
                  <a:srgbClr val="FFAB00"/>
                </a:solidFill>
                <a:latin typeface="Arial" panose="020B0604020202020204" pitchFamily="34" charset="0"/>
                <a:cs typeface="Arial" panose="020B0604020202020204" pitchFamily="34" charset="0"/>
              </a:rPr>
              <a:t>9% en relación con el 2018. </a:t>
            </a:r>
            <a:r>
              <a:rPr lang="es-CO" sz="1400" dirty="0">
                <a:solidFill>
                  <a:prstClr val="white"/>
                </a:solidFill>
                <a:latin typeface="Arial" panose="020B0604020202020204" pitchFamily="34" charset="0"/>
                <a:cs typeface="Arial" panose="020B0604020202020204" pitchFamily="34" charset="0"/>
              </a:rPr>
              <a:t>Se consolida la línea de descenso</a:t>
            </a:r>
            <a:endParaRPr lang="es-CO" sz="1400" dirty="0"/>
          </a:p>
          <a:p>
            <a:pPr marL="87313" lvl="1" algn="just" defTabSz="600075">
              <a:lnSpc>
                <a:spcPct val="90000"/>
              </a:lnSpc>
              <a:spcBef>
                <a:spcPct val="0"/>
              </a:spcBef>
              <a:spcAft>
                <a:spcPct val="35000"/>
              </a:spcAft>
              <a:buClrTx/>
            </a:pPr>
            <a:endParaRPr lang="es-CO" sz="1400" kern="1200" dirty="0">
              <a:solidFill>
                <a:prstClr val="white"/>
              </a:solidFill>
              <a:latin typeface="Arial" panose="020B0604020202020204" pitchFamily="34" charset="0"/>
              <a:cs typeface="Arial" panose="020B0604020202020204" pitchFamily="34" charset="0"/>
            </a:endParaRPr>
          </a:p>
        </p:txBody>
      </p:sp>
      <p:cxnSp>
        <p:nvCxnSpPr>
          <p:cNvPr id="32" name="Straight Connector 75">
            <a:extLst>
              <a:ext uri="{FF2B5EF4-FFF2-40B4-BE49-F238E27FC236}">
                <a16:creationId xmlns:a16="http://schemas.microsoft.com/office/drawing/2014/main" id="{EE7C3B8F-215D-4BB9-A014-D51C6BDBB825}"/>
              </a:ext>
            </a:extLst>
          </p:cNvPr>
          <p:cNvCxnSpPr>
            <a:cxnSpLocks/>
          </p:cNvCxnSpPr>
          <p:nvPr/>
        </p:nvCxnSpPr>
        <p:spPr>
          <a:xfrm>
            <a:off x="9184892" y="3692044"/>
            <a:ext cx="28456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76">
            <a:extLst>
              <a:ext uri="{FF2B5EF4-FFF2-40B4-BE49-F238E27FC236}">
                <a16:creationId xmlns:a16="http://schemas.microsoft.com/office/drawing/2014/main" id="{E9EF54CB-98CC-48E4-8530-6D7417E20ABD}"/>
              </a:ext>
            </a:extLst>
          </p:cNvPr>
          <p:cNvCxnSpPr>
            <a:cxnSpLocks/>
          </p:cNvCxnSpPr>
          <p:nvPr/>
        </p:nvCxnSpPr>
        <p:spPr>
          <a:xfrm>
            <a:off x="9201240" y="2679475"/>
            <a:ext cx="28456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4162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o" ma:contentTypeID="0x0101005B033349C955DF499E1CF673D342881A" ma:contentTypeVersion="1" ma:contentTypeDescription="Crear nuevo documento." ma:contentTypeScope="" ma:versionID="613ba5a5d11106dc14b471613c62d361">
  <xsd:schema xmlns:xsd="http://www.w3.org/2001/XMLSchema" xmlns:xs="http://www.w3.org/2001/XMLSchema" xmlns:p="http://schemas.microsoft.com/office/2006/metadata/properties" xmlns:ns1="http://schemas.microsoft.com/sharepoint/v3" xmlns:ns2="81cc8fc0-8d1e-4295-8f37-5d076116407c" targetNamespace="http://schemas.microsoft.com/office/2006/metadata/properties" ma:root="true" ma:fieldsID="6d99b8e97536b24545a4edb6c24f8b5a" ns1:_="" ns2:_="">
    <xsd:import namespace="http://schemas.microsoft.com/sharepoint/v3"/>
    <xsd:import namespace="81cc8fc0-8d1e-4295-8f37-5d076116407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cc8fc0-8d1e-4295-8f37-5d076116407c"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1cc8fc0-8d1e-4295-8f37-5d076116407c">2TV4CCKVFCYA-871573773-170</_dlc_DocId>
    <_dlc_DocIdUrl xmlns="81cc8fc0-8d1e-4295-8f37-5d076116407c">
      <Url>https://www.minjusticia.gov.co/programas-co/ODC/_layouts/15/DocIdRedir.aspx?ID=2TV4CCKVFCYA-871573773-170</Url>
      <Description>2TV4CCKVFCYA-871573773-170</Description>
    </_dlc_DocIdUrl>
  </documentManagement>
</p:properties>
</file>

<file path=customXml/itemProps1.xml><?xml version="1.0" encoding="utf-8"?>
<ds:datastoreItem xmlns:ds="http://schemas.openxmlformats.org/officeDocument/2006/customXml" ds:itemID="{C96D9BF1-4EE8-434E-BBDE-DAC1D298245D}"/>
</file>

<file path=customXml/itemProps2.xml><?xml version="1.0" encoding="utf-8"?>
<ds:datastoreItem xmlns:ds="http://schemas.openxmlformats.org/officeDocument/2006/customXml" ds:itemID="{BE423E3F-0363-412D-983F-0960F35252F7}"/>
</file>

<file path=customXml/itemProps3.xml><?xml version="1.0" encoding="utf-8"?>
<ds:datastoreItem xmlns:ds="http://schemas.openxmlformats.org/officeDocument/2006/customXml" ds:itemID="{1CB2CE65-1E66-42D9-8D21-4AFC9745EA75}"/>
</file>

<file path=customXml/itemProps4.xml><?xml version="1.0" encoding="utf-8"?>
<ds:datastoreItem xmlns:ds="http://schemas.openxmlformats.org/officeDocument/2006/customXml" ds:itemID="{8F069A01-6DF0-46CC-9269-6960A6F4ED83}"/>
</file>

<file path=docProps/app.xml><?xml version="1.0" encoding="utf-8"?>
<Properties xmlns="http://schemas.openxmlformats.org/officeDocument/2006/extended-properties" xmlns:vt="http://schemas.openxmlformats.org/officeDocument/2006/docPropsVTypes">
  <TotalTime>662</TotalTime>
  <Words>4327</Words>
  <Application>Microsoft Office PowerPoint</Application>
  <PresentationFormat>Panorámica</PresentationFormat>
  <Paragraphs>230</Paragraphs>
  <Slides>22</Slides>
  <Notes>22</Notes>
  <HiddenSlides>0</HiddenSlides>
  <MMClips>0</MMClips>
  <ScaleCrop>false</ScaleCrop>
  <HeadingPairs>
    <vt:vector size="8" baseType="variant">
      <vt:variant>
        <vt:lpstr>Fuentes usadas</vt:lpstr>
      </vt:variant>
      <vt:variant>
        <vt:i4>12</vt:i4>
      </vt:variant>
      <vt:variant>
        <vt:lpstr>Tema</vt:lpstr>
      </vt:variant>
      <vt:variant>
        <vt:i4>3</vt:i4>
      </vt:variant>
      <vt:variant>
        <vt:lpstr>Servidores OLE incrustados</vt:lpstr>
      </vt:variant>
      <vt:variant>
        <vt:i4>1</vt:i4>
      </vt:variant>
      <vt:variant>
        <vt:lpstr>Títulos de diapositiva</vt:lpstr>
      </vt:variant>
      <vt:variant>
        <vt:i4>22</vt:i4>
      </vt:variant>
    </vt:vector>
  </HeadingPairs>
  <TitlesOfParts>
    <vt:vector size="38" baseType="lpstr">
      <vt:lpstr>Arial</vt:lpstr>
      <vt:lpstr>Arial Narrow</vt:lpstr>
      <vt:lpstr>Arial Rounded MT Bold</vt:lpstr>
      <vt:lpstr>Calibri</vt:lpstr>
      <vt:lpstr>Calibri Light</vt:lpstr>
      <vt:lpstr>Cambria</vt:lpstr>
      <vt:lpstr>Geo</vt:lpstr>
      <vt:lpstr>Georgia Pro Cond Semibold (Cuerpo)</vt:lpstr>
      <vt:lpstr>Georgia Pro Cond Semibold (Títulos)</vt:lpstr>
      <vt:lpstr>Segoe UI</vt:lpstr>
      <vt:lpstr>Wingdings</vt:lpstr>
      <vt:lpstr>Work Sans</vt:lpstr>
      <vt:lpstr>Tema de Office</vt:lpstr>
      <vt:lpstr>Diseño personalizado</vt:lpstr>
      <vt:lpstr>1_Tema de Office</vt:lpstr>
      <vt:lpstr>Slide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fabio hernan garcia salazar</dc:creator>
  <cp:lastModifiedBy>OSCAR RICARDO SANTANA LOPEZ</cp:lastModifiedBy>
  <cp:revision>32</cp:revision>
  <dcterms:created xsi:type="dcterms:W3CDTF">2020-11-27T20:46:15Z</dcterms:created>
  <dcterms:modified xsi:type="dcterms:W3CDTF">2021-02-23T23:10:20Z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0x0101005B033349C955DF499E1CF673D342881A</vt:lpwstr>
  </property>
  <property fmtid="{D5CDD505-2E9C-101B-9397-08002B2CF9AE}" pid="3" name="_dlc_DocIdItemGuid">
    <vt:lpwstr>3c6f3c32-61c9-411d-9063-b7b0798a4f49</vt:lpwstr>
  </property>
</Properties>
</file>