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470" r:id="rId2"/>
    <p:sldId id="257" r:id="rId3"/>
    <p:sldId id="471" r:id="rId4"/>
    <p:sldId id="270" r:id="rId5"/>
    <p:sldId id="276" r:id="rId6"/>
    <p:sldId id="260" r:id="rId7"/>
    <p:sldId id="342" r:id="rId8"/>
    <p:sldId id="343" r:id="rId9"/>
    <p:sldId id="259" r:id="rId10"/>
    <p:sldId id="271" r:id="rId11"/>
    <p:sldId id="261" r:id="rId12"/>
    <p:sldId id="262" r:id="rId13"/>
    <p:sldId id="263" r:id="rId14"/>
    <p:sldId id="469" r:id="rId15"/>
    <p:sldId id="265" r:id="rId16"/>
    <p:sldId id="264" r:id="rId17"/>
    <p:sldId id="268" r:id="rId18"/>
    <p:sldId id="279" r:id="rId19"/>
    <p:sldId id="26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Lato Light"/>
      <p:regular r:id="rId30"/>
      <p:bold r:id="rId31"/>
      <p:italic r:id="rId32"/>
      <p:boldItalic r:id="rId33"/>
    </p:embeddedFont>
    <p:embeddedFont>
      <p:font typeface="Shadows Into Light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638"/>
    <a:srgbClr val="7B4C97"/>
    <a:srgbClr val="3EC0AB"/>
    <a:srgbClr val="F42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868046-D6F1-47CB-A233-B5371CDA2A5F}" v="28" dt="2020-11-30T17:07:43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2"/>
  </p:normalViewPr>
  <p:slideViewPr>
    <p:cSldViewPr snapToGrid="0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microsoft.com/office/2015/10/relationships/revisionInfo" Target="revisionInfo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54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trike="sngStrike" dirty="0"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b4cc23464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b4cc23464_1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8b4cc23464_1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99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959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795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0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d6521aca4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171575"/>
            <a:ext cx="5622925" cy="3162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5d6521aca4_2_35:notes"/>
          <p:cNvSpPr txBox="1">
            <a:spLocks noGrp="1"/>
          </p:cNvSpPr>
          <p:nvPr>
            <p:ph type="body" idx="1"/>
          </p:nvPr>
        </p:nvSpPr>
        <p:spPr>
          <a:xfrm>
            <a:off x="710248" y="4509036"/>
            <a:ext cx="5681980" cy="368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4" tIns="47039" rIns="94104" bIns="47039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194" name="Google Shape;194;g5d6521aca4_2_35:notes"/>
          <p:cNvSpPr txBox="1">
            <a:spLocks noGrp="1"/>
          </p:cNvSpPr>
          <p:nvPr>
            <p:ph type="sldNum" idx="12"/>
          </p:nvPr>
        </p:nvSpPr>
        <p:spPr>
          <a:xfrm>
            <a:off x="4023092" y="8899328"/>
            <a:ext cx="3077739" cy="47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4" tIns="47039" rIns="94104" bIns="47039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s-CO"/>
              <a:pPr>
                <a:buSzPts val="1400"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964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213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984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850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b4cc23464_14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8b4cc23464_14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trike="sngStrike" dirty="0"/>
          </a:p>
        </p:txBody>
      </p:sp>
      <p:sp>
        <p:nvSpPr>
          <p:cNvPr id="219" name="Google Shape;2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72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 la escuela se amplia el mundo y las nuevas realidades, amplían sus posibilidades de participación para ser más autónomos y reflexivos, </a:t>
            </a:r>
            <a:r>
              <a:rPr lang="es-ES" dirty="0" err="1"/>
              <a:t>psrticipan</a:t>
            </a:r>
            <a:r>
              <a:rPr lang="es-ES" dirty="0"/>
              <a:t> con su comunidad</a:t>
            </a:r>
            <a:endParaRPr dirty="0"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6064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826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5373eb22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Comprensión de los niños y las niñas como sujetos de derechos, de protección especial, de ejercicio de derechos.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Por eso permite asignar recursos, </a:t>
            </a:r>
            <a:endParaRPr dirty="0"/>
          </a:p>
        </p:txBody>
      </p:sp>
      <p:sp>
        <p:nvSpPr>
          <p:cNvPr id="113" name="Google Shape;113;g8b5373eb2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81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Familias tienen lugar como educadoras, no en un proceso planeado, pedagógico como la escuela, pero sí en lo básico y tomar conciencia de ello genera compromiso y apertura al diálogo, al trabajo contextualizado de la realidad que viven las familias</a:t>
            </a: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91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01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5373eb22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El primer corte de pelo, la salida de los dientes, la menarquia, son momentos del desarrollo que resultan </a:t>
            </a:r>
            <a:r>
              <a:rPr lang="es-ES" dirty="0" err="1"/>
              <a:t>significtivos</a:t>
            </a:r>
            <a:r>
              <a:rPr lang="es-ES" dirty="0"/>
              <a:t> en la vida de la familia y de la comunidad, y cómo la escuela debe conocer estas tradiciones, comprensiones de lo que significa ser niño, niña o adolescente en cada comunidad y que establece diferentes formas de participación.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Conocer esto desde la escuela hace pertinentes los procesos de encuentros con las familias y sustenta los elementos de la educación propia. Construir experiencias que partan de la cosmovisión y acervo cultural y lenguaje y acciones de la vida cotidiana a de la familia y el territorio, porque nutre los espacios y los hace pertinentes para el diálogo con las familias. </a:t>
            </a:r>
            <a:r>
              <a:rPr lang="es-ES"/>
              <a:t>Celebraciones</a:t>
            </a:r>
            <a:r>
              <a:rPr lang="es-ES" dirty="0"/>
              <a:t>, espacios de productividad, </a:t>
            </a:r>
            <a:endParaRPr dirty="0"/>
          </a:p>
        </p:txBody>
      </p:sp>
      <p:sp>
        <p:nvSpPr>
          <p:cNvPr id="113" name="Google Shape;113;g8b5373eb2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846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669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0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jpg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-3343325" y="2802600"/>
            <a:ext cx="2514000" cy="26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2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Alianza </a:t>
            </a:r>
            <a:r>
              <a:rPr lang="es-ES"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familia - escuela </a:t>
            </a:r>
            <a:endParaRPr sz="42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2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por el desarrollo integral de</a:t>
            </a:r>
            <a:endParaRPr sz="42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2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niñas, niños y adolescentes</a:t>
            </a:r>
            <a:r>
              <a:rPr lang="es-ES"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.</a:t>
            </a:r>
            <a:endParaRPr sz="42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 t="8138" b="8130"/>
          <a:stretch/>
        </p:blipFill>
        <p:spPr>
          <a:xfrm>
            <a:off x="2301650" y="562288"/>
            <a:ext cx="7561076" cy="493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672009" y="5624689"/>
            <a:ext cx="105156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MX" sz="32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Participación de las familias en los procesos educativos de los establecimientos públicos </a:t>
            </a:r>
            <a:r>
              <a:rPr lang="es-MX" sz="32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y privados</a:t>
            </a:r>
            <a:endParaRPr sz="14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90150"/>
            <a:ext cx="2782651" cy="5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595" y="1169575"/>
            <a:ext cx="7859100" cy="11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2044450" y="1297222"/>
            <a:ext cx="80859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Cuando la familia y la escuela trabajan juntas contribuyen a que niñas, niños y adolescentes: </a:t>
            </a:r>
            <a:endParaRPr sz="3200" dirty="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1391325" y="4803026"/>
            <a:ext cx="47481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s-ES" sz="1500" dirty="0">
                <a:latin typeface="Lato Light"/>
                <a:ea typeface="Lato Light"/>
                <a:cs typeface="Lato Light"/>
                <a:sym typeface="Lato Light"/>
              </a:rPr>
              <a:t>Accedan a bienes y servicios culturales, lúdicos y artísticos.</a:t>
            </a:r>
            <a:endParaRPr sz="1500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1"/>
          </p:nvPr>
        </p:nvSpPr>
        <p:spPr>
          <a:xfrm>
            <a:off x="6314450" y="3109049"/>
            <a:ext cx="4443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s-ES" sz="1500">
                <a:latin typeface="Lato Light"/>
                <a:ea typeface="Lato Light"/>
                <a:cs typeface="Lato Light"/>
                <a:sym typeface="Lato Light"/>
              </a:rPr>
              <a:t>Expresen sus ideas, emociones y participen en diversos escenarios.</a:t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" name="Google Shape;165;p20"/>
          <p:cNvSpPr txBox="1">
            <a:spLocks noGrp="1"/>
          </p:cNvSpPr>
          <p:nvPr>
            <p:ph type="body" idx="1"/>
          </p:nvPr>
        </p:nvSpPr>
        <p:spPr>
          <a:xfrm>
            <a:off x="6314450" y="3728324"/>
            <a:ext cx="5014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s-ES" sz="1500">
                <a:latin typeface="Lato Light"/>
                <a:ea typeface="Lato Light"/>
                <a:cs typeface="Lato Light"/>
                <a:sym typeface="Lato Light"/>
              </a:rPr>
              <a:t>Sean incluyentes y reconocedores de la diversidad.</a:t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6314450" y="4164524"/>
            <a:ext cx="44439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s-ES" sz="1500" dirty="0">
                <a:latin typeface="Lato Light"/>
                <a:ea typeface="Lato Light"/>
                <a:cs typeface="Lato Light"/>
                <a:sym typeface="Lato Light"/>
              </a:rPr>
              <a:t>Convivan de manera pacífica. </a:t>
            </a:r>
            <a:endParaRPr sz="2000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1"/>
          </p:nvPr>
        </p:nvSpPr>
        <p:spPr>
          <a:xfrm>
            <a:off x="1391325" y="3097349"/>
            <a:ext cx="47481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s-ES" sz="1500" dirty="0">
                <a:latin typeface="Lato Light"/>
                <a:ea typeface="Lato Light"/>
                <a:cs typeface="Lato Light"/>
                <a:sym typeface="Lato Light"/>
              </a:rPr>
              <a:t>Se desarrollen integralmente.</a:t>
            </a:r>
            <a:endParaRPr sz="1500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1391325" y="3510695"/>
            <a:ext cx="46806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s-ES" sz="1500">
                <a:latin typeface="Lato Light"/>
                <a:ea typeface="Lato Light"/>
                <a:cs typeface="Lato Light"/>
                <a:sym typeface="Lato Light"/>
              </a:rPr>
              <a:t>Cumplan trayectorias educativas completas.</a:t>
            </a:r>
            <a:endParaRPr sz="15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1391325" y="3924042"/>
            <a:ext cx="47481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s-ES" sz="1500">
                <a:latin typeface="Lato Light"/>
                <a:ea typeface="Lato Light"/>
                <a:cs typeface="Lato Light"/>
                <a:sym typeface="Lato Light"/>
              </a:rPr>
              <a:t>Construyan aprendizajes significativos. </a:t>
            </a:r>
            <a:endParaRPr sz="15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1391325" y="5320876"/>
            <a:ext cx="5014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s-ES" sz="15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Construyan su identidad en un marco de diversidad.</a:t>
            </a:r>
            <a:endParaRPr sz="1500" dirty="0"/>
          </a:p>
        </p:txBody>
      </p:sp>
      <p:sp>
        <p:nvSpPr>
          <p:cNvPr id="172" name="Google Shape;172;p20"/>
          <p:cNvSpPr txBox="1"/>
          <p:nvPr/>
        </p:nvSpPr>
        <p:spPr>
          <a:xfrm>
            <a:off x="1391325" y="4313479"/>
            <a:ext cx="42204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s-ES" sz="15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Disfruten de su patrimonio familiar.</a:t>
            </a:r>
            <a:endParaRPr sz="1500" dirty="0"/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90150"/>
            <a:ext cx="2782651" cy="5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61;p20">
            <a:extLst>
              <a:ext uri="{FF2B5EF4-FFF2-40B4-BE49-F238E27FC236}">
                <a16:creationId xmlns:a16="http://schemas.microsoft.com/office/drawing/2014/main" id="{EB740192-4C8D-684E-BA3B-AC2F6AC79C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595" y="1169576"/>
            <a:ext cx="7859100" cy="11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62;p20">
            <a:extLst>
              <a:ext uri="{FF2B5EF4-FFF2-40B4-BE49-F238E27FC236}">
                <a16:creationId xmlns:a16="http://schemas.microsoft.com/office/drawing/2014/main" id="{7CD6F3E0-2D59-F042-A7DD-DA4492DFF970}"/>
              </a:ext>
            </a:extLst>
          </p:cNvPr>
          <p:cNvSpPr txBox="1"/>
          <p:nvPr/>
        </p:nvSpPr>
        <p:spPr>
          <a:xfrm>
            <a:off x="2044450" y="1297223"/>
            <a:ext cx="80859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Cuando la familia y la escuela trabajan juntas contribuyen a que niñas, niños y adolescentes: </a:t>
            </a:r>
            <a:endParaRPr sz="3200" dirty="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1" name="Google Shape;163;p20">
            <a:extLst>
              <a:ext uri="{FF2B5EF4-FFF2-40B4-BE49-F238E27FC236}">
                <a16:creationId xmlns:a16="http://schemas.microsoft.com/office/drawing/2014/main" id="{8C6C1222-3843-F54E-8097-09DDEA667AAB}"/>
              </a:ext>
            </a:extLst>
          </p:cNvPr>
          <p:cNvSpPr txBox="1">
            <a:spLocks/>
          </p:cNvSpPr>
          <p:nvPr/>
        </p:nvSpPr>
        <p:spPr>
          <a:xfrm>
            <a:off x="1391325" y="4803027"/>
            <a:ext cx="47481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095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400"/>
            </a:pPr>
            <a:r>
              <a:rPr lang="es-ES" sz="1500">
                <a:latin typeface="Lato Light"/>
                <a:ea typeface="Lato Light"/>
                <a:cs typeface="Lato Light"/>
                <a:sym typeface="Lato Light"/>
              </a:rPr>
              <a:t>Accedan a bienes y servicios culturales, lúdicos y artísticos.</a:t>
            </a:r>
            <a:endParaRPr lang="es-ES" sz="1500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" name="Google Shape;164;p20">
            <a:extLst>
              <a:ext uri="{FF2B5EF4-FFF2-40B4-BE49-F238E27FC236}">
                <a16:creationId xmlns:a16="http://schemas.microsoft.com/office/drawing/2014/main" id="{F96B6B3D-CEF6-4A45-B082-C2A629F38E63}"/>
              </a:ext>
            </a:extLst>
          </p:cNvPr>
          <p:cNvSpPr txBox="1">
            <a:spLocks/>
          </p:cNvSpPr>
          <p:nvPr/>
        </p:nvSpPr>
        <p:spPr>
          <a:xfrm>
            <a:off x="6314450" y="3109050"/>
            <a:ext cx="4443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095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400"/>
            </a:pPr>
            <a:r>
              <a:rPr lang="es-ES" sz="1500">
                <a:latin typeface="Lato Light"/>
                <a:ea typeface="Lato Light"/>
                <a:cs typeface="Lato Light"/>
                <a:sym typeface="Lato Light"/>
              </a:rPr>
              <a:t>Expresen sus ideas, emociones y participen en diversos escenarios.</a:t>
            </a:r>
            <a:endParaRPr lang="es-ES" sz="2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165;p20">
            <a:extLst>
              <a:ext uri="{FF2B5EF4-FFF2-40B4-BE49-F238E27FC236}">
                <a16:creationId xmlns:a16="http://schemas.microsoft.com/office/drawing/2014/main" id="{E0188CB4-E30A-5847-B5A3-753E68E6973D}"/>
              </a:ext>
            </a:extLst>
          </p:cNvPr>
          <p:cNvSpPr txBox="1">
            <a:spLocks/>
          </p:cNvSpPr>
          <p:nvPr/>
        </p:nvSpPr>
        <p:spPr>
          <a:xfrm>
            <a:off x="6314450" y="3728325"/>
            <a:ext cx="5014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095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400"/>
            </a:pPr>
            <a:r>
              <a:rPr lang="es-ES" sz="1500">
                <a:latin typeface="Lato Light"/>
                <a:ea typeface="Lato Light"/>
                <a:cs typeface="Lato Light"/>
                <a:sym typeface="Lato Light"/>
              </a:rPr>
              <a:t>Sean incluyentes y reconocedores de la diversidad.</a:t>
            </a:r>
            <a:endParaRPr lang="es-ES" sz="2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" name="Google Shape;166;p20">
            <a:extLst>
              <a:ext uri="{FF2B5EF4-FFF2-40B4-BE49-F238E27FC236}">
                <a16:creationId xmlns:a16="http://schemas.microsoft.com/office/drawing/2014/main" id="{7DF4C908-8ED1-834F-825E-141E93EF8370}"/>
              </a:ext>
            </a:extLst>
          </p:cNvPr>
          <p:cNvSpPr txBox="1">
            <a:spLocks/>
          </p:cNvSpPr>
          <p:nvPr/>
        </p:nvSpPr>
        <p:spPr>
          <a:xfrm>
            <a:off x="6314450" y="4164525"/>
            <a:ext cx="44439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095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400"/>
            </a:pPr>
            <a:r>
              <a:rPr lang="es-ES" sz="1500" dirty="0">
                <a:latin typeface="Lato Light"/>
                <a:ea typeface="Lato Light"/>
                <a:cs typeface="Lato Light"/>
                <a:sym typeface="Lato Light"/>
              </a:rPr>
              <a:t>Convivan de manera pacífica. </a:t>
            </a:r>
            <a:endParaRPr lang="es-ES" sz="2000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" name="Google Shape;167;p20">
            <a:extLst>
              <a:ext uri="{FF2B5EF4-FFF2-40B4-BE49-F238E27FC236}">
                <a16:creationId xmlns:a16="http://schemas.microsoft.com/office/drawing/2014/main" id="{A0166756-16A7-694E-9365-EF5886C0CF2D}"/>
              </a:ext>
            </a:extLst>
          </p:cNvPr>
          <p:cNvSpPr txBox="1">
            <a:spLocks/>
          </p:cNvSpPr>
          <p:nvPr/>
        </p:nvSpPr>
        <p:spPr>
          <a:xfrm>
            <a:off x="1391325" y="3097350"/>
            <a:ext cx="47481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095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400"/>
            </a:pPr>
            <a:r>
              <a:rPr lang="es-ES" sz="1500">
                <a:latin typeface="Lato Light"/>
                <a:ea typeface="Lato Light"/>
                <a:cs typeface="Lato Light"/>
                <a:sym typeface="Lato Light"/>
              </a:rPr>
              <a:t>Se desarrollen integralmente.</a:t>
            </a:r>
            <a:endParaRPr lang="es-ES" sz="1500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" name="Google Shape;168;p20">
            <a:extLst>
              <a:ext uri="{FF2B5EF4-FFF2-40B4-BE49-F238E27FC236}">
                <a16:creationId xmlns:a16="http://schemas.microsoft.com/office/drawing/2014/main" id="{093581C9-7CC0-6F41-A4DF-FA7A5960A373}"/>
              </a:ext>
            </a:extLst>
          </p:cNvPr>
          <p:cNvSpPr txBox="1">
            <a:spLocks/>
          </p:cNvSpPr>
          <p:nvPr/>
        </p:nvSpPr>
        <p:spPr>
          <a:xfrm>
            <a:off x="1391325" y="3510696"/>
            <a:ext cx="46806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095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400"/>
            </a:pPr>
            <a:r>
              <a:rPr lang="es-ES" sz="1500">
                <a:latin typeface="Lato Light"/>
                <a:ea typeface="Lato Light"/>
                <a:cs typeface="Lato Light"/>
                <a:sym typeface="Lato Light"/>
              </a:rPr>
              <a:t>Cumplan trayectorias educativas completas.</a:t>
            </a:r>
          </a:p>
        </p:txBody>
      </p:sp>
      <p:sp>
        <p:nvSpPr>
          <p:cNvPr id="27" name="Google Shape;169;p20">
            <a:extLst>
              <a:ext uri="{FF2B5EF4-FFF2-40B4-BE49-F238E27FC236}">
                <a16:creationId xmlns:a16="http://schemas.microsoft.com/office/drawing/2014/main" id="{3BE49ED4-930D-C041-968C-89F1342253C4}"/>
              </a:ext>
            </a:extLst>
          </p:cNvPr>
          <p:cNvSpPr txBox="1">
            <a:spLocks/>
          </p:cNvSpPr>
          <p:nvPr/>
        </p:nvSpPr>
        <p:spPr>
          <a:xfrm>
            <a:off x="1391325" y="3924043"/>
            <a:ext cx="47481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095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400"/>
            </a:pPr>
            <a:r>
              <a:rPr lang="es-ES" sz="1500">
                <a:latin typeface="Lato Light"/>
                <a:ea typeface="Lato Light"/>
                <a:cs typeface="Lato Light"/>
                <a:sym typeface="Lato Light"/>
              </a:rPr>
              <a:t>Construyan aprendizajes significativos. </a:t>
            </a:r>
          </a:p>
        </p:txBody>
      </p:sp>
      <p:sp>
        <p:nvSpPr>
          <p:cNvPr id="28" name="Google Shape;170;p20">
            <a:extLst>
              <a:ext uri="{FF2B5EF4-FFF2-40B4-BE49-F238E27FC236}">
                <a16:creationId xmlns:a16="http://schemas.microsoft.com/office/drawing/2014/main" id="{D641EEF3-8FCF-0C42-90A4-23511E0DA8E2}"/>
              </a:ext>
            </a:extLst>
          </p:cNvPr>
          <p:cNvSpPr txBox="1"/>
          <p:nvPr/>
        </p:nvSpPr>
        <p:spPr>
          <a:xfrm>
            <a:off x="6314450" y="4567424"/>
            <a:ext cx="50145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s-ES" sz="15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Participen de un proceso educativo y formativo que integre lo académico, científico, tecnológico, social, económico, ciudadano, ambiental y cultural.</a:t>
            </a:r>
            <a:endParaRPr sz="1500" dirty="0"/>
          </a:p>
        </p:txBody>
      </p:sp>
      <p:sp>
        <p:nvSpPr>
          <p:cNvPr id="29" name="Google Shape;171;p20">
            <a:extLst>
              <a:ext uri="{FF2B5EF4-FFF2-40B4-BE49-F238E27FC236}">
                <a16:creationId xmlns:a16="http://schemas.microsoft.com/office/drawing/2014/main" id="{CCE52176-4BC5-B64F-A75B-31DBA5C02FC9}"/>
              </a:ext>
            </a:extLst>
          </p:cNvPr>
          <p:cNvSpPr txBox="1"/>
          <p:nvPr/>
        </p:nvSpPr>
        <p:spPr>
          <a:xfrm>
            <a:off x="1391325" y="5320877"/>
            <a:ext cx="5014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s-ES" sz="15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Construyan su identidad en un marco de diversidad.</a:t>
            </a:r>
            <a:endParaRPr sz="1500" dirty="0"/>
          </a:p>
        </p:txBody>
      </p:sp>
      <p:sp>
        <p:nvSpPr>
          <p:cNvPr id="30" name="Google Shape;172;p20">
            <a:extLst>
              <a:ext uri="{FF2B5EF4-FFF2-40B4-BE49-F238E27FC236}">
                <a16:creationId xmlns:a16="http://schemas.microsoft.com/office/drawing/2014/main" id="{A2BD0298-A863-FC4C-8D65-13C9BC5B1C8C}"/>
              </a:ext>
            </a:extLst>
          </p:cNvPr>
          <p:cNvSpPr txBox="1"/>
          <p:nvPr/>
        </p:nvSpPr>
        <p:spPr>
          <a:xfrm>
            <a:off x="1391325" y="4313480"/>
            <a:ext cx="42204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s-ES" sz="15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Disfruten de su patrimonio familiar.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5994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4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4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9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4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9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9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9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9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3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0" y="-121024"/>
            <a:ext cx="6979024" cy="697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0" y="3"/>
            <a:ext cx="12192000" cy="6858000"/>
          </a:xfrm>
          <a:prstGeom prst="rect">
            <a:avLst/>
          </a:prstGeom>
          <a:solidFill>
            <a:srgbClr val="5A29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739150" y="2278587"/>
            <a:ext cx="9596100" cy="21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hadows Into Light"/>
              <a:buNone/>
            </a:pPr>
            <a:r>
              <a:rPr lang="es-ES" sz="47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Recursos para el fortalecimiento </a:t>
            </a:r>
            <a:endParaRPr sz="4700" b="0" i="0" u="none" strike="noStrike" cap="none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hadows Into Light"/>
              <a:buNone/>
            </a:pPr>
            <a:r>
              <a:rPr lang="es-ES" sz="4700" b="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de la </a:t>
            </a:r>
            <a:r>
              <a:rPr lang="es-ES" sz="4700" b="1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Alianza entre la Familia y la Escuela</a:t>
            </a:r>
            <a:endParaRPr sz="2100" b="1">
              <a:solidFill>
                <a:schemeClr val="lt1"/>
              </a:solidFill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261558"/>
            <a:ext cx="3733001" cy="71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25" y="1458600"/>
            <a:ext cx="4276226" cy="107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478252" y="-121024"/>
            <a:ext cx="6979023" cy="697902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515020" y="2789929"/>
            <a:ext cx="6509724" cy="312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Refieren una ruta de acción para el fortalecimiento de la Alianza entre la Familia y la Escuela a nivel territorial.</a:t>
            </a:r>
            <a:endParaRPr dirty="0"/>
          </a:p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Brindan elementos conceptuales y metodológicos para potenciar el rol de las familias en la educación de niñas, niños y adolescentes.</a:t>
            </a:r>
            <a:endParaRPr dirty="0"/>
          </a:p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Contribuyen a garantizar trayectorias educativas completas, pertinentes y de calidad desde la educación inicial.</a:t>
            </a:r>
            <a:endParaRPr sz="2000" b="0" i="0" u="none" strike="noStrike" cap="none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673601" y="1622450"/>
            <a:ext cx="36306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None/>
            </a:pPr>
            <a:r>
              <a:rPr lang="es-ES" sz="320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Orientaciones técnicas</a:t>
            </a:r>
            <a:endParaRPr sz="3600" i="0" u="none" strike="noStrike" cap="none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61558"/>
            <a:ext cx="3733001" cy="71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Portada Anexo Técn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009">
            <a:off x="8028857" y="1604004"/>
            <a:ext cx="3125451" cy="4044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478252" y="-121024"/>
            <a:ext cx="6979023" cy="697902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/>
          <p:nvPr/>
        </p:nvSpPr>
        <p:spPr>
          <a:xfrm>
            <a:off x="0" y="489"/>
            <a:ext cx="4662791" cy="6857511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551015" y="2111713"/>
            <a:ext cx="3560760" cy="263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 Light"/>
              <a:buNone/>
            </a:pPr>
            <a:r>
              <a:rPr lang="es-ES" sz="2000" b="1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familia y la escuela </a:t>
            </a:r>
            <a:r>
              <a:rPr lang="es-ES" sz="20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reconocen las particularidades de niñas, niños y adolescentes, y establecen propuestas educativas pertinentes. </a:t>
            </a:r>
            <a:endParaRPr dirty="0"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1558"/>
            <a:ext cx="3733001" cy="71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8250" y="422038"/>
            <a:ext cx="6019500" cy="601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5;p17">
            <a:extLst>
              <a:ext uri="{FF2B5EF4-FFF2-40B4-BE49-F238E27FC236}">
                <a16:creationId xmlns:a16="http://schemas.microsoft.com/office/drawing/2014/main" id="{06DC8D88-AF7A-4D19-B477-E7EF1CB904A9}"/>
              </a:ext>
            </a:extLst>
          </p:cNvPr>
          <p:cNvSpPr/>
          <p:nvPr/>
        </p:nvSpPr>
        <p:spPr>
          <a:xfrm>
            <a:off x="0" y="0"/>
            <a:ext cx="12192000" cy="133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769CB4-DFFD-214A-A391-1B3416D94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66" y="1987429"/>
            <a:ext cx="5470588" cy="33746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EC529-0130-0943-A72E-15885C12F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45" y="5164538"/>
            <a:ext cx="1017400" cy="10902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42E236-8222-5C41-88BA-04ECF9CA01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52" y="4283281"/>
            <a:ext cx="1076897" cy="11539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686D50-90C7-424F-AC71-704D3AC758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500" y="2182921"/>
            <a:ext cx="1162834" cy="1246079"/>
          </a:xfrm>
          <a:prstGeom prst="rect">
            <a:avLst/>
          </a:prstGeom>
        </p:spPr>
      </p:pic>
      <p:pic>
        <p:nvPicPr>
          <p:cNvPr id="3" name="Imagen 2" descr="Imagen que contiene reloj&#10;&#10;Descripción generada automáticamente">
            <a:extLst>
              <a:ext uri="{FF2B5EF4-FFF2-40B4-BE49-F238E27FC236}">
                <a16:creationId xmlns:a16="http://schemas.microsoft.com/office/drawing/2014/main" id="{33A1D4E9-DA8F-4A4A-81FC-5489375BC0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1401" y="3424979"/>
            <a:ext cx="1162834" cy="1315295"/>
          </a:xfrm>
          <a:prstGeom prst="rect">
            <a:avLst/>
          </a:prstGeom>
        </p:spPr>
      </p:pic>
      <p:pic>
        <p:nvPicPr>
          <p:cNvPr id="10" name="Imagen 9" descr="Imagen que contiene reloj&#10;&#10;Descripción generada automáticamente">
            <a:extLst>
              <a:ext uri="{FF2B5EF4-FFF2-40B4-BE49-F238E27FC236}">
                <a16:creationId xmlns:a16="http://schemas.microsoft.com/office/drawing/2014/main" id="{D2E014EF-46A9-2A4A-904C-A7B852FFC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664" y="2018826"/>
            <a:ext cx="1076897" cy="11003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25F4A9-4497-6A41-B3C5-D5018D0DE7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06" y="2998988"/>
            <a:ext cx="1076897" cy="1153991"/>
          </a:xfrm>
          <a:prstGeom prst="rect">
            <a:avLst/>
          </a:prstGeom>
        </p:spPr>
      </p:pic>
      <p:sp>
        <p:nvSpPr>
          <p:cNvPr id="20" name="Google Shape;116;p17">
            <a:extLst>
              <a:ext uri="{FF2B5EF4-FFF2-40B4-BE49-F238E27FC236}">
                <a16:creationId xmlns:a16="http://schemas.microsoft.com/office/drawing/2014/main" id="{D0F9CB7B-D1F3-4F92-AEDD-22D9FE34FDB5}"/>
              </a:ext>
            </a:extLst>
          </p:cNvPr>
          <p:cNvSpPr txBox="1">
            <a:spLocks/>
          </p:cNvSpPr>
          <p:nvPr/>
        </p:nvSpPr>
        <p:spPr>
          <a:xfrm>
            <a:off x="3666811" y="20893"/>
            <a:ext cx="852518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800"/>
              <a:buFont typeface="Shadows Into Light"/>
              <a:buNone/>
            </a:pPr>
            <a:r>
              <a:rPr lang="es-CO" sz="24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La lectura de las orientaciones para el fortalecimiento de la Alianza Familia-Escuela se realiza en el marco del crecer bien y los ciclos de vida propios de cada comunidad</a:t>
            </a:r>
            <a:endParaRPr lang="es-CO" sz="2800" dirty="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9" name="Google Shape;121;p17">
            <a:extLst>
              <a:ext uri="{FF2B5EF4-FFF2-40B4-BE49-F238E27FC236}">
                <a16:creationId xmlns:a16="http://schemas.microsoft.com/office/drawing/2014/main" id="{AD25FE7C-FC30-4B71-9F6A-5C906404311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261558"/>
            <a:ext cx="3733001" cy="7101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7;p20">
            <a:extLst>
              <a:ext uri="{FF2B5EF4-FFF2-40B4-BE49-F238E27FC236}">
                <a16:creationId xmlns:a16="http://schemas.microsoft.com/office/drawing/2014/main" id="{290864D4-38E3-4BF4-A82D-8796690BE2DD}"/>
              </a:ext>
            </a:extLst>
          </p:cNvPr>
          <p:cNvSpPr txBox="1"/>
          <p:nvPr/>
        </p:nvSpPr>
        <p:spPr>
          <a:xfrm>
            <a:off x="515020" y="1987429"/>
            <a:ext cx="4992186" cy="392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Reconoce los saberes y prácticas de las comunidades étnicas para observar, acompañar y promover el crecimiento, desarrollo y aprendizaje de las niñas, niños y adolescentes.</a:t>
            </a:r>
            <a:endParaRPr sz="1200" dirty="0"/>
          </a:p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Los ciclos de vida recogen las interpretaciones respecto al crecer bien, e implican una mirada colect</a:t>
            </a:r>
            <a:r>
              <a:rPr lang="es-CO" sz="1800" dirty="0">
                <a:latin typeface="Lato Light"/>
                <a:ea typeface="Lato Light"/>
                <a:cs typeface="Lato Light"/>
                <a:sym typeface="Lato Light"/>
              </a:rPr>
              <a:t>iva e individual que se vincula a los gustos, intereses, habilidades, ‘dones’, y capacidades de las niñas, niños y adolescentes.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410527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1375" y="3343850"/>
            <a:ext cx="8548050" cy="69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757850" y="5609225"/>
            <a:ext cx="104508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F42F63"/>
                </a:solidFill>
                <a:latin typeface="Lato"/>
                <a:ea typeface="Lato"/>
                <a:cs typeface="Lato"/>
                <a:sym typeface="Lato"/>
              </a:rPr>
              <a:t>Colección de fascículos</a:t>
            </a:r>
            <a:r>
              <a:rPr lang="es-ES" sz="1800" b="0" i="0" u="none" strike="noStrike" cap="none">
                <a:solidFill>
                  <a:srgbClr val="201F1E"/>
                </a:solidFill>
                <a:latin typeface="Lato Light"/>
                <a:ea typeface="Lato Light"/>
                <a:cs typeface="Lato Light"/>
                <a:sym typeface="Lato Light"/>
              </a:rPr>
              <a:t> Familias que acompañan la experiencia educativa de sus niñas, niños y adolescentes, con reflexiones y preguntas movilizadoras para las comunidades educativas.</a:t>
            </a:r>
            <a:endParaRPr sz="1800" b="0" i="0" u="none" strike="noStrike" cap="none">
              <a:solidFill>
                <a:srgbClr val="201F1E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3429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01F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651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1558"/>
            <a:ext cx="3733001" cy="71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8450" y="1136350"/>
            <a:ext cx="8098975" cy="99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2130025" y="1358275"/>
            <a:ext cx="7919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None/>
            </a:pPr>
            <a:r>
              <a:rPr lang="es-ES" sz="32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Recursos educativos, comunicativos y pedagógicos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93550" y="2683988"/>
            <a:ext cx="1837776" cy="2374418"/>
          </a:xfrm>
          <a:prstGeom prst="rect">
            <a:avLst/>
          </a:prstGeom>
          <a:noFill/>
          <a:ln>
            <a:noFill/>
          </a:ln>
          <a:effectLst>
            <a:outerShdw blurRad="200025" dist="142875" dir="294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82" name="Google Shape;18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8700" y="2683961"/>
            <a:ext cx="1837776" cy="2374477"/>
          </a:xfrm>
          <a:prstGeom prst="rect">
            <a:avLst/>
          </a:prstGeom>
          <a:noFill/>
          <a:ln>
            <a:noFill/>
          </a:ln>
          <a:effectLst>
            <a:outerShdw blurRad="200025" dist="142875" dir="294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83" name="Google Shape;18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8462" y="2682050"/>
            <a:ext cx="1837775" cy="2378305"/>
          </a:xfrm>
          <a:prstGeom prst="rect">
            <a:avLst/>
          </a:prstGeom>
          <a:noFill/>
          <a:ln>
            <a:noFill/>
          </a:ln>
          <a:effectLst>
            <a:outerShdw blurRad="200025" dist="142875" dir="294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450" y="1136350"/>
            <a:ext cx="8098975" cy="9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1375" y="3343850"/>
            <a:ext cx="8548050" cy="69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56967" y="2369338"/>
            <a:ext cx="4252838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F42F63"/>
                </a:solidFill>
                <a:latin typeface="Lato"/>
                <a:ea typeface="Lato"/>
                <a:cs typeface="Lato"/>
                <a:sym typeface="Lato"/>
              </a:rPr>
              <a:t>Programa educativo </a:t>
            </a:r>
            <a:r>
              <a:rPr lang="es-ES" sz="1800" b="1" i="1" u="none" strike="noStrike" cap="none" dirty="0">
                <a:solidFill>
                  <a:srgbClr val="F42F63"/>
                </a:solidFill>
                <a:latin typeface="Lato"/>
                <a:ea typeface="Lato"/>
                <a:cs typeface="Lato"/>
                <a:sym typeface="Lato"/>
              </a:rPr>
              <a:t>‘Profe en tu casa’,</a:t>
            </a:r>
            <a:r>
              <a:rPr lang="es-ES" sz="1800" b="0" i="0" u="none" strike="noStrike" cap="none" dirty="0">
                <a:solidFill>
                  <a:srgbClr val="201F1E"/>
                </a:solidFill>
                <a:latin typeface="Lato Light"/>
                <a:ea typeface="Lato Light"/>
                <a:cs typeface="Lato Light"/>
                <a:sym typeface="Lato Light"/>
              </a:rPr>
              <a:t> con invitados que invitan a reflexionar sobre el cuidado, la crianza y la educación desde la primera infancia.</a:t>
            </a:r>
            <a:endParaRPr dirty="0"/>
          </a:p>
          <a:p>
            <a:pPr marL="342900" marR="0" lvl="0" indent="-190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201F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651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2" descr="Profe en tu casa | RTVCPlay"/>
          <p:cNvPicPr preferRelativeResize="0"/>
          <p:nvPr/>
        </p:nvPicPr>
        <p:blipFill rotWithShape="1">
          <a:blip r:embed="rId5">
            <a:alphaModFix/>
          </a:blip>
          <a:srcRect t="42909"/>
          <a:stretch/>
        </p:blipFill>
        <p:spPr>
          <a:xfrm>
            <a:off x="431881" y="3595441"/>
            <a:ext cx="3503009" cy="9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61558"/>
            <a:ext cx="3733001" cy="71011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2130025" y="1358275"/>
            <a:ext cx="7919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None/>
            </a:pPr>
            <a:r>
              <a:rPr lang="es-ES" sz="32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Recursos educativos, comunicativos y pedagógicos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6024" y="4773588"/>
            <a:ext cx="3013780" cy="15771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9;p24"/>
          <p:cNvSpPr txBox="1">
            <a:spLocks noGrp="1"/>
          </p:cNvSpPr>
          <p:nvPr>
            <p:ph type="body" idx="1"/>
          </p:nvPr>
        </p:nvSpPr>
        <p:spPr>
          <a:xfrm>
            <a:off x="4132381" y="2380516"/>
            <a:ext cx="440273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800"/>
              <a:buNone/>
            </a:pPr>
            <a:r>
              <a:rPr lang="es-ES" sz="1800" dirty="0">
                <a:solidFill>
                  <a:srgbClr val="201F1E"/>
                </a:solidFill>
                <a:latin typeface="Lato Light"/>
                <a:ea typeface="Lato Light"/>
                <a:cs typeface="Lato Light"/>
                <a:sym typeface="Lato Light"/>
              </a:rPr>
              <a:t>Ciclo de </a:t>
            </a:r>
            <a:r>
              <a:rPr lang="es-ES" sz="1800" b="1" dirty="0">
                <a:solidFill>
                  <a:srgbClr val="F42F63"/>
                </a:solidFill>
                <a:latin typeface="Lato"/>
                <a:ea typeface="Lato"/>
                <a:cs typeface="Lato"/>
                <a:sym typeface="Lato"/>
              </a:rPr>
              <a:t>videoconferencias</a:t>
            </a:r>
            <a:r>
              <a:rPr lang="es-ES" sz="1800" dirty="0">
                <a:solidFill>
                  <a:srgbClr val="201F1E"/>
                </a:solidFill>
                <a:latin typeface="Lato Light"/>
                <a:ea typeface="Lato Light"/>
                <a:cs typeface="Lato Light"/>
                <a:sym typeface="Lato Light"/>
              </a:rPr>
              <a:t> dirigidas a  docentes y familias para fortalecer sus capacidades y ampliar las posibilidades de desarrollo y aprendizaje de las niñas y los niños de primera infancia. </a:t>
            </a:r>
            <a:endParaRPr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596" r="185" b="851"/>
          <a:stretch/>
        </p:blipFill>
        <p:spPr>
          <a:xfrm>
            <a:off x="4856835" y="3781170"/>
            <a:ext cx="2598892" cy="2569610"/>
          </a:xfrm>
          <a:prstGeom prst="rect">
            <a:avLst/>
          </a:prstGeom>
        </p:spPr>
      </p:pic>
      <p:sp>
        <p:nvSpPr>
          <p:cNvPr id="11" name="Google Shape;210;p26"/>
          <p:cNvSpPr txBox="1"/>
          <p:nvPr/>
        </p:nvSpPr>
        <p:spPr>
          <a:xfrm>
            <a:off x="8535111" y="2380516"/>
            <a:ext cx="3465047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rgbClr val="201F1E"/>
                </a:solidFill>
                <a:latin typeface="Lato Light"/>
                <a:ea typeface="Lato Light"/>
                <a:cs typeface="Lato Light"/>
                <a:sym typeface="Lato Light"/>
              </a:rPr>
              <a:t>Propuesta para la </a:t>
            </a:r>
            <a:r>
              <a:rPr lang="es-ES" sz="1800" b="1" dirty="0">
                <a:solidFill>
                  <a:srgbClr val="F42F63"/>
                </a:solidFill>
                <a:latin typeface="Lato"/>
                <a:ea typeface="Lato"/>
                <a:cs typeface="Lato"/>
                <a:sym typeface="Lato"/>
              </a:rPr>
              <a:t>movilización social</a:t>
            </a:r>
            <a:r>
              <a:rPr lang="es-ES" sz="1800" dirty="0">
                <a:solidFill>
                  <a:srgbClr val="201F1E"/>
                </a:solidFill>
                <a:latin typeface="Lato Light"/>
                <a:ea typeface="Lato Light"/>
                <a:cs typeface="Lato Light"/>
                <a:sym typeface="Lato Light"/>
              </a:rPr>
              <a:t> por la promoción del desarrollo integral de niñas, niños y adolescentes –mensajes de texto, campañas para radio y televisión, piezas comunicativas</a:t>
            </a:r>
            <a:endParaRPr dirty="0"/>
          </a:p>
          <a:p>
            <a:pPr marL="342900" marR="0" lvl="0" indent="-1905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rgbClr val="201F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65100" algn="ctr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79" y="3845458"/>
            <a:ext cx="2316440" cy="2315925"/>
          </a:xfrm>
          <a:prstGeom prst="rect">
            <a:avLst/>
          </a:prstGeom>
        </p:spPr>
      </p:pic>
      <p:pic>
        <p:nvPicPr>
          <p:cNvPr id="12" name="Google Shape;214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616907" y="5003421"/>
            <a:ext cx="1281311" cy="1630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02" y="102273"/>
            <a:ext cx="3133358" cy="636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11" y="756403"/>
            <a:ext cx="8866773" cy="93545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-235208" y="965542"/>
            <a:ext cx="9384642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None/>
            </a:pPr>
            <a:r>
              <a:rPr lang="es-ES" sz="24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Materiales y herramientas para el fortalecimiento de la familia como entorno protector frente a situaciones de riesgo</a:t>
            </a:r>
            <a:endParaRPr sz="2000" dirty="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8BC44C6-7D07-4D6A-BD91-A0C0A9F289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33" t="14422" r="35144" b="18808"/>
          <a:stretch/>
        </p:blipFill>
        <p:spPr>
          <a:xfrm>
            <a:off x="5306769" y="2257561"/>
            <a:ext cx="2720051" cy="33302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18EA3A8-18DA-4A74-8A2E-252D263F86C1}"/>
              </a:ext>
            </a:extLst>
          </p:cNvPr>
          <p:cNvPicPr/>
          <p:nvPr/>
        </p:nvPicPr>
        <p:blipFill rotWithShape="1">
          <a:blip r:embed="rId6"/>
          <a:srcRect l="36490" t="29270" r="36185" b="7967"/>
          <a:stretch/>
        </p:blipFill>
        <p:spPr bwMode="auto">
          <a:xfrm rot="831189">
            <a:off x="7736215" y="3325021"/>
            <a:ext cx="2623594" cy="3266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D0106C1-0DBA-473B-A85A-12EEB9CD1AFB}"/>
              </a:ext>
            </a:extLst>
          </p:cNvPr>
          <p:cNvPicPr/>
          <p:nvPr/>
        </p:nvPicPr>
        <p:blipFill rotWithShape="1">
          <a:blip r:embed="rId7"/>
          <a:srcRect l="36660" t="30477" r="36015" b="8569"/>
          <a:stretch/>
        </p:blipFill>
        <p:spPr bwMode="auto">
          <a:xfrm rot="788982">
            <a:off x="9236615" y="2017914"/>
            <a:ext cx="2523282" cy="3295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SICAAC-Iniciar Sesión">
            <a:extLst>
              <a:ext uri="{FF2B5EF4-FFF2-40B4-BE49-F238E27FC236}">
                <a16:creationId xmlns:a16="http://schemas.microsoft.com/office/drawing/2014/main" id="{F269EA9D-A443-4B2D-944D-03FEFE9E3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14278" b="17080"/>
          <a:stretch/>
        </p:blipFill>
        <p:spPr bwMode="auto">
          <a:xfrm>
            <a:off x="3289497" y="35029"/>
            <a:ext cx="3594527" cy="6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80B7515-D5EE-4DAD-8983-72BEADC5F9D6}"/>
              </a:ext>
            </a:extLst>
          </p:cNvPr>
          <p:cNvSpPr/>
          <p:nvPr/>
        </p:nvSpPr>
        <p:spPr>
          <a:xfrm>
            <a:off x="6369699" y="1702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800" dirty="0">
                <a:solidFill>
                  <a:srgbClr val="0070C0"/>
                </a:solidFill>
                <a:latin typeface="Arial" panose="020B0604020202020204" pitchFamily="34" charset="0"/>
              </a:rPr>
              <a:t>La Prevención del consumo en niños niñas y adolescentes: Una responsabilidad compartida</a:t>
            </a:r>
            <a:endParaRPr lang="es-CO" sz="1800" dirty="0">
              <a:solidFill>
                <a:srgbClr val="0070C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DB7F338-0554-42CB-8CAA-BBB28537CC6B}"/>
              </a:ext>
            </a:extLst>
          </p:cNvPr>
          <p:cNvSpPr/>
          <p:nvPr/>
        </p:nvSpPr>
        <p:spPr>
          <a:xfrm>
            <a:off x="935921" y="5557712"/>
            <a:ext cx="3798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Involucramiento Parental y la Caja de Herramientas de los </a:t>
            </a:r>
            <a:r>
              <a:rPr lang="es-ES" dirty="0" err="1">
                <a:latin typeface="Arial" panose="020B0604020202020204" pitchFamily="34" charset="0"/>
              </a:rPr>
              <a:t>SúperPoderes</a:t>
            </a:r>
            <a:r>
              <a:rPr lang="es-ES" dirty="0">
                <a:latin typeface="Arial" panose="020B0604020202020204" pitchFamily="34" charset="0"/>
              </a:rPr>
              <a:t> Familiares. </a:t>
            </a: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D88AA9-2E46-4232-B7E8-7207E34FE33C}"/>
              </a:ext>
            </a:extLst>
          </p:cNvPr>
          <p:cNvSpPr/>
          <p:nvPr/>
        </p:nvSpPr>
        <p:spPr>
          <a:xfrm>
            <a:off x="1137581" y="2052472"/>
            <a:ext cx="3301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instrumento de medición de la competencia parental percibida en adolescentes</a:t>
            </a:r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ED78BB-3142-42E5-B224-890ED57F88A3}"/>
              </a:ext>
            </a:extLst>
          </p:cNvPr>
          <p:cNvSpPr txBox="1"/>
          <p:nvPr/>
        </p:nvSpPr>
        <p:spPr>
          <a:xfrm>
            <a:off x="538016" y="214831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endParaRPr lang="es-CO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E705F61-BD7B-47F0-9755-B89E40FB6BAC}"/>
              </a:ext>
            </a:extLst>
          </p:cNvPr>
          <p:cNvSpPr txBox="1"/>
          <p:nvPr/>
        </p:nvSpPr>
        <p:spPr>
          <a:xfrm>
            <a:off x="407844" y="347144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  <a:endParaRPr lang="es-CO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00265E0-D8CD-4179-9BA4-8A3FAAB6BC6A}"/>
              </a:ext>
            </a:extLst>
          </p:cNvPr>
          <p:cNvSpPr txBox="1"/>
          <p:nvPr/>
        </p:nvSpPr>
        <p:spPr>
          <a:xfrm>
            <a:off x="317533" y="579292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endParaRPr lang="es-CO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28F8D37-B529-4A30-ADFB-ADE0C6E42917}"/>
              </a:ext>
            </a:extLst>
          </p:cNvPr>
          <p:cNvSpPr/>
          <p:nvPr/>
        </p:nvSpPr>
        <p:spPr>
          <a:xfrm>
            <a:off x="905313" y="3431121"/>
            <a:ext cx="49084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</a:rPr>
              <a:t>Pilotaje del curso básico virtual en Prevención del Consumo de SPA para actores del– SRPA en el Fortalecimiento de los Proyectos Educativos de los Estudiantes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38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3325" y="-482975"/>
            <a:ext cx="4114425" cy="801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9"/>
          <p:cNvSpPr txBox="1"/>
          <p:nvPr/>
        </p:nvSpPr>
        <p:spPr>
          <a:xfrm>
            <a:off x="5210963" y="3616981"/>
            <a:ext cx="6981037" cy="17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hadows Into Light"/>
              <a:buNone/>
            </a:pPr>
            <a:r>
              <a:rPr lang="es-ES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s-E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educación debe </a:t>
            </a:r>
            <a:r>
              <a:rPr lang="es-ES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asumirse como una construcción colectiva alrededor del desarrollo integral y el aprendizaje de los niños, niñas y adolescentes, que aboga por el diálogo intercultural, el reconocimiento de los saberes y prácticas de las comunidades, y el fortalecimiento de la identidad y los lazos con el territorio.</a:t>
            </a:r>
            <a:endParaRPr sz="24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Google Shape;106;p15">
            <a:extLst>
              <a:ext uri="{FF2B5EF4-FFF2-40B4-BE49-F238E27FC236}">
                <a16:creationId xmlns:a16="http://schemas.microsoft.com/office/drawing/2014/main" id="{3A8FA66F-5EF2-4BD5-BC52-4C43EFFD41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490" y="1486506"/>
            <a:ext cx="4857375" cy="426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673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1779" y="2785228"/>
            <a:ext cx="6768442" cy="1287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478252" y="-121024"/>
            <a:ext cx="6979023" cy="6979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0" y="1809350"/>
            <a:ext cx="9763800" cy="35346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755100" y="2144400"/>
            <a:ext cx="58326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s-ES" sz="2400" b="1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Los aprendizajes del hogar y la familia se prolongan en la experiencia de la escuela,</a:t>
            </a:r>
            <a:r>
              <a:rPr lang="es-ES" sz="2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allí donde las niñas, niños y adolescentes, amplían sus referentes sobre el mundo, lo recorren de la mano de sus maestros y compañeros, y participan de la construcción de nuevas realidades que son un regalo para la sociedad</a:t>
            </a:r>
            <a:r>
              <a:rPr lang="es-ES" sz="2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sz="2400" b="0" i="0" u="none" strike="noStrike" cap="none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1558"/>
            <a:ext cx="3733001" cy="71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6575" y="1388900"/>
            <a:ext cx="4857375" cy="42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478252" y="-121024"/>
            <a:ext cx="6979023" cy="6979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914400" y="1857484"/>
            <a:ext cx="9763800" cy="35346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693532" y="2463866"/>
            <a:ext cx="8205536" cy="232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05000"/>
              </a:lnSpc>
              <a:buClr>
                <a:schemeClr val="lt1"/>
              </a:buClr>
              <a:buSzPts val="1000"/>
            </a:pPr>
            <a:r>
              <a:rPr lang="es-ES" sz="32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¿Qué es la Alianza entre la </a:t>
            </a:r>
            <a:r>
              <a:rPr lang="es-ES" sz="3200" b="1" dirty="0">
                <a:solidFill>
                  <a:schemeClr val="lt1"/>
                </a:solidFill>
                <a:latin typeface="Lato"/>
                <a:ea typeface="Lato Light"/>
                <a:cs typeface="Lato Light"/>
                <a:sym typeface="Lato"/>
              </a:rPr>
              <a:t>familia y la escuela</a:t>
            </a:r>
            <a:r>
              <a:rPr lang="es-ES" sz="32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lvl="0" algn="ctr">
              <a:lnSpc>
                <a:spcPct val="105000"/>
              </a:lnSpc>
              <a:buClr>
                <a:schemeClr val="lt1"/>
              </a:buClr>
              <a:buSzPts val="1000"/>
            </a:pPr>
            <a:r>
              <a:rPr lang="es-ES" sz="3200" b="1" i="0" u="none" strike="noStrike" cap="none" dirty="0">
                <a:solidFill>
                  <a:schemeClr val="lt1"/>
                </a:solidFill>
                <a:latin typeface="Lato"/>
                <a:ea typeface="Lato Light"/>
                <a:cs typeface="Lato Light"/>
                <a:sym typeface="Lato"/>
              </a:rPr>
              <a:t>¿Por </a:t>
            </a:r>
            <a:r>
              <a:rPr lang="es-ES" sz="3200" b="1" dirty="0">
                <a:solidFill>
                  <a:schemeClr val="lt1"/>
                </a:solidFill>
                <a:latin typeface="Lato"/>
                <a:ea typeface="Lato Light"/>
                <a:cs typeface="Lato Light"/>
                <a:sym typeface="Lato"/>
              </a:rPr>
              <a:t>qué es importante hacer una Alianza?</a:t>
            </a:r>
          </a:p>
          <a:p>
            <a:pPr lvl="0" algn="ctr">
              <a:lnSpc>
                <a:spcPct val="105000"/>
              </a:lnSpc>
              <a:buClr>
                <a:schemeClr val="lt1"/>
              </a:buClr>
              <a:buSzPts val="1000"/>
            </a:pPr>
            <a:r>
              <a:rPr lang="es-ES" sz="3200" b="1" dirty="0">
                <a:solidFill>
                  <a:schemeClr val="lt1"/>
                </a:solidFill>
                <a:latin typeface="Lato"/>
                <a:ea typeface="Lato Light"/>
                <a:cs typeface="Lato Light"/>
                <a:sym typeface="Lato"/>
              </a:rPr>
              <a:t>¿Cuál es el punto de partida de la Alianza? </a:t>
            </a:r>
          </a:p>
          <a:p>
            <a:pPr lvl="0" algn="ctr">
              <a:lnSpc>
                <a:spcPct val="105000"/>
              </a:lnSpc>
              <a:buClr>
                <a:schemeClr val="lt1"/>
              </a:buClr>
              <a:buSzPts val="1000"/>
            </a:pPr>
            <a:endParaRPr sz="3200" b="0" i="0" u="none" strike="noStrike" cap="none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1558"/>
            <a:ext cx="3733001" cy="710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00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/>
          <p:nvPr/>
        </p:nvSpPr>
        <p:spPr>
          <a:xfrm>
            <a:off x="0" y="0"/>
            <a:ext cx="12192000" cy="133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3157825" y="36450"/>
            <a:ext cx="7660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None/>
            </a:pPr>
            <a:r>
              <a:rPr lang="es-ES" sz="28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Colombia cuenta con un marco normativo que convoca a la Familia y la Escuela a unir esfuerzos</a:t>
            </a:r>
            <a:endParaRPr sz="32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874" y="1671674"/>
            <a:ext cx="5086599" cy="6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l="189" r="179"/>
          <a:stretch/>
        </p:blipFill>
        <p:spPr>
          <a:xfrm>
            <a:off x="1086476" y="2502500"/>
            <a:ext cx="3068050" cy="1198929"/>
          </a:xfrm>
          <a:prstGeom prst="rect">
            <a:avLst/>
          </a:prstGeom>
          <a:noFill/>
          <a:ln>
            <a:solidFill>
              <a:srgbClr val="F42F63"/>
            </a:solidFill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5">
            <a:alphaModFix/>
          </a:blip>
          <a:srcRect t="9" b="19"/>
          <a:stretch/>
        </p:blipFill>
        <p:spPr>
          <a:xfrm>
            <a:off x="7899675" y="2532091"/>
            <a:ext cx="3068050" cy="119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6">
            <a:alphaModFix/>
          </a:blip>
          <a:srcRect l="119" r="129"/>
          <a:stretch/>
        </p:blipFill>
        <p:spPr>
          <a:xfrm>
            <a:off x="4561968" y="2502500"/>
            <a:ext cx="3068055" cy="1197418"/>
          </a:xfrm>
          <a:prstGeom prst="rect">
            <a:avLst/>
          </a:prstGeom>
          <a:noFill/>
          <a:ln>
            <a:solidFill>
              <a:srgbClr val="7B4C97"/>
            </a:solidFill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7">
            <a:alphaModFix/>
          </a:blip>
          <a:srcRect t="79" b="79"/>
          <a:stretch/>
        </p:blipFill>
        <p:spPr>
          <a:xfrm>
            <a:off x="1144470" y="3898788"/>
            <a:ext cx="3068055" cy="1192610"/>
          </a:xfrm>
          <a:prstGeom prst="rect">
            <a:avLst/>
          </a:prstGeom>
          <a:noFill/>
          <a:ln>
            <a:solidFill>
              <a:srgbClr val="3EC0AB"/>
            </a:solidFill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8">
            <a:alphaModFix/>
          </a:blip>
          <a:srcRect t="79" b="79"/>
          <a:stretch/>
        </p:blipFill>
        <p:spPr>
          <a:xfrm>
            <a:off x="4561968" y="3898230"/>
            <a:ext cx="3068055" cy="119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99664" y="5313367"/>
            <a:ext cx="3068054" cy="119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99664" y="3896395"/>
            <a:ext cx="3068054" cy="1197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11">
            <a:alphaModFix/>
          </a:blip>
          <a:srcRect l="119" r="129"/>
          <a:stretch/>
        </p:blipFill>
        <p:spPr>
          <a:xfrm>
            <a:off x="1144470" y="5313367"/>
            <a:ext cx="3068055" cy="119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61968" y="5289152"/>
            <a:ext cx="3068054" cy="1197419"/>
          </a:xfrm>
          <a:prstGeom prst="rect">
            <a:avLst/>
          </a:prstGeom>
          <a:solidFill>
            <a:srgbClr val="E69638"/>
          </a:solidFill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90150"/>
            <a:ext cx="2782651" cy="5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8542482" y="5327015"/>
            <a:ext cx="1782417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Ley 2025 de 2020</a:t>
            </a:r>
            <a:endParaRPr lang="es-CO" sz="1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106769" y="5758074"/>
            <a:ext cx="2643316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Lineamientos para la implementación de escuelas para padres, madres y cuidadores en las IE </a:t>
            </a:r>
            <a:endParaRPr lang="es-CO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0" y="-121024"/>
            <a:ext cx="6979024" cy="697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757158" y="3126614"/>
            <a:ext cx="5263800" cy="29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Char char="•"/>
            </a:pPr>
            <a:r>
              <a:rPr lang="es-ES" sz="1800" dirty="0">
                <a:latin typeface="Lato Light"/>
                <a:ea typeface="Lato Light"/>
                <a:cs typeface="Lato Light"/>
                <a:sym typeface="Lato Light"/>
              </a:rPr>
              <a:t>Están dispuestas para que niñas, niños y adolescentes se sientan seguros, </a:t>
            </a:r>
            <a:r>
              <a:rPr lang="es-ES"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desarrollen su potencial sin temor a explorar, experimentar y establecer su propio camino.</a:t>
            </a:r>
            <a:endParaRPr dirty="0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00"/>
              <a:buChar char="•"/>
            </a:pPr>
            <a:r>
              <a:rPr lang="es-ES"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Son receptivas, escuchan, observan y están presentes con sus actos para animar a niñas, niños y adolescentes a expresar sus opiniones y formar su identidad sin temor.</a:t>
            </a:r>
            <a:endParaRPr dirty="0"/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1558"/>
            <a:ext cx="3733001" cy="7101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6435584" y="2611664"/>
            <a:ext cx="5408762" cy="3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00"/>
              <a:buChar char="•"/>
            </a:pPr>
            <a:r>
              <a:rPr lang="es-ES"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Generan oportunidades para que niñas, niños y adolescentes exploren, experimenten, investiguen, y elaboren sus propias interpretaciones.</a:t>
            </a:r>
            <a:endParaRPr dirty="0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00"/>
              <a:buChar char="•"/>
            </a:pPr>
            <a:r>
              <a:rPr lang="es-ES"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Abren espacios de diálogo que tienden puentes entre generaciones alrededor de sus saberes y prácticas. </a:t>
            </a:r>
          </a:p>
          <a:p>
            <a:pPr marL="228600" lvl="0" indent="-228600">
              <a:lnSpc>
                <a:spcPct val="115000"/>
              </a:lnSpc>
              <a:buClr>
                <a:schemeClr val="accent1"/>
              </a:buClr>
              <a:buSzPts val="2700"/>
            </a:pPr>
            <a:r>
              <a:rPr lang="es-CO" sz="1800" dirty="0">
                <a:solidFill>
                  <a:srgbClr val="000000"/>
                </a:solidFill>
                <a:latin typeface="Lato Light"/>
              </a:rPr>
              <a:t>Fortalecen las prácticas culturales propias que aportan a la construcción de la identidad individual y de las comunidades</a:t>
            </a: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6450" y="971677"/>
            <a:ext cx="7859100" cy="154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2053050" y="1188476"/>
            <a:ext cx="8085900" cy="108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None/>
            </a:pPr>
            <a:r>
              <a:rPr lang="es-ES" sz="3200" i="0" u="none" strike="noStrike" cap="none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La familia y la escuela cuidan, acompañan y promueven el desarrollo integral</a:t>
            </a:r>
            <a:endParaRPr sz="3600" i="0" u="none" strike="noStrike" cap="none" dirty="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775" y="436550"/>
            <a:ext cx="6616901" cy="66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7529209" y="0"/>
            <a:ext cx="4662791" cy="6857511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7783134" y="2005840"/>
            <a:ext cx="4028762" cy="284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 Light"/>
              <a:buNone/>
            </a:pPr>
            <a:r>
              <a:rPr lang="es-ES" sz="2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La </a:t>
            </a:r>
            <a:r>
              <a:rPr lang="es-ES" sz="2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familia y la escuela</a:t>
            </a:r>
            <a:r>
              <a:rPr lang="es-ES" sz="2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cumplen un rol de educadores, y se encuentran alrededor del desarrollo integral y el aprendizaje de niñas, niños y adolescentes.</a:t>
            </a:r>
            <a:r>
              <a:rPr lang="es-ES" sz="2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1558"/>
            <a:ext cx="3733001" cy="710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69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2;p15">
            <a:extLst>
              <a:ext uri="{FF2B5EF4-FFF2-40B4-BE49-F238E27FC236}">
                <a16:creationId xmlns:a16="http://schemas.microsoft.com/office/drawing/2014/main" id="{4FBDF17C-8C8B-486D-90A5-5D8BFEF493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1023"/>
            <a:ext cx="12192000" cy="69790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/>
          <p:nvPr/>
        </p:nvSpPr>
        <p:spPr>
          <a:xfrm>
            <a:off x="0" y="0"/>
            <a:ext cx="12192000" cy="133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3157824" y="36450"/>
            <a:ext cx="852518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None/>
            </a:pPr>
            <a:r>
              <a:rPr lang="es-ES" sz="24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La comprensión de la relación entre la familia y la escuela debe contextualizarse y responder a las particularidades territoriales y de las comunidades de grupos étnicos</a:t>
            </a:r>
            <a:endParaRPr sz="2800" dirty="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90150"/>
            <a:ext cx="2782651" cy="5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4D108E4-316D-4480-BC13-55529B0289D0}"/>
              </a:ext>
            </a:extLst>
          </p:cNvPr>
          <p:cNvSpPr/>
          <p:nvPr/>
        </p:nvSpPr>
        <p:spPr>
          <a:xfrm>
            <a:off x="314738" y="1669360"/>
            <a:ext cx="3941686" cy="1701433"/>
          </a:xfrm>
          <a:custGeom>
            <a:avLst/>
            <a:gdLst>
              <a:gd name="connsiteX0" fmla="*/ 0 w 3941686"/>
              <a:gd name="connsiteY0" fmla="*/ 283578 h 1701433"/>
              <a:gd name="connsiteX1" fmla="*/ 283578 w 3941686"/>
              <a:gd name="connsiteY1" fmla="*/ 0 h 1701433"/>
              <a:gd name="connsiteX2" fmla="*/ 3658108 w 3941686"/>
              <a:gd name="connsiteY2" fmla="*/ 0 h 1701433"/>
              <a:gd name="connsiteX3" fmla="*/ 3941686 w 3941686"/>
              <a:gd name="connsiteY3" fmla="*/ 283578 h 1701433"/>
              <a:gd name="connsiteX4" fmla="*/ 3941686 w 3941686"/>
              <a:gd name="connsiteY4" fmla="*/ 1417855 h 1701433"/>
              <a:gd name="connsiteX5" fmla="*/ 3658108 w 3941686"/>
              <a:gd name="connsiteY5" fmla="*/ 1701433 h 1701433"/>
              <a:gd name="connsiteX6" fmla="*/ 283578 w 3941686"/>
              <a:gd name="connsiteY6" fmla="*/ 1701433 h 1701433"/>
              <a:gd name="connsiteX7" fmla="*/ 0 w 3941686"/>
              <a:gd name="connsiteY7" fmla="*/ 1417855 h 1701433"/>
              <a:gd name="connsiteX8" fmla="*/ 0 w 3941686"/>
              <a:gd name="connsiteY8" fmla="*/ 283578 h 170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686" h="1701433" fill="none" extrusionOk="0">
                <a:moveTo>
                  <a:pt x="0" y="283578"/>
                </a:moveTo>
                <a:cubicBezTo>
                  <a:pt x="-13637" y="121407"/>
                  <a:pt x="110939" y="-23602"/>
                  <a:pt x="283578" y="0"/>
                </a:cubicBezTo>
                <a:cubicBezTo>
                  <a:pt x="1895579" y="14319"/>
                  <a:pt x="1981959" y="120537"/>
                  <a:pt x="3658108" y="0"/>
                </a:cubicBezTo>
                <a:cubicBezTo>
                  <a:pt x="3807363" y="1720"/>
                  <a:pt x="3944448" y="129254"/>
                  <a:pt x="3941686" y="283578"/>
                </a:cubicBezTo>
                <a:cubicBezTo>
                  <a:pt x="3924973" y="541923"/>
                  <a:pt x="3958559" y="1266023"/>
                  <a:pt x="3941686" y="1417855"/>
                </a:cubicBezTo>
                <a:cubicBezTo>
                  <a:pt x="3920560" y="1572259"/>
                  <a:pt x="3817220" y="1696250"/>
                  <a:pt x="3658108" y="1701433"/>
                </a:cubicBezTo>
                <a:cubicBezTo>
                  <a:pt x="3053532" y="1627782"/>
                  <a:pt x="1280052" y="1685848"/>
                  <a:pt x="283578" y="1701433"/>
                </a:cubicBezTo>
                <a:cubicBezTo>
                  <a:pt x="135966" y="1685633"/>
                  <a:pt x="-19244" y="1584380"/>
                  <a:pt x="0" y="1417855"/>
                </a:cubicBezTo>
                <a:cubicBezTo>
                  <a:pt x="32377" y="1202237"/>
                  <a:pt x="-92941" y="583032"/>
                  <a:pt x="0" y="283578"/>
                </a:cubicBezTo>
                <a:close/>
              </a:path>
              <a:path w="3941686" h="1701433" stroke="0" extrusionOk="0">
                <a:moveTo>
                  <a:pt x="0" y="283578"/>
                </a:moveTo>
                <a:cubicBezTo>
                  <a:pt x="-6322" y="124948"/>
                  <a:pt x="146570" y="-8975"/>
                  <a:pt x="283578" y="0"/>
                </a:cubicBezTo>
                <a:cubicBezTo>
                  <a:pt x="1679039" y="21067"/>
                  <a:pt x="3279510" y="-44031"/>
                  <a:pt x="3658108" y="0"/>
                </a:cubicBezTo>
                <a:cubicBezTo>
                  <a:pt x="3826861" y="-28385"/>
                  <a:pt x="3964640" y="124428"/>
                  <a:pt x="3941686" y="283578"/>
                </a:cubicBezTo>
                <a:cubicBezTo>
                  <a:pt x="3969182" y="580977"/>
                  <a:pt x="3968925" y="1300091"/>
                  <a:pt x="3941686" y="1417855"/>
                </a:cubicBezTo>
                <a:cubicBezTo>
                  <a:pt x="3929879" y="1562330"/>
                  <a:pt x="3831452" y="1714240"/>
                  <a:pt x="3658108" y="1701433"/>
                </a:cubicBezTo>
                <a:cubicBezTo>
                  <a:pt x="2825819" y="1605755"/>
                  <a:pt x="1450600" y="1712098"/>
                  <a:pt x="283578" y="1701433"/>
                </a:cubicBezTo>
                <a:cubicBezTo>
                  <a:pt x="133105" y="1699076"/>
                  <a:pt x="-29744" y="1570539"/>
                  <a:pt x="0" y="1417855"/>
                </a:cubicBezTo>
                <a:cubicBezTo>
                  <a:pt x="-28291" y="1076280"/>
                  <a:pt x="-25019" y="551934"/>
                  <a:pt x="0" y="283578"/>
                </a:cubicBez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  <a:extLst>
              <a:ext uri="{C807C97D-BFC1-408E-A445-0C87EB9F89A2}">
                <ask:lineSketchStyleProps xmlns:ask="http://schemas.microsoft.com/office/drawing/2018/sketchyshapes" sd="344823672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  <a:p>
            <a:pPr algn="ctr"/>
            <a:r>
              <a:rPr lang="es-CO" b="1" dirty="0"/>
              <a:t>Infancias diversas culturalmente</a:t>
            </a:r>
          </a:p>
          <a:p>
            <a:pPr algn="ctr"/>
            <a:endParaRPr lang="es-CO" b="1" dirty="0"/>
          </a:p>
          <a:p>
            <a:pPr algn="ctr"/>
            <a:r>
              <a:rPr lang="es-CO" sz="1200" dirty="0"/>
              <a:t>Niños, niñas y adolescentes reconocidos como sujetos de derechos y ciudadanos, como miembros activos de sus comunidades.</a:t>
            </a:r>
          </a:p>
          <a:p>
            <a:pPr algn="ctr"/>
            <a:endParaRPr lang="es-CO" sz="12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467676C-8A63-465B-8933-54DEEA53E75A}"/>
              </a:ext>
            </a:extLst>
          </p:cNvPr>
          <p:cNvSpPr/>
          <p:nvPr/>
        </p:nvSpPr>
        <p:spPr>
          <a:xfrm>
            <a:off x="7243168" y="1724299"/>
            <a:ext cx="3941686" cy="1860717"/>
          </a:xfrm>
          <a:custGeom>
            <a:avLst/>
            <a:gdLst>
              <a:gd name="connsiteX0" fmla="*/ 0 w 3941686"/>
              <a:gd name="connsiteY0" fmla="*/ 310126 h 1860717"/>
              <a:gd name="connsiteX1" fmla="*/ 310126 w 3941686"/>
              <a:gd name="connsiteY1" fmla="*/ 0 h 1860717"/>
              <a:gd name="connsiteX2" fmla="*/ 3631560 w 3941686"/>
              <a:gd name="connsiteY2" fmla="*/ 0 h 1860717"/>
              <a:gd name="connsiteX3" fmla="*/ 3941686 w 3941686"/>
              <a:gd name="connsiteY3" fmla="*/ 310126 h 1860717"/>
              <a:gd name="connsiteX4" fmla="*/ 3941686 w 3941686"/>
              <a:gd name="connsiteY4" fmla="*/ 1550591 h 1860717"/>
              <a:gd name="connsiteX5" fmla="*/ 3631560 w 3941686"/>
              <a:gd name="connsiteY5" fmla="*/ 1860717 h 1860717"/>
              <a:gd name="connsiteX6" fmla="*/ 310126 w 3941686"/>
              <a:gd name="connsiteY6" fmla="*/ 1860717 h 1860717"/>
              <a:gd name="connsiteX7" fmla="*/ 0 w 3941686"/>
              <a:gd name="connsiteY7" fmla="*/ 1550591 h 1860717"/>
              <a:gd name="connsiteX8" fmla="*/ 0 w 3941686"/>
              <a:gd name="connsiteY8" fmla="*/ 310126 h 18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686" h="1860717" fill="none" extrusionOk="0">
                <a:moveTo>
                  <a:pt x="0" y="310126"/>
                </a:moveTo>
                <a:cubicBezTo>
                  <a:pt x="-4021" y="137210"/>
                  <a:pt x="128176" y="-15719"/>
                  <a:pt x="310126" y="0"/>
                </a:cubicBezTo>
                <a:cubicBezTo>
                  <a:pt x="744150" y="14319"/>
                  <a:pt x="2574285" y="120537"/>
                  <a:pt x="3631560" y="0"/>
                </a:cubicBezTo>
                <a:cubicBezTo>
                  <a:pt x="3799163" y="859"/>
                  <a:pt x="3945148" y="141720"/>
                  <a:pt x="3941686" y="310126"/>
                </a:cubicBezTo>
                <a:cubicBezTo>
                  <a:pt x="4021556" y="874339"/>
                  <a:pt x="4008170" y="1148721"/>
                  <a:pt x="3941686" y="1550591"/>
                </a:cubicBezTo>
                <a:cubicBezTo>
                  <a:pt x="3926786" y="1720309"/>
                  <a:pt x="3805518" y="1855152"/>
                  <a:pt x="3631560" y="1860717"/>
                </a:cubicBezTo>
                <a:cubicBezTo>
                  <a:pt x="3194962" y="1787066"/>
                  <a:pt x="1857996" y="1845132"/>
                  <a:pt x="310126" y="1860717"/>
                </a:cubicBezTo>
                <a:cubicBezTo>
                  <a:pt x="140465" y="1857880"/>
                  <a:pt x="-19069" y="1731688"/>
                  <a:pt x="0" y="1550591"/>
                </a:cubicBezTo>
                <a:cubicBezTo>
                  <a:pt x="26906" y="1241581"/>
                  <a:pt x="-93831" y="813496"/>
                  <a:pt x="0" y="310126"/>
                </a:cubicBezTo>
                <a:close/>
              </a:path>
              <a:path w="3941686" h="1860717" stroke="0" extrusionOk="0">
                <a:moveTo>
                  <a:pt x="0" y="310126"/>
                </a:moveTo>
                <a:cubicBezTo>
                  <a:pt x="-6794" y="136684"/>
                  <a:pt x="154804" y="-7303"/>
                  <a:pt x="310126" y="0"/>
                </a:cubicBezTo>
                <a:cubicBezTo>
                  <a:pt x="1874979" y="21067"/>
                  <a:pt x="2085700" y="-44031"/>
                  <a:pt x="3631560" y="0"/>
                </a:cubicBezTo>
                <a:cubicBezTo>
                  <a:pt x="3814619" y="-27554"/>
                  <a:pt x="3963674" y="136421"/>
                  <a:pt x="3941686" y="310126"/>
                </a:cubicBezTo>
                <a:cubicBezTo>
                  <a:pt x="3911260" y="867010"/>
                  <a:pt x="3935704" y="1037854"/>
                  <a:pt x="3941686" y="1550591"/>
                </a:cubicBezTo>
                <a:cubicBezTo>
                  <a:pt x="3938237" y="1718322"/>
                  <a:pt x="3819554" y="1873514"/>
                  <a:pt x="3631560" y="1860717"/>
                </a:cubicBezTo>
                <a:cubicBezTo>
                  <a:pt x="2964948" y="1765039"/>
                  <a:pt x="1594379" y="1871382"/>
                  <a:pt x="310126" y="1860717"/>
                </a:cubicBezTo>
                <a:cubicBezTo>
                  <a:pt x="141260" y="1859791"/>
                  <a:pt x="-19652" y="1719271"/>
                  <a:pt x="0" y="1550591"/>
                </a:cubicBezTo>
                <a:cubicBezTo>
                  <a:pt x="79280" y="965212"/>
                  <a:pt x="-69430" y="778429"/>
                  <a:pt x="0" y="310126"/>
                </a:cubicBezTo>
                <a:close/>
              </a:path>
            </a:pathLst>
          </a:custGeom>
          <a:solidFill>
            <a:srgbClr val="3EC0AB"/>
          </a:solidFill>
          <a:ln>
            <a:solidFill>
              <a:srgbClr val="3EC0AB"/>
            </a:solidFill>
            <a:extLst>
              <a:ext uri="{C807C97D-BFC1-408E-A445-0C87EB9F89A2}">
                <ask:lineSketchStyleProps xmlns:ask="http://schemas.microsoft.com/office/drawing/2018/sketchyshapes" sd="344823672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  <a:p>
            <a:pPr algn="ctr"/>
            <a:r>
              <a:rPr lang="es-CO" b="1" dirty="0"/>
              <a:t>Mirada del desarrollo y aprendizaje desde una perspectiva intercultural</a:t>
            </a:r>
          </a:p>
          <a:p>
            <a:pPr algn="ctr"/>
            <a:endParaRPr lang="es-CO" sz="1200" dirty="0"/>
          </a:p>
          <a:p>
            <a:pPr algn="ctr"/>
            <a:r>
              <a:rPr lang="es-CO" sz="1200" dirty="0"/>
              <a:t>Comprensión interaccionista y cultural, enmarcada en las transiciones y los rituales de cambio y participación de las niñas, niños y adolescentes.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BD26DB4-1C50-4641-899F-8837D81D2C09}"/>
              </a:ext>
            </a:extLst>
          </p:cNvPr>
          <p:cNvSpPr/>
          <p:nvPr/>
        </p:nvSpPr>
        <p:spPr>
          <a:xfrm>
            <a:off x="8198111" y="4203342"/>
            <a:ext cx="3819153" cy="2257489"/>
          </a:xfrm>
          <a:custGeom>
            <a:avLst/>
            <a:gdLst>
              <a:gd name="connsiteX0" fmla="*/ 0 w 3819153"/>
              <a:gd name="connsiteY0" fmla="*/ 376256 h 2257489"/>
              <a:gd name="connsiteX1" fmla="*/ 376256 w 3819153"/>
              <a:gd name="connsiteY1" fmla="*/ 0 h 2257489"/>
              <a:gd name="connsiteX2" fmla="*/ 3442897 w 3819153"/>
              <a:gd name="connsiteY2" fmla="*/ 0 h 2257489"/>
              <a:gd name="connsiteX3" fmla="*/ 3819153 w 3819153"/>
              <a:gd name="connsiteY3" fmla="*/ 376256 h 2257489"/>
              <a:gd name="connsiteX4" fmla="*/ 3819153 w 3819153"/>
              <a:gd name="connsiteY4" fmla="*/ 1881233 h 2257489"/>
              <a:gd name="connsiteX5" fmla="*/ 3442897 w 3819153"/>
              <a:gd name="connsiteY5" fmla="*/ 2257489 h 2257489"/>
              <a:gd name="connsiteX6" fmla="*/ 376256 w 3819153"/>
              <a:gd name="connsiteY6" fmla="*/ 2257489 h 2257489"/>
              <a:gd name="connsiteX7" fmla="*/ 0 w 3819153"/>
              <a:gd name="connsiteY7" fmla="*/ 1881233 h 2257489"/>
              <a:gd name="connsiteX8" fmla="*/ 0 w 3819153"/>
              <a:gd name="connsiteY8" fmla="*/ 376256 h 225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9153" h="2257489" fill="none" extrusionOk="0">
                <a:moveTo>
                  <a:pt x="0" y="376256"/>
                </a:moveTo>
                <a:cubicBezTo>
                  <a:pt x="-10034" y="164369"/>
                  <a:pt x="148932" y="-28759"/>
                  <a:pt x="376256" y="0"/>
                </a:cubicBezTo>
                <a:cubicBezTo>
                  <a:pt x="917713" y="14319"/>
                  <a:pt x="2363638" y="120537"/>
                  <a:pt x="3442897" y="0"/>
                </a:cubicBezTo>
                <a:cubicBezTo>
                  <a:pt x="3616783" y="7927"/>
                  <a:pt x="3847652" y="192098"/>
                  <a:pt x="3819153" y="376256"/>
                </a:cubicBezTo>
                <a:cubicBezTo>
                  <a:pt x="3800049" y="1097761"/>
                  <a:pt x="3780431" y="1423676"/>
                  <a:pt x="3819153" y="1881233"/>
                </a:cubicBezTo>
                <a:cubicBezTo>
                  <a:pt x="3801028" y="2087135"/>
                  <a:pt x="3662997" y="2231948"/>
                  <a:pt x="3442897" y="2257489"/>
                </a:cubicBezTo>
                <a:cubicBezTo>
                  <a:pt x="2076227" y="2183838"/>
                  <a:pt x="1846368" y="2241904"/>
                  <a:pt x="376256" y="2257489"/>
                </a:cubicBezTo>
                <a:cubicBezTo>
                  <a:pt x="181243" y="2235052"/>
                  <a:pt x="-22367" y="2100550"/>
                  <a:pt x="0" y="1881233"/>
                </a:cubicBezTo>
                <a:cubicBezTo>
                  <a:pt x="10680" y="1597692"/>
                  <a:pt x="87536" y="1071037"/>
                  <a:pt x="0" y="376256"/>
                </a:cubicBezTo>
                <a:close/>
              </a:path>
              <a:path w="3819153" h="2257489" stroke="0" extrusionOk="0">
                <a:moveTo>
                  <a:pt x="0" y="376256"/>
                </a:moveTo>
                <a:cubicBezTo>
                  <a:pt x="-5316" y="166763"/>
                  <a:pt x="182829" y="-6579"/>
                  <a:pt x="376256" y="0"/>
                </a:cubicBezTo>
                <a:cubicBezTo>
                  <a:pt x="1437970" y="21067"/>
                  <a:pt x="2116252" y="-44031"/>
                  <a:pt x="3442897" y="0"/>
                </a:cubicBezTo>
                <a:cubicBezTo>
                  <a:pt x="3652480" y="-4170"/>
                  <a:pt x="3836537" y="166537"/>
                  <a:pt x="3819153" y="376256"/>
                </a:cubicBezTo>
                <a:cubicBezTo>
                  <a:pt x="3736545" y="1006360"/>
                  <a:pt x="3871426" y="1585984"/>
                  <a:pt x="3819153" y="1881233"/>
                </a:cubicBezTo>
                <a:cubicBezTo>
                  <a:pt x="3792189" y="2061307"/>
                  <a:pt x="3661831" y="2266013"/>
                  <a:pt x="3442897" y="2257489"/>
                </a:cubicBezTo>
                <a:cubicBezTo>
                  <a:pt x="1940206" y="2161811"/>
                  <a:pt x="1025391" y="2268154"/>
                  <a:pt x="376256" y="2257489"/>
                </a:cubicBezTo>
                <a:cubicBezTo>
                  <a:pt x="186041" y="2250741"/>
                  <a:pt x="-24067" y="2085851"/>
                  <a:pt x="0" y="1881233"/>
                </a:cubicBezTo>
                <a:cubicBezTo>
                  <a:pt x="96128" y="1263569"/>
                  <a:pt x="-3184" y="747373"/>
                  <a:pt x="0" y="376256"/>
                </a:cubicBezTo>
                <a:close/>
              </a:path>
            </a:pathLst>
          </a:custGeom>
          <a:solidFill>
            <a:srgbClr val="E69638"/>
          </a:solidFill>
          <a:ln>
            <a:solidFill>
              <a:srgbClr val="E69638"/>
            </a:solidFill>
            <a:extLst>
              <a:ext uri="{C807C97D-BFC1-408E-A445-0C87EB9F89A2}">
                <ask:lineSketchStyleProps xmlns:ask="http://schemas.microsoft.com/office/drawing/2018/sketchyshapes" sd="344823672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  <a:p>
            <a:pPr algn="ctr"/>
            <a:endParaRPr lang="es-CO" b="1" dirty="0"/>
          </a:p>
          <a:p>
            <a:pPr algn="ctr"/>
            <a:r>
              <a:rPr lang="es-CO" b="1" dirty="0"/>
              <a:t>Familias, comunidades y redes de cuidado</a:t>
            </a:r>
          </a:p>
          <a:p>
            <a:pPr algn="ctr"/>
            <a:endParaRPr lang="es-CO" b="1" dirty="0"/>
          </a:p>
          <a:p>
            <a:pPr algn="ctr"/>
            <a:r>
              <a:rPr lang="es-CO" sz="1200" dirty="0"/>
              <a:t>Cuatro tipos de familia: la familia fogón,  que es la de sangre y de crianza, en la que se nace y crece; la comunidad a la que se pertenece; la del proceso organizativo y de gobierno, y; la familia naturaleza, que nos hermana con todo</a:t>
            </a:r>
          </a:p>
          <a:p>
            <a:pPr algn="ctr"/>
            <a:r>
              <a:rPr lang="es-CO" sz="1200" dirty="0"/>
              <a:t>lo que existe.</a:t>
            </a:r>
          </a:p>
          <a:p>
            <a:pPr algn="ctr"/>
            <a:endParaRPr lang="es-CO" sz="120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C0901D7-B216-402C-8A7F-E6A6E850A7E5}"/>
              </a:ext>
            </a:extLst>
          </p:cNvPr>
          <p:cNvSpPr/>
          <p:nvPr/>
        </p:nvSpPr>
        <p:spPr>
          <a:xfrm>
            <a:off x="97732" y="4203343"/>
            <a:ext cx="4323573" cy="2394604"/>
          </a:xfrm>
          <a:custGeom>
            <a:avLst/>
            <a:gdLst>
              <a:gd name="connsiteX0" fmla="*/ 0 w 4323573"/>
              <a:gd name="connsiteY0" fmla="*/ 399109 h 2394604"/>
              <a:gd name="connsiteX1" fmla="*/ 399109 w 4323573"/>
              <a:gd name="connsiteY1" fmla="*/ 0 h 2394604"/>
              <a:gd name="connsiteX2" fmla="*/ 3924464 w 4323573"/>
              <a:gd name="connsiteY2" fmla="*/ 0 h 2394604"/>
              <a:gd name="connsiteX3" fmla="*/ 4323573 w 4323573"/>
              <a:gd name="connsiteY3" fmla="*/ 399109 h 2394604"/>
              <a:gd name="connsiteX4" fmla="*/ 4323573 w 4323573"/>
              <a:gd name="connsiteY4" fmla="*/ 1995495 h 2394604"/>
              <a:gd name="connsiteX5" fmla="*/ 3924464 w 4323573"/>
              <a:gd name="connsiteY5" fmla="*/ 2394604 h 2394604"/>
              <a:gd name="connsiteX6" fmla="*/ 399109 w 4323573"/>
              <a:gd name="connsiteY6" fmla="*/ 2394604 h 2394604"/>
              <a:gd name="connsiteX7" fmla="*/ 0 w 4323573"/>
              <a:gd name="connsiteY7" fmla="*/ 1995495 h 2394604"/>
              <a:gd name="connsiteX8" fmla="*/ 0 w 4323573"/>
              <a:gd name="connsiteY8" fmla="*/ 399109 h 239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3573" h="2394604" fill="none" extrusionOk="0">
                <a:moveTo>
                  <a:pt x="0" y="399109"/>
                </a:moveTo>
                <a:cubicBezTo>
                  <a:pt x="-23611" y="169069"/>
                  <a:pt x="173025" y="-8340"/>
                  <a:pt x="399109" y="0"/>
                </a:cubicBezTo>
                <a:cubicBezTo>
                  <a:pt x="1175913" y="14319"/>
                  <a:pt x="2813414" y="120537"/>
                  <a:pt x="3924464" y="0"/>
                </a:cubicBezTo>
                <a:cubicBezTo>
                  <a:pt x="4108049" y="8610"/>
                  <a:pt x="4330976" y="184828"/>
                  <a:pt x="4323573" y="399109"/>
                </a:cubicBezTo>
                <a:cubicBezTo>
                  <a:pt x="4324577" y="976741"/>
                  <a:pt x="4351517" y="1293725"/>
                  <a:pt x="4323573" y="1995495"/>
                </a:cubicBezTo>
                <a:cubicBezTo>
                  <a:pt x="4289292" y="2212327"/>
                  <a:pt x="4160467" y="2362251"/>
                  <a:pt x="3924464" y="2394604"/>
                </a:cubicBezTo>
                <a:cubicBezTo>
                  <a:pt x="3250136" y="2320953"/>
                  <a:pt x="1312588" y="2379019"/>
                  <a:pt x="399109" y="2394604"/>
                </a:cubicBezTo>
                <a:cubicBezTo>
                  <a:pt x="194392" y="2367046"/>
                  <a:pt x="-34080" y="2233465"/>
                  <a:pt x="0" y="1995495"/>
                </a:cubicBezTo>
                <a:cubicBezTo>
                  <a:pt x="461" y="1205675"/>
                  <a:pt x="62249" y="1040708"/>
                  <a:pt x="0" y="399109"/>
                </a:cubicBezTo>
                <a:close/>
              </a:path>
              <a:path w="4323573" h="2394604" stroke="0" extrusionOk="0">
                <a:moveTo>
                  <a:pt x="0" y="399109"/>
                </a:moveTo>
                <a:cubicBezTo>
                  <a:pt x="-21552" y="171822"/>
                  <a:pt x="199032" y="-9312"/>
                  <a:pt x="399109" y="0"/>
                </a:cubicBezTo>
                <a:cubicBezTo>
                  <a:pt x="2063367" y="21067"/>
                  <a:pt x="2435788" y="-44031"/>
                  <a:pt x="3924464" y="0"/>
                </a:cubicBezTo>
                <a:cubicBezTo>
                  <a:pt x="4162195" y="-40481"/>
                  <a:pt x="4343169" y="176524"/>
                  <a:pt x="4323573" y="399109"/>
                </a:cubicBezTo>
                <a:cubicBezTo>
                  <a:pt x="4284890" y="630628"/>
                  <a:pt x="4326487" y="1701320"/>
                  <a:pt x="4323573" y="1995495"/>
                </a:cubicBezTo>
                <a:cubicBezTo>
                  <a:pt x="4316544" y="2208689"/>
                  <a:pt x="4155426" y="2402673"/>
                  <a:pt x="3924464" y="2394604"/>
                </a:cubicBezTo>
                <a:cubicBezTo>
                  <a:pt x="2409530" y="2298926"/>
                  <a:pt x="2137739" y="2405269"/>
                  <a:pt x="399109" y="2394604"/>
                </a:cubicBezTo>
                <a:cubicBezTo>
                  <a:pt x="218517" y="2379319"/>
                  <a:pt x="-20049" y="2213267"/>
                  <a:pt x="0" y="1995495"/>
                </a:cubicBezTo>
                <a:cubicBezTo>
                  <a:pt x="44861" y="1612248"/>
                  <a:pt x="85457" y="827871"/>
                  <a:pt x="0" y="399109"/>
                </a:cubicBezTo>
                <a:close/>
              </a:path>
            </a:pathLst>
          </a:custGeom>
          <a:solidFill>
            <a:srgbClr val="7B4C97"/>
          </a:solidFill>
          <a:ln>
            <a:solidFill>
              <a:srgbClr val="7B4C97"/>
            </a:solidFill>
            <a:extLst>
              <a:ext uri="{C807C97D-BFC1-408E-A445-0C87EB9F89A2}">
                <ask:lineSketchStyleProps xmlns:ask="http://schemas.microsoft.com/office/drawing/2018/sketchyshapes" sd="344823672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/>
          </a:p>
          <a:p>
            <a:pPr algn="ctr"/>
            <a:endParaRPr lang="es-CO" b="1" dirty="0"/>
          </a:p>
          <a:p>
            <a:pPr algn="ctr"/>
            <a:r>
              <a:rPr lang="es-CO" b="1" dirty="0"/>
              <a:t>Propuestas educativas orientadas a contribuir en la construcción de la identidad individual y colectiva</a:t>
            </a:r>
          </a:p>
          <a:p>
            <a:pPr algn="ctr"/>
            <a:endParaRPr lang="es-CO" sz="1200" dirty="0"/>
          </a:p>
          <a:p>
            <a:pPr algn="ctr"/>
            <a:r>
              <a:rPr lang="es-CO" sz="1200" dirty="0"/>
              <a:t>Desde el reconocimiento del pensamiento y saber espiritual simbólico, la cosmovisión de las comunidades, la relación con los territorios, la medicina, los lenguajes y los saberes y prácticas de la vida cotidiana.</a:t>
            </a:r>
          </a:p>
          <a:p>
            <a:pPr algn="ctr"/>
            <a:endParaRPr lang="es-CO" sz="1200" dirty="0"/>
          </a:p>
          <a:p>
            <a:pPr algn="ctr"/>
            <a:endParaRPr lang="es-CO" sz="1200" dirty="0"/>
          </a:p>
        </p:txBody>
      </p:sp>
      <p:pic>
        <p:nvPicPr>
          <p:cNvPr id="11" name="Google Shape;160;p20">
            <a:extLst>
              <a:ext uri="{FF2B5EF4-FFF2-40B4-BE49-F238E27FC236}">
                <a16:creationId xmlns:a16="http://schemas.microsoft.com/office/drawing/2014/main" id="{DC7BC0FA-64B6-4CBA-A5CF-A263708E07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746376" y="2620478"/>
            <a:ext cx="5769475" cy="3165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97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0" y="0"/>
            <a:ext cx="6979024" cy="697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994299" y="2041864"/>
            <a:ext cx="10594806" cy="3861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700"/>
            </a:pPr>
            <a:r>
              <a:rPr lang="es-ES" sz="1600" dirty="0">
                <a:latin typeface="Lato Light"/>
              </a:rPr>
              <a:t>La comprensión del desarrollo integral de las niñas, niños y adolescentes se da en el marco de las interacciones con sus familias y cuidadores, e involucran a las autoridades tradicionales, líderes, lideresas, mayores y sabedores de las comunidades.</a:t>
            </a:r>
          </a:p>
          <a:p>
            <a:pPr marL="228600" indent="-2286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700"/>
            </a:pPr>
            <a:endParaRPr lang="es-ES" sz="1600" dirty="0">
              <a:latin typeface="Lato Light"/>
            </a:endParaRPr>
          </a:p>
          <a:p>
            <a:pPr marL="228600" indent="-2286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700"/>
            </a:pPr>
            <a:r>
              <a:rPr lang="es-CO" sz="1600" dirty="0">
                <a:latin typeface="Lato Light"/>
              </a:rPr>
              <a:t>La comunidad se entiende como:</a:t>
            </a:r>
          </a:p>
          <a:p>
            <a:pPr marL="228600" indent="-2286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700"/>
            </a:pPr>
            <a:endParaRPr lang="es-CO" sz="1600" dirty="0">
              <a:latin typeface="Lato Light"/>
            </a:endParaRP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700"/>
            </a:pPr>
            <a:r>
              <a:rPr lang="es-CO" sz="1200" dirty="0">
                <a:latin typeface="Lato Light"/>
              </a:rPr>
              <a:t>La extensión de la familia que permite el reconocimiento de una historia compartida, y sustenta las redes de cuidado en las que crecen las niñas, niños y adolescentes.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700"/>
            </a:pPr>
            <a:r>
              <a:rPr lang="es-CO" sz="1200" dirty="0">
                <a:latin typeface="Lato Light"/>
              </a:rPr>
              <a:t>El lugar y el espacio relacional que se comparte desde la cotidianidad, es espacio de encuentro, de trabajo, de organización y de celebración, donde se encuentran e interactúan todos sus integrantes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700"/>
            </a:pPr>
            <a:r>
              <a:rPr lang="es-CO" sz="1200" dirty="0">
                <a:latin typeface="Lato Light"/>
              </a:rPr>
              <a:t>La unidad de decisión sobre los temas que les impactan, bajo una perspectiva de bienestar común.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700"/>
            </a:pPr>
            <a:endParaRPr lang="es-CO" sz="1200" dirty="0">
              <a:latin typeface="Lato Light"/>
            </a:endParaRPr>
          </a:p>
          <a:p>
            <a:pPr marL="228600" indent="-2286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700"/>
            </a:pPr>
            <a:r>
              <a:rPr lang="es-ES" sz="1600" dirty="0">
                <a:latin typeface="Lato Light"/>
              </a:rPr>
              <a:t>La escuela debe entenderse como un escenario de construcción colectiva alrededor de la interculturalidad, y apoyarse en la lectura de la vida cotidiana y los espacios de participación de las comunidades de grupos étnicos.</a:t>
            </a:r>
            <a:endParaRPr lang="es-CO" sz="1200" dirty="0">
              <a:latin typeface="Lato Light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1558"/>
            <a:ext cx="3733001" cy="71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3325" y="328474"/>
            <a:ext cx="7228766" cy="118154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4554244" y="490628"/>
            <a:ext cx="7309282" cy="97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es-ES" sz="2800" i="0" u="none" strike="noStrike" cap="none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Relación entre la</a:t>
            </a:r>
            <a:r>
              <a:rPr lang="es-ES" sz="28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familia y la escuela en </a:t>
            </a: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es-ES" sz="28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las comunidades de grupos étnicos</a:t>
            </a:r>
            <a:endParaRPr sz="3200" i="0" u="none" strike="noStrike" cap="none" dirty="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9257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15;p17">
            <a:extLst>
              <a:ext uri="{FF2B5EF4-FFF2-40B4-BE49-F238E27FC236}">
                <a16:creationId xmlns:a16="http://schemas.microsoft.com/office/drawing/2014/main" id="{93521901-D419-425F-926B-79FCF448167C}"/>
              </a:ext>
            </a:extLst>
          </p:cNvPr>
          <p:cNvSpPr/>
          <p:nvPr/>
        </p:nvSpPr>
        <p:spPr>
          <a:xfrm>
            <a:off x="0" y="0"/>
            <a:ext cx="12192000" cy="133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0" y="0"/>
            <a:ext cx="6979024" cy="697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831542" y="1452416"/>
            <a:ext cx="10528916" cy="314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700"/>
              <a:buNone/>
            </a:pPr>
            <a:r>
              <a:rPr lang="es-ES" sz="2000" dirty="0">
                <a:latin typeface="Lato Light"/>
              </a:rPr>
              <a:t>Extender el vínculo entre la familia y la escuela implica: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700"/>
            </a:pPr>
            <a:endParaRPr lang="es-ES" sz="2000" dirty="0">
              <a:latin typeface="Lato Light"/>
            </a:endParaRPr>
          </a:p>
          <a:p>
            <a:pPr lvl="1" algn="just"/>
            <a:r>
              <a:rPr lang="es-ES" sz="1800" dirty="0"/>
              <a:t>Partir de las nociones de “buen vivir” y “buen crecer” al momento de tomar decisiones sobre el sentido y organización de las propuestas educativas.</a:t>
            </a:r>
          </a:p>
          <a:p>
            <a:pPr lvl="1" algn="just"/>
            <a:r>
              <a:rPr lang="es-ES" sz="1800" dirty="0"/>
              <a:t>Asumir que el hogar es espacio de encuentro, cuidado, formación y protección de niñas y niños desde su gestación.</a:t>
            </a:r>
          </a:p>
          <a:p>
            <a:pPr lvl="1" algn="just"/>
            <a:r>
              <a:rPr lang="es-ES" sz="1800" dirty="0"/>
              <a:t>Reconocer que la participación de niñas, niños y adolescentes en las actividades propias de sus comunidades movilizan saberes y prácticas esenciales, dentro de las cuales la lengua es fundamental.</a:t>
            </a:r>
          </a:p>
          <a:p>
            <a:pPr lvl="1" algn="just"/>
            <a:r>
              <a:rPr lang="es-ES" sz="1800" dirty="0"/>
              <a:t>Asegurar que el acervo cultural sea la base de las construcciones curriculares y pedagógicas, y parta de reconocer los lenguajes presentes en la cultura, los saberes de la crianza en las dietas, las prácticas rituales y espirituales, la medicina tradicional, los consejos, los valores, y la relación con el territorio. </a:t>
            </a: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1558"/>
            <a:ext cx="3733001" cy="71011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6;p17">
            <a:extLst>
              <a:ext uri="{FF2B5EF4-FFF2-40B4-BE49-F238E27FC236}">
                <a16:creationId xmlns:a16="http://schemas.microsoft.com/office/drawing/2014/main" id="{64F3CACC-B384-4416-9DD7-DBB7B360D0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6811" y="20893"/>
            <a:ext cx="852518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None/>
            </a:pPr>
            <a:r>
              <a:rPr lang="es-ES" sz="24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La comprensión de la relación entre la familia y la escuela debe contextualizarse y responder a las particularidades territoriales y de las comunidades de grupos étnicos</a:t>
            </a:r>
            <a:endParaRPr sz="2800" dirty="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5D6AE76-5EE9-4433-953A-1E0AA1568D95}"/>
              </a:ext>
            </a:extLst>
          </p:cNvPr>
          <p:cNvSpPr/>
          <p:nvPr/>
        </p:nvSpPr>
        <p:spPr>
          <a:xfrm>
            <a:off x="1518668" y="5140171"/>
            <a:ext cx="9516275" cy="1458561"/>
          </a:xfrm>
          <a:custGeom>
            <a:avLst/>
            <a:gdLst>
              <a:gd name="connsiteX0" fmla="*/ 0 w 9516275"/>
              <a:gd name="connsiteY0" fmla="*/ 243098 h 1458561"/>
              <a:gd name="connsiteX1" fmla="*/ 243098 w 9516275"/>
              <a:gd name="connsiteY1" fmla="*/ 0 h 1458561"/>
              <a:gd name="connsiteX2" fmla="*/ 9273177 w 9516275"/>
              <a:gd name="connsiteY2" fmla="*/ 0 h 1458561"/>
              <a:gd name="connsiteX3" fmla="*/ 9516275 w 9516275"/>
              <a:gd name="connsiteY3" fmla="*/ 243098 h 1458561"/>
              <a:gd name="connsiteX4" fmla="*/ 9516275 w 9516275"/>
              <a:gd name="connsiteY4" fmla="*/ 1215463 h 1458561"/>
              <a:gd name="connsiteX5" fmla="*/ 9273177 w 9516275"/>
              <a:gd name="connsiteY5" fmla="*/ 1458561 h 1458561"/>
              <a:gd name="connsiteX6" fmla="*/ 243098 w 9516275"/>
              <a:gd name="connsiteY6" fmla="*/ 1458561 h 1458561"/>
              <a:gd name="connsiteX7" fmla="*/ 0 w 9516275"/>
              <a:gd name="connsiteY7" fmla="*/ 1215463 h 1458561"/>
              <a:gd name="connsiteX8" fmla="*/ 0 w 9516275"/>
              <a:gd name="connsiteY8" fmla="*/ 243098 h 145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6275" h="1458561" fill="none" extrusionOk="0">
                <a:moveTo>
                  <a:pt x="0" y="243098"/>
                </a:moveTo>
                <a:cubicBezTo>
                  <a:pt x="-16082" y="102288"/>
                  <a:pt x="99304" y="-14044"/>
                  <a:pt x="243098" y="0"/>
                </a:cubicBezTo>
                <a:cubicBezTo>
                  <a:pt x="2597395" y="14319"/>
                  <a:pt x="5404784" y="120537"/>
                  <a:pt x="9273177" y="0"/>
                </a:cubicBezTo>
                <a:cubicBezTo>
                  <a:pt x="9386326" y="4934"/>
                  <a:pt x="9531118" y="121152"/>
                  <a:pt x="9516275" y="243098"/>
                </a:cubicBezTo>
                <a:cubicBezTo>
                  <a:pt x="9578752" y="692592"/>
                  <a:pt x="9565341" y="933099"/>
                  <a:pt x="9516275" y="1215463"/>
                </a:cubicBezTo>
                <a:cubicBezTo>
                  <a:pt x="9502982" y="1348330"/>
                  <a:pt x="9408400" y="1456559"/>
                  <a:pt x="9273177" y="1458561"/>
                </a:cubicBezTo>
                <a:cubicBezTo>
                  <a:pt x="6501304" y="1384910"/>
                  <a:pt x="4410327" y="1442976"/>
                  <a:pt x="243098" y="1458561"/>
                </a:cubicBezTo>
                <a:cubicBezTo>
                  <a:pt x="113982" y="1449537"/>
                  <a:pt x="-19974" y="1360007"/>
                  <a:pt x="0" y="1215463"/>
                </a:cubicBezTo>
                <a:cubicBezTo>
                  <a:pt x="19613" y="737265"/>
                  <a:pt x="-29403" y="678735"/>
                  <a:pt x="0" y="243098"/>
                </a:cubicBezTo>
                <a:close/>
              </a:path>
              <a:path w="9516275" h="1458561" stroke="0" extrusionOk="0">
                <a:moveTo>
                  <a:pt x="0" y="243098"/>
                </a:moveTo>
                <a:cubicBezTo>
                  <a:pt x="-19444" y="102645"/>
                  <a:pt x="115947" y="-3253"/>
                  <a:pt x="243098" y="0"/>
                </a:cubicBezTo>
                <a:cubicBezTo>
                  <a:pt x="3468048" y="21067"/>
                  <a:pt x="7729479" y="-44031"/>
                  <a:pt x="9273177" y="0"/>
                </a:cubicBezTo>
                <a:cubicBezTo>
                  <a:pt x="9414128" y="-15650"/>
                  <a:pt x="9520964" y="108321"/>
                  <a:pt x="9516275" y="243098"/>
                </a:cubicBezTo>
                <a:cubicBezTo>
                  <a:pt x="9489667" y="609569"/>
                  <a:pt x="9531976" y="801679"/>
                  <a:pt x="9516275" y="1215463"/>
                </a:cubicBezTo>
                <a:cubicBezTo>
                  <a:pt x="9500581" y="1333584"/>
                  <a:pt x="9423738" y="1471041"/>
                  <a:pt x="9273177" y="1458561"/>
                </a:cubicBezTo>
                <a:cubicBezTo>
                  <a:pt x="6652557" y="1362883"/>
                  <a:pt x="2325247" y="1469226"/>
                  <a:pt x="243098" y="1458561"/>
                </a:cubicBezTo>
                <a:cubicBezTo>
                  <a:pt x="121034" y="1453881"/>
                  <a:pt x="-26221" y="1346256"/>
                  <a:pt x="0" y="1215463"/>
                </a:cubicBezTo>
                <a:cubicBezTo>
                  <a:pt x="60633" y="1094959"/>
                  <a:pt x="61122" y="448906"/>
                  <a:pt x="0" y="243098"/>
                </a:cubicBezTo>
                <a:close/>
              </a:path>
            </a:pathLst>
          </a:custGeom>
          <a:solidFill>
            <a:srgbClr val="3EC0AB"/>
          </a:solidFill>
          <a:ln>
            <a:solidFill>
              <a:srgbClr val="3EC0AB"/>
            </a:solidFill>
            <a:extLst>
              <a:ext uri="{C807C97D-BFC1-408E-A445-0C87EB9F89A2}">
                <ask:lineSketchStyleProps xmlns:ask="http://schemas.microsoft.com/office/drawing/2018/sketchyshapes" sd="344823672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lt1"/>
                </a:solidFill>
                <a:latin typeface="Shadows Into Light"/>
              </a:rPr>
              <a:t>La alianza familia escuela debe privilegiar la participación de las familias dando oportunidades para que sus saberes y prácticas se fortalezcan y vivencien desde el reconocimiento de su importante rol en el crecer bien y en la promoción del desarrollo y aprendizaje de las niñas, los niños y los adolescentes, desde la gestación.</a:t>
            </a:r>
            <a:endParaRPr lang="es-CO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033349C955DF499E1CF673D342881A" ma:contentTypeVersion="1" ma:contentTypeDescription="Crear nuevo documento." ma:contentTypeScope="" ma:versionID="613ba5a5d11106dc14b471613c62d361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6d99b8e97536b24545a4edb6c24f8b5a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2TV4CCKVFCYA-871573773-169</_dlc_DocId>
    <_dlc_DocIdUrl xmlns="81cc8fc0-8d1e-4295-8f37-5d076116407c">
      <Url>https://www.minjusticia.gov.co/programas-co/ODC/_layouts/15/DocIdRedir.aspx?ID=2TV4CCKVFCYA-871573773-169</Url>
      <Description>2TV4CCKVFCYA-871573773-169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8BC3222-2558-43C9-91B9-6251530AAF3B}"/>
</file>

<file path=customXml/itemProps2.xml><?xml version="1.0" encoding="utf-8"?>
<ds:datastoreItem xmlns:ds="http://schemas.openxmlformats.org/officeDocument/2006/customXml" ds:itemID="{BFF9C0B5-0695-468C-A985-222266B0E9CE}"/>
</file>

<file path=customXml/itemProps3.xml><?xml version="1.0" encoding="utf-8"?>
<ds:datastoreItem xmlns:ds="http://schemas.openxmlformats.org/officeDocument/2006/customXml" ds:itemID="{AB59C78E-649C-43FD-808D-36A8C36FDD91}"/>
</file>

<file path=customXml/itemProps4.xml><?xml version="1.0" encoding="utf-8"?>
<ds:datastoreItem xmlns:ds="http://schemas.openxmlformats.org/officeDocument/2006/customXml" ds:itemID="{2BDEC193-8622-4E07-9162-C314B074F172}"/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1810</Words>
  <Application>Microsoft Macintosh PowerPoint</Application>
  <PresentationFormat>Panorámica</PresentationFormat>
  <Paragraphs>113</Paragraphs>
  <Slides>19</Slides>
  <Notes>19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Lato</vt:lpstr>
      <vt:lpstr>Lato Light</vt:lpstr>
      <vt:lpstr>Calibri</vt:lpstr>
      <vt:lpstr>Arial</vt:lpstr>
      <vt:lpstr>Shadows Into Light</vt:lpstr>
      <vt:lpstr>Tema de Office</vt:lpstr>
      <vt:lpstr>Alianza familia - escuela  por el desarrollo integral de  niñas, niños y adolescentes.</vt:lpstr>
      <vt:lpstr>Presentación de PowerPoint</vt:lpstr>
      <vt:lpstr>Presentación de PowerPoint</vt:lpstr>
      <vt:lpstr>Colombia cuenta con un marco normativo que convoca a la Familia y la Escuela a unir esfuerzos</vt:lpstr>
      <vt:lpstr>Presentación de PowerPoint</vt:lpstr>
      <vt:lpstr>Presentación de PowerPoint</vt:lpstr>
      <vt:lpstr>La comprensión de la relación entre la familia y la escuela debe contextualizarse y responder a las particularidades territoriales y de las comunidades de grupos étnicos</vt:lpstr>
      <vt:lpstr>Presentación de PowerPoint</vt:lpstr>
      <vt:lpstr>La comprensión de la relación entre la familia y la escuela debe contextualizarse y responder a las particularidades territoriales y de las comunidades de grupos étnicos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Participación de las familias en los procesos educativos de los establecimientos públicos y privados.</dc:title>
  <dc:creator>Jaime Rafael Vizcaino Pulido</dc:creator>
  <cp:lastModifiedBy>Ba4746</cp:lastModifiedBy>
  <cp:revision>26</cp:revision>
  <dcterms:modified xsi:type="dcterms:W3CDTF">2020-12-01T14:22:14Z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0x0101005B033349C955DF499E1CF673D342881A</vt:lpwstr>
  </property>
  <property fmtid="{D5CDD505-2E9C-101B-9397-08002B2CF9AE}" pid="3" name="_dlc_DocIdItemGuid">
    <vt:lpwstr>9f39a089-3750-46f8-9170-1ea7b469e4d8</vt:lpwstr>
  </property>
</Properties>
</file>