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olors5.xml" ContentType="application/vnd.ms-office.chartcolorstyle+xml"/>
  <Override PartName="/ppt/charts/style5.xml" ContentType="application/vnd.ms-office.chartstyle+xml"/>
  <Override PartName="/ppt/charts/chart7.xml" ContentType="application/vnd.openxmlformats-officedocument.drawingml.chart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charts/style4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4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3.xml" ContentType="application/vnd.openxmlformats-officedocument.drawingml.chart+xml"/>
  <Override PartName="/ppt/charts/chart6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317" r:id="rId4"/>
    <p:sldId id="261" r:id="rId5"/>
    <p:sldId id="326" r:id="rId6"/>
    <p:sldId id="327" r:id="rId7"/>
    <p:sldId id="318" r:id="rId8"/>
    <p:sldId id="320" r:id="rId9"/>
    <p:sldId id="322" r:id="rId10"/>
    <p:sldId id="321" r:id="rId11"/>
    <p:sldId id="323" r:id="rId12"/>
    <p:sldId id="324" r:id="rId13"/>
    <p:sldId id="325" r:id="rId14"/>
    <p:sldId id="319" r:id="rId15"/>
    <p:sldId id="299" r:id="rId16"/>
    <p:sldId id="301" r:id="rId17"/>
    <p:sldId id="309" r:id="rId18"/>
    <p:sldId id="296" r:id="rId19"/>
    <p:sldId id="333" r:id="rId20"/>
    <p:sldId id="332" r:id="rId21"/>
    <p:sldId id="298" r:id="rId22"/>
    <p:sldId id="287" r:id="rId23"/>
    <p:sldId id="329" r:id="rId24"/>
    <p:sldId id="330" r:id="rId25"/>
    <p:sldId id="331" r:id="rId26"/>
    <p:sldId id="328" r:id="rId27"/>
    <p:sldId id="334" r:id="rId28"/>
    <p:sldId id="335" r:id="rId29"/>
    <p:sldId id="336" r:id="rId30"/>
    <p:sldId id="294" r:id="rId31"/>
  </p:sldIdLst>
  <p:sldSz cx="12192000" cy="6858000"/>
  <p:notesSz cx="6881813" cy="9296400"/>
  <p:embeddedFontLst>
    <p:embeddedFont>
      <p:font typeface="Geo" panose="020B0604020202020204" charset="0"/>
      <p:regular r:id="rId33"/>
      <p:italic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rial Black" panose="020B0A04020102020204" pitchFamily="34" charset="0"/>
      <p:bold r:id="rId42"/>
    </p:embeddedFont>
    <p:embeddedFont>
      <p:font typeface="ＭＳ Ｐゴシック" panose="020B0600070205080204" pitchFamily="34" charset="-128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580"/>
  </p:normalViewPr>
  <p:slideViewPr>
    <p:cSldViewPr snapToGrid="0">
      <p:cViewPr varScale="1">
        <p:scale>
          <a:sx n="68" d="100"/>
          <a:sy n="68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FRASOT\Documents\CNE\Consejo\dic-18\Informaci&#243;n%20Simci%20y%20ONDC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FRASOT\Documents\CNE\Consejo\dic-18\Informaci&#243;n%20Simci%20y%20ONDCP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FRASOT\Documents\Misional\SEA\LA\SeriesEstimaci&#243;nLAcocaLIMPIOv1805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FRASOT\Documents\Misional\SEA\ODC\Seguimiento%20PIEPD\022819%20Resum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FRASOT\Documents\Misional\SEA\Presentaciones\040419%20V%20Encuentro\Indicadores%20Estudio%20de%20consumo%20de%20spa%20escolares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FRASOT\Documents\Misional\SEA\ODC\Seguimiento%20PIEPD\022819%20Resum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FRASOT\Documents\Misional\SEA\ODC\Seguimiento%20PIEPD\022819%20Resum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3938541747036"/>
          <c:y val="3.0087970703746119E-2"/>
          <c:w val="0.86757148684039131"/>
          <c:h val="0.90202118985579027"/>
        </c:manualLayout>
      </c:layout>
      <c:lineChart>
        <c:grouping val="standard"/>
        <c:varyColors val="0"/>
        <c:ser>
          <c:idx val="0"/>
          <c:order val="0"/>
          <c:tx>
            <c:strRef>
              <c:f>'[Información Simci y ONDCP.xlsx]Hoja2'!$A$3</c:f>
              <c:strCache>
                <c:ptCount val="1"/>
                <c:pt idx="0">
                  <c:v>ONDCP-CNC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'[Información Simci y ONDCP.xlsx]Hoja2'!$B$2:$R$2</c:f>
              <c:numCache>
                <c:formatCode>0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'[Información Simci y ONDCP.xlsx]Hoja2'!$B$3:$R$3</c:f>
              <c:numCache>
                <c:formatCode>_(* #,##0_);_(* \(#,##0\);_(* "-"_);_(@_)</c:formatCode>
                <c:ptCount val="17"/>
                <c:pt idx="0">
                  <c:v>169800</c:v>
                </c:pt>
                <c:pt idx="1">
                  <c:v>144450</c:v>
                </c:pt>
                <c:pt idx="2">
                  <c:v>113000</c:v>
                </c:pt>
                <c:pt idx="3">
                  <c:v>114100</c:v>
                </c:pt>
                <c:pt idx="4">
                  <c:v>144000</c:v>
                </c:pt>
                <c:pt idx="5">
                  <c:v>157200</c:v>
                </c:pt>
                <c:pt idx="6">
                  <c:v>167000</c:v>
                </c:pt>
                <c:pt idx="7">
                  <c:v>119000</c:v>
                </c:pt>
                <c:pt idx="8">
                  <c:v>116000</c:v>
                </c:pt>
                <c:pt idx="9">
                  <c:v>100000</c:v>
                </c:pt>
                <c:pt idx="10">
                  <c:v>83000</c:v>
                </c:pt>
                <c:pt idx="11">
                  <c:v>78000</c:v>
                </c:pt>
                <c:pt idx="12">
                  <c:v>85000</c:v>
                </c:pt>
                <c:pt idx="13">
                  <c:v>112000</c:v>
                </c:pt>
                <c:pt idx="14">
                  <c:v>159000</c:v>
                </c:pt>
                <c:pt idx="15">
                  <c:v>188000</c:v>
                </c:pt>
                <c:pt idx="16">
                  <c:v>209000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A89-7847-9DE6-3B2079E64A02}"/>
            </c:ext>
          </c:extLst>
        </c:ser>
        <c:ser>
          <c:idx val="1"/>
          <c:order val="1"/>
          <c:tx>
            <c:strRef>
              <c:f>'[Información Simci y ONDCP.xlsx]Hoja2'!$A$4</c:f>
              <c:strCache>
                <c:ptCount val="1"/>
                <c:pt idx="0">
                  <c:v>UNODC-SIMCI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'[Información Simci y ONDCP.xlsx]Hoja2'!$B$2:$R$2</c:f>
              <c:numCache>
                <c:formatCode>0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'[Información Simci y ONDCP.xlsx]Hoja2'!$B$4:$R$4</c:f>
              <c:numCache>
                <c:formatCode>_(* #,##0_);_(* \(#,##0\);_(* "-"_);_(@_)</c:formatCode>
                <c:ptCount val="17"/>
                <c:pt idx="0">
                  <c:v>145000</c:v>
                </c:pt>
                <c:pt idx="1">
                  <c:v>102000</c:v>
                </c:pt>
                <c:pt idx="2">
                  <c:v>86000</c:v>
                </c:pt>
                <c:pt idx="3">
                  <c:v>80000</c:v>
                </c:pt>
                <c:pt idx="4">
                  <c:v>86000</c:v>
                </c:pt>
                <c:pt idx="5">
                  <c:v>78000</c:v>
                </c:pt>
                <c:pt idx="6">
                  <c:v>99000</c:v>
                </c:pt>
                <c:pt idx="7">
                  <c:v>81000</c:v>
                </c:pt>
                <c:pt idx="8">
                  <c:v>68000</c:v>
                </c:pt>
                <c:pt idx="9">
                  <c:v>62000</c:v>
                </c:pt>
                <c:pt idx="10">
                  <c:v>64000</c:v>
                </c:pt>
                <c:pt idx="11">
                  <c:v>48000</c:v>
                </c:pt>
                <c:pt idx="12">
                  <c:v>48000</c:v>
                </c:pt>
                <c:pt idx="13">
                  <c:v>69000</c:v>
                </c:pt>
                <c:pt idx="14">
                  <c:v>96000</c:v>
                </c:pt>
                <c:pt idx="15">
                  <c:v>146000</c:v>
                </c:pt>
                <c:pt idx="16">
                  <c:v>171000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A89-7847-9DE6-3B2079E64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62886192"/>
        <c:axId val="-962886736"/>
      </c:lineChart>
      <c:catAx>
        <c:axId val="-962886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O"/>
          </a:p>
        </c:txPr>
        <c:crossAx val="-962886736"/>
        <c:crosses val="autoZero"/>
        <c:auto val="1"/>
        <c:lblAlgn val="ctr"/>
        <c:lblOffset val="100"/>
        <c:noMultiLvlLbl val="0"/>
      </c:catAx>
      <c:valAx>
        <c:axId val="-962886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Hectáreas</a:t>
                </a:r>
              </a:p>
            </c:rich>
          </c:tx>
          <c:layout/>
          <c:overlay val="0"/>
        </c:title>
        <c:numFmt formatCode="_(* #,##0_);_(* \(#,##0\);_(* &quot;-&quot;_);_(@_)" sourceLinked="1"/>
        <c:majorTickMark val="none"/>
        <c:minorTickMark val="none"/>
        <c:tickLblPos val="nextTo"/>
        <c:crossAx val="-96288619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8712239885657406"/>
          <c:y val="6.5527931527615491E-2"/>
          <c:w val="0.21979917319290909"/>
          <c:h val="9.8010391569125235E-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0894923826159"/>
          <c:y val="3.2665771807105101E-2"/>
          <c:w val="0.85643370185193235"/>
          <c:h val="0.89362739215467324"/>
        </c:manualLayout>
      </c:layout>
      <c:lineChart>
        <c:grouping val="standard"/>
        <c:varyColors val="0"/>
        <c:ser>
          <c:idx val="0"/>
          <c:order val="0"/>
          <c:tx>
            <c:strRef>
              <c:f>'[Información Simci y ONDCP.xlsx]Hoja2'!$A$35</c:f>
              <c:strCache>
                <c:ptCount val="1"/>
                <c:pt idx="0">
                  <c:v>ONDCP-CNC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'[Información Simci y ONDCP.xlsx]Hoja2'!$B$2:$R$2</c:f>
              <c:numCache>
                <c:formatCode>0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'E:\Users\FRASOT\Documents\CNE\Consejo\dic-18\[balance 1999-2018.xlsx]Hoja6'!$J$12:$J$28</c:f>
              <c:numCache>
                <c:formatCode>General</c:formatCode>
                <c:ptCount val="17"/>
                <c:pt idx="0">
                  <c:v>700</c:v>
                </c:pt>
                <c:pt idx="1">
                  <c:v>585</c:v>
                </c:pt>
                <c:pt idx="2">
                  <c:v>445</c:v>
                </c:pt>
                <c:pt idx="3">
                  <c:v>410</c:v>
                </c:pt>
                <c:pt idx="4">
                  <c:v>500</c:v>
                </c:pt>
                <c:pt idx="5">
                  <c:v>510</c:v>
                </c:pt>
                <c:pt idx="6">
                  <c:v>470</c:v>
                </c:pt>
                <c:pt idx="7">
                  <c:v>280</c:v>
                </c:pt>
                <c:pt idx="8">
                  <c:v>280</c:v>
                </c:pt>
                <c:pt idx="9">
                  <c:v>255</c:v>
                </c:pt>
                <c:pt idx="10">
                  <c:v>190</c:v>
                </c:pt>
                <c:pt idx="11">
                  <c:v>175</c:v>
                </c:pt>
                <c:pt idx="12">
                  <c:v>190</c:v>
                </c:pt>
                <c:pt idx="13">
                  <c:v>250</c:v>
                </c:pt>
                <c:pt idx="14">
                  <c:v>420</c:v>
                </c:pt>
                <c:pt idx="15">
                  <c:v>772</c:v>
                </c:pt>
                <c:pt idx="16">
                  <c:v>921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7AF-8D4E-A03F-D642040CA8FA}"/>
            </c:ext>
          </c:extLst>
        </c:ser>
        <c:ser>
          <c:idx val="1"/>
          <c:order val="1"/>
          <c:tx>
            <c:strRef>
              <c:f>'[Información Simci y ONDCP.xlsx]Hoja2'!$A$34</c:f>
              <c:strCache>
                <c:ptCount val="1"/>
                <c:pt idx="0">
                  <c:v>UNODC-SIMCI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'[Información Simci y ONDCP.xlsx]Hoja2'!$B$2:$R$2</c:f>
              <c:numCache>
                <c:formatCode>0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'[Información Simci y ONDCP.xlsx]Hoja2'!$B$34:$R$34</c:f>
              <c:numCache>
                <c:formatCode>_(* #,##0_);_(* \(#,##0\);_(* "-"_);_(@_)</c:formatCode>
                <c:ptCount val="17"/>
                <c:pt idx="0">
                  <c:v>617</c:v>
                </c:pt>
                <c:pt idx="1">
                  <c:v>580</c:v>
                </c:pt>
                <c:pt idx="2">
                  <c:v>550</c:v>
                </c:pt>
                <c:pt idx="3">
                  <c:v>680</c:v>
                </c:pt>
                <c:pt idx="4">
                  <c:v>801</c:v>
                </c:pt>
                <c:pt idx="5">
                  <c:v>809</c:v>
                </c:pt>
                <c:pt idx="6">
                  <c:v>683</c:v>
                </c:pt>
                <c:pt idx="7">
                  <c:v>471</c:v>
                </c:pt>
                <c:pt idx="8">
                  <c:v>488</c:v>
                </c:pt>
                <c:pt idx="9">
                  <c:v>424</c:v>
                </c:pt>
                <c:pt idx="10">
                  <c:v>384</c:v>
                </c:pt>
                <c:pt idx="11">
                  <c:v>333</c:v>
                </c:pt>
                <c:pt idx="12">
                  <c:v>290</c:v>
                </c:pt>
                <c:pt idx="13">
                  <c:v>442</c:v>
                </c:pt>
                <c:pt idx="14">
                  <c:v>646</c:v>
                </c:pt>
                <c:pt idx="15">
                  <c:v>1000</c:v>
                </c:pt>
                <c:pt idx="16">
                  <c:v>1379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7AF-8D4E-A03F-D642040CA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62885648"/>
        <c:axId val="-962892176"/>
      </c:lineChart>
      <c:catAx>
        <c:axId val="-9628856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O"/>
          </a:p>
        </c:txPr>
        <c:crossAx val="-962892176"/>
        <c:crosses val="autoZero"/>
        <c:auto val="1"/>
        <c:lblAlgn val="ctr"/>
        <c:lblOffset val="100"/>
        <c:noMultiLvlLbl val="0"/>
      </c:catAx>
      <c:valAx>
        <c:axId val="-9628921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Toneladas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9628856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[SeriesEstimaciónLAcocaLIMPIOv180518.xlsx]Hoja1!$AM$9</c:f>
              <c:strCache>
                <c:ptCount val="1"/>
                <c:pt idx="0">
                  <c:v>Senda LM sin incautaciones y sin extinción de dominio (%PIB)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3.6207286716451702E-2"/>
                  <c:y val="-4.391743522178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595D-E545-9559-E0997BA124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[SeriesEstimaciónLAcocaLIMPIOv180518.xlsx]Hoja1!$A$10:$A$43</c:f>
              <c:numCache>
                <c:formatCode>General</c:formatCode>
                <c:ptCount val="3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</c:numCache>
            </c:numRef>
          </c:cat>
          <c:val>
            <c:numRef>
              <c:f>[SeriesEstimaciónLAcocaLIMPIOv180518.xlsx]Hoja1!$AM$10:$AM$43</c:f>
              <c:numCache>
                <c:formatCode>0.0%</c:formatCode>
                <c:ptCount val="34"/>
                <c:pt idx="1">
                  <c:v>1.3686383745080299E-2</c:v>
                </c:pt>
                <c:pt idx="2">
                  <c:v>1.0749087456241301E-2</c:v>
                </c:pt>
                <c:pt idx="3">
                  <c:v>2.0228500442862202E-2</c:v>
                </c:pt>
                <c:pt idx="4">
                  <c:v>2.8503992989136601E-2</c:v>
                </c:pt>
                <c:pt idx="5">
                  <c:v>5.2422147994160999E-2</c:v>
                </c:pt>
                <c:pt idx="6">
                  <c:v>3.9804511413941403E-2</c:v>
                </c:pt>
                <c:pt idx="7">
                  <c:v>3.6110513751917303E-2</c:v>
                </c:pt>
                <c:pt idx="8">
                  <c:v>3.5034143132912102E-2</c:v>
                </c:pt>
                <c:pt idx="9">
                  <c:v>3.1839024642930501E-2</c:v>
                </c:pt>
                <c:pt idx="10">
                  <c:v>4.0706892192677702E-2</c:v>
                </c:pt>
                <c:pt idx="11">
                  <c:v>4.6921653175242502E-2</c:v>
                </c:pt>
                <c:pt idx="12">
                  <c:v>4.6721966808407699E-2</c:v>
                </c:pt>
                <c:pt idx="13">
                  <c:v>4.9006598445548999E-2</c:v>
                </c:pt>
                <c:pt idx="14">
                  <c:v>5.8570181304876297E-2</c:v>
                </c:pt>
                <c:pt idx="15">
                  <c:v>0.1075102446532</c:v>
                </c:pt>
                <c:pt idx="16">
                  <c:v>0.109284937327425</c:v>
                </c:pt>
                <c:pt idx="17">
                  <c:v>7.2516619287566197E-2</c:v>
                </c:pt>
                <c:pt idx="18">
                  <c:v>7.1930896219421003E-2</c:v>
                </c:pt>
                <c:pt idx="19">
                  <c:v>4.66079021404621E-2</c:v>
                </c:pt>
                <c:pt idx="20">
                  <c:v>5.1376919212427402E-2</c:v>
                </c:pt>
                <c:pt idx="21">
                  <c:v>4.4889987172142397E-2</c:v>
                </c:pt>
                <c:pt idx="22">
                  <c:v>4.5771904730412302E-2</c:v>
                </c:pt>
                <c:pt idx="23">
                  <c:v>4.2188431794965203E-2</c:v>
                </c:pt>
                <c:pt idx="24">
                  <c:v>2.84646076551851E-2</c:v>
                </c:pt>
                <c:pt idx="25">
                  <c:v>1.9927724415778902E-2</c:v>
                </c:pt>
                <c:pt idx="26">
                  <c:v>1.4004773302558501E-2</c:v>
                </c:pt>
                <c:pt idx="27">
                  <c:v>1.2654195994597699E-2</c:v>
                </c:pt>
                <c:pt idx="28">
                  <c:v>1.0838781693342899E-2</c:v>
                </c:pt>
                <c:pt idx="29">
                  <c:v>9.9514478164355498E-3</c:v>
                </c:pt>
                <c:pt idx="30">
                  <c:v>1.61379687870279E-2</c:v>
                </c:pt>
                <c:pt idx="31">
                  <c:v>3.11758695444334E-2</c:v>
                </c:pt>
                <c:pt idx="32">
                  <c:v>4.1774719231921199E-2</c:v>
                </c:pt>
                <c:pt idx="33">
                  <c:v>6.7695877888778705E-2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595D-E545-9559-E0997BA1248E}"/>
            </c:ext>
          </c:extLst>
        </c:ser>
        <c:ser>
          <c:idx val="2"/>
          <c:order val="1"/>
          <c:tx>
            <c:strRef>
              <c:f>[SeriesEstimaciónLAcocaLIMPIOv180518.xlsx]Hoja1!$AO$9</c:f>
              <c:strCache>
                <c:ptCount val="1"/>
                <c:pt idx="0">
                  <c:v>Senda LM (%PIB)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0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595D-E545-9559-E0997BA1248E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0"/>
                  <c:y val="6.148440931049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2-595D-E545-9559-E0997BA124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[SeriesEstimaciónLAcocaLIMPIOv180518.xlsx]Hoja1!$A$10:$A$43</c:f>
              <c:numCache>
                <c:formatCode>General</c:formatCode>
                <c:ptCount val="3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</c:numCache>
            </c:numRef>
          </c:cat>
          <c:val>
            <c:numRef>
              <c:f>[SeriesEstimaciónLAcocaLIMPIOv180518.xlsx]Hoja1!$AO$10:$AO$43</c:f>
              <c:numCache>
                <c:formatCode>0.0%</c:formatCode>
                <c:ptCount val="34"/>
                <c:pt idx="1">
                  <c:v>1.1285207185026401E-2</c:v>
                </c:pt>
                <c:pt idx="2">
                  <c:v>8.9445771648765902E-3</c:v>
                </c:pt>
                <c:pt idx="3">
                  <c:v>1.6391056032605499E-2</c:v>
                </c:pt>
                <c:pt idx="4">
                  <c:v>2.2921167398356701E-2</c:v>
                </c:pt>
                <c:pt idx="5">
                  <c:v>4.1650211487208898E-2</c:v>
                </c:pt>
                <c:pt idx="6">
                  <c:v>3.1800989731686803E-2</c:v>
                </c:pt>
                <c:pt idx="7">
                  <c:v>1.4341278521129701E-2</c:v>
                </c:pt>
                <c:pt idx="8">
                  <c:v>2.2346632586226399E-2</c:v>
                </c:pt>
                <c:pt idx="9">
                  <c:v>2.5925882438790199E-2</c:v>
                </c:pt>
                <c:pt idx="10">
                  <c:v>3.4920896115374397E-2</c:v>
                </c:pt>
                <c:pt idx="11">
                  <c:v>3.9866029155091701E-2</c:v>
                </c:pt>
                <c:pt idx="12">
                  <c:v>4.2874668515790998E-2</c:v>
                </c:pt>
                <c:pt idx="13">
                  <c:v>4.43077510000267E-2</c:v>
                </c:pt>
                <c:pt idx="14">
                  <c:v>5.23568138975294E-2</c:v>
                </c:pt>
                <c:pt idx="15">
                  <c:v>9.9675255937945101E-2</c:v>
                </c:pt>
                <c:pt idx="16">
                  <c:v>9.6619469745581305E-2</c:v>
                </c:pt>
                <c:pt idx="17">
                  <c:v>6.4890262756617106E-2</c:v>
                </c:pt>
                <c:pt idx="18">
                  <c:v>6.04282425397734E-2</c:v>
                </c:pt>
                <c:pt idx="19">
                  <c:v>3.6582145476922602E-2</c:v>
                </c:pt>
                <c:pt idx="20">
                  <c:v>3.9340697600268301E-2</c:v>
                </c:pt>
                <c:pt idx="21">
                  <c:v>3.28421639366046E-2</c:v>
                </c:pt>
                <c:pt idx="22">
                  <c:v>3.4760995245904001E-2</c:v>
                </c:pt>
                <c:pt idx="23">
                  <c:v>3.2515739261801603E-2</c:v>
                </c:pt>
                <c:pt idx="24">
                  <c:v>1.55485791084021E-2</c:v>
                </c:pt>
                <c:pt idx="25">
                  <c:v>9.7097776002635205E-3</c:v>
                </c:pt>
                <c:pt idx="26">
                  <c:v>7.8981358092830491E-3</c:v>
                </c:pt>
                <c:pt idx="27">
                  <c:v>6.9485107177060298E-3</c:v>
                </c:pt>
                <c:pt idx="28">
                  <c:v>4.8833017791101397E-3</c:v>
                </c:pt>
                <c:pt idx="29">
                  <c:v>4.2214041637319601E-3</c:v>
                </c:pt>
                <c:pt idx="30">
                  <c:v>1.0731493664682399E-2</c:v>
                </c:pt>
                <c:pt idx="31">
                  <c:v>1.8937603393284201E-2</c:v>
                </c:pt>
                <c:pt idx="32">
                  <c:v>2.7396955822199701E-2</c:v>
                </c:pt>
                <c:pt idx="33">
                  <c:v>4.38611723807062E-2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3-595D-E545-9559-E0997BA12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62884560"/>
        <c:axId val="-962895984"/>
      </c:lineChart>
      <c:catAx>
        <c:axId val="-96288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62895984"/>
        <c:crosses val="autoZero"/>
        <c:auto val="1"/>
        <c:lblAlgn val="ctr"/>
        <c:lblOffset val="100"/>
        <c:noMultiLvlLbl val="0"/>
      </c:catAx>
      <c:valAx>
        <c:axId val="-96289598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6288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000">
                <a:solidFill>
                  <a:schemeClr val="tx1"/>
                </a:solidFill>
              </a:rPr>
              <a:t>Tasa de homicidios</a:t>
            </a:r>
            <a:r>
              <a:rPr lang="es-CO" sz="1000" baseline="0">
                <a:solidFill>
                  <a:schemeClr val="tx1"/>
                </a:solidFill>
              </a:rPr>
              <a:t> x 100.000 habitantes</a:t>
            </a:r>
          </a:p>
          <a:p>
            <a:pPr>
              <a:defRPr sz="1000">
                <a:solidFill>
                  <a:schemeClr val="tx1"/>
                </a:solidFill>
              </a:defRPr>
            </a:pPr>
            <a:r>
              <a:rPr lang="es-CO" sz="1000" baseline="0">
                <a:solidFill>
                  <a:schemeClr val="tx1"/>
                </a:solidFill>
              </a:rPr>
              <a:t>Municipios con vs. sin cultivos ilícitos</a:t>
            </a:r>
            <a:endParaRPr lang="es-CO" sz="10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364227564739961"/>
          <c:y val="0.67278494362963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180042158681285"/>
          <c:y val="8.0526631032393242E-2"/>
          <c:w val="0.85710327451431101"/>
          <c:h val="0.76253260664389266"/>
        </c:manualLayout>
      </c:layout>
      <c:lineChart>
        <c:grouping val="standard"/>
        <c:varyColors val="0"/>
        <c:ser>
          <c:idx val="0"/>
          <c:order val="0"/>
          <c:tx>
            <c:strRef>
              <c:f>homicidios_cultivos!$B$14</c:f>
              <c:strCache>
                <c:ptCount val="1"/>
                <c:pt idx="0">
                  <c:v>Sin cultivo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homicidios_cultivos!$C$13:$I$13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homicidios_cultivos!$C$14:$I$14</c:f>
              <c:numCache>
                <c:formatCode>0.00</c:formatCode>
                <c:ptCount val="7"/>
                <c:pt idx="0">
                  <c:v>24.582122213702348</c:v>
                </c:pt>
                <c:pt idx="1">
                  <c:v>22.889513048401284</c:v>
                </c:pt>
                <c:pt idx="2">
                  <c:v>20.591528972901319</c:v>
                </c:pt>
                <c:pt idx="3">
                  <c:v>20.409141034289277</c:v>
                </c:pt>
                <c:pt idx="4">
                  <c:v>20.675584700111806</c:v>
                </c:pt>
                <c:pt idx="5">
                  <c:v>20.053147246051797</c:v>
                </c:pt>
                <c:pt idx="6">
                  <c:v>18.9007944316341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homicidios_cultivos!$B$15</c:f>
              <c:strCache>
                <c:ptCount val="1"/>
                <c:pt idx="0">
                  <c:v>Con cultivo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homicidios_cultivos!$C$13:$I$13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homicidios_cultivos!$C$15:$I$15</c:f>
              <c:numCache>
                <c:formatCode>0.00</c:formatCode>
                <c:ptCount val="7"/>
                <c:pt idx="0">
                  <c:v>44.477471796108944</c:v>
                </c:pt>
                <c:pt idx="1">
                  <c:v>38.410852169878915</c:v>
                </c:pt>
                <c:pt idx="2">
                  <c:v>32.805749626558907</c:v>
                </c:pt>
                <c:pt idx="3">
                  <c:v>32.936238397430571</c:v>
                </c:pt>
                <c:pt idx="4">
                  <c:v>31.713622252179995</c:v>
                </c:pt>
                <c:pt idx="5">
                  <c:v>35.383044567756826</c:v>
                </c:pt>
                <c:pt idx="6">
                  <c:v>41.714860229343465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62882928"/>
        <c:axId val="-963539584"/>
      </c:lineChart>
      <c:catAx>
        <c:axId val="-96288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3539584"/>
        <c:crosses val="autoZero"/>
        <c:auto val="1"/>
        <c:lblAlgn val="ctr"/>
        <c:lblOffset val="100"/>
        <c:noMultiLvlLbl val="0"/>
      </c:catAx>
      <c:valAx>
        <c:axId val="-963539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chemeClr val="tx1"/>
                    </a:solidFill>
                  </a:rPr>
                  <a:t>Tasa homicidios por cada 100.000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288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 smtClean="0"/>
              <a:t>Consumo población</a:t>
            </a:r>
            <a:r>
              <a:rPr lang="es-CO" baseline="0" dirty="0" smtClean="0"/>
              <a:t> escolar </a:t>
            </a:r>
            <a:r>
              <a:rPr lang="es-CO" dirty="0" smtClean="0"/>
              <a:t>vs</a:t>
            </a:r>
            <a:r>
              <a:rPr lang="es-CO" dirty="0"/>
              <a:t>. personas</a:t>
            </a:r>
            <a:r>
              <a:rPr lang="es-CO" baseline="0" dirty="0"/>
              <a:t> atendidas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'[Indicadores Estudio de consumo de spa escolares 2016.xlsx]Prevalencias'!$C$4:$C$30</c:f>
              <c:numCache>
                <c:formatCode>0.00</c:formatCode>
                <c:ptCount val="27"/>
                <c:pt idx="0">
                  <c:v>19.736655959457021</c:v>
                </c:pt>
                <c:pt idx="1">
                  <c:v>5.3445065886988896</c:v>
                </c:pt>
                <c:pt idx="2">
                  <c:v>14.952254355091535</c:v>
                </c:pt>
                <c:pt idx="3">
                  <c:v>4.7545477875327089</c:v>
                </c:pt>
                <c:pt idx="4">
                  <c:v>7.531489004364424</c:v>
                </c:pt>
                <c:pt idx="5">
                  <c:v>19.963389404155031</c:v>
                </c:pt>
                <c:pt idx="6">
                  <c:v>7.5217910854479086</c:v>
                </c:pt>
                <c:pt idx="7">
                  <c:v>10.101728015905552</c:v>
                </c:pt>
                <c:pt idx="8">
                  <c:v>5.209812570056684</c:v>
                </c:pt>
                <c:pt idx="9">
                  <c:v>4.5437930195030827</c:v>
                </c:pt>
                <c:pt idx="10">
                  <c:v>11.574462926195867</c:v>
                </c:pt>
                <c:pt idx="11">
                  <c:v>4.2208262271700363</c:v>
                </c:pt>
                <c:pt idx="12">
                  <c:v>7.357950035489913</c:v>
                </c:pt>
                <c:pt idx="13">
                  <c:v>4.6244451856512701</c:v>
                </c:pt>
                <c:pt idx="14">
                  <c:v>5.6829504303712008</c:v>
                </c:pt>
                <c:pt idx="15">
                  <c:v>5.5974780948952407</c:v>
                </c:pt>
                <c:pt idx="16">
                  <c:v>12.00396170794208</c:v>
                </c:pt>
                <c:pt idx="17">
                  <c:v>5.5654236917033995</c:v>
                </c:pt>
                <c:pt idx="18">
                  <c:v>17.049009836288096</c:v>
                </c:pt>
                <c:pt idx="19">
                  <c:v>18.779008588041314</c:v>
                </c:pt>
                <c:pt idx="20">
                  <c:v>8.9876326505930617</c:v>
                </c:pt>
                <c:pt idx="21">
                  <c:v>4.6378420146466866</c:v>
                </c:pt>
                <c:pt idx="22">
                  <c:v>9.3811095030058862</c:v>
                </c:pt>
                <c:pt idx="23">
                  <c:v>11.618899734300198</c:v>
                </c:pt>
                <c:pt idx="24">
                  <c:v>6.6459218447056987</c:v>
                </c:pt>
                <c:pt idx="25">
                  <c:v>13.567157794989088</c:v>
                </c:pt>
                <c:pt idx="26">
                  <c:v>14.619852394477395</c:v>
                </c:pt>
              </c:numCache>
            </c:numRef>
          </c:xVal>
          <c:yVal>
            <c:numRef>
              <c:f>'[Indicadores Estudio de consumo de spa escolares 2016.xlsx]Prevalencias'!$I$4:$I$30</c:f>
              <c:numCache>
                <c:formatCode>General</c:formatCode>
                <c:ptCount val="27"/>
                <c:pt idx="0">
                  <c:v>10312</c:v>
                </c:pt>
                <c:pt idx="1">
                  <c:v>72</c:v>
                </c:pt>
                <c:pt idx="2">
                  <c:v>8600</c:v>
                </c:pt>
                <c:pt idx="3">
                  <c:v>1194</c:v>
                </c:pt>
                <c:pt idx="4">
                  <c:v>193</c:v>
                </c:pt>
                <c:pt idx="5">
                  <c:v>3816</c:v>
                </c:pt>
                <c:pt idx="6">
                  <c:v>38</c:v>
                </c:pt>
                <c:pt idx="7">
                  <c:v>556</c:v>
                </c:pt>
                <c:pt idx="8">
                  <c:v>509</c:v>
                </c:pt>
                <c:pt idx="9">
                  <c:v>97</c:v>
                </c:pt>
                <c:pt idx="10">
                  <c:v>505</c:v>
                </c:pt>
                <c:pt idx="11">
                  <c:v>53</c:v>
                </c:pt>
                <c:pt idx="12">
                  <c:v>268</c:v>
                </c:pt>
                <c:pt idx="13">
                  <c:v>32</c:v>
                </c:pt>
                <c:pt idx="14">
                  <c:v>202</c:v>
                </c:pt>
                <c:pt idx="15">
                  <c:v>632</c:v>
                </c:pt>
                <c:pt idx="16">
                  <c:v>1082</c:v>
                </c:pt>
                <c:pt idx="17">
                  <c:v>1072</c:v>
                </c:pt>
                <c:pt idx="18">
                  <c:v>2398</c:v>
                </c:pt>
                <c:pt idx="19">
                  <c:v>1191</c:v>
                </c:pt>
                <c:pt idx="20">
                  <c:v>1316</c:v>
                </c:pt>
                <c:pt idx="21">
                  <c:v>1135</c:v>
                </c:pt>
                <c:pt idx="22">
                  <c:v>259</c:v>
                </c:pt>
                <c:pt idx="23">
                  <c:v>3514</c:v>
                </c:pt>
                <c:pt idx="24">
                  <c:v>9</c:v>
                </c:pt>
                <c:pt idx="25">
                  <c:v>92</c:v>
                </c:pt>
                <c:pt idx="26">
                  <c:v>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39251104"/>
        <c:axId val="-839239680"/>
      </c:scatterChart>
      <c:valAx>
        <c:axId val="-83925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Prevalencia de consumo</a:t>
                </a:r>
                <a:r>
                  <a:rPr lang="es-CO" baseline="0"/>
                  <a:t> año cualquier sustancia ilícita</a:t>
                </a: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39239680"/>
        <c:crosses val="autoZero"/>
        <c:crossBetween val="midCat"/>
      </c:valAx>
      <c:valAx>
        <c:axId val="-83923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Personas atendidas departamento procedencia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3925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100"/>
              <a:t>GME vs. hectáreas </a:t>
            </a:r>
          </a:p>
          <a:p>
            <a:pPr>
              <a:defRPr sz="1100"/>
            </a:pPr>
            <a:r>
              <a:rPr lang="es-CO" sz="1100"/>
              <a:t>de cultivos</a:t>
            </a:r>
            <a:r>
              <a:rPr lang="es-CO" sz="1100" baseline="0"/>
              <a:t> ilícitos</a:t>
            </a:r>
            <a:endParaRPr lang="es-CO" sz="110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'Cultivos Reg. Andina'!$A$3</c:f>
              <c:strCache>
                <c:ptCount val="1"/>
                <c:pt idx="0">
                  <c:v>Cultivos ilícitos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'Cultivos Reg. Andina'!$J$2:$T$2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'Cultivos Reg. Andina'!$J$3:$T$3</c:f>
              <c:numCache>
                <c:formatCode>#,##0</c:formatCode>
                <c:ptCount val="11"/>
                <c:pt idx="0">
                  <c:v>80953</c:v>
                </c:pt>
                <c:pt idx="1">
                  <c:v>68027</c:v>
                </c:pt>
                <c:pt idx="2">
                  <c:v>61811</c:v>
                </c:pt>
                <c:pt idx="3">
                  <c:v>63765</c:v>
                </c:pt>
                <c:pt idx="4">
                  <c:v>47788</c:v>
                </c:pt>
                <c:pt idx="5">
                  <c:v>48189</c:v>
                </c:pt>
                <c:pt idx="6">
                  <c:v>69132</c:v>
                </c:pt>
                <c:pt idx="7">
                  <c:v>96084.57</c:v>
                </c:pt>
                <c:pt idx="8">
                  <c:v>146140.13</c:v>
                </c:pt>
                <c:pt idx="9">
                  <c:v>171494.93999999997</c:v>
                </c:pt>
                <c:pt idx="10">
                  <c:v>205000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39244576"/>
        <c:axId val="-839242400"/>
      </c:lineChart>
      <c:lineChart>
        <c:grouping val="standard"/>
        <c:varyColors val="0"/>
        <c:ser>
          <c:idx val="1"/>
          <c:order val="1"/>
          <c:tx>
            <c:strRef>
              <c:f>'Cultivos Reg. Andina'!$B$20</c:f>
              <c:strCache>
                <c:ptCount val="1"/>
                <c:pt idx="0">
                  <c:v>GME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7611111111111161E-2"/>
                  <c:y val="-3.143470277854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'Cultivos Reg. Andina'!$J$2:$T$2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'Cultivos Reg. Andina'!$J$20:$T$20</c:f>
              <c:numCache>
                <c:formatCode>#,##0</c:formatCode>
                <c:ptCount val="11"/>
                <c:pt idx="0">
                  <c:v>232</c:v>
                </c:pt>
                <c:pt idx="1">
                  <c:v>158</c:v>
                </c:pt>
                <c:pt idx="2">
                  <c:v>86</c:v>
                </c:pt>
                <c:pt idx="3">
                  <c:v>97</c:v>
                </c:pt>
                <c:pt idx="4">
                  <c:v>80</c:v>
                </c:pt>
                <c:pt idx="5">
                  <c:v>66</c:v>
                </c:pt>
                <c:pt idx="6">
                  <c:v>31</c:v>
                </c:pt>
                <c:pt idx="7">
                  <c:v>34</c:v>
                </c:pt>
                <c:pt idx="8">
                  <c:v>41</c:v>
                </c:pt>
                <c:pt idx="9">
                  <c:v>33</c:v>
                </c:pt>
                <c:pt idx="10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39241856"/>
        <c:axId val="-839246752"/>
      </c:lineChart>
      <c:catAx>
        <c:axId val="-8392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39242400"/>
        <c:crosses val="autoZero"/>
        <c:auto val="1"/>
        <c:lblAlgn val="ctr"/>
        <c:lblOffset val="100"/>
        <c:noMultiLvlLbl val="0"/>
      </c:catAx>
      <c:valAx>
        <c:axId val="-8392424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39244576"/>
        <c:crosses val="autoZero"/>
        <c:crossBetween val="between"/>
      </c:valAx>
      <c:valAx>
        <c:axId val="-83924675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39241856"/>
        <c:crosses val="max"/>
        <c:crossBetween val="between"/>
      </c:valAx>
      <c:catAx>
        <c:axId val="-83924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39246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100"/>
              <a:t>GME vs. tasa</a:t>
            </a:r>
            <a:r>
              <a:rPr lang="es-CO" sz="1100" baseline="0"/>
              <a:t> de crecimiento</a:t>
            </a:r>
          </a:p>
          <a:p>
            <a:pPr>
              <a:defRPr sz="1100"/>
            </a:pPr>
            <a:r>
              <a:rPr lang="es-CO" sz="1100" baseline="0"/>
              <a:t>cultivos ilícitos</a:t>
            </a:r>
            <a:endParaRPr lang="es-CO" sz="110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'Cultivos Reg. Andina'!$B$20</c:f>
              <c:strCache>
                <c:ptCount val="1"/>
                <c:pt idx="0">
                  <c:v>GME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2554739234101322E-2"/>
                  <c:y val="6.2136818188442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'Cultivos Reg. Andina'!$J$2:$T$2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'Cultivos Reg. Andina'!$J$20:$T$20</c:f>
              <c:numCache>
                <c:formatCode>#,##0</c:formatCode>
                <c:ptCount val="11"/>
                <c:pt idx="0">
                  <c:v>232</c:v>
                </c:pt>
                <c:pt idx="1">
                  <c:v>158</c:v>
                </c:pt>
                <c:pt idx="2">
                  <c:v>86</c:v>
                </c:pt>
                <c:pt idx="3">
                  <c:v>97</c:v>
                </c:pt>
                <c:pt idx="4">
                  <c:v>80</c:v>
                </c:pt>
                <c:pt idx="5">
                  <c:v>66</c:v>
                </c:pt>
                <c:pt idx="6">
                  <c:v>31</c:v>
                </c:pt>
                <c:pt idx="7">
                  <c:v>34</c:v>
                </c:pt>
                <c:pt idx="8">
                  <c:v>41</c:v>
                </c:pt>
                <c:pt idx="9">
                  <c:v>33</c:v>
                </c:pt>
                <c:pt idx="10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39246208"/>
        <c:axId val="-839244032"/>
      </c:lineChart>
      <c:lineChart>
        <c:grouping val="standard"/>
        <c:varyColors val="0"/>
        <c:ser>
          <c:idx val="0"/>
          <c:order val="0"/>
          <c:tx>
            <c:strRef>
              <c:f>'Cultivos Reg. Andina'!$A$8</c:f>
              <c:strCache>
                <c:ptCount val="1"/>
                <c:pt idx="0">
                  <c:v>Tasa de crecimiento cultivos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232461531986848E-2"/>
                  <c:y val="3.1673816092426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'Cultivos Reg. Andina'!$J$2:$T$2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'Cultivos Reg. Andina'!$J$8:$T$8</c:f>
              <c:numCache>
                <c:formatCode>0.0%</c:formatCode>
                <c:ptCount val="11"/>
                <c:pt idx="0">
                  <c:v>-0.1814578509388366</c:v>
                </c:pt>
                <c:pt idx="1">
                  <c:v>-0.15967289661902584</c:v>
                </c:pt>
                <c:pt idx="2">
                  <c:v>-9.1375483263998136E-2</c:v>
                </c:pt>
                <c:pt idx="3">
                  <c:v>3.1612496157641834E-2</c:v>
                </c:pt>
                <c:pt idx="4">
                  <c:v>-0.25056065239551473</c:v>
                </c:pt>
                <c:pt idx="5">
                  <c:v>8.3912279233280263E-3</c:v>
                </c:pt>
                <c:pt idx="6">
                  <c:v>0.43460125754840306</c:v>
                </c:pt>
                <c:pt idx="7">
                  <c:v>0.38987111612567271</c:v>
                </c:pt>
                <c:pt idx="8">
                  <c:v>0.52095315616232662</c:v>
                </c:pt>
                <c:pt idx="9">
                  <c:v>0.17349656114306167</c:v>
                </c:pt>
                <c:pt idx="10">
                  <c:v>0.19537054562659417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39247296"/>
        <c:axId val="-839245664"/>
      </c:lineChart>
      <c:catAx>
        <c:axId val="-8392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39244032"/>
        <c:crosses val="autoZero"/>
        <c:auto val="1"/>
        <c:lblAlgn val="ctr"/>
        <c:lblOffset val="100"/>
        <c:noMultiLvlLbl val="0"/>
      </c:catAx>
      <c:valAx>
        <c:axId val="-8392440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39246208"/>
        <c:crosses val="autoZero"/>
        <c:crossBetween val="between"/>
      </c:valAx>
      <c:valAx>
        <c:axId val="-83924566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39247296"/>
        <c:crosses val="max"/>
        <c:crossBetween val="between"/>
      </c:valAx>
      <c:catAx>
        <c:axId val="-83924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39245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4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971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4" y="8829971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385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987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82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15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62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468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03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70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57D7-A7C4-48FC-B37B-425BB617CD7C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1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52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87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19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027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B058D-DEF5-4E94-A9CC-B213B232C2F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980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B058D-DEF5-4E94-A9CC-B213B232C2F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33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B058D-DEF5-4E94-A9CC-B213B232C2F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39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0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98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99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88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78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45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410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54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-66503" y="-66503"/>
            <a:ext cx="2518758" cy="14299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452255" y="-66502"/>
            <a:ext cx="9833956" cy="1429789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-66503" y="1363287"/>
            <a:ext cx="12574445" cy="56194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526" y="346044"/>
            <a:ext cx="3158603" cy="65622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>
            <a:off x="485526" y="6831835"/>
            <a:ext cx="12022416" cy="105732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 r="49997"/>
          <a:stretch/>
        </p:blipFill>
        <p:spPr>
          <a:xfrm>
            <a:off x="9833871" y="1363287"/>
            <a:ext cx="2674071" cy="561972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2794000" y="1554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794000" y="4033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2794000" y="6354232"/>
            <a:ext cx="1591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6172200" y="6354231"/>
            <a:ext cx="2387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10346267" y="6356349"/>
            <a:ext cx="1591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21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702532" y="1825625"/>
            <a:ext cx="4621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74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93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4403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679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4307416" y="6356349"/>
            <a:ext cx="25018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6679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75394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463850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463850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3"/>
          </p:nvPr>
        </p:nvSpPr>
        <p:spPr>
          <a:xfrm>
            <a:off x="5685905" y="1681163"/>
            <a:ext cx="463850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4"/>
          </p:nvPr>
        </p:nvSpPr>
        <p:spPr>
          <a:xfrm>
            <a:off x="5685905" y="2505075"/>
            <a:ext cx="463850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5004262" y="1221971"/>
            <a:ext cx="5320145" cy="46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5183188" y="1188720"/>
            <a:ext cx="5141219" cy="467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3405634" y="-741810"/>
            <a:ext cx="4351338" cy="948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7005594" y="2858149"/>
            <a:ext cx="5038119" cy="159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1636293" y="-432969"/>
            <a:ext cx="5811838" cy="74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29269" y="-66503"/>
            <a:ext cx="12547255" cy="70491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29270" y="6750734"/>
            <a:ext cx="10593508" cy="93344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0564238" y="-66503"/>
            <a:ext cx="1953749" cy="1463041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96750" y="346915"/>
            <a:ext cx="3158603" cy="65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 sz="4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862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295948" y="6356349"/>
            <a:ext cx="25707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713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33.png"/><Relationship Id="rId26" Type="http://schemas.openxmlformats.org/officeDocument/2006/relationships/image" Target="../media/image40.png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34" Type="http://schemas.openxmlformats.org/officeDocument/2006/relationships/image" Target="../media/image4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5" Type="http://schemas.openxmlformats.org/officeDocument/2006/relationships/image" Target="../media/image39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microsoft.com/office/2007/relationships/hdphoto" Target="../media/hdphoto2.wdp"/><Relationship Id="rId28" Type="http://schemas.openxmlformats.org/officeDocument/2006/relationships/image" Target="../media/image42.png"/><Relationship Id="rId36" Type="http://schemas.openxmlformats.org/officeDocument/2006/relationships/image" Target="../media/image49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31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1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8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c.gov.c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2794000" y="4033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000"/>
            </a:pPr>
            <a:r>
              <a:rPr lang="es-CO" sz="1600" dirty="0" smtClean="0">
                <a:solidFill>
                  <a:srgbClr val="7F7F7F"/>
                </a:solidFill>
                <a:latin typeface="Georgia Pro Cond Semibold (Títulos)"/>
              </a:rPr>
              <a:t>5º Encuentro sobre la política de drogas en los territorios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000"/>
            </a:pPr>
            <a:r>
              <a:rPr lang="es-CO" sz="1200" dirty="0" smtClean="0">
                <a:solidFill>
                  <a:srgbClr val="7F7F7F"/>
                </a:solidFill>
                <a:latin typeface="Georgia Pro Cond Semibold (Títulos)"/>
              </a:rPr>
              <a:t>Abril 4 de </a:t>
            </a:r>
            <a:r>
              <a:rPr lang="es-CO" sz="1200" dirty="0">
                <a:solidFill>
                  <a:srgbClr val="7F7F7F"/>
                </a:solidFill>
                <a:latin typeface="Georgia Pro Cond Semibold (Títulos)"/>
              </a:rPr>
              <a:t>2019</a:t>
            </a:r>
            <a:endParaRPr sz="1800" dirty="0">
              <a:latin typeface="Georgia Pro Cond Semibold (Títulos)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794000" y="1554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Geo"/>
              <a:buNone/>
            </a:pPr>
            <a:r>
              <a:rPr lang="es-CO" sz="5400" dirty="0" smtClean="0">
                <a:solidFill>
                  <a:srgbClr val="262626"/>
                </a:solidFill>
                <a:latin typeface="Georgia Pro Cond Semibold (Títulos)"/>
              </a:rPr>
              <a:t>Generación de Conocimiento Frente al Problema de las Drogas: ODC</a:t>
            </a:r>
            <a:endParaRPr sz="5400" dirty="0">
              <a:latin typeface="Georgia Pro Cond Semibold (Título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s-CO" sz="2400" dirty="0" smtClean="0">
                <a:latin typeface="Georgia Pro Cond Semibold (Títulos)"/>
              </a:rPr>
              <a:t>Caracterización </a:t>
            </a:r>
            <a:r>
              <a:rPr lang="es-CO" sz="2400" dirty="0" err="1" smtClean="0">
                <a:latin typeface="Georgia Pro Cond Semibold (Títulos)"/>
              </a:rPr>
              <a:t>agrocultural</a:t>
            </a:r>
            <a:r>
              <a:rPr lang="es-CO" sz="2400" dirty="0" smtClean="0">
                <a:latin typeface="Georgia Pro Cond Semibold (Títulos)"/>
              </a:rPr>
              <a:t> del cultivo de amapola y de los </a:t>
            </a:r>
            <a:r>
              <a:rPr lang="es-CO" sz="2400" smtClean="0">
                <a:latin typeface="Georgia Pro Cond Semibold (Títulos)"/>
              </a:rPr>
              <a:t>territorios afectados</a:t>
            </a:r>
            <a:endParaRPr sz="3600" dirty="0">
              <a:latin typeface="Georgia Pro Cond Semibold (Títulos)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00" y="1425875"/>
            <a:ext cx="8762400" cy="51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400"/>
            </a:pPr>
            <a:r>
              <a:rPr lang="es-CO" sz="2400" dirty="0">
                <a:latin typeface="Georgia Pro Cond Semibold (Títulos)"/>
              </a:rPr>
              <a:t>Caracterización de condiciones socioeconómicas de mujeres relacionadas con problemáticas de drogas</a:t>
            </a:r>
            <a:endParaRPr sz="3600" dirty="0">
              <a:latin typeface="Georgia Pro Cond Semibold (Títulos)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365" y="1488600"/>
            <a:ext cx="6126376" cy="47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400"/>
            </a:pPr>
            <a:r>
              <a:rPr lang="es-CO" sz="2400" dirty="0">
                <a:latin typeface="Georgia Pro Cond Semibold (Títulos)"/>
              </a:rPr>
              <a:t>Caracterización de condiciones socioeconómicas de mujeres relacionadas con problemáticas de drogas</a:t>
            </a:r>
            <a:endParaRPr sz="3600" dirty="0">
              <a:latin typeface="Georgia Pro Cond Semibold (Títulos)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37" y="1894011"/>
            <a:ext cx="7504501" cy="16555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238" y="3549535"/>
            <a:ext cx="3471488" cy="28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+mj-lt"/>
              </a:rPr>
              <a:t>Otros</a:t>
            </a:r>
            <a:endParaRPr lang="es-CO" dirty="0">
              <a:latin typeface="+mj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latin typeface="+mn-lt"/>
              </a:rPr>
              <a:t>Participación de las mujeres en la cadena de valor del narcotráfico.</a:t>
            </a:r>
          </a:p>
          <a:p>
            <a:r>
              <a:rPr lang="es-CO" dirty="0">
                <a:latin typeface="Georgia Pro Cond Semibold (Títulos)"/>
              </a:rPr>
              <a:t>Informe sobre el consumo de drogas en las Américas 2019</a:t>
            </a:r>
            <a:r>
              <a:rPr lang="es-CO" dirty="0" smtClean="0">
                <a:latin typeface="Georgia Pro Cond Semibold (Títulos)"/>
              </a:rPr>
              <a:t>.</a:t>
            </a:r>
          </a:p>
          <a:p>
            <a:r>
              <a:rPr lang="es-CO" dirty="0" err="1" smtClean="0">
                <a:latin typeface="Georgia Pro Cond Semibold (Títulos)"/>
              </a:rPr>
              <a:t>Microdatos</a:t>
            </a:r>
            <a:r>
              <a:rPr lang="es-CO" dirty="0" smtClean="0">
                <a:latin typeface="Georgia Pro Cond Semibold (Títulos)"/>
              </a:rPr>
              <a:t> Estudio Nacional de Consumo de SPA en Población Escolar Colombia - 2016</a:t>
            </a:r>
            <a:endParaRPr lang="es-C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2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18"/>
          <p:cNvCxnSpPr/>
          <p:nvPr/>
        </p:nvCxnSpPr>
        <p:spPr>
          <a:xfrm>
            <a:off x="-48804" y="4378036"/>
            <a:ext cx="12545604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18"/>
          <p:cNvSpPr txBox="1"/>
          <p:nvPr/>
        </p:nvSpPr>
        <p:spPr>
          <a:xfrm>
            <a:off x="227289" y="3812850"/>
            <a:ext cx="122140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3200">
                <a:solidFill>
                  <a:srgbClr val="FFAB00"/>
                </a:solidFill>
                <a:latin typeface="Georgia Pro Cond Semibold (Títulos)"/>
                <a:ea typeface="Geo"/>
                <a:cs typeface="Geo"/>
              </a:defRPr>
            </a:lvl1pPr>
          </a:lstStyle>
          <a:p>
            <a:r>
              <a:rPr lang="es-CO" dirty="0"/>
              <a:t>Datos ≠ información</a:t>
            </a:r>
          </a:p>
        </p:txBody>
      </p:sp>
    </p:spTree>
    <p:extLst>
      <p:ext uri="{BB962C8B-B14F-4D97-AF65-F5344CB8AC3E}">
        <p14:creationId xmlns:p14="http://schemas.microsoft.com/office/powerpoint/2010/main" val="90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s-CO" sz="2400" dirty="0">
                <a:latin typeface="Georgia Pro Cond Semibold (Títulos)"/>
              </a:rPr>
              <a:t>Prevalencia de consumo del último año población escolar. Encuestas 2011 vs. 2016</a:t>
            </a:r>
            <a:endParaRPr sz="3600" dirty="0">
              <a:latin typeface="Georgia Pro Cond Semibold (Títulos)"/>
            </a:endParaRPr>
          </a:p>
        </p:txBody>
      </p:sp>
      <p:pic>
        <p:nvPicPr>
          <p:cNvPr id="7" name="Imagen 1">
            <a:extLst>
              <a:ext uri="{FF2B5EF4-FFF2-40B4-BE49-F238E27FC236}">
                <a16:creationId xmlns="" xmlns:a16="http://schemas.microsoft.com/office/drawing/2014/main" id="{2518EBBB-2E56-BB40-9B01-D026F62A7E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1" y="1690688"/>
            <a:ext cx="11623448" cy="3897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70511F-D53D-5A42-93CE-7BFADACAB07A}"/>
              </a:ext>
            </a:extLst>
          </p:cNvPr>
          <p:cNvSpPr/>
          <p:nvPr/>
        </p:nvSpPr>
        <p:spPr>
          <a:xfrm>
            <a:off x="568552" y="5588066"/>
            <a:ext cx="7796469" cy="2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9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Estudio nacional de consumo de sustancias psicoactivas en población escolar Colombia 2011 y 2016 (Observatorio de Drogas de Colombia)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400"/>
            </a:pPr>
            <a:r>
              <a:rPr lang="es-CO" sz="2400" dirty="0">
                <a:latin typeface="Georgia Pro Cond Semibold (Títulos)"/>
              </a:rPr>
              <a:t>Prevalencia de consumo del último año población escolar. Último registro disponible. </a:t>
            </a:r>
            <a:endParaRPr sz="3600" dirty="0">
              <a:latin typeface="Georgia Pro Cond Semibold (Títulos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B8CF99-4FE0-A94F-A401-0784C9B06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516" y="1942306"/>
            <a:ext cx="6263944" cy="367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888CC5-77EE-4649-91BE-422E649F1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823" y="1974391"/>
            <a:ext cx="6493605" cy="3806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AA4DD4-3515-514E-96FF-A5E58C45B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92" y="4595776"/>
            <a:ext cx="4143153" cy="622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7C4B258-6EA8-FD42-9223-46FF23FA9640}"/>
              </a:ext>
            </a:extLst>
          </p:cNvPr>
          <p:cNvSpPr/>
          <p:nvPr/>
        </p:nvSpPr>
        <p:spPr>
          <a:xfrm>
            <a:off x="557822" y="5646076"/>
            <a:ext cx="3610141" cy="23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9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UNODC. Prevalence of drug use amongst young people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B55147B-8361-FA4F-A718-2F8089B78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712" y="4595776"/>
            <a:ext cx="3962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04" y="1690688"/>
            <a:ext cx="5371409" cy="3989907"/>
          </a:xfrm>
          <a:prstGeom prst="rect">
            <a:avLst/>
          </a:prstGeom>
        </p:spPr>
      </p:pic>
      <p:sp>
        <p:nvSpPr>
          <p:cNvPr id="6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400"/>
            </a:pPr>
            <a:r>
              <a:rPr lang="es-CO" sz="2400" dirty="0" smtClean="0">
                <a:latin typeface="Georgia Pro Cond Semibold (Títulos)"/>
              </a:rPr>
              <a:t>Informe sobre el consumo de drogas en las Américas 2019. CICAD OEA.</a:t>
            </a:r>
            <a:br>
              <a:rPr lang="es-CO" sz="2400" dirty="0" smtClean="0">
                <a:latin typeface="Georgia Pro Cond Semibold (Títulos)"/>
              </a:rPr>
            </a:br>
            <a:r>
              <a:rPr lang="es-CO" sz="1400" dirty="0" smtClean="0">
                <a:latin typeface="Georgia Pro Cond Semibold (Títulos)"/>
              </a:rPr>
              <a:t>Ejemplo consumo éxtasis.</a:t>
            </a:r>
            <a:r>
              <a:rPr lang="es-CO" sz="1800" dirty="0" smtClean="0">
                <a:latin typeface="Georgia Pro Cond Semibold (Títulos)"/>
              </a:rPr>
              <a:t/>
            </a:r>
            <a:br>
              <a:rPr lang="es-CO" sz="1800" dirty="0" smtClean="0">
                <a:latin typeface="Georgia Pro Cond Semibold (Títulos)"/>
              </a:rPr>
            </a:br>
            <a:endParaRPr sz="3600" dirty="0">
              <a:latin typeface="Georgia Pro Cond Semibold (Títulos)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073" y="1690688"/>
            <a:ext cx="5557374" cy="43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6072"/>
            <a:ext cx="7516091" cy="1325563"/>
          </a:xfrm>
        </p:spPr>
        <p:txBody>
          <a:bodyPr anchor="t">
            <a:normAutofit/>
          </a:bodyPr>
          <a:lstStyle/>
          <a:p>
            <a:r>
              <a:rPr lang="es-CO" sz="2400" dirty="0">
                <a:latin typeface="+mj-lt"/>
              </a:rPr>
              <a:t>Niveles históricos de cultivos y productividad</a:t>
            </a:r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216015"/>
              </p:ext>
            </p:extLst>
          </p:nvPr>
        </p:nvGraphicFramePr>
        <p:xfrm>
          <a:off x="74498" y="1465519"/>
          <a:ext cx="11223814" cy="256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123138"/>
              </p:ext>
            </p:extLst>
          </p:nvPr>
        </p:nvGraphicFramePr>
        <p:xfrm>
          <a:off x="359825" y="4183118"/>
          <a:ext cx="11304494" cy="25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012072" y="4447586"/>
            <a:ext cx="3187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>
                <a:solidFill>
                  <a:srgbClr val="000000"/>
                </a:solidFill>
              </a:rPr>
              <a:t>Producción estimada de Clorhidrato de Cocaína</a:t>
            </a:r>
          </a:p>
          <a:p>
            <a:pPr algn="ctr"/>
            <a:r>
              <a:rPr lang="es-CO" sz="1100" dirty="0">
                <a:solidFill>
                  <a:srgbClr val="000000"/>
                </a:solidFill>
              </a:rPr>
              <a:t>SIMCI vs Gob. EE.UU.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88351" y="1431127"/>
            <a:ext cx="2034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>
                <a:solidFill>
                  <a:srgbClr val="000000"/>
                </a:solidFill>
              </a:rPr>
              <a:t>Cultivos de hoja de coca (Ha)</a:t>
            </a:r>
          </a:p>
          <a:p>
            <a:pPr algn="ctr"/>
            <a:r>
              <a:rPr lang="es-CO" sz="1100" dirty="0">
                <a:solidFill>
                  <a:srgbClr val="000000"/>
                </a:solidFill>
              </a:rPr>
              <a:t>SIMCI vs Gob. EE.UU.</a:t>
            </a:r>
          </a:p>
        </p:txBody>
      </p:sp>
    </p:spTree>
    <p:extLst>
      <p:ext uri="{BB962C8B-B14F-4D97-AF65-F5344CB8AC3E}">
        <p14:creationId xmlns:p14="http://schemas.microsoft.com/office/powerpoint/2010/main" val="4651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71" y="285811"/>
            <a:ext cx="5627291" cy="6552727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557579" y="37625"/>
            <a:ext cx="2126750" cy="23698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latin typeface="Garamond" panose="02020404030301010803" pitchFamily="18" charset="0"/>
              </a:rPr>
              <a:t>EQUIPAMIENTOS URBANOS BÁSICOS</a:t>
            </a:r>
          </a:p>
          <a:p>
            <a:r>
              <a:rPr lang="es-MX" sz="1000" b="1" dirty="0">
                <a:latin typeface="Garamond" panose="02020404030301010803" pitchFamily="18" charset="0"/>
              </a:rPr>
              <a:t>Cementerios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b="1" dirty="0">
                <a:latin typeface="Garamond" panose="02020404030301010803" pitchFamily="18" charset="0"/>
              </a:rPr>
              <a:t>Abastecimiento de alimentos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b="1" dirty="0">
                <a:latin typeface="Garamond" panose="02020404030301010803" pitchFamily="18" charset="0"/>
              </a:rPr>
              <a:t>Administración de justicia y convivencia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b="1" dirty="0">
                <a:latin typeface="Garamond" panose="02020404030301010803" pitchFamily="18" charset="0"/>
              </a:rPr>
              <a:t>Atención de Fauna y Flora 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b="1" dirty="0">
                <a:latin typeface="Garamond" panose="02020404030301010803" pitchFamily="18" charset="0"/>
              </a:rPr>
              <a:t>Deporte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b="1" dirty="0">
                <a:latin typeface="Garamond" panose="02020404030301010803" pitchFamily="18" charset="0"/>
              </a:rPr>
              <a:t>Administración Pública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b="1" dirty="0">
                <a:latin typeface="Garamond" panose="02020404030301010803" pitchFamily="18" charset="0"/>
              </a:rPr>
              <a:t>Seguridad Ciudadana</a:t>
            </a:r>
          </a:p>
        </p:txBody>
      </p:sp>
      <p:pic>
        <p:nvPicPr>
          <p:cNvPr id="1026" name="Picture 2" descr="C:\Users\zanpri\Documents\Pollo asa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54" y="537858"/>
            <a:ext cx="176050" cy="1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npri\Documents\Justic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836713"/>
            <a:ext cx="124791" cy="1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anpri\Documents\Admón Public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772817"/>
            <a:ext cx="275108" cy="27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npri\Documents\SÍMBOLES\Seguridad Ciudadan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74" y="2170916"/>
            <a:ext cx="230590" cy="2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zanpri\Documents\SÍMBOLES\Cementerio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60" y="225616"/>
            <a:ext cx="179048" cy="17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zanpri\Documents\Fauna y flora pand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12" y="1290860"/>
            <a:ext cx="314693" cy="1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zanpri\Documents\salu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955073"/>
            <a:ext cx="167063" cy="1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zanpri\Documents\Lugares de cult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879762"/>
            <a:ext cx="138379" cy="1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99" y="757812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06" y="699332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63" y="381464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82" y="510156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82" y="964774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22" y="963363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86" y="2044894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2226930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2082914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41" y="1609972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25" y="1484785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29" y="1858762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108790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54" y="1340768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43" y="1468830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1484784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1268760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" descr="C:\Users\zanpri\Documents\Admón Public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71" y="2443782"/>
            <a:ext cx="280847" cy="2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C:\Users\zanpri\Documents\SÍMBOLES\Seguridad Ciudadan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73" y="1932801"/>
            <a:ext cx="183364" cy="1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30" y="2154922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94" y="1900878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78" y="2082915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zanpri\Documents\Cultur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46" y="2273590"/>
            <a:ext cx="197851" cy="14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74" y="2764974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zanpri\Documents\Lugares de cult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56" y="2702140"/>
            <a:ext cx="178244" cy="2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7" descr="C:\Users\zanpri\Documents\salud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89" y="3997087"/>
            <a:ext cx="209609" cy="1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3019018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78" y="2527773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62" y="2581060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70" y="3562174"/>
            <a:ext cx="16129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zanpri\Documents\Deportista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43" y="3551483"/>
            <a:ext cx="207553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716777"/>
            <a:ext cx="192526" cy="25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346330" y="3988284"/>
            <a:ext cx="1585931" cy="2369880"/>
            <a:chOff x="8688289" y="44624"/>
            <a:chExt cx="1585931" cy="2369880"/>
          </a:xfrm>
        </p:grpSpPr>
        <p:sp>
          <p:nvSpPr>
            <p:cNvPr id="5" name="4 CuadroTexto"/>
            <p:cNvSpPr txBox="1"/>
            <p:nvPr/>
          </p:nvSpPr>
          <p:spPr>
            <a:xfrm>
              <a:off x="8688289" y="44624"/>
              <a:ext cx="1585931" cy="23698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>
                  <a:latin typeface="Garamond" panose="02020404030301010803" pitchFamily="18" charset="0"/>
                </a:rPr>
                <a:t>EQUIPAMIENTOS URBANOS COLECTIVOS</a:t>
              </a:r>
            </a:p>
            <a:p>
              <a:endParaRPr lang="es-MX" sz="1000" dirty="0">
                <a:latin typeface="Garamond" panose="02020404030301010803" pitchFamily="18" charset="0"/>
              </a:endParaRPr>
            </a:p>
            <a:p>
              <a:r>
                <a:rPr lang="es-MX" sz="1000" b="1" dirty="0">
                  <a:latin typeface="Garamond" panose="02020404030301010803" pitchFamily="18" charset="0"/>
                </a:rPr>
                <a:t>Bienestar</a:t>
              </a:r>
              <a:r>
                <a:rPr lang="es-MX" sz="1000" dirty="0">
                  <a:latin typeface="Garamond" panose="02020404030301010803" pitchFamily="18" charset="0"/>
                </a:rPr>
                <a:t> </a:t>
              </a:r>
              <a:r>
                <a:rPr lang="es-MX" sz="1000" b="1" dirty="0">
                  <a:latin typeface="Garamond" panose="02020404030301010803" pitchFamily="18" charset="0"/>
                </a:rPr>
                <a:t>social</a:t>
              </a:r>
            </a:p>
            <a:p>
              <a:endParaRPr lang="es-MX" sz="1000" dirty="0">
                <a:latin typeface="Garamond" panose="02020404030301010803" pitchFamily="18" charset="0"/>
              </a:endParaRPr>
            </a:p>
            <a:p>
              <a:r>
                <a:rPr lang="es-MX" sz="1000" b="1" dirty="0">
                  <a:latin typeface="Garamond" panose="02020404030301010803" pitchFamily="18" charset="0"/>
                </a:rPr>
                <a:t>Culto</a:t>
              </a:r>
            </a:p>
            <a:p>
              <a:endParaRPr lang="es-MX" sz="1000" dirty="0">
                <a:latin typeface="Garamond" panose="02020404030301010803" pitchFamily="18" charset="0"/>
              </a:endParaRPr>
            </a:p>
            <a:p>
              <a:r>
                <a:rPr lang="es-MX" sz="1000" b="1" dirty="0">
                  <a:latin typeface="Garamond" panose="02020404030301010803" pitchFamily="18" charset="0"/>
                </a:rPr>
                <a:t>Cultura</a:t>
              </a:r>
            </a:p>
            <a:p>
              <a:endParaRPr lang="es-MX" sz="1000" dirty="0">
                <a:latin typeface="Garamond" panose="02020404030301010803" pitchFamily="18" charset="0"/>
              </a:endParaRPr>
            </a:p>
            <a:p>
              <a:r>
                <a:rPr lang="es-MX" sz="1000" b="1" dirty="0">
                  <a:latin typeface="Garamond" panose="02020404030301010803" pitchFamily="18" charset="0"/>
                </a:rPr>
                <a:t>Educación </a:t>
              </a:r>
            </a:p>
            <a:p>
              <a:endParaRPr lang="es-MX" sz="1000" dirty="0">
                <a:latin typeface="Garamond" panose="02020404030301010803" pitchFamily="18" charset="0"/>
              </a:endParaRPr>
            </a:p>
            <a:p>
              <a:r>
                <a:rPr lang="es-MX" sz="1000" b="1" dirty="0">
                  <a:latin typeface="Garamond" panose="02020404030301010803" pitchFamily="18" charset="0"/>
                </a:rPr>
                <a:t>Recreación </a:t>
              </a:r>
            </a:p>
            <a:p>
              <a:endParaRPr lang="es-MX" sz="1000" dirty="0">
                <a:latin typeface="Garamond" panose="02020404030301010803" pitchFamily="18" charset="0"/>
              </a:endParaRPr>
            </a:p>
            <a:p>
              <a:r>
                <a:rPr lang="es-MX" sz="1000" b="1" dirty="0">
                  <a:latin typeface="Garamond" panose="02020404030301010803" pitchFamily="18" charset="0"/>
                </a:rPr>
                <a:t>Salud</a:t>
              </a:r>
            </a:p>
            <a:p>
              <a:endParaRPr lang="es-MX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3" name="Picture 2" descr="C:\Users\zanpri\Documents\Bienestar social f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9908" y="462575"/>
              <a:ext cx="200508" cy="178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zanpri\Documents\Lugares de culto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328" y="670127"/>
              <a:ext cx="222041" cy="27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zanpri\Documents\Cultura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352" y="1059401"/>
              <a:ext cx="251954" cy="18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zanpri\Documents\salud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337" y="1974626"/>
              <a:ext cx="223837" cy="20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zanpri\Documents\Symbols\Estudiantes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1822" y="1327733"/>
              <a:ext cx="254579" cy="214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480" y="1638285"/>
              <a:ext cx="176912" cy="23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0" name="Picture 14" descr="C:\Users\zanpri\Documents\Deportista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458224"/>
            <a:ext cx="259077" cy="3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49" y="3371308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701078"/>
            <a:ext cx="190110" cy="1599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zanpri\Documents\Lugares de cult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655174"/>
            <a:ext cx="164700" cy="2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861049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04" y="4149081"/>
            <a:ext cx="192977" cy="1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770333"/>
            <a:ext cx="211665" cy="1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7" descr="C:\Users\zanpri\Documents\salud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619121"/>
            <a:ext cx="237732" cy="2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82" y="2348881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C:\Users\zanpri\Documents\Cultur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39" y="2676601"/>
            <a:ext cx="266747" cy="1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998048"/>
            <a:ext cx="189760" cy="1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 descr="C:\Users\zanpri\Documents\Lugares de cult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958863"/>
            <a:ext cx="183126" cy="2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3212976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74" y="3556222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5444378" y="1329734"/>
            <a:ext cx="1227687" cy="127720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912088" y="2800788"/>
            <a:ext cx="1273023" cy="1196299"/>
          </a:xfrm>
          <a:prstGeom prst="line">
            <a:avLst/>
          </a:prstGeom>
          <a:ln w="254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699985" y="3716192"/>
            <a:ext cx="1115826" cy="714426"/>
          </a:xfrm>
          <a:prstGeom prst="line">
            <a:avLst/>
          </a:prstGeom>
          <a:ln w="254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124 CuadroTexto"/>
          <p:cNvSpPr txBox="1"/>
          <p:nvPr/>
        </p:nvSpPr>
        <p:spPr>
          <a:xfrm>
            <a:off x="4538742" y="-27384"/>
            <a:ext cx="472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 Black" panose="020B0A04020102020204" pitchFamily="34" charset="0"/>
              </a:rPr>
              <a:t>COMUNA 16 SANTIAGO DE CALI</a:t>
            </a:r>
            <a:endParaRPr lang="es-CO" sz="1600" b="1" dirty="0">
              <a:latin typeface="Arial Black" panose="020B0A04020102020204" pitchFamily="34" charset="0"/>
            </a:endParaRPr>
          </a:p>
        </p:txBody>
      </p:sp>
      <p:sp>
        <p:nvSpPr>
          <p:cNvPr id="127" name="126 CuadroTexto"/>
          <p:cNvSpPr txBox="1"/>
          <p:nvPr/>
        </p:nvSpPr>
        <p:spPr>
          <a:xfrm rot="19149054">
            <a:off x="5275065" y="459336"/>
            <a:ext cx="1415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Antonio Nariño</a:t>
            </a:r>
            <a:endParaRPr lang="es-CO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140 CuadroTexto"/>
          <p:cNvSpPr txBox="1"/>
          <p:nvPr/>
        </p:nvSpPr>
        <p:spPr>
          <a:xfrm rot="19030908">
            <a:off x="4366217" y="1472081"/>
            <a:ext cx="1269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Unión de vivienda popular</a:t>
            </a:r>
            <a:endParaRPr lang="es-CO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141 CuadroTexto"/>
          <p:cNvSpPr txBox="1"/>
          <p:nvPr/>
        </p:nvSpPr>
        <p:spPr>
          <a:xfrm rot="19030908">
            <a:off x="3611829" y="2211703"/>
            <a:ext cx="1018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Rep. de Israel</a:t>
            </a:r>
            <a:endParaRPr lang="es-CO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142 CuadroTexto"/>
          <p:cNvSpPr txBox="1"/>
          <p:nvPr/>
        </p:nvSpPr>
        <p:spPr>
          <a:xfrm rot="16866955">
            <a:off x="3104073" y="3096766"/>
            <a:ext cx="115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Mariano Ramos</a:t>
            </a:r>
            <a:endParaRPr lang="es-CO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6" name="Picture 2" descr="C:\Users\zanpri\Documents\Pollo asado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1212880"/>
            <a:ext cx="145407" cy="1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C:\Users\zanpri\Documents\Pollo asado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96" y="2144472"/>
            <a:ext cx="207796" cy="1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C:\Users\zanpri\Documents\Pollo asado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42" y="2678140"/>
            <a:ext cx="198742" cy="1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5" descr="C:\Users\zanpri\Documents\Police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933056"/>
            <a:ext cx="235450" cy="2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5" descr="C:\Users\zanpri\Documents\Polic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56" y="2184919"/>
            <a:ext cx="228240" cy="2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1" descr="C:\Users\zanpri\Documents\Fauna y flora pand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10" y="4365104"/>
            <a:ext cx="338209" cy="1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1048 CuadroTexto"/>
          <p:cNvSpPr txBox="1"/>
          <p:nvPr/>
        </p:nvSpPr>
        <p:spPr>
          <a:xfrm>
            <a:off x="1557580" y="2420889"/>
            <a:ext cx="188329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Garamond" panose="02020404030301010803" pitchFamily="18" charset="0"/>
              </a:rPr>
              <a:t>BARRIO ANTONIO NARIÑO</a:t>
            </a:r>
          </a:p>
          <a:p>
            <a:r>
              <a:rPr lang="es-MX" sz="1100" b="1" dirty="0">
                <a:latin typeface="Garamond" panose="02020404030301010803" pitchFamily="18" charset="0"/>
              </a:rPr>
              <a:t>A. </a:t>
            </a:r>
            <a:r>
              <a:rPr lang="es-MX" sz="900" dirty="0">
                <a:latin typeface="Garamond" panose="02020404030301010803" pitchFamily="18" charset="0"/>
              </a:rPr>
              <a:t>Instituto Ser</a:t>
            </a:r>
          </a:p>
          <a:p>
            <a:r>
              <a:rPr lang="es-MX" sz="900" dirty="0">
                <a:latin typeface="Garamond" panose="02020404030301010803" pitchFamily="18" charset="0"/>
              </a:rPr>
              <a:t>Escuela Primero de Mayo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Colegio Camino de la Paz</a:t>
            </a:r>
          </a:p>
          <a:p>
            <a:r>
              <a:rPr lang="es-MX" sz="900" dirty="0">
                <a:latin typeface="Garamond" panose="02020404030301010803" pitchFamily="18" charset="0"/>
              </a:rPr>
              <a:t>Parroquia Santo Evangelio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Hogar Infantil Mis Amores</a:t>
            </a:r>
          </a:p>
          <a:p>
            <a:endParaRPr lang="es-MX" sz="900" dirty="0">
              <a:latin typeface="Garamond" panose="02020404030301010803" pitchFamily="18" charset="0"/>
            </a:endParaRPr>
          </a:p>
          <a:p>
            <a:r>
              <a:rPr lang="es-MX" sz="1100" b="1" dirty="0">
                <a:latin typeface="Garamond" panose="02020404030301010803" pitchFamily="18" charset="0"/>
              </a:rPr>
              <a:t>B. </a:t>
            </a:r>
            <a:r>
              <a:rPr lang="es-MX" sz="900" dirty="0">
                <a:latin typeface="Garamond" panose="02020404030301010803" pitchFamily="18" charset="0"/>
              </a:rPr>
              <a:t>Escuela Pablo Neruda</a:t>
            </a:r>
          </a:p>
          <a:p>
            <a:r>
              <a:rPr lang="es-MX" sz="900" dirty="0">
                <a:latin typeface="Garamond" panose="02020404030301010803" pitchFamily="18" charset="0"/>
              </a:rPr>
              <a:t>Centro de Salud Antonio Nariño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Lic. </a:t>
            </a:r>
            <a:r>
              <a:rPr lang="es-MX" sz="900" dirty="0" err="1">
                <a:latin typeface="Garamond" panose="02020404030301010803" pitchFamily="18" charset="0"/>
              </a:rPr>
              <a:t>Pedag</a:t>
            </a:r>
            <a:r>
              <a:rPr lang="es-MX" sz="900" dirty="0">
                <a:latin typeface="Garamond" panose="02020404030301010803" pitchFamily="18" charset="0"/>
              </a:rPr>
              <a:t>. José María </a:t>
            </a:r>
            <a:r>
              <a:rPr lang="es-MX" sz="900" dirty="0" err="1">
                <a:latin typeface="Garamond" panose="02020404030301010803" pitchFamily="18" charset="0"/>
              </a:rPr>
              <a:t>Carbonel</a:t>
            </a:r>
            <a:endParaRPr lang="es-MX" sz="900" dirty="0">
              <a:latin typeface="Garamond" panose="02020404030301010803" pitchFamily="18" charset="0"/>
            </a:endParaRPr>
          </a:p>
          <a:p>
            <a:r>
              <a:rPr lang="es-MX" sz="900" dirty="0">
                <a:latin typeface="Garamond" panose="02020404030301010803" pitchFamily="18" charset="0"/>
              </a:rPr>
              <a:t>Corporación Civil Daniel </a:t>
            </a:r>
            <a:r>
              <a:rPr lang="es-MX" sz="900" dirty="0" err="1">
                <a:latin typeface="Garamond" panose="02020404030301010803" pitchFamily="18" charset="0"/>
              </a:rPr>
              <a:t>Guillard</a:t>
            </a:r>
            <a:endParaRPr lang="es-MX" sz="900" dirty="0">
              <a:latin typeface="Garamond" panose="02020404030301010803" pitchFamily="18" charset="0"/>
            </a:endParaRPr>
          </a:p>
          <a:p>
            <a:endParaRPr lang="es-MX" sz="900" dirty="0">
              <a:latin typeface="Garamond" panose="02020404030301010803" pitchFamily="18" charset="0"/>
            </a:endParaRPr>
          </a:p>
          <a:p>
            <a:r>
              <a:rPr lang="es-MX" sz="1100" b="1" dirty="0">
                <a:latin typeface="Garamond" panose="02020404030301010803" pitchFamily="18" charset="0"/>
              </a:rPr>
              <a:t>C. </a:t>
            </a:r>
            <a:r>
              <a:rPr lang="es-MX" sz="900" dirty="0">
                <a:latin typeface="Garamond" panose="02020404030301010803" pitchFamily="18" charset="0"/>
              </a:rPr>
              <a:t>Esc. Antonio Nariño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Autoservicio Merca Sol</a:t>
            </a:r>
          </a:p>
          <a:p>
            <a:r>
              <a:rPr lang="es-MX" sz="900" dirty="0">
                <a:latin typeface="Garamond" panose="02020404030301010803" pitchFamily="18" charset="0"/>
              </a:rPr>
              <a:t>I.C.B.F. paraíso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Hogar Infantil la Felicidad</a:t>
            </a:r>
          </a:p>
          <a:p>
            <a:r>
              <a:rPr lang="es-MX" sz="900" dirty="0">
                <a:latin typeface="Garamond" panose="02020404030301010803" pitchFamily="18" charset="0"/>
              </a:rPr>
              <a:t>Hogar Infantil Chiquilladas</a:t>
            </a:r>
          </a:p>
          <a:p>
            <a:endParaRPr lang="es-MX" sz="900" dirty="0">
              <a:latin typeface="Garamond" panose="02020404030301010803" pitchFamily="18" charset="0"/>
            </a:endParaRPr>
          </a:p>
          <a:p>
            <a:r>
              <a:rPr lang="es-MX" sz="1100" b="1" dirty="0">
                <a:latin typeface="Garamond" panose="02020404030301010803" pitchFamily="18" charset="0"/>
              </a:rPr>
              <a:t>D. </a:t>
            </a:r>
            <a:r>
              <a:rPr lang="es-MX" sz="900" dirty="0">
                <a:latin typeface="Garamond" panose="02020404030301010803" pitchFamily="18" charset="0"/>
              </a:rPr>
              <a:t>Liceo Juvenil Visión Futuro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Liceo Comercial Nuevo Mundo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Hogar Comunitario Bienestar</a:t>
            </a:r>
          </a:p>
          <a:p>
            <a:r>
              <a:rPr lang="es-MX" sz="900" dirty="0">
                <a:latin typeface="Garamond" panose="02020404030301010803" pitchFamily="18" charset="0"/>
              </a:rPr>
              <a:t>Junta de Acción Comunal </a:t>
            </a:r>
          </a:p>
          <a:p>
            <a:r>
              <a:rPr lang="es-MX" sz="900" dirty="0">
                <a:latin typeface="Garamond" panose="02020404030301010803" pitchFamily="18" charset="0"/>
              </a:rPr>
              <a:t>Hogar infantil Lagrimitas</a:t>
            </a:r>
          </a:p>
          <a:p>
            <a:endParaRPr lang="es-MX" sz="700" dirty="0">
              <a:latin typeface="Garamond" panose="02020404030301010803" pitchFamily="18" charset="0"/>
            </a:endParaRPr>
          </a:p>
          <a:p>
            <a:r>
              <a:rPr lang="es-MX" sz="1100" b="1" dirty="0">
                <a:latin typeface="Garamond" panose="02020404030301010803" pitchFamily="18" charset="0"/>
              </a:rPr>
              <a:t>E. </a:t>
            </a:r>
            <a:r>
              <a:rPr lang="es-MX" sz="900" dirty="0">
                <a:latin typeface="Garamond" panose="02020404030301010803" pitchFamily="18" charset="0"/>
              </a:rPr>
              <a:t>Escuela </a:t>
            </a:r>
            <a:r>
              <a:rPr lang="es-MX" sz="900" dirty="0" err="1">
                <a:latin typeface="Garamond" panose="02020404030301010803" pitchFamily="18" charset="0"/>
              </a:rPr>
              <a:t>Lisardo</a:t>
            </a:r>
            <a:r>
              <a:rPr lang="es-MX" sz="900" dirty="0">
                <a:latin typeface="Garamond" panose="02020404030301010803" pitchFamily="18" charset="0"/>
              </a:rPr>
              <a:t> </a:t>
            </a:r>
            <a:r>
              <a:rPr lang="es-MX" sz="900" dirty="0" err="1">
                <a:latin typeface="Garamond" panose="02020404030301010803" pitchFamily="18" charset="0"/>
              </a:rPr>
              <a:t>Franky</a:t>
            </a:r>
            <a:r>
              <a:rPr lang="es-MX" sz="900" dirty="0">
                <a:latin typeface="Garamond" panose="02020404030301010803" pitchFamily="18" charset="0"/>
              </a:rPr>
              <a:t> </a:t>
            </a:r>
          </a:p>
          <a:p>
            <a:r>
              <a:rPr lang="es-MX" sz="900" dirty="0">
                <a:latin typeface="Garamond" panose="02020404030301010803" pitchFamily="18" charset="0"/>
              </a:rPr>
              <a:t>Hogar </a:t>
            </a:r>
            <a:r>
              <a:rPr lang="es-MX" sz="900" dirty="0" err="1">
                <a:latin typeface="Garamond" panose="02020404030301010803" pitchFamily="18" charset="0"/>
              </a:rPr>
              <a:t>Icbf</a:t>
            </a:r>
            <a:endParaRPr lang="es-MX" sz="900" dirty="0">
              <a:latin typeface="Garamond" panose="02020404030301010803" pitchFamily="18" charset="0"/>
            </a:endParaRPr>
          </a:p>
          <a:p>
            <a:r>
              <a:rPr lang="es-MX" sz="900" dirty="0">
                <a:latin typeface="Garamond" panose="02020404030301010803" pitchFamily="18" charset="0"/>
              </a:rPr>
              <a:t>Hogar infantil Petete</a:t>
            </a:r>
          </a:p>
        </p:txBody>
      </p:sp>
      <p:pic>
        <p:nvPicPr>
          <p:cNvPr id="164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81" y="972751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1049 CuadroTexto"/>
          <p:cNvSpPr txBox="1"/>
          <p:nvPr/>
        </p:nvSpPr>
        <p:spPr>
          <a:xfrm>
            <a:off x="8202584" y="999355"/>
            <a:ext cx="179762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latin typeface="Garamond" panose="02020404030301010803" pitchFamily="18" charset="0"/>
              </a:rPr>
              <a:t>BARRIO UNIÓN DE VIVIENDA POPULAR</a:t>
            </a:r>
          </a:p>
          <a:p>
            <a:r>
              <a:rPr lang="es-MX" sz="1100" b="1" dirty="0">
                <a:latin typeface="Garamond" panose="02020404030301010803" pitchFamily="18" charset="0"/>
              </a:rPr>
              <a:t>A. </a:t>
            </a:r>
            <a:r>
              <a:rPr lang="es-MX" sz="900" dirty="0">
                <a:latin typeface="Garamond" panose="02020404030301010803" pitchFamily="18" charset="0"/>
              </a:rPr>
              <a:t>Polideportivo Marino Rengifo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-Colegio Libardo Madrid</a:t>
            </a:r>
          </a:p>
          <a:p>
            <a:r>
              <a:rPr lang="es-MX" sz="900" dirty="0">
                <a:latin typeface="Garamond" panose="02020404030301010803" pitchFamily="18" charset="0"/>
              </a:rPr>
              <a:t>Centro de Administración      Local Integrada (C.A.L.I.)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-Defensa Civil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-Kiosco de la 3° Edad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-Esc. Alejandro Montano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-Teatro Cultural</a:t>
            </a:r>
          </a:p>
          <a:p>
            <a:endParaRPr lang="es-MX" sz="900" dirty="0">
              <a:latin typeface="Garamond" panose="02020404030301010803" pitchFamily="18" charset="0"/>
            </a:endParaRPr>
          </a:p>
          <a:p>
            <a:r>
              <a:rPr lang="es-MX" sz="1100" b="1" dirty="0">
                <a:latin typeface="Garamond" panose="02020404030301010803" pitchFamily="18" charset="0"/>
              </a:rPr>
              <a:t>B. </a:t>
            </a:r>
            <a:r>
              <a:rPr lang="es-MX" sz="900" dirty="0">
                <a:latin typeface="Garamond" panose="02020404030301010803" pitchFamily="18" charset="0"/>
              </a:rPr>
              <a:t>-Autoservicio Merca Unión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-Colegio Pablo Sexto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-Colegio El Futuro de Colombia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-Hogar muchachitos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-Corp. de Rehabilitación Antonieta Fase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-Escuela Cristo Maestro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-Parroquia Cristo Maestro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-Hogar infantil </a:t>
            </a:r>
            <a:r>
              <a:rPr lang="es-MX" sz="900" dirty="0" err="1">
                <a:latin typeface="Garamond" panose="02020404030301010803" pitchFamily="18" charset="0"/>
              </a:rPr>
              <a:t>Icbf</a:t>
            </a:r>
            <a:r>
              <a:rPr lang="es-MX" sz="900" dirty="0">
                <a:latin typeface="Garamond" panose="02020404030301010803" pitchFamily="18" charset="0"/>
              </a:rPr>
              <a:t> Casita de Chocolate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-Puesto de Salud Unión de Vivienda Popular</a:t>
            </a:r>
          </a:p>
          <a:p>
            <a:r>
              <a:rPr lang="es-MX" sz="900" dirty="0">
                <a:latin typeface="Garamond" panose="02020404030301010803" pitchFamily="18" charset="0"/>
              </a:rPr>
              <a:t>-Inst. </a:t>
            </a:r>
            <a:r>
              <a:rPr lang="es-MX" sz="900" dirty="0" err="1">
                <a:latin typeface="Garamond" panose="02020404030301010803" pitchFamily="18" charset="0"/>
              </a:rPr>
              <a:t>Tec</a:t>
            </a:r>
            <a:r>
              <a:rPr lang="es-MX" sz="900" dirty="0">
                <a:latin typeface="Garamond" panose="02020404030301010803" pitchFamily="18" charset="0"/>
              </a:rPr>
              <a:t>. Empresarial Futuro Profesional</a:t>
            </a:r>
          </a:p>
          <a:p>
            <a:endParaRPr lang="es-MX" sz="900" dirty="0">
              <a:latin typeface="Garamond" panose="02020404030301010803" pitchFamily="18" charset="0"/>
            </a:endParaRPr>
          </a:p>
          <a:p>
            <a:endParaRPr lang="es-MX" sz="900" dirty="0">
              <a:latin typeface="Garamond" panose="02020404030301010803" pitchFamily="18" charset="0"/>
            </a:endParaRPr>
          </a:p>
          <a:p>
            <a:endParaRPr lang="es-MX" sz="900" dirty="0">
              <a:latin typeface="Garamond" panose="02020404030301010803" pitchFamily="18" charset="0"/>
            </a:endParaRPr>
          </a:p>
          <a:p>
            <a:endParaRPr lang="es-MX" sz="900" dirty="0">
              <a:latin typeface="Garamond" panose="02020404030301010803" pitchFamily="18" charset="0"/>
            </a:endParaRPr>
          </a:p>
          <a:p>
            <a:endParaRPr lang="es-MX" sz="900" dirty="0">
              <a:latin typeface="Garamond" panose="02020404030301010803" pitchFamily="18" charset="0"/>
            </a:endParaRPr>
          </a:p>
          <a:p>
            <a:endParaRPr lang="es-MX" sz="900" dirty="0">
              <a:latin typeface="Garamond" panose="02020404030301010803" pitchFamily="18" charset="0"/>
            </a:endParaRPr>
          </a:p>
          <a:p>
            <a:endParaRPr lang="es-MX" sz="900" dirty="0">
              <a:latin typeface="Garamond" panose="02020404030301010803" pitchFamily="18" charset="0"/>
            </a:endParaRPr>
          </a:p>
          <a:p>
            <a:endParaRPr lang="es-MX" sz="900" dirty="0">
              <a:latin typeface="Garamond" panose="02020404030301010803" pitchFamily="18" charset="0"/>
            </a:endParaRPr>
          </a:p>
          <a:p>
            <a:endParaRPr lang="es-MX" sz="900" b="1" dirty="0">
              <a:latin typeface="Garamond" panose="02020404030301010803" pitchFamily="18" charset="0"/>
            </a:endParaRPr>
          </a:p>
          <a:p>
            <a:endParaRPr lang="es-CO" sz="900" dirty="0">
              <a:latin typeface="Garamond" panose="02020404030301010803" pitchFamily="18" charset="0"/>
            </a:endParaRPr>
          </a:p>
        </p:txBody>
      </p:sp>
      <p:sp>
        <p:nvSpPr>
          <p:cNvPr id="166" name="165 CuadroTexto"/>
          <p:cNvSpPr txBox="1"/>
          <p:nvPr/>
        </p:nvSpPr>
        <p:spPr>
          <a:xfrm>
            <a:off x="10191820" y="1610381"/>
            <a:ext cx="18265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Garamond" panose="02020404030301010803" pitchFamily="18" charset="0"/>
              </a:rPr>
              <a:t>BARRIO REPÚBLICA DE ISRAEL</a:t>
            </a:r>
          </a:p>
          <a:p>
            <a:r>
              <a:rPr lang="es-MX" sz="1200" dirty="0">
                <a:latin typeface="Garamond" panose="02020404030301010803" pitchFamily="18" charset="0"/>
              </a:rPr>
              <a:t>A. </a:t>
            </a:r>
            <a:r>
              <a:rPr lang="es-MX" sz="1000" dirty="0">
                <a:latin typeface="Garamond" panose="02020404030301010803" pitchFamily="18" charset="0"/>
              </a:rPr>
              <a:t>Expendio Bimbo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-Junta de Acción Comunal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-Hogar Infantil Cecilia Caballero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-Colegio Francisco José Ruiz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-Biblioteca Comunitaria Francisco José Ruiz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-Hospital Carlos Carmona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200" b="1" dirty="0">
                <a:latin typeface="Garamond" panose="02020404030301010803" pitchFamily="18" charset="0"/>
              </a:rPr>
              <a:t>B. </a:t>
            </a:r>
            <a:r>
              <a:rPr lang="es-MX" sz="1000" dirty="0">
                <a:latin typeface="Garamond" panose="02020404030301010803" pitchFamily="18" charset="0"/>
              </a:rPr>
              <a:t>Colegio Rodrigo Tafur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-Parroquia Santo Cura de </a:t>
            </a:r>
            <a:r>
              <a:rPr lang="es-MX" sz="1000" dirty="0" err="1">
                <a:latin typeface="Garamond" panose="02020404030301010803" pitchFamily="18" charset="0"/>
              </a:rPr>
              <a:t>Ars</a:t>
            </a:r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dirty="0">
                <a:latin typeface="Garamond" panose="02020404030301010803" pitchFamily="18" charset="0"/>
              </a:rPr>
              <a:t>-Hogar </a:t>
            </a:r>
            <a:r>
              <a:rPr lang="es-MX" sz="1000" dirty="0" err="1">
                <a:latin typeface="Garamond" panose="02020404030301010803" pitchFamily="18" charset="0"/>
              </a:rPr>
              <a:t>Inf</a:t>
            </a:r>
            <a:r>
              <a:rPr lang="es-MX" sz="1000" dirty="0">
                <a:latin typeface="Garamond" panose="02020404030301010803" pitchFamily="18" charset="0"/>
              </a:rPr>
              <a:t>. Genios del Mañana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b="1" dirty="0">
                <a:latin typeface="Garamond" panose="02020404030301010803" pitchFamily="18" charset="0"/>
              </a:rPr>
              <a:t>C. </a:t>
            </a:r>
            <a:r>
              <a:rPr lang="es-MX" sz="1000" dirty="0">
                <a:latin typeface="Garamond" panose="02020404030301010803" pitchFamily="18" charset="0"/>
              </a:rPr>
              <a:t>Escuela de Enfermería Vida y Salud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-Colegio Juan Ramón Rousseau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-Colegio Antonia Santos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-Hogar </a:t>
            </a:r>
            <a:r>
              <a:rPr lang="es-MX" sz="1000" dirty="0" err="1">
                <a:latin typeface="Garamond" panose="02020404030301010803" pitchFamily="18" charset="0"/>
              </a:rPr>
              <a:t>Inf</a:t>
            </a:r>
            <a:r>
              <a:rPr lang="es-MX" sz="1000" dirty="0">
                <a:latin typeface="Garamond" panose="02020404030301010803" pitchFamily="18" charset="0"/>
              </a:rPr>
              <a:t>. Los </a:t>
            </a:r>
            <a:r>
              <a:rPr lang="es-MX" sz="1000" dirty="0" err="1">
                <a:latin typeface="Garamond" panose="02020404030301010803" pitchFamily="18" charset="0"/>
              </a:rPr>
              <a:t>Picapiedras</a:t>
            </a:r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dirty="0">
                <a:latin typeface="Garamond" panose="02020404030301010803" pitchFamily="18" charset="0"/>
              </a:rPr>
              <a:t>-Colegio Carlos Holmes Trujillo</a:t>
            </a:r>
          </a:p>
          <a:p>
            <a:r>
              <a:rPr lang="es-MX" sz="1000" dirty="0">
                <a:latin typeface="Garamond" panose="02020404030301010803" pitchFamily="18" charset="0"/>
              </a:rPr>
              <a:t>-Hogar Infantil Los </a:t>
            </a:r>
            <a:r>
              <a:rPr lang="es-MX" sz="1000" dirty="0" err="1">
                <a:latin typeface="Garamond" panose="02020404030301010803" pitchFamily="18" charset="0"/>
              </a:rPr>
              <a:t>Pininos</a:t>
            </a:r>
            <a:endParaRPr lang="es-MX" sz="1000" dirty="0">
              <a:latin typeface="Garamond" panose="02020404030301010803" pitchFamily="18" charset="0"/>
            </a:endParaRPr>
          </a:p>
          <a:p>
            <a:r>
              <a:rPr lang="es-MX" sz="1000" dirty="0">
                <a:latin typeface="Garamond" panose="02020404030301010803" pitchFamily="18" charset="0"/>
              </a:rPr>
              <a:t>-</a:t>
            </a:r>
          </a:p>
          <a:p>
            <a:endParaRPr lang="es-MX" sz="1000" dirty="0">
              <a:latin typeface="Garamond" panose="02020404030301010803" pitchFamily="18" charset="0"/>
            </a:endParaRPr>
          </a:p>
          <a:p>
            <a:endParaRPr lang="es-CO" sz="1000" dirty="0">
              <a:latin typeface="Garamond" panose="02020404030301010803" pitchFamily="18" charset="0"/>
            </a:endParaRPr>
          </a:p>
        </p:txBody>
      </p:sp>
      <p:pic>
        <p:nvPicPr>
          <p:cNvPr id="167" name="Picture 7" descr="C:\Users\zanpri\Documents\Admón Public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74" y="1648975"/>
            <a:ext cx="294204" cy="2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>
          <a:xfrm rot="1035178">
            <a:off x="5806423" y="859907"/>
            <a:ext cx="814688" cy="44199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Elipse"/>
          <p:cNvSpPr/>
          <p:nvPr/>
        </p:nvSpPr>
        <p:spPr>
          <a:xfrm rot="2334277">
            <a:off x="5470723" y="1164809"/>
            <a:ext cx="655267" cy="42633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110 Elipse"/>
          <p:cNvSpPr/>
          <p:nvPr/>
        </p:nvSpPr>
        <p:spPr>
          <a:xfrm rot="2431249">
            <a:off x="6292786" y="437844"/>
            <a:ext cx="868595" cy="58330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Elipse"/>
          <p:cNvSpPr/>
          <p:nvPr/>
        </p:nvSpPr>
        <p:spPr>
          <a:xfrm>
            <a:off x="6018356" y="1434842"/>
            <a:ext cx="889961" cy="610052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Elipse"/>
          <p:cNvSpPr/>
          <p:nvPr/>
        </p:nvSpPr>
        <p:spPr>
          <a:xfrm rot="19145333">
            <a:off x="6568051" y="1942871"/>
            <a:ext cx="862115" cy="28534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CuadroTexto"/>
          <p:cNvSpPr txBox="1"/>
          <p:nvPr/>
        </p:nvSpPr>
        <p:spPr>
          <a:xfrm>
            <a:off x="6453237" y="620688"/>
            <a:ext cx="36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s-CO" sz="1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6" name="115 CuadroTexto"/>
          <p:cNvSpPr txBox="1"/>
          <p:nvPr/>
        </p:nvSpPr>
        <p:spPr>
          <a:xfrm>
            <a:off x="6170828" y="1043444"/>
            <a:ext cx="42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s-CO" sz="1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5807969" y="1331476"/>
            <a:ext cx="42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s-CO" sz="1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6023993" y="1547500"/>
            <a:ext cx="42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s-CO" sz="1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1" name="120 CuadroTexto"/>
          <p:cNvSpPr txBox="1"/>
          <p:nvPr/>
        </p:nvSpPr>
        <p:spPr>
          <a:xfrm>
            <a:off x="7032105" y="1763524"/>
            <a:ext cx="42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s-CO" sz="1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2" name="Picture 7" descr="C:\Users\zanpri\Documents\Admón Public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75" y="2027302"/>
            <a:ext cx="246702" cy="2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ortar y redondear rectángulo de esquina sencilla"/>
          <p:cNvSpPr/>
          <p:nvPr/>
        </p:nvSpPr>
        <p:spPr>
          <a:xfrm rot="19844197">
            <a:off x="4882402" y="1744478"/>
            <a:ext cx="981891" cy="615128"/>
          </a:xfrm>
          <a:prstGeom prst="snip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3" name="Picture 7" descr="C:\Users\zanpri\Documents\salu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54" y="2916116"/>
            <a:ext cx="167063" cy="1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05" y="2348881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74" y="3110925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Recortar rectángulo de esquina sencilla"/>
          <p:cNvSpPr/>
          <p:nvPr/>
        </p:nvSpPr>
        <p:spPr>
          <a:xfrm rot="19179229">
            <a:off x="5454730" y="2239849"/>
            <a:ext cx="1001532" cy="875718"/>
          </a:xfrm>
          <a:prstGeom prst="snip1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133 CuadroTexto"/>
          <p:cNvSpPr txBox="1"/>
          <p:nvPr/>
        </p:nvSpPr>
        <p:spPr>
          <a:xfrm>
            <a:off x="5519936" y="1722294"/>
            <a:ext cx="36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s-CO" sz="1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5" name="134 CuadroTexto"/>
          <p:cNvSpPr txBox="1"/>
          <p:nvPr/>
        </p:nvSpPr>
        <p:spPr>
          <a:xfrm>
            <a:off x="6074363" y="2440026"/>
            <a:ext cx="42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s-CO" sz="1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6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26" y="2404719"/>
            <a:ext cx="280322" cy="2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Nube"/>
          <p:cNvSpPr/>
          <p:nvPr/>
        </p:nvSpPr>
        <p:spPr>
          <a:xfrm rot="21239741">
            <a:off x="3967020" y="2373482"/>
            <a:ext cx="1036166" cy="651999"/>
          </a:xfrm>
          <a:prstGeom prst="cloud">
            <a:avLst/>
          </a:prstGeom>
          <a:noFill/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7" name="136 CuadroTexto"/>
          <p:cNvSpPr txBox="1"/>
          <p:nvPr/>
        </p:nvSpPr>
        <p:spPr>
          <a:xfrm>
            <a:off x="4655840" y="2348880"/>
            <a:ext cx="36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s-CO" sz="1600" dirty="0">
              <a:solidFill>
                <a:srgbClr val="0099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8" name="137 CuadroTexto"/>
          <p:cNvSpPr txBox="1"/>
          <p:nvPr/>
        </p:nvSpPr>
        <p:spPr>
          <a:xfrm>
            <a:off x="5051892" y="2885522"/>
            <a:ext cx="36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s-CO" sz="1600" dirty="0">
              <a:solidFill>
                <a:srgbClr val="0099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0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32" y="3614536"/>
            <a:ext cx="184261" cy="1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44" y="3484651"/>
            <a:ext cx="184261" cy="1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11" y="3376230"/>
            <a:ext cx="184261" cy="1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Nube"/>
          <p:cNvSpPr/>
          <p:nvPr/>
        </p:nvSpPr>
        <p:spPr>
          <a:xfrm>
            <a:off x="4676171" y="2916117"/>
            <a:ext cx="651997" cy="440876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38 Nube"/>
          <p:cNvSpPr/>
          <p:nvPr/>
        </p:nvSpPr>
        <p:spPr>
          <a:xfrm rot="2840675">
            <a:off x="5115661" y="3096445"/>
            <a:ext cx="449929" cy="844303"/>
          </a:xfrm>
          <a:prstGeom prst="cloud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8" name="147 CuadroTexto"/>
          <p:cNvSpPr txBox="1"/>
          <p:nvPr/>
        </p:nvSpPr>
        <p:spPr>
          <a:xfrm>
            <a:off x="5375920" y="3234462"/>
            <a:ext cx="36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s-CO" sz="1600" dirty="0">
              <a:solidFill>
                <a:srgbClr val="0099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9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3307050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9" y="3506138"/>
            <a:ext cx="136915" cy="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6" descr="C:\Users\zanpri\Documents\Cultur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3614536"/>
            <a:ext cx="197851" cy="14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7" descr="C:\Users\zanpri\Documents\Admón Public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376230"/>
            <a:ext cx="246702" cy="2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09" y="3429001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78" y="3917102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5" descr="C:\Users\zanpri\Documents\Police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70" y="4190562"/>
            <a:ext cx="193412" cy="17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130 Conector recto"/>
          <p:cNvCxnSpPr/>
          <p:nvPr/>
        </p:nvCxnSpPr>
        <p:spPr>
          <a:xfrm>
            <a:off x="4676171" y="2077019"/>
            <a:ext cx="1196705" cy="130523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11" y="3875530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3" descr="C:\Users\zanpri\Documents\Lugares de cult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31" y="4464349"/>
            <a:ext cx="201401" cy="2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C:\Users\zanpri\Documents\Bienestar social f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63" y="4474490"/>
            <a:ext cx="200508" cy="1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7" descr="C:\Users\zanpri\Documents\Admón Publico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638457"/>
            <a:ext cx="175929" cy="1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3" descr="C:\Users\zanpri\Documents\Symbols\Estudiant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03" y="5051746"/>
            <a:ext cx="190110" cy="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7" descr="C:\Users\zanpri\Documents\Admón Publico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60" y="3989110"/>
            <a:ext cx="229312" cy="2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Conector"/>
          <p:cNvSpPr/>
          <p:nvPr/>
        </p:nvSpPr>
        <p:spPr>
          <a:xfrm>
            <a:off x="3775294" y="3157724"/>
            <a:ext cx="755982" cy="730726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Conector"/>
          <p:cNvSpPr/>
          <p:nvPr/>
        </p:nvSpPr>
        <p:spPr>
          <a:xfrm>
            <a:off x="4655841" y="3884981"/>
            <a:ext cx="450220" cy="438642"/>
          </a:xfrm>
          <a:prstGeom prst="flowChartConnector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43 Triángulo isósceles"/>
          <p:cNvSpPr/>
          <p:nvPr/>
        </p:nvSpPr>
        <p:spPr>
          <a:xfrm>
            <a:off x="3704811" y="3933056"/>
            <a:ext cx="689914" cy="56307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9" name="Picture 4" descr="C:\Users\zanpri\Documents\Justic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19" y="4145438"/>
            <a:ext cx="124791" cy="1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93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</a:pPr>
            <a:r>
              <a:rPr lang="es-CO" dirty="0">
                <a:latin typeface="Georgia Pro Cond Semibold (Títulos)"/>
              </a:rPr>
              <a:t>Contenido</a:t>
            </a:r>
            <a:endParaRPr dirty="0">
              <a:latin typeface="Georgia Pro Cond Semibold (Títulos)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4403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Geo"/>
              <a:buAutoNum type="arabicPeriod"/>
            </a:pPr>
            <a:r>
              <a:rPr lang="es-CO" sz="2590" dirty="0" smtClean="0">
                <a:latin typeface="Georgia Pro Cond Semibold (Títulos)"/>
                <a:hlinkClick r:id="rId3"/>
              </a:rPr>
              <a:t>www.odc.gov.co</a:t>
            </a:r>
            <a:r>
              <a:rPr lang="es-CO" sz="2590" dirty="0" smtClean="0">
                <a:latin typeface="Georgia Pro Cond Semibold (Títulos)"/>
              </a:rPr>
              <a:t> 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Geo"/>
              <a:buAutoNum type="arabicPeriod"/>
            </a:pPr>
            <a:endParaRPr sz="2590" dirty="0">
              <a:latin typeface="Georgia Pro Cond Semibold (Títulos)"/>
            </a:endParaRPr>
          </a:p>
          <a:p>
            <a:pPr marL="514350" lvl="0" indent="-514350">
              <a:lnSpc>
                <a:spcPct val="80000"/>
              </a:lnSpc>
              <a:buSzPts val="2590"/>
              <a:buFont typeface="Geo"/>
              <a:buAutoNum type="arabicPeriod"/>
            </a:pPr>
            <a:r>
              <a:rPr lang="es-CO" sz="2590" dirty="0" smtClean="0">
                <a:latin typeface="Georgia Pro Cond Semibold (Títulos)"/>
              </a:rPr>
              <a:t>SAT</a:t>
            </a:r>
          </a:p>
          <a:p>
            <a:pPr marL="514350" lvl="0" indent="-514350">
              <a:lnSpc>
                <a:spcPct val="80000"/>
              </a:lnSpc>
              <a:buSzPts val="2590"/>
              <a:buFont typeface="Geo"/>
              <a:buAutoNum type="arabicPeriod"/>
            </a:pPr>
            <a:endParaRPr lang="es-CO" sz="2590" dirty="0">
              <a:latin typeface="Georgia Pro Cond Semibold (Títulos)"/>
            </a:endParaRPr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Geo"/>
              <a:buAutoNum type="arabicPeriod"/>
            </a:pPr>
            <a:r>
              <a:rPr lang="es-CO" sz="2590" dirty="0" smtClean="0">
                <a:latin typeface="Georgia Pro Cond Semibold (Títulos)"/>
              </a:rPr>
              <a:t>Próximas publicaciones…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Geo"/>
              <a:buAutoNum type="arabicPeriod"/>
            </a:pPr>
            <a:endParaRPr lang="es-CO" sz="2590" dirty="0" smtClean="0">
              <a:latin typeface="Georgia Pro Cond Semibold (Títulos)"/>
            </a:endParaRPr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Geo"/>
              <a:buAutoNum type="arabicPeriod"/>
            </a:pPr>
            <a:r>
              <a:rPr lang="es-CO" sz="2590" dirty="0" smtClean="0">
                <a:latin typeface="Georgia Pro Cond Semibold (Títulos)"/>
              </a:rPr>
              <a:t>Datos ≠ información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Geo"/>
              <a:buAutoNum type="arabicPeriod"/>
            </a:pPr>
            <a:endParaRPr lang="es-CO" sz="2590" dirty="0" smtClean="0">
              <a:latin typeface="Georgia Pro Cond Semibold (Títulos)"/>
            </a:endParaRPr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Geo"/>
              <a:buAutoNum type="arabicPeriod"/>
            </a:pPr>
            <a:r>
              <a:rPr lang="es-CO" sz="2590" dirty="0" smtClean="0">
                <a:latin typeface="Georgia Pro Cond Semibold (Títulos)"/>
              </a:rPr>
              <a:t>Seguimiento y evaluación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Geo"/>
              <a:buAutoNum type="arabicPeriod"/>
            </a:pPr>
            <a:endParaRPr dirty="0">
              <a:latin typeface="Georgia Pro Cond Semibold (Títulos)"/>
            </a:endParaRPr>
          </a:p>
          <a:p>
            <a:pPr marL="678815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+mj-lt"/>
              <a:buAutoNum type="arabicPeriod"/>
            </a:pPr>
            <a:endParaRPr sz="2590" dirty="0">
              <a:latin typeface="Georgia Pro Cond Semibold (Título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37" y="0"/>
            <a:ext cx="5115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23CA0-FF84-9742-95E3-7B1C765A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400" dirty="0">
                <a:latin typeface="Georgia Pro Cond Semibold (Títulos)"/>
              </a:rPr>
              <a:t>Lavado de activos: acumulación de capital proveniente del narcotráfico</a:t>
            </a:r>
            <a:endParaRPr lang="es-ES_tradnl" sz="2400" dirty="0">
              <a:latin typeface="Georgia Pro Cond Semibold (Títulos)"/>
            </a:endParaRPr>
          </a:p>
        </p:txBody>
      </p:sp>
      <p:sp>
        <p:nvSpPr>
          <p:cNvPr id="5" name="Rectángulo 24">
            <a:extLst>
              <a:ext uri="{FF2B5EF4-FFF2-40B4-BE49-F238E27FC236}">
                <a16:creationId xmlns="" xmlns:a16="http://schemas.microsoft.com/office/drawing/2014/main" id="{267DC4B5-E941-2D4A-B89A-05730557A72E}"/>
              </a:ext>
            </a:extLst>
          </p:cNvPr>
          <p:cNvSpPr/>
          <p:nvPr/>
        </p:nvSpPr>
        <p:spPr>
          <a:xfrm>
            <a:off x="-1" y="6541393"/>
            <a:ext cx="97392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i="1" dirty="0">
                <a:latin typeface="+mj-lt"/>
                <a:cs typeface="Times New Roman" panose="02020603050405020304" pitchFamily="18" charset="0"/>
              </a:rPr>
              <a:t>Fuente: </a:t>
            </a:r>
            <a:r>
              <a:rPr lang="en-US" sz="800" i="1" dirty="0">
                <a:latin typeface="+mj-lt"/>
                <a:cs typeface="Times New Roman" panose="02020603050405020304" pitchFamily="18" charset="0"/>
              </a:rPr>
              <a:t>Illicit activity and money laundering from an economic growth perspective : a model and an application to Colombia, World Bank Policy Research Working Paper, 2016.  </a:t>
            </a:r>
            <a:r>
              <a:rPr lang="en-US" sz="800" i="1" dirty="0" err="1">
                <a:latin typeface="+mj-lt"/>
                <a:cs typeface="Times New Roman" panose="02020603050405020304" pitchFamily="18" charset="0"/>
              </a:rPr>
              <a:t>Actualizado</a:t>
            </a:r>
            <a:r>
              <a:rPr lang="en-US" sz="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00" i="1" dirty="0" err="1">
                <a:latin typeface="+mj-lt"/>
                <a:cs typeface="Times New Roman" panose="02020603050405020304" pitchFamily="18" charset="0"/>
              </a:rPr>
              <a:t>por</a:t>
            </a:r>
            <a:r>
              <a:rPr lang="en-US" sz="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CO" sz="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UIAF, 2018</a:t>
            </a:r>
            <a:endParaRPr lang="es-CO" sz="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3">
            <a:extLst>
              <a:ext uri="{FF2B5EF4-FFF2-40B4-BE49-F238E27FC236}">
                <a16:creationId xmlns="" xmlns:a16="http://schemas.microsoft.com/office/drawing/2014/main" id="{6D4B70A8-F1A4-3F4E-A522-88B33E5C5FBA}"/>
              </a:ext>
            </a:extLst>
          </p:cNvPr>
          <p:cNvSpPr txBox="1">
            <a:spLocks/>
          </p:cNvSpPr>
          <p:nvPr/>
        </p:nvSpPr>
        <p:spPr>
          <a:xfrm>
            <a:off x="1896200" y="1260350"/>
            <a:ext cx="8928992" cy="716503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2000" dirty="0">
                <a:solidFill>
                  <a:schemeClr val="accent1">
                    <a:lumMod val="50000"/>
                  </a:schemeClr>
                </a:solidFill>
              </a:rPr>
              <a:t>Ingresos como porcentaje del PIB: estimación con intervención (línea roja) y sin intervención (línea azul) estatal</a:t>
            </a:r>
          </a:p>
        </p:txBody>
      </p:sp>
      <p:graphicFrame>
        <p:nvGraphicFramePr>
          <p:cNvPr id="6" name="Gráfico 17">
            <a:extLst>
              <a:ext uri="{FF2B5EF4-FFF2-40B4-BE49-F238E27FC236}">
                <a16:creationId xmlns="" xmlns:a16="http://schemas.microsoft.com/office/drawing/2014/main" id="{EF3CB10B-041B-1444-91C9-5C2C21292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389683"/>
              </p:ext>
            </p:extLst>
          </p:nvPr>
        </p:nvGraphicFramePr>
        <p:xfrm>
          <a:off x="838200" y="1690688"/>
          <a:ext cx="10485474" cy="468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1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s-CO" sz="2400" dirty="0">
                <a:latin typeface="Georgia Pro Cond Semibold (Títulos)"/>
              </a:rPr>
              <a:t>Territorios vulnerables y riesgo de líderes sociales</a:t>
            </a:r>
            <a:endParaRPr sz="2400" dirty="0">
              <a:latin typeface="Georgia Pro Cond Semibold (Títulos)"/>
            </a:endParaRPr>
          </a:p>
        </p:txBody>
      </p:sp>
      <p:sp>
        <p:nvSpPr>
          <p:cNvPr id="465" name="Google Shape;465;p44"/>
          <p:cNvSpPr txBox="1"/>
          <p:nvPr/>
        </p:nvSpPr>
        <p:spPr>
          <a:xfrm>
            <a:off x="6573658" y="6310044"/>
            <a:ext cx="25725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">
                <a:latin typeface="Georgia Pro Cond Semibold (Títulos)"/>
                <a:ea typeface="Geo"/>
                <a:cs typeface="Geo"/>
                <a:sym typeface="Geo"/>
              </a:rPr>
              <a:t>Fuente: UNODC/SIMCI</a:t>
            </a:r>
            <a:endParaRPr sz="800">
              <a:latin typeface="Georgia Pro Cond Semibold (Títulos)"/>
              <a:ea typeface="Geo"/>
              <a:cs typeface="Geo"/>
              <a:sym typeface="Ge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658" y="1177755"/>
            <a:ext cx="3980909" cy="5282138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45696139"/>
              </p:ext>
            </p:extLst>
          </p:nvPr>
        </p:nvGraphicFramePr>
        <p:xfrm>
          <a:off x="838200" y="2105024"/>
          <a:ext cx="5536341" cy="342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s-CO" sz="2400" dirty="0" smtClean="0">
                <a:latin typeface="Georgia Pro Cond Semibold (Títulos)"/>
              </a:rPr>
              <a:t>Recopilar, organizar y analizar</a:t>
            </a:r>
            <a:endParaRPr sz="2400" dirty="0">
              <a:latin typeface="Georgia Pro Cond Semibold (Títulos)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60" y="2823517"/>
            <a:ext cx="1908016" cy="2269375"/>
          </a:xfrm>
          <a:prstGeom prst="rect">
            <a:avLst/>
          </a:prstGeom>
        </p:spPr>
      </p:pic>
      <p:pic>
        <p:nvPicPr>
          <p:cNvPr id="1026" name="Picture 2" descr="https://www.policia.gov.co/sites/default/files/escudoconfilete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9" y="1963251"/>
            <a:ext cx="1324882" cy="12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917" y="2332762"/>
            <a:ext cx="2857500" cy="619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1" b="31563"/>
          <a:stretch/>
        </p:blipFill>
        <p:spPr>
          <a:xfrm>
            <a:off x="7965324" y="4916977"/>
            <a:ext cx="2658687" cy="1003533"/>
          </a:xfrm>
          <a:prstGeom prst="rect">
            <a:avLst/>
          </a:prstGeom>
        </p:spPr>
      </p:pic>
      <p:pic>
        <p:nvPicPr>
          <p:cNvPr id="1032" name="Picture 8" descr="ICB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6"/>
          <a:stretch/>
        </p:blipFill>
        <p:spPr bwMode="auto">
          <a:xfrm>
            <a:off x="1444347" y="4698539"/>
            <a:ext cx="1123534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marapon\Documents\DROGAS\Mindefens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66" y="1446231"/>
            <a:ext cx="2909803" cy="5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889590" y="1655474"/>
            <a:ext cx="223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Observatorio del Delito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89776" y="5882796"/>
            <a:ext cx="223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Tablero SRPA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292905" y="1129833"/>
            <a:ext cx="223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Resultados operacionales</a:t>
            </a:r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784792" y="1841464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SIVIGILA y Observatorio de Salud Mental</a:t>
            </a:r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865917" y="5920510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Censos y encuestas</a:t>
            </a:r>
            <a:endParaRPr lang="es-CO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245986" y="5920510"/>
            <a:ext cx="223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Otros…</a:t>
            </a:r>
            <a:endParaRPr lang="es-CO" dirty="0"/>
          </a:p>
        </p:txBody>
      </p:sp>
      <p:grpSp>
        <p:nvGrpSpPr>
          <p:cNvPr id="459" name="Grupo 458"/>
          <p:cNvGrpSpPr/>
          <p:nvPr/>
        </p:nvGrpSpPr>
        <p:grpSpPr>
          <a:xfrm>
            <a:off x="1994090" y="1739922"/>
            <a:ext cx="7300578" cy="4334477"/>
            <a:chOff x="1994090" y="1739922"/>
            <a:chExt cx="7300578" cy="4334477"/>
          </a:xfrm>
        </p:grpSpPr>
        <p:cxnSp>
          <p:nvCxnSpPr>
            <p:cNvPr id="73" name="Conector recto 72"/>
            <p:cNvCxnSpPr>
              <a:stCxn id="1026" idx="3"/>
              <a:endCxn id="7" idx="1"/>
            </p:cNvCxnSpPr>
            <p:nvPr/>
          </p:nvCxnSpPr>
          <p:spPr>
            <a:xfrm>
              <a:off x="2656531" y="2597082"/>
              <a:ext cx="5308793" cy="282166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8" name="Grupo 457"/>
            <p:cNvGrpSpPr/>
            <p:nvPr/>
          </p:nvGrpSpPr>
          <p:grpSpPr>
            <a:xfrm>
              <a:off x="1994090" y="1739922"/>
              <a:ext cx="7300578" cy="4334477"/>
              <a:chOff x="1994090" y="1739922"/>
              <a:chExt cx="7300578" cy="4334477"/>
            </a:xfrm>
          </p:grpSpPr>
          <p:cxnSp>
            <p:nvCxnSpPr>
              <p:cNvPr id="23" name="Conector recto 22"/>
              <p:cNvCxnSpPr>
                <a:stCxn id="2" idx="1"/>
                <a:endCxn id="1032" idx="3"/>
              </p:cNvCxnSpPr>
              <p:nvPr/>
            </p:nvCxnSpPr>
            <p:spPr>
              <a:xfrm flipH="1">
                <a:off x="2567881" y="3958205"/>
                <a:ext cx="1889079" cy="135132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7" name="Grupo 456"/>
              <p:cNvGrpSpPr/>
              <p:nvPr/>
            </p:nvGrpSpPr>
            <p:grpSpPr>
              <a:xfrm>
                <a:off x="1994090" y="1739922"/>
                <a:ext cx="7300578" cy="4334477"/>
                <a:chOff x="1994090" y="1739922"/>
                <a:chExt cx="7300578" cy="4334477"/>
              </a:xfrm>
            </p:grpSpPr>
            <p:cxnSp>
              <p:nvCxnSpPr>
                <p:cNvPr id="12" name="Conector recto 11"/>
                <p:cNvCxnSpPr>
                  <a:endCxn id="2" idx="1"/>
                </p:cNvCxnSpPr>
                <p:nvPr/>
              </p:nvCxnSpPr>
              <p:spPr>
                <a:xfrm>
                  <a:off x="2743200" y="2642324"/>
                  <a:ext cx="1713760" cy="13158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>
                  <a:stCxn id="1026" idx="2"/>
                  <a:endCxn id="1032" idx="0"/>
                </p:cNvCxnSpPr>
                <p:nvPr/>
              </p:nvCxnSpPr>
              <p:spPr>
                <a:xfrm>
                  <a:off x="1994090" y="3230912"/>
                  <a:ext cx="12024" cy="146762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>
                  <a:stCxn id="1026" idx="3"/>
                  <a:endCxn id="14" idx="1"/>
                </p:cNvCxnSpPr>
                <p:nvPr/>
              </p:nvCxnSpPr>
              <p:spPr>
                <a:xfrm flipV="1">
                  <a:off x="2656531" y="1739922"/>
                  <a:ext cx="1299535" cy="8571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>
                  <a:stCxn id="2" idx="0"/>
                  <a:endCxn id="14" idx="2"/>
                </p:cNvCxnSpPr>
                <p:nvPr/>
              </p:nvCxnSpPr>
              <p:spPr>
                <a:xfrm flipV="1">
                  <a:off x="5410968" y="2033613"/>
                  <a:ext cx="0" cy="7899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>
                  <a:stCxn id="2" idx="3"/>
                  <a:endCxn id="3" idx="1"/>
                </p:cNvCxnSpPr>
                <p:nvPr/>
              </p:nvCxnSpPr>
              <p:spPr>
                <a:xfrm flipV="1">
                  <a:off x="6364976" y="2642325"/>
                  <a:ext cx="1500941" cy="1315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>
                  <a:stCxn id="14" idx="3"/>
                  <a:endCxn id="3" idx="1"/>
                </p:cNvCxnSpPr>
                <p:nvPr/>
              </p:nvCxnSpPr>
              <p:spPr>
                <a:xfrm>
                  <a:off x="6865869" y="1739922"/>
                  <a:ext cx="1000048" cy="90240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cto 43"/>
                <p:cNvCxnSpPr>
                  <a:stCxn id="2" idx="3"/>
                  <a:endCxn id="7" idx="1"/>
                </p:cNvCxnSpPr>
                <p:nvPr/>
              </p:nvCxnSpPr>
              <p:spPr>
                <a:xfrm>
                  <a:off x="6364976" y="3958205"/>
                  <a:ext cx="1600348" cy="146053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>
                  <a:stCxn id="3" idx="2"/>
                  <a:endCxn id="7" idx="0"/>
                </p:cNvCxnSpPr>
                <p:nvPr/>
              </p:nvCxnSpPr>
              <p:spPr>
                <a:xfrm>
                  <a:off x="9294667" y="2951887"/>
                  <a:ext cx="1" cy="196509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>
                  <a:stCxn id="20" idx="3"/>
                  <a:endCxn id="7" idx="1"/>
                </p:cNvCxnSpPr>
                <p:nvPr/>
              </p:nvCxnSpPr>
              <p:spPr>
                <a:xfrm flipV="1">
                  <a:off x="6482110" y="5418744"/>
                  <a:ext cx="1483214" cy="65565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/>
                <p:cNvCxnSpPr>
                  <a:stCxn id="1032" idx="3"/>
                  <a:endCxn id="7" idx="1"/>
                </p:cNvCxnSpPr>
                <p:nvPr/>
              </p:nvCxnSpPr>
              <p:spPr>
                <a:xfrm>
                  <a:off x="2567881" y="5309525"/>
                  <a:ext cx="5397443" cy="1092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cto 65"/>
                <p:cNvCxnSpPr>
                  <a:stCxn id="1032" idx="3"/>
                  <a:endCxn id="14" idx="2"/>
                </p:cNvCxnSpPr>
                <p:nvPr/>
              </p:nvCxnSpPr>
              <p:spPr>
                <a:xfrm flipV="1">
                  <a:off x="2567881" y="2033613"/>
                  <a:ext cx="2843087" cy="327591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cto 69"/>
                <p:cNvCxnSpPr>
                  <a:stCxn id="1026" idx="3"/>
                  <a:endCxn id="3" idx="1"/>
                </p:cNvCxnSpPr>
                <p:nvPr/>
              </p:nvCxnSpPr>
              <p:spPr>
                <a:xfrm>
                  <a:off x="2656531" y="2597082"/>
                  <a:ext cx="5209386" cy="4524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cto 75"/>
                <p:cNvCxnSpPr>
                  <a:stCxn id="14" idx="3"/>
                  <a:endCxn id="7" idx="1"/>
                </p:cNvCxnSpPr>
                <p:nvPr/>
              </p:nvCxnSpPr>
              <p:spPr>
                <a:xfrm>
                  <a:off x="6865869" y="1739922"/>
                  <a:ext cx="1099455" cy="36788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cto 78"/>
                <p:cNvCxnSpPr>
                  <a:stCxn id="1032" idx="3"/>
                  <a:endCxn id="20" idx="1"/>
                </p:cNvCxnSpPr>
                <p:nvPr/>
              </p:nvCxnSpPr>
              <p:spPr>
                <a:xfrm>
                  <a:off x="2567881" y="5309525"/>
                  <a:ext cx="1678105" cy="7648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2417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965543"/>
              </p:ext>
            </p:extLst>
          </p:nvPr>
        </p:nvGraphicFramePr>
        <p:xfrm>
          <a:off x="1073208" y="1011208"/>
          <a:ext cx="9696451" cy="546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1614769" y="1559717"/>
          <a:ext cx="4572000" cy="504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6186770" y="1552993"/>
          <a:ext cx="4538381" cy="505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 smtClean="0">
                <a:latin typeface="+mj-lt"/>
              </a:rPr>
              <a:t>GME y crecimiento de cultivos</a:t>
            </a:r>
            <a:endParaRPr lang="es-CO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9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18"/>
          <p:cNvCxnSpPr/>
          <p:nvPr/>
        </p:nvCxnSpPr>
        <p:spPr>
          <a:xfrm>
            <a:off x="-48804" y="4378036"/>
            <a:ext cx="12545604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18"/>
          <p:cNvSpPr txBox="1"/>
          <p:nvPr/>
        </p:nvSpPr>
        <p:spPr>
          <a:xfrm>
            <a:off x="227289" y="3812850"/>
            <a:ext cx="122140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3200">
                <a:solidFill>
                  <a:srgbClr val="FFAB00"/>
                </a:solidFill>
                <a:latin typeface="Georgia Pro Cond Semibold (Títulos)"/>
                <a:ea typeface="Geo"/>
                <a:cs typeface="Geo"/>
              </a:defRPr>
            </a:lvl1pPr>
          </a:lstStyle>
          <a:p>
            <a:r>
              <a:rPr lang="es-CO" dirty="0" smtClean="0"/>
              <a:t>Seguimiento y evaluación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61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7358" y="244719"/>
            <a:ext cx="4340862" cy="43088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Incremento del consumo en Colombia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18883" y="5115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0"/>
          <a:stretch/>
        </p:blipFill>
        <p:spPr bwMode="auto">
          <a:xfrm>
            <a:off x="2448520" y="983006"/>
            <a:ext cx="7706880" cy="56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4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7358" y="244719"/>
            <a:ext cx="4340862" cy="43088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Incremento del consumo en Colombia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18883" y="5115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3726873" y="1246909"/>
            <a:ext cx="58075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Comparativo preguntas comunicación</a:t>
            </a:r>
            <a:endParaRPr lang="es-CO" sz="2800" dirty="0"/>
          </a:p>
          <a:p>
            <a:endParaRPr lang="es-CO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48" y="2051050"/>
            <a:ext cx="6798302" cy="40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6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7358" y="244719"/>
            <a:ext cx="4340862" cy="43088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Incremento del consumo en Colombia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18883" y="5115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95" y="4880160"/>
            <a:ext cx="35718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58" y="2051049"/>
            <a:ext cx="6936592" cy="416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68583" y="1221504"/>
            <a:ext cx="646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Comparativo preguntas comunicación según sexo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5033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24"/>
          <p:cNvCxnSpPr/>
          <p:nvPr/>
        </p:nvCxnSpPr>
        <p:spPr>
          <a:xfrm>
            <a:off x="-48804" y="4378036"/>
            <a:ext cx="12545604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24"/>
          <p:cNvSpPr txBox="1"/>
          <p:nvPr/>
        </p:nvSpPr>
        <p:spPr>
          <a:xfrm>
            <a:off x="227289" y="3812850"/>
            <a:ext cx="122140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 smtClean="0">
                <a:solidFill>
                  <a:srgbClr val="FFAB00"/>
                </a:solidFill>
                <a:latin typeface="Georgia Pro Cond Semibold (Títulos)"/>
                <a:ea typeface="Geo"/>
                <a:cs typeface="Geo"/>
                <a:sym typeface="Geo"/>
              </a:rPr>
              <a:t>ODC</a:t>
            </a:r>
            <a:endParaRPr dirty="0">
              <a:latin typeface="Georgia Pro Cond Semibold (Títulos)"/>
            </a:endParaRPr>
          </a:p>
        </p:txBody>
      </p:sp>
    </p:spTree>
    <p:extLst>
      <p:ext uri="{BB962C8B-B14F-4D97-AF65-F5344CB8AC3E}">
        <p14:creationId xmlns:p14="http://schemas.microsoft.com/office/powerpoint/2010/main" val="5071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1"/>
          <p:cNvSpPr txBox="1">
            <a:spLocks noGrp="1"/>
          </p:cNvSpPr>
          <p:nvPr>
            <p:ph type="subTitle" idx="1"/>
          </p:nvPr>
        </p:nvSpPr>
        <p:spPr>
          <a:xfrm>
            <a:off x="2794000" y="4033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7F7F7F"/>
              </a:solidFill>
            </a:endParaRPr>
          </a:p>
        </p:txBody>
      </p:sp>
      <p:sp>
        <p:nvSpPr>
          <p:cNvPr id="528" name="Google Shape;528;p51"/>
          <p:cNvSpPr txBox="1">
            <a:spLocks noGrp="1"/>
          </p:cNvSpPr>
          <p:nvPr>
            <p:ph type="ctrTitle"/>
          </p:nvPr>
        </p:nvSpPr>
        <p:spPr>
          <a:xfrm>
            <a:off x="2794000" y="1554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r">
              <a:buClr>
                <a:srgbClr val="262626"/>
              </a:buClr>
            </a:pPr>
            <a:r>
              <a:rPr lang="es-CO" sz="4800" dirty="0" smtClean="0">
                <a:solidFill>
                  <a:srgbClr val="262626"/>
                </a:solidFill>
                <a:latin typeface="Georgia Pro Cond Semibold (Títulos)"/>
              </a:rPr>
              <a:t>Gracias</a:t>
            </a:r>
            <a:endParaRPr sz="4800" dirty="0">
              <a:latin typeface="Georgia Pro Cond Semibold (Título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18"/>
          <p:cNvCxnSpPr/>
          <p:nvPr/>
        </p:nvCxnSpPr>
        <p:spPr>
          <a:xfrm>
            <a:off x="-48804" y="4378036"/>
            <a:ext cx="12545604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18"/>
          <p:cNvSpPr txBox="1"/>
          <p:nvPr/>
        </p:nvSpPr>
        <p:spPr>
          <a:xfrm>
            <a:off x="227289" y="3812850"/>
            <a:ext cx="122140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 smtClean="0">
                <a:solidFill>
                  <a:srgbClr val="FFAB00"/>
                </a:solidFill>
                <a:latin typeface="Georgia Pro Cond Semibold (Títulos)"/>
                <a:ea typeface="Geo"/>
                <a:cs typeface="Geo"/>
                <a:sym typeface="Geo"/>
              </a:rPr>
              <a:t>SAT</a:t>
            </a:r>
            <a:endParaRPr sz="3200" dirty="0">
              <a:solidFill>
                <a:srgbClr val="FFAB00"/>
              </a:solidFill>
              <a:latin typeface="Georgia Pro Cond Semibold (Títulos)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s-CO" sz="2400" dirty="0" smtClean="0">
                <a:latin typeface="Georgia Pro Cond Semibold (Títulos)"/>
              </a:rPr>
              <a:t>Red del Sistema de Alertas Tempranas</a:t>
            </a:r>
            <a:endParaRPr sz="3600" dirty="0">
              <a:latin typeface="Georgia Pro Cond Semibold (Títulos)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49" y="845025"/>
            <a:ext cx="6176542" cy="5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s-CO" sz="2400" dirty="0">
                <a:latin typeface="Georgia Pro Cond Semibold (Títulos)"/>
              </a:rPr>
              <a:t>Nuevas sustancias psicoactivas (NSP)</a:t>
            </a:r>
            <a:endParaRPr sz="3600" dirty="0">
              <a:latin typeface="Georgia Pro Cond Semibold (Títulos)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34BE741-02BE-2841-ACB1-D1D40F4AB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000" dirty="0">
                <a:solidFill>
                  <a:schemeClr val="tx1"/>
                </a:solidFill>
                <a:latin typeface="+mn-lt"/>
              </a:rPr>
              <a:t>A nivel global se han reportado a Naciones Unidas un total de 739 NSP </a:t>
            </a:r>
          </a:p>
          <a:p>
            <a:r>
              <a:rPr lang="es-ES_tradnl" sz="2000" dirty="0">
                <a:solidFill>
                  <a:schemeClr val="tx1"/>
                </a:solidFill>
                <a:latin typeface="+mn-lt"/>
              </a:rPr>
              <a:t>33 NSP identificadas en Colombia.</a:t>
            </a:r>
          </a:p>
          <a:p>
            <a:r>
              <a:rPr lang="es-ES_tradnl" sz="2000" dirty="0">
                <a:solidFill>
                  <a:schemeClr val="tx1"/>
                </a:solidFill>
                <a:latin typeface="+mn-lt"/>
              </a:rPr>
              <a:t>La mayoría corresponden a </a:t>
            </a:r>
            <a:r>
              <a:rPr lang="es-ES_tradnl" sz="2000" dirty="0" err="1">
                <a:solidFill>
                  <a:schemeClr val="tx1"/>
                </a:solidFill>
                <a:latin typeface="+mn-lt"/>
              </a:rPr>
              <a:t>feniletilaminas</a:t>
            </a:r>
            <a:r>
              <a:rPr lang="es-ES_tradnl" sz="2000" dirty="0">
                <a:solidFill>
                  <a:schemeClr val="tx1"/>
                </a:solidFill>
                <a:latin typeface="+mn-lt"/>
              </a:rPr>
              <a:t> y </a:t>
            </a:r>
            <a:r>
              <a:rPr lang="es-ES_tradnl" sz="2000" dirty="0" err="1">
                <a:solidFill>
                  <a:schemeClr val="tx1"/>
                </a:solidFill>
                <a:latin typeface="+mn-lt"/>
              </a:rPr>
              <a:t>catinonas</a:t>
            </a:r>
            <a:r>
              <a:rPr lang="es-ES_tradnl" sz="2000" dirty="0">
                <a:solidFill>
                  <a:schemeClr val="tx1"/>
                </a:solidFill>
                <a:latin typeface="+mn-lt"/>
              </a:rPr>
              <a:t>. Es decir sustancias que imitan efectos alucinógenos del LSD y estimulantes del Éxtasis.</a:t>
            </a:r>
          </a:p>
          <a:p>
            <a:r>
              <a:rPr lang="es-ES_tradnl" sz="2000" dirty="0">
                <a:solidFill>
                  <a:schemeClr val="tx1"/>
                </a:solidFill>
                <a:latin typeface="+mn-lt"/>
              </a:rPr>
              <a:t>Se han reportado 6 muertes asociadas al consumo de NSP.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94A70D-8941-C449-8143-D13858395BB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04" name="Google Shape;204;p21" descr="http://www.odc.gov.co/portals/1/Images/odc-2013/sa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419" y="1272317"/>
            <a:ext cx="4780009" cy="5457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6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18"/>
          <p:cNvCxnSpPr/>
          <p:nvPr/>
        </p:nvCxnSpPr>
        <p:spPr>
          <a:xfrm>
            <a:off x="-48804" y="4378036"/>
            <a:ext cx="12545604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18"/>
          <p:cNvSpPr txBox="1"/>
          <p:nvPr/>
        </p:nvSpPr>
        <p:spPr>
          <a:xfrm>
            <a:off x="227289" y="3812850"/>
            <a:ext cx="122140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 smtClean="0">
                <a:solidFill>
                  <a:srgbClr val="FFAB00"/>
                </a:solidFill>
                <a:latin typeface="Georgia Pro Cond Semibold (Títulos)"/>
                <a:ea typeface="Geo"/>
                <a:cs typeface="Geo"/>
                <a:sym typeface="Geo"/>
              </a:rPr>
              <a:t>Próximas publicaciones…</a:t>
            </a:r>
            <a:endParaRPr sz="3200" dirty="0">
              <a:solidFill>
                <a:srgbClr val="FFAB00"/>
              </a:solidFill>
              <a:latin typeface="Georgia Pro Cond Semibold (Títulos)"/>
              <a:ea typeface="Geo"/>
              <a:cs typeface="Geo"/>
              <a:sym typeface="Geo"/>
            </a:endParaRPr>
          </a:p>
        </p:txBody>
      </p:sp>
    </p:spTree>
    <p:extLst>
      <p:ext uri="{BB962C8B-B14F-4D97-AF65-F5344CB8AC3E}">
        <p14:creationId xmlns:p14="http://schemas.microsoft.com/office/powerpoint/2010/main" val="38879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s-CO" sz="2400" dirty="0" smtClean="0">
                <a:latin typeface="Georgia Pro Cond Semibold (Títulos)"/>
              </a:rPr>
              <a:t>Caracterización </a:t>
            </a:r>
            <a:r>
              <a:rPr lang="es-CO" sz="2400" dirty="0" err="1" smtClean="0">
                <a:latin typeface="Georgia Pro Cond Semibold (Títulos)"/>
              </a:rPr>
              <a:t>agrocultural</a:t>
            </a:r>
            <a:r>
              <a:rPr lang="es-CO" sz="2400" dirty="0" smtClean="0">
                <a:latin typeface="Georgia Pro Cond Semibold (Títulos)"/>
              </a:rPr>
              <a:t> del cultivo de amapola y de los territorios afectados</a:t>
            </a:r>
            <a:endParaRPr sz="3600" dirty="0">
              <a:latin typeface="Georgia Pro Cond Semibold (Títulos)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4061"/>
          <a:stretch/>
        </p:blipFill>
        <p:spPr>
          <a:xfrm>
            <a:off x="2575305" y="1690688"/>
            <a:ext cx="6161930" cy="2083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959" y="3993041"/>
            <a:ext cx="5968276" cy="24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160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s-CO" sz="2400" dirty="0" smtClean="0">
                <a:latin typeface="Georgia Pro Cond Semibold (Títulos)"/>
              </a:rPr>
              <a:t>Caracterización </a:t>
            </a:r>
            <a:r>
              <a:rPr lang="es-CO" sz="2400" dirty="0" err="1" smtClean="0">
                <a:latin typeface="Georgia Pro Cond Semibold (Títulos)"/>
              </a:rPr>
              <a:t>agrocultural</a:t>
            </a:r>
            <a:r>
              <a:rPr lang="es-CO" sz="2400" dirty="0" smtClean="0">
                <a:latin typeface="Georgia Pro Cond Semibold (Títulos)"/>
              </a:rPr>
              <a:t> del cultivo de amapola y de los territorios afectados</a:t>
            </a:r>
            <a:endParaRPr sz="3600" dirty="0">
              <a:latin typeface="Georgia Pro Cond Semibold (Títulos)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25" y="1773816"/>
            <a:ext cx="11288318" cy="47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Georgia Pro Cond Semibold (Títulos)"/>
        <a:ea typeface=""/>
        <a:cs typeface=""/>
      </a:majorFont>
      <a:minorFont>
        <a:latin typeface="Georgia Pro Cond Semibold (Cuerpo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033349C955DF499E1CF673D342881A" ma:contentTypeVersion="1" ma:contentTypeDescription="Crear nuevo documento." ma:contentTypeScope="" ma:versionID="613ba5a5d11106dc14b471613c62d361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6d99b8e97536b24545a4edb6c24f8b5a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2TV4CCKVFCYA-871573773-1443</_dlc_DocId>
    <_dlc_DocIdUrl xmlns="81cc8fc0-8d1e-4295-8f37-5d076116407c">
      <Url>https://www.minjusticia.gov.co/programas-co/ODC/_layouts/15/DocIdRedir.aspx?ID=2TV4CCKVFCYA-871573773-1443</Url>
      <Description>2TV4CCKVFCYA-871573773-1443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54A1ED-DDA9-463A-91C9-A20905174190}"/>
</file>

<file path=customXml/itemProps2.xml><?xml version="1.0" encoding="utf-8"?>
<ds:datastoreItem xmlns:ds="http://schemas.openxmlformats.org/officeDocument/2006/customXml" ds:itemID="{4924A5B5-9E42-4E68-BDF3-EA205FF8290E}"/>
</file>

<file path=customXml/itemProps3.xml><?xml version="1.0" encoding="utf-8"?>
<ds:datastoreItem xmlns:ds="http://schemas.openxmlformats.org/officeDocument/2006/customXml" ds:itemID="{384C004C-79A9-4366-9D04-29DEF2AD7733}"/>
</file>

<file path=customXml/itemProps4.xml><?xml version="1.0" encoding="utf-8"?>
<ds:datastoreItem xmlns:ds="http://schemas.openxmlformats.org/officeDocument/2006/customXml" ds:itemID="{9938BF79-728C-4FE0-8A15-CBCB67153F5D}"/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837</Words>
  <Application>Microsoft Office PowerPoint</Application>
  <PresentationFormat>Panorámica</PresentationFormat>
  <Paragraphs>198</Paragraphs>
  <Slides>30</Slides>
  <Notes>23</Notes>
  <HiddenSlides>1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Geo</vt:lpstr>
      <vt:lpstr>Garamond</vt:lpstr>
      <vt:lpstr>Georgia Pro Cond Semibold (Títulos)</vt:lpstr>
      <vt:lpstr>Calibri</vt:lpstr>
      <vt:lpstr>Times New Roman</vt:lpstr>
      <vt:lpstr>CiscoSans</vt:lpstr>
      <vt:lpstr>Arial</vt:lpstr>
      <vt:lpstr>Georgia Pro Cond Semibold (Cuerpo)</vt:lpstr>
      <vt:lpstr>Arial Black</vt:lpstr>
      <vt:lpstr>ＭＳ Ｐゴシック</vt:lpstr>
      <vt:lpstr>Aharoni</vt:lpstr>
      <vt:lpstr>Tema de Office</vt:lpstr>
      <vt:lpstr>Generación de Conocimiento Frente al Problema de las Drogas: ODC</vt:lpstr>
      <vt:lpstr>Contenido</vt:lpstr>
      <vt:lpstr>Presentación de PowerPoint</vt:lpstr>
      <vt:lpstr>Presentación de PowerPoint</vt:lpstr>
      <vt:lpstr>Red del Sistema de Alertas Tempranas</vt:lpstr>
      <vt:lpstr>Nuevas sustancias psicoactivas (NSP)</vt:lpstr>
      <vt:lpstr>Presentación de PowerPoint</vt:lpstr>
      <vt:lpstr>Caracterización agrocultural del cultivo de amapola y de los territorios afectados</vt:lpstr>
      <vt:lpstr>Caracterización agrocultural del cultivo de amapola y de los territorios afectados</vt:lpstr>
      <vt:lpstr>Caracterización agrocultural del cultivo de amapola y de los territorios afectados</vt:lpstr>
      <vt:lpstr>Caracterización de condiciones socioeconómicas de mujeres relacionadas con problemáticas de drogas</vt:lpstr>
      <vt:lpstr>Caracterización de condiciones socioeconómicas de mujeres relacionadas con problemáticas de drogas</vt:lpstr>
      <vt:lpstr>Otros</vt:lpstr>
      <vt:lpstr>Presentación de PowerPoint</vt:lpstr>
      <vt:lpstr>Prevalencia de consumo del último año población escolar. Encuestas 2011 vs. 2016</vt:lpstr>
      <vt:lpstr>Prevalencia de consumo del último año población escolar. Último registro disponible. </vt:lpstr>
      <vt:lpstr>Informe sobre el consumo de drogas en las Américas 2019. CICAD OEA. Ejemplo consumo éxtasis. </vt:lpstr>
      <vt:lpstr>Niveles históricos de cultivos y productividad</vt:lpstr>
      <vt:lpstr>Presentación de PowerPoint</vt:lpstr>
      <vt:lpstr>Presentación de PowerPoint</vt:lpstr>
      <vt:lpstr>Lavado de activos: acumulación de capital proveniente del narcotráfico</vt:lpstr>
      <vt:lpstr>Territorios vulnerables y riesgo de líderes sociales</vt:lpstr>
      <vt:lpstr>Recopilar, organizar y analizar</vt:lpstr>
      <vt:lpstr>Presentación de PowerPoint</vt:lpstr>
      <vt:lpstr>GME y crecimiento de cultivos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Integral Contra las Drogas</dc:title>
  <dc:creator>MARÍA CAMILA APONTE MARTÍNEZ</dc:creator>
  <cp:lastModifiedBy>monicam.diazl@outlook.com</cp:lastModifiedBy>
  <cp:revision>91</cp:revision>
  <cp:lastPrinted>2019-02-25T00:57:35Z</cp:lastPrinted>
  <dcterms:modified xsi:type="dcterms:W3CDTF">2019-04-04T13:48:41Z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0x0101005B033349C955DF499E1CF673D342881A</vt:lpwstr>
  </property>
  <property fmtid="{D5CDD505-2E9C-101B-9397-08002B2CF9AE}" pid="3" name="_dlc_DocIdItemGuid">
    <vt:lpwstr>4a8c5162-95bb-42d5-b984-39b0c40fe94a</vt:lpwstr>
  </property>
</Properties>
</file>