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10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diagrams/quickStyle2.xml" ContentType="application/vnd.openxmlformats-officedocument.drawingml.diagramStyl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layout2.xml" ContentType="application/vnd.openxmlformats-officedocument.drawingml.diagramLayout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350" r:id="rId3"/>
    <p:sldId id="414" r:id="rId4"/>
    <p:sldId id="415" r:id="rId5"/>
    <p:sldId id="416" r:id="rId6"/>
    <p:sldId id="417" r:id="rId7"/>
    <p:sldId id="419" r:id="rId8"/>
    <p:sldId id="391" r:id="rId9"/>
    <p:sldId id="408" r:id="rId10"/>
    <p:sldId id="412" r:id="rId11"/>
    <p:sldId id="413" r:id="rId12"/>
    <p:sldId id="263" r:id="rId13"/>
    <p:sldId id="345" r:id="rId14"/>
    <p:sldId id="346" r:id="rId15"/>
  </p:sldIdLst>
  <p:sldSz cx="9144000" cy="5143500" type="screen16x9"/>
  <p:notesSz cx="6797675" cy="9928225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86">
          <p15:clr>
            <a:srgbClr val="A4A3A4"/>
          </p15:clr>
        </p15:guide>
        <p15:guide id="2" pos="3080">
          <p15:clr>
            <a:srgbClr val="A4A3A4"/>
          </p15:clr>
        </p15:guide>
        <p15:guide id="3" pos="2880">
          <p15:clr>
            <a:srgbClr val="A4A3A4"/>
          </p15:clr>
        </p15:guide>
        <p15:guide id="4" pos="5560">
          <p15:clr>
            <a:srgbClr val="A4A3A4"/>
          </p15:clr>
        </p15:guide>
        <p15:guide id="5" pos="2680">
          <p15:clr>
            <a:srgbClr val="A4A3A4"/>
          </p15:clr>
        </p15:guide>
        <p15:guide id="6" pos="2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933"/>
    <a:srgbClr val="376092"/>
    <a:srgbClr val="0000CC"/>
    <a:srgbClr val="D99E27"/>
    <a:srgbClr val="6D6D6D"/>
    <a:srgbClr val="0033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707" autoAdjust="0"/>
  </p:normalViewPr>
  <p:slideViewPr>
    <p:cSldViewPr snapToGrid="0" snapToObjects="1" showGuides="1">
      <p:cViewPr varScale="1">
        <p:scale>
          <a:sx n="141" d="100"/>
          <a:sy n="141" d="100"/>
        </p:scale>
        <p:origin x="678" y="114"/>
      </p:cViewPr>
      <p:guideLst>
        <p:guide orient="horz" pos="1786"/>
        <p:guide pos="3080"/>
        <p:guide pos="2880"/>
        <p:guide pos="5560"/>
        <p:guide pos="2680"/>
        <p:guide pos="20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C1D02D-D073-4702-B601-AA53969D3EEA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CO"/>
        </a:p>
      </dgm:t>
    </dgm:pt>
    <dgm:pt modelId="{4E203D9C-F967-4D41-AF16-469DBF63C6D4}">
      <dgm:prSet phldrT="[Texto]" custT="1"/>
      <dgm:spPr/>
      <dgm:t>
        <a:bodyPr/>
        <a:lstStyle/>
        <a:p>
          <a:r>
            <a:rPr lang="es-CO" sz="1600" spc="-50" dirty="0" smtClean="0"/>
            <a:t>Articulación, coordinación estratégica y difusión</a:t>
          </a:r>
          <a:endParaRPr lang="es-CO" sz="1600" dirty="0"/>
        </a:p>
      </dgm:t>
    </dgm:pt>
    <dgm:pt modelId="{46F7AC3C-6751-4BFA-A987-EEBDC8F87DBF}" type="parTrans" cxnId="{F52A4916-B924-44D3-841A-58B2B312B7D4}">
      <dgm:prSet/>
      <dgm:spPr/>
      <dgm:t>
        <a:bodyPr/>
        <a:lstStyle/>
        <a:p>
          <a:endParaRPr lang="es-CO" sz="1600"/>
        </a:p>
      </dgm:t>
    </dgm:pt>
    <dgm:pt modelId="{E4B6E85A-741C-46DD-A9B6-BF3E86129E34}" type="sibTrans" cxnId="{F52A4916-B924-44D3-841A-58B2B312B7D4}">
      <dgm:prSet/>
      <dgm:spPr/>
      <dgm:t>
        <a:bodyPr/>
        <a:lstStyle/>
        <a:p>
          <a:endParaRPr lang="es-CO" sz="1600"/>
        </a:p>
      </dgm:t>
    </dgm:pt>
    <dgm:pt modelId="{84B578AE-AFD2-45A0-B4A3-0F57D3E90FB9}">
      <dgm:prSet custT="1"/>
      <dgm:spPr/>
      <dgm:t>
        <a:bodyPr/>
        <a:lstStyle/>
        <a:p>
          <a:r>
            <a:rPr lang="es-CO" sz="1600" spc="-50" dirty="0" smtClean="0"/>
            <a:t>Fortalecimiento del cumplimiento y de los sistemas de administración de riesgo de ALA/CFT </a:t>
          </a:r>
          <a:r>
            <a:rPr lang="es-CO" sz="1600" spc="-50" dirty="0" smtClean="0">
              <a:sym typeface="Wingdings" panose="05000000000000000000" pitchFamily="2" charset="2"/>
            </a:rPr>
            <a:t> calidad del ROS e información objetiva</a:t>
          </a:r>
          <a:endParaRPr lang="es-CO" sz="1600" spc="-50" dirty="0"/>
        </a:p>
      </dgm:t>
    </dgm:pt>
    <dgm:pt modelId="{B0D4BE4C-1E8D-49B9-A2D9-00090B8F1914}" type="parTrans" cxnId="{2837773D-FFBB-4321-AF75-2AF9053A7913}">
      <dgm:prSet/>
      <dgm:spPr/>
      <dgm:t>
        <a:bodyPr/>
        <a:lstStyle/>
        <a:p>
          <a:endParaRPr lang="es-CO" sz="1600"/>
        </a:p>
      </dgm:t>
    </dgm:pt>
    <dgm:pt modelId="{6BECA64E-A51A-42E5-B22D-D6F88FABA9FA}" type="sibTrans" cxnId="{2837773D-FFBB-4321-AF75-2AF9053A7913}">
      <dgm:prSet/>
      <dgm:spPr/>
      <dgm:t>
        <a:bodyPr/>
        <a:lstStyle/>
        <a:p>
          <a:endParaRPr lang="es-CO" sz="1600"/>
        </a:p>
      </dgm:t>
    </dgm:pt>
    <dgm:pt modelId="{61431765-DF50-4F8A-A9CD-A2AB563414DF}">
      <dgm:prSet custT="1"/>
      <dgm:spPr/>
      <dgm:t>
        <a:bodyPr/>
        <a:lstStyle/>
        <a:p>
          <a:r>
            <a:rPr lang="es-CO" sz="1600" spc="-50" dirty="0" smtClean="0"/>
            <a:t>Fortalecimiento de capacidades y centro de formación de alto nivel</a:t>
          </a:r>
          <a:endParaRPr lang="es-CO" sz="1600" spc="-50" dirty="0"/>
        </a:p>
      </dgm:t>
    </dgm:pt>
    <dgm:pt modelId="{CD1F87AF-6248-4AB3-8470-53D561CE1216}" type="parTrans" cxnId="{80A09F01-5D48-48F4-B450-D7FA2800CCE3}">
      <dgm:prSet/>
      <dgm:spPr/>
      <dgm:t>
        <a:bodyPr/>
        <a:lstStyle/>
        <a:p>
          <a:endParaRPr lang="es-CO" sz="1600"/>
        </a:p>
      </dgm:t>
    </dgm:pt>
    <dgm:pt modelId="{6EA91EA9-3353-4AFC-9570-2396FD61E022}" type="sibTrans" cxnId="{80A09F01-5D48-48F4-B450-D7FA2800CCE3}">
      <dgm:prSet/>
      <dgm:spPr/>
      <dgm:t>
        <a:bodyPr/>
        <a:lstStyle/>
        <a:p>
          <a:endParaRPr lang="es-CO" sz="1600"/>
        </a:p>
      </dgm:t>
    </dgm:pt>
    <dgm:pt modelId="{52043216-3E2F-4CC3-9FB2-843457C89667}">
      <dgm:prSet custT="1"/>
      <dgm:spPr/>
      <dgm:t>
        <a:bodyPr/>
        <a:lstStyle/>
        <a:p>
          <a:r>
            <a:rPr lang="es-ES" sz="1600" spc="-50" dirty="0" smtClean="0"/>
            <a:t>Centro de Coordinación Contra las Finanzas de Organizaciones de Delito Transnacional y Terrorismo </a:t>
          </a:r>
          <a:r>
            <a:rPr lang="es-CO" sz="1600" spc="-50" dirty="0" smtClean="0"/>
            <a:t>(Art. 4 de la Ley 1941 de 2018)</a:t>
          </a:r>
          <a:endParaRPr lang="es-CO" sz="1600" spc="-50" dirty="0"/>
        </a:p>
      </dgm:t>
    </dgm:pt>
    <dgm:pt modelId="{3A98F133-F2A3-4CB2-B7D5-98A8BCB0A30D}" type="parTrans" cxnId="{C97B8C5F-13C8-4C57-8186-E60AD1D1A061}">
      <dgm:prSet/>
      <dgm:spPr/>
      <dgm:t>
        <a:bodyPr/>
        <a:lstStyle/>
        <a:p>
          <a:endParaRPr lang="es-CO" sz="1600"/>
        </a:p>
      </dgm:t>
    </dgm:pt>
    <dgm:pt modelId="{9A92D825-C8D3-4263-9F9F-A49F2EB47DBF}" type="sibTrans" cxnId="{C97B8C5F-13C8-4C57-8186-E60AD1D1A061}">
      <dgm:prSet/>
      <dgm:spPr/>
      <dgm:t>
        <a:bodyPr/>
        <a:lstStyle/>
        <a:p>
          <a:endParaRPr lang="es-CO" sz="1600"/>
        </a:p>
      </dgm:t>
    </dgm:pt>
    <dgm:pt modelId="{7C4CD8A6-5F90-4914-BE64-0767741DE290}">
      <dgm:prSet phldrT="[Texto]" custT="1"/>
      <dgm:spPr/>
      <dgm:t>
        <a:bodyPr/>
        <a:lstStyle/>
        <a:p>
          <a:pPr algn="just"/>
          <a:r>
            <a:rPr lang="es-CO" sz="1600" spc="-50" dirty="0" smtClean="0"/>
            <a:t>Evaluación Nacional del Riesgo</a:t>
          </a:r>
          <a:r>
            <a:rPr lang="es-CO" sz="1600" spc="-50" dirty="0" smtClean="0">
              <a:sym typeface="Wingdings" panose="05000000000000000000" pitchFamily="2" charset="2"/>
            </a:rPr>
            <a:t>, nueva política pública ALA/CFT y sistema de seguimiento estadístico</a:t>
          </a:r>
          <a:endParaRPr lang="es-CO" sz="1600" dirty="0"/>
        </a:p>
      </dgm:t>
    </dgm:pt>
    <dgm:pt modelId="{CEFA43D6-1D89-4EBA-B033-488C0EDDDE29}" type="parTrans" cxnId="{E4470A9A-7585-42CE-9A27-05F41D03E5E0}">
      <dgm:prSet/>
      <dgm:spPr/>
      <dgm:t>
        <a:bodyPr/>
        <a:lstStyle/>
        <a:p>
          <a:endParaRPr lang="es-CO"/>
        </a:p>
      </dgm:t>
    </dgm:pt>
    <dgm:pt modelId="{1D9D6B03-E216-4CC6-85A9-11BB66299BE7}" type="sibTrans" cxnId="{E4470A9A-7585-42CE-9A27-05F41D03E5E0}">
      <dgm:prSet/>
      <dgm:spPr/>
      <dgm:t>
        <a:bodyPr/>
        <a:lstStyle/>
        <a:p>
          <a:endParaRPr lang="es-CO"/>
        </a:p>
      </dgm:t>
    </dgm:pt>
    <dgm:pt modelId="{0EA32DB1-C308-41A7-8266-D7052E851BC0}" type="pres">
      <dgm:prSet presAssocID="{D4C1D02D-D073-4702-B601-AA53969D3EE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CO"/>
        </a:p>
      </dgm:t>
    </dgm:pt>
    <dgm:pt modelId="{331B4BA9-6A50-4AC1-BB0B-9B433457BCD4}" type="pres">
      <dgm:prSet presAssocID="{D4C1D02D-D073-4702-B601-AA53969D3EEA}" presName="Name1" presStyleCnt="0"/>
      <dgm:spPr/>
      <dgm:t>
        <a:bodyPr/>
        <a:lstStyle/>
        <a:p>
          <a:endParaRPr lang="es-CO"/>
        </a:p>
      </dgm:t>
    </dgm:pt>
    <dgm:pt modelId="{CA516B43-AA4C-4E91-AEA5-5C072E41429E}" type="pres">
      <dgm:prSet presAssocID="{D4C1D02D-D073-4702-B601-AA53969D3EEA}" presName="cycle" presStyleCnt="0"/>
      <dgm:spPr/>
      <dgm:t>
        <a:bodyPr/>
        <a:lstStyle/>
        <a:p>
          <a:endParaRPr lang="es-CO"/>
        </a:p>
      </dgm:t>
    </dgm:pt>
    <dgm:pt modelId="{EA3D47F8-88DF-4A18-B756-028B449EB634}" type="pres">
      <dgm:prSet presAssocID="{D4C1D02D-D073-4702-B601-AA53969D3EEA}" presName="srcNode" presStyleLbl="node1" presStyleIdx="0" presStyleCnt="5"/>
      <dgm:spPr/>
      <dgm:t>
        <a:bodyPr/>
        <a:lstStyle/>
        <a:p>
          <a:endParaRPr lang="es-CO"/>
        </a:p>
      </dgm:t>
    </dgm:pt>
    <dgm:pt modelId="{262C0157-E003-4239-BC1C-E6DC079B0F26}" type="pres">
      <dgm:prSet presAssocID="{D4C1D02D-D073-4702-B601-AA53969D3EEA}" presName="conn" presStyleLbl="parChTrans1D2" presStyleIdx="0" presStyleCnt="1"/>
      <dgm:spPr/>
      <dgm:t>
        <a:bodyPr/>
        <a:lstStyle/>
        <a:p>
          <a:endParaRPr lang="es-CO"/>
        </a:p>
      </dgm:t>
    </dgm:pt>
    <dgm:pt modelId="{5DE550C6-8A39-4041-81D6-D24B8B720237}" type="pres">
      <dgm:prSet presAssocID="{D4C1D02D-D073-4702-B601-AA53969D3EEA}" presName="extraNode" presStyleLbl="node1" presStyleIdx="0" presStyleCnt="5"/>
      <dgm:spPr/>
      <dgm:t>
        <a:bodyPr/>
        <a:lstStyle/>
        <a:p>
          <a:endParaRPr lang="es-CO"/>
        </a:p>
      </dgm:t>
    </dgm:pt>
    <dgm:pt modelId="{B42F517A-DEA5-4124-BC00-54BC26F99ACC}" type="pres">
      <dgm:prSet presAssocID="{D4C1D02D-D073-4702-B601-AA53969D3EEA}" presName="dstNode" presStyleLbl="node1" presStyleIdx="0" presStyleCnt="5"/>
      <dgm:spPr/>
      <dgm:t>
        <a:bodyPr/>
        <a:lstStyle/>
        <a:p>
          <a:endParaRPr lang="es-CO"/>
        </a:p>
      </dgm:t>
    </dgm:pt>
    <dgm:pt modelId="{AD060DC9-D4DF-4A0D-9752-95EAF2A6C8FA}" type="pres">
      <dgm:prSet presAssocID="{4E203D9C-F967-4D41-AF16-469DBF63C6D4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DE2E5D4-9864-4BEC-8D5A-D6FC24179353}" type="pres">
      <dgm:prSet presAssocID="{4E203D9C-F967-4D41-AF16-469DBF63C6D4}" presName="accent_1" presStyleCnt="0"/>
      <dgm:spPr/>
      <dgm:t>
        <a:bodyPr/>
        <a:lstStyle/>
        <a:p>
          <a:endParaRPr lang="es-CO"/>
        </a:p>
      </dgm:t>
    </dgm:pt>
    <dgm:pt modelId="{04E72EBD-CA4F-4AB1-843E-2B3625A1689B}" type="pres">
      <dgm:prSet presAssocID="{4E203D9C-F967-4D41-AF16-469DBF63C6D4}" presName="accentRepeatNode" presStyleLbl="solidFgAcc1" presStyleIdx="0" presStyleCnt="5"/>
      <dgm:spPr/>
      <dgm:t>
        <a:bodyPr/>
        <a:lstStyle/>
        <a:p>
          <a:endParaRPr lang="es-CO"/>
        </a:p>
      </dgm:t>
    </dgm:pt>
    <dgm:pt modelId="{BE098552-DF15-4713-B016-8F73962961A5}" type="pres">
      <dgm:prSet presAssocID="{7C4CD8A6-5F90-4914-BE64-0767741DE290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141B31F-E80C-4766-B108-51D67524AAC1}" type="pres">
      <dgm:prSet presAssocID="{7C4CD8A6-5F90-4914-BE64-0767741DE290}" presName="accent_2" presStyleCnt="0"/>
      <dgm:spPr/>
      <dgm:t>
        <a:bodyPr/>
        <a:lstStyle/>
        <a:p>
          <a:endParaRPr lang="es-CO"/>
        </a:p>
      </dgm:t>
    </dgm:pt>
    <dgm:pt modelId="{4E547A1B-A811-4B3E-ACF3-F25BF52C76D1}" type="pres">
      <dgm:prSet presAssocID="{7C4CD8A6-5F90-4914-BE64-0767741DE290}" presName="accentRepeatNode" presStyleLbl="solidFgAcc1" presStyleIdx="1" presStyleCnt="5"/>
      <dgm:spPr/>
      <dgm:t>
        <a:bodyPr/>
        <a:lstStyle/>
        <a:p>
          <a:endParaRPr lang="es-CO"/>
        </a:p>
      </dgm:t>
    </dgm:pt>
    <dgm:pt modelId="{0D3D3794-EA83-48D7-8A43-938E183EC466}" type="pres">
      <dgm:prSet presAssocID="{84B578AE-AFD2-45A0-B4A3-0F57D3E90FB9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606816F-377F-4C87-A3FD-4B4D889714AE}" type="pres">
      <dgm:prSet presAssocID="{84B578AE-AFD2-45A0-B4A3-0F57D3E90FB9}" presName="accent_3" presStyleCnt="0"/>
      <dgm:spPr/>
      <dgm:t>
        <a:bodyPr/>
        <a:lstStyle/>
        <a:p>
          <a:endParaRPr lang="es-CO"/>
        </a:p>
      </dgm:t>
    </dgm:pt>
    <dgm:pt modelId="{BF299B9B-0267-4BB7-8629-E8B7D0F7B7B7}" type="pres">
      <dgm:prSet presAssocID="{84B578AE-AFD2-45A0-B4A3-0F57D3E90FB9}" presName="accentRepeatNode" presStyleLbl="solidFgAcc1" presStyleIdx="2" presStyleCnt="5"/>
      <dgm:spPr/>
      <dgm:t>
        <a:bodyPr/>
        <a:lstStyle/>
        <a:p>
          <a:endParaRPr lang="es-CO"/>
        </a:p>
      </dgm:t>
    </dgm:pt>
    <dgm:pt modelId="{8A3977D3-BE5D-4C88-9EB9-5A1AC0ABDC6A}" type="pres">
      <dgm:prSet presAssocID="{61431765-DF50-4F8A-A9CD-A2AB563414DF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BA8C093-42FE-4E3C-999E-0273C8EA8ACC}" type="pres">
      <dgm:prSet presAssocID="{61431765-DF50-4F8A-A9CD-A2AB563414DF}" presName="accent_4" presStyleCnt="0"/>
      <dgm:spPr/>
      <dgm:t>
        <a:bodyPr/>
        <a:lstStyle/>
        <a:p>
          <a:endParaRPr lang="es-CO"/>
        </a:p>
      </dgm:t>
    </dgm:pt>
    <dgm:pt modelId="{9A6FD39A-CD8A-454E-9D87-EA339F5C91A4}" type="pres">
      <dgm:prSet presAssocID="{61431765-DF50-4F8A-A9CD-A2AB563414DF}" presName="accentRepeatNode" presStyleLbl="solidFgAcc1" presStyleIdx="3" presStyleCnt="5"/>
      <dgm:spPr/>
      <dgm:t>
        <a:bodyPr/>
        <a:lstStyle/>
        <a:p>
          <a:endParaRPr lang="es-CO"/>
        </a:p>
      </dgm:t>
    </dgm:pt>
    <dgm:pt modelId="{0F203461-FBF5-4F51-800A-4C3A604F2BFE}" type="pres">
      <dgm:prSet presAssocID="{52043216-3E2F-4CC3-9FB2-843457C89667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11B6E6F-4356-47B0-9938-07E56CADCC27}" type="pres">
      <dgm:prSet presAssocID="{52043216-3E2F-4CC3-9FB2-843457C89667}" presName="accent_5" presStyleCnt="0"/>
      <dgm:spPr/>
      <dgm:t>
        <a:bodyPr/>
        <a:lstStyle/>
        <a:p>
          <a:endParaRPr lang="es-CO"/>
        </a:p>
      </dgm:t>
    </dgm:pt>
    <dgm:pt modelId="{2E289E7A-EBD6-45B3-B605-5BB9C6BB9306}" type="pres">
      <dgm:prSet presAssocID="{52043216-3E2F-4CC3-9FB2-843457C89667}" presName="accentRepeatNode" presStyleLbl="solidFgAcc1" presStyleIdx="4" presStyleCnt="5"/>
      <dgm:spPr/>
      <dgm:t>
        <a:bodyPr/>
        <a:lstStyle/>
        <a:p>
          <a:endParaRPr lang="es-CO"/>
        </a:p>
      </dgm:t>
    </dgm:pt>
  </dgm:ptLst>
  <dgm:cxnLst>
    <dgm:cxn modelId="{B3B60F04-ECA2-4E52-BB11-121971591DD7}" type="presOf" srcId="{D4C1D02D-D073-4702-B601-AA53969D3EEA}" destId="{0EA32DB1-C308-41A7-8266-D7052E851BC0}" srcOrd="0" destOrd="0" presId="urn:microsoft.com/office/officeart/2008/layout/VerticalCurvedList"/>
    <dgm:cxn modelId="{FED5DD78-8262-4610-8A93-EF721657F814}" type="presOf" srcId="{84B578AE-AFD2-45A0-B4A3-0F57D3E90FB9}" destId="{0D3D3794-EA83-48D7-8A43-938E183EC466}" srcOrd="0" destOrd="0" presId="urn:microsoft.com/office/officeart/2008/layout/VerticalCurvedList"/>
    <dgm:cxn modelId="{B228D10A-EB26-483E-8ADF-A2BAA80DC705}" type="presOf" srcId="{61431765-DF50-4F8A-A9CD-A2AB563414DF}" destId="{8A3977D3-BE5D-4C88-9EB9-5A1AC0ABDC6A}" srcOrd="0" destOrd="0" presId="urn:microsoft.com/office/officeart/2008/layout/VerticalCurvedList"/>
    <dgm:cxn modelId="{E4470A9A-7585-42CE-9A27-05F41D03E5E0}" srcId="{D4C1D02D-D073-4702-B601-AA53969D3EEA}" destId="{7C4CD8A6-5F90-4914-BE64-0767741DE290}" srcOrd="1" destOrd="0" parTransId="{CEFA43D6-1D89-4EBA-B033-488C0EDDDE29}" sibTransId="{1D9D6B03-E216-4CC6-85A9-11BB66299BE7}"/>
    <dgm:cxn modelId="{E2A01C24-B1BB-4A83-95C4-CCB70D83FC8A}" type="presOf" srcId="{7C4CD8A6-5F90-4914-BE64-0767741DE290}" destId="{BE098552-DF15-4713-B016-8F73962961A5}" srcOrd="0" destOrd="0" presId="urn:microsoft.com/office/officeart/2008/layout/VerticalCurvedList"/>
    <dgm:cxn modelId="{F52A4916-B924-44D3-841A-58B2B312B7D4}" srcId="{D4C1D02D-D073-4702-B601-AA53969D3EEA}" destId="{4E203D9C-F967-4D41-AF16-469DBF63C6D4}" srcOrd="0" destOrd="0" parTransId="{46F7AC3C-6751-4BFA-A987-EEBDC8F87DBF}" sibTransId="{E4B6E85A-741C-46DD-A9B6-BF3E86129E34}"/>
    <dgm:cxn modelId="{2837773D-FFBB-4321-AF75-2AF9053A7913}" srcId="{D4C1D02D-D073-4702-B601-AA53969D3EEA}" destId="{84B578AE-AFD2-45A0-B4A3-0F57D3E90FB9}" srcOrd="2" destOrd="0" parTransId="{B0D4BE4C-1E8D-49B9-A2D9-00090B8F1914}" sibTransId="{6BECA64E-A51A-42E5-B22D-D6F88FABA9FA}"/>
    <dgm:cxn modelId="{8D2EF75B-7622-4191-AA9D-3010C36EFAEE}" type="presOf" srcId="{4E203D9C-F967-4D41-AF16-469DBF63C6D4}" destId="{AD060DC9-D4DF-4A0D-9752-95EAF2A6C8FA}" srcOrd="0" destOrd="0" presId="urn:microsoft.com/office/officeart/2008/layout/VerticalCurvedList"/>
    <dgm:cxn modelId="{80A09F01-5D48-48F4-B450-D7FA2800CCE3}" srcId="{D4C1D02D-D073-4702-B601-AA53969D3EEA}" destId="{61431765-DF50-4F8A-A9CD-A2AB563414DF}" srcOrd="3" destOrd="0" parTransId="{CD1F87AF-6248-4AB3-8470-53D561CE1216}" sibTransId="{6EA91EA9-3353-4AFC-9570-2396FD61E022}"/>
    <dgm:cxn modelId="{C97B8C5F-13C8-4C57-8186-E60AD1D1A061}" srcId="{D4C1D02D-D073-4702-B601-AA53969D3EEA}" destId="{52043216-3E2F-4CC3-9FB2-843457C89667}" srcOrd="4" destOrd="0" parTransId="{3A98F133-F2A3-4CB2-B7D5-98A8BCB0A30D}" sibTransId="{9A92D825-C8D3-4263-9F9F-A49F2EB47DBF}"/>
    <dgm:cxn modelId="{AFC60ABB-C118-4760-91B1-AC6C887D6594}" type="presOf" srcId="{52043216-3E2F-4CC3-9FB2-843457C89667}" destId="{0F203461-FBF5-4F51-800A-4C3A604F2BFE}" srcOrd="0" destOrd="0" presId="urn:microsoft.com/office/officeart/2008/layout/VerticalCurvedList"/>
    <dgm:cxn modelId="{F26C8358-D9D5-49FD-9E69-A06960C34ECA}" type="presOf" srcId="{E4B6E85A-741C-46DD-A9B6-BF3E86129E34}" destId="{262C0157-E003-4239-BC1C-E6DC079B0F26}" srcOrd="0" destOrd="0" presId="urn:microsoft.com/office/officeart/2008/layout/VerticalCurvedList"/>
    <dgm:cxn modelId="{4A9AE744-B1CA-4196-A9C0-EBA0A2D1E0CF}" type="presParOf" srcId="{0EA32DB1-C308-41A7-8266-D7052E851BC0}" destId="{331B4BA9-6A50-4AC1-BB0B-9B433457BCD4}" srcOrd="0" destOrd="0" presId="urn:microsoft.com/office/officeart/2008/layout/VerticalCurvedList"/>
    <dgm:cxn modelId="{CBD264BF-53E2-494B-9399-08D0BFD1D346}" type="presParOf" srcId="{331B4BA9-6A50-4AC1-BB0B-9B433457BCD4}" destId="{CA516B43-AA4C-4E91-AEA5-5C072E41429E}" srcOrd="0" destOrd="0" presId="urn:microsoft.com/office/officeart/2008/layout/VerticalCurvedList"/>
    <dgm:cxn modelId="{774F1B34-BB52-42B7-9523-6367FDEF6CBE}" type="presParOf" srcId="{CA516B43-AA4C-4E91-AEA5-5C072E41429E}" destId="{EA3D47F8-88DF-4A18-B756-028B449EB634}" srcOrd="0" destOrd="0" presId="urn:microsoft.com/office/officeart/2008/layout/VerticalCurvedList"/>
    <dgm:cxn modelId="{2CCD6237-7EE7-48A5-9B89-701C628BF9DF}" type="presParOf" srcId="{CA516B43-AA4C-4E91-AEA5-5C072E41429E}" destId="{262C0157-E003-4239-BC1C-E6DC079B0F26}" srcOrd="1" destOrd="0" presId="urn:microsoft.com/office/officeart/2008/layout/VerticalCurvedList"/>
    <dgm:cxn modelId="{417574EF-A9D6-422A-B0DC-8020B304D851}" type="presParOf" srcId="{CA516B43-AA4C-4E91-AEA5-5C072E41429E}" destId="{5DE550C6-8A39-4041-81D6-D24B8B720237}" srcOrd="2" destOrd="0" presId="urn:microsoft.com/office/officeart/2008/layout/VerticalCurvedList"/>
    <dgm:cxn modelId="{E07AB18C-78B2-4FF8-9C2F-6CABB9765C47}" type="presParOf" srcId="{CA516B43-AA4C-4E91-AEA5-5C072E41429E}" destId="{B42F517A-DEA5-4124-BC00-54BC26F99ACC}" srcOrd="3" destOrd="0" presId="urn:microsoft.com/office/officeart/2008/layout/VerticalCurvedList"/>
    <dgm:cxn modelId="{7D54CE4B-004C-40AB-A801-3E3BA7FBE972}" type="presParOf" srcId="{331B4BA9-6A50-4AC1-BB0B-9B433457BCD4}" destId="{AD060DC9-D4DF-4A0D-9752-95EAF2A6C8FA}" srcOrd="1" destOrd="0" presId="urn:microsoft.com/office/officeart/2008/layout/VerticalCurvedList"/>
    <dgm:cxn modelId="{8B0DD77F-410B-4BCE-A3CD-F280D6E0BC86}" type="presParOf" srcId="{331B4BA9-6A50-4AC1-BB0B-9B433457BCD4}" destId="{BDE2E5D4-9864-4BEC-8D5A-D6FC24179353}" srcOrd="2" destOrd="0" presId="urn:microsoft.com/office/officeart/2008/layout/VerticalCurvedList"/>
    <dgm:cxn modelId="{FD7FA617-355D-4E30-AF48-5BA0304F73A3}" type="presParOf" srcId="{BDE2E5D4-9864-4BEC-8D5A-D6FC24179353}" destId="{04E72EBD-CA4F-4AB1-843E-2B3625A1689B}" srcOrd="0" destOrd="0" presId="urn:microsoft.com/office/officeart/2008/layout/VerticalCurvedList"/>
    <dgm:cxn modelId="{C044FAE4-C662-41B7-9EF7-0B9794F99DC2}" type="presParOf" srcId="{331B4BA9-6A50-4AC1-BB0B-9B433457BCD4}" destId="{BE098552-DF15-4713-B016-8F73962961A5}" srcOrd="3" destOrd="0" presId="urn:microsoft.com/office/officeart/2008/layout/VerticalCurvedList"/>
    <dgm:cxn modelId="{8B4024F2-67AE-4194-AA20-794259E687FA}" type="presParOf" srcId="{331B4BA9-6A50-4AC1-BB0B-9B433457BCD4}" destId="{8141B31F-E80C-4766-B108-51D67524AAC1}" srcOrd="4" destOrd="0" presId="urn:microsoft.com/office/officeart/2008/layout/VerticalCurvedList"/>
    <dgm:cxn modelId="{FEEF3CED-2AD7-482C-A365-7A3CD2293CB2}" type="presParOf" srcId="{8141B31F-E80C-4766-B108-51D67524AAC1}" destId="{4E547A1B-A811-4B3E-ACF3-F25BF52C76D1}" srcOrd="0" destOrd="0" presId="urn:microsoft.com/office/officeart/2008/layout/VerticalCurvedList"/>
    <dgm:cxn modelId="{516270F6-03E9-4CB6-A948-68162AFD2700}" type="presParOf" srcId="{331B4BA9-6A50-4AC1-BB0B-9B433457BCD4}" destId="{0D3D3794-EA83-48D7-8A43-938E183EC466}" srcOrd="5" destOrd="0" presId="urn:microsoft.com/office/officeart/2008/layout/VerticalCurvedList"/>
    <dgm:cxn modelId="{97414641-386B-4F15-BCFC-39A1A6CB5169}" type="presParOf" srcId="{331B4BA9-6A50-4AC1-BB0B-9B433457BCD4}" destId="{4606816F-377F-4C87-A3FD-4B4D889714AE}" srcOrd="6" destOrd="0" presId="urn:microsoft.com/office/officeart/2008/layout/VerticalCurvedList"/>
    <dgm:cxn modelId="{0E612132-6000-4D44-A3E5-C0676147F44B}" type="presParOf" srcId="{4606816F-377F-4C87-A3FD-4B4D889714AE}" destId="{BF299B9B-0267-4BB7-8629-E8B7D0F7B7B7}" srcOrd="0" destOrd="0" presId="urn:microsoft.com/office/officeart/2008/layout/VerticalCurvedList"/>
    <dgm:cxn modelId="{E443309F-A611-4013-82BD-7ACABF23A9D6}" type="presParOf" srcId="{331B4BA9-6A50-4AC1-BB0B-9B433457BCD4}" destId="{8A3977D3-BE5D-4C88-9EB9-5A1AC0ABDC6A}" srcOrd="7" destOrd="0" presId="urn:microsoft.com/office/officeart/2008/layout/VerticalCurvedList"/>
    <dgm:cxn modelId="{9E611C20-B96E-4B88-8C81-150115B82877}" type="presParOf" srcId="{331B4BA9-6A50-4AC1-BB0B-9B433457BCD4}" destId="{8BA8C093-42FE-4E3C-999E-0273C8EA8ACC}" srcOrd="8" destOrd="0" presId="urn:microsoft.com/office/officeart/2008/layout/VerticalCurvedList"/>
    <dgm:cxn modelId="{8AEF28AE-D656-40F8-A0D5-8024BC7F19C8}" type="presParOf" srcId="{8BA8C093-42FE-4E3C-999E-0273C8EA8ACC}" destId="{9A6FD39A-CD8A-454E-9D87-EA339F5C91A4}" srcOrd="0" destOrd="0" presId="urn:microsoft.com/office/officeart/2008/layout/VerticalCurvedList"/>
    <dgm:cxn modelId="{D682415A-A325-47A1-8AF9-365329337B30}" type="presParOf" srcId="{331B4BA9-6A50-4AC1-BB0B-9B433457BCD4}" destId="{0F203461-FBF5-4F51-800A-4C3A604F2BFE}" srcOrd="9" destOrd="0" presId="urn:microsoft.com/office/officeart/2008/layout/VerticalCurvedList"/>
    <dgm:cxn modelId="{21BFA6A8-B75B-4A07-9696-9A39CA600317}" type="presParOf" srcId="{331B4BA9-6A50-4AC1-BB0B-9B433457BCD4}" destId="{F11B6E6F-4356-47B0-9938-07E56CADCC27}" srcOrd="10" destOrd="0" presId="urn:microsoft.com/office/officeart/2008/layout/VerticalCurvedList"/>
    <dgm:cxn modelId="{68A36FFC-97AF-476F-975D-05FF5310000E}" type="presParOf" srcId="{F11B6E6F-4356-47B0-9938-07E56CADCC27}" destId="{2E289E7A-EBD6-45B3-B605-5BB9C6BB930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C1D02D-D073-4702-B601-AA53969D3EE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B167884A-AC16-405B-9B3B-F008969ED6DB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s-CO" sz="1600" spc="-50" dirty="0" smtClean="0">
              <a:solidFill>
                <a:srgbClr val="002060"/>
              </a:solidFill>
            </a:rPr>
            <a:t>Zonas Estratégicas de Intervención Integral – ZEII (Art. 2 de la Ley 1941 de 2018)</a:t>
          </a:r>
          <a:endParaRPr lang="es-CO" sz="1600" spc="-50" dirty="0">
            <a:solidFill>
              <a:srgbClr val="002060"/>
            </a:solidFill>
          </a:endParaRPr>
        </a:p>
      </dgm:t>
    </dgm:pt>
    <dgm:pt modelId="{12CDC6C1-29A5-4D0B-A8AD-19E9B499EDF6}" type="parTrans" cxnId="{9D005857-935B-4406-A764-71569F996665}">
      <dgm:prSet/>
      <dgm:spPr/>
      <dgm:t>
        <a:bodyPr/>
        <a:lstStyle/>
        <a:p>
          <a:endParaRPr lang="es-CO" sz="1600"/>
        </a:p>
      </dgm:t>
    </dgm:pt>
    <dgm:pt modelId="{AE7A1F59-28FC-40C5-B433-1D7292B48790}" type="sibTrans" cxnId="{9D005857-935B-4406-A764-71569F996665}">
      <dgm:prSet/>
      <dgm:spPr/>
      <dgm:t>
        <a:bodyPr/>
        <a:lstStyle/>
        <a:p>
          <a:endParaRPr lang="es-CO" sz="1600"/>
        </a:p>
      </dgm:t>
    </dgm:pt>
    <dgm:pt modelId="{B480C928-7D8E-4F7A-8AB1-592EF8EF4C1A}">
      <dgm:prSet custT="1"/>
      <dgm:spPr>
        <a:solidFill>
          <a:srgbClr val="376092"/>
        </a:solidFill>
      </dgm:spPr>
      <dgm:t>
        <a:bodyPr/>
        <a:lstStyle/>
        <a:p>
          <a:r>
            <a:rPr lang="es-CO" sz="1600" spc="-50" dirty="0" smtClean="0"/>
            <a:t>Crimen organizado, terrorismo, narcotráfico, corrupción, contrabando, explotación ilícita de yacimientos mineros y delitos contra el medio ambiente</a:t>
          </a:r>
          <a:endParaRPr lang="es-CO" sz="1600" spc="-50" dirty="0"/>
        </a:p>
      </dgm:t>
    </dgm:pt>
    <dgm:pt modelId="{7C8E9F48-6778-460A-8695-A78903938E4A}" type="parTrans" cxnId="{A0B6EC65-B16C-4FE7-AA7B-C1A0058DA7B2}">
      <dgm:prSet/>
      <dgm:spPr/>
      <dgm:t>
        <a:bodyPr/>
        <a:lstStyle/>
        <a:p>
          <a:endParaRPr lang="es-CO" sz="1600"/>
        </a:p>
      </dgm:t>
    </dgm:pt>
    <dgm:pt modelId="{349CDE98-968B-4FE6-B0A3-B80C72510AFA}" type="sibTrans" cxnId="{A0B6EC65-B16C-4FE7-AA7B-C1A0058DA7B2}">
      <dgm:prSet/>
      <dgm:spPr/>
      <dgm:t>
        <a:bodyPr/>
        <a:lstStyle/>
        <a:p>
          <a:endParaRPr lang="es-CO" sz="1600"/>
        </a:p>
      </dgm:t>
    </dgm:pt>
    <dgm:pt modelId="{4A4D9EC6-8F7B-49D9-8499-7FFE45A1E424}">
      <dgm:prSet custT="1"/>
      <dgm:spPr/>
      <dgm:t>
        <a:bodyPr/>
        <a:lstStyle/>
        <a:p>
          <a:r>
            <a:rPr lang="es-CO" sz="1600" spc="-50" dirty="0" smtClean="0"/>
            <a:t>Efectividad y mayor tasa de interceptación con: medidas cautelares, extinción de dominio, capturas y extradiciones</a:t>
          </a:r>
          <a:endParaRPr lang="es-CO" sz="1600" spc="-50" dirty="0"/>
        </a:p>
      </dgm:t>
    </dgm:pt>
    <dgm:pt modelId="{819EABB0-013D-492F-A0F2-C0CBC35A9829}" type="parTrans" cxnId="{A8A88980-8D90-4E21-A61C-53037D051A37}">
      <dgm:prSet/>
      <dgm:spPr/>
      <dgm:t>
        <a:bodyPr/>
        <a:lstStyle/>
        <a:p>
          <a:endParaRPr lang="es-CO" sz="1600"/>
        </a:p>
      </dgm:t>
    </dgm:pt>
    <dgm:pt modelId="{6B51F2D6-2D0B-4917-9AD2-BDD258CDF9F5}" type="sibTrans" cxnId="{A8A88980-8D90-4E21-A61C-53037D051A37}">
      <dgm:prSet/>
      <dgm:spPr/>
      <dgm:t>
        <a:bodyPr/>
        <a:lstStyle/>
        <a:p>
          <a:endParaRPr lang="es-CO" sz="1600"/>
        </a:p>
      </dgm:t>
    </dgm:pt>
    <dgm:pt modelId="{0854586D-1BC3-49AE-BBD2-F10D5B60778B}">
      <dgm:prSet custT="1"/>
      <dgm:spPr/>
      <dgm:t>
        <a:bodyPr/>
        <a:lstStyle/>
        <a:p>
          <a:r>
            <a:rPr lang="es-CO" sz="1600" spc="-50" dirty="0" smtClean="0"/>
            <a:t>Atacar el lavado sofisticado: disrupción de la política y del delito, innovación, ciencia y tecnología</a:t>
          </a:r>
          <a:endParaRPr lang="es-CO" sz="1600" spc="-50" dirty="0"/>
        </a:p>
      </dgm:t>
    </dgm:pt>
    <dgm:pt modelId="{676D1DA5-438B-4213-9A95-67486B39ADB8}" type="parTrans" cxnId="{7FF9CE70-CC9A-4D67-8924-98B3871AD5DC}">
      <dgm:prSet/>
      <dgm:spPr/>
      <dgm:t>
        <a:bodyPr/>
        <a:lstStyle/>
        <a:p>
          <a:endParaRPr lang="es-CO"/>
        </a:p>
      </dgm:t>
    </dgm:pt>
    <dgm:pt modelId="{7F2D3598-C0D1-4FCA-9F55-16DC7E0270D2}" type="sibTrans" cxnId="{7FF9CE70-CC9A-4D67-8924-98B3871AD5DC}">
      <dgm:prSet/>
      <dgm:spPr/>
      <dgm:t>
        <a:bodyPr/>
        <a:lstStyle/>
        <a:p>
          <a:endParaRPr lang="es-CO"/>
        </a:p>
      </dgm:t>
    </dgm:pt>
    <dgm:pt modelId="{525F9759-8544-45FF-9E67-E874C9AF2FA4}">
      <dgm:prSet custT="1"/>
      <dgm:spPr/>
      <dgm:t>
        <a:bodyPr/>
        <a:lstStyle/>
        <a:p>
          <a:r>
            <a:rPr lang="es-CO" sz="1600" spc="-50" dirty="0" smtClean="0"/>
            <a:t>Círculo virtuoso conformado por: seguridad, legalidad, emprendimiento, equidad, generación de riqueza y bienestar</a:t>
          </a:r>
          <a:endParaRPr lang="es-CO" sz="1600" spc="-50" dirty="0"/>
        </a:p>
      </dgm:t>
    </dgm:pt>
    <dgm:pt modelId="{43702C96-D643-4D8C-ADEC-E29E466F0746}" type="parTrans" cxnId="{ABBA6D65-3EBA-4B98-BF07-B4B8465C1700}">
      <dgm:prSet/>
      <dgm:spPr/>
      <dgm:t>
        <a:bodyPr/>
        <a:lstStyle/>
        <a:p>
          <a:endParaRPr lang="es-CO"/>
        </a:p>
      </dgm:t>
    </dgm:pt>
    <dgm:pt modelId="{5F61378F-0277-4098-8338-D4526BC1884F}" type="sibTrans" cxnId="{ABBA6D65-3EBA-4B98-BF07-B4B8465C1700}">
      <dgm:prSet/>
      <dgm:spPr/>
      <dgm:t>
        <a:bodyPr/>
        <a:lstStyle/>
        <a:p>
          <a:endParaRPr lang="es-CO"/>
        </a:p>
      </dgm:t>
    </dgm:pt>
    <dgm:pt modelId="{91890851-0A7A-4757-B551-A52CD8D73FD9}" type="pres">
      <dgm:prSet presAssocID="{D4C1D02D-D073-4702-B601-AA53969D3EE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CO"/>
        </a:p>
      </dgm:t>
    </dgm:pt>
    <dgm:pt modelId="{4EC46F90-3896-4050-8B38-4C9639C05FAC}" type="pres">
      <dgm:prSet presAssocID="{D4C1D02D-D073-4702-B601-AA53969D3EEA}" presName="Name1" presStyleCnt="0"/>
      <dgm:spPr/>
    </dgm:pt>
    <dgm:pt modelId="{BD9F667F-2471-400E-BBCA-0203D7910A8D}" type="pres">
      <dgm:prSet presAssocID="{D4C1D02D-D073-4702-B601-AA53969D3EEA}" presName="cycle" presStyleCnt="0"/>
      <dgm:spPr/>
    </dgm:pt>
    <dgm:pt modelId="{2792818B-444F-4CEF-A089-D79D658FCA05}" type="pres">
      <dgm:prSet presAssocID="{D4C1D02D-D073-4702-B601-AA53969D3EEA}" presName="srcNode" presStyleLbl="node1" presStyleIdx="0" presStyleCnt="5"/>
      <dgm:spPr/>
    </dgm:pt>
    <dgm:pt modelId="{D3C39F74-73AD-4D3A-ABDF-88586485B646}" type="pres">
      <dgm:prSet presAssocID="{D4C1D02D-D073-4702-B601-AA53969D3EEA}" presName="conn" presStyleLbl="parChTrans1D2" presStyleIdx="0" presStyleCnt="1"/>
      <dgm:spPr/>
      <dgm:t>
        <a:bodyPr/>
        <a:lstStyle/>
        <a:p>
          <a:endParaRPr lang="es-CO"/>
        </a:p>
      </dgm:t>
    </dgm:pt>
    <dgm:pt modelId="{AE4C4804-0FB0-4129-81EF-F235102873DE}" type="pres">
      <dgm:prSet presAssocID="{D4C1D02D-D073-4702-B601-AA53969D3EEA}" presName="extraNode" presStyleLbl="node1" presStyleIdx="0" presStyleCnt="5"/>
      <dgm:spPr/>
    </dgm:pt>
    <dgm:pt modelId="{8283AC29-B9D4-412F-9C52-733F3306672A}" type="pres">
      <dgm:prSet presAssocID="{D4C1D02D-D073-4702-B601-AA53969D3EEA}" presName="dstNode" presStyleLbl="node1" presStyleIdx="0" presStyleCnt="5"/>
      <dgm:spPr/>
    </dgm:pt>
    <dgm:pt modelId="{4B806B3F-73C9-4528-B33D-8F912479C53A}" type="pres">
      <dgm:prSet presAssocID="{B167884A-AC16-405B-9B3B-F008969ED6DB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98E5E13-768A-46A5-8021-5619BBF265B6}" type="pres">
      <dgm:prSet presAssocID="{B167884A-AC16-405B-9B3B-F008969ED6DB}" presName="accent_1" presStyleCnt="0"/>
      <dgm:spPr/>
    </dgm:pt>
    <dgm:pt modelId="{267FCD27-395F-4BD7-9FCF-74314600BD86}" type="pres">
      <dgm:prSet presAssocID="{B167884A-AC16-405B-9B3B-F008969ED6DB}" presName="accentRepeatNode" presStyleLbl="solidFgAcc1" presStyleIdx="0" presStyleCnt="5"/>
      <dgm:spPr/>
    </dgm:pt>
    <dgm:pt modelId="{E224FA7F-A0A0-4F33-83F1-0D9CD6956F82}" type="pres">
      <dgm:prSet presAssocID="{B480C928-7D8E-4F7A-8AB1-592EF8EF4C1A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74BE6C5-0A1C-4407-A427-DC98511B2752}" type="pres">
      <dgm:prSet presAssocID="{B480C928-7D8E-4F7A-8AB1-592EF8EF4C1A}" presName="accent_2" presStyleCnt="0"/>
      <dgm:spPr/>
    </dgm:pt>
    <dgm:pt modelId="{A4DCC0B0-50CE-4AAF-A124-CE8B9B15821B}" type="pres">
      <dgm:prSet presAssocID="{B480C928-7D8E-4F7A-8AB1-592EF8EF4C1A}" presName="accentRepeatNode" presStyleLbl="solidFgAcc1" presStyleIdx="1" presStyleCnt="5"/>
      <dgm:spPr/>
    </dgm:pt>
    <dgm:pt modelId="{E9D92693-6E89-4C5E-B37E-367BFECED07A}" type="pres">
      <dgm:prSet presAssocID="{4A4D9EC6-8F7B-49D9-8499-7FFE45A1E424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FBBB5A6-D018-4F0D-AC21-DBFFDC9ADD66}" type="pres">
      <dgm:prSet presAssocID="{4A4D9EC6-8F7B-49D9-8499-7FFE45A1E424}" presName="accent_3" presStyleCnt="0"/>
      <dgm:spPr/>
    </dgm:pt>
    <dgm:pt modelId="{B30980A7-9FA9-46B4-8D7C-C15793D8D5AA}" type="pres">
      <dgm:prSet presAssocID="{4A4D9EC6-8F7B-49D9-8499-7FFE45A1E424}" presName="accentRepeatNode" presStyleLbl="solidFgAcc1" presStyleIdx="2" presStyleCnt="5"/>
      <dgm:spPr/>
    </dgm:pt>
    <dgm:pt modelId="{FC891A8D-230C-48C9-9CD1-C1EB0D67D43A}" type="pres">
      <dgm:prSet presAssocID="{0854586D-1BC3-49AE-BBD2-F10D5B60778B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5B8BC95-1CC9-4D84-9CB5-71963C5B1475}" type="pres">
      <dgm:prSet presAssocID="{0854586D-1BC3-49AE-BBD2-F10D5B60778B}" presName="accent_4" presStyleCnt="0"/>
      <dgm:spPr/>
    </dgm:pt>
    <dgm:pt modelId="{6FB3C3E2-445A-4ADF-BAB3-620D2F72D370}" type="pres">
      <dgm:prSet presAssocID="{0854586D-1BC3-49AE-BBD2-F10D5B60778B}" presName="accentRepeatNode" presStyleLbl="solidFgAcc1" presStyleIdx="3" presStyleCnt="5"/>
      <dgm:spPr/>
    </dgm:pt>
    <dgm:pt modelId="{7A8E5CFA-1266-41A9-8703-97FB04E373F8}" type="pres">
      <dgm:prSet presAssocID="{525F9759-8544-45FF-9E67-E874C9AF2FA4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FB248CA-B259-4C85-A61F-C19557B51E17}" type="pres">
      <dgm:prSet presAssocID="{525F9759-8544-45FF-9E67-E874C9AF2FA4}" presName="accent_5" presStyleCnt="0"/>
      <dgm:spPr/>
    </dgm:pt>
    <dgm:pt modelId="{536FDDFA-F39B-4889-97D5-91F0326878E2}" type="pres">
      <dgm:prSet presAssocID="{525F9759-8544-45FF-9E67-E874C9AF2FA4}" presName="accentRepeatNode" presStyleLbl="solidFgAcc1" presStyleIdx="4" presStyleCnt="5"/>
      <dgm:spPr/>
    </dgm:pt>
  </dgm:ptLst>
  <dgm:cxnLst>
    <dgm:cxn modelId="{8C9519BB-B0D6-45DE-877A-1D6428695A37}" type="presOf" srcId="{AE7A1F59-28FC-40C5-B433-1D7292B48790}" destId="{D3C39F74-73AD-4D3A-ABDF-88586485B646}" srcOrd="0" destOrd="0" presId="urn:microsoft.com/office/officeart/2008/layout/VerticalCurvedList"/>
    <dgm:cxn modelId="{4530B64F-E379-4E10-8B3E-2869D1A425AF}" type="presOf" srcId="{4A4D9EC6-8F7B-49D9-8499-7FFE45A1E424}" destId="{E9D92693-6E89-4C5E-B37E-367BFECED07A}" srcOrd="0" destOrd="0" presId="urn:microsoft.com/office/officeart/2008/layout/VerticalCurvedList"/>
    <dgm:cxn modelId="{B37E84A0-8108-4777-880C-D169675309D5}" type="presOf" srcId="{B480C928-7D8E-4F7A-8AB1-592EF8EF4C1A}" destId="{E224FA7F-A0A0-4F33-83F1-0D9CD6956F82}" srcOrd="0" destOrd="0" presId="urn:microsoft.com/office/officeart/2008/layout/VerticalCurvedList"/>
    <dgm:cxn modelId="{799CC641-C81B-428E-A4F3-9645C1D19B72}" type="presOf" srcId="{B167884A-AC16-405B-9B3B-F008969ED6DB}" destId="{4B806B3F-73C9-4528-B33D-8F912479C53A}" srcOrd="0" destOrd="0" presId="urn:microsoft.com/office/officeart/2008/layout/VerticalCurvedList"/>
    <dgm:cxn modelId="{AA6CDB8B-6878-4568-B67C-FD59C52978A4}" type="presOf" srcId="{0854586D-1BC3-49AE-BBD2-F10D5B60778B}" destId="{FC891A8D-230C-48C9-9CD1-C1EB0D67D43A}" srcOrd="0" destOrd="0" presId="urn:microsoft.com/office/officeart/2008/layout/VerticalCurvedList"/>
    <dgm:cxn modelId="{A0B6EC65-B16C-4FE7-AA7B-C1A0058DA7B2}" srcId="{D4C1D02D-D073-4702-B601-AA53969D3EEA}" destId="{B480C928-7D8E-4F7A-8AB1-592EF8EF4C1A}" srcOrd="1" destOrd="0" parTransId="{7C8E9F48-6778-460A-8695-A78903938E4A}" sibTransId="{349CDE98-968B-4FE6-B0A3-B80C72510AFA}"/>
    <dgm:cxn modelId="{7FF9CE70-CC9A-4D67-8924-98B3871AD5DC}" srcId="{D4C1D02D-D073-4702-B601-AA53969D3EEA}" destId="{0854586D-1BC3-49AE-BBD2-F10D5B60778B}" srcOrd="3" destOrd="0" parTransId="{676D1DA5-438B-4213-9A95-67486B39ADB8}" sibTransId="{7F2D3598-C0D1-4FCA-9F55-16DC7E0270D2}"/>
    <dgm:cxn modelId="{9D005857-935B-4406-A764-71569F996665}" srcId="{D4C1D02D-D073-4702-B601-AA53969D3EEA}" destId="{B167884A-AC16-405B-9B3B-F008969ED6DB}" srcOrd="0" destOrd="0" parTransId="{12CDC6C1-29A5-4D0B-A8AD-19E9B499EDF6}" sibTransId="{AE7A1F59-28FC-40C5-B433-1D7292B48790}"/>
    <dgm:cxn modelId="{23458887-ADDE-4C33-9047-E4A4D5D7714F}" type="presOf" srcId="{525F9759-8544-45FF-9E67-E874C9AF2FA4}" destId="{7A8E5CFA-1266-41A9-8703-97FB04E373F8}" srcOrd="0" destOrd="0" presId="urn:microsoft.com/office/officeart/2008/layout/VerticalCurvedList"/>
    <dgm:cxn modelId="{2744D2BF-DCD5-4EEC-ABDD-B294457BD891}" type="presOf" srcId="{D4C1D02D-D073-4702-B601-AA53969D3EEA}" destId="{91890851-0A7A-4757-B551-A52CD8D73FD9}" srcOrd="0" destOrd="0" presId="urn:microsoft.com/office/officeart/2008/layout/VerticalCurvedList"/>
    <dgm:cxn modelId="{ABBA6D65-3EBA-4B98-BF07-B4B8465C1700}" srcId="{D4C1D02D-D073-4702-B601-AA53969D3EEA}" destId="{525F9759-8544-45FF-9E67-E874C9AF2FA4}" srcOrd="4" destOrd="0" parTransId="{43702C96-D643-4D8C-ADEC-E29E466F0746}" sibTransId="{5F61378F-0277-4098-8338-D4526BC1884F}"/>
    <dgm:cxn modelId="{A8A88980-8D90-4E21-A61C-53037D051A37}" srcId="{D4C1D02D-D073-4702-B601-AA53969D3EEA}" destId="{4A4D9EC6-8F7B-49D9-8499-7FFE45A1E424}" srcOrd="2" destOrd="0" parTransId="{819EABB0-013D-492F-A0F2-C0CBC35A9829}" sibTransId="{6B51F2D6-2D0B-4917-9AD2-BDD258CDF9F5}"/>
    <dgm:cxn modelId="{CEF71E7A-DD5D-4C38-9073-CF9E80D7731B}" type="presParOf" srcId="{91890851-0A7A-4757-B551-A52CD8D73FD9}" destId="{4EC46F90-3896-4050-8B38-4C9639C05FAC}" srcOrd="0" destOrd="0" presId="urn:microsoft.com/office/officeart/2008/layout/VerticalCurvedList"/>
    <dgm:cxn modelId="{3009BE3D-57BD-4D06-8F3B-9C52A151A8BF}" type="presParOf" srcId="{4EC46F90-3896-4050-8B38-4C9639C05FAC}" destId="{BD9F667F-2471-400E-BBCA-0203D7910A8D}" srcOrd="0" destOrd="0" presId="urn:microsoft.com/office/officeart/2008/layout/VerticalCurvedList"/>
    <dgm:cxn modelId="{F75892AF-8D17-4F72-80AC-26A0EE3285D8}" type="presParOf" srcId="{BD9F667F-2471-400E-BBCA-0203D7910A8D}" destId="{2792818B-444F-4CEF-A089-D79D658FCA05}" srcOrd="0" destOrd="0" presId="urn:microsoft.com/office/officeart/2008/layout/VerticalCurvedList"/>
    <dgm:cxn modelId="{B9A329BA-1CA2-4361-BB9E-118837A081AF}" type="presParOf" srcId="{BD9F667F-2471-400E-BBCA-0203D7910A8D}" destId="{D3C39F74-73AD-4D3A-ABDF-88586485B646}" srcOrd="1" destOrd="0" presId="urn:microsoft.com/office/officeart/2008/layout/VerticalCurvedList"/>
    <dgm:cxn modelId="{090973AA-205F-4090-B30A-7D51891E8653}" type="presParOf" srcId="{BD9F667F-2471-400E-BBCA-0203D7910A8D}" destId="{AE4C4804-0FB0-4129-81EF-F235102873DE}" srcOrd="2" destOrd="0" presId="urn:microsoft.com/office/officeart/2008/layout/VerticalCurvedList"/>
    <dgm:cxn modelId="{69AC2E29-7822-43D2-98C5-C8A2E3A5BC7E}" type="presParOf" srcId="{BD9F667F-2471-400E-BBCA-0203D7910A8D}" destId="{8283AC29-B9D4-412F-9C52-733F3306672A}" srcOrd="3" destOrd="0" presId="urn:microsoft.com/office/officeart/2008/layout/VerticalCurvedList"/>
    <dgm:cxn modelId="{ED0B34BF-D18F-4AF0-8701-3E6B7991D119}" type="presParOf" srcId="{4EC46F90-3896-4050-8B38-4C9639C05FAC}" destId="{4B806B3F-73C9-4528-B33D-8F912479C53A}" srcOrd="1" destOrd="0" presId="urn:microsoft.com/office/officeart/2008/layout/VerticalCurvedList"/>
    <dgm:cxn modelId="{CE183EC9-8A6A-4BF5-A99B-F346C6B4914F}" type="presParOf" srcId="{4EC46F90-3896-4050-8B38-4C9639C05FAC}" destId="{C98E5E13-768A-46A5-8021-5619BBF265B6}" srcOrd="2" destOrd="0" presId="urn:microsoft.com/office/officeart/2008/layout/VerticalCurvedList"/>
    <dgm:cxn modelId="{8AB7309C-CE84-4DEE-B2A4-FC367CE422B6}" type="presParOf" srcId="{C98E5E13-768A-46A5-8021-5619BBF265B6}" destId="{267FCD27-395F-4BD7-9FCF-74314600BD86}" srcOrd="0" destOrd="0" presId="urn:microsoft.com/office/officeart/2008/layout/VerticalCurvedList"/>
    <dgm:cxn modelId="{9698FB57-0B79-4964-AD7F-85E221EE0B4F}" type="presParOf" srcId="{4EC46F90-3896-4050-8B38-4C9639C05FAC}" destId="{E224FA7F-A0A0-4F33-83F1-0D9CD6956F82}" srcOrd="3" destOrd="0" presId="urn:microsoft.com/office/officeart/2008/layout/VerticalCurvedList"/>
    <dgm:cxn modelId="{C8229F3B-8738-4240-8267-E9791B17E7C0}" type="presParOf" srcId="{4EC46F90-3896-4050-8B38-4C9639C05FAC}" destId="{174BE6C5-0A1C-4407-A427-DC98511B2752}" srcOrd="4" destOrd="0" presId="urn:microsoft.com/office/officeart/2008/layout/VerticalCurvedList"/>
    <dgm:cxn modelId="{28EE3EB6-6A2D-44C7-AFCA-465BD87082B2}" type="presParOf" srcId="{174BE6C5-0A1C-4407-A427-DC98511B2752}" destId="{A4DCC0B0-50CE-4AAF-A124-CE8B9B15821B}" srcOrd="0" destOrd="0" presId="urn:microsoft.com/office/officeart/2008/layout/VerticalCurvedList"/>
    <dgm:cxn modelId="{76B42444-D9D0-446B-AE23-DCC32DEFD152}" type="presParOf" srcId="{4EC46F90-3896-4050-8B38-4C9639C05FAC}" destId="{E9D92693-6E89-4C5E-B37E-367BFECED07A}" srcOrd="5" destOrd="0" presId="urn:microsoft.com/office/officeart/2008/layout/VerticalCurvedList"/>
    <dgm:cxn modelId="{D6B13FE2-B755-4EDA-A5DD-3F22123D02C9}" type="presParOf" srcId="{4EC46F90-3896-4050-8B38-4C9639C05FAC}" destId="{2FBBB5A6-D018-4F0D-AC21-DBFFDC9ADD66}" srcOrd="6" destOrd="0" presId="urn:microsoft.com/office/officeart/2008/layout/VerticalCurvedList"/>
    <dgm:cxn modelId="{1BA57BC8-D087-4FD4-BE82-608F16A3E0D1}" type="presParOf" srcId="{2FBBB5A6-D018-4F0D-AC21-DBFFDC9ADD66}" destId="{B30980A7-9FA9-46B4-8D7C-C15793D8D5AA}" srcOrd="0" destOrd="0" presId="urn:microsoft.com/office/officeart/2008/layout/VerticalCurvedList"/>
    <dgm:cxn modelId="{749E038B-0DAB-417F-8E73-6887E9C76324}" type="presParOf" srcId="{4EC46F90-3896-4050-8B38-4C9639C05FAC}" destId="{FC891A8D-230C-48C9-9CD1-C1EB0D67D43A}" srcOrd="7" destOrd="0" presId="urn:microsoft.com/office/officeart/2008/layout/VerticalCurvedList"/>
    <dgm:cxn modelId="{BEDD9531-0397-43C1-BE56-08FB02623182}" type="presParOf" srcId="{4EC46F90-3896-4050-8B38-4C9639C05FAC}" destId="{35B8BC95-1CC9-4D84-9CB5-71963C5B1475}" srcOrd="8" destOrd="0" presId="urn:microsoft.com/office/officeart/2008/layout/VerticalCurvedList"/>
    <dgm:cxn modelId="{374CB277-2E3A-43A4-93D3-865BC2CA033F}" type="presParOf" srcId="{35B8BC95-1CC9-4D84-9CB5-71963C5B1475}" destId="{6FB3C3E2-445A-4ADF-BAB3-620D2F72D370}" srcOrd="0" destOrd="0" presId="urn:microsoft.com/office/officeart/2008/layout/VerticalCurvedList"/>
    <dgm:cxn modelId="{897A3BFB-814A-4FDA-BE21-C7A91E0DE463}" type="presParOf" srcId="{4EC46F90-3896-4050-8B38-4C9639C05FAC}" destId="{7A8E5CFA-1266-41A9-8703-97FB04E373F8}" srcOrd="9" destOrd="0" presId="urn:microsoft.com/office/officeart/2008/layout/VerticalCurvedList"/>
    <dgm:cxn modelId="{9D962091-F106-479B-8E30-3DD8B5E8C3F0}" type="presParOf" srcId="{4EC46F90-3896-4050-8B38-4C9639C05FAC}" destId="{EFB248CA-B259-4C85-A61F-C19557B51E17}" srcOrd="10" destOrd="0" presId="urn:microsoft.com/office/officeart/2008/layout/VerticalCurvedList"/>
    <dgm:cxn modelId="{D178E85B-F8B9-4F13-B86E-D5BC8A420450}" type="presParOf" srcId="{EFB248CA-B259-4C85-A61F-C19557B51E17}" destId="{536FDDFA-F39B-4889-97D5-91F0326878E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2C0157-E003-4239-BC1C-E6DC079B0F26}">
      <dsp:nvSpPr>
        <dsp:cNvPr id="0" name=""/>
        <dsp:cNvSpPr/>
      </dsp:nvSpPr>
      <dsp:spPr>
        <a:xfrm>
          <a:off x="-4522492" y="-693485"/>
          <a:ext cx="5387472" cy="5387472"/>
        </a:xfrm>
        <a:prstGeom prst="blockArc">
          <a:avLst>
            <a:gd name="adj1" fmla="val 18900000"/>
            <a:gd name="adj2" fmla="val 2700000"/>
            <a:gd name="adj3" fmla="val 401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060DC9-D4DF-4A0D-9752-95EAF2A6C8FA}">
      <dsp:nvSpPr>
        <dsp:cNvPr id="0" name=""/>
        <dsp:cNvSpPr/>
      </dsp:nvSpPr>
      <dsp:spPr>
        <a:xfrm>
          <a:off x="378670" y="249951"/>
          <a:ext cx="8053920" cy="50022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05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spc="-50" dirty="0" smtClean="0"/>
            <a:t>Articulación, coordinación estratégica y difusión</a:t>
          </a:r>
          <a:endParaRPr lang="es-CO" sz="1600" kern="1200" dirty="0"/>
        </a:p>
      </dsp:txBody>
      <dsp:txXfrm>
        <a:off x="378670" y="249951"/>
        <a:ext cx="8053920" cy="500222"/>
      </dsp:txXfrm>
    </dsp:sp>
    <dsp:sp modelId="{04E72EBD-CA4F-4AB1-843E-2B3625A1689B}">
      <dsp:nvSpPr>
        <dsp:cNvPr id="0" name=""/>
        <dsp:cNvSpPr/>
      </dsp:nvSpPr>
      <dsp:spPr>
        <a:xfrm>
          <a:off x="66031" y="187423"/>
          <a:ext cx="625278" cy="6252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098552-DF15-4713-B016-8F73962961A5}">
      <dsp:nvSpPr>
        <dsp:cNvPr id="0" name=""/>
        <dsp:cNvSpPr/>
      </dsp:nvSpPr>
      <dsp:spPr>
        <a:xfrm>
          <a:off x="737115" y="1000044"/>
          <a:ext cx="7695476" cy="500222"/>
        </a:xfrm>
        <a:prstGeom prst="rect">
          <a:avLst/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052" tIns="40640" rIns="40640" bIns="4064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spc="-50" dirty="0" smtClean="0"/>
            <a:t>Evaluación Nacional del Riesgo</a:t>
          </a:r>
          <a:r>
            <a:rPr lang="es-CO" sz="1600" kern="1200" spc="-50" dirty="0" smtClean="0">
              <a:sym typeface="Wingdings" panose="05000000000000000000" pitchFamily="2" charset="2"/>
            </a:rPr>
            <a:t>, nueva política pública ALA/CFT y sistema de seguimiento estadístico</a:t>
          </a:r>
          <a:endParaRPr lang="es-CO" sz="1600" kern="1200" dirty="0"/>
        </a:p>
      </dsp:txBody>
      <dsp:txXfrm>
        <a:off x="737115" y="1000044"/>
        <a:ext cx="7695476" cy="500222"/>
      </dsp:txXfrm>
    </dsp:sp>
    <dsp:sp modelId="{4E547A1B-A811-4B3E-ACF3-F25BF52C76D1}">
      <dsp:nvSpPr>
        <dsp:cNvPr id="0" name=""/>
        <dsp:cNvSpPr/>
      </dsp:nvSpPr>
      <dsp:spPr>
        <a:xfrm>
          <a:off x="424476" y="937517"/>
          <a:ext cx="625278" cy="6252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116192"/>
              <a:satOff val="6725"/>
              <a:lumOff val="5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3D3794-EA83-48D7-8A43-938E183EC466}">
      <dsp:nvSpPr>
        <dsp:cNvPr id="0" name=""/>
        <dsp:cNvSpPr/>
      </dsp:nvSpPr>
      <dsp:spPr>
        <a:xfrm>
          <a:off x="847128" y="1750138"/>
          <a:ext cx="7585462" cy="500222"/>
        </a:xfrm>
        <a:prstGeom prst="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05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spc="-50" dirty="0" smtClean="0"/>
            <a:t>Fortalecimiento del cumplimiento y de los sistemas de administración de riesgo de ALA/CFT </a:t>
          </a:r>
          <a:r>
            <a:rPr lang="es-CO" sz="1600" kern="1200" spc="-50" dirty="0" smtClean="0">
              <a:sym typeface="Wingdings" panose="05000000000000000000" pitchFamily="2" charset="2"/>
            </a:rPr>
            <a:t> calidad del ROS e información objetiva</a:t>
          </a:r>
          <a:endParaRPr lang="es-CO" sz="1600" kern="1200" spc="-50" dirty="0"/>
        </a:p>
      </dsp:txBody>
      <dsp:txXfrm>
        <a:off x="847128" y="1750138"/>
        <a:ext cx="7585462" cy="500222"/>
      </dsp:txXfrm>
    </dsp:sp>
    <dsp:sp modelId="{BF299B9B-0267-4BB7-8629-E8B7D0F7B7B7}">
      <dsp:nvSpPr>
        <dsp:cNvPr id="0" name=""/>
        <dsp:cNvSpPr/>
      </dsp:nvSpPr>
      <dsp:spPr>
        <a:xfrm>
          <a:off x="534489" y="1687610"/>
          <a:ext cx="625278" cy="6252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3977D3-BE5D-4C88-9EB9-5A1AC0ABDC6A}">
      <dsp:nvSpPr>
        <dsp:cNvPr id="0" name=""/>
        <dsp:cNvSpPr/>
      </dsp:nvSpPr>
      <dsp:spPr>
        <a:xfrm>
          <a:off x="737115" y="2500232"/>
          <a:ext cx="7695476" cy="500222"/>
        </a:xfrm>
        <a:prstGeom prst="rect">
          <a:avLst/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05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spc="-50" dirty="0" smtClean="0"/>
            <a:t>Fortalecimiento de capacidades y centro de formación de alto nivel</a:t>
          </a:r>
          <a:endParaRPr lang="es-CO" sz="1600" kern="1200" spc="-50" dirty="0"/>
        </a:p>
      </dsp:txBody>
      <dsp:txXfrm>
        <a:off x="737115" y="2500232"/>
        <a:ext cx="7695476" cy="500222"/>
      </dsp:txXfrm>
    </dsp:sp>
    <dsp:sp modelId="{9A6FD39A-CD8A-454E-9D87-EA339F5C91A4}">
      <dsp:nvSpPr>
        <dsp:cNvPr id="0" name=""/>
        <dsp:cNvSpPr/>
      </dsp:nvSpPr>
      <dsp:spPr>
        <a:xfrm>
          <a:off x="424476" y="2437704"/>
          <a:ext cx="625278" cy="6252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3348577"/>
              <a:satOff val="20174"/>
              <a:lumOff val="16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203461-FBF5-4F51-800A-4C3A604F2BFE}">
      <dsp:nvSpPr>
        <dsp:cNvPr id="0" name=""/>
        <dsp:cNvSpPr/>
      </dsp:nvSpPr>
      <dsp:spPr>
        <a:xfrm>
          <a:off x="378670" y="3250326"/>
          <a:ext cx="8053920" cy="500222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05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pc="-50" dirty="0" smtClean="0"/>
            <a:t>Centro de Coordinación Contra las Finanzas de Organizaciones de Delito Transnacional y Terrorismo </a:t>
          </a:r>
          <a:r>
            <a:rPr lang="es-CO" sz="1600" kern="1200" spc="-50" dirty="0" smtClean="0"/>
            <a:t>(Art. 4 de la Ley 1941 de 2018)</a:t>
          </a:r>
          <a:endParaRPr lang="es-CO" sz="1600" kern="1200" spc="-50" dirty="0"/>
        </a:p>
      </dsp:txBody>
      <dsp:txXfrm>
        <a:off x="378670" y="3250326"/>
        <a:ext cx="8053920" cy="500222"/>
      </dsp:txXfrm>
    </dsp:sp>
    <dsp:sp modelId="{2E289E7A-EBD6-45B3-B605-5BB9C6BB9306}">
      <dsp:nvSpPr>
        <dsp:cNvPr id="0" name=""/>
        <dsp:cNvSpPr/>
      </dsp:nvSpPr>
      <dsp:spPr>
        <a:xfrm>
          <a:off x="66031" y="3187798"/>
          <a:ext cx="625278" cy="6252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C39F74-73AD-4D3A-ABDF-88586485B646}">
      <dsp:nvSpPr>
        <dsp:cNvPr id="0" name=""/>
        <dsp:cNvSpPr/>
      </dsp:nvSpPr>
      <dsp:spPr>
        <a:xfrm>
          <a:off x="-4522492" y="-693485"/>
          <a:ext cx="5387472" cy="5387472"/>
        </a:xfrm>
        <a:prstGeom prst="blockArc">
          <a:avLst>
            <a:gd name="adj1" fmla="val 18900000"/>
            <a:gd name="adj2" fmla="val 2700000"/>
            <a:gd name="adj3" fmla="val 40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806B3F-73C9-4528-B33D-8F912479C53A}">
      <dsp:nvSpPr>
        <dsp:cNvPr id="0" name=""/>
        <dsp:cNvSpPr/>
      </dsp:nvSpPr>
      <dsp:spPr>
        <a:xfrm>
          <a:off x="378670" y="249951"/>
          <a:ext cx="8053920" cy="500222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05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spc="-50" dirty="0" smtClean="0">
              <a:solidFill>
                <a:srgbClr val="002060"/>
              </a:solidFill>
            </a:rPr>
            <a:t>Zonas Estratégicas de Intervención Integral – ZEII (Art. 2 de la Ley 1941 de 2018)</a:t>
          </a:r>
          <a:endParaRPr lang="es-CO" sz="1600" kern="1200" spc="-50" dirty="0">
            <a:solidFill>
              <a:srgbClr val="002060"/>
            </a:solidFill>
          </a:endParaRPr>
        </a:p>
      </dsp:txBody>
      <dsp:txXfrm>
        <a:off x="378670" y="249951"/>
        <a:ext cx="8053920" cy="500222"/>
      </dsp:txXfrm>
    </dsp:sp>
    <dsp:sp modelId="{267FCD27-395F-4BD7-9FCF-74314600BD86}">
      <dsp:nvSpPr>
        <dsp:cNvPr id="0" name=""/>
        <dsp:cNvSpPr/>
      </dsp:nvSpPr>
      <dsp:spPr>
        <a:xfrm>
          <a:off x="66031" y="187423"/>
          <a:ext cx="625278" cy="6252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24FA7F-A0A0-4F33-83F1-0D9CD6956F82}">
      <dsp:nvSpPr>
        <dsp:cNvPr id="0" name=""/>
        <dsp:cNvSpPr/>
      </dsp:nvSpPr>
      <dsp:spPr>
        <a:xfrm>
          <a:off x="737115" y="1000044"/>
          <a:ext cx="7695476" cy="500222"/>
        </a:xfrm>
        <a:prstGeom prst="rect">
          <a:avLst/>
        </a:prstGeom>
        <a:solidFill>
          <a:srgbClr val="37609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05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spc="-50" dirty="0" smtClean="0"/>
            <a:t>Crimen organizado, terrorismo, narcotráfico, corrupción, contrabando, explotación ilícita de yacimientos mineros y delitos contra el medio ambiente</a:t>
          </a:r>
          <a:endParaRPr lang="es-CO" sz="1600" kern="1200" spc="-50" dirty="0"/>
        </a:p>
      </dsp:txBody>
      <dsp:txXfrm>
        <a:off x="737115" y="1000044"/>
        <a:ext cx="7695476" cy="500222"/>
      </dsp:txXfrm>
    </dsp:sp>
    <dsp:sp modelId="{A4DCC0B0-50CE-4AAF-A124-CE8B9B15821B}">
      <dsp:nvSpPr>
        <dsp:cNvPr id="0" name=""/>
        <dsp:cNvSpPr/>
      </dsp:nvSpPr>
      <dsp:spPr>
        <a:xfrm>
          <a:off x="424476" y="937517"/>
          <a:ext cx="625278" cy="6252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D92693-6E89-4C5E-B37E-367BFECED07A}">
      <dsp:nvSpPr>
        <dsp:cNvPr id="0" name=""/>
        <dsp:cNvSpPr/>
      </dsp:nvSpPr>
      <dsp:spPr>
        <a:xfrm>
          <a:off x="847128" y="1750138"/>
          <a:ext cx="7585462" cy="5002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05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spc="-50" dirty="0" smtClean="0"/>
            <a:t>Efectividad y mayor tasa de interceptación con: medidas cautelares, extinción de dominio, capturas y extradiciones</a:t>
          </a:r>
          <a:endParaRPr lang="es-CO" sz="1600" kern="1200" spc="-50" dirty="0"/>
        </a:p>
      </dsp:txBody>
      <dsp:txXfrm>
        <a:off x="847128" y="1750138"/>
        <a:ext cx="7585462" cy="500222"/>
      </dsp:txXfrm>
    </dsp:sp>
    <dsp:sp modelId="{B30980A7-9FA9-46B4-8D7C-C15793D8D5AA}">
      <dsp:nvSpPr>
        <dsp:cNvPr id="0" name=""/>
        <dsp:cNvSpPr/>
      </dsp:nvSpPr>
      <dsp:spPr>
        <a:xfrm>
          <a:off x="534489" y="1687610"/>
          <a:ext cx="625278" cy="6252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891A8D-230C-48C9-9CD1-C1EB0D67D43A}">
      <dsp:nvSpPr>
        <dsp:cNvPr id="0" name=""/>
        <dsp:cNvSpPr/>
      </dsp:nvSpPr>
      <dsp:spPr>
        <a:xfrm>
          <a:off x="737115" y="2500232"/>
          <a:ext cx="7695476" cy="5002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05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spc="-50" dirty="0" smtClean="0"/>
            <a:t>Atacar el lavado sofisticado: disrupción de la política y del delito, innovación, ciencia y tecnología</a:t>
          </a:r>
          <a:endParaRPr lang="es-CO" sz="1600" kern="1200" spc="-50" dirty="0"/>
        </a:p>
      </dsp:txBody>
      <dsp:txXfrm>
        <a:off x="737115" y="2500232"/>
        <a:ext cx="7695476" cy="500222"/>
      </dsp:txXfrm>
    </dsp:sp>
    <dsp:sp modelId="{6FB3C3E2-445A-4ADF-BAB3-620D2F72D370}">
      <dsp:nvSpPr>
        <dsp:cNvPr id="0" name=""/>
        <dsp:cNvSpPr/>
      </dsp:nvSpPr>
      <dsp:spPr>
        <a:xfrm>
          <a:off x="424476" y="2437704"/>
          <a:ext cx="625278" cy="6252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8E5CFA-1266-41A9-8703-97FB04E373F8}">
      <dsp:nvSpPr>
        <dsp:cNvPr id="0" name=""/>
        <dsp:cNvSpPr/>
      </dsp:nvSpPr>
      <dsp:spPr>
        <a:xfrm>
          <a:off x="378670" y="3250326"/>
          <a:ext cx="8053920" cy="5002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05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spc="-50" dirty="0" smtClean="0"/>
            <a:t>Círculo virtuoso conformado por: seguridad, legalidad, emprendimiento, equidad, generación de riqueza y bienestar</a:t>
          </a:r>
          <a:endParaRPr lang="es-CO" sz="1600" kern="1200" spc="-50" dirty="0"/>
        </a:p>
      </dsp:txBody>
      <dsp:txXfrm>
        <a:off x="378670" y="3250326"/>
        <a:ext cx="8053920" cy="500222"/>
      </dsp:txXfrm>
    </dsp:sp>
    <dsp:sp modelId="{536FDDFA-F39B-4889-97D5-91F0326878E2}">
      <dsp:nvSpPr>
        <dsp:cNvPr id="0" name=""/>
        <dsp:cNvSpPr/>
      </dsp:nvSpPr>
      <dsp:spPr>
        <a:xfrm>
          <a:off x="66031" y="3187798"/>
          <a:ext cx="625278" cy="6252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4265F-EC2F-466B-A649-54CDF8C4DA27}" type="datetimeFigureOut">
              <a:rPr lang="es-CO" smtClean="0"/>
              <a:t>3/04/2019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190A5-B08E-4A36-9A11-6967BA658B2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45939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D56B43-624D-4053-A059-BF38792F87A6}" type="datetimeFigureOut">
              <a:rPr lang="es-ES" smtClean="0"/>
              <a:t>03/04/2019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4DF76-FC68-4D63-8A3D-C302146BBFC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8631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4DF76-FC68-4D63-8A3D-C302146BBFCC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9602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4DF76-FC68-4D63-8A3D-C302146BBFCC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9411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21912-A85C-47BC-9B56-1A515EB36976}" type="datetime1">
              <a:rPr lang="es-ES" smtClean="0"/>
              <a:t>03/04/2019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3B9-C74E-A14A-9659-8F3953DB2F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0054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9B41-C958-4DDB-81A9-523DA4540319}" type="datetime1">
              <a:rPr lang="es-ES" smtClean="0"/>
              <a:t>03/04/2019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3B9-C74E-A14A-9659-8F3953DB2F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954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1154-071A-4051-8A41-045C908FF853}" type="datetime1">
              <a:rPr lang="es-ES" smtClean="0"/>
              <a:t>03/04/2019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3B9-C74E-A14A-9659-8F3953DB2F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7162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1FB58-3963-41CC-8100-114111DAFBD7}" type="datetime1">
              <a:rPr lang="es-ES" smtClean="0"/>
              <a:t>03/04/2019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3B9-C74E-A14A-9659-8F3953DB2F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3578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4F5B-8C55-4CAD-9672-52FDF73BD761}" type="datetime1">
              <a:rPr lang="es-ES" smtClean="0"/>
              <a:t>03/04/2019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3B9-C74E-A14A-9659-8F3953DB2F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9454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151F-A3C2-44E3-8D51-FF2B3BB16B53}" type="datetime1">
              <a:rPr lang="es-ES" smtClean="0"/>
              <a:t>03/04/2019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3B9-C74E-A14A-9659-8F3953DB2F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4810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5DB0-B0A1-4F15-858E-5A76E6F71D21}" type="datetime1">
              <a:rPr lang="es-ES" smtClean="0"/>
              <a:t>03/04/2019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3B9-C74E-A14A-9659-8F3953DB2F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8025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B1A4-0E41-460E-B470-F8B7E0A78F35}" type="datetime1">
              <a:rPr lang="es-ES" smtClean="0"/>
              <a:t>03/04/2019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3B9-C74E-A14A-9659-8F3953DB2F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7459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94678-C064-4199-B28A-366294087896}" type="datetime1">
              <a:rPr lang="es-ES" smtClean="0"/>
              <a:t>03/04/2019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3B9-C74E-A14A-9659-8F3953DB2F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8607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44A2E-61B8-456B-B1BD-FC1108EB9F80}" type="datetime1">
              <a:rPr lang="es-ES" smtClean="0"/>
              <a:t>03/04/2019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3B9-C74E-A14A-9659-8F3953DB2F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0006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3088-F317-4230-A88B-FCFAB02ADC32}" type="datetime1">
              <a:rPr lang="es-ES" smtClean="0"/>
              <a:t>03/04/2019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3B9-C74E-A14A-9659-8F3953DB2F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4167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E82D4-85C7-486C-AA3D-9AC72783E620}" type="datetime1">
              <a:rPr lang="es-ES" smtClean="0"/>
              <a:t>03/04/2019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853B9-C74E-A14A-9659-8F3953DB2F40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Rectángulo 6"/>
          <p:cNvSpPr/>
          <p:nvPr userDrawn="1"/>
        </p:nvSpPr>
        <p:spPr>
          <a:xfrm flipH="1">
            <a:off x="8823910" y="-1"/>
            <a:ext cx="320090" cy="642129"/>
          </a:xfrm>
          <a:prstGeom prst="rect">
            <a:avLst/>
          </a:prstGeom>
          <a:solidFill>
            <a:srgbClr val="1381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7"/>
          <p:cNvSpPr/>
          <p:nvPr userDrawn="1"/>
        </p:nvSpPr>
        <p:spPr>
          <a:xfrm flipH="1">
            <a:off x="-6" y="-1"/>
            <a:ext cx="8823915" cy="642129"/>
          </a:xfrm>
          <a:prstGeom prst="rect">
            <a:avLst/>
          </a:prstGeom>
          <a:solidFill>
            <a:srgbClr val="DBE6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9" name="Imagen 8" descr="Logo-Minhacienda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1064"/>
            <a:ext cx="1900403" cy="32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20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3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-PPT-MHCP-16-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214" y="3962399"/>
            <a:ext cx="864347" cy="86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74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44725"/>
            <a:ext cx="8229600" cy="407862"/>
          </a:xfrm>
        </p:spPr>
        <p:txBody>
          <a:bodyPr>
            <a:noAutofit/>
          </a:bodyPr>
          <a:lstStyle/>
          <a:p>
            <a:r>
              <a:rPr lang="es-CO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Elementos estratégicos del SDE</a:t>
            </a:r>
            <a:endParaRPr lang="es-CO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0" name="Diagrama 49"/>
          <p:cNvGraphicFramePr/>
          <p:nvPr>
            <p:extLst/>
          </p:nvPr>
        </p:nvGraphicFramePr>
        <p:xfrm>
          <a:off x="314325" y="838200"/>
          <a:ext cx="8486775" cy="4000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1" name="Marcador de número de diapositiva 5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3B9-C74E-A14A-9659-8F3953DB2F40}" type="slidenum">
              <a:rPr lang="es-ES" smtClean="0"/>
              <a:t>10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024" y="0"/>
            <a:ext cx="833392" cy="67754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54804" y="1140433"/>
            <a:ext cx="35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chemeClr val="tx2"/>
                </a:solidFill>
              </a:rPr>
              <a:t>1</a:t>
            </a:r>
            <a:endParaRPr lang="es-CO" dirty="0">
              <a:solidFill>
                <a:schemeClr val="tx2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83578" y="1899009"/>
            <a:ext cx="35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035973" y="2649016"/>
            <a:ext cx="35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881864" y="3419579"/>
            <a:ext cx="35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42820" y="4159317"/>
            <a:ext cx="35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tx2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2423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" name="Diagrama 49"/>
          <p:cNvGraphicFramePr/>
          <p:nvPr>
            <p:extLst/>
          </p:nvPr>
        </p:nvGraphicFramePr>
        <p:xfrm>
          <a:off x="314325" y="838200"/>
          <a:ext cx="8486775" cy="4000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1" name="Marcador de número de diapositiva 5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3B9-C74E-A14A-9659-8F3953DB2F40}" type="slidenum">
              <a:rPr lang="es-ES" smtClean="0"/>
              <a:t>11</a:t>
            </a:fld>
            <a:endParaRPr lang="es-ES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144725"/>
            <a:ext cx="8229600" cy="407862"/>
          </a:xfrm>
        </p:spPr>
        <p:txBody>
          <a:bodyPr>
            <a:noAutofit/>
          </a:bodyPr>
          <a:lstStyle/>
          <a:p>
            <a:r>
              <a:rPr lang="es-CO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Elementos estratégicos del SDE</a:t>
            </a:r>
            <a:endParaRPr lang="es-CO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024" y="0"/>
            <a:ext cx="833392" cy="677544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54804" y="1140433"/>
            <a:ext cx="35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tx2"/>
                </a:solidFill>
              </a:rPr>
              <a:t>6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883578" y="1899009"/>
            <a:ext cx="35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chemeClr val="tx2"/>
                </a:solidFill>
              </a:rPr>
              <a:t>7</a:t>
            </a:r>
            <a:endParaRPr lang="es-CO" dirty="0">
              <a:solidFill>
                <a:schemeClr val="tx2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035973" y="2649016"/>
            <a:ext cx="35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chemeClr val="tx2"/>
                </a:solidFill>
              </a:rPr>
              <a:t>8</a:t>
            </a:r>
            <a:endParaRPr lang="es-CO" dirty="0">
              <a:solidFill>
                <a:schemeClr val="tx2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881864" y="3419579"/>
            <a:ext cx="35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chemeClr val="tx2"/>
                </a:solidFill>
              </a:rPr>
              <a:t>9</a:t>
            </a:r>
            <a:endParaRPr lang="es-CO" dirty="0">
              <a:solidFill>
                <a:schemeClr val="tx2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509531" y="4159317"/>
            <a:ext cx="588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chemeClr val="tx2"/>
                </a:solidFill>
              </a:rPr>
              <a:t>10</a:t>
            </a:r>
            <a:endParaRPr lang="es-CO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10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lantilla-PPT-MHCP-16-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280"/>
            <a:ext cx="9144000" cy="51435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556" y="4058023"/>
            <a:ext cx="864347" cy="86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3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91711" y="218709"/>
            <a:ext cx="4874476" cy="369332"/>
          </a:xfrm>
        </p:spPr>
        <p:txBody>
          <a:bodyPr wrap="none">
            <a:spAutoFit/>
          </a:bodyPr>
          <a:lstStyle/>
          <a:p>
            <a:pPr algn="l"/>
            <a:r>
              <a:rPr lang="es-ES" sz="1800" dirty="0">
                <a:solidFill>
                  <a:srgbClr val="4F81BD"/>
                </a:solidFill>
                <a:latin typeface="Arial"/>
                <a:ea typeface="+mn-ea"/>
                <a:cs typeface="Arial"/>
              </a:rPr>
              <a:t>RESERVA LEGAL Y DERECHOS DE AUTOR</a:t>
            </a:r>
            <a:endParaRPr lang="es-CO" sz="1800" dirty="0">
              <a:solidFill>
                <a:srgbClr val="4F81BD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31075"/>
            <a:ext cx="8229600" cy="3394472"/>
          </a:xfrm>
        </p:spPr>
        <p:txBody>
          <a:bodyPr>
            <a:normAutofit fontScale="47500" lnSpcReduction="20000"/>
          </a:bodyPr>
          <a:lstStyle/>
          <a:p>
            <a:pPr marL="179388" indent="-179388" algn="just">
              <a:lnSpc>
                <a:spcPct val="9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es-ES" dirty="0" smtClean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No se puede utilizar la información </a:t>
            </a:r>
            <a:r>
              <a:rPr lang="es-MX" dirty="0" smtClean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de este documento </a:t>
            </a:r>
            <a:r>
              <a:rPr lang="es-ES" dirty="0" smtClean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como un juicio de responsabilidad penal. Esta sólo puede establecerse luego del proceso judicial penal, y por la autoridad competente. </a:t>
            </a:r>
          </a:p>
          <a:p>
            <a:pPr marL="179388" indent="-179388" algn="just">
              <a:lnSpc>
                <a:spcPct val="9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es-ES" dirty="0" smtClean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No se puede emplear la información </a:t>
            </a:r>
            <a:r>
              <a:rPr lang="es-MX" dirty="0" smtClean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de este documento </a:t>
            </a:r>
            <a:r>
              <a:rPr lang="es-ES" dirty="0" smtClean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como razón o justificación para ejercer cualquier tipo de discriminación. Cualquier mención a grupo de personas o actividades es un indicativo para mejorar controles y ampliar la gama de señales de alerta. </a:t>
            </a:r>
          </a:p>
          <a:p>
            <a:pPr marL="179388" indent="-179388" algn="just">
              <a:lnSpc>
                <a:spcPct val="9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es-ES" dirty="0" smtClean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Este material no exime a los particulares ni a las autoridades de estudiar debidamente cada caso y proteger el buen nombre de todas las personas, aplicar el debido proceso, mantener la presunción de inocencia y garantizar el ejercicio del derecho de contradicción y defensa.</a:t>
            </a:r>
            <a:endParaRPr lang="es-MX" dirty="0" smtClean="0">
              <a:solidFill>
                <a:prstClr val="black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9388" indent="-179388" algn="just">
              <a:lnSpc>
                <a:spcPct val="9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es-ES" dirty="0" smtClean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Ningún particular o autoridad debe realizar u omitir las acciones que le corresponden, con base en el contenido parcial o total de este documento.</a:t>
            </a:r>
          </a:p>
          <a:p>
            <a:pPr marL="179388" indent="-179388" algn="just">
              <a:lnSpc>
                <a:spcPct val="9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es-ES" dirty="0" smtClean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Por lo anterior, la </a:t>
            </a:r>
            <a:r>
              <a:rPr lang="es-ES" sz="3600" b="1" dirty="0" smtClean="0">
                <a:solidFill>
                  <a:srgbClr val="1659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UIAF expresamente se exonera de responsabilidad </a:t>
            </a:r>
            <a:r>
              <a:rPr lang="es-ES" dirty="0" smtClean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ante cualquier persona o grupo de personas, por cualquier daño (total o parcial), causado por el uso (acción u omisión) que haga cualquier persona o grupo de personas (autorizado o no para acceder a este documento) de la información (total o parcial) contenida en el documento.</a:t>
            </a:r>
          </a:p>
          <a:p>
            <a:endParaRPr lang="es-CO" dirty="0"/>
          </a:p>
        </p:txBody>
      </p:sp>
      <p:sp>
        <p:nvSpPr>
          <p:cNvPr id="4" name="Rectángulo 3"/>
          <p:cNvSpPr/>
          <p:nvPr/>
        </p:nvSpPr>
        <p:spPr>
          <a:xfrm>
            <a:off x="383628" y="893503"/>
            <a:ext cx="8303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defRPr/>
            </a:pPr>
            <a:r>
              <a:rPr lang="es-MX" b="1" dirty="0">
                <a:ln w="18415" cmpd="sng">
                  <a:noFill/>
                  <a:prstDash val="solid"/>
                </a:ln>
                <a:solidFill>
                  <a:srgbClr val="165994"/>
                </a:solidFill>
                <a:latin typeface="Franklin Gothic Medium" panose="020B0603020102020204" pitchFamily="34" charset="0"/>
                <a:cs typeface="Segoe UI" pitchFamily="34" charset="0"/>
              </a:rPr>
              <a:t>Precisiones </a:t>
            </a:r>
            <a:r>
              <a:rPr lang="es-ES" b="1" dirty="0">
                <a:ln w="18415" cmpd="sng">
                  <a:noFill/>
                  <a:prstDash val="solid"/>
                </a:ln>
                <a:solidFill>
                  <a:srgbClr val="165994"/>
                </a:solidFill>
                <a:latin typeface="Franklin Gothic Medium" panose="020B0603020102020204" pitchFamily="34" charset="0"/>
                <a:cs typeface="Segoe UI" pitchFamily="34" charset="0"/>
              </a:rPr>
              <a:t>respecto al uso o interpretación de la</a:t>
            </a:r>
            <a:r>
              <a:rPr lang="es-MX" b="1" dirty="0">
                <a:ln w="18415" cmpd="sng">
                  <a:noFill/>
                  <a:prstDash val="solid"/>
                </a:ln>
                <a:solidFill>
                  <a:srgbClr val="165994"/>
                </a:solidFill>
                <a:latin typeface="Franklin Gothic Medium" panose="020B0603020102020204" pitchFamily="34" charset="0"/>
                <a:cs typeface="Segoe UI" pitchFamily="34" charset="0"/>
              </a:rPr>
              <a:t> información contenida en </a:t>
            </a:r>
            <a:r>
              <a:rPr lang="es-ES" b="1" dirty="0">
                <a:ln w="18415" cmpd="sng">
                  <a:noFill/>
                  <a:prstDash val="solid"/>
                </a:ln>
                <a:solidFill>
                  <a:srgbClr val="165994"/>
                </a:solidFill>
                <a:latin typeface="Franklin Gothic Medium" panose="020B0603020102020204" pitchFamily="34" charset="0"/>
                <a:cs typeface="Segoe UI" pitchFamily="34" charset="0"/>
              </a:rPr>
              <a:t>este documento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3B9-C74E-A14A-9659-8F3953DB2F40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867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91711" y="218709"/>
            <a:ext cx="4874476" cy="369332"/>
          </a:xfrm>
        </p:spPr>
        <p:txBody>
          <a:bodyPr wrap="none">
            <a:spAutoFit/>
          </a:bodyPr>
          <a:lstStyle/>
          <a:p>
            <a:pPr algn="l"/>
            <a:r>
              <a:rPr lang="es-ES" sz="1800" dirty="0">
                <a:solidFill>
                  <a:srgbClr val="4F81BD"/>
                </a:solidFill>
                <a:latin typeface="Arial"/>
                <a:ea typeface="+mn-ea"/>
                <a:cs typeface="Arial"/>
              </a:rPr>
              <a:t>RESERVA LEGAL Y DERECHOS DE AUTOR</a:t>
            </a:r>
            <a:endParaRPr lang="es-CO" sz="1800" dirty="0">
              <a:solidFill>
                <a:srgbClr val="4F81BD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5461" y="810092"/>
            <a:ext cx="8639504" cy="3394472"/>
          </a:xfrm>
        </p:spPr>
        <p:txBody>
          <a:bodyPr>
            <a:normAutofit/>
          </a:bodyPr>
          <a:lstStyle/>
          <a:p>
            <a:pPr marL="185738" indent="-185738" algn="just">
              <a:spcBef>
                <a:spcPct val="50000"/>
              </a:spcBef>
              <a:buFontTx/>
              <a:buChar char="•"/>
              <a:defRPr/>
            </a:pPr>
            <a:r>
              <a:rPr lang="es-ES" sz="12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Esta presentación fue elaborada por la Unidad de Información y Análisis Financiero (UIAF) en cumplimiento de la función de prevención del lavado de activos prevista en la Ley 526 de 1999.</a:t>
            </a:r>
          </a:p>
          <a:p>
            <a:pPr marL="185738" indent="-185738" algn="just">
              <a:lnSpc>
                <a:spcPct val="90000"/>
              </a:lnSpc>
              <a:buFontTx/>
              <a:buChar char="•"/>
              <a:defRPr/>
            </a:pPr>
            <a:r>
              <a:rPr lang="es-ES" sz="12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De acuerdo con la Ley 23 de 1982, los derechos de autor del presente documento pertenecen a la Unidad de Información y Análisis Financiero (UIAF) de la República de Colombia creada por la Ley 526 de 1999</a:t>
            </a: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</a:t>
            </a:r>
          </a:p>
          <a:p>
            <a:pPr marL="185738" indent="-185738" algn="just">
              <a:lnSpc>
                <a:spcPct val="90000"/>
              </a:lnSpc>
              <a:buFontTx/>
              <a:buChar char="•"/>
              <a:defRPr/>
            </a:pP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Cualquier</a:t>
            </a:r>
            <a:r>
              <a:rPr lang="es-ES" sz="12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violación a estos derechos acarreará las sanciones patrimoniales y penales previstas en la Ley.</a:t>
            </a:r>
          </a:p>
          <a:p>
            <a:pPr algn="just">
              <a:lnSpc>
                <a:spcPct val="90000"/>
              </a:lnSpc>
              <a:defRPr/>
            </a:pPr>
            <a:endParaRPr lang="es-MX" sz="1200" dirty="0">
              <a:solidFill>
                <a:prstClr val="black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85738" indent="-185738" algn="just">
              <a:lnSpc>
                <a:spcPct val="90000"/>
              </a:lnSpc>
              <a:buFontTx/>
              <a:buChar char="•"/>
              <a:defRPr/>
            </a:pP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NOTA: </a:t>
            </a:r>
            <a:r>
              <a:rPr lang="es-ES" sz="12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El </a:t>
            </a: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acceso, </a:t>
            </a:r>
            <a:r>
              <a:rPr lang="es-ES" sz="12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uso, suministro, transmisión o autorización de copia o reproducción, etc. de este documento, no constituye una relación entre la UIAF y la persona o entidad usuaria, destinataria o autorizada.</a:t>
            </a:r>
          </a:p>
          <a:p>
            <a:pPr marL="185738" indent="-185738" algn="just">
              <a:lnSpc>
                <a:spcPct val="90000"/>
              </a:lnSpc>
              <a:buFontTx/>
              <a:buChar char="•"/>
              <a:defRPr/>
            </a:pPr>
            <a:r>
              <a:rPr lang="es-ES" sz="12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Este documento se clasifica como</a:t>
            </a: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apto para</a:t>
            </a:r>
            <a:r>
              <a:rPr lang="es-ES" sz="12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el</a:t>
            </a:r>
            <a:r>
              <a:rPr lang="es-ES" sz="12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s-ES" sz="1200" b="1" dirty="0">
                <a:solidFill>
                  <a:srgbClr val="1659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CONOCIMIENTO PÚBLICO</a:t>
            </a:r>
            <a:r>
              <a:rPr lang="es-MX" sz="1200" b="1" dirty="0">
                <a:solidFill>
                  <a:srgbClr val="1659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85738" indent="-185738" algn="just">
              <a:lnSpc>
                <a:spcPct val="90000"/>
              </a:lnSpc>
              <a:buFontTx/>
              <a:buChar char="•"/>
              <a:defRPr/>
            </a:pPr>
            <a:r>
              <a:rPr lang="es-ES" sz="12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En consecuencia</a:t>
            </a: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</a:t>
            </a:r>
            <a:r>
              <a:rPr lang="es-ES" sz="12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su contenido podrá consultado y utilizado por cualquier persona, con las limitaciones inherentes al derecho de autor. </a:t>
            </a:r>
            <a:endParaRPr lang="es-MX" sz="1200" dirty="0">
              <a:solidFill>
                <a:prstClr val="black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85738" indent="-185738" algn="just">
              <a:lnSpc>
                <a:spcPct val="90000"/>
              </a:lnSpc>
              <a:buFontTx/>
              <a:buChar char="•"/>
              <a:defRPr/>
            </a:pPr>
            <a:r>
              <a:rPr lang="es-ES" sz="12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Por lo anterior</a:t>
            </a: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cualquier utilización</a:t>
            </a:r>
            <a:r>
              <a:rPr lang="es-ES" sz="12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total o parcial, requiere autorización previa</a:t>
            </a: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y expresa</a:t>
            </a:r>
            <a:r>
              <a:rPr lang="es-ES" sz="12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de la UIAF. La solicitud </a:t>
            </a: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de autorización </a:t>
            </a:r>
            <a:r>
              <a:rPr lang="es-ES" sz="12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puede dirigirse al correo electrónico: uiaf@uiaf.gov.co </a:t>
            </a:r>
          </a:p>
          <a:p>
            <a:endParaRPr lang="es-CO" sz="1200" dirty="0"/>
          </a:p>
        </p:txBody>
      </p:sp>
      <p:sp>
        <p:nvSpPr>
          <p:cNvPr id="4" name="Rectángulo 3"/>
          <p:cNvSpPr/>
          <p:nvPr/>
        </p:nvSpPr>
        <p:spPr>
          <a:xfrm>
            <a:off x="188591" y="3543180"/>
            <a:ext cx="68621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defRPr/>
            </a:pPr>
            <a:r>
              <a:rPr lang="es-CO" b="1" dirty="0" smtClean="0">
                <a:ln w="18415" cmpd="sng">
                  <a:noFill/>
                  <a:prstDash val="solid"/>
                </a:ln>
                <a:solidFill>
                  <a:srgbClr val="165994"/>
                </a:solidFill>
                <a:latin typeface="Franklin Gothic Medium" panose="020B0603020102020204" pitchFamily="34" charset="0"/>
                <a:cs typeface="Segoe UI" pitchFamily="34" charset="0"/>
              </a:rPr>
              <a:t>Responsabilidad</a:t>
            </a:r>
            <a:endParaRPr lang="es-ES" b="1" dirty="0">
              <a:ln w="18415" cmpd="sng">
                <a:noFill/>
                <a:prstDash val="solid"/>
              </a:ln>
              <a:solidFill>
                <a:srgbClr val="165994"/>
              </a:solidFill>
              <a:latin typeface="Franklin Gothic Medium" panose="020B0603020102020204" pitchFamily="34" charset="0"/>
              <a:cs typeface="Segoe UI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15461" y="3928158"/>
            <a:ext cx="8639504" cy="1360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5738" indent="-185738" algn="just">
              <a:spcBef>
                <a:spcPct val="50000"/>
              </a:spcBef>
              <a:buFontTx/>
              <a:buChar char="•"/>
            </a:pPr>
            <a:r>
              <a:rPr lang="es-ES" altLang="es-ES" sz="12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Las afirmaciones que se hacen en el documento no constituyen un señalamiento sobre vínculos ciertos y permanentes </a:t>
            </a:r>
            <a:r>
              <a:rPr lang="es-MX" altLang="es-ES" sz="12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de personas o actividades económicas, etc. </a:t>
            </a:r>
            <a:r>
              <a:rPr lang="es-ES" altLang="es-ES" sz="12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 actividades asociadas al lavado de activos y financiación del terrorismo. </a:t>
            </a:r>
            <a:endParaRPr lang="es-MX" altLang="es-ES" sz="1200" dirty="0">
              <a:solidFill>
                <a:prstClr val="black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85738" indent="-185738" algn="just">
              <a:spcBef>
                <a:spcPct val="50000"/>
              </a:spcBef>
              <a:buFontTx/>
              <a:buChar char="•"/>
            </a:pPr>
            <a:r>
              <a:rPr lang="es-MX" altLang="es-ES" sz="12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NOTA: E</a:t>
            </a:r>
            <a:r>
              <a:rPr lang="es-ES" altLang="es-ES" sz="12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 “lavador” busca dar apariencia de legalidad a unos recursos</a:t>
            </a:r>
            <a:r>
              <a:rPr lang="es-MX" altLang="es-ES" sz="12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para lo cual </a:t>
            </a:r>
            <a:r>
              <a:rPr lang="es-ES" altLang="es-ES" sz="12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 vale de actividades lícitas que se confunden con las de las personas que obran de buena fe y conforme a derecho.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3B9-C74E-A14A-9659-8F3953DB2F40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626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27546" y="0"/>
            <a:ext cx="7916454" cy="5143500"/>
          </a:xfrm>
          <a:prstGeom prst="rect">
            <a:avLst/>
          </a:prstGeom>
          <a:solidFill>
            <a:srgbClr val="DBE6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376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 flipH="1">
            <a:off x="-1" y="0"/>
            <a:ext cx="1227547" cy="5143500"/>
          </a:xfrm>
          <a:prstGeom prst="rect">
            <a:avLst/>
          </a:prstGeom>
          <a:solidFill>
            <a:srgbClr val="1381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6" name="Imagen 5" descr="Logo-Minhaciend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09" y="536654"/>
            <a:ext cx="2788959" cy="4711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556" y="4058023"/>
            <a:ext cx="864347" cy="86434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730299" y="1863864"/>
            <a:ext cx="5898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Efectividad </a:t>
            </a:r>
            <a:r>
              <a:rPr lang="es-ES" sz="2000" b="1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Sistema </a:t>
            </a:r>
            <a:r>
              <a:rPr lang="es-ES" sz="2000" b="1" dirty="0" err="1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Antilavado</a:t>
            </a:r>
            <a:r>
              <a:rPr lang="es-ES" sz="2000" b="1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Activos y Contra la Financiación del Terrorismo</a:t>
            </a:r>
            <a:endParaRPr lang="es-ES" sz="2000" dirty="0"/>
          </a:p>
        </p:txBody>
      </p:sp>
      <p:cxnSp>
        <p:nvCxnSpPr>
          <p:cNvPr id="11" name="Conector recto 10"/>
          <p:cNvCxnSpPr/>
          <p:nvPr/>
        </p:nvCxnSpPr>
        <p:spPr>
          <a:xfrm>
            <a:off x="2800787" y="2611633"/>
            <a:ext cx="5355916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455093" y="4001949"/>
            <a:ext cx="466275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 de Información y Análisis Financiero - UIAF</a:t>
            </a:r>
          </a:p>
          <a:p>
            <a:r>
              <a:rPr lang="es-ES" sz="1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Abril 4 </a:t>
            </a:r>
            <a:r>
              <a:rPr lang="es-ES" sz="1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2019</a:t>
            </a:r>
            <a:endParaRPr lang="es-ES" sz="1200" dirty="0" smtClean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764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69783" y="121492"/>
            <a:ext cx="7476865" cy="451034"/>
          </a:xfrm>
        </p:spPr>
        <p:txBody>
          <a:bodyPr>
            <a:noAutofit/>
          </a:bodyPr>
          <a:lstStyle/>
          <a:p>
            <a:r>
              <a:rPr lang="es-CO" sz="1900" b="1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Apoyo a la economía: no estigmatización, no contagio</a:t>
            </a:r>
            <a:endParaRPr lang="es-CO" sz="1900" b="1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3B9-C74E-A14A-9659-8F3953DB2F40}" type="slidenum">
              <a:rPr lang="es-ES" smtClean="0"/>
              <a:t>3</a:t>
            </a:fld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649" y="1013660"/>
            <a:ext cx="1800000" cy="165919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332" y="796628"/>
            <a:ext cx="1800000" cy="165919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42" y="1829706"/>
            <a:ext cx="1800000" cy="165919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32" y="891739"/>
            <a:ext cx="1800000" cy="165919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332" y="1774885"/>
            <a:ext cx="1800000" cy="1659193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439528" y="2664946"/>
            <a:ext cx="1273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 smtClean="0"/>
              <a:t>Aportó </a:t>
            </a:r>
            <a:r>
              <a:rPr lang="es-CO" sz="1200" dirty="0"/>
              <a:t>al país $13 billones de pesos en el año 2018, eso es 1,3% del PIB </a:t>
            </a:r>
            <a:r>
              <a:rPr lang="es-CO" sz="1200" dirty="0" smtClean="0"/>
              <a:t>nacional</a:t>
            </a:r>
            <a:endParaRPr lang="es-CO" sz="1200" dirty="0"/>
          </a:p>
        </p:txBody>
      </p:sp>
      <p:sp>
        <p:nvSpPr>
          <p:cNvPr id="3" name="CuadroTexto 2"/>
          <p:cNvSpPr txBox="1"/>
          <p:nvPr/>
        </p:nvSpPr>
        <p:spPr>
          <a:xfrm>
            <a:off x="397858" y="986770"/>
            <a:ext cx="1328604" cy="3034122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15" name="CuadroTexto 14"/>
          <p:cNvSpPr txBox="1"/>
          <p:nvPr/>
        </p:nvSpPr>
        <p:spPr>
          <a:xfrm>
            <a:off x="2232571" y="3344582"/>
            <a:ext cx="1273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 smtClean="0"/>
              <a:t>Aportó </a:t>
            </a:r>
            <a:r>
              <a:rPr lang="es-CO" sz="1200" dirty="0"/>
              <a:t>al país $55 billones de pesos en el año 2018, eso es 5,7% del PIB </a:t>
            </a:r>
            <a:r>
              <a:rPr lang="es-CO" sz="1200" dirty="0" smtClean="0"/>
              <a:t>nacional</a:t>
            </a:r>
            <a:endParaRPr lang="es-CO" sz="12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4025614" y="2443817"/>
            <a:ext cx="1273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 smtClean="0"/>
              <a:t>Aportó </a:t>
            </a:r>
            <a:r>
              <a:rPr lang="es-CO" sz="1200" dirty="0"/>
              <a:t>al país $9 billones de pesos en el año 2018, es decir, el 0,9% del PIB nacional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5669091" y="3393351"/>
            <a:ext cx="1273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/>
              <a:t>Aportó </a:t>
            </a:r>
            <a:r>
              <a:rPr lang="es-ES" sz="1200" dirty="0"/>
              <a:t>al país $42 billones de pesos en el año 2018, 4,3 % del PIB nacional</a:t>
            </a:r>
            <a:endParaRPr lang="es-CO" sz="12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7401581" y="2577655"/>
            <a:ext cx="12733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/>
              <a:t>Aportó </a:t>
            </a:r>
            <a:r>
              <a:rPr lang="es-ES" sz="1200" dirty="0"/>
              <a:t>al país cerca de $14.5 billones de pesos en 2018, una participación del 1,5% del PIB </a:t>
            </a:r>
            <a:r>
              <a:rPr lang="es-ES" sz="1200" dirty="0" smtClean="0"/>
              <a:t>nacional </a:t>
            </a:r>
            <a:endParaRPr lang="es-CO" sz="12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3990717" y="964982"/>
            <a:ext cx="1328604" cy="2635449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22" name="CuadroTexto 21"/>
          <p:cNvSpPr txBox="1"/>
          <p:nvPr/>
        </p:nvSpPr>
        <p:spPr>
          <a:xfrm>
            <a:off x="7332819" y="1009294"/>
            <a:ext cx="1328604" cy="3126059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20" name="CuadroTexto 19"/>
          <p:cNvSpPr txBox="1"/>
          <p:nvPr/>
        </p:nvSpPr>
        <p:spPr>
          <a:xfrm>
            <a:off x="5613875" y="1826106"/>
            <a:ext cx="1328604" cy="273098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16" name="CuadroTexto 15"/>
          <p:cNvSpPr txBox="1"/>
          <p:nvPr/>
        </p:nvSpPr>
        <p:spPr>
          <a:xfrm>
            <a:off x="2123582" y="1849150"/>
            <a:ext cx="1461807" cy="285828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23" name="CuadroTexto 22"/>
          <p:cNvSpPr txBox="1"/>
          <p:nvPr/>
        </p:nvSpPr>
        <p:spPr>
          <a:xfrm>
            <a:off x="224444" y="4903781"/>
            <a:ext cx="200812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00" dirty="0" smtClean="0">
                <a:solidFill>
                  <a:prstClr val="black"/>
                </a:solidFill>
              </a:rPr>
              <a:t>Fuente: DANE - Cuentas Nacionales Trimestrales</a:t>
            </a:r>
            <a:r>
              <a:rPr lang="en-US" sz="700" dirty="0" smtClean="0">
                <a:solidFill>
                  <a:prstClr val="black"/>
                </a:solidFill>
              </a:rPr>
              <a:t>.</a:t>
            </a:r>
            <a:endParaRPr lang="es-CO" sz="700" dirty="0">
              <a:solidFill>
                <a:prstClr val="black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736620" y="3843056"/>
            <a:ext cx="7272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00" dirty="0" smtClean="0">
                <a:solidFill>
                  <a:prstClr val="black"/>
                </a:solidFill>
              </a:rPr>
              <a:t>Fuente: DANE</a:t>
            </a:r>
            <a:endParaRPr lang="es-CO" sz="700" dirty="0">
              <a:solidFill>
                <a:prstClr val="black"/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2534291" y="4519052"/>
            <a:ext cx="7272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00" dirty="0" smtClean="0">
                <a:solidFill>
                  <a:prstClr val="black"/>
                </a:solidFill>
              </a:rPr>
              <a:t>Fuente: DANE</a:t>
            </a:r>
            <a:endParaRPr lang="es-CO" sz="700" dirty="0">
              <a:solidFill>
                <a:prstClr val="black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4326745" y="3405001"/>
            <a:ext cx="7272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00" dirty="0" smtClean="0">
                <a:solidFill>
                  <a:prstClr val="black"/>
                </a:solidFill>
              </a:rPr>
              <a:t>Fuente: DANE</a:t>
            </a:r>
            <a:endParaRPr lang="es-CO" sz="700" dirty="0">
              <a:solidFill>
                <a:prstClr val="black"/>
              </a:solidFill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7691995" y="3925916"/>
            <a:ext cx="7272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00" dirty="0" smtClean="0">
                <a:solidFill>
                  <a:prstClr val="black"/>
                </a:solidFill>
              </a:rPr>
              <a:t>Fuente: DANE</a:t>
            </a:r>
            <a:endParaRPr lang="es-CO" sz="700" dirty="0">
              <a:solidFill>
                <a:prstClr val="black"/>
              </a:solidFill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5990096" y="4365046"/>
            <a:ext cx="7272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00" dirty="0" smtClean="0">
                <a:solidFill>
                  <a:prstClr val="black"/>
                </a:solidFill>
              </a:rPr>
              <a:t>Fuente: DANE</a:t>
            </a:r>
            <a:endParaRPr lang="es-CO" sz="7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8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3B9-C74E-A14A-9659-8F3953DB2F40}" type="slidenum">
              <a:rPr lang="es-ES" smtClean="0"/>
              <a:t>4</a:t>
            </a:fld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33" y="1348836"/>
            <a:ext cx="5663707" cy="338374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93933" y="754820"/>
            <a:ext cx="3958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Número de años con tasas de crecimiento económico negativas entre 1980 y 2017</a:t>
            </a:r>
            <a:endParaRPr lang="es-CO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27597" y="4808663"/>
            <a:ext cx="79350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 smtClean="0">
                <a:solidFill>
                  <a:prstClr val="black"/>
                </a:solidFill>
              </a:rPr>
              <a:t>Fuente: FMI – WEO (actualización a octubre 2018), cálculos DGPM - MHCP</a:t>
            </a:r>
            <a:r>
              <a:rPr lang="en-US" sz="900" dirty="0" smtClean="0">
                <a:solidFill>
                  <a:prstClr val="black"/>
                </a:solidFill>
              </a:rPr>
              <a:t>.</a:t>
            </a:r>
            <a:endParaRPr lang="es-CO" sz="900" dirty="0">
              <a:solidFill>
                <a:prstClr val="black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961803" y="75958"/>
            <a:ext cx="6517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smtClean="0">
                <a:solidFill>
                  <a:srgbClr val="002060"/>
                </a:solidFill>
              </a:rPr>
              <a:t>Crecimiento económico estable</a:t>
            </a:r>
            <a:endParaRPr lang="es-CO" sz="2400" b="1" dirty="0">
              <a:solidFill>
                <a:srgbClr val="00206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479627" y="1477581"/>
            <a:ext cx="3071179" cy="23083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El </a:t>
            </a:r>
            <a:r>
              <a:rPr lang="es-ES" sz="2400" b="1" dirty="0" smtClean="0">
                <a:solidFill>
                  <a:srgbClr val="002060"/>
                </a:solidFill>
              </a:rPr>
              <a:t>crecimiento económico </a:t>
            </a:r>
            <a:r>
              <a:rPr lang="es-ES" sz="2400" dirty="0" smtClean="0"/>
              <a:t>de Colombia es muy </a:t>
            </a:r>
            <a:r>
              <a:rPr lang="es-ES" sz="2400" b="1" dirty="0" smtClean="0">
                <a:solidFill>
                  <a:srgbClr val="002060"/>
                </a:solidFill>
              </a:rPr>
              <a:t>estable</a:t>
            </a:r>
            <a:r>
              <a:rPr lang="es-ES" sz="2400" dirty="0" smtClean="0"/>
              <a:t> en comparación con el de sus pares regionales</a:t>
            </a:r>
            <a:endParaRPr lang="es-CO" sz="2400" dirty="0"/>
          </a:p>
        </p:txBody>
      </p:sp>
      <p:sp>
        <p:nvSpPr>
          <p:cNvPr id="8" name="Rectángulo 7"/>
          <p:cNvSpPr/>
          <p:nvPr/>
        </p:nvSpPr>
        <p:spPr>
          <a:xfrm>
            <a:off x="2015145" y="1518981"/>
            <a:ext cx="277548" cy="7952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69010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3B9-C74E-A14A-9659-8F3953DB2F40}" type="slidenum">
              <a:rPr lang="es-ES" smtClean="0"/>
              <a:t>5</a:t>
            </a:fld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1961803" y="124420"/>
            <a:ext cx="6517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>
                <a:solidFill>
                  <a:srgbClr val="002060"/>
                </a:solidFill>
              </a:rPr>
              <a:t>Colombia, la prioridad de inversión de 450 empresas españolas</a:t>
            </a:r>
            <a:endParaRPr lang="es-CO" b="1" dirty="0">
              <a:solidFill>
                <a:srgbClr val="00206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24444" y="4847509"/>
            <a:ext cx="8138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 smtClean="0">
                <a:solidFill>
                  <a:prstClr val="black"/>
                </a:solidFill>
              </a:rPr>
              <a:t>Fuente: XII Informe 2019. </a:t>
            </a:r>
            <a:r>
              <a:rPr lang="es-ES" sz="800" dirty="0"/>
              <a:t>Panorama de Inversión Española en </a:t>
            </a:r>
            <a:r>
              <a:rPr lang="es-ES" sz="800" dirty="0" smtClean="0"/>
              <a:t>Iberoamérica.</a:t>
            </a:r>
            <a:endParaRPr lang="es-CO" sz="800" dirty="0">
              <a:solidFill>
                <a:prstClr val="black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22074" t="26138" r="21111" b="4789"/>
          <a:stretch/>
        </p:blipFill>
        <p:spPr>
          <a:xfrm>
            <a:off x="2442709" y="715680"/>
            <a:ext cx="5983317" cy="4091706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31893" y="1381760"/>
            <a:ext cx="185004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¿Cuál es su visión/análisis de la situación económica general durante 2019 en cada uno de los siguientes países</a:t>
            </a:r>
            <a:r>
              <a:rPr lang="es-ES" sz="1600" dirty="0" smtClean="0"/>
              <a:t>?</a:t>
            </a:r>
          </a:p>
          <a:p>
            <a:pPr algn="ctr"/>
            <a:endParaRPr lang="es-ES" sz="1400" dirty="0" smtClean="0"/>
          </a:p>
          <a:p>
            <a:pPr algn="ctr"/>
            <a:r>
              <a:rPr lang="es-ES" sz="1400" dirty="0" smtClean="0"/>
              <a:t>(</a:t>
            </a:r>
            <a:r>
              <a:rPr lang="es-ES" sz="1400" dirty="0"/>
              <a:t>Escala 1/5. 1=Muy mala, 5=Muy buena)</a:t>
            </a:r>
            <a:endParaRPr lang="es-CO" sz="1400" dirty="0"/>
          </a:p>
        </p:txBody>
      </p:sp>
    </p:spTree>
    <p:extLst>
      <p:ext uri="{BB962C8B-B14F-4D97-AF65-F5344CB8AC3E}">
        <p14:creationId xmlns:p14="http://schemas.microsoft.com/office/powerpoint/2010/main" val="3060500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69783" y="121492"/>
            <a:ext cx="7476865" cy="451034"/>
          </a:xfrm>
        </p:spPr>
        <p:txBody>
          <a:bodyPr>
            <a:noAutofit/>
          </a:bodyPr>
          <a:lstStyle/>
          <a:p>
            <a:r>
              <a:rPr lang="es-CO" sz="2000" b="1" dirty="0">
                <a:solidFill>
                  <a:srgbClr val="3760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Mapa de la tasa de </a:t>
            </a:r>
            <a:r>
              <a:rPr lang="es-CO" sz="2000" b="1" dirty="0" smtClean="0">
                <a:solidFill>
                  <a:srgbClr val="3760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interceptación a nivel mundial</a:t>
            </a:r>
            <a:endParaRPr lang="es-CO" sz="2000" b="1" dirty="0">
              <a:solidFill>
                <a:srgbClr val="37609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1"/>
          <a:stretch/>
        </p:blipFill>
        <p:spPr bwMode="auto">
          <a:xfrm>
            <a:off x="835459" y="736783"/>
            <a:ext cx="7427034" cy="4012834"/>
          </a:xfrm>
          <a:prstGeom prst="rect">
            <a:avLst/>
          </a:prstGeom>
          <a:noFill/>
        </p:spPr>
      </p:pic>
      <p:sp>
        <p:nvSpPr>
          <p:cNvPr id="6" name="CuadroTexto 5"/>
          <p:cNvSpPr txBox="1"/>
          <p:nvPr/>
        </p:nvSpPr>
        <p:spPr>
          <a:xfrm>
            <a:off x="5262735" y="3159634"/>
            <a:ext cx="10985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 smtClean="0">
                <a:solidFill>
                  <a:srgbClr val="003399"/>
                </a:solidFill>
              </a:rPr>
              <a:t>La </a:t>
            </a:r>
            <a:r>
              <a:rPr lang="es-CO" sz="1100" b="1" dirty="0" smtClean="0">
                <a:solidFill>
                  <a:srgbClr val="003399"/>
                </a:solidFill>
              </a:rPr>
              <a:t>tasa de interceptación </a:t>
            </a:r>
            <a:r>
              <a:rPr lang="es-CO" sz="1100" dirty="0" smtClean="0">
                <a:solidFill>
                  <a:srgbClr val="003399"/>
                </a:solidFill>
              </a:rPr>
              <a:t>asciende al 0,2% del lavado de activos a nivel mundial</a:t>
            </a:r>
            <a:endParaRPr lang="es-CO" sz="1100" dirty="0">
              <a:solidFill>
                <a:srgbClr val="003399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3B9-C74E-A14A-9659-8F3953DB2F40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650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3B9-C74E-A14A-9659-8F3953DB2F40}" type="slidenum">
              <a:rPr lang="es-ES" smtClean="0"/>
              <a:t>7</a:t>
            </a:fld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835" y="644922"/>
            <a:ext cx="3790926" cy="449857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936865" y="0"/>
            <a:ext cx="6816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 smtClean="0">
                <a:solidFill>
                  <a:srgbClr val="002060"/>
                </a:solidFill>
              </a:rPr>
              <a:t>Contraste nacional cultivos ilícitos/homicidios a líderes y defensores de DD.HH avalados por la ONU</a:t>
            </a:r>
            <a:endParaRPr lang="es-CO" sz="2000" b="1" dirty="0">
              <a:solidFill>
                <a:srgbClr val="00206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911113" y="4428709"/>
            <a:ext cx="2039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 smtClean="0"/>
              <a:t>Fuente</a:t>
            </a:r>
            <a:r>
              <a:rPr lang="es-ES" sz="800" dirty="0"/>
              <a:t>: </a:t>
            </a:r>
            <a:r>
              <a:rPr lang="es-ES" sz="800" dirty="0" smtClean="0"/>
              <a:t>Policía Nacional - Dirección de Investigación Criminal e INTERPOL .</a:t>
            </a:r>
            <a:endParaRPr lang="es-CO" sz="800" dirty="0"/>
          </a:p>
        </p:txBody>
      </p:sp>
      <p:sp>
        <p:nvSpPr>
          <p:cNvPr id="6" name="CuadroTexto 5"/>
          <p:cNvSpPr txBox="1"/>
          <p:nvPr/>
        </p:nvSpPr>
        <p:spPr>
          <a:xfrm>
            <a:off x="190226" y="1033527"/>
            <a:ext cx="24131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 expansión de los cultivos ilícitos generan dinámicas de violencia.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18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ln w="19050">
            <a:noFill/>
          </a:ln>
        </p:spPr>
        <p:txBody>
          <a:bodyPr/>
          <a:lstStyle/>
          <a:p>
            <a:fld id="{FC3853B9-C74E-A14A-9659-8F3953DB2F40}" type="slidenum">
              <a:rPr lang="es-ES" smtClean="0"/>
              <a:t>8</a:t>
            </a:fld>
            <a:endParaRPr lang="es-ES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1469783" y="121492"/>
            <a:ext cx="7476865" cy="45103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1900" b="1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Propósito superior</a:t>
            </a:r>
            <a:endParaRPr lang="es-CO" sz="1900" b="1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499352" y="818897"/>
            <a:ext cx="4456853" cy="492443"/>
          </a:xfrm>
          <a:prstGeom prst="rect">
            <a:avLst/>
          </a:prstGeom>
          <a:ln w="190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S" sz="5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PROPÓSITO SUPERIOR: Protección de la economía</a:t>
            </a:r>
          </a:p>
          <a:p>
            <a:pPr algn="ctr"/>
            <a:endParaRPr lang="es-CO" sz="5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565566" y="2058935"/>
            <a:ext cx="1152000" cy="648000"/>
          </a:xfrm>
          <a:prstGeom prst="rect">
            <a:avLst/>
          </a:prstGeom>
          <a:ln w="1905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1200" dirty="0">
                <a:solidFill>
                  <a:srgbClr val="6D6D6D"/>
                </a:solidFill>
              </a:rPr>
              <a:t>Contribuimos a corregir fallas de mercado</a:t>
            </a:r>
            <a:endParaRPr lang="es-CO" sz="1200" dirty="0">
              <a:solidFill>
                <a:srgbClr val="6D6D6D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942244" y="2058099"/>
            <a:ext cx="1152000" cy="648000"/>
          </a:xfrm>
          <a:prstGeom prst="rect">
            <a:avLst/>
          </a:prstGeom>
          <a:ln w="1905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1200" dirty="0">
                <a:solidFill>
                  <a:srgbClr val="6D6D6D"/>
                </a:solidFill>
              </a:rPr>
              <a:t>Mejorar la productividad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3318922" y="2058098"/>
            <a:ext cx="1152000" cy="648000"/>
          </a:xfrm>
          <a:prstGeom prst="rect">
            <a:avLst/>
          </a:prstGeom>
          <a:ln w="1905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1200" dirty="0">
                <a:solidFill>
                  <a:srgbClr val="6D6D6D"/>
                </a:solidFill>
              </a:rPr>
              <a:t>Fortalecer la </a:t>
            </a:r>
            <a:r>
              <a:rPr lang="es-ES" sz="1200" dirty="0" smtClean="0">
                <a:solidFill>
                  <a:srgbClr val="6D6D6D"/>
                </a:solidFill>
              </a:rPr>
              <a:t>competitividad</a:t>
            </a:r>
            <a:endParaRPr lang="es-ES" sz="1200" dirty="0">
              <a:solidFill>
                <a:srgbClr val="6D6D6D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6072278" y="2064871"/>
            <a:ext cx="1152000" cy="648000"/>
          </a:xfrm>
          <a:prstGeom prst="rect">
            <a:avLst/>
          </a:prstGeom>
          <a:ln w="1905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1200" dirty="0">
                <a:solidFill>
                  <a:srgbClr val="6D6D6D"/>
                </a:solidFill>
              </a:rPr>
              <a:t>Creación de empleo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4695600" y="2058098"/>
            <a:ext cx="1152000" cy="648000"/>
          </a:xfrm>
          <a:prstGeom prst="rect">
            <a:avLst/>
          </a:prstGeom>
          <a:ln w="1905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1200" dirty="0">
                <a:solidFill>
                  <a:srgbClr val="6D6D6D"/>
                </a:solidFill>
              </a:rPr>
              <a:t>Ayudar al </a:t>
            </a:r>
            <a:r>
              <a:rPr lang="es-ES" sz="1200" dirty="0" smtClean="0">
                <a:solidFill>
                  <a:srgbClr val="6D6D6D"/>
                </a:solidFill>
              </a:rPr>
              <a:t>crecimiento</a:t>
            </a:r>
            <a:endParaRPr lang="es-ES" sz="1200" dirty="0">
              <a:solidFill>
                <a:srgbClr val="6D6D6D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7448957" y="2058098"/>
            <a:ext cx="1152000" cy="648000"/>
          </a:xfrm>
          <a:prstGeom prst="rect">
            <a:avLst/>
          </a:prstGeom>
          <a:ln w="1905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rgbClr val="6D6D6D"/>
                </a:solidFill>
              </a:rPr>
              <a:t>Generar bienestar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528320" y="3396804"/>
            <a:ext cx="8046640" cy="1310507"/>
            <a:chOff x="1108981" y="3234246"/>
            <a:chExt cx="6949845" cy="1229719"/>
          </a:xfrm>
        </p:grpSpPr>
        <p:sp>
          <p:nvSpPr>
            <p:cNvPr id="9" name="CuadroTexto 8"/>
            <p:cNvSpPr txBox="1"/>
            <p:nvPr/>
          </p:nvSpPr>
          <p:spPr>
            <a:xfrm>
              <a:off x="1110826" y="3510914"/>
              <a:ext cx="6948000" cy="953051"/>
            </a:xfrm>
            <a:prstGeom prst="rect">
              <a:avLst/>
            </a:prstGeom>
            <a:ln w="1905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s-ES" sz="1200" dirty="0" smtClean="0">
                  <a:solidFill>
                    <a:srgbClr val="6D6D6D"/>
                  </a:solidFill>
                </a:rPr>
                <a:t>“</a:t>
              </a:r>
              <a:r>
                <a:rPr lang="es-ES" sz="1200" b="1" dirty="0" smtClean="0">
                  <a:solidFill>
                    <a:schemeClr val="tx1"/>
                  </a:solidFill>
                </a:rPr>
                <a:t>Proteger </a:t>
              </a:r>
              <a:r>
                <a:rPr lang="es-ES" sz="1200" b="1" dirty="0">
                  <a:solidFill>
                    <a:schemeClr val="tx1"/>
                  </a:solidFill>
                </a:rPr>
                <a:t>la </a:t>
              </a:r>
              <a:r>
                <a:rPr lang="es-ES" sz="1200" b="1" dirty="0" smtClean="0">
                  <a:solidFill>
                    <a:schemeClr val="tx1"/>
                  </a:solidFill>
                </a:rPr>
                <a:t>Defensa </a:t>
              </a:r>
              <a:r>
                <a:rPr lang="es-ES" sz="1200" b="1" dirty="0">
                  <a:solidFill>
                    <a:schemeClr val="tx1"/>
                  </a:solidFill>
                </a:rPr>
                <a:t>y </a:t>
              </a:r>
              <a:r>
                <a:rPr lang="es-ES" sz="1200" b="1" dirty="0" smtClean="0">
                  <a:solidFill>
                    <a:schemeClr val="tx1"/>
                  </a:solidFill>
                </a:rPr>
                <a:t>Seguridad Nacional </a:t>
              </a:r>
              <a:r>
                <a:rPr lang="es-ES" sz="1200" dirty="0">
                  <a:solidFill>
                    <a:srgbClr val="6D6D6D"/>
                  </a:solidFill>
                </a:rPr>
                <a:t>en el ámbito económico, mediante </a:t>
              </a:r>
              <a:r>
                <a:rPr lang="es-ES" sz="1200" b="1" dirty="0">
                  <a:solidFill>
                    <a:schemeClr val="tx1"/>
                  </a:solidFill>
                </a:rPr>
                <a:t>inteligencia estratégica y operativa</a:t>
              </a:r>
              <a:r>
                <a:rPr lang="es-ES" sz="1200" dirty="0">
                  <a:solidFill>
                    <a:srgbClr val="6D6D6D"/>
                  </a:solidFill>
                </a:rPr>
                <a:t>, sustentada en tecnología e innovación, en un marco de respeto a los </a:t>
              </a:r>
              <a:r>
                <a:rPr lang="es-ES" sz="1200" b="1" dirty="0">
                  <a:solidFill>
                    <a:schemeClr val="tx1"/>
                  </a:solidFill>
                </a:rPr>
                <a:t>Derechos Fundamentales, al Derecho Internacional de los Derechos Humanos y al Derecho Internacional Humanitario</a:t>
              </a:r>
              <a:r>
                <a:rPr lang="es-ES" sz="1200" dirty="0">
                  <a:solidFill>
                    <a:srgbClr val="6D6D6D"/>
                  </a:solidFill>
                </a:rPr>
                <a:t>, con el objeto de </a:t>
              </a:r>
              <a:r>
                <a:rPr lang="es-ES" sz="1200" b="1" dirty="0">
                  <a:solidFill>
                    <a:schemeClr val="tx1"/>
                  </a:solidFill>
                </a:rPr>
                <a:t>prevenir y detectar</a:t>
              </a:r>
              <a:r>
                <a:rPr lang="es-ES" sz="1200" dirty="0">
                  <a:solidFill>
                    <a:srgbClr val="6D6D6D"/>
                  </a:solidFill>
                </a:rPr>
                <a:t> actividades asociadas a los delitos de lavado de activos, sus delitos fuente, la financiación del terrorismo y proveer información útil en las acciones de extinción de </a:t>
              </a:r>
              <a:r>
                <a:rPr lang="es-ES" sz="1200" dirty="0" smtClean="0">
                  <a:solidFill>
                    <a:srgbClr val="6D6D6D"/>
                  </a:solidFill>
                </a:rPr>
                <a:t>dominio”.</a:t>
              </a:r>
              <a:endParaRPr lang="es-CO" sz="1200" dirty="0">
                <a:solidFill>
                  <a:srgbClr val="6D6D6D"/>
                </a:solidFill>
              </a:endParaRPr>
            </a:p>
          </p:txBody>
        </p:sp>
        <p:sp>
          <p:nvSpPr>
            <p:cNvPr id="22" name="CuadroTexto 21"/>
            <p:cNvSpPr txBox="1"/>
            <p:nvPr/>
          </p:nvSpPr>
          <p:spPr>
            <a:xfrm>
              <a:off x="1108981" y="3234246"/>
              <a:ext cx="6949292" cy="276999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 smtClean="0">
                  <a:solidFill>
                    <a:schemeClr val="bg1"/>
                  </a:solidFill>
                </a:rPr>
                <a:t>Nuestra misión</a:t>
              </a:r>
              <a:endParaRPr lang="es-CO" sz="12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5" name="Conector angular 24"/>
          <p:cNvCxnSpPr>
            <a:stCxn id="22" idx="0"/>
            <a:endCxn id="21" idx="2"/>
          </p:cNvCxnSpPr>
          <p:nvPr/>
        </p:nvCxnSpPr>
        <p:spPr>
          <a:xfrm rot="5400000" flipH="1" flipV="1">
            <a:off x="5942785" y="1314633"/>
            <a:ext cx="690706" cy="3473637"/>
          </a:xfrm>
          <a:prstGeom prst="bentConnector3">
            <a:avLst/>
          </a:prstGeom>
          <a:ln w="19050"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angular 25"/>
          <p:cNvCxnSpPr>
            <a:stCxn id="22" idx="0"/>
            <a:endCxn id="19" idx="2"/>
          </p:cNvCxnSpPr>
          <p:nvPr/>
        </p:nvCxnSpPr>
        <p:spPr>
          <a:xfrm rot="5400000" flipH="1" flipV="1">
            <a:off x="5257833" y="2006359"/>
            <a:ext cx="683933" cy="2096958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angular 28"/>
          <p:cNvCxnSpPr>
            <a:stCxn id="22" idx="0"/>
            <a:endCxn id="20" idx="2"/>
          </p:cNvCxnSpPr>
          <p:nvPr/>
        </p:nvCxnSpPr>
        <p:spPr>
          <a:xfrm rot="5400000" flipH="1" flipV="1">
            <a:off x="4566107" y="2691311"/>
            <a:ext cx="690706" cy="720280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angular 30"/>
          <p:cNvCxnSpPr>
            <a:stCxn id="22" idx="0"/>
            <a:endCxn id="18" idx="2"/>
          </p:cNvCxnSpPr>
          <p:nvPr/>
        </p:nvCxnSpPr>
        <p:spPr>
          <a:xfrm rot="16200000" flipV="1">
            <a:off x="3877768" y="2723252"/>
            <a:ext cx="690706" cy="656398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ector angular 33"/>
          <p:cNvCxnSpPr>
            <a:stCxn id="22" idx="0"/>
            <a:endCxn id="16" idx="2"/>
          </p:cNvCxnSpPr>
          <p:nvPr/>
        </p:nvCxnSpPr>
        <p:spPr>
          <a:xfrm rot="16200000" flipV="1">
            <a:off x="2501509" y="1346993"/>
            <a:ext cx="689869" cy="3409754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ector angular 36"/>
          <p:cNvCxnSpPr>
            <a:stCxn id="22" idx="0"/>
            <a:endCxn id="17" idx="2"/>
          </p:cNvCxnSpPr>
          <p:nvPr/>
        </p:nvCxnSpPr>
        <p:spPr>
          <a:xfrm rot="16200000" flipV="1">
            <a:off x="3189430" y="2034914"/>
            <a:ext cx="690705" cy="2033076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 angular 39"/>
          <p:cNvCxnSpPr>
            <a:stCxn id="16" idx="0"/>
            <a:endCxn id="15" idx="2"/>
          </p:cNvCxnSpPr>
          <p:nvPr/>
        </p:nvCxnSpPr>
        <p:spPr>
          <a:xfrm rot="5400000" flipH="1" flipV="1">
            <a:off x="2560875" y="-107968"/>
            <a:ext cx="747595" cy="3586213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ector angular 43"/>
          <p:cNvCxnSpPr>
            <a:stCxn id="17" idx="0"/>
            <a:endCxn id="15" idx="2"/>
          </p:cNvCxnSpPr>
          <p:nvPr/>
        </p:nvCxnSpPr>
        <p:spPr>
          <a:xfrm rot="5400000" flipH="1" flipV="1">
            <a:off x="3249632" y="579953"/>
            <a:ext cx="746759" cy="2209535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ector angular 46"/>
          <p:cNvCxnSpPr>
            <a:stCxn id="18" idx="0"/>
            <a:endCxn id="15" idx="2"/>
          </p:cNvCxnSpPr>
          <p:nvPr/>
        </p:nvCxnSpPr>
        <p:spPr>
          <a:xfrm rot="5400000" flipH="1" flipV="1">
            <a:off x="3937971" y="1268291"/>
            <a:ext cx="746758" cy="832857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ector angular 49"/>
          <p:cNvCxnSpPr>
            <a:stCxn id="20" idx="0"/>
            <a:endCxn id="15" idx="2"/>
          </p:cNvCxnSpPr>
          <p:nvPr/>
        </p:nvCxnSpPr>
        <p:spPr>
          <a:xfrm rot="16200000" flipV="1">
            <a:off x="4626311" y="1412808"/>
            <a:ext cx="746758" cy="543821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ector angular 52"/>
          <p:cNvCxnSpPr>
            <a:stCxn id="19" idx="0"/>
            <a:endCxn id="15" idx="2"/>
          </p:cNvCxnSpPr>
          <p:nvPr/>
        </p:nvCxnSpPr>
        <p:spPr>
          <a:xfrm rot="16200000" flipV="1">
            <a:off x="5311264" y="727856"/>
            <a:ext cx="753531" cy="1920499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ector angular 55"/>
          <p:cNvCxnSpPr>
            <a:stCxn id="21" idx="0"/>
            <a:endCxn id="15" idx="2"/>
          </p:cNvCxnSpPr>
          <p:nvPr/>
        </p:nvCxnSpPr>
        <p:spPr>
          <a:xfrm rot="16200000" flipV="1">
            <a:off x="6002989" y="36130"/>
            <a:ext cx="746758" cy="3297178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Imagen 2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6067"/>
            <a:ext cx="599440" cy="59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4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980209" y="106347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Dinámico y Efectivo - SDE</a:t>
            </a:r>
            <a:endParaRPr lang="es-E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024" y="0"/>
            <a:ext cx="833392" cy="677544"/>
          </a:xfrm>
          <a:prstGeom prst="rect">
            <a:avLst/>
          </a:prstGeo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3B9-C74E-A14A-9659-8F3953DB2F40}" type="slidenum">
              <a:rPr lang="es-ES" smtClean="0"/>
              <a:t>9</a:t>
            </a:fld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4" b="16910"/>
          <a:stretch/>
        </p:blipFill>
        <p:spPr>
          <a:xfrm>
            <a:off x="189653" y="645732"/>
            <a:ext cx="8677255" cy="443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0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B033349C955DF499E1CF673D342881A" ma:contentTypeVersion="1" ma:contentTypeDescription="Crear nuevo documento." ma:contentTypeScope="" ma:versionID="613ba5a5d11106dc14b471613c62d361">
  <xsd:schema xmlns:xsd="http://www.w3.org/2001/XMLSchema" xmlns:xs="http://www.w3.org/2001/XMLSchema" xmlns:p="http://schemas.microsoft.com/office/2006/metadata/properties" xmlns:ns1="http://schemas.microsoft.com/sharepoint/v3" xmlns:ns2="81cc8fc0-8d1e-4295-8f37-5d076116407c" targetNamespace="http://schemas.microsoft.com/office/2006/metadata/properties" ma:root="true" ma:fieldsID="6d99b8e97536b24545a4edb6c24f8b5a" ns1:_="" ns2:_="">
    <xsd:import namespace="http://schemas.microsoft.com/sharepoint/v3"/>
    <xsd:import namespace="81cc8fc0-8d1e-4295-8f37-5d076116407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Fecha de inicio programada" ma:description="Fecha de inicio programada es una columna del sitio que crea la característica Publicación. Se usa para especificar la fecha y la hora a la que esta página se presentará por primera vez a los visitantes del sitio." ma:hidden="true" ma:internalName="PublishingStartDate">
      <xsd:simpleType>
        <xsd:restriction base="dms:Unknown"/>
      </xsd:simpleType>
    </xsd:element>
    <xsd:element name="PublishingExpirationDate" ma:index="9" nillable="true" ma:displayName="Fecha de finalización programada" ma:description="Fecha de finalización programada es una columna del sitio que crea la característica Publicación. Se usa para especificar la fecha y la hora a la que esta página dejará de presentarse a los visitantes del sitio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cc8fc0-8d1e-4295-8f37-5d076116407c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11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81cc8fc0-8d1e-4295-8f37-5d076116407c">2TV4CCKVFCYA-871573773-1441</_dlc_DocId>
    <_dlc_DocIdUrl xmlns="81cc8fc0-8d1e-4295-8f37-5d076116407c">
      <Url>https://www.minjusticia.gov.co/programas-co/ODC/_layouts/15/DocIdRedir.aspx?ID=2TV4CCKVFCYA-871573773-1441</Url>
      <Description>2TV4CCKVFCYA-871573773-1441</Description>
    </_dlc_DocIdUrl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4B10667-688F-49BD-9AE3-EB5FEDFF899F}"/>
</file>

<file path=customXml/itemProps2.xml><?xml version="1.0" encoding="utf-8"?>
<ds:datastoreItem xmlns:ds="http://schemas.openxmlformats.org/officeDocument/2006/customXml" ds:itemID="{3CF655FA-0D28-400F-9B4B-04FA5BDB4133}"/>
</file>

<file path=customXml/itemProps3.xml><?xml version="1.0" encoding="utf-8"?>
<ds:datastoreItem xmlns:ds="http://schemas.openxmlformats.org/officeDocument/2006/customXml" ds:itemID="{9A4BEB0B-C5FA-4C6C-8282-CB551C3EA878}"/>
</file>

<file path=customXml/itemProps4.xml><?xml version="1.0" encoding="utf-8"?>
<ds:datastoreItem xmlns:ds="http://schemas.openxmlformats.org/officeDocument/2006/customXml" ds:itemID="{C59AA5E2-23FE-45B0-A2D1-529E484CCF6C}"/>
</file>

<file path=docProps/app.xml><?xml version="1.0" encoding="utf-8"?>
<Properties xmlns="http://schemas.openxmlformats.org/officeDocument/2006/extended-properties" xmlns:vt="http://schemas.openxmlformats.org/officeDocument/2006/docPropsVTypes">
  <TotalTime>13801</TotalTime>
  <Words>1156</Words>
  <Application>Microsoft Office PowerPoint</Application>
  <PresentationFormat>Presentación en pantalla (16:9)</PresentationFormat>
  <Paragraphs>96</Paragraphs>
  <Slides>14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0" baseType="lpstr">
      <vt:lpstr>Arial</vt:lpstr>
      <vt:lpstr>Calibri</vt:lpstr>
      <vt:lpstr>Franklin Gothic Medium</vt:lpstr>
      <vt:lpstr>Segoe UI</vt:lpstr>
      <vt:lpstr>Wingdings</vt:lpstr>
      <vt:lpstr>Tema de Office</vt:lpstr>
      <vt:lpstr>Presentación de PowerPoint</vt:lpstr>
      <vt:lpstr>Presentación de PowerPoint</vt:lpstr>
      <vt:lpstr>Apoyo a la economía: no estigmatización, no contagio</vt:lpstr>
      <vt:lpstr>Presentación de PowerPoint</vt:lpstr>
      <vt:lpstr>Presentación de PowerPoint</vt:lpstr>
      <vt:lpstr>Mapa de la tasa de interceptación a nivel mundial</vt:lpstr>
      <vt:lpstr>Presentación de PowerPoint</vt:lpstr>
      <vt:lpstr>Presentación de PowerPoint</vt:lpstr>
      <vt:lpstr>Presentación de PowerPoint</vt:lpstr>
      <vt:lpstr>Elementos estratégicos del SDE</vt:lpstr>
      <vt:lpstr>Elementos estratégicos del SDE</vt:lpstr>
      <vt:lpstr>Presentación de PowerPoint</vt:lpstr>
      <vt:lpstr>RESERVA LEGAL Y DERECHOS DE AUTOR</vt:lpstr>
      <vt:lpstr>RESERVA LEGAL Y DERECHOS DE AUTOR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Ana Maria Zuluaga Tafur</cp:lastModifiedBy>
  <cp:revision>353</cp:revision>
  <cp:lastPrinted>2019-04-03T14:39:04Z</cp:lastPrinted>
  <dcterms:created xsi:type="dcterms:W3CDTF">2018-11-28T19:36:46Z</dcterms:created>
  <dcterms:modified xsi:type="dcterms:W3CDTF">2019-04-03T18:30:03Z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0x0101005B033349C955DF499E1CF673D342881A</vt:lpwstr>
  </property>
  <property fmtid="{D5CDD505-2E9C-101B-9397-08002B2CF9AE}" pid="3" name="_dlc_DocIdItemGuid">
    <vt:lpwstr>25307a82-5375-476e-884e-ab7fe97a4b11</vt:lpwstr>
  </property>
</Properties>
</file>