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61" r:id="rId2"/>
    <p:sldId id="268" r:id="rId3"/>
    <p:sldId id="271" r:id="rId4"/>
    <p:sldId id="277" r:id="rId5"/>
    <p:sldId id="288" r:id="rId6"/>
    <p:sldId id="274" r:id="rId7"/>
    <p:sldId id="291" r:id="rId8"/>
    <p:sldId id="292" r:id="rId9"/>
    <p:sldId id="289" r:id="rId10"/>
    <p:sldId id="290" r:id="rId11"/>
    <p:sldId id="294" r:id="rId12"/>
    <p:sldId id="297" r:id="rId13"/>
    <p:sldId id="296" r:id="rId14"/>
    <p:sldId id="295" r:id="rId15"/>
    <p:sldId id="300" r:id="rId16"/>
    <p:sldId id="298" r:id="rId17"/>
    <p:sldId id="269" r:id="rId18"/>
  </p:sldIdLst>
  <p:sldSz cx="12192000" cy="6858000"/>
  <p:notesSz cx="6881813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00" autoAdjust="0"/>
    <p:restoredTop sz="94640"/>
  </p:normalViewPr>
  <p:slideViewPr>
    <p:cSldViewPr snapToGrid="0" snapToObjects="1">
      <p:cViewPr varScale="1">
        <p:scale>
          <a:sx n="75" d="100"/>
          <a:sy n="75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ÍNDICE DE CONSUMO</a:t>
            </a:r>
            <a:endParaRPr lang="es-CO">
              <a:effectLst/>
            </a:endParaRPr>
          </a:p>
          <a:p>
            <a:pPr>
              <a:defRPr/>
            </a:pPr>
            <a:r>
              <a:rPr lang="en-US" sz="1400" b="0" i="0" baseline="0">
                <a:effectLst/>
              </a:rPr>
              <a:t>(Porcentaje)</a:t>
            </a:r>
            <a:endParaRPr lang="es-CO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Hoja2!$A$3</c:f>
              <c:strCache>
                <c:ptCount val="1"/>
                <c:pt idx="0">
                  <c:v>MEDELLÍN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</c:f>
              <c:strCache>
                <c:ptCount val="1"/>
                <c:pt idx="0">
                  <c:v>INDICE DE CONSUMO</c:v>
                </c:pt>
              </c:strCache>
            </c:strRef>
          </c:cat>
          <c:val>
            <c:numRef>
              <c:f>Hoja2!$B$3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81-4B47-9C10-E8075689C023}"/>
            </c:ext>
          </c:extLst>
        </c:ser>
        <c:ser>
          <c:idx val="1"/>
          <c:order val="1"/>
          <c:tx>
            <c:strRef>
              <c:f>Hoja2!$A$4</c:f>
              <c:strCache>
                <c:ptCount val="1"/>
                <c:pt idx="0">
                  <c:v>QUINDÍO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</c:f>
              <c:strCache>
                <c:ptCount val="1"/>
                <c:pt idx="0">
                  <c:v>INDICE DE CONSUMO</c:v>
                </c:pt>
              </c:strCache>
            </c:strRef>
          </c:cat>
          <c:val>
            <c:numRef>
              <c:f>Hoja2!$B$4</c:f>
              <c:numCache>
                <c:formatCode>General</c:formatCode>
                <c:ptCount val="1"/>
                <c:pt idx="0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81-4B47-9C10-E8075689C023}"/>
            </c:ext>
          </c:extLst>
        </c:ser>
        <c:ser>
          <c:idx val="2"/>
          <c:order val="2"/>
          <c:tx>
            <c:strRef>
              <c:f>Hoja2!$A$5</c:f>
              <c:strCache>
                <c:ptCount val="1"/>
                <c:pt idx="0">
                  <c:v>RISARALDA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</c:f>
              <c:strCache>
                <c:ptCount val="1"/>
                <c:pt idx="0">
                  <c:v>INDICE DE CONSUMO</c:v>
                </c:pt>
              </c:strCache>
            </c:strRef>
          </c:cat>
          <c:val>
            <c:numRef>
              <c:f>Hoja2!$B$5</c:f>
              <c:numCache>
                <c:formatCode>General</c:formatCode>
                <c:ptCount val="1"/>
                <c:pt idx="0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81-4B47-9C10-E8075689C023}"/>
            </c:ext>
          </c:extLst>
        </c:ser>
        <c:ser>
          <c:idx val="3"/>
          <c:order val="3"/>
          <c:tx>
            <c:strRef>
              <c:f>Hoja2!$A$6</c:f>
              <c:strCache>
                <c:ptCount val="1"/>
                <c:pt idx="0">
                  <c:v>ANTIOQUIA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</c:f>
              <c:strCache>
                <c:ptCount val="1"/>
                <c:pt idx="0">
                  <c:v>INDICE DE CONSUMO</c:v>
                </c:pt>
              </c:strCache>
            </c:strRef>
          </c:cat>
          <c:val>
            <c:numRef>
              <c:f>Hoja2!$B$6</c:f>
              <c:numCache>
                <c:formatCode>General</c:formatCode>
                <c:ptCount val="1"/>
                <c:pt idx="0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81-4B47-9C10-E8075689C023}"/>
            </c:ext>
          </c:extLst>
        </c:ser>
        <c:ser>
          <c:idx val="4"/>
          <c:order val="4"/>
          <c:tx>
            <c:strRef>
              <c:f>Hoja2!$A$7</c:f>
              <c:strCache>
                <c:ptCount val="1"/>
                <c:pt idx="0">
                  <c:v>META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</c:f>
              <c:strCache>
                <c:ptCount val="1"/>
                <c:pt idx="0">
                  <c:v>INDICE DE CONSUMO</c:v>
                </c:pt>
              </c:strCache>
            </c:strRef>
          </c:cat>
          <c:val>
            <c:numRef>
              <c:f>Hoja2!$B$7</c:f>
              <c:numCache>
                <c:formatCode>General</c:formatCode>
                <c:ptCount val="1"/>
                <c:pt idx="0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81-4B47-9C10-E8075689C023}"/>
            </c:ext>
          </c:extLst>
        </c:ser>
        <c:ser>
          <c:idx val="5"/>
          <c:order val="5"/>
          <c:tx>
            <c:strRef>
              <c:f>Hoja2!$A$8</c:f>
              <c:strCache>
                <c:ptCount val="1"/>
                <c:pt idx="0">
                  <c:v>CALI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</c:f>
              <c:strCache>
                <c:ptCount val="1"/>
                <c:pt idx="0">
                  <c:v>INDICE DE CONSUMO</c:v>
                </c:pt>
              </c:strCache>
            </c:strRef>
          </c:cat>
          <c:val>
            <c:numRef>
              <c:f>Hoja2!$B$8</c:f>
              <c:numCache>
                <c:formatCode>General</c:formatCode>
                <c:ptCount val="1"/>
                <c:pt idx="0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81-4B47-9C10-E8075689C023}"/>
            </c:ext>
          </c:extLst>
        </c:ser>
        <c:ser>
          <c:idx val="6"/>
          <c:order val="6"/>
          <c:tx>
            <c:strRef>
              <c:f>Hoja2!$A$9</c:f>
              <c:strCache>
                <c:ptCount val="1"/>
                <c:pt idx="0">
                  <c:v>NARIÑO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Hoja2!$B$2</c:f>
              <c:strCache>
                <c:ptCount val="1"/>
                <c:pt idx="0">
                  <c:v>INDICE DE CONSUMO</c:v>
                </c:pt>
              </c:strCache>
            </c:strRef>
          </c:cat>
          <c:val>
            <c:numRef>
              <c:f>Hoja2!$B$9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81-4B47-9C10-E8075689C0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2299760"/>
        <c:axId val="252301328"/>
      </c:barChart>
      <c:catAx>
        <c:axId val="252299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2301328"/>
        <c:crosses val="autoZero"/>
        <c:auto val="1"/>
        <c:lblAlgn val="ctr"/>
        <c:lblOffset val="100"/>
        <c:noMultiLvlLbl val="0"/>
      </c:catAx>
      <c:valAx>
        <c:axId val="25230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b="1"/>
                  <a:t>Porcentaje de Consumo</a:t>
                </a:r>
              </a:p>
            </c:rich>
          </c:tx>
          <c:layout>
            <c:manualLayout>
              <c:xMode val="edge"/>
              <c:yMode val="edge"/>
              <c:x val="8.9327578381327467E-3"/>
              <c:y val="0.364826734129552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229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0D414-534E-B54F-B681-B1ABDE691C2E}" type="doc">
      <dgm:prSet loTypeId="urn:microsoft.com/office/officeart/2005/8/layout/process4" loCatId="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B04E96F8-9B62-674D-B86E-4A94690AB4EC}">
      <dgm:prSet phldrT="[Texto]"/>
      <dgm:spPr>
        <a:xfrm rot="10800000">
          <a:off x="0" y="1851"/>
          <a:ext cx="8116039" cy="1502871"/>
        </a:xfrm>
      </dgm:spPr>
      <dgm:t>
        <a:bodyPr/>
        <a:lstStyle/>
        <a:p>
          <a:r>
            <a:rPr lang="es-CO" b="1" dirty="0">
              <a:latin typeface="Calibri" pitchFamily="34" charset="0"/>
              <a:ea typeface="+mn-ea"/>
              <a:cs typeface="Arial" pitchFamily="34" charset="0"/>
            </a:rPr>
            <a:t>Plan Nacional de Desarrollo </a:t>
          </a:r>
          <a:r>
            <a:rPr lang="es-CO" b="1" i="1" dirty="0">
              <a:latin typeface="Calibri" pitchFamily="34" charset="0"/>
              <a:ea typeface="+mn-ea"/>
              <a:cs typeface="Arial" pitchFamily="34" charset="0"/>
            </a:rPr>
            <a:t>2018-2022 “Pacto por Colombia, Pacto por la equidad</a:t>
          </a:r>
          <a:r>
            <a:rPr lang="es-CO" b="1" dirty="0">
              <a:latin typeface="Calibri" pitchFamily="34" charset="0"/>
              <a:ea typeface="+mn-ea"/>
              <a:cs typeface="Arial" pitchFamily="34" charset="0"/>
            </a:rPr>
            <a:t>” </a:t>
          </a:r>
          <a:br>
            <a:rPr lang="es-CO" b="1" dirty="0">
              <a:latin typeface="Calibri" pitchFamily="34" charset="0"/>
              <a:ea typeface="+mn-ea"/>
              <a:cs typeface="Arial" pitchFamily="34" charset="0"/>
            </a:rPr>
          </a:br>
          <a:endParaRPr lang="es-ES" b="0" dirty="0">
            <a:latin typeface="Calibri"/>
            <a:ea typeface="+mn-ea"/>
            <a:cs typeface="+mn-cs"/>
          </a:endParaRPr>
        </a:p>
      </dgm:t>
    </dgm:pt>
    <dgm:pt modelId="{730427D6-F840-7545-8C1E-08628701E6BB}" type="parTrans" cxnId="{501E4978-7A1E-3244-87A5-2D6CAA77C38D}">
      <dgm:prSet/>
      <dgm:spPr/>
      <dgm:t>
        <a:bodyPr/>
        <a:lstStyle/>
        <a:p>
          <a:endParaRPr lang="es-ES"/>
        </a:p>
      </dgm:t>
    </dgm:pt>
    <dgm:pt modelId="{2DFD2EA4-6DF2-514D-B7BA-FF79D6C6BF46}" type="sibTrans" cxnId="{501E4978-7A1E-3244-87A5-2D6CAA77C38D}">
      <dgm:prSet/>
      <dgm:spPr/>
      <dgm:t>
        <a:bodyPr/>
        <a:lstStyle/>
        <a:p>
          <a:endParaRPr lang="es-ES"/>
        </a:p>
      </dgm:t>
    </dgm:pt>
    <dgm:pt modelId="{2B2AA48E-A6FB-B64A-AECF-9A8DF285292D}">
      <dgm:prSet phldrT="[Texto]"/>
      <dgm:spPr>
        <a:xfrm rot="10800000">
          <a:off x="236826" y="1490065"/>
          <a:ext cx="7642386" cy="1502871"/>
        </a:xfrm>
      </dgm:spPr>
      <dgm:t>
        <a:bodyPr/>
        <a:lstStyle/>
        <a:p>
          <a:r>
            <a:rPr lang="es-ES" b="1" dirty="0">
              <a:latin typeface="Calibri"/>
              <a:ea typeface="+mn-ea"/>
              <a:cs typeface="+mn-cs"/>
            </a:rPr>
            <a:t>Política Nacional de Seguridad y Convivencia</a:t>
          </a:r>
        </a:p>
      </dgm:t>
    </dgm:pt>
    <dgm:pt modelId="{740F746E-24D9-A24A-A889-C9E6C9A1D66E}" type="parTrans" cxnId="{52C47256-75B6-8442-B7A4-57F966618B5C}">
      <dgm:prSet/>
      <dgm:spPr/>
      <dgm:t>
        <a:bodyPr/>
        <a:lstStyle/>
        <a:p>
          <a:endParaRPr lang="es-ES"/>
        </a:p>
      </dgm:t>
    </dgm:pt>
    <dgm:pt modelId="{DBD9BADB-4B59-ED40-847D-C38167CF1CFE}" type="sibTrans" cxnId="{52C47256-75B6-8442-B7A4-57F966618B5C}">
      <dgm:prSet/>
      <dgm:spPr/>
      <dgm:t>
        <a:bodyPr/>
        <a:lstStyle/>
        <a:p>
          <a:endParaRPr lang="es-ES"/>
        </a:p>
      </dgm:t>
    </dgm:pt>
    <dgm:pt modelId="{6D646757-E9B7-5C43-9483-9A27BE50FA6B}">
      <dgm:prSet phldrT="[Texto]"/>
      <dgm:spPr>
        <a:xfrm rot="10800000">
          <a:off x="495159" y="2978279"/>
          <a:ext cx="7125719" cy="1502871"/>
        </a:xfr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Plan de desarrollo distrital y municipal</a:t>
          </a:r>
          <a:endParaRPr lang="es-ES" b="1" dirty="0">
            <a:latin typeface="Calibri"/>
            <a:ea typeface="+mn-ea"/>
            <a:cs typeface="+mn-cs"/>
          </a:endParaRPr>
        </a:p>
      </dgm:t>
    </dgm:pt>
    <dgm:pt modelId="{699C3523-50E5-3342-93CB-54C5D85B448D}" type="parTrans" cxnId="{3A9636F6-7C90-0445-B48B-F495FA548647}">
      <dgm:prSet/>
      <dgm:spPr/>
      <dgm:t>
        <a:bodyPr/>
        <a:lstStyle/>
        <a:p>
          <a:endParaRPr lang="es-ES"/>
        </a:p>
      </dgm:t>
    </dgm:pt>
    <dgm:pt modelId="{3C6081F6-F028-F042-A1C7-BF85A60B8467}" type="sibTrans" cxnId="{3A9636F6-7C90-0445-B48B-F495FA548647}">
      <dgm:prSet/>
      <dgm:spPr/>
      <dgm:t>
        <a:bodyPr/>
        <a:lstStyle/>
        <a:p>
          <a:endParaRPr lang="es-ES"/>
        </a:p>
      </dgm:t>
    </dgm:pt>
    <dgm:pt modelId="{63A77DDD-1F8D-E643-8B85-EFAEF562BBEF}">
      <dgm:prSet phldrT="[Texto]"/>
      <dgm:spPr>
        <a:xfrm>
          <a:off x="882659" y="4466494"/>
          <a:ext cx="6350719" cy="977159"/>
        </a:xfrm>
      </dgm:spPr>
      <dgm:t>
        <a:bodyPr/>
        <a:lstStyle/>
        <a:p>
          <a:r>
            <a:rPr lang="es-ES" b="1" dirty="0">
              <a:latin typeface="Calibri"/>
              <a:ea typeface="+mn-ea"/>
              <a:cs typeface="+mn-cs"/>
            </a:rPr>
            <a:t>Plan Integral de Seguridad y Convivencia Ciudadana –PISCC</a:t>
          </a:r>
        </a:p>
      </dgm:t>
    </dgm:pt>
    <dgm:pt modelId="{8858DE1B-F76F-F641-A97C-6BA814F4B6CA}" type="parTrans" cxnId="{E0906A33-A841-D24D-BD55-E708FEE17D41}">
      <dgm:prSet/>
      <dgm:spPr/>
      <dgm:t>
        <a:bodyPr/>
        <a:lstStyle/>
        <a:p>
          <a:endParaRPr lang="es-ES"/>
        </a:p>
      </dgm:t>
    </dgm:pt>
    <dgm:pt modelId="{C6C92D12-B82A-1C43-B0F5-8B9D9655F97A}" type="sibTrans" cxnId="{E0906A33-A841-D24D-BD55-E708FEE17D41}">
      <dgm:prSet/>
      <dgm:spPr/>
      <dgm:t>
        <a:bodyPr/>
        <a:lstStyle/>
        <a:p>
          <a:endParaRPr lang="es-ES"/>
        </a:p>
      </dgm:t>
    </dgm:pt>
    <dgm:pt modelId="{3AAEC5C6-1E18-4BE1-B304-6E3337DF1A5B}">
      <dgm:prSet phldrT="[Texto]"/>
      <dgm:spPr>
        <a:xfrm rot="10800000">
          <a:off x="495159" y="2978279"/>
          <a:ext cx="7125719" cy="1502871"/>
        </a:xfr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Plan de desarrollo departamental Gobernaciones</a:t>
          </a:r>
          <a:endParaRPr lang="es-ES" b="1" dirty="0">
            <a:latin typeface="Calibri"/>
            <a:ea typeface="+mn-ea"/>
            <a:cs typeface="+mn-cs"/>
          </a:endParaRPr>
        </a:p>
      </dgm:t>
    </dgm:pt>
    <dgm:pt modelId="{A74B8014-F515-46E6-AF46-173EE3CB1AD1}" type="parTrans" cxnId="{DDF0FFAB-92E7-474A-AC4D-9886604BBC80}">
      <dgm:prSet/>
      <dgm:spPr/>
      <dgm:t>
        <a:bodyPr/>
        <a:lstStyle/>
        <a:p>
          <a:endParaRPr lang="es-CO"/>
        </a:p>
      </dgm:t>
    </dgm:pt>
    <dgm:pt modelId="{DAF6559A-2E4B-46C7-A0CB-DF4C1B1C17A4}" type="sibTrans" cxnId="{DDF0FFAB-92E7-474A-AC4D-9886604BBC80}">
      <dgm:prSet/>
      <dgm:spPr/>
      <dgm:t>
        <a:bodyPr/>
        <a:lstStyle/>
        <a:p>
          <a:endParaRPr lang="es-CO"/>
        </a:p>
      </dgm:t>
    </dgm:pt>
    <dgm:pt modelId="{2637AFCB-6F42-CC47-9136-038767727931}" type="pres">
      <dgm:prSet presAssocID="{CBB0D414-534E-B54F-B681-B1ABDE691C2E}" presName="Name0" presStyleCnt="0">
        <dgm:presLayoutVars>
          <dgm:dir/>
          <dgm:animLvl val="lvl"/>
          <dgm:resizeHandles val="exact"/>
        </dgm:presLayoutVars>
      </dgm:prSet>
      <dgm:spPr/>
    </dgm:pt>
    <dgm:pt modelId="{11CA17A6-90D5-5B4A-8510-D5EE239A2158}" type="pres">
      <dgm:prSet presAssocID="{63A77DDD-1F8D-E643-8B85-EFAEF562BBEF}" presName="boxAndChildren" presStyleCnt="0"/>
      <dgm:spPr/>
    </dgm:pt>
    <dgm:pt modelId="{EFA3CC21-2024-544A-8F33-32DFF194EF3B}" type="pres">
      <dgm:prSet presAssocID="{63A77DDD-1F8D-E643-8B85-EFAEF562BBEF}" presName="parentTextBox" presStyleLbl="node1" presStyleIdx="0" presStyleCnt="5" custScaleX="78249"/>
      <dgm:spPr>
        <a:prstGeom prst="rect">
          <a:avLst/>
        </a:prstGeom>
      </dgm:spPr>
    </dgm:pt>
    <dgm:pt modelId="{D0C52BC6-CC16-FE42-8262-DFF66A3812B3}" type="pres">
      <dgm:prSet presAssocID="{3C6081F6-F028-F042-A1C7-BF85A60B8467}" presName="sp" presStyleCnt="0"/>
      <dgm:spPr/>
    </dgm:pt>
    <dgm:pt modelId="{87DA505F-A4DE-B846-875F-402DACFF65B5}" type="pres">
      <dgm:prSet presAssocID="{6D646757-E9B7-5C43-9483-9A27BE50FA6B}" presName="arrowAndChildren" presStyleCnt="0"/>
      <dgm:spPr/>
    </dgm:pt>
    <dgm:pt modelId="{56B9D34E-0944-DD43-858F-406C9D97D17A}" type="pres">
      <dgm:prSet presAssocID="{6D646757-E9B7-5C43-9483-9A27BE50FA6B}" presName="parentTextArrow" presStyleLbl="node1" presStyleIdx="1" presStyleCnt="5" custScaleX="87798"/>
      <dgm:spPr>
        <a:prstGeom prst="upArrowCallout">
          <a:avLst/>
        </a:prstGeom>
      </dgm:spPr>
    </dgm:pt>
    <dgm:pt modelId="{CA6B75C4-2E1A-4AB7-9CBC-20FA53CAB698}" type="pres">
      <dgm:prSet presAssocID="{DAF6559A-2E4B-46C7-A0CB-DF4C1B1C17A4}" presName="sp" presStyleCnt="0"/>
      <dgm:spPr/>
    </dgm:pt>
    <dgm:pt modelId="{14B05B7C-DB99-4F09-B271-58D48762A1D4}" type="pres">
      <dgm:prSet presAssocID="{3AAEC5C6-1E18-4BE1-B304-6E3337DF1A5B}" presName="arrowAndChildren" presStyleCnt="0"/>
      <dgm:spPr/>
    </dgm:pt>
    <dgm:pt modelId="{BED24572-2BB4-4F82-8BA4-0F6F2628145F}" type="pres">
      <dgm:prSet presAssocID="{3AAEC5C6-1E18-4BE1-B304-6E3337DF1A5B}" presName="parentTextArrow" presStyleLbl="node1" presStyleIdx="2" presStyleCnt="5" custScaleX="87798"/>
      <dgm:spPr>
        <a:prstGeom prst="upArrowCallout">
          <a:avLst/>
        </a:prstGeom>
      </dgm:spPr>
    </dgm:pt>
    <dgm:pt modelId="{B483C0B9-BC76-A24D-9F21-F0C0C75DAB1C}" type="pres">
      <dgm:prSet presAssocID="{DBD9BADB-4B59-ED40-847D-C38167CF1CFE}" presName="sp" presStyleCnt="0"/>
      <dgm:spPr/>
    </dgm:pt>
    <dgm:pt modelId="{DB046B36-A5B2-3C40-836A-EB97E5CF3DC3}" type="pres">
      <dgm:prSet presAssocID="{2B2AA48E-A6FB-B64A-AECF-9A8DF285292D}" presName="arrowAndChildren" presStyleCnt="0"/>
      <dgm:spPr/>
    </dgm:pt>
    <dgm:pt modelId="{A453733A-AD46-2747-A768-4BA9291112A6}" type="pres">
      <dgm:prSet presAssocID="{2B2AA48E-A6FB-B64A-AECF-9A8DF285292D}" presName="parentTextArrow" presStyleLbl="node1" presStyleIdx="3" presStyleCnt="5" custScaleX="94164"/>
      <dgm:spPr>
        <a:prstGeom prst="upArrowCallout">
          <a:avLst/>
        </a:prstGeom>
      </dgm:spPr>
    </dgm:pt>
    <dgm:pt modelId="{EAADE18A-FA95-C140-B98E-A448D721F553}" type="pres">
      <dgm:prSet presAssocID="{2DFD2EA4-6DF2-514D-B7BA-FF79D6C6BF46}" presName="sp" presStyleCnt="0"/>
      <dgm:spPr/>
    </dgm:pt>
    <dgm:pt modelId="{CA6A53A5-DEFC-E745-AB32-8FAF8D8907C6}" type="pres">
      <dgm:prSet presAssocID="{B04E96F8-9B62-674D-B86E-4A94690AB4EC}" presName="arrowAndChildren" presStyleCnt="0"/>
      <dgm:spPr/>
    </dgm:pt>
    <dgm:pt modelId="{4B2FA8A5-759B-514D-8155-EA28B4D523A9}" type="pres">
      <dgm:prSet presAssocID="{B04E96F8-9B62-674D-B86E-4A94690AB4EC}" presName="parentTextArrow" presStyleLbl="node1" presStyleIdx="4" presStyleCnt="5" custLinFactNeighborY="4103"/>
      <dgm:spPr>
        <a:prstGeom prst="upArrowCallout">
          <a:avLst/>
        </a:prstGeom>
      </dgm:spPr>
    </dgm:pt>
  </dgm:ptLst>
  <dgm:cxnLst>
    <dgm:cxn modelId="{68BB9118-03DF-4E0F-9E87-99C5221BA775}" type="presOf" srcId="{63A77DDD-1F8D-E643-8B85-EFAEF562BBEF}" destId="{EFA3CC21-2024-544A-8F33-32DFF194EF3B}" srcOrd="0" destOrd="0" presId="urn:microsoft.com/office/officeart/2005/8/layout/process4"/>
    <dgm:cxn modelId="{E0906A33-A841-D24D-BD55-E708FEE17D41}" srcId="{CBB0D414-534E-B54F-B681-B1ABDE691C2E}" destId="{63A77DDD-1F8D-E643-8B85-EFAEF562BBEF}" srcOrd="4" destOrd="0" parTransId="{8858DE1B-F76F-F641-A97C-6BA814F4B6CA}" sibTransId="{C6C92D12-B82A-1C43-B0F5-8B9D9655F97A}"/>
    <dgm:cxn modelId="{7E92E445-44F7-4E7D-BE51-B6FD8995B8C6}" type="presOf" srcId="{3AAEC5C6-1E18-4BE1-B304-6E3337DF1A5B}" destId="{BED24572-2BB4-4F82-8BA4-0F6F2628145F}" srcOrd="0" destOrd="0" presId="urn:microsoft.com/office/officeart/2005/8/layout/process4"/>
    <dgm:cxn modelId="{5F150250-847D-49C5-A059-FB3096865F89}" type="presOf" srcId="{B04E96F8-9B62-674D-B86E-4A94690AB4EC}" destId="{4B2FA8A5-759B-514D-8155-EA28B4D523A9}" srcOrd="0" destOrd="0" presId="urn:microsoft.com/office/officeart/2005/8/layout/process4"/>
    <dgm:cxn modelId="{52C47256-75B6-8442-B7A4-57F966618B5C}" srcId="{CBB0D414-534E-B54F-B681-B1ABDE691C2E}" destId="{2B2AA48E-A6FB-B64A-AECF-9A8DF285292D}" srcOrd="1" destOrd="0" parTransId="{740F746E-24D9-A24A-A889-C9E6C9A1D66E}" sibTransId="{DBD9BADB-4B59-ED40-847D-C38167CF1CFE}"/>
    <dgm:cxn modelId="{501E4978-7A1E-3244-87A5-2D6CAA77C38D}" srcId="{CBB0D414-534E-B54F-B681-B1ABDE691C2E}" destId="{B04E96F8-9B62-674D-B86E-4A94690AB4EC}" srcOrd="0" destOrd="0" parTransId="{730427D6-F840-7545-8C1E-08628701E6BB}" sibTransId="{2DFD2EA4-6DF2-514D-B7BA-FF79D6C6BF46}"/>
    <dgm:cxn modelId="{DDF0FFAB-92E7-474A-AC4D-9886604BBC80}" srcId="{CBB0D414-534E-B54F-B681-B1ABDE691C2E}" destId="{3AAEC5C6-1E18-4BE1-B304-6E3337DF1A5B}" srcOrd="2" destOrd="0" parTransId="{A74B8014-F515-46E6-AF46-173EE3CB1AD1}" sibTransId="{DAF6559A-2E4B-46C7-A0CB-DF4C1B1C17A4}"/>
    <dgm:cxn modelId="{A80FE7CA-06B4-4CCD-A050-337B95D59BF0}" type="presOf" srcId="{CBB0D414-534E-B54F-B681-B1ABDE691C2E}" destId="{2637AFCB-6F42-CC47-9136-038767727931}" srcOrd="0" destOrd="0" presId="urn:microsoft.com/office/officeart/2005/8/layout/process4"/>
    <dgm:cxn modelId="{8605E6F2-C712-415A-B9EC-C86B28BA500E}" type="presOf" srcId="{6D646757-E9B7-5C43-9483-9A27BE50FA6B}" destId="{56B9D34E-0944-DD43-858F-406C9D97D17A}" srcOrd="0" destOrd="0" presId="urn:microsoft.com/office/officeart/2005/8/layout/process4"/>
    <dgm:cxn modelId="{3A9636F6-7C90-0445-B48B-F495FA548647}" srcId="{CBB0D414-534E-B54F-B681-B1ABDE691C2E}" destId="{6D646757-E9B7-5C43-9483-9A27BE50FA6B}" srcOrd="3" destOrd="0" parTransId="{699C3523-50E5-3342-93CB-54C5D85B448D}" sibTransId="{3C6081F6-F028-F042-A1C7-BF85A60B8467}"/>
    <dgm:cxn modelId="{52AADFF9-67F1-46AF-8CC3-AAA10B79ED44}" type="presOf" srcId="{2B2AA48E-A6FB-B64A-AECF-9A8DF285292D}" destId="{A453733A-AD46-2747-A768-4BA9291112A6}" srcOrd="0" destOrd="0" presId="urn:microsoft.com/office/officeart/2005/8/layout/process4"/>
    <dgm:cxn modelId="{A27B32ED-6C61-40A2-8A27-3097DB7FA8F0}" type="presParOf" srcId="{2637AFCB-6F42-CC47-9136-038767727931}" destId="{11CA17A6-90D5-5B4A-8510-D5EE239A2158}" srcOrd="0" destOrd="0" presId="urn:microsoft.com/office/officeart/2005/8/layout/process4"/>
    <dgm:cxn modelId="{3A3B84EB-C8C9-490A-9FD2-E92ED042CF20}" type="presParOf" srcId="{11CA17A6-90D5-5B4A-8510-D5EE239A2158}" destId="{EFA3CC21-2024-544A-8F33-32DFF194EF3B}" srcOrd="0" destOrd="0" presId="urn:microsoft.com/office/officeart/2005/8/layout/process4"/>
    <dgm:cxn modelId="{F3AD1EDC-CB38-4857-AC0C-0C24020C8FD0}" type="presParOf" srcId="{2637AFCB-6F42-CC47-9136-038767727931}" destId="{D0C52BC6-CC16-FE42-8262-DFF66A3812B3}" srcOrd="1" destOrd="0" presId="urn:microsoft.com/office/officeart/2005/8/layout/process4"/>
    <dgm:cxn modelId="{84EF525D-D88D-453C-9AF9-41B6E08C759F}" type="presParOf" srcId="{2637AFCB-6F42-CC47-9136-038767727931}" destId="{87DA505F-A4DE-B846-875F-402DACFF65B5}" srcOrd="2" destOrd="0" presId="urn:microsoft.com/office/officeart/2005/8/layout/process4"/>
    <dgm:cxn modelId="{3776A669-9F3E-43EF-BE6F-87CF06F92AA7}" type="presParOf" srcId="{87DA505F-A4DE-B846-875F-402DACFF65B5}" destId="{56B9D34E-0944-DD43-858F-406C9D97D17A}" srcOrd="0" destOrd="0" presId="urn:microsoft.com/office/officeart/2005/8/layout/process4"/>
    <dgm:cxn modelId="{69A7A128-2897-4AD7-B6CC-E6B29D925D97}" type="presParOf" srcId="{2637AFCB-6F42-CC47-9136-038767727931}" destId="{CA6B75C4-2E1A-4AB7-9CBC-20FA53CAB698}" srcOrd="3" destOrd="0" presId="urn:microsoft.com/office/officeart/2005/8/layout/process4"/>
    <dgm:cxn modelId="{10EB65A2-2E2C-4D70-895A-B3B22A722379}" type="presParOf" srcId="{2637AFCB-6F42-CC47-9136-038767727931}" destId="{14B05B7C-DB99-4F09-B271-58D48762A1D4}" srcOrd="4" destOrd="0" presId="urn:microsoft.com/office/officeart/2005/8/layout/process4"/>
    <dgm:cxn modelId="{77F74CBA-AC34-40DE-B91B-E1F1DA720FDB}" type="presParOf" srcId="{14B05B7C-DB99-4F09-B271-58D48762A1D4}" destId="{BED24572-2BB4-4F82-8BA4-0F6F2628145F}" srcOrd="0" destOrd="0" presId="urn:microsoft.com/office/officeart/2005/8/layout/process4"/>
    <dgm:cxn modelId="{1204B7CD-7BF7-41E2-8289-80580AA7E8A3}" type="presParOf" srcId="{2637AFCB-6F42-CC47-9136-038767727931}" destId="{B483C0B9-BC76-A24D-9F21-F0C0C75DAB1C}" srcOrd="5" destOrd="0" presId="urn:microsoft.com/office/officeart/2005/8/layout/process4"/>
    <dgm:cxn modelId="{1EC743E4-FE35-4222-B218-5DF4BCC152F9}" type="presParOf" srcId="{2637AFCB-6F42-CC47-9136-038767727931}" destId="{DB046B36-A5B2-3C40-836A-EB97E5CF3DC3}" srcOrd="6" destOrd="0" presId="urn:microsoft.com/office/officeart/2005/8/layout/process4"/>
    <dgm:cxn modelId="{F377FECF-5110-422E-856B-4A59B15F2D01}" type="presParOf" srcId="{DB046B36-A5B2-3C40-836A-EB97E5CF3DC3}" destId="{A453733A-AD46-2747-A768-4BA9291112A6}" srcOrd="0" destOrd="0" presId="urn:microsoft.com/office/officeart/2005/8/layout/process4"/>
    <dgm:cxn modelId="{6A07A97E-479B-4DA2-87AA-543D6D53A215}" type="presParOf" srcId="{2637AFCB-6F42-CC47-9136-038767727931}" destId="{EAADE18A-FA95-C140-B98E-A448D721F553}" srcOrd="7" destOrd="0" presId="urn:microsoft.com/office/officeart/2005/8/layout/process4"/>
    <dgm:cxn modelId="{59322759-C3A5-4AD3-966B-A72BB7693D42}" type="presParOf" srcId="{2637AFCB-6F42-CC47-9136-038767727931}" destId="{CA6A53A5-DEFC-E745-AB32-8FAF8D8907C6}" srcOrd="8" destOrd="0" presId="urn:microsoft.com/office/officeart/2005/8/layout/process4"/>
    <dgm:cxn modelId="{D48A3B19-CD16-4EF1-933B-CA471CC52D69}" type="presParOf" srcId="{CA6A53A5-DEFC-E745-AB32-8FAF8D8907C6}" destId="{4B2FA8A5-759B-514D-8155-EA28B4D523A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A3CC21-2024-544A-8F33-32DFF194EF3B}">
      <dsp:nvSpPr>
        <dsp:cNvPr id="0" name=""/>
        <dsp:cNvSpPr/>
      </dsp:nvSpPr>
      <dsp:spPr>
        <a:xfrm>
          <a:off x="641516" y="4190748"/>
          <a:ext cx="4615698" cy="68752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Calibri"/>
              <a:ea typeface="+mn-ea"/>
              <a:cs typeface="+mn-cs"/>
            </a:rPr>
            <a:t>Plan Integral de Seguridad y Convivencia Ciudadana –PISCC</a:t>
          </a:r>
        </a:p>
      </dsp:txBody>
      <dsp:txXfrm>
        <a:off x="641516" y="4190748"/>
        <a:ext cx="4615698" cy="687527"/>
      </dsp:txXfrm>
    </dsp:sp>
    <dsp:sp modelId="{56B9D34E-0944-DD43-858F-406C9D97D17A}">
      <dsp:nvSpPr>
        <dsp:cNvPr id="0" name=""/>
        <dsp:cNvSpPr/>
      </dsp:nvSpPr>
      <dsp:spPr>
        <a:xfrm rot="10800000">
          <a:off x="359881" y="3143644"/>
          <a:ext cx="5178967" cy="1057416"/>
        </a:xfrm>
        <a:prstGeom prst="upArrowCallout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>
              <a:latin typeface="Calibri"/>
              <a:ea typeface="+mn-ea"/>
              <a:cs typeface="+mn-cs"/>
            </a:rPr>
            <a:t>Plan de desarrollo distrital y municipal</a:t>
          </a:r>
          <a:endParaRPr lang="es-ES" sz="1300" b="1" kern="1200" dirty="0">
            <a:latin typeface="Calibri"/>
            <a:ea typeface="+mn-ea"/>
            <a:cs typeface="+mn-cs"/>
          </a:endParaRPr>
        </a:p>
      </dsp:txBody>
      <dsp:txXfrm rot="10800000">
        <a:off x="359881" y="3143644"/>
        <a:ext cx="5178967" cy="687077"/>
      </dsp:txXfrm>
    </dsp:sp>
    <dsp:sp modelId="{BED24572-2BB4-4F82-8BA4-0F6F2628145F}">
      <dsp:nvSpPr>
        <dsp:cNvPr id="0" name=""/>
        <dsp:cNvSpPr/>
      </dsp:nvSpPr>
      <dsp:spPr>
        <a:xfrm rot="10800000">
          <a:off x="359881" y="2096540"/>
          <a:ext cx="5178967" cy="1057416"/>
        </a:xfrm>
        <a:prstGeom prst="upArrowCallout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>
              <a:latin typeface="Calibri"/>
              <a:ea typeface="+mn-ea"/>
              <a:cs typeface="+mn-cs"/>
            </a:rPr>
            <a:t>Plan de desarrollo departamental Gobernaciones</a:t>
          </a:r>
          <a:endParaRPr lang="es-ES" sz="1300" b="1" kern="1200" dirty="0">
            <a:latin typeface="Calibri"/>
            <a:ea typeface="+mn-ea"/>
            <a:cs typeface="+mn-cs"/>
          </a:endParaRPr>
        </a:p>
      </dsp:txBody>
      <dsp:txXfrm rot="10800000">
        <a:off x="359881" y="2096540"/>
        <a:ext cx="5178967" cy="687077"/>
      </dsp:txXfrm>
    </dsp:sp>
    <dsp:sp modelId="{A453733A-AD46-2747-A768-4BA9291112A6}">
      <dsp:nvSpPr>
        <dsp:cNvPr id="0" name=""/>
        <dsp:cNvSpPr/>
      </dsp:nvSpPr>
      <dsp:spPr>
        <a:xfrm rot="10800000">
          <a:off x="172124" y="1049436"/>
          <a:ext cx="5554481" cy="1057416"/>
        </a:xfrm>
        <a:prstGeom prst="upArrowCallout">
          <a:avLst/>
        </a:prstGeom>
        <a:solidFill>
          <a:schemeClr val="accent1">
            <a:shade val="50000"/>
            <a:hueOff val="267407"/>
            <a:satOff val="7164"/>
            <a:lumOff val="315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latin typeface="Calibri"/>
              <a:ea typeface="+mn-ea"/>
              <a:cs typeface="+mn-cs"/>
            </a:rPr>
            <a:t>Política Nacional de Seguridad y Convivencia</a:t>
          </a:r>
        </a:p>
      </dsp:txBody>
      <dsp:txXfrm rot="10800000">
        <a:off x="172124" y="1049436"/>
        <a:ext cx="5554481" cy="687077"/>
      </dsp:txXfrm>
    </dsp:sp>
    <dsp:sp modelId="{4B2FA8A5-759B-514D-8155-EA28B4D523A9}">
      <dsp:nvSpPr>
        <dsp:cNvPr id="0" name=""/>
        <dsp:cNvSpPr/>
      </dsp:nvSpPr>
      <dsp:spPr>
        <a:xfrm rot="10800000">
          <a:off x="0" y="45718"/>
          <a:ext cx="5898731" cy="1057416"/>
        </a:xfrm>
        <a:prstGeom prst="upArrowCallout">
          <a:avLst/>
        </a:prstGeom>
        <a:solidFill>
          <a:schemeClr val="accent1">
            <a:shade val="50000"/>
            <a:hueOff val="133703"/>
            <a:satOff val="3582"/>
            <a:lumOff val="157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300" b="1" kern="1200" dirty="0">
              <a:latin typeface="Calibri" pitchFamily="34" charset="0"/>
              <a:ea typeface="+mn-ea"/>
              <a:cs typeface="Arial" pitchFamily="34" charset="0"/>
            </a:rPr>
            <a:t>Plan Nacional de Desarrollo </a:t>
          </a:r>
          <a:r>
            <a:rPr lang="es-CO" sz="1300" b="1" i="1" kern="1200" dirty="0">
              <a:latin typeface="Calibri" pitchFamily="34" charset="0"/>
              <a:ea typeface="+mn-ea"/>
              <a:cs typeface="Arial" pitchFamily="34" charset="0"/>
            </a:rPr>
            <a:t>2018-2022 “Pacto por Colombia, Pacto por la equidad</a:t>
          </a:r>
          <a:r>
            <a:rPr lang="es-CO" sz="1300" b="1" kern="1200" dirty="0">
              <a:latin typeface="Calibri" pitchFamily="34" charset="0"/>
              <a:ea typeface="+mn-ea"/>
              <a:cs typeface="Arial" pitchFamily="34" charset="0"/>
            </a:rPr>
            <a:t>” </a:t>
          </a:r>
          <a:br>
            <a:rPr lang="es-CO" sz="1300" b="1" kern="1200" dirty="0">
              <a:latin typeface="Calibri" pitchFamily="34" charset="0"/>
              <a:ea typeface="+mn-ea"/>
              <a:cs typeface="Arial" pitchFamily="34" charset="0"/>
            </a:rPr>
          </a:br>
          <a:endParaRPr lang="es-ES" sz="1300" b="0" kern="1200" dirty="0">
            <a:latin typeface="Calibri"/>
            <a:ea typeface="+mn-ea"/>
            <a:cs typeface="+mn-cs"/>
          </a:endParaRPr>
        </a:p>
      </dsp:txBody>
      <dsp:txXfrm rot="10800000">
        <a:off x="0" y="45718"/>
        <a:ext cx="5898731" cy="687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98101" y="0"/>
            <a:ext cx="2982119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87F4B50-6180-2F48-845C-5CFCFF846702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98101" y="8829968"/>
            <a:ext cx="2982119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A167DEAB-F4EE-7646-AFF9-1BE6A3C83789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374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7DEAB-F4EE-7646-AFF9-1BE6A3C83789}" type="slidenum">
              <a:rPr lang="es-ES_tradnl" smtClean="0"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4064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7DEAB-F4EE-7646-AFF9-1BE6A3C83789}" type="slidenum">
              <a:rPr lang="es-ES_tradnl" smtClean="0"/>
              <a:t>15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3499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7DEAB-F4EE-7646-AFF9-1BE6A3C83789}" type="slidenum">
              <a:rPr lang="es-ES_tradnl" smtClean="0"/>
              <a:t>16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4381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8DD45-7896-9544-AA9D-484E0F744DC6}" type="datetimeFigureOut">
              <a:rPr lang="es-ES_tradnl" smtClean="0"/>
              <a:t>03/04/2019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F1A84-5D84-CC4B-BF44-1F19E333F7BF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6.pn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7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07"/>
            <a:ext cx="121854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07564" y="2967334"/>
            <a:ext cx="6676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00E0F0"/>
                </a:solidFill>
                <a:latin typeface="Century Gothic" charset="0"/>
                <a:ea typeface="Century Gothic" charset="0"/>
                <a:cs typeface="Century Gothic" charset="0"/>
              </a:rPr>
              <a:t>ESTRATEGIA CONTRA EL NARCOTRÁFICO Y SU ARTICULACIÓN CON LAS PLANES INTEGRALES DE SEGURIDAD Y CONVIVENCIA CIUDADANA </a:t>
            </a:r>
          </a:p>
        </p:txBody>
      </p:sp>
    </p:spTree>
    <p:extLst>
      <p:ext uri="{BB962C8B-B14F-4D97-AF65-F5344CB8AC3E}">
        <p14:creationId xmlns:p14="http://schemas.microsoft.com/office/powerpoint/2010/main" val="70738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6B0601C-2B7F-4A34-A7D3-6A52A5485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7970C6-A5E4-41AF-9152-9E4014B72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97346"/>
            <a:ext cx="3089354" cy="2960929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464B93A1-69ED-4752-B4F0-BE325C54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000" b="1" dirty="0"/>
              <a:t>                        Georreferenciación de cultivos ilícitos y rutas de narcotráfico en Colombia 2018</a:t>
            </a:r>
            <a:br>
              <a:rPr lang="es-CO" dirty="0"/>
            </a:br>
            <a:endParaRPr lang="es-CO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795DD3E-5F35-4C87-8D62-7FF86B68E15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54" y="990749"/>
            <a:ext cx="6500387" cy="5101312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5C1A212-79CB-4726-A96D-E352001AA2A2}"/>
              </a:ext>
            </a:extLst>
          </p:cNvPr>
          <p:cNvSpPr/>
          <p:nvPr/>
        </p:nvSpPr>
        <p:spPr>
          <a:xfrm>
            <a:off x="4331941" y="6136572"/>
            <a:ext cx="6096000" cy="22563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90170" algn="ctr">
              <a:lnSpc>
                <a:spcPct val="115000"/>
              </a:lnSpc>
              <a:spcAft>
                <a:spcPts val="800"/>
              </a:spcAft>
              <a:tabLst>
                <a:tab pos="5490845" algn="l"/>
              </a:tabLst>
            </a:pPr>
            <a:r>
              <a:rPr lang="es-CO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Fuente: División Análisis e Innovación Operacional de la Armada Nacional (2018)</a:t>
            </a:r>
            <a:endParaRPr lang="es-CO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19501A8-2A86-4A0E-B37F-AB25D035A76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27" y="4581461"/>
            <a:ext cx="1131570" cy="1262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6275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BE8A7-F3AA-4DBD-82CE-4E336914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01A216-90ED-46E5-BD38-D5DC62D34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B9C862-1F49-419D-AD91-AF0317897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85905" cy="6858000"/>
          </a:xfrm>
          <a:prstGeom prst="rect">
            <a:avLst/>
          </a:prstGeom>
        </p:spPr>
      </p:pic>
      <p:pic>
        <p:nvPicPr>
          <p:cNvPr id="5" name="Imagen 4" descr="C:\Users\DELL 2017\Desktop\Cadena imagenes 1-1\Cadena 2-05.png">
            <a:extLst>
              <a:ext uri="{FF2B5EF4-FFF2-40B4-BE49-F238E27FC236}">
                <a16:creationId xmlns:a16="http://schemas.microsoft.com/office/drawing/2014/main" id="{B75EB6AA-6161-43C8-A65C-AF81707520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9" y="2010291"/>
            <a:ext cx="3431263" cy="31234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FC0B66-BB55-4319-91A5-75E75A4EA9BF}"/>
              </a:ext>
            </a:extLst>
          </p:cNvPr>
          <p:cNvSpPr/>
          <p:nvPr/>
        </p:nvSpPr>
        <p:spPr>
          <a:xfrm>
            <a:off x="1329851" y="1542874"/>
            <a:ext cx="2334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/>
              <a:t>Comercialización</a:t>
            </a:r>
            <a:endParaRPr lang="es-CO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7565ED3-6E7C-4CB0-A6CA-DBFE6367E17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61500" y="1398303"/>
            <a:ext cx="7636597" cy="435133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A490599-9B35-4E77-8B34-A650755B7EE9}"/>
              </a:ext>
            </a:extLst>
          </p:cNvPr>
          <p:cNvSpPr/>
          <p:nvPr/>
        </p:nvSpPr>
        <p:spPr>
          <a:xfrm>
            <a:off x="4523715" y="554507"/>
            <a:ext cx="6096000" cy="7107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O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Rutas internacionales de tráfico de cocaína 2017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051F901-9AA8-427E-B1F9-2FACDC58D768}"/>
              </a:ext>
            </a:extLst>
          </p:cNvPr>
          <p:cNvSpPr/>
          <p:nvPr/>
        </p:nvSpPr>
        <p:spPr>
          <a:xfrm>
            <a:off x="6569798" y="588273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800" dirty="0">
                <a:latin typeface="Calibri" panose="020F0502020204030204" pitchFamily="34" charset="0"/>
                <a:ea typeface="Calibri" panose="020F0502020204030204" pitchFamily="34" charset="0"/>
              </a:rPr>
              <a:t>Fuente: Dirección Antinarcóticos. Policía Nacional de Colombia (2017).</a:t>
            </a:r>
            <a:endParaRPr lang="es-CO" sz="800" dirty="0"/>
          </a:p>
        </p:txBody>
      </p:sp>
    </p:spTree>
    <p:extLst>
      <p:ext uri="{BB962C8B-B14F-4D97-AF65-F5344CB8AC3E}">
        <p14:creationId xmlns:p14="http://schemas.microsoft.com/office/powerpoint/2010/main" val="1362765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8AEC2D2-F5BC-4C3C-91A1-D1010BCF3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8590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F368EB1-55A5-4E5A-B356-CB56B8F6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823" y="38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CO" dirty="0"/>
              <a:t> </a:t>
            </a:r>
            <a:br>
              <a:rPr lang="es-CO" dirty="0"/>
            </a:br>
            <a:r>
              <a:rPr lang="es-CO" sz="2000" b="1" dirty="0"/>
              <a:t>Rutas internacionales de tráfico de marihuana 2017</a:t>
            </a:r>
            <a:br>
              <a:rPr lang="es-CO" dirty="0"/>
            </a:br>
            <a:endParaRPr lang="es-CO" dirty="0"/>
          </a:p>
        </p:txBody>
      </p:sp>
      <p:pic>
        <p:nvPicPr>
          <p:cNvPr id="4" name="Imagen 3" descr="C:\Users\DELL 2017\Desktop\Cadena imagenes 1-1\Cadena 2-05.png">
            <a:extLst>
              <a:ext uri="{FF2B5EF4-FFF2-40B4-BE49-F238E27FC236}">
                <a16:creationId xmlns:a16="http://schemas.microsoft.com/office/drawing/2014/main" id="{B8DDB253-85B0-4CCC-887B-551B80468B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87" y="1690689"/>
            <a:ext cx="3196310" cy="291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D6CC6F-E498-48BB-95B6-209589ABBAE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895345" y="1496123"/>
            <a:ext cx="7399500" cy="440266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8A929A1-1F11-402F-9F0F-0A648C6FC4E2}"/>
              </a:ext>
            </a:extLst>
          </p:cNvPr>
          <p:cNvSpPr/>
          <p:nvPr/>
        </p:nvSpPr>
        <p:spPr>
          <a:xfrm>
            <a:off x="4547095" y="6128063"/>
            <a:ext cx="6096000" cy="225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CO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Fuente: Dirección Antinarcóticos. Policía Nacional de Colombia (2017)</a:t>
            </a:r>
            <a:endParaRPr lang="es-CO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52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748F445-33E2-4323-842F-20D21A03B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9E253B-FD68-420F-9B9A-BA78E893A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008" y="783125"/>
            <a:ext cx="11148648" cy="1325563"/>
          </a:xfrm>
        </p:spPr>
        <p:txBody>
          <a:bodyPr>
            <a:normAutofit/>
          </a:bodyPr>
          <a:lstStyle/>
          <a:p>
            <a:r>
              <a:rPr lang="es-CO" sz="2000" b="1" dirty="0"/>
              <a:t>            Principales regiones de consumo de drogas en Colombia  </a:t>
            </a:r>
            <a:br>
              <a:rPr lang="es-CO" dirty="0"/>
            </a:br>
            <a:endParaRPr lang="es-CO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2108D5C-69A6-4ACD-A6EB-106097117B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796927"/>
              </p:ext>
            </p:extLst>
          </p:nvPr>
        </p:nvGraphicFramePr>
        <p:xfrm>
          <a:off x="4679148" y="1539786"/>
          <a:ext cx="6935708" cy="424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 descr="C:\Users\DELL 2017\Desktop\Cadena imagenes 1-1\Cadena 2-07.png">
            <a:extLst>
              <a:ext uri="{FF2B5EF4-FFF2-40B4-BE49-F238E27FC236}">
                <a16:creationId xmlns:a16="http://schemas.microsoft.com/office/drawing/2014/main" id="{E23502D0-37B9-48AC-AC7B-8E1CABA8C5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97" y="1803903"/>
            <a:ext cx="3548960" cy="32501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4C77AA3-4846-42A0-A1CC-DB021FC9F268}"/>
              </a:ext>
            </a:extLst>
          </p:cNvPr>
          <p:cNvSpPr/>
          <p:nvPr/>
        </p:nvSpPr>
        <p:spPr>
          <a:xfrm>
            <a:off x="2046314" y="1413159"/>
            <a:ext cx="1497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Consumo</a:t>
            </a:r>
            <a:r>
              <a:rPr lang="es-CO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13E0223-7AE6-4E6B-884B-3A6B0665EADA}"/>
              </a:ext>
            </a:extLst>
          </p:cNvPr>
          <p:cNvSpPr/>
          <p:nvPr/>
        </p:nvSpPr>
        <p:spPr>
          <a:xfrm>
            <a:off x="6358128" y="5852724"/>
            <a:ext cx="6096000" cy="2256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O" sz="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Fuente: </a:t>
            </a:r>
            <a:r>
              <a:rPr lang="es-CO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Construcción FGN a partir del </a:t>
            </a:r>
            <a:r>
              <a:rPr lang="es-E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reporte de drogas de Colombia- ODC </a:t>
            </a:r>
            <a:r>
              <a:rPr lang="es-CO" sz="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(2018)</a:t>
            </a:r>
            <a:endParaRPr lang="es-CO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95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B2E04-6ABA-4EAC-A781-7B1B2895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BCAB20-8CA7-4144-BDD9-560C87DA4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8E697A-8ACB-42F5-8C2C-C234530CF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12185905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FB29653-DA13-4B8D-82D1-A2338BFA42C5}"/>
              </a:ext>
            </a:extLst>
          </p:cNvPr>
          <p:cNvSpPr/>
          <p:nvPr/>
        </p:nvSpPr>
        <p:spPr>
          <a:xfrm>
            <a:off x="1841382" y="1200997"/>
            <a:ext cx="243957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Lavado de activos</a:t>
            </a:r>
            <a:endParaRPr lang="es-CO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 descr="C:\Users\rolasern\Desktop\Estrategia narcotráfico\Cadena\imagenes 1-1\Cadena 2-06.png">
            <a:extLst>
              <a:ext uri="{FF2B5EF4-FFF2-40B4-BE49-F238E27FC236}">
                <a16:creationId xmlns:a16="http://schemas.microsoft.com/office/drawing/2014/main" id="{FCFB4665-4161-4567-BE76-5943F12D4D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00" y="1690688"/>
            <a:ext cx="3366378" cy="33053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6DAC9C7-B1CD-4866-836B-4F364E065FB1}"/>
              </a:ext>
            </a:extLst>
          </p:cNvPr>
          <p:cNvSpPr/>
          <p:nvPr/>
        </p:nvSpPr>
        <p:spPr>
          <a:xfrm>
            <a:off x="5049524" y="534097"/>
            <a:ext cx="5301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/>
              <a:t>Delitos subyacentes al lavado de activos en Colombia </a:t>
            </a:r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5135578" y="1040398"/>
            <a:ext cx="6042962" cy="477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Tráfico de estupefacientes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Contrabando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Extorsión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Concierto para delinquir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Secuestro extorsivo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Rebelión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Contrabando de hidrocarburos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 de personas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Tráfico de migrantes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Tráfico de menores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Financiación del terrorismo </a:t>
            </a:r>
            <a:endParaRPr lang="es-C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1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"/>
            <a:ext cx="12185400" cy="6858000"/>
          </a:xfrm>
          <a:prstGeom prst="rect">
            <a:avLst/>
          </a:prstGeom>
        </p:spPr>
      </p:pic>
      <p:grpSp>
        <p:nvGrpSpPr>
          <p:cNvPr id="8" name="1 Grupo"/>
          <p:cNvGrpSpPr/>
          <p:nvPr/>
        </p:nvGrpSpPr>
        <p:grpSpPr>
          <a:xfrm>
            <a:off x="1510794" y="802307"/>
            <a:ext cx="8776492" cy="4958851"/>
            <a:chOff x="171522" y="766428"/>
            <a:chExt cx="8776492" cy="4958851"/>
          </a:xfrm>
        </p:grpSpPr>
        <p:pic>
          <p:nvPicPr>
            <p:cNvPr id="9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177" y="766428"/>
              <a:ext cx="6968837" cy="4958851"/>
            </a:xfrm>
            <a:prstGeom prst="rect">
              <a:avLst/>
            </a:prstGeom>
          </p:spPr>
        </p:pic>
        <p:sp>
          <p:nvSpPr>
            <p:cNvPr id="10" name="3 Pentágono"/>
            <p:cNvSpPr/>
            <p:nvPr/>
          </p:nvSpPr>
          <p:spPr>
            <a:xfrm>
              <a:off x="181935" y="766429"/>
              <a:ext cx="1476375" cy="211174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/>
                <a:t>Amenazas</a:t>
              </a: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22" y="1052736"/>
              <a:ext cx="147637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5 Grupo"/>
          <p:cNvGrpSpPr/>
          <p:nvPr/>
        </p:nvGrpSpPr>
        <p:grpSpPr>
          <a:xfrm>
            <a:off x="1489532" y="802307"/>
            <a:ext cx="8774349" cy="4958849"/>
            <a:chOff x="181935" y="766429"/>
            <a:chExt cx="8774349" cy="4958849"/>
          </a:xfrm>
        </p:grpSpPr>
        <p:sp>
          <p:nvSpPr>
            <p:cNvPr id="14" name="6 Pentágono"/>
            <p:cNvSpPr/>
            <p:nvPr/>
          </p:nvSpPr>
          <p:spPr>
            <a:xfrm>
              <a:off x="181935" y="1764841"/>
              <a:ext cx="1476375" cy="223999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/>
                <a:t>Vulnerabilidades</a:t>
              </a: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35" y="2082145"/>
              <a:ext cx="1664173" cy="224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8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449" y="766429"/>
              <a:ext cx="6968835" cy="4958849"/>
            </a:xfrm>
            <a:prstGeom prst="rect">
              <a:avLst/>
            </a:prstGeom>
          </p:spPr>
        </p:pic>
      </p:grpSp>
      <p:grpSp>
        <p:nvGrpSpPr>
          <p:cNvPr id="21" name="12 Grupo"/>
          <p:cNvGrpSpPr/>
          <p:nvPr/>
        </p:nvGrpSpPr>
        <p:grpSpPr>
          <a:xfrm>
            <a:off x="1498381" y="793719"/>
            <a:ext cx="8776491" cy="5999294"/>
            <a:chOff x="171523" y="766427"/>
            <a:chExt cx="8776491" cy="5999294"/>
          </a:xfrm>
        </p:grpSpPr>
        <p:sp>
          <p:nvSpPr>
            <p:cNvPr id="22" name="13 Pentágono"/>
            <p:cNvSpPr/>
            <p:nvPr/>
          </p:nvSpPr>
          <p:spPr>
            <a:xfrm>
              <a:off x="209542" y="4737744"/>
              <a:ext cx="1486788" cy="288032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/>
                <a:t>Capacidades</a:t>
              </a:r>
            </a:p>
          </p:txBody>
        </p:sp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23" y="5013433"/>
              <a:ext cx="1376142" cy="175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15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417" y="766427"/>
              <a:ext cx="6808597" cy="4961570"/>
            </a:xfrm>
            <a:prstGeom prst="rect">
              <a:avLst/>
            </a:prstGeom>
          </p:spPr>
        </p:pic>
      </p:grpSp>
      <p:sp>
        <p:nvSpPr>
          <p:cNvPr id="26" name="CuadroTexto 25"/>
          <p:cNvSpPr txBox="1"/>
          <p:nvPr/>
        </p:nvSpPr>
        <p:spPr>
          <a:xfrm>
            <a:off x="5324884" y="225722"/>
            <a:ext cx="6676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latin typeface="Century Gothic" charset="0"/>
                <a:ea typeface="Century Gothic" charset="0"/>
                <a:cs typeface="Century Gothic" charset="0"/>
              </a:rPr>
              <a:t>Microtráfico y Narcomenudeo </a:t>
            </a:r>
          </a:p>
        </p:txBody>
      </p:sp>
    </p:spTree>
    <p:extLst>
      <p:ext uri="{BB962C8B-B14F-4D97-AF65-F5344CB8AC3E}">
        <p14:creationId xmlns:p14="http://schemas.microsoft.com/office/powerpoint/2010/main" val="345876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" y="34290"/>
            <a:ext cx="121854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055" y="-99485"/>
            <a:ext cx="3993781" cy="6862658"/>
          </a:xfrm>
          <a:prstGeom prst="rect">
            <a:avLst/>
          </a:prstGeom>
        </p:spPr>
      </p:pic>
      <p:graphicFrame>
        <p:nvGraphicFramePr>
          <p:cNvPr id="7" name="Diagrama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308675"/>
              </p:ext>
            </p:extLst>
          </p:nvPr>
        </p:nvGraphicFramePr>
        <p:xfrm>
          <a:off x="1461288" y="880110"/>
          <a:ext cx="5898731" cy="4880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60934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4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933872" y="4167912"/>
            <a:ext cx="573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Dirección Especializada contra el Narcotráfico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933872" y="4894974"/>
            <a:ext cx="490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4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72853" y="366623"/>
            <a:ext cx="9242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¿Qué significa impactar contundentemente el narcotráfico? </a:t>
            </a:r>
            <a:endParaRPr lang="es-ES_tradnl" sz="3200" b="1" dirty="0">
              <a:solidFill>
                <a:schemeClr val="tx2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4" name="Conector recto de flecha 3"/>
          <p:cNvCxnSpPr/>
          <p:nvPr/>
        </p:nvCxnSpPr>
        <p:spPr>
          <a:xfrm flipV="1">
            <a:off x="2497874" y="1930903"/>
            <a:ext cx="0" cy="2217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979714" y="4148255"/>
            <a:ext cx="1517349" cy="143611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V="1">
            <a:off x="2497063" y="4170822"/>
            <a:ext cx="2205566" cy="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 rot="16200000">
            <a:off x="1270570" y="2802634"/>
            <a:ext cx="19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/>
              <a:t>Estructural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497063" y="3515657"/>
            <a:ext cx="229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/>
              <a:t>Financiera</a:t>
            </a:r>
          </a:p>
        </p:txBody>
      </p:sp>
      <p:sp>
        <p:nvSpPr>
          <p:cNvPr id="18" name="CuadroTexto 17"/>
          <p:cNvSpPr txBox="1"/>
          <p:nvPr/>
        </p:nvSpPr>
        <p:spPr>
          <a:xfrm rot="18978188">
            <a:off x="864194" y="4587278"/>
            <a:ext cx="229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/>
              <a:t>Corrupción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263375" y="1848967"/>
            <a:ext cx="61666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/>
              <a:t>Estructural: </a:t>
            </a:r>
            <a:r>
              <a:rPr lang="es-CO" sz="2400" dirty="0"/>
              <a:t>Forma de relacionamiento y organización de los criminales. </a:t>
            </a:r>
          </a:p>
          <a:p>
            <a:pPr algn="just"/>
            <a:endParaRPr lang="es-CO" sz="2400" dirty="0"/>
          </a:p>
          <a:p>
            <a:pPr algn="just"/>
            <a:r>
              <a:rPr lang="es-CO" sz="2400" b="1" dirty="0"/>
              <a:t>Económico-financiera: </a:t>
            </a:r>
            <a:r>
              <a:rPr lang="es-CO" sz="2400" dirty="0"/>
              <a:t>Dinámicas de los mercados ilícitos, administración y destino de los activos de las estructuras criminales.</a:t>
            </a:r>
          </a:p>
          <a:p>
            <a:endParaRPr lang="es-CO" sz="2400" dirty="0"/>
          </a:p>
          <a:p>
            <a:pPr algn="just"/>
            <a:r>
              <a:rPr lang="es-CO" sz="2400" b="1" dirty="0"/>
              <a:t>Corrupción: </a:t>
            </a:r>
            <a:r>
              <a:rPr lang="es-CO" sz="2400" dirty="0"/>
              <a:t>Relaciones, pactos y compromisos entre las estructuras criminales y funcionarios públicos y privados que sirven a los mercados ilícitos.</a:t>
            </a:r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491"/>
            <a:ext cx="121854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48579" y="146716"/>
            <a:ext cx="4475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Dimensión estructural</a:t>
            </a:r>
            <a:endParaRPr lang="es-ES_tradnl" sz="3200" b="1" dirty="0">
              <a:solidFill>
                <a:schemeClr val="tx2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46168" y="1298054"/>
            <a:ext cx="29517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_tradnl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just"/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Las nuevas formas de organización criminal giran en torno a la </a:t>
            </a:r>
            <a:r>
              <a:rPr lang="es-ES_tradnl" b="1" dirty="0">
                <a:latin typeface="Century Gothic" charset="0"/>
                <a:ea typeface="Century Gothic" charset="0"/>
                <a:cs typeface="Century Gothic" charset="0"/>
              </a:rPr>
              <a:t>especialización</a:t>
            </a:r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 en la producción de bienes o servicios ilegales. A esta forma de organización se le conoce como </a:t>
            </a:r>
            <a:r>
              <a:rPr lang="es-ES_tradnl" b="1" dirty="0">
                <a:latin typeface="Century Gothic" charset="0"/>
                <a:ea typeface="Century Gothic" charset="0"/>
                <a:cs typeface="Century Gothic" charset="0"/>
              </a:rPr>
              <a:t>outsourcing</a:t>
            </a:r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 criminal u </a:t>
            </a:r>
            <a:r>
              <a:rPr lang="es-ES_tradnl" b="1" dirty="0">
                <a:latin typeface="Century Gothic" charset="0"/>
                <a:ea typeface="Century Gothic" charset="0"/>
                <a:cs typeface="Century Gothic" charset="0"/>
              </a:rPr>
              <a:t>organización tipo red</a:t>
            </a:r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</a:p>
        </p:txBody>
      </p:sp>
      <p:grpSp>
        <p:nvGrpSpPr>
          <p:cNvPr id="85" name="Grupo 84"/>
          <p:cNvGrpSpPr/>
          <p:nvPr/>
        </p:nvGrpSpPr>
        <p:grpSpPr>
          <a:xfrm>
            <a:off x="7850687" y="1580155"/>
            <a:ext cx="2394846" cy="2711879"/>
            <a:chOff x="1203358" y="1012578"/>
            <a:chExt cx="3980449" cy="4972989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3450" y="1060796"/>
              <a:ext cx="640506" cy="984658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9987" y="3068714"/>
              <a:ext cx="652040" cy="983155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79463" y="2645809"/>
              <a:ext cx="619461" cy="1045976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58545" y="3997279"/>
              <a:ext cx="625262" cy="989998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2107" y="1012578"/>
              <a:ext cx="687050" cy="1081094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5504" y="4012939"/>
              <a:ext cx="721776" cy="953457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3358" y="4632011"/>
              <a:ext cx="625831" cy="941467"/>
            </a:xfrm>
            <a:prstGeom prst="rect">
              <a:avLst/>
            </a:prstGeom>
          </p:spPr>
        </p:pic>
        <p:cxnSp>
          <p:nvCxnSpPr>
            <p:cNvPr id="17" name="Conector recto 16"/>
            <p:cNvCxnSpPr>
              <a:stCxn id="12" idx="2"/>
              <a:endCxn id="23" idx="1"/>
            </p:cNvCxnSpPr>
            <p:nvPr/>
          </p:nvCxnSpPr>
          <p:spPr>
            <a:xfrm>
              <a:off x="1805632" y="2093672"/>
              <a:ext cx="990354" cy="10751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55764" y="1179450"/>
              <a:ext cx="785314" cy="752354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1805" y="5408762"/>
              <a:ext cx="1197980" cy="576805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95986" y="2655838"/>
              <a:ext cx="714809" cy="1025917"/>
            </a:xfrm>
            <a:prstGeom prst="rect">
              <a:avLst/>
            </a:prstGeom>
          </p:spPr>
        </p:pic>
        <p:cxnSp>
          <p:nvCxnSpPr>
            <p:cNvPr id="26" name="Conector recto 25"/>
            <p:cNvCxnSpPr>
              <a:endCxn id="9" idx="0"/>
            </p:cNvCxnSpPr>
            <p:nvPr/>
          </p:nvCxnSpPr>
          <p:spPr>
            <a:xfrm flipH="1">
              <a:off x="1776007" y="2258554"/>
              <a:ext cx="178713" cy="8101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 recto 29"/>
            <p:cNvCxnSpPr>
              <a:stCxn id="12" idx="3"/>
              <a:endCxn id="3" idx="1"/>
            </p:cNvCxnSpPr>
            <p:nvPr/>
          </p:nvCxnSpPr>
          <p:spPr>
            <a:xfrm>
              <a:off x="2149157" y="1553125"/>
              <a:ext cx="806607" cy="25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>
              <a:endCxn id="8" idx="1"/>
            </p:cNvCxnSpPr>
            <p:nvPr/>
          </p:nvCxnSpPr>
          <p:spPr>
            <a:xfrm flipV="1">
              <a:off x="3741078" y="1553125"/>
              <a:ext cx="622372" cy="99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>
              <a:stCxn id="8" idx="2"/>
              <a:endCxn id="23" idx="0"/>
            </p:cNvCxnSpPr>
            <p:nvPr/>
          </p:nvCxnSpPr>
          <p:spPr>
            <a:xfrm flipH="1">
              <a:off x="3153391" y="2045454"/>
              <a:ext cx="1530312" cy="6103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ector recto 41"/>
            <p:cNvCxnSpPr>
              <a:stCxn id="10" idx="1"/>
              <a:endCxn id="23" idx="3"/>
            </p:cNvCxnSpPr>
            <p:nvPr/>
          </p:nvCxnSpPr>
          <p:spPr>
            <a:xfrm flipH="1">
              <a:off x="3510795" y="3168797"/>
              <a:ext cx="46866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>
              <a:stCxn id="10" idx="2"/>
              <a:endCxn id="13" idx="0"/>
            </p:cNvCxnSpPr>
            <p:nvPr/>
          </p:nvCxnSpPr>
          <p:spPr>
            <a:xfrm flipH="1">
              <a:off x="3076392" y="3691785"/>
              <a:ext cx="1212802" cy="3211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>
              <a:stCxn id="11" idx="1"/>
              <a:endCxn id="13" idx="3"/>
            </p:cNvCxnSpPr>
            <p:nvPr/>
          </p:nvCxnSpPr>
          <p:spPr>
            <a:xfrm flipH="1" flipV="1">
              <a:off x="3437280" y="4489668"/>
              <a:ext cx="1121265" cy="261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ector recto 55"/>
            <p:cNvCxnSpPr>
              <a:stCxn id="4" idx="0"/>
              <a:endCxn id="13" idx="2"/>
            </p:cNvCxnSpPr>
            <p:nvPr/>
          </p:nvCxnSpPr>
          <p:spPr>
            <a:xfrm flipH="1" flipV="1">
              <a:off x="3076392" y="4966396"/>
              <a:ext cx="434403" cy="4423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>
              <a:stCxn id="14" idx="0"/>
              <a:endCxn id="9" idx="2"/>
            </p:cNvCxnSpPr>
            <p:nvPr/>
          </p:nvCxnSpPr>
          <p:spPr>
            <a:xfrm flipV="1">
              <a:off x="1516274" y="4051869"/>
              <a:ext cx="259733" cy="580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>
              <a:endCxn id="23" idx="2"/>
            </p:cNvCxnSpPr>
            <p:nvPr/>
          </p:nvCxnSpPr>
          <p:spPr>
            <a:xfrm flipV="1">
              <a:off x="1668674" y="3681755"/>
              <a:ext cx="1484717" cy="11026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>
              <a:stCxn id="4" idx="1"/>
              <a:endCxn id="14" idx="3"/>
            </p:cNvCxnSpPr>
            <p:nvPr/>
          </p:nvCxnSpPr>
          <p:spPr>
            <a:xfrm flipH="1" flipV="1">
              <a:off x="1829189" y="5102745"/>
              <a:ext cx="1082616" cy="5944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Conector recto 80"/>
            <p:cNvCxnSpPr>
              <a:stCxn id="11" idx="0"/>
            </p:cNvCxnSpPr>
            <p:nvPr/>
          </p:nvCxnSpPr>
          <p:spPr>
            <a:xfrm flipH="1" flipV="1">
              <a:off x="4683704" y="2074718"/>
              <a:ext cx="187472" cy="19225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6" name="CuadroTexto 85"/>
          <p:cNvSpPr txBox="1"/>
          <p:nvPr/>
        </p:nvSpPr>
        <p:spPr>
          <a:xfrm>
            <a:off x="1086050" y="4622637"/>
            <a:ext cx="256958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Estructura de relaciones verticales. </a:t>
            </a:r>
          </a:p>
          <a:p>
            <a:pPr algn="just"/>
            <a:r>
              <a:rPr lang="es-CO" dirty="0"/>
              <a:t>Fuertes jerarquías y grandes cabecillas. 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7739137" y="4545862"/>
            <a:ext cx="2648871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Estructura de relaciones horizontales. </a:t>
            </a:r>
          </a:p>
          <a:p>
            <a:pPr algn="just"/>
            <a:r>
              <a:rPr lang="es-CO" dirty="0"/>
              <a:t>Difusas o de difícil identificación.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E9C2CF8E-566C-4529-9439-A9441E6EA45B}"/>
              </a:ext>
            </a:extLst>
          </p:cNvPr>
          <p:cNvGrpSpPr/>
          <p:nvPr/>
        </p:nvGrpSpPr>
        <p:grpSpPr>
          <a:xfrm>
            <a:off x="1259072" y="1691389"/>
            <a:ext cx="2270643" cy="2600645"/>
            <a:chOff x="6699827" y="1260088"/>
            <a:chExt cx="4044138" cy="4653595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B65E535E-F7B2-4290-872A-5572F83F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5345" y="1356524"/>
              <a:ext cx="640506" cy="984658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445891B4-381B-4087-919E-0D806FEC1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9827" y="3365007"/>
              <a:ext cx="652040" cy="983155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7DD7CF86-9C92-4F20-B8E9-F3180828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4115" y="3384916"/>
              <a:ext cx="619461" cy="1045976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18D5E399-705B-46CE-B074-66FBA184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18703" y="4888638"/>
              <a:ext cx="625262" cy="989998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139EF8E1-0049-421B-B770-2055CAB2B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7337" y="1260088"/>
              <a:ext cx="687050" cy="1081094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AA4B0715-9408-4479-B913-DD15887DA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22189" y="3313038"/>
              <a:ext cx="721776" cy="953457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08AF724B-0217-4950-BA9D-5D682249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6036" y="4972216"/>
              <a:ext cx="625831" cy="941467"/>
            </a:xfrm>
            <a:prstGeom prst="rect">
              <a:avLst/>
            </a:prstGeom>
          </p:spPr>
        </p:pic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15D517C4-CF34-479D-9AD6-9F72E2E43F58}"/>
                </a:ext>
              </a:extLst>
            </p:cNvPr>
            <p:cNvCxnSpPr/>
            <p:nvPr/>
          </p:nvCxnSpPr>
          <p:spPr>
            <a:xfrm flipV="1">
              <a:off x="8875292" y="1837702"/>
              <a:ext cx="38914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recto 43">
              <a:extLst>
                <a:ext uri="{FF2B5EF4-FFF2-40B4-BE49-F238E27FC236}">
                  <a16:creationId xmlns:a16="http://schemas.microsoft.com/office/drawing/2014/main" id="{F92A9E67-B94E-42F6-AA13-B3BC5865B70C}"/>
                </a:ext>
              </a:extLst>
            </p:cNvPr>
            <p:cNvCxnSpPr/>
            <p:nvPr/>
          </p:nvCxnSpPr>
          <p:spPr>
            <a:xfrm flipV="1">
              <a:off x="9069865" y="1848853"/>
              <a:ext cx="0" cy="11274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D1FFC63F-E5DB-41A0-81AC-8DC96A19ACF5}"/>
                </a:ext>
              </a:extLst>
            </p:cNvPr>
            <p:cNvCxnSpPr/>
            <p:nvPr/>
          </p:nvCxnSpPr>
          <p:spPr>
            <a:xfrm>
              <a:off x="7662440" y="2990930"/>
              <a:ext cx="26676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4209DDD1-4331-493F-AFDF-330DC24F35DB}"/>
                </a:ext>
              </a:extLst>
            </p:cNvPr>
            <p:cNvCxnSpPr/>
            <p:nvPr/>
          </p:nvCxnSpPr>
          <p:spPr>
            <a:xfrm flipV="1">
              <a:off x="7662440" y="2976273"/>
              <a:ext cx="0" cy="8803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C6321F8A-E41B-44BA-BE2E-0BA8D5668A44}"/>
                </a:ext>
              </a:extLst>
            </p:cNvPr>
            <p:cNvCxnSpPr>
              <a:endCxn id="35" idx="1"/>
            </p:cNvCxnSpPr>
            <p:nvPr/>
          </p:nvCxnSpPr>
          <p:spPr>
            <a:xfrm>
              <a:off x="7351867" y="3856584"/>
              <a:ext cx="5722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42AA4F98-F941-4AE5-9039-EAA6988DE63D}"/>
                </a:ext>
              </a:extLst>
            </p:cNvPr>
            <p:cNvCxnSpPr/>
            <p:nvPr/>
          </p:nvCxnSpPr>
          <p:spPr>
            <a:xfrm flipV="1">
              <a:off x="6991222" y="4430892"/>
              <a:ext cx="0" cy="5413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5D86E6AC-5709-434E-AEEF-AF3211062C32}"/>
                </a:ext>
              </a:extLst>
            </p:cNvPr>
            <p:cNvCxnSpPr/>
            <p:nvPr/>
          </p:nvCxnSpPr>
          <p:spPr>
            <a:xfrm flipV="1">
              <a:off x="10383077" y="4348162"/>
              <a:ext cx="0" cy="5413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FB4C3891-A27D-48E1-9103-E6BA120561BF}"/>
                </a:ext>
              </a:extLst>
            </p:cNvPr>
            <p:cNvCxnSpPr/>
            <p:nvPr/>
          </p:nvCxnSpPr>
          <p:spPr>
            <a:xfrm flipV="1">
              <a:off x="10330065" y="3019452"/>
              <a:ext cx="0" cy="5413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68AE2263-8A3A-4764-8938-01F6CFA30577}"/>
              </a:ext>
            </a:extLst>
          </p:cNvPr>
          <p:cNvCxnSpPr>
            <a:cxnSpLocks/>
          </p:cNvCxnSpPr>
          <p:nvPr/>
        </p:nvCxnSpPr>
        <p:spPr>
          <a:xfrm>
            <a:off x="4146168" y="5146026"/>
            <a:ext cx="2951785" cy="1"/>
          </a:xfrm>
          <a:prstGeom prst="straightConnector1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115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4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72853" y="160540"/>
            <a:ext cx="924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Dimensión financiera</a:t>
            </a:r>
            <a:endParaRPr lang="es-ES_tradnl" sz="3200" b="1" dirty="0">
              <a:solidFill>
                <a:schemeClr val="tx2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91924" y="1139390"/>
            <a:ext cx="9614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_tradnl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just"/>
            <a:endParaRPr lang="es-ES_tradnl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181340" y="1493333"/>
            <a:ext cx="7116896" cy="366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Cadena de valor del narcotráfico: análisis tradicional lineal</a:t>
            </a:r>
            <a:endParaRPr lang="es-CO" sz="16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A5C71B-EFFF-47AA-A36C-38AD3FC22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227" y="2371060"/>
            <a:ext cx="9287093" cy="299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17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5042B83-78D9-4079-95DE-9E19A6592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15"/>
            <a:ext cx="12185905" cy="685800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75CC4DAC-3290-4EE6-B952-738492957A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4529" y="167284"/>
            <a:ext cx="10022941" cy="54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Dimensión financiera</a:t>
            </a:r>
            <a:endParaRPr lang="es-ES_tradnl" sz="3200" b="1" dirty="0">
              <a:solidFill>
                <a:schemeClr val="tx2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27B9C0-CFEA-4512-B903-0C54A55C1A65}"/>
              </a:ext>
            </a:extLst>
          </p:cNvPr>
          <p:cNvSpPr txBox="1"/>
          <p:nvPr/>
        </p:nvSpPr>
        <p:spPr>
          <a:xfrm>
            <a:off x="1084529" y="1038962"/>
            <a:ext cx="96147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_tradnl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s-ES_tradnl" b="1" dirty="0">
                <a:latin typeface="Century Gothic" charset="0"/>
                <a:ea typeface="Century Gothic" charset="0"/>
                <a:cs typeface="Century Gothic" charset="0"/>
              </a:rPr>
              <a:t>Sistema de redes de valor: caracterización del narcotráfico actual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4A49A33-8D60-4D40-9356-0E9D2BCA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82" y="2070312"/>
            <a:ext cx="8664167" cy="4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4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4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5" name="CuadroTexto 4"/>
          <p:cNvSpPr txBox="1"/>
          <p:nvPr/>
        </p:nvSpPr>
        <p:spPr>
          <a:xfrm>
            <a:off x="1172853" y="366623"/>
            <a:ext cx="924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 Dimensión corrupción</a:t>
            </a:r>
            <a:endParaRPr lang="es-ES_tradnl" sz="3200" b="1" dirty="0">
              <a:solidFill>
                <a:schemeClr val="tx2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753885" y="1443841"/>
            <a:ext cx="45107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Toda estructura criminal que quiera perdurar en el tiempo necesita establecer relaciones con servidores públicos. </a:t>
            </a:r>
          </a:p>
          <a:p>
            <a:pPr algn="just"/>
            <a:endParaRPr lang="es-ES_tradnl" dirty="0">
              <a:latin typeface="Century Gothic" charset="0"/>
              <a:ea typeface="Century Gothic" charset="0"/>
              <a:cs typeface="Century Gothic" charset="0"/>
            </a:endParaRPr>
          </a:p>
          <a:p>
            <a:pPr algn="just"/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Estas relaciones le garantizan a una estructura criminal:</a:t>
            </a:r>
          </a:p>
          <a:p>
            <a:pPr algn="just"/>
            <a:endParaRPr lang="es-ES_tradnl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Beneficios económicos, 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Ventajas jurídicas (cooptación del estado),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_tradnl" dirty="0">
                <a:latin typeface="Century Gothic" charset="0"/>
                <a:ea typeface="Century Gothic" charset="0"/>
                <a:cs typeface="Century Gothic" charset="0"/>
              </a:rPr>
              <a:t>Información privilegiada de inteligencia y contrainteligencia. </a:t>
            </a:r>
          </a:p>
        </p:txBody>
      </p:sp>
      <p:sp>
        <p:nvSpPr>
          <p:cNvPr id="3" name="Elipse 2"/>
          <p:cNvSpPr/>
          <p:nvPr/>
        </p:nvSpPr>
        <p:spPr>
          <a:xfrm>
            <a:off x="2955851" y="2942443"/>
            <a:ext cx="1672342" cy="1623251"/>
          </a:xfrm>
          <a:prstGeom prst="ellipse">
            <a:avLst/>
          </a:prstGeom>
          <a:solidFill>
            <a:srgbClr val="C0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Elipse 6"/>
          <p:cNvSpPr/>
          <p:nvPr/>
        </p:nvSpPr>
        <p:spPr>
          <a:xfrm>
            <a:off x="1754372" y="1443841"/>
            <a:ext cx="4135503" cy="4329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3277593" y="1588679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latin typeface="Century Gothic" panose="020B0502020202020204" pitchFamily="34" charset="0"/>
              </a:rPr>
              <a:t>LEGAL</a:t>
            </a:r>
            <a:r>
              <a:rPr lang="es-CO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54406" y="2274687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latin typeface="Century Gothic" panose="020B0502020202020204" pitchFamily="34" charset="0"/>
              </a:rPr>
              <a:t>ILEGAL</a:t>
            </a:r>
            <a:r>
              <a:rPr lang="es-CO" dirty="0"/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 rot="16200000">
            <a:off x="5604660" y="3509451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latin typeface="Century Gothic" panose="020B0502020202020204" pitchFamily="34" charset="0"/>
              </a:rPr>
              <a:t>SIMBIOSIS</a:t>
            </a:r>
            <a:endParaRPr lang="es-CO" dirty="0">
              <a:latin typeface="Century Gothic" panose="020B0502020202020204" pitchFamily="34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64AAC06-6757-48A3-9A15-C1E7B7236AFD}"/>
              </a:ext>
            </a:extLst>
          </p:cNvPr>
          <p:cNvSpPr/>
          <p:nvPr/>
        </p:nvSpPr>
        <p:spPr>
          <a:xfrm>
            <a:off x="1536649" y="2256751"/>
            <a:ext cx="4510746" cy="288040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EEEDB60-1293-4E50-B781-D66DA0D29FE5}"/>
              </a:ext>
            </a:extLst>
          </p:cNvPr>
          <p:cNvSpPr txBox="1"/>
          <p:nvPr/>
        </p:nvSpPr>
        <p:spPr>
          <a:xfrm>
            <a:off x="3090491" y="3438442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latin typeface="Century Gothic" panose="020B0502020202020204" pitchFamily="34" charset="0"/>
              </a:rPr>
              <a:t>CRIMINAL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7145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906EC5-310A-4A33-80BC-B58800685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018742-F96D-4512-A0D4-666DED741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21B5F7-2CD2-4B8B-88D0-769C70C6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51B4C4-3A47-4033-9C15-8A94A9D86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991" y="1972900"/>
            <a:ext cx="3385703" cy="325095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AC3AC3B-97BC-46C2-B414-20727D2CCD2F}"/>
              </a:ext>
            </a:extLst>
          </p:cNvPr>
          <p:cNvSpPr txBox="1">
            <a:spLocks/>
          </p:cNvSpPr>
          <p:nvPr/>
        </p:nvSpPr>
        <p:spPr>
          <a:xfrm>
            <a:off x="1203526" y="1144588"/>
            <a:ext cx="33935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/>
              <a:t>Narcocultivos</a:t>
            </a:r>
            <a:br>
              <a:rPr lang="es-CO" sz="2400" b="1" dirty="0"/>
            </a:br>
            <a:endParaRPr lang="es-CO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828AA4-29E0-4F2B-BA31-B9356B108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084" y="1343819"/>
            <a:ext cx="70296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6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83607-7A33-4F3F-B435-71184A2D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D796D0-C9E7-4B9C-87AA-7C0F96577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E46A7A-3309-4E4C-8B66-AEB809853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73"/>
            <a:ext cx="12185905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F6667F-EFC4-4E7F-B1FB-6ADB7408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27" y="1645414"/>
            <a:ext cx="3410402" cy="328409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978A62B-D84E-49D9-A245-8027A7404831}"/>
              </a:ext>
            </a:extLst>
          </p:cNvPr>
          <p:cNvSpPr/>
          <p:nvPr/>
        </p:nvSpPr>
        <p:spPr>
          <a:xfrm>
            <a:off x="2400681" y="1260793"/>
            <a:ext cx="1610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/>
              <a:t>Producción</a:t>
            </a:r>
            <a:endParaRPr lang="es-CO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422486-72C7-4DB9-9106-C7A29F6F9B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26" y="539355"/>
            <a:ext cx="5650865" cy="5718175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A544D2F-4F34-4DA0-9152-09A84B769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911" y="2626695"/>
            <a:ext cx="6694434" cy="1374599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981956A-0E91-469B-A659-48EFEBD9192B}"/>
              </a:ext>
            </a:extLst>
          </p:cNvPr>
          <p:cNvSpPr/>
          <p:nvPr/>
        </p:nvSpPr>
        <p:spPr>
          <a:xfrm>
            <a:off x="2176272" y="246746"/>
            <a:ext cx="785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</a:rPr>
              <a:t>Georreferenciación de cultivos ilícitos, laboratorios y estaciones de gasolina</a:t>
            </a:r>
            <a:endParaRPr lang="es-CO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53E28D9-8ABE-4AAC-9C4E-F0EEC4ED1C7F}"/>
              </a:ext>
            </a:extLst>
          </p:cNvPr>
          <p:cNvSpPr/>
          <p:nvPr/>
        </p:nvSpPr>
        <p:spPr>
          <a:xfrm>
            <a:off x="8732520" y="6155656"/>
            <a:ext cx="2368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 dirty="0">
                <a:latin typeface="Calibri" panose="020F0502020204030204" pitchFamily="34" charset="0"/>
                <a:ea typeface="Calibri" panose="020F0502020204030204" pitchFamily="34" charset="0"/>
              </a:rPr>
              <a:t>Fuente: Dirección de Investigación Criminal. Policía Nacional (2018)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3833172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3C689B5-3926-4611-ABB1-1E619BA3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90283A-A651-4B91-85BE-5D49F3C4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681" y="359058"/>
            <a:ext cx="10515600" cy="1325563"/>
          </a:xfrm>
        </p:spPr>
        <p:txBody>
          <a:bodyPr>
            <a:normAutofit/>
          </a:bodyPr>
          <a:lstStyle/>
          <a:p>
            <a:r>
              <a:rPr lang="es-CO" sz="2000" b="1" dirty="0"/>
              <a:t>Las rutas priorizadas debido a su importancia geoestratégica son seis: </a:t>
            </a:r>
            <a:br>
              <a:rPr lang="es-CO" b="1" dirty="0"/>
            </a:br>
            <a:endParaRPr lang="es-CO" sz="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8C19DE-8C9D-4FBA-A4FD-761C7F5A8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972" y="1457608"/>
            <a:ext cx="5477347" cy="4544840"/>
          </a:xfrm>
        </p:spPr>
        <p:txBody>
          <a:bodyPr>
            <a:normAutofit fontScale="47500" lnSpcReduction="20000"/>
          </a:bodyPr>
          <a:lstStyle/>
          <a:p>
            <a:r>
              <a:rPr lang="es-CO" b="1" dirty="0"/>
              <a:t>Ruta 1: ZONA NORTE</a:t>
            </a:r>
            <a:endParaRPr lang="es-CO" dirty="0"/>
          </a:p>
          <a:p>
            <a:pPr marL="0" indent="0">
              <a:buNone/>
            </a:pPr>
            <a:r>
              <a:rPr lang="es-CO" dirty="0"/>
              <a:t>La cocaína que viene de la Sierra Nevada y sur de Bolívar, llega a la Guajira para salir por dos rutas, una hacia el océano atlántico y otra hacia Venezuela. Pero también la cocaína que llega de todo el país a los puertos de Cartagena, Barranquilla y Santa Marta, con destino a Estados Unidos y Europa   </a:t>
            </a:r>
          </a:p>
          <a:p>
            <a:r>
              <a:rPr lang="es-CO" b="1" dirty="0"/>
              <a:t>Ruta 2: CATATUMBO</a:t>
            </a:r>
          </a:p>
          <a:p>
            <a:pPr marL="0" indent="0">
              <a:buNone/>
            </a:pPr>
            <a:r>
              <a:rPr lang="es-CO" dirty="0"/>
              <a:t>La cocaína producida en el Norte de Santander es llevada a Venezuela y luego a centro América.  </a:t>
            </a:r>
          </a:p>
          <a:p>
            <a:r>
              <a:rPr lang="es-CO" b="1" dirty="0"/>
              <a:t>Ruta 3: GOLFO DE URABA-CHOCÓ</a:t>
            </a:r>
            <a:endParaRPr lang="es-CO" dirty="0"/>
          </a:p>
          <a:p>
            <a:pPr marL="0" indent="0">
              <a:buNone/>
            </a:pPr>
            <a:r>
              <a:rPr lang="es-CO" dirty="0"/>
              <a:t>La cocaína producida en Antioquia y Chocó sale por esta ruta para el océano atlántico y el pacifico para centro América, Estados Unidos y Europa.</a:t>
            </a:r>
          </a:p>
          <a:p>
            <a:r>
              <a:rPr lang="es-CO" b="1" dirty="0"/>
              <a:t>Ruta 4: LLANOS ORIENTALES</a:t>
            </a:r>
            <a:endParaRPr lang="es-CO" dirty="0"/>
          </a:p>
          <a:p>
            <a:pPr marL="0" indent="0">
              <a:buNone/>
            </a:pPr>
            <a:r>
              <a:rPr lang="es-CO" dirty="0"/>
              <a:t>Un porcentaje de la cocaína producida en EL Meta, Vichada y Guaviare, sale en lancha por rio o vía aérea para Venezuela y otra parte es comerciada en el interior del país. </a:t>
            </a:r>
          </a:p>
          <a:p>
            <a:r>
              <a:rPr lang="es-CO" b="1" dirty="0"/>
              <a:t>Ruta 5: AMAZONAS</a:t>
            </a:r>
          </a:p>
          <a:p>
            <a:pPr marL="0" indent="0">
              <a:buNone/>
            </a:pPr>
            <a:r>
              <a:rPr lang="es-CO" dirty="0"/>
              <a:t>La cocaína producida en Putumayo sale por el Amazonas colombiano y brasilero hacia Perú, Venezuela y África.	</a:t>
            </a:r>
          </a:p>
          <a:p>
            <a:r>
              <a:rPr lang="es-CO" b="1" dirty="0"/>
              <a:t>Ruta 6: PACIFICO SUR- TUMACO-BUENAVENTURA</a:t>
            </a:r>
            <a:endParaRPr lang="es-CO" dirty="0"/>
          </a:p>
          <a:p>
            <a:pPr marL="0" indent="0">
              <a:buNone/>
            </a:pPr>
            <a:r>
              <a:rPr lang="es-CO" dirty="0"/>
              <a:t>La cocaína producida en Nariño y Valle del Cauca sale por Tumaco hacia Argentina y Ecuador, Estados Unidos, México y Europa. Así como por el puerto de Buenaventura.</a:t>
            </a:r>
          </a:p>
          <a:p>
            <a:endParaRPr lang="es-CO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574681-AF21-47D7-B889-5333DD59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247" y="2354991"/>
            <a:ext cx="3498244" cy="335282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055E649-3461-4256-A2B4-8CF32821BF98}"/>
              </a:ext>
            </a:extLst>
          </p:cNvPr>
          <p:cNvSpPr txBox="1">
            <a:spLocks/>
          </p:cNvSpPr>
          <p:nvPr/>
        </p:nvSpPr>
        <p:spPr>
          <a:xfrm>
            <a:off x="1608859" y="1501036"/>
            <a:ext cx="33935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/>
              <a:t>Distribución</a:t>
            </a:r>
            <a:br>
              <a:rPr lang="es-CO" sz="2400" b="1" dirty="0"/>
            </a:b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1109337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033349C955DF499E1CF673D342881A" ma:contentTypeVersion="1" ma:contentTypeDescription="Crear nuevo documento." ma:contentTypeScope="" ma:versionID="613ba5a5d11106dc14b471613c62d361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6d99b8e97536b24545a4edb6c24f8b5a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1cc8fc0-8d1e-4295-8f37-5d076116407c">2TV4CCKVFCYA-871573773-1440</_dlc_DocId>
    <_dlc_DocIdUrl xmlns="81cc8fc0-8d1e-4295-8f37-5d076116407c">
      <Url>https://www.minjusticia.gov.co/programas-co/ODC/_layouts/15/DocIdRedir.aspx?ID=2TV4CCKVFCYA-871573773-1440</Url>
      <Description>2TV4CCKVFCYA-871573773-1440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3AA59F4-B78C-44EA-B170-CA4DCC797117}"/>
</file>

<file path=customXml/itemProps2.xml><?xml version="1.0" encoding="utf-8"?>
<ds:datastoreItem xmlns:ds="http://schemas.openxmlformats.org/officeDocument/2006/customXml" ds:itemID="{16F92791-6F7C-4525-8301-6AB65A4020F7}"/>
</file>

<file path=customXml/itemProps3.xml><?xml version="1.0" encoding="utf-8"?>
<ds:datastoreItem xmlns:ds="http://schemas.openxmlformats.org/officeDocument/2006/customXml" ds:itemID="{9DAB2775-B5B4-42F2-8805-E6D22EAC7779}"/>
</file>

<file path=customXml/itemProps4.xml><?xml version="1.0" encoding="utf-8"?>
<ds:datastoreItem xmlns:ds="http://schemas.openxmlformats.org/officeDocument/2006/customXml" ds:itemID="{4449CA91-E97B-4FDA-9103-37DDF012EF31}"/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564</Words>
  <Application>Microsoft Office PowerPoint</Application>
  <PresentationFormat>Panorámica</PresentationFormat>
  <Paragraphs>94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Dimensión financiera</vt:lpstr>
      <vt:lpstr>Presentación de PowerPoint</vt:lpstr>
      <vt:lpstr>Presentación de PowerPoint</vt:lpstr>
      <vt:lpstr>Presentación de PowerPoint</vt:lpstr>
      <vt:lpstr>Las rutas priorizadas debido a su importancia geoestratégica son seis:  </vt:lpstr>
      <vt:lpstr>                        Georreferenciación de cultivos ilícitos y rutas de narcotráfico en Colombia 2018 </vt:lpstr>
      <vt:lpstr>Presentación de PowerPoint</vt:lpstr>
      <vt:lpstr>  Rutas internacionales de tráfico de marihuana 2017 </vt:lpstr>
      <vt:lpstr>            Principales regiones de consumo de drogas en Colombia 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Santiago Garre Pelegrina</dc:creator>
  <cp:lastModifiedBy>Audiovisuales</cp:lastModifiedBy>
  <cp:revision>23</cp:revision>
  <dcterms:created xsi:type="dcterms:W3CDTF">2018-10-14T23:15:27Z</dcterms:created>
  <dcterms:modified xsi:type="dcterms:W3CDTF">2019-04-03T12:51:42Z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0x0101005B033349C955DF499E1CF673D342881A</vt:lpwstr>
  </property>
  <property fmtid="{D5CDD505-2E9C-101B-9397-08002B2CF9AE}" pid="3" name="_dlc_DocIdItemGuid">
    <vt:lpwstr>f9dcd26e-2ed7-457f-89a1-4689617b4e15</vt:lpwstr>
  </property>
</Properties>
</file>