
<file path=[Content_Types].xml><?xml version="1.0" encoding="utf-8"?>
<Types xmlns="http://schemas.openxmlformats.org/package/2006/content-types">
  <Default Extension="jfif" ContentType="image/jpe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diagrams/data2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drawing2.xml" ContentType="application/vnd.ms-office.drawingml.diagramDrawing+xml"/>
  <Override PartName="/ppt/theme/theme1.xml" ContentType="application/vnd.openxmlformats-officedocument.theme+xml"/>
  <Override PartName="/ppt/diagrams/colors2.xml" ContentType="application/vnd.openxmlformats-officedocument.drawingml.diagramColor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319" r:id="rId3"/>
    <p:sldId id="345" r:id="rId4"/>
    <p:sldId id="348" r:id="rId5"/>
    <p:sldId id="349" r:id="rId6"/>
    <p:sldId id="350" r:id="rId7"/>
    <p:sldId id="352" r:id="rId8"/>
    <p:sldId id="360" r:id="rId9"/>
    <p:sldId id="353" r:id="rId10"/>
    <p:sldId id="355" r:id="rId11"/>
    <p:sldId id="354" r:id="rId12"/>
    <p:sldId id="356" r:id="rId13"/>
    <p:sldId id="358" r:id="rId14"/>
    <p:sldId id="34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68"/>
    <a:srgbClr val="4B8160"/>
    <a:srgbClr val="465EA1"/>
    <a:srgbClr val="E1E7F4"/>
    <a:srgbClr val="7386BD"/>
    <a:srgbClr val="008000"/>
    <a:srgbClr val="FBF4E7"/>
    <a:srgbClr val="FBF5E7"/>
    <a:srgbClr val="38684C"/>
    <a:srgbClr val="FBF4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>
        <p:scale>
          <a:sx n="70" d="100"/>
          <a:sy n="70" d="100"/>
        </p:scale>
        <p:origin x="70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17152A-26F7-429E-88C3-C83D59AC5FDE}" type="doc">
      <dgm:prSet loTypeId="urn:microsoft.com/office/officeart/2005/8/layout/hProcess9" loCatId="process" qsTypeId="urn:microsoft.com/office/officeart/2005/8/quickstyle/3d3" qsCatId="3D" csTypeId="urn:microsoft.com/office/officeart/2005/8/colors/accent2_3" csCatId="accent2" phldr="1"/>
      <dgm:spPr/>
    </dgm:pt>
    <dgm:pt modelId="{64550559-88D0-4DA5-8470-D3AA3844423E}">
      <dgm:prSet phldrT="[Texto]" custT="1"/>
      <dgm:spPr>
        <a:xfrm>
          <a:off x="0" y="1099111"/>
          <a:ext cx="904622" cy="1465481"/>
        </a:xfrm>
        <a:prstGeom prst="roundRect">
          <a:avLst/>
        </a:prstGeom>
        <a:solidFill>
          <a:srgbClr val="63A537">
            <a:shade val="8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>
            <a:buNone/>
          </a:pPr>
          <a:r>
            <a:rPr lang="es-CO" sz="1100" b="0" dirty="0">
              <a:solidFill>
                <a:sysClr val="windowText" lastClr="000000"/>
              </a:solidFill>
              <a:latin typeface="Arial Narrow" panose="020B0606020202030204" pitchFamily="34" charset="0"/>
              <a:ea typeface="+mn-ea"/>
              <a:cs typeface="+mn-cs"/>
            </a:rPr>
            <a:t>Focalización</a:t>
          </a:r>
        </a:p>
        <a:p>
          <a:pPr>
            <a:buNone/>
          </a:pPr>
          <a:endParaRPr lang="es-CO" sz="1100" b="0" dirty="0">
            <a:solidFill>
              <a:sysClr val="windowText" lastClr="000000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F170C2E4-490C-49F8-98D8-CED9F2F04500}" type="parTrans" cxnId="{86BAEA52-74B5-4ED4-801E-34EEFED44638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71A6B25D-175B-4332-86C8-95929A5CF066}" type="sibTrans" cxnId="{86BAEA52-74B5-4ED4-801E-34EEFED44638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2C507866-F29B-4FF8-942D-40EBE288F4DD}">
      <dgm:prSet phldrT="[Texto]" custT="1"/>
      <dgm:spPr>
        <a:xfrm>
          <a:off x="1059446" y="1099111"/>
          <a:ext cx="904622" cy="1465481"/>
        </a:xfrm>
        <a:prstGeom prst="roundRect">
          <a:avLst/>
        </a:prstGeom>
        <a:solidFill>
          <a:srgbClr val="63A537">
            <a:shade val="80000"/>
            <a:hueOff val="57464"/>
            <a:satOff val="-3330"/>
            <a:lumOff val="4330"/>
            <a:alphaOff val="0"/>
          </a:srgb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>
            <a:buNone/>
          </a:pPr>
          <a:r>
            <a:rPr lang="es-CO" sz="1100" dirty="0">
              <a:solidFill>
                <a:sysClr val="windowText" lastClr="000000"/>
              </a:solidFill>
              <a:latin typeface="Arial Narrow" panose="020B0606020202030204" pitchFamily="34" charset="0"/>
              <a:ea typeface="+mn-ea"/>
              <a:cs typeface="+mn-cs"/>
            </a:rPr>
            <a:t>Socialización</a:t>
          </a:r>
        </a:p>
        <a:p>
          <a:pPr>
            <a:buNone/>
          </a:pPr>
          <a:endParaRPr lang="es-CO" sz="1100" dirty="0">
            <a:solidFill>
              <a:sysClr val="windowText" lastClr="000000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AE09A5C0-E634-45B4-9BA0-FE2B0258A047}" type="parTrans" cxnId="{6D44B13A-9940-4D11-890E-8F93D8661125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D69DB051-5DC2-4EE4-8F8D-D5479BFD1FCE}" type="sibTrans" cxnId="{6D44B13A-9940-4D11-890E-8F93D8661125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DC8B31D4-80C5-425A-A6E7-EFEEB8DBA9EC}">
      <dgm:prSet phldrT="[Texto]" custT="1"/>
      <dgm:spPr>
        <a:xfrm>
          <a:off x="5281018" y="1099111"/>
          <a:ext cx="904622" cy="1465481"/>
        </a:xfrm>
        <a:prstGeom prst="roundRect">
          <a:avLst/>
        </a:prstGeom>
        <a:solidFill>
          <a:srgbClr val="63A537">
            <a:shade val="80000"/>
            <a:hueOff val="287322"/>
            <a:satOff val="-16649"/>
            <a:lumOff val="21652"/>
            <a:alphaOff val="0"/>
          </a:srgb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>
            <a:buNone/>
          </a:pPr>
          <a:r>
            <a:rPr lang="es-CO" sz="1100" dirty="0">
              <a:solidFill>
                <a:sysClr val="windowText" lastClr="000000"/>
              </a:solidFill>
              <a:latin typeface="Arial Narrow" panose="020B0606020202030204" pitchFamily="34" charset="0"/>
              <a:ea typeface="+mn-ea"/>
              <a:cs typeface="+mn-cs"/>
            </a:rPr>
            <a:t>Desarrollo de la ruta jurídica</a:t>
          </a:r>
        </a:p>
        <a:p>
          <a:pPr>
            <a:buNone/>
          </a:pPr>
          <a:endParaRPr lang="es-CO" sz="1100" dirty="0">
            <a:solidFill>
              <a:sysClr val="windowText" lastClr="000000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EB1E902A-5494-4D10-9D76-17EB6AC63BE9}" type="parTrans" cxnId="{E8F9EFE5-F09C-4EE3-924F-7EBF46514C5E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D6FCA453-15D3-4C3D-A330-294B76D7C297}" type="sibTrans" cxnId="{E8F9EFE5-F09C-4EE3-924F-7EBF46514C5E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D453BE79-628D-415A-9444-7051744D3579}">
      <dgm:prSet phldrT="[Texto]" custT="1"/>
      <dgm:spPr>
        <a:xfrm>
          <a:off x="4225625" y="1099111"/>
          <a:ext cx="904622" cy="1465481"/>
        </a:xfrm>
        <a:prstGeom prst="roundRect">
          <a:avLst/>
        </a:prstGeom>
        <a:solidFill>
          <a:srgbClr val="63A537">
            <a:shade val="80000"/>
            <a:hueOff val="229857"/>
            <a:satOff val="-13319"/>
            <a:lumOff val="17322"/>
            <a:alphaOff val="0"/>
          </a:srgb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>
            <a:buNone/>
          </a:pPr>
          <a:r>
            <a:rPr lang="es-CO" sz="1100" dirty="0">
              <a:solidFill>
                <a:sysClr val="windowText" lastClr="000000"/>
              </a:solidFill>
              <a:latin typeface="Arial Narrow" panose="020B0606020202030204" pitchFamily="34" charset="0"/>
              <a:ea typeface="+mn-ea"/>
              <a:cs typeface="+mn-cs"/>
            </a:rPr>
            <a:t>Levantamiento topográfico</a:t>
          </a:r>
        </a:p>
        <a:p>
          <a:pPr>
            <a:buNone/>
          </a:pPr>
          <a:endParaRPr lang="es-CO" sz="1100" dirty="0">
            <a:solidFill>
              <a:sysClr val="windowText" lastClr="000000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2C7EDE7C-52B1-478E-AC4F-AD3E6D8DA542}" type="parTrans" cxnId="{5A37B9EB-ABB2-4C38-85F3-EDBACAF7F307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2C16E28C-E1F5-4713-968F-4CE2E5331C55}" type="sibTrans" cxnId="{5A37B9EB-ABB2-4C38-85F3-EDBACAF7F307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0E62F4AF-385D-4529-9888-361507DE35BC}">
      <dgm:prSet phldrT="[Texto]" custT="1"/>
      <dgm:spPr>
        <a:xfrm>
          <a:off x="3170232" y="1099111"/>
          <a:ext cx="904622" cy="1465481"/>
        </a:xfrm>
        <a:prstGeom prst="roundRect">
          <a:avLst/>
        </a:prstGeom>
        <a:solidFill>
          <a:srgbClr val="63A537">
            <a:shade val="80000"/>
            <a:hueOff val="172393"/>
            <a:satOff val="-9989"/>
            <a:lumOff val="12991"/>
            <a:alphaOff val="0"/>
          </a:srgb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>
            <a:buNone/>
          </a:pPr>
          <a:r>
            <a:rPr lang="es-CO" sz="1100" dirty="0">
              <a:solidFill>
                <a:sysClr val="windowText" lastClr="000000"/>
              </a:solidFill>
              <a:latin typeface="Arial Narrow" panose="020B0606020202030204" pitchFamily="34" charset="0"/>
              <a:ea typeface="+mn-ea"/>
              <a:cs typeface="+mn-cs"/>
            </a:rPr>
            <a:t>Análisis Jurídico – catastral</a:t>
          </a:r>
        </a:p>
        <a:p>
          <a:pPr>
            <a:buNone/>
          </a:pPr>
          <a:endParaRPr lang="es-CO" sz="1100" dirty="0">
            <a:solidFill>
              <a:sysClr val="windowText" lastClr="000000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CE19EFCF-ACC4-4B83-8D1B-50D18A7042CF}" type="parTrans" cxnId="{09BCF7B2-C183-4C54-9F5A-19D406919022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348AD0C0-BFB3-4E47-AEFF-587A9AA071F0}" type="sibTrans" cxnId="{09BCF7B2-C183-4C54-9F5A-19D406919022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5608AB16-F03D-46D1-87FC-9C973A49838F}">
      <dgm:prSet phldrT="[Texto]" custT="1"/>
      <dgm:spPr>
        <a:xfrm>
          <a:off x="2114839" y="1099111"/>
          <a:ext cx="904622" cy="1465481"/>
        </a:xfrm>
        <a:prstGeom prst="roundRect">
          <a:avLst/>
        </a:prstGeom>
        <a:solidFill>
          <a:srgbClr val="63A537">
            <a:shade val="80000"/>
            <a:hueOff val="114929"/>
            <a:satOff val="-6659"/>
            <a:lumOff val="8661"/>
            <a:alphaOff val="0"/>
          </a:srgb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>
            <a:buNone/>
          </a:pPr>
          <a:r>
            <a:rPr lang="es-CO" sz="1100" dirty="0">
              <a:solidFill>
                <a:sysClr val="windowText" lastClr="000000"/>
              </a:solidFill>
              <a:latin typeface="Arial Narrow" panose="020B0606020202030204" pitchFamily="34" charset="0"/>
              <a:ea typeface="+mn-ea"/>
              <a:cs typeface="+mn-cs"/>
            </a:rPr>
            <a:t>Caracteriza-</a:t>
          </a:r>
          <a:r>
            <a:rPr lang="es-CO" sz="1100" dirty="0" err="1">
              <a:solidFill>
                <a:sysClr val="windowText" lastClr="000000"/>
              </a:solidFill>
              <a:latin typeface="Arial Narrow" panose="020B0606020202030204" pitchFamily="34" charset="0"/>
              <a:ea typeface="+mn-ea"/>
              <a:cs typeface="+mn-cs"/>
            </a:rPr>
            <a:t>ción</a:t>
          </a:r>
          <a:r>
            <a:rPr lang="es-CO" sz="1100" dirty="0">
              <a:solidFill>
                <a:sysClr val="windowText" lastClr="000000"/>
              </a:solidFill>
              <a:latin typeface="Arial Narrow" panose="020B0606020202030204" pitchFamily="34" charset="0"/>
              <a:ea typeface="+mn-ea"/>
              <a:cs typeface="+mn-cs"/>
            </a:rPr>
            <a:t> Predial</a:t>
          </a:r>
        </a:p>
        <a:p>
          <a:pPr>
            <a:buNone/>
          </a:pPr>
          <a:endParaRPr lang="es-CO" sz="1100" dirty="0">
            <a:solidFill>
              <a:sysClr val="windowText" lastClr="000000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94A15446-7AC9-4D42-A8E2-6850C63DB463}" type="parTrans" cxnId="{E932C329-E19D-4ACB-B3B6-303361326EA5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73102106-3452-466C-93E3-5C98F3DEE017}" type="sibTrans" cxnId="{E932C329-E19D-4ACB-B3B6-303361326EA5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4A1EF923-D94B-4B59-8DD1-EA531CB855B8}">
      <dgm:prSet phldrT="[Texto]" custT="1"/>
      <dgm:spPr>
        <a:xfrm>
          <a:off x="6336412" y="1099111"/>
          <a:ext cx="904622" cy="1465481"/>
        </a:xfrm>
        <a:prstGeom prst="roundRect">
          <a:avLst/>
        </a:prstGeom>
        <a:solidFill>
          <a:srgbClr val="63A537">
            <a:shade val="80000"/>
            <a:hueOff val="344786"/>
            <a:satOff val="-19978"/>
            <a:lumOff val="25983"/>
            <a:alphaOff val="0"/>
          </a:srgb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>
            <a:buNone/>
          </a:pPr>
          <a:r>
            <a:rPr lang="es-CO" sz="1100" dirty="0">
              <a:solidFill>
                <a:sysClr val="windowText" lastClr="000000"/>
              </a:solidFill>
              <a:latin typeface="Arial Narrow" panose="020B0606020202030204" pitchFamily="34" charset="0"/>
              <a:ea typeface="+mn-ea"/>
              <a:cs typeface="+mn-cs"/>
            </a:rPr>
            <a:t>Resultado del proceso jurídico</a:t>
          </a:r>
        </a:p>
        <a:p>
          <a:pPr>
            <a:buNone/>
          </a:pPr>
          <a:endParaRPr lang="es-CO" sz="1100" dirty="0">
            <a:solidFill>
              <a:sysClr val="windowText" lastClr="000000"/>
            </a:solidFill>
            <a:latin typeface="Arial Narrow" panose="020B0606020202030204" pitchFamily="34" charset="0"/>
            <a:ea typeface="+mn-ea"/>
            <a:cs typeface="+mn-cs"/>
          </a:endParaRPr>
        </a:p>
        <a:p>
          <a:pPr>
            <a:buNone/>
          </a:pPr>
          <a:endParaRPr lang="es-CO" sz="1100" dirty="0">
            <a:solidFill>
              <a:sysClr val="windowText" lastClr="000000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8E0A6CDA-20ED-4785-8081-856A21685EF4}" type="parTrans" cxnId="{B5D3F9F4-84BB-4084-A300-27FED75B9A0B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B82D69AD-7239-4A08-B8B8-A328E5A41A27}" type="sibTrans" cxnId="{B5D3F9F4-84BB-4084-A300-27FED75B9A0B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BBE8E275-16CE-4CB0-B121-933C0F4A9D4C}">
      <dgm:prSet phldrT="[Texto]" custT="1"/>
      <dgm:spPr>
        <a:xfrm>
          <a:off x="7391805" y="1099111"/>
          <a:ext cx="904622" cy="1465481"/>
        </a:xfrm>
        <a:prstGeom prst="roundRect">
          <a:avLst/>
        </a:prstGeom>
        <a:solidFill>
          <a:srgbClr val="63A537">
            <a:shade val="80000"/>
            <a:hueOff val="402250"/>
            <a:satOff val="-23308"/>
            <a:lumOff val="30313"/>
            <a:alphaOff val="0"/>
          </a:srgb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>
            <a:buNone/>
          </a:pPr>
          <a:r>
            <a:rPr lang="es-CO" sz="1100" dirty="0">
              <a:solidFill>
                <a:sysClr val="windowText" lastClr="000000"/>
              </a:solidFill>
              <a:latin typeface="Arial Narrow" panose="020B0606020202030204" pitchFamily="34" charset="0"/>
              <a:ea typeface="+mn-ea"/>
              <a:cs typeface="+mn-cs"/>
            </a:rPr>
            <a:t>Registro</a:t>
          </a:r>
        </a:p>
        <a:p>
          <a:pPr>
            <a:buNone/>
          </a:pPr>
          <a:endParaRPr lang="es-CO" sz="1100" dirty="0">
            <a:solidFill>
              <a:sysClr val="windowText" lastClr="000000"/>
            </a:solidFill>
            <a:latin typeface="Arial Narrow" panose="020B0606020202030204" pitchFamily="34" charset="0"/>
            <a:ea typeface="+mn-ea"/>
            <a:cs typeface="+mn-cs"/>
          </a:endParaRPr>
        </a:p>
        <a:p>
          <a:pPr>
            <a:buNone/>
          </a:pPr>
          <a:r>
            <a:rPr lang="es-CO" sz="1100" dirty="0">
              <a:solidFill>
                <a:sysClr val="windowText" lastClr="000000"/>
              </a:solidFill>
              <a:latin typeface="Arial Narrow" panose="020B0606020202030204" pitchFamily="34" charset="0"/>
              <a:ea typeface="+mn-ea"/>
              <a:cs typeface="+mn-cs"/>
            </a:rPr>
            <a:t>$1.000.000=</a:t>
          </a:r>
        </a:p>
      </dgm:t>
    </dgm:pt>
    <dgm:pt modelId="{1B3746F6-6DE7-465B-87E9-0D55137C5CA7}" type="parTrans" cxnId="{5AE82189-C4FB-4369-9D78-FD0578C9D3BB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76858C5B-ADF0-40A8-906B-63079D425D83}" type="sibTrans" cxnId="{5AE82189-C4FB-4369-9D78-FD0578C9D3BB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5BDC016C-C9F8-4C9F-8183-C81DDD84133F}" type="pres">
      <dgm:prSet presAssocID="{A817152A-26F7-429E-88C3-C83D59AC5FDE}" presName="CompostProcess" presStyleCnt="0">
        <dgm:presLayoutVars>
          <dgm:dir/>
          <dgm:resizeHandles val="exact"/>
        </dgm:presLayoutVars>
      </dgm:prSet>
      <dgm:spPr/>
    </dgm:pt>
    <dgm:pt modelId="{D8E925B8-F99B-47B4-A95F-914C128A13AE}" type="pres">
      <dgm:prSet presAssocID="{A817152A-26F7-429E-88C3-C83D59AC5FDE}" presName="arrow" presStyleLbl="bgShp" presStyleIdx="0" presStyleCnt="1" custLinFactNeighborX="-774"/>
      <dgm:spPr>
        <a:xfrm>
          <a:off x="567927" y="0"/>
          <a:ext cx="7055408" cy="3663704"/>
        </a:xfrm>
        <a:prstGeom prst="rightArrow">
          <a:avLst/>
        </a:prstGeom>
        <a:solidFill>
          <a:srgbClr val="63A537"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Text" lastClr="000000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gm:spPr>
    </dgm:pt>
    <dgm:pt modelId="{D656064E-699F-47DE-AF4A-FDE8671D3473}" type="pres">
      <dgm:prSet presAssocID="{A817152A-26F7-429E-88C3-C83D59AC5FDE}" presName="linearProcess" presStyleCnt="0"/>
      <dgm:spPr/>
    </dgm:pt>
    <dgm:pt modelId="{88A6478F-AF45-4034-81FE-4B67EB927950}" type="pres">
      <dgm:prSet presAssocID="{64550559-88D0-4DA5-8470-D3AA3844423E}" presName="textNode" presStyleLbl="node1" presStyleIdx="0" presStyleCnt="8" custLinFactNeighborX="-8553">
        <dgm:presLayoutVars>
          <dgm:bulletEnabled val="1"/>
        </dgm:presLayoutVars>
      </dgm:prSet>
      <dgm:spPr/>
    </dgm:pt>
    <dgm:pt modelId="{B55F0923-225F-479F-947F-03B2F3D45B20}" type="pres">
      <dgm:prSet presAssocID="{71A6B25D-175B-4332-86C8-95929A5CF066}" presName="sibTrans" presStyleCnt="0"/>
      <dgm:spPr/>
    </dgm:pt>
    <dgm:pt modelId="{C3F97121-74F1-4D5D-9D9C-7BE09A251747}" type="pres">
      <dgm:prSet presAssocID="{2C507866-F29B-4FF8-942D-40EBE288F4DD}" presName="textNode" presStyleLbl="node1" presStyleIdx="1" presStyleCnt="8">
        <dgm:presLayoutVars>
          <dgm:bulletEnabled val="1"/>
        </dgm:presLayoutVars>
      </dgm:prSet>
      <dgm:spPr/>
    </dgm:pt>
    <dgm:pt modelId="{6D42BAA6-2065-46F7-8D82-066B3669D453}" type="pres">
      <dgm:prSet presAssocID="{D69DB051-5DC2-4EE4-8F8D-D5479BFD1FCE}" presName="sibTrans" presStyleCnt="0"/>
      <dgm:spPr/>
    </dgm:pt>
    <dgm:pt modelId="{4EF34F8A-6226-4D93-8D41-FAD4ABA908E1}" type="pres">
      <dgm:prSet presAssocID="{5608AB16-F03D-46D1-87FC-9C973A49838F}" presName="textNode" presStyleLbl="node1" presStyleIdx="2" presStyleCnt="8">
        <dgm:presLayoutVars>
          <dgm:bulletEnabled val="1"/>
        </dgm:presLayoutVars>
      </dgm:prSet>
      <dgm:spPr/>
    </dgm:pt>
    <dgm:pt modelId="{D897E4C0-9C60-4E11-A5C3-2C7AE7F39380}" type="pres">
      <dgm:prSet presAssocID="{73102106-3452-466C-93E3-5C98F3DEE017}" presName="sibTrans" presStyleCnt="0"/>
      <dgm:spPr/>
    </dgm:pt>
    <dgm:pt modelId="{159F423B-9ABB-4157-9BDC-0BFA860621BF}" type="pres">
      <dgm:prSet presAssocID="{0E62F4AF-385D-4529-9888-361507DE35BC}" presName="textNode" presStyleLbl="node1" presStyleIdx="3" presStyleCnt="8">
        <dgm:presLayoutVars>
          <dgm:bulletEnabled val="1"/>
        </dgm:presLayoutVars>
      </dgm:prSet>
      <dgm:spPr/>
    </dgm:pt>
    <dgm:pt modelId="{B3D1B0D1-DE7C-46F0-8CDF-0E221137439D}" type="pres">
      <dgm:prSet presAssocID="{348AD0C0-BFB3-4E47-AEFF-587A9AA071F0}" presName="sibTrans" presStyleCnt="0"/>
      <dgm:spPr/>
    </dgm:pt>
    <dgm:pt modelId="{46BE0916-ECA1-4A13-AAD4-482416DD6475}" type="pres">
      <dgm:prSet presAssocID="{D453BE79-628D-415A-9444-7051744D3579}" presName="textNode" presStyleLbl="node1" presStyleIdx="4" presStyleCnt="8">
        <dgm:presLayoutVars>
          <dgm:bulletEnabled val="1"/>
        </dgm:presLayoutVars>
      </dgm:prSet>
      <dgm:spPr/>
    </dgm:pt>
    <dgm:pt modelId="{35E6A019-DBE0-41F7-8AAE-2C70B92814BA}" type="pres">
      <dgm:prSet presAssocID="{2C16E28C-E1F5-4713-968F-4CE2E5331C55}" presName="sibTrans" presStyleCnt="0"/>
      <dgm:spPr/>
    </dgm:pt>
    <dgm:pt modelId="{ED757861-A47E-44D2-93EE-08DF3B4AB3B1}" type="pres">
      <dgm:prSet presAssocID="{DC8B31D4-80C5-425A-A6E7-EFEEB8DBA9EC}" presName="textNode" presStyleLbl="node1" presStyleIdx="5" presStyleCnt="8">
        <dgm:presLayoutVars>
          <dgm:bulletEnabled val="1"/>
        </dgm:presLayoutVars>
      </dgm:prSet>
      <dgm:spPr/>
    </dgm:pt>
    <dgm:pt modelId="{618CF013-C60E-4E33-AF17-BE81B102381C}" type="pres">
      <dgm:prSet presAssocID="{D6FCA453-15D3-4C3D-A330-294B76D7C297}" presName="sibTrans" presStyleCnt="0"/>
      <dgm:spPr/>
    </dgm:pt>
    <dgm:pt modelId="{DB59DE26-2C6E-49F7-AE37-1E99003F3B0C}" type="pres">
      <dgm:prSet presAssocID="{4A1EF923-D94B-4B59-8DD1-EA531CB855B8}" presName="textNode" presStyleLbl="node1" presStyleIdx="6" presStyleCnt="8">
        <dgm:presLayoutVars>
          <dgm:bulletEnabled val="1"/>
        </dgm:presLayoutVars>
      </dgm:prSet>
      <dgm:spPr/>
    </dgm:pt>
    <dgm:pt modelId="{250C2E20-24A4-471C-B2BD-03BCB05335C7}" type="pres">
      <dgm:prSet presAssocID="{B82D69AD-7239-4A08-B8B8-A328E5A41A27}" presName="sibTrans" presStyleCnt="0"/>
      <dgm:spPr/>
    </dgm:pt>
    <dgm:pt modelId="{D914ED58-878E-4B47-9941-22C94C1BCB1A}" type="pres">
      <dgm:prSet presAssocID="{BBE8E275-16CE-4CB0-B121-933C0F4A9D4C}" presName="textNode" presStyleLbl="node1" presStyleIdx="7" presStyleCnt="8">
        <dgm:presLayoutVars>
          <dgm:bulletEnabled val="1"/>
        </dgm:presLayoutVars>
      </dgm:prSet>
      <dgm:spPr/>
    </dgm:pt>
  </dgm:ptLst>
  <dgm:cxnLst>
    <dgm:cxn modelId="{A8A98E06-E6E2-474E-A6FE-7A39A0A154D4}" type="presOf" srcId="{4A1EF923-D94B-4B59-8DD1-EA531CB855B8}" destId="{DB59DE26-2C6E-49F7-AE37-1E99003F3B0C}" srcOrd="0" destOrd="0" presId="urn:microsoft.com/office/officeart/2005/8/layout/hProcess9"/>
    <dgm:cxn modelId="{F53DAB22-D2D7-4371-96C7-E539E5CDE2DF}" type="presOf" srcId="{A817152A-26F7-429E-88C3-C83D59AC5FDE}" destId="{5BDC016C-C9F8-4C9F-8183-C81DDD84133F}" srcOrd="0" destOrd="0" presId="urn:microsoft.com/office/officeart/2005/8/layout/hProcess9"/>
    <dgm:cxn modelId="{E932C329-E19D-4ACB-B3B6-303361326EA5}" srcId="{A817152A-26F7-429E-88C3-C83D59AC5FDE}" destId="{5608AB16-F03D-46D1-87FC-9C973A49838F}" srcOrd="2" destOrd="0" parTransId="{94A15446-7AC9-4D42-A8E2-6850C63DB463}" sibTransId="{73102106-3452-466C-93E3-5C98F3DEE017}"/>
    <dgm:cxn modelId="{6D44B13A-9940-4D11-890E-8F93D8661125}" srcId="{A817152A-26F7-429E-88C3-C83D59AC5FDE}" destId="{2C507866-F29B-4FF8-942D-40EBE288F4DD}" srcOrd="1" destOrd="0" parTransId="{AE09A5C0-E634-45B4-9BA0-FE2B0258A047}" sibTransId="{D69DB051-5DC2-4EE4-8F8D-D5479BFD1FCE}"/>
    <dgm:cxn modelId="{279FCB3D-8F4A-4C31-88C1-417D97007C7B}" type="presOf" srcId="{D453BE79-628D-415A-9444-7051744D3579}" destId="{46BE0916-ECA1-4A13-AAD4-482416DD6475}" srcOrd="0" destOrd="0" presId="urn:microsoft.com/office/officeart/2005/8/layout/hProcess9"/>
    <dgm:cxn modelId="{86BAEA52-74B5-4ED4-801E-34EEFED44638}" srcId="{A817152A-26F7-429E-88C3-C83D59AC5FDE}" destId="{64550559-88D0-4DA5-8470-D3AA3844423E}" srcOrd="0" destOrd="0" parTransId="{F170C2E4-490C-49F8-98D8-CED9F2F04500}" sibTransId="{71A6B25D-175B-4332-86C8-95929A5CF066}"/>
    <dgm:cxn modelId="{6F378E82-AAFB-4B95-B988-DA9A4F70A8FD}" type="presOf" srcId="{2C507866-F29B-4FF8-942D-40EBE288F4DD}" destId="{C3F97121-74F1-4D5D-9D9C-7BE09A251747}" srcOrd="0" destOrd="0" presId="urn:microsoft.com/office/officeart/2005/8/layout/hProcess9"/>
    <dgm:cxn modelId="{5AE82189-C4FB-4369-9D78-FD0578C9D3BB}" srcId="{A817152A-26F7-429E-88C3-C83D59AC5FDE}" destId="{BBE8E275-16CE-4CB0-B121-933C0F4A9D4C}" srcOrd="7" destOrd="0" parTransId="{1B3746F6-6DE7-465B-87E9-0D55137C5CA7}" sibTransId="{76858C5B-ADF0-40A8-906B-63079D425D83}"/>
    <dgm:cxn modelId="{2A3C7CA2-EA46-4084-ABA1-F7C95592F1E9}" type="presOf" srcId="{BBE8E275-16CE-4CB0-B121-933C0F4A9D4C}" destId="{D914ED58-878E-4B47-9941-22C94C1BCB1A}" srcOrd="0" destOrd="0" presId="urn:microsoft.com/office/officeart/2005/8/layout/hProcess9"/>
    <dgm:cxn modelId="{09BCF7B2-C183-4C54-9F5A-19D406919022}" srcId="{A817152A-26F7-429E-88C3-C83D59AC5FDE}" destId="{0E62F4AF-385D-4529-9888-361507DE35BC}" srcOrd="3" destOrd="0" parTransId="{CE19EFCF-ACC4-4B83-8D1B-50D18A7042CF}" sibTransId="{348AD0C0-BFB3-4E47-AEFF-587A9AA071F0}"/>
    <dgm:cxn modelId="{1A9A71BF-FD18-4F0B-943E-ECA280CBA3EB}" type="presOf" srcId="{DC8B31D4-80C5-425A-A6E7-EFEEB8DBA9EC}" destId="{ED757861-A47E-44D2-93EE-08DF3B4AB3B1}" srcOrd="0" destOrd="0" presId="urn:microsoft.com/office/officeart/2005/8/layout/hProcess9"/>
    <dgm:cxn modelId="{FE2C6DD5-B1E6-4ECC-A165-16E1BD126B93}" type="presOf" srcId="{64550559-88D0-4DA5-8470-D3AA3844423E}" destId="{88A6478F-AF45-4034-81FE-4B67EB927950}" srcOrd="0" destOrd="0" presId="urn:microsoft.com/office/officeart/2005/8/layout/hProcess9"/>
    <dgm:cxn modelId="{311C61E1-8C11-427C-BFC2-524038B70C29}" type="presOf" srcId="{0E62F4AF-385D-4529-9888-361507DE35BC}" destId="{159F423B-9ABB-4157-9BDC-0BFA860621BF}" srcOrd="0" destOrd="0" presId="urn:microsoft.com/office/officeart/2005/8/layout/hProcess9"/>
    <dgm:cxn modelId="{E8F9EFE5-F09C-4EE3-924F-7EBF46514C5E}" srcId="{A817152A-26F7-429E-88C3-C83D59AC5FDE}" destId="{DC8B31D4-80C5-425A-A6E7-EFEEB8DBA9EC}" srcOrd="5" destOrd="0" parTransId="{EB1E902A-5494-4D10-9D76-17EB6AC63BE9}" sibTransId="{D6FCA453-15D3-4C3D-A330-294B76D7C297}"/>
    <dgm:cxn modelId="{5A37B9EB-ABB2-4C38-85F3-EDBACAF7F307}" srcId="{A817152A-26F7-429E-88C3-C83D59AC5FDE}" destId="{D453BE79-628D-415A-9444-7051744D3579}" srcOrd="4" destOrd="0" parTransId="{2C7EDE7C-52B1-478E-AC4F-AD3E6D8DA542}" sibTransId="{2C16E28C-E1F5-4713-968F-4CE2E5331C55}"/>
    <dgm:cxn modelId="{B5D3F9F4-84BB-4084-A300-27FED75B9A0B}" srcId="{A817152A-26F7-429E-88C3-C83D59AC5FDE}" destId="{4A1EF923-D94B-4B59-8DD1-EA531CB855B8}" srcOrd="6" destOrd="0" parTransId="{8E0A6CDA-20ED-4785-8081-856A21685EF4}" sibTransId="{B82D69AD-7239-4A08-B8B8-A328E5A41A27}"/>
    <dgm:cxn modelId="{163967FC-99ED-4D3A-950C-CF39822A525F}" type="presOf" srcId="{5608AB16-F03D-46D1-87FC-9C973A49838F}" destId="{4EF34F8A-6226-4D93-8D41-FAD4ABA908E1}" srcOrd="0" destOrd="0" presId="urn:microsoft.com/office/officeart/2005/8/layout/hProcess9"/>
    <dgm:cxn modelId="{21CB244E-9E2D-410D-908B-78ABE8879F5C}" type="presParOf" srcId="{5BDC016C-C9F8-4C9F-8183-C81DDD84133F}" destId="{D8E925B8-F99B-47B4-A95F-914C128A13AE}" srcOrd="0" destOrd="0" presId="urn:microsoft.com/office/officeart/2005/8/layout/hProcess9"/>
    <dgm:cxn modelId="{9AA84446-ABBE-4A95-BB44-5758B91964CE}" type="presParOf" srcId="{5BDC016C-C9F8-4C9F-8183-C81DDD84133F}" destId="{D656064E-699F-47DE-AF4A-FDE8671D3473}" srcOrd="1" destOrd="0" presId="urn:microsoft.com/office/officeart/2005/8/layout/hProcess9"/>
    <dgm:cxn modelId="{5173AF4F-CF01-40B7-9EBB-3349015066DA}" type="presParOf" srcId="{D656064E-699F-47DE-AF4A-FDE8671D3473}" destId="{88A6478F-AF45-4034-81FE-4B67EB927950}" srcOrd="0" destOrd="0" presId="urn:microsoft.com/office/officeart/2005/8/layout/hProcess9"/>
    <dgm:cxn modelId="{C5B4DD81-F696-44A0-833A-9433BA39BBCF}" type="presParOf" srcId="{D656064E-699F-47DE-AF4A-FDE8671D3473}" destId="{B55F0923-225F-479F-947F-03B2F3D45B20}" srcOrd="1" destOrd="0" presId="urn:microsoft.com/office/officeart/2005/8/layout/hProcess9"/>
    <dgm:cxn modelId="{33779650-9AEB-44E2-8498-B6647569A93F}" type="presParOf" srcId="{D656064E-699F-47DE-AF4A-FDE8671D3473}" destId="{C3F97121-74F1-4D5D-9D9C-7BE09A251747}" srcOrd="2" destOrd="0" presId="urn:microsoft.com/office/officeart/2005/8/layout/hProcess9"/>
    <dgm:cxn modelId="{D24DE705-0A41-4F83-A3BC-578E2E8E7B63}" type="presParOf" srcId="{D656064E-699F-47DE-AF4A-FDE8671D3473}" destId="{6D42BAA6-2065-46F7-8D82-066B3669D453}" srcOrd="3" destOrd="0" presId="urn:microsoft.com/office/officeart/2005/8/layout/hProcess9"/>
    <dgm:cxn modelId="{2217AA2B-9C4E-4205-9079-F49FEE1915F4}" type="presParOf" srcId="{D656064E-699F-47DE-AF4A-FDE8671D3473}" destId="{4EF34F8A-6226-4D93-8D41-FAD4ABA908E1}" srcOrd="4" destOrd="0" presId="urn:microsoft.com/office/officeart/2005/8/layout/hProcess9"/>
    <dgm:cxn modelId="{E73DED4F-4FAA-4B25-BBB9-BA2D2C9FC5BA}" type="presParOf" srcId="{D656064E-699F-47DE-AF4A-FDE8671D3473}" destId="{D897E4C0-9C60-4E11-A5C3-2C7AE7F39380}" srcOrd="5" destOrd="0" presId="urn:microsoft.com/office/officeart/2005/8/layout/hProcess9"/>
    <dgm:cxn modelId="{0B91F00D-5908-4D95-B204-EB5A028ECAAE}" type="presParOf" srcId="{D656064E-699F-47DE-AF4A-FDE8671D3473}" destId="{159F423B-9ABB-4157-9BDC-0BFA860621BF}" srcOrd="6" destOrd="0" presId="urn:microsoft.com/office/officeart/2005/8/layout/hProcess9"/>
    <dgm:cxn modelId="{7E852B94-8741-4CB5-9E20-3A7315C8AE6F}" type="presParOf" srcId="{D656064E-699F-47DE-AF4A-FDE8671D3473}" destId="{B3D1B0D1-DE7C-46F0-8CDF-0E221137439D}" srcOrd="7" destOrd="0" presId="urn:microsoft.com/office/officeart/2005/8/layout/hProcess9"/>
    <dgm:cxn modelId="{3AE191EA-9F9D-4B88-9456-15AA44BEEB9F}" type="presParOf" srcId="{D656064E-699F-47DE-AF4A-FDE8671D3473}" destId="{46BE0916-ECA1-4A13-AAD4-482416DD6475}" srcOrd="8" destOrd="0" presId="urn:microsoft.com/office/officeart/2005/8/layout/hProcess9"/>
    <dgm:cxn modelId="{4D3BCED4-3D2B-4CE4-938A-4E4746662A2A}" type="presParOf" srcId="{D656064E-699F-47DE-AF4A-FDE8671D3473}" destId="{35E6A019-DBE0-41F7-8AAE-2C70B92814BA}" srcOrd="9" destOrd="0" presId="urn:microsoft.com/office/officeart/2005/8/layout/hProcess9"/>
    <dgm:cxn modelId="{57E00C4E-AA84-4E17-B8D7-7DBF700E42E3}" type="presParOf" srcId="{D656064E-699F-47DE-AF4A-FDE8671D3473}" destId="{ED757861-A47E-44D2-93EE-08DF3B4AB3B1}" srcOrd="10" destOrd="0" presId="urn:microsoft.com/office/officeart/2005/8/layout/hProcess9"/>
    <dgm:cxn modelId="{F251A20F-05FC-4B93-9376-D23B8850B4F2}" type="presParOf" srcId="{D656064E-699F-47DE-AF4A-FDE8671D3473}" destId="{618CF013-C60E-4E33-AF17-BE81B102381C}" srcOrd="11" destOrd="0" presId="urn:microsoft.com/office/officeart/2005/8/layout/hProcess9"/>
    <dgm:cxn modelId="{AA5FC77F-D305-4989-AA7E-868042261B2D}" type="presParOf" srcId="{D656064E-699F-47DE-AF4A-FDE8671D3473}" destId="{DB59DE26-2C6E-49F7-AE37-1E99003F3B0C}" srcOrd="12" destOrd="0" presId="urn:microsoft.com/office/officeart/2005/8/layout/hProcess9"/>
    <dgm:cxn modelId="{EBB1B154-F6B8-42B8-BA4C-1C5D3FB374E2}" type="presParOf" srcId="{D656064E-699F-47DE-AF4A-FDE8671D3473}" destId="{250C2E20-24A4-471C-B2BD-03BCB05335C7}" srcOrd="13" destOrd="0" presId="urn:microsoft.com/office/officeart/2005/8/layout/hProcess9"/>
    <dgm:cxn modelId="{27E37A07-3F72-46AF-A799-26478A96DEF9}" type="presParOf" srcId="{D656064E-699F-47DE-AF4A-FDE8671D3473}" destId="{D914ED58-878E-4B47-9941-22C94C1BCB1A}" srcOrd="1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D37DC2-A330-478B-B9AA-A583A78404D9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4EE1C013-3EAE-4DFB-97D7-F8E89E93E892}">
      <dgm:prSet phldrT="[Texto]" custT="1"/>
      <dgm:spPr>
        <a:xfrm>
          <a:off x="5079990" y="43206"/>
          <a:ext cx="1401938" cy="1401938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s-CO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.</a:t>
          </a:r>
        </a:p>
      </dgm:t>
    </dgm:pt>
    <dgm:pt modelId="{314D3F52-8709-48AF-8634-343C709D703B}" type="parTrans" cxnId="{3CFCC7D3-75D9-4CB8-A2C6-3F30EB565293}">
      <dgm:prSet/>
      <dgm:spPr/>
      <dgm:t>
        <a:bodyPr/>
        <a:lstStyle/>
        <a:p>
          <a:endParaRPr lang="es-CO" sz="400"/>
        </a:p>
      </dgm:t>
    </dgm:pt>
    <dgm:pt modelId="{E45D23DA-0D50-48B7-90E7-C7394D6931E1}" type="sibTrans" cxnId="{3CFCC7D3-75D9-4CB8-A2C6-3F30EB565293}">
      <dgm:prSet/>
      <dgm:spPr>
        <a:xfrm>
          <a:off x="1782503" y="2694"/>
          <a:ext cx="5255792" cy="5255792"/>
        </a:xfrm>
        <a:prstGeom prst="circularArrow">
          <a:avLst>
            <a:gd name="adj1" fmla="val 5201"/>
            <a:gd name="adj2" fmla="val 336008"/>
            <a:gd name="adj3" fmla="val 21292855"/>
            <a:gd name="adj4" fmla="val 19766578"/>
            <a:gd name="adj5" fmla="val 6068"/>
          </a:avLst>
        </a:prstGeom>
        <a:solidFill>
          <a:srgbClr val="99CB38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s-CO" sz="400"/>
        </a:p>
      </dgm:t>
    </dgm:pt>
    <dgm:pt modelId="{328BB30C-CBF6-4F27-8468-5638118C02BB}">
      <dgm:prSet phldrT="[Texto]" custT="1"/>
      <dgm:spPr>
        <a:xfrm>
          <a:off x="5927043" y="2650167"/>
          <a:ext cx="1401938" cy="1401938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s-CO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.</a:t>
          </a:r>
        </a:p>
      </dgm:t>
    </dgm:pt>
    <dgm:pt modelId="{3B34FF76-A5E2-44F9-BD6B-952BF75CBC71}" type="parTrans" cxnId="{642D96C3-7059-4635-9D6D-770AB58E5EB2}">
      <dgm:prSet/>
      <dgm:spPr/>
      <dgm:t>
        <a:bodyPr/>
        <a:lstStyle/>
        <a:p>
          <a:endParaRPr lang="es-CO" sz="400"/>
        </a:p>
      </dgm:t>
    </dgm:pt>
    <dgm:pt modelId="{56756220-718D-49D6-B4F2-7F6DEF3A84B6}" type="sibTrans" cxnId="{642D96C3-7059-4635-9D6D-770AB58E5EB2}">
      <dgm:prSet/>
      <dgm:spPr>
        <a:xfrm>
          <a:off x="1782503" y="2694"/>
          <a:ext cx="5255792" cy="5255792"/>
        </a:xfrm>
        <a:prstGeom prst="circularArrow">
          <a:avLst>
            <a:gd name="adj1" fmla="val 5201"/>
            <a:gd name="adj2" fmla="val 336008"/>
            <a:gd name="adj3" fmla="val 4014297"/>
            <a:gd name="adj4" fmla="val 2253800"/>
            <a:gd name="adj5" fmla="val 6068"/>
          </a:avLst>
        </a:prstGeom>
        <a:solidFill>
          <a:srgbClr val="99CB38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s-CO" sz="400"/>
        </a:p>
      </dgm:t>
    </dgm:pt>
    <dgm:pt modelId="{1925044E-2FEF-4723-B33F-9CCCD3B16ADD}">
      <dgm:prSet phldrT="[Texto]" custT="1"/>
      <dgm:spPr>
        <a:xfrm>
          <a:off x="3709430" y="4261357"/>
          <a:ext cx="1401938" cy="1401938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s-CO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.</a:t>
          </a:r>
        </a:p>
      </dgm:t>
    </dgm:pt>
    <dgm:pt modelId="{745E1F8F-788E-4D8F-B4B1-9327A8E0252A}" type="parTrans" cxnId="{65B9D95C-CC1C-4CC3-9629-1B4583A07A81}">
      <dgm:prSet/>
      <dgm:spPr/>
      <dgm:t>
        <a:bodyPr/>
        <a:lstStyle/>
        <a:p>
          <a:endParaRPr lang="es-CO" sz="400"/>
        </a:p>
      </dgm:t>
    </dgm:pt>
    <dgm:pt modelId="{9441D45A-FE9B-45DB-85C8-8666CC38DD56}" type="sibTrans" cxnId="{65B9D95C-CC1C-4CC3-9629-1B4583A07A81}">
      <dgm:prSet/>
      <dgm:spPr>
        <a:xfrm>
          <a:off x="1782503" y="2694"/>
          <a:ext cx="5255792" cy="5255792"/>
        </a:xfrm>
        <a:prstGeom prst="circularArrow">
          <a:avLst>
            <a:gd name="adj1" fmla="val 5201"/>
            <a:gd name="adj2" fmla="val 336008"/>
            <a:gd name="adj3" fmla="val 8210192"/>
            <a:gd name="adj4" fmla="val 6449695"/>
            <a:gd name="adj5" fmla="val 6068"/>
          </a:avLst>
        </a:prstGeom>
        <a:solidFill>
          <a:srgbClr val="99CB38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s-CO" sz="400"/>
        </a:p>
      </dgm:t>
    </dgm:pt>
    <dgm:pt modelId="{45E081B0-B9C2-43ED-BCC7-AFBD84654D16}">
      <dgm:prSet phldrT="[Texto]" custT="1"/>
      <dgm:spPr>
        <a:xfrm>
          <a:off x="1491816" y="2650167"/>
          <a:ext cx="1401938" cy="1401938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s-CO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.</a:t>
          </a:r>
        </a:p>
      </dgm:t>
    </dgm:pt>
    <dgm:pt modelId="{CDA723B1-8318-4207-A5C3-73EB41C77A03}" type="parTrans" cxnId="{CADF393F-F5B2-454D-A438-6908814773A6}">
      <dgm:prSet/>
      <dgm:spPr/>
      <dgm:t>
        <a:bodyPr/>
        <a:lstStyle/>
        <a:p>
          <a:endParaRPr lang="es-CO" sz="400"/>
        </a:p>
      </dgm:t>
    </dgm:pt>
    <dgm:pt modelId="{0D740E4A-612E-4278-A873-B5B40601F544}" type="sibTrans" cxnId="{CADF393F-F5B2-454D-A438-6908814773A6}">
      <dgm:prSet/>
      <dgm:spPr>
        <a:xfrm>
          <a:off x="1782503" y="2694"/>
          <a:ext cx="5255792" cy="5255792"/>
        </a:xfrm>
        <a:prstGeom prst="circularArrow">
          <a:avLst>
            <a:gd name="adj1" fmla="val 5201"/>
            <a:gd name="adj2" fmla="val 336008"/>
            <a:gd name="adj3" fmla="val 12911518"/>
            <a:gd name="adj4" fmla="val 10771137"/>
            <a:gd name="adj5" fmla="val 6068"/>
          </a:avLst>
        </a:prstGeom>
        <a:solidFill>
          <a:srgbClr val="99CB38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s-CO" sz="400"/>
        </a:p>
      </dgm:t>
    </dgm:pt>
    <dgm:pt modelId="{DABA50C2-E281-41E0-992A-F4587F0B9C09}">
      <dgm:prSet phldrT="[Texto]" custT="1"/>
      <dgm:spPr>
        <a:xfrm>
          <a:off x="2228158" y="381122"/>
          <a:ext cx="1623360" cy="72610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s-CO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.</a:t>
          </a:r>
        </a:p>
      </dgm:t>
    </dgm:pt>
    <dgm:pt modelId="{4567BCF3-F173-42BE-9721-B2F3B00BAB79}" type="parTrans" cxnId="{78C346DE-957F-4D60-9338-04C0010C9706}">
      <dgm:prSet/>
      <dgm:spPr/>
      <dgm:t>
        <a:bodyPr/>
        <a:lstStyle/>
        <a:p>
          <a:endParaRPr lang="es-CO" sz="400"/>
        </a:p>
      </dgm:t>
    </dgm:pt>
    <dgm:pt modelId="{E2578647-5C5C-4116-8ECA-7CFA0CD45B62}" type="sibTrans" cxnId="{78C346DE-957F-4D60-9338-04C0010C9706}">
      <dgm:prSet/>
      <dgm:spPr>
        <a:xfrm>
          <a:off x="1782503" y="2694"/>
          <a:ext cx="5255792" cy="5255792"/>
        </a:xfrm>
        <a:prstGeom prst="circularArrow">
          <a:avLst>
            <a:gd name="adj1" fmla="val 5201"/>
            <a:gd name="adj2" fmla="val 336008"/>
            <a:gd name="adj3" fmla="val 16865287"/>
            <a:gd name="adj4" fmla="val 15284090"/>
            <a:gd name="adj5" fmla="val 6068"/>
          </a:avLst>
        </a:prstGeom>
        <a:solidFill>
          <a:srgbClr val="99CB38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s-CO" sz="400"/>
        </a:p>
      </dgm:t>
    </dgm:pt>
    <dgm:pt modelId="{22485492-AC2A-468A-83F8-A667C4FD2E05}" type="pres">
      <dgm:prSet presAssocID="{9ED37DC2-A330-478B-B9AA-A583A78404D9}" presName="cycle" presStyleCnt="0">
        <dgm:presLayoutVars>
          <dgm:dir/>
          <dgm:resizeHandles val="exact"/>
        </dgm:presLayoutVars>
      </dgm:prSet>
      <dgm:spPr/>
    </dgm:pt>
    <dgm:pt modelId="{B740666B-DC85-4FBB-8858-3898AD848647}" type="pres">
      <dgm:prSet presAssocID="{4EE1C013-3EAE-4DFB-97D7-F8E89E93E892}" presName="dummy" presStyleCnt="0"/>
      <dgm:spPr/>
    </dgm:pt>
    <dgm:pt modelId="{F9D47DE9-080C-4ACE-8C05-0779F2D40B68}" type="pres">
      <dgm:prSet presAssocID="{4EE1C013-3EAE-4DFB-97D7-F8E89E93E892}" presName="node" presStyleLbl="revTx" presStyleIdx="0" presStyleCnt="5">
        <dgm:presLayoutVars>
          <dgm:bulletEnabled val="1"/>
        </dgm:presLayoutVars>
      </dgm:prSet>
      <dgm:spPr/>
    </dgm:pt>
    <dgm:pt modelId="{34F62C31-D0F1-41FC-99B8-86009A01033F}" type="pres">
      <dgm:prSet presAssocID="{E45D23DA-0D50-48B7-90E7-C7394D6931E1}" presName="sibTrans" presStyleLbl="node1" presStyleIdx="0" presStyleCnt="5"/>
      <dgm:spPr/>
    </dgm:pt>
    <dgm:pt modelId="{F1BF8CEA-C734-4DB2-AD7B-1F0D887466CA}" type="pres">
      <dgm:prSet presAssocID="{328BB30C-CBF6-4F27-8468-5638118C02BB}" presName="dummy" presStyleCnt="0"/>
      <dgm:spPr/>
    </dgm:pt>
    <dgm:pt modelId="{3788A8AE-4D41-4F6D-BEC0-3CE40454087C}" type="pres">
      <dgm:prSet presAssocID="{328BB30C-CBF6-4F27-8468-5638118C02BB}" presName="node" presStyleLbl="revTx" presStyleIdx="1" presStyleCnt="5">
        <dgm:presLayoutVars>
          <dgm:bulletEnabled val="1"/>
        </dgm:presLayoutVars>
      </dgm:prSet>
      <dgm:spPr/>
    </dgm:pt>
    <dgm:pt modelId="{8BDEA7B0-3903-4599-9682-F01E82946D44}" type="pres">
      <dgm:prSet presAssocID="{56756220-718D-49D6-B4F2-7F6DEF3A84B6}" presName="sibTrans" presStyleLbl="node1" presStyleIdx="1" presStyleCnt="5"/>
      <dgm:spPr/>
    </dgm:pt>
    <dgm:pt modelId="{16E46E21-FBF8-4E36-9A1D-31C970EFD747}" type="pres">
      <dgm:prSet presAssocID="{1925044E-2FEF-4723-B33F-9CCCD3B16ADD}" presName="dummy" presStyleCnt="0"/>
      <dgm:spPr/>
    </dgm:pt>
    <dgm:pt modelId="{7F66CAF5-6045-4C79-8D91-3BB5343DA8D2}" type="pres">
      <dgm:prSet presAssocID="{1925044E-2FEF-4723-B33F-9CCCD3B16ADD}" presName="node" presStyleLbl="revTx" presStyleIdx="2" presStyleCnt="5">
        <dgm:presLayoutVars>
          <dgm:bulletEnabled val="1"/>
        </dgm:presLayoutVars>
      </dgm:prSet>
      <dgm:spPr/>
    </dgm:pt>
    <dgm:pt modelId="{1AA903C8-9C8A-4F7D-B282-C08C5427CD63}" type="pres">
      <dgm:prSet presAssocID="{9441D45A-FE9B-45DB-85C8-8666CC38DD56}" presName="sibTrans" presStyleLbl="node1" presStyleIdx="2" presStyleCnt="5"/>
      <dgm:spPr/>
    </dgm:pt>
    <dgm:pt modelId="{0B6B0AC9-C842-4F03-A315-366B11A2B2E0}" type="pres">
      <dgm:prSet presAssocID="{45E081B0-B9C2-43ED-BCC7-AFBD84654D16}" presName="dummy" presStyleCnt="0"/>
      <dgm:spPr/>
    </dgm:pt>
    <dgm:pt modelId="{D595118D-A3C3-4DE3-B141-1EDA6722303B}" type="pres">
      <dgm:prSet presAssocID="{45E081B0-B9C2-43ED-BCC7-AFBD84654D16}" presName="node" presStyleLbl="revTx" presStyleIdx="3" presStyleCnt="5">
        <dgm:presLayoutVars>
          <dgm:bulletEnabled val="1"/>
        </dgm:presLayoutVars>
      </dgm:prSet>
      <dgm:spPr/>
    </dgm:pt>
    <dgm:pt modelId="{C8699050-F859-4533-812D-54E2D800F1FE}" type="pres">
      <dgm:prSet presAssocID="{0D740E4A-612E-4278-A873-B5B40601F544}" presName="sibTrans" presStyleLbl="node1" presStyleIdx="3" presStyleCnt="5"/>
      <dgm:spPr/>
    </dgm:pt>
    <dgm:pt modelId="{AF4A4630-14B5-4F44-9BE0-0322891D2EE0}" type="pres">
      <dgm:prSet presAssocID="{DABA50C2-E281-41E0-992A-F4587F0B9C09}" presName="dummy" presStyleCnt="0"/>
      <dgm:spPr/>
    </dgm:pt>
    <dgm:pt modelId="{C0B82C03-99A2-49F3-A86E-16DB49E8F59A}" type="pres">
      <dgm:prSet presAssocID="{DABA50C2-E281-41E0-992A-F4587F0B9C09}" presName="node" presStyleLbl="revTx" presStyleIdx="4" presStyleCnt="5" custScaleX="115794" custScaleY="51793">
        <dgm:presLayoutVars>
          <dgm:bulletEnabled val="1"/>
        </dgm:presLayoutVars>
      </dgm:prSet>
      <dgm:spPr/>
    </dgm:pt>
    <dgm:pt modelId="{6A213744-3732-4479-9A75-2B6BE96ED9DC}" type="pres">
      <dgm:prSet presAssocID="{E2578647-5C5C-4116-8ECA-7CFA0CD45B62}" presName="sibTrans" presStyleLbl="node1" presStyleIdx="4" presStyleCnt="5"/>
      <dgm:spPr/>
    </dgm:pt>
  </dgm:ptLst>
  <dgm:cxnLst>
    <dgm:cxn modelId="{6D225212-7328-4AA2-97AA-EC3DE4E43219}" type="presOf" srcId="{E45D23DA-0D50-48B7-90E7-C7394D6931E1}" destId="{34F62C31-D0F1-41FC-99B8-86009A01033F}" srcOrd="0" destOrd="0" presId="urn:microsoft.com/office/officeart/2005/8/layout/cycle1"/>
    <dgm:cxn modelId="{05B70522-034F-41F4-AD99-9BCB561FE8A6}" type="presOf" srcId="{328BB30C-CBF6-4F27-8468-5638118C02BB}" destId="{3788A8AE-4D41-4F6D-BEC0-3CE40454087C}" srcOrd="0" destOrd="0" presId="urn:microsoft.com/office/officeart/2005/8/layout/cycle1"/>
    <dgm:cxn modelId="{70581A29-4FB0-4C09-BFDE-B8C40AF96EAC}" type="presOf" srcId="{DABA50C2-E281-41E0-992A-F4587F0B9C09}" destId="{C0B82C03-99A2-49F3-A86E-16DB49E8F59A}" srcOrd="0" destOrd="0" presId="urn:microsoft.com/office/officeart/2005/8/layout/cycle1"/>
    <dgm:cxn modelId="{0FAD4D2C-98BE-4E5E-8522-EA60CCBF3E11}" type="presOf" srcId="{45E081B0-B9C2-43ED-BCC7-AFBD84654D16}" destId="{D595118D-A3C3-4DE3-B141-1EDA6722303B}" srcOrd="0" destOrd="0" presId="urn:microsoft.com/office/officeart/2005/8/layout/cycle1"/>
    <dgm:cxn modelId="{E61C6930-DF39-4C1B-98BD-0757ED8B2B2C}" type="presOf" srcId="{E2578647-5C5C-4116-8ECA-7CFA0CD45B62}" destId="{6A213744-3732-4479-9A75-2B6BE96ED9DC}" srcOrd="0" destOrd="0" presId="urn:microsoft.com/office/officeart/2005/8/layout/cycle1"/>
    <dgm:cxn modelId="{CADF393F-F5B2-454D-A438-6908814773A6}" srcId="{9ED37DC2-A330-478B-B9AA-A583A78404D9}" destId="{45E081B0-B9C2-43ED-BCC7-AFBD84654D16}" srcOrd="3" destOrd="0" parTransId="{CDA723B1-8318-4207-A5C3-73EB41C77A03}" sibTransId="{0D740E4A-612E-4278-A873-B5B40601F544}"/>
    <dgm:cxn modelId="{65B9D95C-CC1C-4CC3-9629-1B4583A07A81}" srcId="{9ED37DC2-A330-478B-B9AA-A583A78404D9}" destId="{1925044E-2FEF-4723-B33F-9CCCD3B16ADD}" srcOrd="2" destOrd="0" parTransId="{745E1F8F-788E-4D8F-B4B1-9327A8E0252A}" sibTransId="{9441D45A-FE9B-45DB-85C8-8666CC38DD56}"/>
    <dgm:cxn modelId="{816E596A-CD8C-49E5-BBBE-E405B6ABE557}" type="presOf" srcId="{56756220-718D-49D6-B4F2-7F6DEF3A84B6}" destId="{8BDEA7B0-3903-4599-9682-F01E82946D44}" srcOrd="0" destOrd="0" presId="urn:microsoft.com/office/officeart/2005/8/layout/cycle1"/>
    <dgm:cxn modelId="{D23B219B-5C00-4E4F-A6D7-B355FE3CE35E}" type="presOf" srcId="{9441D45A-FE9B-45DB-85C8-8666CC38DD56}" destId="{1AA903C8-9C8A-4F7D-B282-C08C5427CD63}" srcOrd="0" destOrd="0" presId="urn:microsoft.com/office/officeart/2005/8/layout/cycle1"/>
    <dgm:cxn modelId="{58AA1EA9-0F2E-47A7-8E22-9F0B521E4A70}" type="presOf" srcId="{4EE1C013-3EAE-4DFB-97D7-F8E89E93E892}" destId="{F9D47DE9-080C-4ACE-8C05-0779F2D40B68}" srcOrd="0" destOrd="0" presId="urn:microsoft.com/office/officeart/2005/8/layout/cycle1"/>
    <dgm:cxn modelId="{642D96C3-7059-4635-9D6D-770AB58E5EB2}" srcId="{9ED37DC2-A330-478B-B9AA-A583A78404D9}" destId="{328BB30C-CBF6-4F27-8468-5638118C02BB}" srcOrd="1" destOrd="0" parTransId="{3B34FF76-A5E2-44F9-BD6B-952BF75CBC71}" sibTransId="{56756220-718D-49D6-B4F2-7F6DEF3A84B6}"/>
    <dgm:cxn modelId="{3CFCC7D3-75D9-4CB8-A2C6-3F30EB565293}" srcId="{9ED37DC2-A330-478B-B9AA-A583A78404D9}" destId="{4EE1C013-3EAE-4DFB-97D7-F8E89E93E892}" srcOrd="0" destOrd="0" parTransId="{314D3F52-8709-48AF-8634-343C709D703B}" sibTransId="{E45D23DA-0D50-48B7-90E7-C7394D6931E1}"/>
    <dgm:cxn modelId="{78C346DE-957F-4D60-9338-04C0010C9706}" srcId="{9ED37DC2-A330-478B-B9AA-A583A78404D9}" destId="{DABA50C2-E281-41E0-992A-F4587F0B9C09}" srcOrd="4" destOrd="0" parTransId="{4567BCF3-F173-42BE-9721-B2F3B00BAB79}" sibTransId="{E2578647-5C5C-4116-8ECA-7CFA0CD45B62}"/>
    <dgm:cxn modelId="{2600ACE2-F4EF-41AB-999D-9938C3285AF8}" type="presOf" srcId="{9ED37DC2-A330-478B-B9AA-A583A78404D9}" destId="{22485492-AC2A-468A-83F8-A667C4FD2E05}" srcOrd="0" destOrd="0" presId="urn:microsoft.com/office/officeart/2005/8/layout/cycle1"/>
    <dgm:cxn modelId="{562BD3F5-DDCC-44AD-AE34-6B5650F1C1A0}" type="presOf" srcId="{1925044E-2FEF-4723-B33F-9CCCD3B16ADD}" destId="{7F66CAF5-6045-4C79-8D91-3BB5343DA8D2}" srcOrd="0" destOrd="0" presId="urn:microsoft.com/office/officeart/2005/8/layout/cycle1"/>
    <dgm:cxn modelId="{850633FD-35CF-402E-9A80-B329CAD8EEFF}" type="presOf" srcId="{0D740E4A-612E-4278-A873-B5B40601F544}" destId="{C8699050-F859-4533-812D-54E2D800F1FE}" srcOrd="0" destOrd="0" presId="urn:microsoft.com/office/officeart/2005/8/layout/cycle1"/>
    <dgm:cxn modelId="{263ED3A1-945A-43F4-AAE6-CDA28F1BA3D4}" type="presParOf" srcId="{22485492-AC2A-468A-83F8-A667C4FD2E05}" destId="{B740666B-DC85-4FBB-8858-3898AD848647}" srcOrd="0" destOrd="0" presId="urn:microsoft.com/office/officeart/2005/8/layout/cycle1"/>
    <dgm:cxn modelId="{64A531F7-C356-4DE2-BB11-40EEEDEAC70B}" type="presParOf" srcId="{22485492-AC2A-468A-83F8-A667C4FD2E05}" destId="{F9D47DE9-080C-4ACE-8C05-0779F2D40B68}" srcOrd="1" destOrd="0" presId="urn:microsoft.com/office/officeart/2005/8/layout/cycle1"/>
    <dgm:cxn modelId="{98D54C1B-7758-429E-B4B2-CBE95DEE94D3}" type="presParOf" srcId="{22485492-AC2A-468A-83F8-A667C4FD2E05}" destId="{34F62C31-D0F1-41FC-99B8-86009A01033F}" srcOrd="2" destOrd="0" presId="urn:microsoft.com/office/officeart/2005/8/layout/cycle1"/>
    <dgm:cxn modelId="{9B672CE5-7BEE-4C3E-87AC-6F64A6128D44}" type="presParOf" srcId="{22485492-AC2A-468A-83F8-A667C4FD2E05}" destId="{F1BF8CEA-C734-4DB2-AD7B-1F0D887466CA}" srcOrd="3" destOrd="0" presId="urn:microsoft.com/office/officeart/2005/8/layout/cycle1"/>
    <dgm:cxn modelId="{1196C798-9139-4F2A-89BA-29694C34B3AC}" type="presParOf" srcId="{22485492-AC2A-468A-83F8-A667C4FD2E05}" destId="{3788A8AE-4D41-4F6D-BEC0-3CE40454087C}" srcOrd="4" destOrd="0" presId="urn:microsoft.com/office/officeart/2005/8/layout/cycle1"/>
    <dgm:cxn modelId="{1C68B952-862C-4C16-8885-32DEC0CA08C9}" type="presParOf" srcId="{22485492-AC2A-468A-83F8-A667C4FD2E05}" destId="{8BDEA7B0-3903-4599-9682-F01E82946D44}" srcOrd="5" destOrd="0" presId="urn:microsoft.com/office/officeart/2005/8/layout/cycle1"/>
    <dgm:cxn modelId="{399AF1EA-B79E-4307-B95F-2CDC8CD32DB0}" type="presParOf" srcId="{22485492-AC2A-468A-83F8-A667C4FD2E05}" destId="{16E46E21-FBF8-4E36-9A1D-31C970EFD747}" srcOrd="6" destOrd="0" presId="urn:microsoft.com/office/officeart/2005/8/layout/cycle1"/>
    <dgm:cxn modelId="{448725E4-6979-4728-9867-20BACF2ECBDE}" type="presParOf" srcId="{22485492-AC2A-468A-83F8-A667C4FD2E05}" destId="{7F66CAF5-6045-4C79-8D91-3BB5343DA8D2}" srcOrd="7" destOrd="0" presId="urn:microsoft.com/office/officeart/2005/8/layout/cycle1"/>
    <dgm:cxn modelId="{F91CC2A0-7997-4E0B-98B3-402305FC95AC}" type="presParOf" srcId="{22485492-AC2A-468A-83F8-A667C4FD2E05}" destId="{1AA903C8-9C8A-4F7D-B282-C08C5427CD63}" srcOrd="8" destOrd="0" presId="urn:microsoft.com/office/officeart/2005/8/layout/cycle1"/>
    <dgm:cxn modelId="{67A1E6C7-2B85-475B-8ABE-EC7AED9507E0}" type="presParOf" srcId="{22485492-AC2A-468A-83F8-A667C4FD2E05}" destId="{0B6B0AC9-C842-4F03-A315-366B11A2B2E0}" srcOrd="9" destOrd="0" presId="urn:microsoft.com/office/officeart/2005/8/layout/cycle1"/>
    <dgm:cxn modelId="{258B3712-EC57-40F1-8DAF-9434A1F77515}" type="presParOf" srcId="{22485492-AC2A-468A-83F8-A667C4FD2E05}" destId="{D595118D-A3C3-4DE3-B141-1EDA6722303B}" srcOrd="10" destOrd="0" presId="urn:microsoft.com/office/officeart/2005/8/layout/cycle1"/>
    <dgm:cxn modelId="{23B1E8A6-5234-41A2-977C-203C9D6ADB26}" type="presParOf" srcId="{22485492-AC2A-468A-83F8-A667C4FD2E05}" destId="{C8699050-F859-4533-812D-54E2D800F1FE}" srcOrd="11" destOrd="0" presId="urn:microsoft.com/office/officeart/2005/8/layout/cycle1"/>
    <dgm:cxn modelId="{FEF70B12-753E-46F7-BF03-B15DC032A51D}" type="presParOf" srcId="{22485492-AC2A-468A-83F8-A667C4FD2E05}" destId="{AF4A4630-14B5-4F44-9BE0-0322891D2EE0}" srcOrd="12" destOrd="0" presId="urn:microsoft.com/office/officeart/2005/8/layout/cycle1"/>
    <dgm:cxn modelId="{EF2FC44F-977C-4F88-AC04-55D93235D080}" type="presParOf" srcId="{22485492-AC2A-468A-83F8-A667C4FD2E05}" destId="{C0B82C03-99A2-49F3-A86E-16DB49E8F59A}" srcOrd="13" destOrd="0" presId="urn:microsoft.com/office/officeart/2005/8/layout/cycle1"/>
    <dgm:cxn modelId="{5F89229B-FDD8-437E-882F-A96B6D006279}" type="presParOf" srcId="{22485492-AC2A-468A-83F8-A667C4FD2E05}" destId="{6A213744-3732-4479-9A75-2B6BE96ED9DC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E925B8-F99B-47B4-A95F-914C128A13AE}">
      <dsp:nvSpPr>
        <dsp:cNvPr id="0" name=""/>
        <dsp:cNvSpPr/>
      </dsp:nvSpPr>
      <dsp:spPr>
        <a:xfrm>
          <a:off x="567927" y="0"/>
          <a:ext cx="7055408" cy="3663704"/>
        </a:xfrm>
        <a:prstGeom prst="rightArrow">
          <a:avLst/>
        </a:prstGeom>
        <a:solidFill>
          <a:srgbClr val="63A537"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Text" lastClr="000000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A6478F-AF45-4034-81FE-4B67EB927950}">
      <dsp:nvSpPr>
        <dsp:cNvPr id="0" name=""/>
        <dsp:cNvSpPr/>
      </dsp:nvSpPr>
      <dsp:spPr>
        <a:xfrm>
          <a:off x="0" y="1099111"/>
          <a:ext cx="904622" cy="1465481"/>
        </a:xfrm>
        <a:prstGeom prst="roundRect">
          <a:avLst/>
        </a:prstGeom>
        <a:solidFill>
          <a:srgbClr val="63A537">
            <a:shade val="8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b="0" kern="1200" dirty="0">
              <a:solidFill>
                <a:sysClr val="windowText" lastClr="000000"/>
              </a:solidFill>
              <a:latin typeface="Arial Narrow" panose="020B0606020202030204" pitchFamily="34" charset="0"/>
              <a:ea typeface="+mn-ea"/>
              <a:cs typeface="+mn-cs"/>
            </a:rPr>
            <a:t>Focalización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100" b="0" kern="1200" dirty="0">
            <a:solidFill>
              <a:sysClr val="windowText" lastClr="000000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44160" y="1143271"/>
        <a:ext cx="816302" cy="1377161"/>
      </dsp:txXfrm>
    </dsp:sp>
    <dsp:sp modelId="{C3F97121-74F1-4D5D-9D9C-7BE09A251747}">
      <dsp:nvSpPr>
        <dsp:cNvPr id="0" name=""/>
        <dsp:cNvSpPr/>
      </dsp:nvSpPr>
      <dsp:spPr>
        <a:xfrm>
          <a:off x="1059446" y="1099111"/>
          <a:ext cx="904622" cy="1465481"/>
        </a:xfrm>
        <a:prstGeom prst="roundRect">
          <a:avLst/>
        </a:prstGeom>
        <a:solidFill>
          <a:srgbClr val="63A537">
            <a:shade val="80000"/>
            <a:hueOff val="57464"/>
            <a:satOff val="-3330"/>
            <a:lumOff val="4330"/>
            <a:alphaOff val="0"/>
          </a:srgb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solidFill>
                <a:sysClr val="windowText" lastClr="000000"/>
              </a:solidFill>
              <a:latin typeface="Arial Narrow" panose="020B0606020202030204" pitchFamily="34" charset="0"/>
              <a:ea typeface="+mn-ea"/>
              <a:cs typeface="+mn-cs"/>
            </a:rPr>
            <a:t>Socialización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100" kern="1200" dirty="0">
            <a:solidFill>
              <a:sysClr val="windowText" lastClr="000000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1103606" y="1143271"/>
        <a:ext cx="816302" cy="1377161"/>
      </dsp:txXfrm>
    </dsp:sp>
    <dsp:sp modelId="{4EF34F8A-6226-4D93-8D41-FAD4ABA908E1}">
      <dsp:nvSpPr>
        <dsp:cNvPr id="0" name=""/>
        <dsp:cNvSpPr/>
      </dsp:nvSpPr>
      <dsp:spPr>
        <a:xfrm>
          <a:off x="2114839" y="1099111"/>
          <a:ext cx="904622" cy="1465481"/>
        </a:xfrm>
        <a:prstGeom prst="roundRect">
          <a:avLst/>
        </a:prstGeom>
        <a:solidFill>
          <a:srgbClr val="63A537">
            <a:shade val="80000"/>
            <a:hueOff val="114929"/>
            <a:satOff val="-6659"/>
            <a:lumOff val="8661"/>
            <a:alphaOff val="0"/>
          </a:srgb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solidFill>
                <a:sysClr val="windowText" lastClr="000000"/>
              </a:solidFill>
              <a:latin typeface="Arial Narrow" panose="020B0606020202030204" pitchFamily="34" charset="0"/>
              <a:ea typeface="+mn-ea"/>
              <a:cs typeface="+mn-cs"/>
            </a:rPr>
            <a:t>Caracteriza-</a:t>
          </a:r>
          <a:r>
            <a:rPr lang="es-CO" sz="1100" kern="1200" dirty="0" err="1">
              <a:solidFill>
                <a:sysClr val="windowText" lastClr="000000"/>
              </a:solidFill>
              <a:latin typeface="Arial Narrow" panose="020B0606020202030204" pitchFamily="34" charset="0"/>
              <a:ea typeface="+mn-ea"/>
              <a:cs typeface="+mn-cs"/>
            </a:rPr>
            <a:t>ción</a:t>
          </a:r>
          <a:r>
            <a:rPr lang="es-CO" sz="1100" kern="1200" dirty="0">
              <a:solidFill>
                <a:sysClr val="windowText" lastClr="000000"/>
              </a:solidFill>
              <a:latin typeface="Arial Narrow" panose="020B0606020202030204" pitchFamily="34" charset="0"/>
              <a:ea typeface="+mn-ea"/>
              <a:cs typeface="+mn-cs"/>
            </a:rPr>
            <a:t> Predial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100" kern="1200" dirty="0">
            <a:solidFill>
              <a:sysClr val="windowText" lastClr="000000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2158999" y="1143271"/>
        <a:ext cx="816302" cy="1377161"/>
      </dsp:txXfrm>
    </dsp:sp>
    <dsp:sp modelId="{159F423B-9ABB-4157-9BDC-0BFA860621BF}">
      <dsp:nvSpPr>
        <dsp:cNvPr id="0" name=""/>
        <dsp:cNvSpPr/>
      </dsp:nvSpPr>
      <dsp:spPr>
        <a:xfrm>
          <a:off x="3170232" y="1099111"/>
          <a:ext cx="904622" cy="1465481"/>
        </a:xfrm>
        <a:prstGeom prst="roundRect">
          <a:avLst/>
        </a:prstGeom>
        <a:solidFill>
          <a:srgbClr val="63A537">
            <a:shade val="80000"/>
            <a:hueOff val="172393"/>
            <a:satOff val="-9989"/>
            <a:lumOff val="12991"/>
            <a:alphaOff val="0"/>
          </a:srgb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solidFill>
                <a:sysClr val="windowText" lastClr="000000"/>
              </a:solidFill>
              <a:latin typeface="Arial Narrow" panose="020B0606020202030204" pitchFamily="34" charset="0"/>
              <a:ea typeface="+mn-ea"/>
              <a:cs typeface="+mn-cs"/>
            </a:rPr>
            <a:t>Análisis Jurídico – catastral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100" kern="1200" dirty="0">
            <a:solidFill>
              <a:sysClr val="windowText" lastClr="000000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3214392" y="1143271"/>
        <a:ext cx="816302" cy="1377161"/>
      </dsp:txXfrm>
    </dsp:sp>
    <dsp:sp modelId="{46BE0916-ECA1-4A13-AAD4-482416DD6475}">
      <dsp:nvSpPr>
        <dsp:cNvPr id="0" name=""/>
        <dsp:cNvSpPr/>
      </dsp:nvSpPr>
      <dsp:spPr>
        <a:xfrm>
          <a:off x="4225625" y="1099111"/>
          <a:ext cx="904622" cy="1465481"/>
        </a:xfrm>
        <a:prstGeom prst="roundRect">
          <a:avLst/>
        </a:prstGeom>
        <a:solidFill>
          <a:srgbClr val="63A537">
            <a:shade val="80000"/>
            <a:hueOff val="229857"/>
            <a:satOff val="-13319"/>
            <a:lumOff val="17322"/>
            <a:alphaOff val="0"/>
          </a:srgb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solidFill>
                <a:sysClr val="windowText" lastClr="000000"/>
              </a:solidFill>
              <a:latin typeface="Arial Narrow" panose="020B0606020202030204" pitchFamily="34" charset="0"/>
              <a:ea typeface="+mn-ea"/>
              <a:cs typeface="+mn-cs"/>
            </a:rPr>
            <a:t>Levantamiento topográfico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100" kern="1200" dirty="0">
            <a:solidFill>
              <a:sysClr val="windowText" lastClr="000000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4269785" y="1143271"/>
        <a:ext cx="816302" cy="1377161"/>
      </dsp:txXfrm>
    </dsp:sp>
    <dsp:sp modelId="{ED757861-A47E-44D2-93EE-08DF3B4AB3B1}">
      <dsp:nvSpPr>
        <dsp:cNvPr id="0" name=""/>
        <dsp:cNvSpPr/>
      </dsp:nvSpPr>
      <dsp:spPr>
        <a:xfrm>
          <a:off x="5281018" y="1099111"/>
          <a:ext cx="904622" cy="1465481"/>
        </a:xfrm>
        <a:prstGeom prst="roundRect">
          <a:avLst/>
        </a:prstGeom>
        <a:solidFill>
          <a:srgbClr val="63A537">
            <a:shade val="80000"/>
            <a:hueOff val="287322"/>
            <a:satOff val="-16649"/>
            <a:lumOff val="21652"/>
            <a:alphaOff val="0"/>
          </a:srgb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solidFill>
                <a:sysClr val="windowText" lastClr="000000"/>
              </a:solidFill>
              <a:latin typeface="Arial Narrow" panose="020B0606020202030204" pitchFamily="34" charset="0"/>
              <a:ea typeface="+mn-ea"/>
              <a:cs typeface="+mn-cs"/>
            </a:rPr>
            <a:t>Desarrollo de la ruta jurídica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100" kern="1200" dirty="0">
            <a:solidFill>
              <a:sysClr val="windowText" lastClr="000000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5325178" y="1143271"/>
        <a:ext cx="816302" cy="1377161"/>
      </dsp:txXfrm>
    </dsp:sp>
    <dsp:sp modelId="{DB59DE26-2C6E-49F7-AE37-1E99003F3B0C}">
      <dsp:nvSpPr>
        <dsp:cNvPr id="0" name=""/>
        <dsp:cNvSpPr/>
      </dsp:nvSpPr>
      <dsp:spPr>
        <a:xfrm>
          <a:off x="6336412" y="1099111"/>
          <a:ext cx="904622" cy="1465481"/>
        </a:xfrm>
        <a:prstGeom prst="roundRect">
          <a:avLst/>
        </a:prstGeom>
        <a:solidFill>
          <a:srgbClr val="63A537">
            <a:shade val="80000"/>
            <a:hueOff val="344786"/>
            <a:satOff val="-19978"/>
            <a:lumOff val="25983"/>
            <a:alphaOff val="0"/>
          </a:srgb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solidFill>
                <a:sysClr val="windowText" lastClr="000000"/>
              </a:solidFill>
              <a:latin typeface="Arial Narrow" panose="020B0606020202030204" pitchFamily="34" charset="0"/>
              <a:ea typeface="+mn-ea"/>
              <a:cs typeface="+mn-cs"/>
            </a:rPr>
            <a:t>Resultado del proceso jurídico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100" kern="1200" dirty="0">
            <a:solidFill>
              <a:sysClr val="windowText" lastClr="000000"/>
            </a:solidFill>
            <a:latin typeface="Arial Narrow" panose="020B0606020202030204" pitchFamily="34" charset="0"/>
            <a:ea typeface="+mn-ea"/>
            <a:cs typeface="+mn-cs"/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100" kern="1200" dirty="0">
            <a:solidFill>
              <a:sysClr val="windowText" lastClr="000000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6380572" y="1143271"/>
        <a:ext cx="816302" cy="1377161"/>
      </dsp:txXfrm>
    </dsp:sp>
    <dsp:sp modelId="{D914ED58-878E-4B47-9941-22C94C1BCB1A}">
      <dsp:nvSpPr>
        <dsp:cNvPr id="0" name=""/>
        <dsp:cNvSpPr/>
      </dsp:nvSpPr>
      <dsp:spPr>
        <a:xfrm>
          <a:off x="7391805" y="1099111"/>
          <a:ext cx="904622" cy="1465481"/>
        </a:xfrm>
        <a:prstGeom prst="roundRect">
          <a:avLst/>
        </a:prstGeom>
        <a:solidFill>
          <a:srgbClr val="63A537">
            <a:shade val="80000"/>
            <a:hueOff val="402250"/>
            <a:satOff val="-23308"/>
            <a:lumOff val="30313"/>
            <a:alphaOff val="0"/>
          </a:srgb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solidFill>
                <a:sysClr val="windowText" lastClr="000000"/>
              </a:solidFill>
              <a:latin typeface="Arial Narrow" panose="020B0606020202030204" pitchFamily="34" charset="0"/>
              <a:ea typeface="+mn-ea"/>
              <a:cs typeface="+mn-cs"/>
            </a:rPr>
            <a:t>Registro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100" kern="1200" dirty="0">
            <a:solidFill>
              <a:sysClr val="windowText" lastClr="000000"/>
            </a:solidFill>
            <a:latin typeface="Arial Narrow" panose="020B0606020202030204" pitchFamily="34" charset="0"/>
            <a:ea typeface="+mn-ea"/>
            <a:cs typeface="+mn-cs"/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solidFill>
                <a:sysClr val="windowText" lastClr="000000"/>
              </a:solidFill>
              <a:latin typeface="Arial Narrow" panose="020B0606020202030204" pitchFamily="34" charset="0"/>
              <a:ea typeface="+mn-ea"/>
              <a:cs typeface="+mn-cs"/>
            </a:rPr>
            <a:t>$1.000.000=</a:t>
          </a:r>
        </a:p>
      </dsp:txBody>
      <dsp:txXfrm>
        <a:off x="7435965" y="1143271"/>
        <a:ext cx="816302" cy="13771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D47DE9-080C-4ACE-8C05-0779F2D40B68}">
      <dsp:nvSpPr>
        <dsp:cNvPr id="0" name=""/>
        <dsp:cNvSpPr/>
      </dsp:nvSpPr>
      <dsp:spPr>
        <a:xfrm>
          <a:off x="5079990" y="43206"/>
          <a:ext cx="1401938" cy="1401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.</a:t>
          </a:r>
        </a:p>
      </dsp:txBody>
      <dsp:txXfrm>
        <a:off x="5079990" y="43206"/>
        <a:ext cx="1401938" cy="1401938"/>
      </dsp:txXfrm>
    </dsp:sp>
    <dsp:sp modelId="{34F62C31-D0F1-41FC-99B8-86009A01033F}">
      <dsp:nvSpPr>
        <dsp:cNvPr id="0" name=""/>
        <dsp:cNvSpPr/>
      </dsp:nvSpPr>
      <dsp:spPr>
        <a:xfrm>
          <a:off x="1782503" y="2694"/>
          <a:ext cx="5255792" cy="5255792"/>
        </a:xfrm>
        <a:prstGeom prst="circularArrow">
          <a:avLst>
            <a:gd name="adj1" fmla="val 5201"/>
            <a:gd name="adj2" fmla="val 336008"/>
            <a:gd name="adj3" fmla="val 21292855"/>
            <a:gd name="adj4" fmla="val 19766578"/>
            <a:gd name="adj5" fmla="val 6068"/>
          </a:avLst>
        </a:prstGeom>
        <a:solidFill>
          <a:srgbClr val="99CB38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88A8AE-4D41-4F6D-BEC0-3CE40454087C}">
      <dsp:nvSpPr>
        <dsp:cNvPr id="0" name=""/>
        <dsp:cNvSpPr/>
      </dsp:nvSpPr>
      <dsp:spPr>
        <a:xfrm>
          <a:off x="5927043" y="2650167"/>
          <a:ext cx="1401938" cy="1401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.</a:t>
          </a:r>
        </a:p>
      </dsp:txBody>
      <dsp:txXfrm>
        <a:off x="5927043" y="2650167"/>
        <a:ext cx="1401938" cy="1401938"/>
      </dsp:txXfrm>
    </dsp:sp>
    <dsp:sp modelId="{8BDEA7B0-3903-4599-9682-F01E82946D44}">
      <dsp:nvSpPr>
        <dsp:cNvPr id="0" name=""/>
        <dsp:cNvSpPr/>
      </dsp:nvSpPr>
      <dsp:spPr>
        <a:xfrm>
          <a:off x="1782503" y="2694"/>
          <a:ext cx="5255792" cy="5255792"/>
        </a:xfrm>
        <a:prstGeom prst="circularArrow">
          <a:avLst>
            <a:gd name="adj1" fmla="val 5201"/>
            <a:gd name="adj2" fmla="val 336008"/>
            <a:gd name="adj3" fmla="val 4014297"/>
            <a:gd name="adj4" fmla="val 2253800"/>
            <a:gd name="adj5" fmla="val 6068"/>
          </a:avLst>
        </a:prstGeom>
        <a:solidFill>
          <a:srgbClr val="99CB38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66CAF5-6045-4C79-8D91-3BB5343DA8D2}">
      <dsp:nvSpPr>
        <dsp:cNvPr id="0" name=""/>
        <dsp:cNvSpPr/>
      </dsp:nvSpPr>
      <dsp:spPr>
        <a:xfrm>
          <a:off x="3709430" y="4261357"/>
          <a:ext cx="1401938" cy="1401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.</a:t>
          </a:r>
        </a:p>
      </dsp:txBody>
      <dsp:txXfrm>
        <a:off x="3709430" y="4261357"/>
        <a:ext cx="1401938" cy="1401938"/>
      </dsp:txXfrm>
    </dsp:sp>
    <dsp:sp modelId="{1AA903C8-9C8A-4F7D-B282-C08C5427CD63}">
      <dsp:nvSpPr>
        <dsp:cNvPr id="0" name=""/>
        <dsp:cNvSpPr/>
      </dsp:nvSpPr>
      <dsp:spPr>
        <a:xfrm>
          <a:off x="1782503" y="2694"/>
          <a:ext cx="5255792" cy="5255792"/>
        </a:xfrm>
        <a:prstGeom prst="circularArrow">
          <a:avLst>
            <a:gd name="adj1" fmla="val 5201"/>
            <a:gd name="adj2" fmla="val 336008"/>
            <a:gd name="adj3" fmla="val 8210192"/>
            <a:gd name="adj4" fmla="val 6449695"/>
            <a:gd name="adj5" fmla="val 6068"/>
          </a:avLst>
        </a:prstGeom>
        <a:solidFill>
          <a:srgbClr val="99CB38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95118D-A3C3-4DE3-B141-1EDA6722303B}">
      <dsp:nvSpPr>
        <dsp:cNvPr id="0" name=""/>
        <dsp:cNvSpPr/>
      </dsp:nvSpPr>
      <dsp:spPr>
        <a:xfrm>
          <a:off x="1491816" y="2650167"/>
          <a:ext cx="1401938" cy="1401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.</a:t>
          </a:r>
        </a:p>
      </dsp:txBody>
      <dsp:txXfrm>
        <a:off x="1491816" y="2650167"/>
        <a:ext cx="1401938" cy="1401938"/>
      </dsp:txXfrm>
    </dsp:sp>
    <dsp:sp modelId="{C8699050-F859-4533-812D-54E2D800F1FE}">
      <dsp:nvSpPr>
        <dsp:cNvPr id="0" name=""/>
        <dsp:cNvSpPr/>
      </dsp:nvSpPr>
      <dsp:spPr>
        <a:xfrm>
          <a:off x="1782503" y="2694"/>
          <a:ext cx="5255792" cy="5255792"/>
        </a:xfrm>
        <a:prstGeom prst="circularArrow">
          <a:avLst>
            <a:gd name="adj1" fmla="val 5201"/>
            <a:gd name="adj2" fmla="val 336008"/>
            <a:gd name="adj3" fmla="val 12911518"/>
            <a:gd name="adj4" fmla="val 10771137"/>
            <a:gd name="adj5" fmla="val 6068"/>
          </a:avLst>
        </a:prstGeom>
        <a:solidFill>
          <a:srgbClr val="99CB38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B82C03-99A2-49F3-A86E-16DB49E8F59A}">
      <dsp:nvSpPr>
        <dsp:cNvPr id="0" name=""/>
        <dsp:cNvSpPr/>
      </dsp:nvSpPr>
      <dsp:spPr>
        <a:xfrm>
          <a:off x="2228158" y="381122"/>
          <a:ext cx="1623360" cy="726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.</a:t>
          </a:r>
        </a:p>
      </dsp:txBody>
      <dsp:txXfrm>
        <a:off x="2228158" y="381122"/>
        <a:ext cx="1623360" cy="726106"/>
      </dsp:txXfrm>
    </dsp:sp>
    <dsp:sp modelId="{6A213744-3732-4479-9A75-2B6BE96ED9DC}">
      <dsp:nvSpPr>
        <dsp:cNvPr id="0" name=""/>
        <dsp:cNvSpPr/>
      </dsp:nvSpPr>
      <dsp:spPr>
        <a:xfrm>
          <a:off x="1782503" y="2694"/>
          <a:ext cx="5255792" cy="5255792"/>
        </a:xfrm>
        <a:prstGeom prst="circularArrow">
          <a:avLst>
            <a:gd name="adj1" fmla="val 5201"/>
            <a:gd name="adj2" fmla="val 336008"/>
            <a:gd name="adj3" fmla="val 16865287"/>
            <a:gd name="adj4" fmla="val 15284090"/>
            <a:gd name="adj5" fmla="val 6068"/>
          </a:avLst>
        </a:prstGeom>
        <a:solidFill>
          <a:srgbClr val="99CB38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E50F8-2DEC-495C-B88C-CB8BD8DD54D7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74D47-78C9-4948-97DD-54B40108AC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772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E50F8-2DEC-495C-B88C-CB8BD8DD54D7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74D47-78C9-4948-97DD-54B40108AC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291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E50F8-2DEC-495C-B88C-CB8BD8DD54D7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74D47-78C9-4948-97DD-54B40108AC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807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E50F8-2DEC-495C-B88C-CB8BD8DD54D7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74D47-78C9-4948-97DD-54B40108AC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30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E50F8-2DEC-495C-B88C-CB8BD8DD54D7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74D47-78C9-4948-97DD-54B40108AC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093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E50F8-2DEC-495C-B88C-CB8BD8DD54D7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74D47-78C9-4948-97DD-54B40108AC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019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E50F8-2DEC-495C-B88C-CB8BD8DD54D7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74D47-78C9-4948-97DD-54B40108AC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219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E50F8-2DEC-495C-B88C-CB8BD8DD54D7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74D47-78C9-4948-97DD-54B40108AC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83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E50F8-2DEC-495C-B88C-CB8BD8DD54D7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74D47-78C9-4948-97DD-54B40108AC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021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E50F8-2DEC-495C-B88C-CB8BD8DD54D7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74D47-78C9-4948-97DD-54B40108AC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475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E50F8-2DEC-495C-B88C-CB8BD8DD54D7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74D47-78C9-4948-97DD-54B40108AC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463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E50F8-2DEC-495C-B88C-CB8BD8DD54D7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74D47-78C9-4948-97DD-54B40108AC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748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diagramLayout" Target="../diagrams/layout2.xml"/><Relationship Id="rId12" Type="http://schemas.openxmlformats.org/officeDocument/2006/relationships/image" Target="../media/image2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openxmlformats.org/officeDocument/2006/relationships/image" Target="../media/image23.png"/><Relationship Id="rId5" Type="http://schemas.openxmlformats.org/officeDocument/2006/relationships/image" Target="../media/image22.jpeg"/><Relationship Id="rId15" Type="http://schemas.openxmlformats.org/officeDocument/2006/relationships/image" Target="../media/image27.png"/><Relationship Id="rId10" Type="http://schemas.microsoft.com/office/2007/relationships/diagramDrawing" Target="../diagrams/drawing2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2.xml"/><Relationship Id="rId1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png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9"/>
          <a:stretch/>
        </p:blipFill>
        <p:spPr>
          <a:xfrm>
            <a:off x="0" y="0"/>
            <a:ext cx="7539874" cy="68580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532" y="0"/>
            <a:ext cx="6489468" cy="6858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675" y="624262"/>
            <a:ext cx="4163991" cy="107153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405" y="2014944"/>
            <a:ext cx="3581398" cy="201167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6198781" y="4061350"/>
            <a:ext cx="5539563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600" b="1" dirty="0">
                <a:solidFill>
                  <a:schemeClr val="bg1"/>
                </a:solidFill>
              </a:rPr>
              <a:t>Pilar estratégico No. 5 “Generar condiciones territoriales para impulsar </a:t>
            </a:r>
            <a:r>
              <a:rPr lang="es-CO" sz="2600" b="1" u="sng" dirty="0">
                <a:solidFill>
                  <a:schemeClr val="bg1"/>
                </a:solidFill>
              </a:rPr>
              <a:t>las economías lícitas, rurales </a:t>
            </a:r>
            <a:r>
              <a:rPr lang="es-CO" sz="2600" b="1" dirty="0">
                <a:solidFill>
                  <a:schemeClr val="bg1"/>
                </a:solidFill>
              </a:rPr>
              <a:t>y urbanas </a:t>
            </a:r>
            <a:r>
              <a:rPr lang="es-CO" sz="2600" b="1" u="sng" dirty="0">
                <a:solidFill>
                  <a:schemeClr val="bg1"/>
                </a:solidFill>
              </a:rPr>
              <a:t>en un marco de sostenibilidad ambiental</a:t>
            </a:r>
            <a:r>
              <a:rPr lang="es-CO" sz="2600" b="1" dirty="0">
                <a:solidFill>
                  <a:schemeClr val="bg1"/>
                </a:solidFill>
              </a:rPr>
              <a:t>” 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3949809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6" r="64027"/>
          <a:stretch/>
        </p:blipFill>
        <p:spPr>
          <a:xfrm>
            <a:off x="0" y="-10554"/>
            <a:ext cx="3108962" cy="688966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62" y="0"/>
            <a:ext cx="9083038" cy="6858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107" y="355911"/>
            <a:ext cx="3237089" cy="833011"/>
          </a:xfrm>
          <a:prstGeom prst="rect">
            <a:avLst/>
          </a:prstGeom>
        </p:spPr>
      </p:pic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6EFEEF4B-C344-4042-8787-64453A8C25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952448"/>
              </p:ext>
            </p:extLst>
          </p:nvPr>
        </p:nvGraphicFramePr>
        <p:xfrm>
          <a:off x="5365351" y="2260186"/>
          <a:ext cx="4381330" cy="3134443"/>
        </p:xfrm>
        <a:graphic>
          <a:graphicData uri="http://schemas.openxmlformats.org/drawingml/2006/table">
            <a:tbl>
              <a:tblPr firstRow="1" bandRow="1"/>
              <a:tblGrid>
                <a:gridCol w="26515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9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47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Indicador</a:t>
                      </a:r>
                      <a:endParaRPr lang="es-CO" sz="2800" dirty="0"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A53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Cifra reportada</a:t>
                      </a:r>
                      <a:endParaRPr lang="es-CO" sz="2800" dirty="0"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A5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47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Procesos</a:t>
                      </a:r>
                      <a:r>
                        <a:rPr lang="es-CO" sz="18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focalizados</a:t>
                      </a:r>
                      <a:endParaRPr lang="es-CO" sz="2800" dirty="0"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A53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7300</a:t>
                      </a:r>
                      <a:endParaRPr lang="es-CO" sz="2800" dirty="0"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A53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54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No. Títulos entregados</a:t>
                      </a:r>
                      <a:endParaRPr lang="es-CO" sz="2800" dirty="0"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A5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j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1491</a:t>
                      </a:r>
                      <a:endParaRPr lang="es-CO" sz="2800" dirty="0"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A53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47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No. Títulos por entregar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A53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just" defTabSz="914126" rtl="0" eaLnBrk="1" latinLnBrk="0" hangingPunct="1">
                        <a:spcAft>
                          <a:spcPts val="0"/>
                        </a:spcAft>
                      </a:pPr>
                      <a:r>
                        <a:rPr lang="es-CO" sz="18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896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A53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032634"/>
                  </a:ext>
                </a:extLst>
              </a:tr>
              <a:tr h="6347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Área de títulos entregados</a:t>
                      </a:r>
                      <a:endParaRPr lang="es-CO" sz="1800" dirty="0"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A5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6.730,4 ha</a:t>
                      </a:r>
                      <a:endParaRPr lang="es-CO" sz="1800" dirty="0"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A53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0578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6992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90" r="15471"/>
          <a:stretch/>
        </p:blipFill>
        <p:spPr>
          <a:xfrm>
            <a:off x="-84" y="-10554"/>
            <a:ext cx="3624943" cy="6858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62" y="0"/>
            <a:ext cx="9083038" cy="6858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107" y="355911"/>
            <a:ext cx="3237089" cy="83301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DCB70E2-DD3E-441F-B592-8AE377A4F0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4172" y="80410"/>
            <a:ext cx="8592617" cy="670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136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1"/>
          <a:stretch/>
        </p:blipFill>
        <p:spPr>
          <a:xfrm>
            <a:off x="0" y="197"/>
            <a:ext cx="5879261" cy="685780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005" y="0"/>
            <a:ext cx="9083038" cy="6858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107" y="355911"/>
            <a:ext cx="3237089" cy="833011"/>
          </a:xfrm>
          <a:prstGeom prst="rect">
            <a:avLst/>
          </a:prstGeom>
        </p:spPr>
      </p:pic>
      <p:grpSp>
        <p:nvGrpSpPr>
          <p:cNvPr id="22" name="Grupo 21">
            <a:extLst>
              <a:ext uri="{FF2B5EF4-FFF2-40B4-BE49-F238E27FC236}">
                <a16:creationId xmlns:a16="http://schemas.microsoft.com/office/drawing/2014/main" id="{0C82A980-9DF8-43B6-885C-0CDC34F58760}"/>
              </a:ext>
            </a:extLst>
          </p:cNvPr>
          <p:cNvGrpSpPr/>
          <p:nvPr/>
        </p:nvGrpSpPr>
        <p:grpSpPr>
          <a:xfrm>
            <a:off x="4163244" y="1422748"/>
            <a:ext cx="8820799" cy="5667743"/>
            <a:chOff x="829888" y="21423"/>
            <a:chExt cx="8820799" cy="5667743"/>
          </a:xfrm>
        </p:grpSpPr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B5BB9DA6-A762-4020-BAA5-5DE986621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2867" y="166423"/>
              <a:ext cx="1184511" cy="900509"/>
            </a:xfrm>
            <a:prstGeom prst="rect">
              <a:avLst/>
            </a:prstGeom>
          </p:spPr>
        </p:pic>
        <p:graphicFrame>
          <p:nvGraphicFramePr>
            <p:cNvPr id="24" name="Diagrama 23">
              <a:extLst>
                <a:ext uri="{FF2B5EF4-FFF2-40B4-BE49-F238E27FC236}">
                  <a16:creationId xmlns:a16="http://schemas.microsoft.com/office/drawing/2014/main" id="{3AF25F3E-D778-4B01-B39A-2203DEE9C2D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394495319"/>
                </p:ext>
              </p:extLst>
            </p:nvPr>
          </p:nvGraphicFramePr>
          <p:xfrm>
            <a:off x="829888" y="21423"/>
            <a:ext cx="8820799" cy="566774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69DACC18-E74F-4740-8A8E-066DD24C39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5687" y="231153"/>
              <a:ext cx="2344757" cy="1172379"/>
            </a:xfrm>
            <a:prstGeom prst="rect">
              <a:avLst/>
            </a:prstGeom>
          </p:spPr>
        </p:pic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61833970-05AE-414B-875C-19030B78C5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1949" y="2964990"/>
              <a:ext cx="1601131" cy="638014"/>
            </a:xfrm>
            <a:prstGeom prst="rect">
              <a:avLst/>
            </a:prstGeom>
          </p:spPr>
        </p:pic>
        <p:grpSp>
          <p:nvGrpSpPr>
            <p:cNvPr id="27" name="Grupo 26">
              <a:extLst>
                <a:ext uri="{FF2B5EF4-FFF2-40B4-BE49-F238E27FC236}">
                  <a16:creationId xmlns:a16="http://schemas.microsoft.com/office/drawing/2014/main" id="{7B68444D-01E0-4189-91B6-8AC230B72763}"/>
                </a:ext>
              </a:extLst>
            </p:cNvPr>
            <p:cNvGrpSpPr/>
            <p:nvPr/>
          </p:nvGrpSpPr>
          <p:grpSpPr>
            <a:xfrm>
              <a:off x="2546279" y="2702496"/>
              <a:ext cx="840504" cy="1022562"/>
              <a:chOff x="1660511" y="1455115"/>
              <a:chExt cx="1258912" cy="1429543"/>
            </a:xfrm>
          </p:grpSpPr>
          <p:pic>
            <p:nvPicPr>
              <p:cNvPr id="31" name="Imagen 30">
                <a:extLst>
                  <a:ext uri="{FF2B5EF4-FFF2-40B4-BE49-F238E27FC236}">
                    <a16:creationId xmlns:a16="http://schemas.microsoft.com/office/drawing/2014/main" id="{2F36525C-4842-4A6E-A2EF-562CBA2175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60511" y="1455115"/>
                <a:ext cx="1258912" cy="1258912"/>
              </a:xfrm>
              <a:prstGeom prst="rect">
                <a:avLst/>
              </a:prstGeom>
            </p:spPr>
          </p:pic>
          <p:sp>
            <p:nvSpPr>
              <p:cNvPr id="32" name="Rectángulo 31">
                <a:extLst>
                  <a:ext uri="{FF2B5EF4-FFF2-40B4-BE49-F238E27FC236}">
                    <a16:creationId xmlns:a16="http://schemas.microsoft.com/office/drawing/2014/main" id="{867BBD32-5DFF-4352-8BCB-0B21DEB3A524}"/>
                  </a:ext>
                </a:extLst>
              </p:cNvPr>
              <p:cNvSpPr/>
              <p:nvPr/>
            </p:nvSpPr>
            <p:spPr>
              <a:xfrm>
                <a:off x="1726287" y="2484548"/>
                <a:ext cx="1127360" cy="40011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2000" b="0" i="0" u="none" strike="noStrike" kern="0" cap="none" spc="0" normalizeH="0" baseline="0" noProof="0" dirty="0">
                    <a:ln w="0"/>
                    <a:gradFill>
                      <a:gsLst>
                        <a:gs pos="0">
                          <a:srgbClr val="4EB3CF">
                            <a:lumMod val="50000"/>
                          </a:srgbClr>
                        </a:gs>
                        <a:gs pos="50000">
                          <a:srgbClr val="4EB3CF"/>
                        </a:gs>
                        <a:gs pos="100000">
                          <a:srgbClr val="4EB3CF">
                            <a:lumMod val="60000"/>
                            <a:lumOff val="40000"/>
                          </a:srgbClr>
                        </a:gs>
                      </a:gsLst>
                      <a:lin ang="5400000"/>
                    </a:gradFill>
                    <a:effectLst>
                      <a:reflection blurRad="6350" stA="53000" endA="300" endPos="35500" dir="5400000" sy="-90000" algn="bl" rotWithShape="0"/>
                    </a:effectLst>
                    <a:uLnTx/>
                    <a:uFillTx/>
                  </a:rPr>
                  <a:t>Alcaldías</a:t>
                </a:r>
              </a:p>
            </p:txBody>
          </p:sp>
        </p:grpSp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id="{2E6F790B-EA18-41CE-9F90-8CCB901F025F}"/>
                </a:ext>
              </a:extLst>
            </p:cNvPr>
            <p:cNvGrpSpPr/>
            <p:nvPr/>
          </p:nvGrpSpPr>
          <p:grpSpPr>
            <a:xfrm>
              <a:off x="4891137" y="4067369"/>
              <a:ext cx="1100721" cy="833028"/>
              <a:chOff x="4144916" y="966539"/>
              <a:chExt cx="1758815" cy="1270724"/>
            </a:xfrm>
          </p:grpSpPr>
          <p:pic>
            <p:nvPicPr>
              <p:cNvPr id="29" name="Imagen 28">
                <a:extLst>
                  <a:ext uri="{FF2B5EF4-FFF2-40B4-BE49-F238E27FC236}">
                    <a16:creationId xmlns:a16="http://schemas.microsoft.com/office/drawing/2014/main" id="{8E161168-7462-40FD-864E-AB8E26D563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90576" y="966539"/>
                <a:ext cx="1024483" cy="1024482"/>
              </a:xfrm>
              <a:prstGeom prst="rect">
                <a:avLst/>
              </a:prstGeom>
            </p:spPr>
          </p:pic>
          <p:sp>
            <p:nvSpPr>
              <p:cNvPr id="30" name="Rectángulo 29">
                <a:extLst>
                  <a:ext uri="{FF2B5EF4-FFF2-40B4-BE49-F238E27FC236}">
                    <a16:creationId xmlns:a16="http://schemas.microsoft.com/office/drawing/2014/main" id="{5CCF8C5C-82D4-43AA-B944-1260A90CCEB0}"/>
                  </a:ext>
                </a:extLst>
              </p:cNvPr>
              <p:cNvSpPr/>
              <p:nvPr/>
            </p:nvSpPr>
            <p:spPr>
              <a:xfrm>
                <a:off x="4144916" y="1837152"/>
                <a:ext cx="1758815" cy="40011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2000" b="0" i="0" u="none" strike="noStrike" kern="0" cap="none" spc="0" normalizeH="0" baseline="0" noProof="0" dirty="0">
                    <a:ln w="0"/>
                    <a:gradFill>
                      <a:gsLst>
                        <a:gs pos="0">
                          <a:srgbClr val="4EB3CF">
                            <a:lumMod val="50000"/>
                          </a:srgbClr>
                        </a:gs>
                        <a:gs pos="50000">
                          <a:srgbClr val="4EB3CF"/>
                        </a:gs>
                        <a:gs pos="100000">
                          <a:srgbClr val="4EB3CF">
                            <a:lumMod val="60000"/>
                            <a:lumOff val="40000"/>
                          </a:srgbClr>
                        </a:gs>
                      </a:gsLst>
                      <a:lin ang="5400000"/>
                    </a:gradFill>
                    <a:effectLst>
                      <a:reflection blurRad="6350" stA="53000" endA="300" endPos="35500" dir="5400000" sy="-90000" algn="bl" rotWithShape="0"/>
                    </a:effectLst>
                    <a:uLnTx/>
                    <a:uFillTx/>
                  </a:rPr>
                  <a:t>Gobernaciones</a:t>
                </a:r>
              </a:p>
            </p:txBody>
          </p:sp>
        </p:grp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50141D33-FDE3-48EB-A3FA-500455ABC59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60551" y="3068972"/>
            <a:ext cx="2719052" cy="19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068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554"/>
            <a:ext cx="3852333" cy="6858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894" y="-10554"/>
            <a:ext cx="9083038" cy="6858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107" y="355911"/>
            <a:ext cx="3237089" cy="833011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3264551" y="1710286"/>
            <a:ext cx="877185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3200" dirty="0">
                <a:solidFill>
                  <a:schemeClr val="bg1"/>
                </a:solidFill>
              </a:rPr>
              <a:t>El convenio contempla que  UNODC debe realizar un estudio del impacto de la regularización de la propiedad rural a través de esta estrategia y tiene un dato provisional en el porcentaje de resiembra es de </a:t>
            </a:r>
            <a:r>
              <a:rPr lang="es-CO" sz="3200" b="1" dirty="0">
                <a:solidFill>
                  <a:schemeClr val="bg1"/>
                </a:solidFill>
              </a:rPr>
              <a:t>1.5% </a:t>
            </a:r>
            <a:r>
              <a:rPr lang="es-CO" sz="3200" dirty="0">
                <a:solidFill>
                  <a:schemeClr val="bg1"/>
                </a:solidFill>
              </a:rPr>
              <a:t>de </a:t>
            </a:r>
            <a:r>
              <a:rPr lang="es-CO" sz="3200" b="1" dirty="0">
                <a:solidFill>
                  <a:schemeClr val="bg1"/>
                </a:solidFill>
              </a:rPr>
              <a:t>las 8.000 hectáreas </a:t>
            </a:r>
            <a:r>
              <a:rPr lang="es-CO" sz="3200" dirty="0">
                <a:solidFill>
                  <a:schemeClr val="bg1"/>
                </a:solidFill>
              </a:rPr>
              <a:t>formalizadas y la muestra fue realizada sobre </a:t>
            </a:r>
            <a:r>
              <a:rPr lang="es-CO" sz="3200" u="sng" dirty="0">
                <a:solidFill>
                  <a:schemeClr val="bg1"/>
                </a:solidFill>
              </a:rPr>
              <a:t>510 predios </a:t>
            </a:r>
            <a:r>
              <a:rPr lang="es-CO" sz="3200" dirty="0">
                <a:solidFill>
                  <a:schemeClr val="bg1"/>
                </a:solidFill>
              </a:rPr>
              <a:t>teniendo presencia nuevamente de cultivos ilícitos </a:t>
            </a:r>
            <a:r>
              <a:rPr lang="es-CO" sz="3200" u="sng" dirty="0">
                <a:solidFill>
                  <a:schemeClr val="bg1"/>
                </a:solidFill>
              </a:rPr>
              <a:t>8 predios</a:t>
            </a:r>
            <a:r>
              <a:rPr lang="es-CO" sz="3200" dirty="0">
                <a:solidFill>
                  <a:schemeClr val="bg1"/>
                </a:solidFill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105462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658" y="250190"/>
            <a:ext cx="3494086" cy="89914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427" y="2344303"/>
            <a:ext cx="2716408" cy="191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574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50"/>
          <a:stretch/>
        </p:blipFill>
        <p:spPr>
          <a:xfrm>
            <a:off x="-8468" y="0"/>
            <a:ext cx="5688007" cy="6858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62" y="0"/>
            <a:ext cx="9083038" cy="6858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830" y="355911"/>
            <a:ext cx="3237089" cy="833011"/>
          </a:xfrm>
          <a:prstGeom prst="rect">
            <a:avLst/>
          </a:prstGeom>
        </p:spPr>
      </p:pic>
      <p:sp>
        <p:nvSpPr>
          <p:cNvPr id="23" name="CuadroTexto 22"/>
          <p:cNvSpPr txBox="1"/>
          <p:nvPr/>
        </p:nvSpPr>
        <p:spPr>
          <a:xfrm>
            <a:off x="3757353" y="2525316"/>
            <a:ext cx="75257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>
                <a:solidFill>
                  <a:schemeClr val="bg1"/>
                </a:solidFill>
              </a:rPr>
              <a:t>Es la máxima autoridad de las tierras de la nación, tendrá por objeto ejecutar la política de ordenamiento social de la propiedad rural formulada por el Ministerio de Agricultura y Desarrollo Rural, para lo cual deberá gestionar </a:t>
            </a:r>
            <a:r>
              <a:rPr lang="es-CO" sz="2400" u="sng" dirty="0">
                <a:solidFill>
                  <a:schemeClr val="bg1"/>
                </a:solidFill>
              </a:rPr>
              <a:t>el acceso a la tierra como factor productivo</a:t>
            </a:r>
            <a:r>
              <a:rPr lang="es-CO" sz="2400" dirty="0">
                <a:solidFill>
                  <a:schemeClr val="bg1"/>
                </a:solidFill>
              </a:rPr>
              <a:t>, </a:t>
            </a:r>
            <a:r>
              <a:rPr lang="es-CO" sz="2400" u="sng" dirty="0">
                <a:solidFill>
                  <a:schemeClr val="bg1"/>
                </a:solidFill>
              </a:rPr>
              <a:t>lograr la seguridad jurídica sobre esta</a:t>
            </a:r>
            <a:r>
              <a:rPr lang="es-CO" sz="2400" dirty="0">
                <a:solidFill>
                  <a:schemeClr val="bg1"/>
                </a:solidFill>
              </a:rPr>
              <a:t>, </a:t>
            </a:r>
            <a:r>
              <a:rPr lang="es-CO" sz="2400" u="sng" dirty="0">
                <a:solidFill>
                  <a:schemeClr val="bg1"/>
                </a:solidFill>
              </a:rPr>
              <a:t>promover su uso en cumplimiento de la función social de la propiedad</a:t>
            </a:r>
            <a:r>
              <a:rPr lang="es-CO" sz="2400" dirty="0">
                <a:solidFill>
                  <a:schemeClr val="bg1"/>
                </a:solidFill>
              </a:rPr>
              <a:t> y </a:t>
            </a:r>
            <a:r>
              <a:rPr lang="es-CO" sz="2400" u="sng" dirty="0">
                <a:solidFill>
                  <a:schemeClr val="bg1"/>
                </a:solidFill>
              </a:rPr>
              <a:t>administrar y disponer de los predios rurales de propiedad de la nación</a:t>
            </a:r>
            <a:r>
              <a:rPr lang="es-CO" sz="2400" dirty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388" y="5677592"/>
            <a:ext cx="1478216" cy="918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832695" y="1626287"/>
            <a:ext cx="5640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chemeClr val="bg1"/>
                </a:solidFill>
              </a:rPr>
              <a:t>Misionalidad</a:t>
            </a:r>
            <a:r>
              <a:rPr lang="en-US" sz="3200" b="1" dirty="0">
                <a:solidFill>
                  <a:schemeClr val="bg1"/>
                </a:solidFill>
              </a:rPr>
              <a:t> de la ANT.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10244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13"/>
          <a:stretch/>
        </p:blipFill>
        <p:spPr>
          <a:xfrm>
            <a:off x="0" y="-11724"/>
            <a:ext cx="4514850" cy="686972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62" y="0"/>
            <a:ext cx="9083038" cy="6858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830" y="103671"/>
            <a:ext cx="3237089" cy="83301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1958" y="5814222"/>
            <a:ext cx="1478216" cy="918000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3757353" y="2441236"/>
            <a:ext cx="7525790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700" dirty="0">
                <a:solidFill>
                  <a:schemeClr val="bg1"/>
                </a:solidFill>
              </a:rPr>
              <a:t>Para el acceso a la tierra de la propiedad pública rural (Baldíos de la nación, baldíos reservados de la nación y predios fiscales patrimoniales del Fondo Nacional Agrario) nuestra labor principal es la </a:t>
            </a:r>
            <a:r>
              <a:rPr lang="es-CO" sz="1700" u="sng" dirty="0">
                <a:solidFill>
                  <a:schemeClr val="bg1"/>
                </a:solidFill>
              </a:rPr>
              <a:t>administración</a:t>
            </a:r>
            <a:r>
              <a:rPr lang="es-CO" sz="1700" dirty="0">
                <a:solidFill>
                  <a:schemeClr val="bg1"/>
                </a:solidFill>
              </a:rPr>
              <a:t> y la </a:t>
            </a:r>
            <a:r>
              <a:rPr lang="es-CO" sz="1700" u="sng" dirty="0">
                <a:solidFill>
                  <a:schemeClr val="bg1"/>
                </a:solidFill>
              </a:rPr>
              <a:t>adjudicación</a:t>
            </a:r>
            <a:r>
              <a:rPr lang="es-CO" sz="1700" dirty="0">
                <a:solidFill>
                  <a:schemeClr val="bg1"/>
                </a:solidFill>
              </a:rPr>
              <a:t> a sujetos de ordenamiento de la propiedad.</a:t>
            </a:r>
            <a:endParaRPr lang="en-US" sz="1700" dirty="0">
              <a:solidFill>
                <a:schemeClr val="bg1"/>
              </a:solidFill>
            </a:endParaRPr>
          </a:p>
          <a:p>
            <a:pPr algn="just"/>
            <a:endParaRPr lang="en-US" sz="1700" dirty="0">
              <a:solidFill>
                <a:schemeClr val="bg1"/>
              </a:solidFill>
            </a:endParaRPr>
          </a:p>
          <a:p>
            <a:pPr algn="just"/>
            <a:r>
              <a:rPr lang="es-CO" sz="1700" dirty="0">
                <a:solidFill>
                  <a:schemeClr val="bg1"/>
                </a:solidFill>
              </a:rPr>
              <a:t>A partir de la entrada en vigencia del Decreto Ley 902 de 2017, el cual realizó un cambio en la Unidad Agrícola Familiar (</a:t>
            </a:r>
            <a:r>
              <a:rPr lang="es-CO" sz="1700" dirty="0" err="1">
                <a:solidFill>
                  <a:schemeClr val="bg1"/>
                </a:solidFill>
              </a:rPr>
              <a:t>UAF</a:t>
            </a:r>
            <a:r>
              <a:rPr lang="es-CO" sz="1700" dirty="0">
                <a:solidFill>
                  <a:schemeClr val="bg1"/>
                </a:solidFill>
              </a:rPr>
              <a:t>) por Zona Relativamente Homogénea a una </a:t>
            </a:r>
            <a:r>
              <a:rPr lang="es-CO" sz="1700" u="sng" dirty="0" err="1">
                <a:solidFill>
                  <a:schemeClr val="bg1"/>
                </a:solidFill>
              </a:rPr>
              <a:t>UAF</a:t>
            </a:r>
            <a:r>
              <a:rPr lang="es-CO" sz="1700" u="sng" dirty="0">
                <a:solidFill>
                  <a:schemeClr val="bg1"/>
                </a:solidFill>
              </a:rPr>
              <a:t> Predial </a:t>
            </a:r>
            <a:r>
              <a:rPr lang="es-CO" sz="1700" dirty="0">
                <a:solidFill>
                  <a:schemeClr val="bg1"/>
                </a:solidFill>
              </a:rPr>
              <a:t>como forma de medida de las tierras a adjudicar, ésta </a:t>
            </a:r>
            <a:r>
              <a:rPr lang="es-CO" sz="1700" dirty="0" err="1">
                <a:solidFill>
                  <a:schemeClr val="bg1"/>
                </a:solidFill>
              </a:rPr>
              <a:t>UAF</a:t>
            </a:r>
            <a:r>
              <a:rPr lang="es-CO" sz="1700" dirty="0">
                <a:solidFill>
                  <a:schemeClr val="bg1"/>
                </a:solidFill>
              </a:rPr>
              <a:t> se calcula bajo un </a:t>
            </a:r>
            <a:r>
              <a:rPr lang="es-CO" sz="1700" u="sng" dirty="0">
                <a:solidFill>
                  <a:schemeClr val="bg1"/>
                </a:solidFill>
              </a:rPr>
              <a:t>proyecto productivo hipotético</a:t>
            </a:r>
            <a:r>
              <a:rPr lang="es-CO" sz="1700" dirty="0">
                <a:solidFill>
                  <a:schemeClr val="bg1"/>
                </a:solidFill>
              </a:rPr>
              <a:t> agropecuario, agrícola, piscícola o </a:t>
            </a:r>
            <a:r>
              <a:rPr lang="es-CO" sz="1700" u="sng" dirty="0">
                <a:solidFill>
                  <a:schemeClr val="bg1"/>
                </a:solidFill>
              </a:rPr>
              <a:t>forestal</a:t>
            </a:r>
            <a:r>
              <a:rPr lang="es-CO" sz="1700" dirty="0">
                <a:solidFill>
                  <a:schemeClr val="bg1"/>
                </a:solidFill>
              </a:rPr>
              <a:t>.</a:t>
            </a:r>
          </a:p>
          <a:p>
            <a:pPr algn="just"/>
            <a:endParaRPr lang="es-CO" sz="1700" dirty="0">
              <a:solidFill>
                <a:schemeClr val="bg1"/>
              </a:solidFill>
            </a:endParaRPr>
          </a:p>
          <a:p>
            <a:pPr algn="just"/>
            <a:r>
              <a:rPr lang="es-CO" sz="1700" dirty="0">
                <a:solidFill>
                  <a:schemeClr val="bg1"/>
                </a:solidFill>
              </a:rPr>
              <a:t>Desde la </a:t>
            </a:r>
            <a:r>
              <a:rPr lang="es-CO" sz="1700" dirty="0" err="1">
                <a:solidFill>
                  <a:schemeClr val="bg1"/>
                </a:solidFill>
              </a:rPr>
              <a:t>ANT</a:t>
            </a:r>
            <a:r>
              <a:rPr lang="es-CO" sz="1700" dirty="0">
                <a:solidFill>
                  <a:schemeClr val="bg1"/>
                </a:solidFill>
              </a:rPr>
              <a:t> queremos incentivar el uso adecuado de los bosques y áreas protegida por ello, hemos pensamos en perspectiva de la </a:t>
            </a:r>
            <a:r>
              <a:rPr lang="es-CO" sz="1700" u="sng" dirty="0" err="1">
                <a:solidFill>
                  <a:schemeClr val="bg1"/>
                </a:solidFill>
              </a:rPr>
              <a:t>UAF</a:t>
            </a:r>
            <a:r>
              <a:rPr lang="es-CO" sz="1700" u="sng" dirty="0">
                <a:solidFill>
                  <a:schemeClr val="bg1"/>
                </a:solidFill>
              </a:rPr>
              <a:t> AGROFORESTAL</a:t>
            </a:r>
            <a:r>
              <a:rPr lang="es-CO" sz="17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3757353" y="873147"/>
            <a:ext cx="75257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3200" b="1" dirty="0">
                <a:solidFill>
                  <a:schemeClr val="bg1"/>
                </a:solidFill>
              </a:rPr>
              <a:t>Nuestra visión para impulsar las economías lícitas y rurales en el marco de la sostenibilidad ambiental. </a:t>
            </a:r>
            <a:endParaRPr lang="es-CO" sz="3200" b="1" dirty="0"/>
          </a:p>
        </p:txBody>
      </p:sp>
    </p:spTree>
    <p:extLst>
      <p:ext uri="{BB962C8B-B14F-4D97-AF65-F5344CB8AC3E}">
        <p14:creationId xmlns:p14="http://schemas.microsoft.com/office/powerpoint/2010/main" val="103173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3" t="-2145" r="21662" b="2145"/>
          <a:stretch/>
        </p:blipFill>
        <p:spPr>
          <a:xfrm>
            <a:off x="0" y="-149390"/>
            <a:ext cx="5013868" cy="700739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62" y="0"/>
            <a:ext cx="9083038" cy="6858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830" y="355911"/>
            <a:ext cx="3237089" cy="83301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388" y="5677592"/>
            <a:ext cx="1478216" cy="918000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3757353" y="2312656"/>
            <a:ext cx="752579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>
                <a:solidFill>
                  <a:schemeClr val="bg1"/>
                </a:solidFill>
              </a:rPr>
              <a:t>La Agencia Nacional de Tierras viene desarrollando la estrategia denominada “FORMALIZAR PARA SUSTITUIR”, la cual esta encaminada a establecer el </a:t>
            </a:r>
            <a:r>
              <a:rPr lang="es-CO" sz="2000" u="sng" dirty="0">
                <a:solidFill>
                  <a:schemeClr val="bg1"/>
                </a:solidFill>
              </a:rPr>
              <a:t>acceso a la tierra </a:t>
            </a:r>
            <a:r>
              <a:rPr lang="es-CO" sz="2000" dirty="0">
                <a:solidFill>
                  <a:schemeClr val="bg1"/>
                </a:solidFill>
              </a:rPr>
              <a:t>y</a:t>
            </a:r>
            <a:r>
              <a:rPr lang="es-CO" sz="2000" u="sng" dirty="0">
                <a:solidFill>
                  <a:schemeClr val="bg1"/>
                </a:solidFill>
              </a:rPr>
              <a:t> la formalización de la propiedad privada</a:t>
            </a:r>
            <a:r>
              <a:rPr lang="es-CO" sz="2000" dirty="0">
                <a:solidFill>
                  <a:schemeClr val="bg1"/>
                </a:solidFill>
              </a:rPr>
              <a:t> a los sujetos de ordenamiento de la propiedad.</a:t>
            </a:r>
          </a:p>
          <a:p>
            <a:pPr algn="just"/>
            <a:endParaRPr lang="es-CO" sz="2000" dirty="0">
              <a:solidFill>
                <a:schemeClr val="bg1"/>
              </a:solidFill>
            </a:endParaRPr>
          </a:p>
          <a:p>
            <a:pPr algn="just"/>
            <a:r>
              <a:rPr lang="es-CO" sz="2000" b="1" dirty="0">
                <a:solidFill>
                  <a:schemeClr val="bg1"/>
                </a:solidFill>
              </a:rPr>
              <a:t>La estrategia busca:</a:t>
            </a:r>
          </a:p>
          <a:p>
            <a:pPr algn="just"/>
            <a:endParaRPr lang="es-CO" sz="2000" dirty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chemeClr val="bg1"/>
                </a:solidFill>
              </a:rPr>
              <a:t>Disminuir la informalidad en la tenencia de la tierra.</a:t>
            </a:r>
          </a:p>
          <a:p>
            <a:pPr algn="just"/>
            <a:endParaRPr lang="es-CO" sz="2000" dirty="0">
              <a:solidFill>
                <a:schemeClr val="bg1"/>
              </a:solidFill>
            </a:endParaRPr>
          </a:p>
          <a:p>
            <a:pPr algn="just"/>
            <a:r>
              <a:rPr lang="es-CO" sz="2000" b="1" dirty="0">
                <a:solidFill>
                  <a:schemeClr val="bg1"/>
                </a:solidFill>
              </a:rPr>
              <a:t>Y así:</a:t>
            </a:r>
          </a:p>
          <a:p>
            <a:pPr algn="just"/>
            <a:endParaRPr lang="es-CO" sz="2000" b="1" dirty="0">
              <a:solidFill>
                <a:schemeClr val="bg1"/>
              </a:solidFill>
            </a:endParaRPr>
          </a:p>
          <a:p>
            <a:pPr marL="457200" indent="-457200" algn="just">
              <a:buAutoNum type="arabicPeriod"/>
            </a:pPr>
            <a:r>
              <a:rPr lang="es-CO" sz="2000" dirty="0">
                <a:solidFill>
                  <a:schemeClr val="bg1"/>
                </a:solidFill>
              </a:rPr>
              <a:t>Reducir la vulnerabilidad territorial</a:t>
            </a:r>
          </a:p>
          <a:p>
            <a:pPr marL="457200" indent="-457200" algn="just">
              <a:buAutoNum type="arabicPeriod"/>
            </a:pPr>
            <a:r>
              <a:rPr lang="es-CO" sz="2000" dirty="0">
                <a:solidFill>
                  <a:schemeClr val="bg1"/>
                </a:solidFill>
              </a:rPr>
              <a:t>Evitar la proliferación de cultivos ilícitos.</a:t>
            </a:r>
          </a:p>
          <a:p>
            <a:endParaRPr lang="es-CO" sz="1400" dirty="0">
              <a:solidFill>
                <a:schemeClr val="bg1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3896491" y="1188922"/>
            <a:ext cx="72464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chemeClr val="bg1"/>
                </a:solidFill>
              </a:rPr>
              <a:t>La </a:t>
            </a:r>
            <a:r>
              <a:rPr lang="es-CO" sz="3200" b="1" dirty="0" err="1">
                <a:solidFill>
                  <a:schemeClr val="bg1"/>
                </a:solidFill>
              </a:rPr>
              <a:t>ANT</a:t>
            </a:r>
            <a:r>
              <a:rPr lang="es-CO" sz="3200" b="1" dirty="0">
                <a:solidFill>
                  <a:schemeClr val="bg1"/>
                </a:solidFill>
              </a:rPr>
              <a:t> y su apoyo a la lucha contra las drogas ilícitas en el contexto rural.</a:t>
            </a:r>
            <a:endParaRPr lang="es-CO" sz="3200" b="1" dirty="0"/>
          </a:p>
        </p:txBody>
      </p:sp>
    </p:spTree>
    <p:extLst>
      <p:ext uri="{BB962C8B-B14F-4D97-AF65-F5344CB8AC3E}">
        <p14:creationId xmlns:p14="http://schemas.microsoft.com/office/powerpoint/2010/main" val="418955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05" r="34100"/>
          <a:stretch/>
        </p:blipFill>
        <p:spPr>
          <a:xfrm>
            <a:off x="0" y="0"/>
            <a:ext cx="3175462" cy="685432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62" y="0"/>
            <a:ext cx="9083038" cy="6858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830" y="355911"/>
            <a:ext cx="3237089" cy="833011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779531" y="1294079"/>
            <a:ext cx="6534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chemeClr val="bg1"/>
                </a:solidFill>
              </a:rPr>
              <a:t>Como funciona “Formalizar para Sustituir”</a:t>
            </a:r>
            <a:endParaRPr lang="es-CO" sz="24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1EE03AA-FAE2-4771-93A7-FEE8C5DE8E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9498" y="2432181"/>
            <a:ext cx="8307941" cy="318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761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50" r="14480"/>
          <a:stretch/>
        </p:blipFill>
        <p:spPr>
          <a:xfrm>
            <a:off x="-12700" y="2198"/>
            <a:ext cx="3121662" cy="686752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62" y="0"/>
            <a:ext cx="9083038" cy="6858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830" y="355911"/>
            <a:ext cx="3237089" cy="83301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7855D12-6217-4B8A-9769-DD930B1A73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4558" y="1709530"/>
            <a:ext cx="7900607" cy="402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659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058"/>
          <a:stretch/>
        </p:blipFill>
        <p:spPr>
          <a:xfrm>
            <a:off x="-1" y="-10554"/>
            <a:ext cx="3108963" cy="686855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62" y="13252"/>
            <a:ext cx="9083038" cy="6858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830" y="355911"/>
            <a:ext cx="3237089" cy="833011"/>
          </a:xfrm>
          <a:prstGeom prst="rect">
            <a:avLst/>
          </a:prstGeom>
        </p:spPr>
      </p:pic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49143F68-2A6B-4F47-B199-C97ED9CB1D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9878101"/>
              </p:ext>
            </p:extLst>
          </p:nvPr>
        </p:nvGraphicFramePr>
        <p:xfrm>
          <a:off x="3500240" y="1863884"/>
          <a:ext cx="8300481" cy="3663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E5E3EFEC-97A4-4A56-9BD9-13175758DB9E}"/>
              </a:ext>
            </a:extLst>
          </p:cNvPr>
          <p:cNvSpPr txBox="1"/>
          <p:nvPr/>
        </p:nvSpPr>
        <p:spPr>
          <a:xfrm>
            <a:off x="3606896" y="968904"/>
            <a:ext cx="3545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s-CO" b="1" dirty="0">
                <a:ln w="12700">
                  <a:solidFill>
                    <a:srgbClr val="99CB38"/>
                  </a:solidFill>
                  <a:prstDash val="solid"/>
                </a:ln>
                <a:pattFill prst="pct50">
                  <a:fgClr>
                    <a:srgbClr val="99CB38"/>
                  </a:fgClr>
                  <a:bgClr>
                    <a:srgbClr val="99CB38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99CB38"/>
                  </a:outerShdw>
                </a:effectLst>
                <a:latin typeface="Arial Narrow" charset="0"/>
              </a:rPr>
              <a:t>PROCESO  DE </a:t>
            </a:r>
            <a:r>
              <a:rPr lang="es-CO" sz="3600" b="1" dirty="0">
                <a:ln w="12700">
                  <a:solidFill>
                    <a:srgbClr val="99CB38"/>
                  </a:solidFill>
                  <a:prstDash val="solid"/>
                </a:ln>
                <a:pattFill prst="pct50">
                  <a:fgClr>
                    <a:srgbClr val="99CB38"/>
                  </a:fgClr>
                  <a:bgClr>
                    <a:srgbClr val="99CB38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99CB38"/>
                  </a:outerShdw>
                </a:effectLst>
                <a:latin typeface="Arial Narrow" charset="0"/>
              </a:rPr>
              <a:t>FORMALIZACIÓN</a:t>
            </a:r>
            <a:endParaRPr lang="es-CO" sz="2400" b="1" dirty="0">
              <a:ln w="12700">
                <a:solidFill>
                  <a:srgbClr val="99CB38"/>
                </a:solidFill>
                <a:prstDash val="solid"/>
              </a:ln>
              <a:pattFill prst="pct50">
                <a:fgClr>
                  <a:srgbClr val="99CB38"/>
                </a:fgClr>
                <a:bgClr>
                  <a:srgbClr val="99CB38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99CB38"/>
                </a:outerShdw>
              </a:effectLst>
              <a:latin typeface="Arial Narrow" charset="0"/>
            </a:endParaRPr>
          </a:p>
        </p:txBody>
      </p:sp>
      <p:sp>
        <p:nvSpPr>
          <p:cNvPr id="9" name="Flecha derecha 12">
            <a:extLst>
              <a:ext uri="{FF2B5EF4-FFF2-40B4-BE49-F238E27FC236}">
                <a16:creationId xmlns:a16="http://schemas.microsoft.com/office/drawing/2014/main" id="{66D6FDAF-B427-4219-9741-73B805776195}"/>
              </a:ext>
            </a:extLst>
          </p:cNvPr>
          <p:cNvSpPr/>
          <p:nvPr/>
        </p:nvSpPr>
        <p:spPr>
          <a:xfrm rot="5400000">
            <a:off x="5024374" y="2148499"/>
            <a:ext cx="333413" cy="190319"/>
          </a:xfrm>
          <a:prstGeom prst="rightArrow">
            <a:avLst/>
          </a:prstGeom>
          <a:solidFill>
            <a:srgbClr val="99CB38">
              <a:lumMod val="20000"/>
              <a:lumOff val="80000"/>
            </a:srgbClr>
          </a:solidFill>
          <a:ln w="12700" cap="flat" cmpd="sng" algn="ctr">
            <a:solidFill>
              <a:srgbClr val="63A537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7A52048-D904-442D-B8D2-9547EB456D21}"/>
              </a:ext>
            </a:extLst>
          </p:cNvPr>
          <p:cNvSpPr/>
          <p:nvPr/>
        </p:nvSpPr>
        <p:spPr>
          <a:xfrm>
            <a:off x="4987808" y="6073702"/>
            <a:ext cx="370005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 w="6600">
                  <a:solidFill>
                    <a:srgbClr val="63A537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63A537"/>
                  </a:outerShdw>
                </a:effectLst>
                <a:uLnTx/>
                <a:uFillTx/>
              </a:rPr>
              <a:t>$2’500.000=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C56F137-9B1F-44B7-A6F6-F61AC2308271}"/>
              </a:ext>
            </a:extLst>
          </p:cNvPr>
          <p:cNvSpPr txBox="1"/>
          <p:nvPr/>
        </p:nvSpPr>
        <p:spPr>
          <a:xfrm>
            <a:off x="5095921" y="4788924"/>
            <a:ext cx="35042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s-CO" sz="1400" b="1" dirty="0">
                <a:ln w="12700">
                  <a:solidFill>
                    <a:srgbClr val="99CB38"/>
                  </a:solidFill>
                  <a:prstDash val="solid"/>
                </a:ln>
                <a:pattFill prst="pct50">
                  <a:fgClr>
                    <a:srgbClr val="99CB38"/>
                  </a:fgClr>
                  <a:bgClr>
                    <a:srgbClr val="99CB38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99CB38"/>
                  </a:outerShdw>
                </a:effectLst>
                <a:latin typeface="Arial Narrow" charset="0"/>
              </a:rPr>
              <a:t>COSTO FINAL DE</a:t>
            </a:r>
          </a:p>
          <a:p>
            <a:pPr algn="ctr" defTabSz="457200"/>
            <a:r>
              <a:rPr lang="es-CO" sz="2800" b="1" dirty="0">
                <a:ln w="12700">
                  <a:solidFill>
                    <a:srgbClr val="99CB38"/>
                  </a:solidFill>
                  <a:prstDash val="solid"/>
                </a:ln>
                <a:pattFill prst="pct50">
                  <a:fgClr>
                    <a:srgbClr val="99CB38"/>
                  </a:fgClr>
                  <a:bgClr>
                    <a:srgbClr val="99CB38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99CB38"/>
                  </a:outerShdw>
                </a:effectLst>
                <a:latin typeface="Arial Narrow" charset="0"/>
              </a:rPr>
              <a:t>FORMALIZACIÓN</a:t>
            </a:r>
            <a:endParaRPr lang="es-CO" b="1" dirty="0">
              <a:ln w="12700">
                <a:solidFill>
                  <a:srgbClr val="99CB38"/>
                </a:solidFill>
                <a:prstDash val="solid"/>
              </a:ln>
              <a:pattFill prst="pct50">
                <a:fgClr>
                  <a:srgbClr val="99CB38"/>
                </a:fgClr>
                <a:bgClr>
                  <a:srgbClr val="99CB38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99CB38"/>
                </a:outerShdw>
              </a:effectLst>
              <a:latin typeface="Arial Narrow" charset="0"/>
            </a:endParaRPr>
          </a:p>
        </p:txBody>
      </p:sp>
      <p:sp>
        <p:nvSpPr>
          <p:cNvPr id="13" name="Flecha derecha 12">
            <a:extLst>
              <a:ext uri="{FF2B5EF4-FFF2-40B4-BE49-F238E27FC236}">
                <a16:creationId xmlns:a16="http://schemas.microsoft.com/office/drawing/2014/main" id="{6EA48B0E-42D5-485B-BC8D-FD9096556BE0}"/>
              </a:ext>
            </a:extLst>
          </p:cNvPr>
          <p:cNvSpPr/>
          <p:nvPr/>
        </p:nvSpPr>
        <p:spPr>
          <a:xfrm rot="5400000">
            <a:off x="6708865" y="5736842"/>
            <a:ext cx="333413" cy="190319"/>
          </a:xfrm>
          <a:prstGeom prst="rightArrow">
            <a:avLst/>
          </a:prstGeom>
          <a:solidFill>
            <a:srgbClr val="99CB38">
              <a:lumMod val="20000"/>
              <a:lumOff val="80000"/>
            </a:srgbClr>
          </a:solidFill>
          <a:ln w="12700" cap="flat" cmpd="sng" algn="ctr">
            <a:solidFill>
              <a:srgbClr val="63A537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5560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1" r="24793"/>
          <a:stretch/>
        </p:blipFill>
        <p:spPr>
          <a:xfrm>
            <a:off x="-65314" y="-5776"/>
            <a:ext cx="3641271" cy="686377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62" y="0"/>
            <a:ext cx="9083038" cy="6858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107" y="355911"/>
            <a:ext cx="3237089" cy="833011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3187421" y="772416"/>
            <a:ext cx="36553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Ubicación geográfica de las zonas focalizadas en los Espacios Territoriales de Capacitación y Reincorporación - </a:t>
            </a:r>
            <a:r>
              <a:rPr lang="es-CO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ETCR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8" name="0 Imagen">
            <a:extLst>
              <a:ext uri="{FF2B5EF4-FFF2-40B4-BE49-F238E27FC236}">
                <a16:creationId xmlns:a16="http://schemas.microsoft.com/office/drawing/2014/main" id="{7862A204-E3D8-4897-9AAF-5A98795FA2D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760" y="-5776"/>
            <a:ext cx="5349240" cy="682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082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46" r="28540"/>
          <a:stretch/>
        </p:blipFill>
        <p:spPr>
          <a:xfrm>
            <a:off x="-16330" y="-10554"/>
            <a:ext cx="3184073" cy="686377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62" y="0"/>
            <a:ext cx="9083038" cy="6858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830" y="355911"/>
            <a:ext cx="3237089" cy="833011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3800797" y="2144683"/>
            <a:ext cx="78099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</a:rPr>
              <a:t>AVANCES DE LA ESTRATEGIA FORMALIZAR PARA SUSTITUIR</a:t>
            </a:r>
            <a:endParaRPr lang="es-CO" sz="4000" b="1" dirty="0"/>
          </a:p>
        </p:txBody>
      </p:sp>
    </p:spTree>
    <p:extLst>
      <p:ext uri="{BB962C8B-B14F-4D97-AF65-F5344CB8AC3E}">
        <p14:creationId xmlns:p14="http://schemas.microsoft.com/office/powerpoint/2010/main" val="2777161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B033349C955DF499E1CF673D342881A" ma:contentTypeVersion="1" ma:contentTypeDescription="Crear nuevo documento." ma:contentTypeScope="" ma:versionID="613ba5a5d11106dc14b471613c62d361">
  <xsd:schema xmlns:xsd="http://www.w3.org/2001/XMLSchema" xmlns:xs="http://www.w3.org/2001/XMLSchema" xmlns:p="http://schemas.microsoft.com/office/2006/metadata/properties" xmlns:ns1="http://schemas.microsoft.com/sharepoint/v3" xmlns:ns2="81cc8fc0-8d1e-4295-8f37-5d076116407c" targetNamespace="http://schemas.microsoft.com/office/2006/metadata/properties" ma:root="true" ma:fieldsID="6d99b8e97536b24545a4edb6c24f8b5a" ns1:_="" ns2:_="">
    <xsd:import namespace="http://schemas.microsoft.com/sharepoint/v3"/>
    <xsd:import namespace="81cc8fc0-8d1e-4295-8f37-5d076116407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cc8fc0-8d1e-4295-8f37-5d076116407c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11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1cc8fc0-8d1e-4295-8f37-5d076116407c">2TV4CCKVFCYA-871573773-1439</_dlc_DocId>
    <_dlc_DocIdUrl xmlns="81cc8fc0-8d1e-4295-8f37-5d076116407c">
      <Url>https://www.minjusticia.gov.co/programas-co/ODC/_layouts/15/DocIdRedir.aspx?ID=2TV4CCKVFCYA-871573773-1439</Url>
      <Description>2TV4CCKVFCYA-871573773-1439</Description>
    </_dlc_DocIdUrl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7FA9E47-3C64-44E5-837D-1CCE93C1626D}"/>
</file>

<file path=customXml/itemProps2.xml><?xml version="1.0" encoding="utf-8"?>
<ds:datastoreItem xmlns:ds="http://schemas.openxmlformats.org/officeDocument/2006/customXml" ds:itemID="{1E81EDCA-EB3D-478C-BA5C-277B080BEBAC}"/>
</file>

<file path=customXml/itemProps3.xml><?xml version="1.0" encoding="utf-8"?>
<ds:datastoreItem xmlns:ds="http://schemas.openxmlformats.org/officeDocument/2006/customXml" ds:itemID="{D6FAF626-A8EE-41E4-BD55-DB49FFFA23A2}"/>
</file>

<file path=customXml/itemProps4.xml><?xml version="1.0" encoding="utf-8"?>
<ds:datastoreItem xmlns:ds="http://schemas.openxmlformats.org/officeDocument/2006/customXml" ds:itemID="{D7F1BB97-4302-461C-B291-54E4E08A80D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503</Words>
  <Application>Microsoft Office PowerPoint</Application>
  <PresentationFormat>Panorámica</PresentationFormat>
  <Paragraphs>55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Arial Narrow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Diego Hernan Linares Aroca</dc:creator>
  <cp:lastModifiedBy>AUDIOVISUALES</cp:lastModifiedBy>
  <cp:revision>180</cp:revision>
  <dcterms:created xsi:type="dcterms:W3CDTF">2018-06-28T16:56:09Z</dcterms:created>
  <dcterms:modified xsi:type="dcterms:W3CDTF">2019-04-04T12:19:24Z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0x0101005B033349C955DF499E1CF673D342881A</vt:lpwstr>
  </property>
  <property fmtid="{D5CDD505-2E9C-101B-9397-08002B2CF9AE}" pid="3" name="_dlc_DocIdItemGuid">
    <vt:lpwstr>f9244746-7965-47e1-8dfc-5c9e6ac01c2e</vt:lpwstr>
  </property>
</Properties>
</file>