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2" r:id="rId5"/>
  </p:sldMasterIdLst>
  <p:notesMasterIdLst>
    <p:notesMasterId r:id="rId40"/>
  </p:notesMasterIdLst>
  <p:handoutMasterIdLst>
    <p:handoutMasterId r:id="rId41"/>
  </p:handoutMasterIdLst>
  <p:sldIdLst>
    <p:sldId id="258" r:id="rId6"/>
    <p:sldId id="260" r:id="rId7"/>
    <p:sldId id="264" r:id="rId8"/>
    <p:sldId id="262" r:id="rId9"/>
    <p:sldId id="352" r:id="rId10"/>
    <p:sldId id="353" r:id="rId11"/>
    <p:sldId id="354" r:id="rId12"/>
    <p:sldId id="355" r:id="rId13"/>
    <p:sldId id="356" r:id="rId14"/>
    <p:sldId id="359" r:id="rId15"/>
    <p:sldId id="358" r:id="rId16"/>
    <p:sldId id="360" r:id="rId17"/>
    <p:sldId id="361" r:id="rId18"/>
    <p:sldId id="362" r:id="rId19"/>
    <p:sldId id="363" r:id="rId20"/>
    <p:sldId id="364" r:id="rId21"/>
    <p:sldId id="365" r:id="rId22"/>
    <p:sldId id="366" r:id="rId23"/>
    <p:sldId id="367" r:id="rId24"/>
    <p:sldId id="369" r:id="rId25"/>
    <p:sldId id="368" r:id="rId26"/>
    <p:sldId id="390" r:id="rId27"/>
    <p:sldId id="371" r:id="rId28"/>
    <p:sldId id="372" r:id="rId29"/>
    <p:sldId id="373" r:id="rId30"/>
    <p:sldId id="374" r:id="rId31"/>
    <p:sldId id="375" r:id="rId32"/>
    <p:sldId id="381" r:id="rId33"/>
    <p:sldId id="387" r:id="rId34"/>
    <p:sldId id="388" r:id="rId35"/>
    <p:sldId id="382" r:id="rId36"/>
    <p:sldId id="385" r:id="rId37"/>
    <p:sldId id="384" r:id="rId38"/>
    <p:sldId id="391" r:id="rId39"/>
  </p:sldIdLst>
  <p:sldSz cx="9144000" cy="5143500" type="screen16x9"/>
  <p:notesSz cx="6858000" cy="9144000"/>
  <p:embeddedFontLst>
    <p:embeddedFont>
      <p:font typeface="Work Sans" panose="020B0604020202020204" charset="0"/>
      <p:regular r:id="rId42"/>
      <p:bold r:id="rId43"/>
    </p:embeddedFont>
    <p:embeddedFont>
      <p:font typeface="Work Sans Light" panose="020B0604020202020204" charset="0"/>
      <p:regular r:id="rId44"/>
      <p:bold r:id="rId45"/>
    </p:embeddedFont>
    <p:embeddedFont>
      <p:font typeface="Work Sans Medium" panose="020B0604020202020204" charset="0"/>
      <p:regular r:id="rId46"/>
      <p:bold r:id="rId47"/>
    </p:embeddedFont>
    <p:embeddedFont>
      <p:font typeface="Work Sans SemiBold" panose="020B0604020202020204" charset="0"/>
      <p:regular r:id="rId48"/>
      <p:bold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2121"/>
    <a:srgbClr val="F42D63"/>
    <a:srgbClr val="BD0A4C"/>
    <a:srgbClr val="F7678D"/>
    <a:srgbClr val="0166CD"/>
    <a:srgbClr val="93278F"/>
    <a:srgbClr val="FF2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59"/>
    <p:restoredTop sz="94643"/>
  </p:normalViewPr>
  <p:slideViewPr>
    <p:cSldViewPr snapToGrid="0" snapToObjects="1" showGuides="1">
      <p:cViewPr varScale="1">
        <p:scale>
          <a:sx n="106" d="100"/>
          <a:sy n="106" d="100"/>
        </p:scale>
        <p:origin x="23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325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font" Target="fonts/font5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4.fntdata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font" Target="fonts/font8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font" Target="fonts/font3.fntdata"/><Relationship Id="rId52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8" Type="http://schemas.openxmlformats.org/officeDocument/2006/relationships/slide" Target="slides/slide3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32092C-CE50-4F41-827D-5C9A997DA753}" type="doc">
      <dgm:prSet loTypeId="urn:microsoft.com/office/officeart/2005/8/layout/cycle2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4DEF3AA0-7FBD-674E-954C-A3F1BA5E1258}">
      <dgm:prSet phldrT="[Texto]"/>
      <dgm:spPr/>
      <dgm:t>
        <a:bodyPr/>
        <a:lstStyle/>
        <a:p>
          <a:r>
            <a:rPr lang="es-CO" b="1" dirty="0"/>
            <a:t>Factores relacionados con la </a:t>
          </a:r>
          <a:r>
            <a:rPr lang="es-ES_tradnl" b="1" dirty="0"/>
            <a:t>salud mental y consumo de sustancias psicoactivas</a:t>
          </a:r>
          <a:endParaRPr lang="es-ES" b="1" dirty="0"/>
        </a:p>
      </dgm:t>
    </dgm:pt>
    <dgm:pt modelId="{C2EAFA46-0A34-C94A-B573-A451D43398C9}" type="parTrans" cxnId="{B5CAA6C1-EA79-A048-AB99-7AC042595B7C}">
      <dgm:prSet/>
      <dgm:spPr/>
      <dgm:t>
        <a:bodyPr/>
        <a:lstStyle/>
        <a:p>
          <a:endParaRPr lang="es-ES"/>
        </a:p>
      </dgm:t>
    </dgm:pt>
    <dgm:pt modelId="{F97285EA-D0FE-F64E-AA63-96634EC4DD65}" type="sibTrans" cxnId="{B5CAA6C1-EA79-A048-AB99-7AC042595B7C}">
      <dgm:prSet/>
      <dgm:spPr/>
      <dgm:t>
        <a:bodyPr/>
        <a:lstStyle/>
        <a:p>
          <a:endParaRPr lang="es-ES"/>
        </a:p>
      </dgm:t>
    </dgm:pt>
    <dgm:pt modelId="{71CBDD9D-2281-9544-B012-F53BCED2EE3F}">
      <dgm:prSet phldrT="[Texto]"/>
      <dgm:spPr/>
      <dgm:t>
        <a:bodyPr/>
        <a:lstStyle/>
        <a:p>
          <a:pPr>
            <a:buFont typeface="+mj-lt"/>
            <a:buNone/>
          </a:pPr>
          <a:r>
            <a:rPr lang="es-ES_tradnl" b="1" dirty="0"/>
            <a:t>Factores relacionados con los vínculos afectivos y consumo de sustancias psicoactivas</a:t>
          </a:r>
          <a:endParaRPr lang="es-ES" b="1" dirty="0"/>
        </a:p>
      </dgm:t>
    </dgm:pt>
    <dgm:pt modelId="{7C9AF949-7D0A-7448-8EF4-BC0AABC1E8B3}" type="parTrans" cxnId="{9E82EA0C-089E-A048-A80E-08D90DDAB0DE}">
      <dgm:prSet/>
      <dgm:spPr/>
      <dgm:t>
        <a:bodyPr/>
        <a:lstStyle/>
        <a:p>
          <a:endParaRPr lang="es-ES"/>
        </a:p>
      </dgm:t>
    </dgm:pt>
    <dgm:pt modelId="{89F5307C-E479-284D-B3FC-AEC285DD0DAA}" type="sibTrans" cxnId="{9E82EA0C-089E-A048-A80E-08D90DDAB0DE}">
      <dgm:prSet/>
      <dgm:spPr/>
      <dgm:t>
        <a:bodyPr/>
        <a:lstStyle/>
        <a:p>
          <a:endParaRPr lang="es-ES"/>
        </a:p>
      </dgm:t>
    </dgm:pt>
    <dgm:pt modelId="{AB7E2DEA-72CD-C14B-A570-0BB8454E91E4}">
      <dgm:prSet phldrT="[Texto]"/>
      <dgm:spPr/>
      <dgm:t>
        <a:bodyPr/>
        <a:lstStyle/>
        <a:p>
          <a:pPr>
            <a:buFont typeface="+mj-lt"/>
            <a:buNone/>
          </a:pPr>
          <a:r>
            <a:rPr lang="es-ES_tradnl" b="1" dirty="0"/>
            <a:t>Factores relacionados con las enfermedades crónicas y consumo de sustancias psicoactivas</a:t>
          </a:r>
          <a:endParaRPr lang="es-ES" b="1" dirty="0"/>
        </a:p>
      </dgm:t>
    </dgm:pt>
    <dgm:pt modelId="{B05C3D33-7252-7B42-BD40-1941371969F5}" type="parTrans" cxnId="{0CE9D5AA-6520-DF46-B05A-D733EEB37BD1}">
      <dgm:prSet/>
      <dgm:spPr/>
      <dgm:t>
        <a:bodyPr/>
        <a:lstStyle/>
        <a:p>
          <a:endParaRPr lang="es-ES"/>
        </a:p>
      </dgm:t>
    </dgm:pt>
    <dgm:pt modelId="{40AF47F2-9B54-C542-90EC-F812F1B29CE9}" type="sibTrans" cxnId="{0CE9D5AA-6520-DF46-B05A-D733EEB37BD1}">
      <dgm:prSet/>
      <dgm:spPr/>
      <dgm:t>
        <a:bodyPr/>
        <a:lstStyle/>
        <a:p>
          <a:endParaRPr lang="es-ES"/>
        </a:p>
      </dgm:t>
    </dgm:pt>
    <dgm:pt modelId="{B371E832-D6C1-FE49-89CF-5FAEE4E2ABC7}">
      <dgm:prSet phldrT="[Texto]"/>
      <dgm:spPr/>
      <dgm:t>
        <a:bodyPr/>
        <a:lstStyle/>
        <a:p>
          <a:r>
            <a:rPr lang="es-CO" b="1" dirty="0"/>
            <a:t>Factores relacionados con el consumo de sustancias psicoactivas</a:t>
          </a:r>
          <a:endParaRPr lang="es-ES" b="1" dirty="0"/>
        </a:p>
      </dgm:t>
    </dgm:pt>
    <dgm:pt modelId="{B1633C4B-2BF5-0F43-9CAB-D8FCCBBE94DF}" type="parTrans" cxnId="{49FB3AC5-3F8B-3749-965D-34DF72E2BD87}">
      <dgm:prSet/>
      <dgm:spPr/>
      <dgm:t>
        <a:bodyPr/>
        <a:lstStyle/>
        <a:p>
          <a:endParaRPr lang="es-ES"/>
        </a:p>
      </dgm:t>
    </dgm:pt>
    <dgm:pt modelId="{99D447C1-58DA-8B4C-BDF0-8DCB40505E36}" type="sibTrans" cxnId="{49FB3AC5-3F8B-3749-965D-34DF72E2BD87}">
      <dgm:prSet/>
      <dgm:spPr/>
      <dgm:t>
        <a:bodyPr/>
        <a:lstStyle/>
        <a:p>
          <a:endParaRPr lang="es-ES"/>
        </a:p>
      </dgm:t>
    </dgm:pt>
    <dgm:pt modelId="{6AA95672-B898-CF42-8AE3-AA06CB26082A}" type="pres">
      <dgm:prSet presAssocID="{6F32092C-CE50-4F41-827D-5C9A997DA753}" presName="cycle" presStyleCnt="0">
        <dgm:presLayoutVars>
          <dgm:dir/>
          <dgm:resizeHandles val="exact"/>
        </dgm:presLayoutVars>
      </dgm:prSet>
      <dgm:spPr/>
    </dgm:pt>
    <dgm:pt modelId="{33DE7F1D-4293-B94F-AFE7-A170755AF963}" type="pres">
      <dgm:prSet presAssocID="{4DEF3AA0-7FBD-674E-954C-A3F1BA5E1258}" presName="node" presStyleLbl="node1" presStyleIdx="0" presStyleCnt="4">
        <dgm:presLayoutVars>
          <dgm:bulletEnabled val="1"/>
        </dgm:presLayoutVars>
      </dgm:prSet>
      <dgm:spPr/>
    </dgm:pt>
    <dgm:pt modelId="{36C7DFA1-D71F-4E46-934A-7EB45E49BFDD}" type="pres">
      <dgm:prSet presAssocID="{F97285EA-D0FE-F64E-AA63-96634EC4DD65}" presName="sibTrans" presStyleLbl="sibTrans2D1" presStyleIdx="0" presStyleCnt="4"/>
      <dgm:spPr/>
    </dgm:pt>
    <dgm:pt modelId="{6D28AD85-B31F-7441-B590-3E6CF17058D4}" type="pres">
      <dgm:prSet presAssocID="{F97285EA-D0FE-F64E-AA63-96634EC4DD65}" presName="connectorText" presStyleLbl="sibTrans2D1" presStyleIdx="0" presStyleCnt="4"/>
      <dgm:spPr/>
    </dgm:pt>
    <dgm:pt modelId="{181B80BD-52AB-4847-895D-E761ACDCF038}" type="pres">
      <dgm:prSet presAssocID="{71CBDD9D-2281-9544-B012-F53BCED2EE3F}" presName="node" presStyleLbl="node1" presStyleIdx="1" presStyleCnt="4">
        <dgm:presLayoutVars>
          <dgm:bulletEnabled val="1"/>
        </dgm:presLayoutVars>
      </dgm:prSet>
      <dgm:spPr/>
    </dgm:pt>
    <dgm:pt modelId="{BD2CDF5D-F326-D849-AF9F-6C7AC0E087E1}" type="pres">
      <dgm:prSet presAssocID="{89F5307C-E479-284D-B3FC-AEC285DD0DAA}" presName="sibTrans" presStyleLbl="sibTrans2D1" presStyleIdx="1" presStyleCnt="4"/>
      <dgm:spPr/>
    </dgm:pt>
    <dgm:pt modelId="{78886407-C5B3-F34D-9347-348E642980D9}" type="pres">
      <dgm:prSet presAssocID="{89F5307C-E479-284D-B3FC-AEC285DD0DAA}" presName="connectorText" presStyleLbl="sibTrans2D1" presStyleIdx="1" presStyleCnt="4"/>
      <dgm:spPr/>
    </dgm:pt>
    <dgm:pt modelId="{291548C5-3826-9448-9E50-390674A5ACB9}" type="pres">
      <dgm:prSet presAssocID="{AB7E2DEA-72CD-C14B-A570-0BB8454E91E4}" presName="node" presStyleLbl="node1" presStyleIdx="2" presStyleCnt="4">
        <dgm:presLayoutVars>
          <dgm:bulletEnabled val="1"/>
        </dgm:presLayoutVars>
      </dgm:prSet>
      <dgm:spPr/>
    </dgm:pt>
    <dgm:pt modelId="{0D308F8E-5464-ED4D-BA05-36207A5EDDC1}" type="pres">
      <dgm:prSet presAssocID="{40AF47F2-9B54-C542-90EC-F812F1B29CE9}" presName="sibTrans" presStyleLbl="sibTrans2D1" presStyleIdx="2" presStyleCnt="4"/>
      <dgm:spPr/>
    </dgm:pt>
    <dgm:pt modelId="{B38C5AAF-0545-6747-929F-94936204D63C}" type="pres">
      <dgm:prSet presAssocID="{40AF47F2-9B54-C542-90EC-F812F1B29CE9}" presName="connectorText" presStyleLbl="sibTrans2D1" presStyleIdx="2" presStyleCnt="4"/>
      <dgm:spPr/>
    </dgm:pt>
    <dgm:pt modelId="{B0717FD3-EA4F-2949-8673-542ECB483F48}" type="pres">
      <dgm:prSet presAssocID="{B371E832-D6C1-FE49-89CF-5FAEE4E2ABC7}" presName="node" presStyleLbl="node1" presStyleIdx="3" presStyleCnt="4">
        <dgm:presLayoutVars>
          <dgm:bulletEnabled val="1"/>
        </dgm:presLayoutVars>
      </dgm:prSet>
      <dgm:spPr/>
    </dgm:pt>
    <dgm:pt modelId="{9C5304FA-5533-FE43-8053-676342FACAAA}" type="pres">
      <dgm:prSet presAssocID="{99D447C1-58DA-8B4C-BDF0-8DCB40505E36}" presName="sibTrans" presStyleLbl="sibTrans2D1" presStyleIdx="3" presStyleCnt="4"/>
      <dgm:spPr/>
    </dgm:pt>
    <dgm:pt modelId="{4E60EBD5-0A0A-E247-BD55-178FDBE55DBC}" type="pres">
      <dgm:prSet presAssocID="{99D447C1-58DA-8B4C-BDF0-8DCB40505E36}" presName="connectorText" presStyleLbl="sibTrans2D1" presStyleIdx="3" presStyleCnt="4"/>
      <dgm:spPr/>
    </dgm:pt>
  </dgm:ptLst>
  <dgm:cxnLst>
    <dgm:cxn modelId="{9E82EA0C-089E-A048-A80E-08D90DDAB0DE}" srcId="{6F32092C-CE50-4F41-827D-5C9A997DA753}" destId="{71CBDD9D-2281-9544-B012-F53BCED2EE3F}" srcOrd="1" destOrd="0" parTransId="{7C9AF949-7D0A-7448-8EF4-BC0AABC1E8B3}" sibTransId="{89F5307C-E479-284D-B3FC-AEC285DD0DAA}"/>
    <dgm:cxn modelId="{B809172F-AC20-6446-ADC3-BC5C19A42B24}" type="presOf" srcId="{F97285EA-D0FE-F64E-AA63-96634EC4DD65}" destId="{6D28AD85-B31F-7441-B590-3E6CF17058D4}" srcOrd="1" destOrd="0" presId="urn:microsoft.com/office/officeart/2005/8/layout/cycle2"/>
    <dgm:cxn modelId="{E711B630-860C-E44E-A33F-F6DB052C7BB4}" type="presOf" srcId="{B371E832-D6C1-FE49-89CF-5FAEE4E2ABC7}" destId="{B0717FD3-EA4F-2949-8673-542ECB483F48}" srcOrd="0" destOrd="0" presId="urn:microsoft.com/office/officeart/2005/8/layout/cycle2"/>
    <dgm:cxn modelId="{B5361A40-BD0F-4549-8C42-3DAE73040AC5}" type="presOf" srcId="{40AF47F2-9B54-C542-90EC-F812F1B29CE9}" destId="{B38C5AAF-0545-6747-929F-94936204D63C}" srcOrd="1" destOrd="0" presId="urn:microsoft.com/office/officeart/2005/8/layout/cycle2"/>
    <dgm:cxn modelId="{1B7F7561-7B01-B74D-B035-5CFBBF20366C}" type="presOf" srcId="{99D447C1-58DA-8B4C-BDF0-8DCB40505E36}" destId="{9C5304FA-5533-FE43-8053-676342FACAAA}" srcOrd="0" destOrd="0" presId="urn:microsoft.com/office/officeart/2005/8/layout/cycle2"/>
    <dgm:cxn modelId="{A35B534A-1A63-3E47-9295-6B1633003F03}" type="presOf" srcId="{6F32092C-CE50-4F41-827D-5C9A997DA753}" destId="{6AA95672-B898-CF42-8AE3-AA06CB26082A}" srcOrd="0" destOrd="0" presId="urn:microsoft.com/office/officeart/2005/8/layout/cycle2"/>
    <dgm:cxn modelId="{7F868775-EA9F-8546-9B05-E6412EA31001}" type="presOf" srcId="{89F5307C-E479-284D-B3FC-AEC285DD0DAA}" destId="{BD2CDF5D-F326-D849-AF9F-6C7AC0E087E1}" srcOrd="0" destOrd="0" presId="urn:microsoft.com/office/officeart/2005/8/layout/cycle2"/>
    <dgm:cxn modelId="{CA1EE57C-34A7-3644-9DFC-89DCD024D000}" type="presOf" srcId="{99D447C1-58DA-8B4C-BDF0-8DCB40505E36}" destId="{4E60EBD5-0A0A-E247-BD55-178FDBE55DBC}" srcOrd="1" destOrd="0" presId="urn:microsoft.com/office/officeart/2005/8/layout/cycle2"/>
    <dgm:cxn modelId="{7D27E387-E093-964E-9708-017D82B77A1C}" type="presOf" srcId="{AB7E2DEA-72CD-C14B-A570-0BB8454E91E4}" destId="{291548C5-3826-9448-9E50-390674A5ACB9}" srcOrd="0" destOrd="0" presId="urn:microsoft.com/office/officeart/2005/8/layout/cycle2"/>
    <dgm:cxn modelId="{43CC338D-B683-CD4A-AF39-0BDB0BB3E912}" type="presOf" srcId="{40AF47F2-9B54-C542-90EC-F812F1B29CE9}" destId="{0D308F8E-5464-ED4D-BA05-36207A5EDDC1}" srcOrd="0" destOrd="0" presId="urn:microsoft.com/office/officeart/2005/8/layout/cycle2"/>
    <dgm:cxn modelId="{C37CBF94-7B20-2F4A-B92F-1C00CC82EB28}" type="presOf" srcId="{71CBDD9D-2281-9544-B012-F53BCED2EE3F}" destId="{181B80BD-52AB-4847-895D-E761ACDCF038}" srcOrd="0" destOrd="0" presId="urn:microsoft.com/office/officeart/2005/8/layout/cycle2"/>
    <dgm:cxn modelId="{2242519B-1FD1-7040-B00D-F57A933E2E1F}" type="presOf" srcId="{89F5307C-E479-284D-B3FC-AEC285DD0DAA}" destId="{78886407-C5B3-F34D-9347-348E642980D9}" srcOrd="1" destOrd="0" presId="urn:microsoft.com/office/officeart/2005/8/layout/cycle2"/>
    <dgm:cxn modelId="{0CE9D5AA-6520-DF46-B05A-D733EEB37BD1}" srcId="{6F32092C-CE50-4F41-827D-5C9A997DA753}" destId="{AB7E2DEA-72CD-C14B-A570-0BB8454E91E4}" srcOrd="2" destOrd="0" parTransId="{B05C3D33-7252-7B42-BD40-1941371969F5}" sibTransId="{40AF47F2-9B54-C542-90EC-F812F1B29CE9}"/>
    <dgm:cxn modelId="{FEF1E4BF-269B-8844-9C8B-4576C58F775E}" type="presOf" srcId="{4DEF3AA0-7FBD-674E-954C-A3F1BA5E1258}" destId="{33DE7F1D-4293-B94F-AFE7-A170755AF963}" srcOrd="0" destOrd="0" presId="urn:microsoft.com/office/officeart/2005/8/layout/cycle2"/>
    <dgm:cxn modelId="{B5CAA6C1-EA79-A048-AB99-7AC042595B7C}" srcId="{6F32092C-CE50-4F41-827D-5C9A997DA753}" destId="{4DEF3AA0-7FBD-674E-954C-A3F1BA5E1258}" srcOrd="0" destOrd="0" parTransId="{C2EAFA46-0A34-C94A-B573-A451D43398C9}" sibTransId="{F97285EA-D0FE-F64E-AA63-96634EC4DD65}"/>
    <dgm:cxn modelId="{49FB3AC5-3F8B-3749-965D-34DF72E2BD87}" srcId="{6F32092C-CE50-4F41-827D-5C9A997DA753}" destId="{B371E832-D6C1-FE49-89CF-5FAEE4E2ABC7}" srcOrd="3" destOrd="0" parTransId="{B1633C4B-2BF5-0F43-9CAB-D8FCCBBE94DF}" sibTransId="{99D447C1-58DA-8B4C-BDF0-8DCB40505E36}"/>
    <dgm:cxn modelId="{1A4F22E8-840D-5D4F-8B28-59AD8E69EC29}" type="presOf" srcId="{F97285EA-D0FE-F64E-AA63-96634EC4DD65}" destId="{36C7DFA1-D71F-4E46-934A-7EB45E49BFDD}" srcOrd="0" destOrd="0" presId="urn:microsoft.com/office/officeart/2005/8/layout/cycle2"/>
    <dgm:cxn modelId="{6CFF3691-2117-854C-899F-ECD177398FC7}" type="presParOf" srcId="{6AA95672-B898-CF42-8AE3-AA06CB26082A}" destId="{33DE7F1D-4293-B94F-AFE7-A170755AF963}" srcOrd="0" destOrd="0" presId="urn:microsoft.com/office/officeart/2005/8/layout/cycle2"/>
    <dgm:cxn modelId="{B6257559-61F3-6641-B4AF-A232F901A06C}" type="presParOf" srcId="{6AA95672-B898-CF42-8AE3-AA06CB26082A}" destId="{36C7DFA1-D71F-4E46-934A-7EB45E49BFDD}" srcOrd="1" destOrd="0" presId="urn:microsoft.com/office/officeart/2005/8/layout/cycle2"/>
    <dgm:cxn modelId="{F4CB1A74-6F7B-E14D-B295-3E3FCE73FB70}" type="presParOf" srcId="{36C7DFA1-D71F-4E46-934A-7EB45E49BFDD}" destId="{6D28AD85-B31F-7441-B590-3E6CF17058D4}" srcOrd="0" destOrd="0" presId="urn:microsoft.com/office/officeart/2005/8/layout/cycle2"/>
    <dgm:cxn modelId="{E1A3F52A-2E90-3A49-8C15-3587A1EBA473}" type="presParOf" srcId="{6AA95672-B898-CF42-8AE3-AA06CB26082A}" destId="{181B80BD-52AB-4847-895D-E761ACDCF038}" srcOrd="2" destOrd="0" presId="urn:microsoft.com/office/officeart/2005/8/layout/cycle2"/>
    <dgm:cxn modelId="{7C755E27-FAF1-1043-BECB-F8BC2FF9E4F7}" type="presParOf" srcId="{6AA95672-B898-CF42-8AE3-AA06CB26082A}" destId="{BD2CDF5D-F326-D849-AF9F-6C7AC0E087E1}" srcOrd="3" destOrd="0" presId="urn:microsoft.com/office/officeart/2005/8/layout/cycle2"/>
    <dgm:cxn modelId="{D49FC290-B576-3E4C-A2F3-4DCE8AD03E64}" type="presParOf" srcId="{BD2CDF5D-F326-D849-AF9F-6C7AC0E087E1}" destId="{78886407-C5B3-F34D-9347-348E642980D9}" srcOrd="0" destOrd="0" presId="urn:microsoft.com/office/officeart/2005/8/layout/cycle2"/>
    <dgm:cxn modelId="{F8356270-248C-0248-9C8B-2A581EDA940D}" type="presParOf" srcId="{6AA95672-B898-CF42-8AE3-AA06CB26082A}" destId="{291548C5-3826-9448-9E50-390674A5ACB9}" srcOrd="4" destOrd="0" presId="urn:microsoft.com/office/officeart/2005/8/layout/cycle2"/>
    <dgm:cxn modelId="{4B805CF0-0D6C-3643-9582-6AD1FA2D9191}" type="presParOf" srcId="{6AA95672-B898-CF42-8AE3-AA06CB26082A}" destId="{0D308F8E-5464-ED4D-BA05-36207A5EDDC1}" srcOrd="5" destOrd="0" presId="urn:microsoft.com/office/officeart/2005/8/layout/cycle2"/>
    <dgm:cxn modelId="{7269BD23-80CC-8C4D-AC25-EF9E9ED13416}" type="presParOf" srcId="{0D308F8E-5464-ED4D-BA05-36207A5EDDC1}" destId="{B38C5AAF-0545-6747-929F-94936204D63C}" srcOrd="0" destOrd="0" presId="urn:microsoft.com/office/officeart/2005/8/layout/cycle2"/>
    <dgm:cxn modelId="{EA0728FD-4FF3-0948-9D62-C308BB465C1B}" type="presParOf" srcId="{6AA95672-B898-CF42-8AE3-AA06CB26082A}" destId="{B0717FD3-EA4F-2949-8673-542ECB483F48}" srcOrd="6" destOrd="0" presId="urn:microsoft.com/office/officeart/2005/8/layout/cycle2"/>
    <dgm:cxn modelId="{DAA87407-FCCB-7C4B-B6F8-F7CE26A9AFCB}" type="presParOf" srcId="{6AA95672-B898-CF42-8AE3-AA06CB26082A}" destId="{9C5304FA-5533-FE43-8053-676342FACAAA}" srcOrd="7" destOrd="0" presId="urn:microsoft.com/office/officeart/2005/8/layout/cycle2"/>
    <dgm:cxn modelId="{FA20EFB8-DF52-8943-8889-20E1728D20DD}" type="presParOf" srcId="{9C5304FA-5533-FE43-8053-676342FACAAA}" destId="{4E60EBD5-0A0A-E247-BD55-178FDBE55DB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DE7F1D-4293-B94F-AFE7-A170755AF963}">
      <dsp:nvSpPr>
        <dsp:cNvPr id="0" name=""/>
        <dsp:cNvSpPr/>
      </dsp:nvSpPr>
      <dsp:spPr>
        <a:xfrm>
          <a:off x="1566596" y="933"/>
          <a:ext cx="1228995" cy="122899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b="1" kern="1200" dirty="0"/>
            <a:t>Factores relacionados con la </a:t>
          </a:r>
          <a:r>
            <a:rPr lang="es-ES_tradnl" sz="800" b="1" kern="1200" dirty="0"/>
            <a:t>salud mental y consumo de sustancias psicoactivas</a:t>
          </a:r>
          <a:endParaRPr lang="es-ES" sz="800" b="1" kern="1200" dirty="0"/>
        </a:p>
      </dsp:txBody>
      <dsp:txXfrm>
        <a:off x="1746578" y="180915"/>
        <a:ext cx="869031" cy="869031"/>
      </dsp:txXfrm>
    </dsp:sp>
    <dsp:sp modelId="{36C7DFA1-D71F-4E46-934A-7EB45E49BFDD}">
      <dsp:nvSpPr>
        <dsp:cNvPr id="0" name=""/>
        <dsp:cNvSpPr/>
      </dsp:nvSpPr>
      <dsp:spPr>
        <a:xfrm rot="2700000">
          <a:off x="2663648" y="1053912"/>
          <a:ext cx="326639" cy="4147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/>
        </a:p>
      </dsp:txBody>
      <dsp:txXfrm>
        <a:off x="2677999" y="1102224"/>
        <a:ext cx="228647" cy="248872"/>
      </dsp:txXfrm>
    </dsp:sp>
    <dsp:sp modelId="{181B80BD-52AB-4847-895D-E761ACDCF038}">
      <dsp:nvSpPr>
        <dsp:cNvPr id="0" name=""/>
        <dsp:cNvSpPr/>
      </dsp:nvSpPr>
      <dsp:spPr>
        <a:xfrm>
          <a:off x="2871417" y="1305755"/>
          <a:ext cx="1228995" cy="1228995"/>
        </a:xfrm>
        <a:prstGeom prst="ellipse">
          <a:avLst/>
        </a:prstGeom>
        <a:solidFill>
          <a:schemeClr val="accent5">
            <a:hueOff val="-49821"/>
            <a:satOff val="-13396"/>
            <a:lumOff val="-101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S_tradnl" sz="800" b="1" kern="1200" dirty="0"/>
            <a:t>Factores relacionados con los vínculos afectivos y consumo de sustancias psicoactivas</a:t>
          </a:r>
          <a:endParaRPr lang="es-ES" sz="800" b="1" kern="1200" dirty="0"/>
        </a:p>
      </dsp:txBody>
      <dsp:txXfrm>
        <a:off x="3051399" y="1485737"/>
        <a:ext cx="869031" cy="869031"/>
      </dsp:txXfrm>
    </dsp:sp>
    <dsp:sp modelId="{BD2CDF5D-F326-D849-AF9F-6C7AC0E087E1}">
      <dsp:nvSpPr>
        <dsp:cNvPr id="0" name=""/>
        <dsp:cNvSpPr/>
      </dsp:nvSpPr>
      <dsp:spPr>
        <a:xfrm rot="8100000">
          <a:off x="2676722" y="2358733"/>
          <a:ext cx="326639" cy="4147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821"/>
            <a:satOff val="-13396"/>
            <a:lumOff val="-1013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/>
        </a:p>
      </dsp:txBody>
      <dsp:txXfrm rot="10800000">
        <a:off x="2760363" y="2407045"/>
        <a:ext cx="228647" cy="248872"/>
      </dsp:txXfrm>
    </dsp:sp>
    <dsp:sp modelId="{291548C5-3826-9448-9E50-390674A5ACB9}">
      <dsp:nvSpPr>
        <dsp:cNvPr id="0" name=""/>
        <dsp:cNvSpPr/>
      </dsp:nvSpPr>
      <dsp:spPr>
        <a:xfrm>
          <a:off x="1566596" y="2610576"/>
          <a:ext cx="1228995" cy="1228995"/>
        </a:xfrm>
        <a:prstGeom prst="ellipse">
          <a:avLst/>
        </a:prstGeom>
        <a:solidFill>
          <a:schemeClr val="accent5">
            <a:hueOff val="-99642"/>
            <a:satOff val="-26793"/>
            <a:lumOff val="-202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S_tradnl" sz="800" b="1" kern="1200" dirty="0"/>
            <a:t>Factores relacionados con las enfermedades crónicas y consumo de sustancias psicoactivas</a:t>
          </a:r>
          <a:endParaRPr lang="es-ES" sz="800" b="1" kern="1200" dirty="0"/>
        </a:p>
      </dsp:txBody>
      <dsp:txXfrm>
        <a:off x="1746578" y="2790558"/>
        <a:ext cx="869031" cy="869031"/>
      </dsp:txXfrm>
    </dsp:sp>
    <dsp:sp modelId="{0D308F8E-5464-ED4D-BA05-36207A5EDDC1}">
      <dsp:nvSpPr>
        <dsp:cNvPr id="0" name=""/>
        <dsp:cNvSpPr/>
      </dsp:nvSpPr>
      <dsp:spPr>
        <a:xfrm rot="13500000">
          <a:off x="1371901" y="2371807"/>
          <a:ext cx="326639" cy="4147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642"/>
            <a:satOff val="-26793"/>
            <a:lumOff val="-2026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/>
        </a:p>
      </dsp:txBody>
      <dsp:txXfrm rot="10800000">
        <a:off x="1455542" y="2489409"/>
        <a:ext cx="228647" cy="248872"/>
      </dsp:txXfrm>
    </dsp:sp>
    <dsp:sp modelId="{B0717FD3-EA4F-2949-8673-542ECB483F48}">
      <dsp:nvSpPr>
        <dsp:cNvPr id="0" name=""/>
        <dsp:cNvSpPr/>
      </dsp:nvSpPr>
      <dsp:spPr>
        <a:xfrm>
          <a:off x="261775" y="1305755"/>
          <a:ext cx="1228995" cy="1228995"/>
        </a:xfrm>
        <a:prstGeom prst="ellipse">
          <a:avLst/>
        </a:prstGeom>
        <a:solidFill>
          <a:schemeClr val="accent5">
            <a:hueOff val="-149463"/>
            <a:satOff val="-40189"/>
            <a:lumOff val="-3039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b="1" kern="1200" dirty="0"/>
            <a:t>Factores relacionados con el consumo de sustancias psicoactivas</a:t>
          </a:r>
          <a:endParaRPr lang="es-ES" sz="800" b="1" kern="1200" dirty="0"/>
        </a:p>
      </dsp:txBody>
      <dsp:txXfrm>
        <a:off x="441757" y="1485737"/>
        <a:ext cx="869031" cy="869031"/>
      </dsp:txXfrm>
    </dsp:sp>
    <dsp:sp modelId="{9C5304FA-5533-FE43-8053-676342FACAAA}">
      <dsp:nvSpPr>
        <dsp:cNvPr id="0" name=""/>
        <dsp:cNvSpPr/>
      </dsp:nvSpPr>
      <dsp:spPr>
        <a:xfrm rot="18900000">
          <a:off x="1358827" y="1066986"/>
          <a:ext cx="326639" cy="4147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49463"/>
            <a:satOff val="-40189"/>
            <a:lumOff val="-3039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/>
        </a:p>
      </dsp:txBody>
      <dsp:txXfrm>
        <a:off x="1373178" y="1184588"/>
        <a:ext cx="228647" cy="2488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52EAAA-6E08-4D66-A1C6-773193783B84}" type="datetimeFigureOut">
              <a:rPr lang="es-CO" smtClean="0"/>
              <a:t>3/04/2019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D1CEC4-5412-43B8-B8DE-5465832A287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74561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06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08851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495ef59f35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495ef59f35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30912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14974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13740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85169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10123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73415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11327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62772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461050eefc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461050eefc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27397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63295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2268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80021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59495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72734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64950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87058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675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79236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95251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6941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68754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1422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39898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41285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95687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461050eefc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461050eefc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170733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461050eefc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461050eefc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62873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495ef59f35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495ef59f35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3606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9759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8874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8598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6987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1192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4884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">
  <p:cSld name="Título complejo">
    <p:bg>
      <p:bgPr>
        <a:solidFill>
          <a:srgbClr val="2D6DF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3768725" y="1733025"/>
            <a:ext cx="47526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3000">
                <a:solidFill>
                  <a:srgbClr val="FFFFFF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3761125" y="2553350"/>
            <a:ext cx="4760200" cy="1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500">
                <a:solidFill>
                  <a:srgbClr val="FFFFFF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">
  <p:cSld name="Contenido">
    <p:bg>
      <p:bgPr>
        <a:solidFill>
          <a:srgbClr val="DCEAFB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367469" y="1733025"/>
            <a:ext cx="3264880" cy="64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Work Sans SemiBold"/>
              <a:buNone/>
              <a:defRPr sz="30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1"/>
          </p:nvPr>
        </p:nvSpPr>
        <p:spPr>
          <a:xfrm>
            <a:off x="3768725" y="3001742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8"/>
          <p:cNvSpPr txBox="1"/>
          <p:nvPr/>
        </p:nvSpPr>
        <p:spPr>
          <a:xfrm>
            <a:off x="367468" y="98782"/>
            <a:ext cx="2136835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600" b="0" i="0" u="none" strike="noStrike" cap="none" dirty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Ministerio</a:t>
            </a:r>
            <a:r>
              <a:rPr lang="es-CO" sz="600" b="0" i="0" u="none" strike="noStrike" cap="none" baseline="0" dirty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 de Salud y Protección Social de Colombia</a:t>
            </a:r>
            <a:endParaRPr sz="600" b="0" i="0" u="none" strike="noStrike" cap="none" dirty="0">
              <a:solidFill>
                <a:srgbClr val="0066CD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2"/>
          </p:nvPr>
        </p:nvSpPr>
        <p:spPr>
          <a:xfrm>
            <a:off x="3768286" y="2553350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3"/>
          </p:nvPr>
        </p:nvSpPr>
        <p:spPr>
          <a:xfrm>
            <a:off x="3768725" y="3440778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4"/>
          </p:nvPr>
        </p:nvSpPr>
        <p:spPr>
          <a:xfrm>
            <a:off x="3768725" y="3922005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5"/>
          </p:nvPr>
        </p:nvSpPr>
        <p:spPr>
          <a:xfrm>
            <a:off x="3123123" y="2620030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6"/>
          </p:nvPr>
        </p:nvSpPr>
        <p:spPr>
          <a:xfrm>
            <a:off x="6366376" y="3001742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7"/>
          </p:nvPr>
        </p:nvSpPr>
        <p:spPr>
          <a:xfrm>
            <a:off x="3123122" y="3089695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8"/>
          </p:nvPr>
        </p:nvSpPr>
        <p:spPr>
          <a:xfrm>
            <a:off x="3123849" y="3525020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9"/>
          </p:nvPr>
        </p:nvSpPr>
        <p:spPr>
          <a:xfrm>
            <a:off x="3123849" y="4007466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4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13"/>
          </p:nvPr>
        </p:nvSpPr>
        <p:spPr>
          <a:xfrm>
            <a:off x="6365937" y="2558192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14"/>
          </p:nvPr>
        </p:nvSpPr>
        <p:spPr>
          <a:xfrm>
            <a:off x="6366376" y="3445620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15"/>
          </p:nvPr>
        </p:nvSpPr>
        <p:spPr>
          <a:xfrm>
            <a:off x="6365489" y="3926847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16"/>
          </p:nvPr>
        </p:nvSpPr>
        <p:spPr>
          <a:xfrm>
            <a:off x="5720774" y="2624872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body" idx="17"/>
          </p:nvPr>
        </p:nvSpPr>
        <p:spPr>
          <a:xfrm>
            <a:off x="5720773" y="3094537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body" idx="18"/>
          </p:nvPr>
        </p:nvSpPr>
        <p:spPr>
          <a:xfrm>
            <a:off x="5721500" y="3529862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body" idx="19"/>
          </p:nvPr>
        </p:nvSpPr>
        <p:spPr>
          <a:xfrm>
            <a:off x="5721500" y="4012308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" userDrawn="1">
  <p:cSld name="1_Título y texto">
    <p:bg>
      <p:bgPr>
        <a:solidFill>
          <a:srgbClr val="DCEAFB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>
            <a:spLocks noGrp="1"/>
          </p:cNvSpPr>
          <p:nvPr>
            <p:ph type="body" idx="1"/>
          </p:nvPr>
        </p:nvSpPr>
        <p:spPr>
          <a:xfrm>
            <a:off x="3768286" y="2553350"/>
            <a:ext cx="4540639" cy="17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66CD"/>
              </a:buClr>
              <a:buSzPts val="1100"/>
              <a:buNone/>
              <a:defRPr sz="1100">
                <a:solidFill>
                  <a:srgbClr val="0066CD"/>
                </a:solidFill>
              </a:defRPr>
            </a:lvl1pPr>
            <a:lvl2pPr marL="914400" lvl="1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2pPr>
            <a:lvl3pPr marL="1371600" lvl="2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3pPr>
            <a:lvl4pPr marL="1828800" lvl="3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4pPr>
            <a:lvl5pPr marL="2286000" lvl="4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5pPr>
            <a:lvl6pPr marL="2743200" lvl="5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6pPr>
            <a:lvl7pPr marL="3200400" lvl="6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7pPr>
            <a:lvl8pPr marL="3657600" lvl="7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8pPr>
            <a:lvl9pPr marL="4114800" lvl="8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title"/>
          </p:nvPr>
        </p:nvSpPr>
        <p:spPr>
          <a:xfrm>
            <a:off x="3768725" y="1733025"/>
            <a:ext cx="4307700" cy="64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3000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0"/>
          </p:nvPr>
        </p:nvSpPr>
        <p:spPr>
          <a:xfrm>
            <a:off x="1177925" y="106363"/>
            <a:ext cx="914400" cy="914400"/>
          </a:xfrm>
        </p:spPr>
        <p:txBody>
          <a:bodyPr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7" name="Google Shape;49;p8"/>
          <p:cNvSpPr txBox="1"/>
          <p:nvPr userDrawn="1"/>
        </p:nvSpPr>
        <p:spPr>
          <a:xfrm>
            <a:off x="367468" y="98782"/>
            <a:ext cx="2136835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600" b="0" i="0" u="none" strike="noStrike" cap="none" dirty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Ministerio</a:t>
            </a:r>
            <a:r>
              <a:rPr lang="es-CO" sz="600" b="0" i="0" u="none" strike="noStrike" cap="none" baseline="0" dirty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 de Salud y Protección Social de Colombia</a:t>
            </a:r>
            <a:endParaRPr sz="600" b="0" i="0" u="none" strike="noStrike" cap="none" dirty="0">
              <a:solidFill>
                <a:srgbClr val="0066CD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 o destacado">
  <p:cSld name="VERTICAL_TITLE_AND_VERTICAL_TEXT_1">
    <p:bg>
      <p:bgPr>
        <a:solidFill>
          <a:srgbClr val="0856E8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>
            <a:spLocks noGrp="1"/>
          </p:cNvSpPr>
          <p:nvPr>
            <p:ph type="title"/>
          </p:nvPr>
        </p:nvSpPr>
        <p:spPr>
          <a:xfrm>
            <a:off x="3854150" y="887300"/>
            <a:ext cx="4025100" cy="36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Work Sans SemiBold"/>
              <a:buNone/>
              <a:defRPr sz="3500">
                <a:solidFill>
                  <a:srgbClr val="FFFFF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bg>
      <p:bgPr>
        <a:solidFill>
          <a:srgbClr val="DCEAFB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body" idx="1"/>
          </p:nvPr>
        </p:nvSpPr>
        <p:spPr>
          <a:xfrm>
            <a:off x="6336125" y="2553348"/>
            <a:ext cx="2352000" cy="20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984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L="914400" lvl="1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marL="1371600" lvl="2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marL="1828800" lvl="3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marL="2286000" lvl="4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marL="2743200" lvl="5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marL="3200400" lvl="6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marL="3657600" lvl="7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marL="4114800" lvl="8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2"/>
          </p:nvPr>
        </p:nvSpPr>
        <p:spPr>
          <a:xfrm>
            <a:off x="3768725" y="2553348"/>
            <a:ext cx="2352000" cy="20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984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L="914400" lvl="1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marL="1371600" lvl="2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marL="1828800" lvl="3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marL="2286000" lvl="4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marL="2743200" lvl="5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marL="3200400" lvl="6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marL="3657600" lvl="7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marL="4114800" lvl="8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title"/>
          </p:nvPr>
        </p:nvSpPr>
        <p:spPr>
          <a:xfrm>
            <a:off x="3768725" y="1733023"/>
            <a:ext cx="43077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3000"/>
              <a:buFont typeface="Work Sans Light"/>
              <a:buNone/>
              <a:defRPr sz="30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" name="Google Shape;49;p8"/>
          <p:cNvSpPr txBox="1"/>
          <p:nvPr userDrawn="1"/>
        </p:nvSpPr>
        <p:spPr>
          <a:xfrm>
            <a:off x="367468" y="98782"/>
            <a:ext cx="2136835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600" b="0" i="0" u="none" strike="noStrike" cap="none" dirty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Ministerio</a:t>
            </a:r>
            <a:r>
              <a:rPr lang="es-CO" sz="600" b="0" i="0" u="none" strike="noStrike" cap="none" baseline="0" dirty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 de Salud y Protección Social de Colombia</a:t>
            </a:r>
            <a:endParaRPr sz="600" b="0" i="0" u="none" strike="noStrike" cap="none" dirty="0">
              <a:solidFill>
                <a:srgbClr val="0066CD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bg>
      <p:bgPr>
        <a:solidFill>
          <a:srgbClr val="DCEAFB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/>
        </p:nvSpPr>
        <p:spPr>
          <a:xfrm>
            <a:off x="1644575" y="4802700"/>
            <a:ext cx="45771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s-CO" sz="600" b="0" i="0" u="none" strike="noStrike" cap="none" dirty="0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rPr>
              <a:t>Esta presentación es propiedad intelectual controlada y producida por el</a:t>
            </a:r>
            <a:r>
              <a:rPr lang="es-CO" sz="600" b="0" i="0" u="none" strike="noStrike" cap="none" baseline="0" dirty="0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rPr>
              <a:t> Ministerio de Salud y Protección Social.</a:t>
            </a:r>
            <a:endParaRPr sz="600" b="0" i="0" u="none" strike="noStrike" cap="none" dirty="0">
              <a:solidFill>
                <a:srgbClr val="0054BC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" name="Google Shape;49;p8"/>
          <p:cNvSpPr txBox="1"/>
          <p:nvPr userDrawn="1"/>
        </p:nvSpPr>
        <p:spPr>
          <a:xfrm>
            <a:off x="367468" y="98782"/>
            <a:ext cx="2136835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600" b="0" i="0" u="none" strike="noStrike" cap="none" dirty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Ministerio</a:t>
            </a:r>
            <a:r>
              <a:rPr lang="es-CO" sz="600" b="0" i="0" u="none" strike="noStrike" cap="none" baseline="0" dirty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 de Salud y Protección Social de Colombia</a:t>
            </a:r>
            <a:endParaRPr sz="600" b="0" i="0" u="none" strike="noStrike" cap="none" dirty="0">
              <a:solidFill>
                <a:srgbClr val="0066CD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fras">
  <p:cSld name="CUSTOM">
    <p:bg>
      <p:bgPr>
        <a:solidFill>
          <a:srgbClr val="DCEAFB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body" idx="1"/>
          </p:nvPr>
        </p:nvSpPr>
        <p:spPr>
          <a:xfrm>
            <a:off x="6349213" y="1947449"/>
            <a:ext cx="2265000" cy="12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685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7200" b="1">
                <a:solidFill>
                  <a:srgbClr val="0054BC"/>
                </a:solidFill>
              </a:defRPr>
            </a:lvl1pPr>
            <a:lvl2pPr marL="914400" lvl="1" indent="-685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7200" b="1">
                <a:solidFill>
                  <a:srgbClr val="0054BC"/>
                </a:solidFill>
              </a:defRPr>
            </a:lvl2pPr>
            <a:lvl3pPr marL="1371600" lvl="2" indent="-685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7200" b="1">
                <a:solidFill>
                  <a:srgbClr val="0054BC"/>
                </a:solidFill>
              </a:defRPr>
            </a:lvl3pPr>
            <a:lvl4pPr marL="1828800" lvl="3" indent="-685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7200" b="1">
                <a:solidFill>
                  <a:srgbClr val="0054BC"/>
                </a:solidFill>
              </a:defRPr>
            </a:lvl4pPr>
            <a:lvl5pPr marL="2286000" lvl="4" indent="-685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7200" b="1">
                <a:solidFill>
                  <a:srgbClr val="0054BC"/>
                </a:solidFill>
              </a:defRPr>
            </a:lvl5pPr>
            <a:lvl6pPr marL="2743200" lvl="5" indent="-685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7200" b="1">
                <a:solidFill>
                  <a:srgbClr val="0054BC"/>
                </a:solidFill>
              </a:defRPr>
            </a:lvl6pPr>
            <a:lvl7pPr marL="3200400" lvl="6" indent="-685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7200" b="1">
                <a:solidFill>
                  <a:srgbClr val="0054BC"/>
                </a:solidFill>
              </a:defRPr>
            </a:lvl7pPr>
            <a:lvl8pPr marL="3657600" lvl="7" indent="-685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7200" b="1">
                <a:solidFill>
                  <a:srgbClr val="0054BC"/>
                </a:solidFill>
              </a:defRPr>
            </a:lvl8pPr>
            <a:lvl9pPr marL="4114800" lvl="8" indent="-685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7200" b="1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2"/>
          </p:nvPr>
        </p:nvSpPr>
        <p:spPr>
          <a:xfrm>
            <a:off x="6583513" y="3258848"/>
            <a:ext cx="1883100" cy="4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98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L="914400" lvl="1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marL="1371600" lvl="2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marL="1828800" lvl="3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marL="2286000" lvl="4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marL="2743200" lvl="5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marL="3200400" lvl="6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marL="3657600" lvl="7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marL="4114800" lvl="8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3"/>
          </p:nvPr>
        </p:nvSpPr>
        <p:spPr>
          <a:xfrm>
            <a:off x="834575" y="1947449"/>
            <a:ext cx="2265000" cy="12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685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7200" b="1">
                <a:solidFill>
                  <a:srgbClr val="0054BC"/>
                </a:solidFill>
              </a:defRPr>
            </a:lvl1pPr>
            <a:lvl2pPr marL="914400" lvl="1" indent="-685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7200" b="1">
                <a:solidFill>
                  <a:srgbClr val="0054BC"/>
                </a:solidFill>
              </a:defRPr>
            </a:lvl2pPr>
            <a:lvl3pPr marL="1371600" lvl="2" indent="-685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7200" b="1">
                <a:solidFill>
                  <a:srgbClr val="0054BC"/>
                </a:solidFill>
              </a:defRPr>
            </a:lvl3pPr>
            <a:lvl4pPr marL="1828800" lvl="3" indent="-685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7200" b="1">
                <a:solidFill>
                  <a:srgbClr val="0054BC"/>
                </a:solidFill>
              </a:defRPr>
            </a:lvl4pPr>
            <a:lvl5pPr marL="2286000" lvl="4" indent="-685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7200" b="1">
                <a:solidFill>
                  <a:srgbClr val="0054BC"/>
                </a:solidFill>
              </a:defRPr>
            </a:lvl5pPr>
            <a:lvl6pPr marL="2743200" lvl="5" indent="-685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7200" b="1">
                <a:solidFill>
                  <a:srgbClr val="0054BC"/>
                </a:solidFill>
              </a:defRPr>
            </a:lvl6pPr>
            <a:lvl7pPr marL="3200400" lvl="6" indent="-685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7200" b="1">
                <a:solidFill>
                  <a:srgbClr val="0054BC"/>
                </a:solidFill>
              </a:defRPr>
            </a:lvl7pPr>
            <a:lvl8pPr marL="3657600" lvl="7" indent="-685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7200" b="1">
                <a:solidFill>
                  <a:srgbClr val="0054BC"/>
                </a:solidFill>
              </a:defRPr>
            </a:lvl8pPr>
            <a:lvl9pPr marL="4114800" lvl="8" indent="-685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7200" b="1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title"/>
          </p:nvPr>
        </p:nvSpPr>
        <p:spPr>
          <a:xfrm>
            <a:off x="619226" y="647000"/>
            <a:ext cx="78474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3000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body" idx="4"/>
          </p:nvPr>
        </p:nvSpPr>
        <p:spPr>
          <a:xfrm>
            <a:off x="3591888" y="1947449"/>
            <a:ext cx="2265000" cy="12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685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7200" b="1">
                <a:solidFill>
                  <a:srgbClr val="0054BC"/>
                </a:solidFill>
              </a:defRPr>
            </a:lvl1pPr>
            <a:lvl2pPr marL="914400" lvl="1" indent="-685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7200" b="1">
                <a:solidFill>
                  <a:srgbClr val="0054BC"/>
                </a:solidFill>
              </a:defRPr>
            </a:lvl2pPr>
            <a:lvl3pPr marL="1371600" lvl="2" indent="-685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7200" b="1">
                <a:solidFill>
                  <a:srgbClr val="0054BC"/>
                </a:solidFill>
              </a:defRPr>
            </a:lvl3pPr>
            <a:lvl4pPr marL="1828800" lvl="3" indent="-685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7200" b="1">
                <a:solidFill>
                  <a:srgbClr val="0054BC"/>
                </a:solidFill>
              </a:defRPr>
            </a:lvl4pPr>
            <a:lvl5pPr marL="2286000" lvl="4" indent="-685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7200" b="1">
                <a:solidFill>
                  <a:srgbClr val="0054BC"/>
                </a:solidFill>
              </a:defRPr>
            </a:lvl5pPr>
            <a:lvl6pPr marL="2743200" lvl="5" indent="-685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7200" b="1">
                <a:solidFill>
                  <a:srgbClr val="0054BC"/>
                </a:solidFill>
              </a:defRPr>
            </a:lvl6pPr>
            <a:lvl7pPr marL="3200400" lvl="6" indent="-685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7200" b="1">
                <a:solidFill>
                  <a:srgbClr val="0054BC"/>
                </a:solidFill>
              </a:defRPr>
            </a:lvl7pPr>
            <a:lvl8pPr marL="3657600" lvl="7" indent="-685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7200" b="1">
                <a:solidFill>
                  <a:srgbClr val="0054BC"/>
                </a:solidFill>
              </a:defRPr>
            </a:lvl8pPr>
            <a:lvl9pPr marL="4114800" lvl="8" indent="-685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7200" b="1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body" idx="5"/>
          </p:nvPr>
        </p:nvSpPr>
        <p:spPr>
          <a:xfrm>
            <a:off x="3782838" y="3258848"/>
            <a:ext cx="1883100" cy="4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98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L="914400" lvl="1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marL="1371600" lvl="2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marL="1828800" lvl="3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marL="2286000" lvl="4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marL="2743200" lvl="5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marL="3200400" lvl="6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marL="3657600" lvl="7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marL="4114800" lvl="8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body" idx="6"/>
          </p:nvPr>
        </p:nvSpPr>
        <p:spPr>
          <a:xfrm>
            <a:off x="1025513" y="3258848"/>
            <a:ext cx="1883100" cy="4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98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L="914400" lvl="1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marL="1371600" lvl="2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marL="1828800" lvl="3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marL="2286000" lvl="4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marL="2743200" lvl="5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marL="3200400" lvl="6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marL="3657600" lvl="7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marL="4114800" lvl="8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endParaRPr/>
          </a:p>
        </p:txBody>
      </p:sp>
      <p:sp>
        <p:nvSpPr>
          <p:cNvPr id="10" name="Google Shape;49;p8"/>
          <p:cNvSpPr txBox="1"/>
          <p:nvPr userDrawn="1"/>
        </p:nvSpPr>
        <p:spPr>
          <a:xfrm>
            <a:off x="367468" y="98782"/>
            <a:ext cx="2136835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600" b="0" i="0" u="none" strike="noStrike" cap="none" dirty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Ministerio</a:t>
            </a:r>
            <a:r>
              <a:rPr lang="es-CO" sz="600" b="0" i="0" u="none" strike="noStrike" cap="none" baseline="0" dirty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 de Salud y Protección Social de Colombia</a:t>
            </a:r>
            <a:endParaRPr sz="600" b="0" i="0" u="none" strike="noStrike" cap="none" dirty="0">
              <a:solidFill>
                <a:srgbClr val="0066CD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preserve="1">
  <p:cSld name="1_Diapositiva de título">
    <p:bg>
      <p:bgPr>
        <a:solidFill>
          <a:srgbClr val="2D6DF3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/>
        </p:nvSpPr>
        <p:spPr>
          <a:xfrm>
            <a:off x="8336496" y="5464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700" b="0" i="0" u="none" strike="noStrike" cap="none">
              <a:solidFill>
                <a:srgbClr val="0054BC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3" name="Google Shape;13;p2"/>
          <p:cNvSpPr txBox="1"/>
          <p:nvPr/>
        </p:nvSpPr>
        <p:spPr>
          <a:xfrm>
            <a:off x="8336496" y="-2155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700" b="0" i="0" u="none" strike="noStrike" cap="none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6482817" y="0"/>
            <a:ext cx="26661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 txBox="1"/>
          <p:nvPr/>
        </p:nvSpPr>
        <p:spPr>
          <a:xfrm>
            <a:off x="1098468" y="4856142"/>
            <a:ext cx="4292929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s-CO" sz="6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Esta presentación es propiedad intelectual controlada y producida por la Presidencia de la República.</a:t>
            </a:r>
            <a:endParaRPr sz="6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225" y="2113025"/>
            <a:ext cx="4230633" cy="91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793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 1 1" userDrawn="1">
  <p:cSld name="Diapositiva de título 1 1">
    <p:bg>
      <p:bgPr>
        <a:solidFill>
          <a:srgbClr val="F42F63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/>
        </p:nvSpPr>
        <p:spPr>
          <a:xfrm>
            <a:off x="8336496" y="5464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700" b="0" i="0" u="none" strike="noStrike" cap="none">
              <a:solidFill>
                <a:srgbClr val="0054BC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5" name="Google Shape;25;p4"/>
          <p:cNvSpPr txBox="1"/>
          <p:nvPr/>
        </p:nvSpPr>
        <p:spPr>
          <a:xfrm>
            <a:off x="8336496" y="-2155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700" b="0" i="0" u="none" strike="noStrike" cap="none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6" name="Google Shape;26;p4"/>
          <p:cNvSpPr/>
          <p:nvPr/>
        </p:nvSpPr>
        <p:spPr>
          <a:xfrm>
            <a:off x="6482817" y="0"/>
            <a:ext cx="26661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225" y="2113025"/>
            <a:ext cx="4230633" cy="917450"/>
          </a:xfrm>
          <a:prstGeom prst="rect">
            <a:avLst/>
          </a:prstGeom>
        </p:spPr>
      </p:pic>
      <p:sp>
        <p:nvSpPr>
          <p:cNvPr id="4" name="Marcador de contenido 3"/>
          <p:cNvSpPr>
            <a:spLocks noGrp="1"/>
          </p:cNvSpPr>
          <p:nvPr>
            <p:ph sz="quarter" idx="10"/>
          </p:nvPr>
        </p:nvSpPr>
        <p:spPr>
          <a:xfrm>
            <a:off x="6170613" y="2257425"/>
            <a:ext cx="914400" cy="914400"/>
          </a:xfrm>
        </p:spPr>
        <p:txBody>
          <a:bodyPr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99543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3300"/>
              <a:buFont typeface="Work Sans"/>
              <a:buNone/>
              <a:defRPr sz="33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5" r:id="rId3"/>
    <p:sldLayoutId id="2147483658" r:id="rId4"/>
    <p:sldLayoutId id="2147483659" r:id="rId5"/>
    <p:sldLayoutId id="2147483660" r:id="rId6"/>
    <p:sldLayoutId id="2147483661" r:id="rId7"/>
    <p:sldLayoutId id="2147483663" r:id="rId8"/>
    <p:sldLayoutId id="2147483664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2712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scuello\Desktop\Carolina\MAPAS\Mapa de Riesgo de depresión.jpg">
            <a:extLst>
              <a:ext uri="{FF2B5EF4-FFF2-40B4-BE49-F238E27FC236}">
                <a16:creationId xmlns:a16="http://schemas.microsoft.com/office/drawing/2014/main" id="{7D507ED2-5FA9-764E-ACF5-3B939CF7EA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5" t="8295" r="3395" b="21031"/>
          <a:stretch/>
        </p:blipFill>
        <p:spPr bwMode="auto">
          <a:xfrm>
            <a:off x="4913660" y="1033670"/>
            <a:ext cx="3624054" cy="397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scuello\Desktop\Carolina\MAPAS\Mapa de Riesgo Violencias de género.jpg">
            <a:extLst>
              <a:ext uri="{FF2B5EF4-FFF2-40B4-BE49-F238E27FC236}">
                <a16:creationId xmlns:a16="http://schemas.microsoft.com/office/drawing/2014/main" id="{19F50E26-E194-2A41-8AD8-2FDD9335EC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3" t="8201" r="2734" b="21109"/>
          <a:stretch/>
        </p:blipFill>
        <p:spPr bwMode="auto">
          <a:xfrm>
            <a:off x="606286" y="1033670"/>
            <a:ext cx="3624054" cy="397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2 CuadroTexto">
            <a:extLst>
              <a:ext uri="{FF2B5EF4-FFF2-40B4-BE49-F238E27FC236}">
                <a16:creationId xmlns:a16="http://schemas.microsoft.com/office/drawing/2014/main" id="{8A805EBE-785F-B946-824C-34CFF7B519E9}"/>
              </a:ext>
            </a:extLst>
          </p:cNvPr>
          <p:cNvSpPr txBox="1"/>
          <p:nvPr/>
        </p:nvSpPr>
        <p:spPr>
          <a:xfrm>
            <a:off x="527358" y="240457"/>
            <a:ext cx="37029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srgbClr val="BD0A4C"/>
                </a:solidFill>
                <a:latin typeface="Work Sans"/>
                <a:ea typeface="ＭＳ Ｐゴシック" charset="0"/>
              </a:rPr>
              <a:t>Proporción de incidencia de violencia de género, por departamentos y el distrito capital, en Colombia, 2017</a:t>
            </a:r>
          </a:p>
        </p:txBody>
      </p:sp>
      <p:sp>
        <p:nvSpPr>
          <p:cNvPr id="12" name="3 CuadroTexto">
            <a:extLst>
              <a:ext uri="{FF2B5EF4-FFF2-40B4-BE49-F238E27FC236}">
                <a16:creationId xmlns:a16="http://schemas.microsoft.com/office/drawing/2014/main" id="{6875B2D1-96DD-764D-883F-E91D4CD81FEA}"/>
              </a:ext>
            </a:extLst>
          </p:cNvPr>
          <p:cNvSpPr txBox="1"/>
          <p:nvPr/>
        </p:nvSpPr>
        <p:spPr>
          <a:xfrm>
            <a:off x="4913660" y="455901"/>
            <a:ext cx="3565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srgbClr val="00B050"/>
                </a:solidFill>
                <a:latin typeface="Work Sans"/>
                <a:ea typeface="ＭＳ Ｐゴシック" charset="0"/>
              </a:rPr>
              <a:t>Prevalencia de vida de depresión por regiones, en Colombia, 2015</a:t>
            </a:r>
          </a:p>
        </p:txBody>
      </p:sp>
    </p:spTree>
    <p:extLst>
      <p:ext uri="{BB962C8B-B14F-4D97-AF65-F5344CB8AC3E}">
        <p14:creationId xmlns:p14="http://schemas.microsoft.com/office/powerpoint/2010/main" val="3856305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6"/>
          <p:cNvSpPr txBox="1">
            <a:spLocks noGrp="1"/>
          </p:cNvSpPr>
          <p:nvPr>
            <p:ph type="title"/>
          </p:nvPr>
        </p:nvSpPr>
        <p:spPr>
          <a:xfrm>
            <a:off x="862934" y="640173"/>
            <a:ext cx="7292172" cy="64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/>
            <a:r>
              <a:rPr lang="es-ES" dirty="0"/>
              <a:t>Comportamiento del consumo de SPA en población general a nivel nacional</a:t>
            </a:r>
            <a:endParaRPr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C4021600-CD76-114F-95A6-88D87316A1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73" t="7217" r="1698" b="10562"/>
          <a:stretch/>
        </p:blipFill>
        <p:spPr>
          <a:xfrm>
            <a:off x="745435" y="1556470"/>
            <a:ext cx="7904767" cy="2822713"/>
          </a:xfrm>
          <a:prstGeom prst="rect">
            <a:avLst/>
          </a:prstGeom>
        </p:spPr>
      </p:pic>
      <p:sp>
        <p:nvSpPr>
          <p:cNvPr id="7" name="Rectángulo 14">
            <a:extLst>
              <a:ext uri="{FF2B5EF4-FFF2-40B4-BE49-F238E27FC236}">
                <a16:creationId xmlns:a16="http://schemas.microsoft.com/office/drawing/2014/main" id="{9490F985-4632-9948-9BAC-BB8363B0FD82}"/>
              </a:ext>
            </a:extLst>
          </p:cNvPr>
          <p:cNvSpPr/>
          <p:nvPr/>
        </p:nvSpPr>
        <p:spPr>
          <a:xfrm>
            <a:off x="1" y="4628298"/>
            <a:ext cx="90247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700" b="1" dirty="0">
                <a:latin typeface="Work Sans" pitchFamily="2" charset="77"/>
                <a:cs typeface="Arial" panose="020B0604020202020204" pitchFamily="34" charset="0"/>
              </a:rPr>
              <a:t>Fuente: </a:t>
            </a:r>
            <a:r>
              <a:rPr lang="es-ES" sz="700" dirty="0">
                <a:latin typeface="Work Sans" pitchFamily="2" charset="77"/>
                <a:cs typeface="Arial" panose="020B0604020202020204" pitchFamily="34" charset="0"/>
              </a:rPr>
              <a:t>Dirección Nacional de Estupefacientes (1996) Consumo de sustancias psicoactivas en Colombia 1996.</a:t>
            </a:r>
          </a:p>
          <a:p>
            <a:r>
              <a:rPr lang="es-ES" sz="700" dirty="0">
                <a:latin typeface="Work Sans" pitchFamily="2" charset="77"/>
                <a:cs typeface="Arial" panose="020B0604020202020204" pitchFamily="34" charset="0"/>
              </a:rPr>
              <a:t>Ministerio de la </a:t>
            </a:r>
            <a:r>
              <a:rPr lang="es-ES" sz="700" dirty="0" err="1">
                <a:latin typeface="Work Sans" pitchFamily="2" charset="77"/>
                <a:cs typeface="Arial" panose="020B0604020202020204" pitchFamily="34" charset="0"/>
              </a:rPr>
              <a:t>Protección</a:t>
            </a:r>
            <a:r>
              <a:rPr lang="es-ES" sz="700" dirty="0">
                <a:latin typeface="Work Sans" pitchFamily="2" charset="77"/>
                <a:cs typeface="Arial" panose="020B0604020202020204" pitchFamily="34" charset="0"/>
              </a:rPr>
              <a:t> Social (MPS), </a:t>
            </a:r>
            <a:r>
              <a:rPr lang="es-ES" sz="700" dirty="0" err="1">
                <a:latin typeface="Work Sans" pitchFamily="2" charset="77"/>
                <a:cs typeface="Arial" panose="020B0604020202020204" pitchFamily="34" charset="0"/>
              </a:rPr>
              <a:t>Dirección</a:t>
            </a:r>
            <a:r>
              <a:rPr lang="es-ES" sz="700" dirty="0">
                <a:latin typeface="Work Sans" pitchFamily="2" charset="77"/>
                <a:cs typeface="Arial" panose="020B0604020202020204" pitchFamily="34" charset="0"/>
              </a:rPr>
              <a:t> Nacional de Estupefacientes (DNE), Oficina de las Naciones Unidas contra la Droga y el Delito (UNODC), </a:t>
            </a:r>
            <a:r>
              <a:rPr lang="es-ES" sz="700" dirty="0" err="1">
                <a:latin typeface="Work Sans" pitchFamily="2" charset="77"/>
                <a:cs typeface="Arial" panose="020B0604020202020204" pitchFamily="34" charset="0"/>
              </a:rPr>
              <a:t>Comisión</a:t>
            </a:r>
            <a:r>
              <a:rPr lang="es-ES" sz="700" dirty="0">
                <a:latin typeface="Work Sans" pitchFamily="2" charset="77"/>
                <a:cs typeface="Arial" panose="020B0604020202020204" pitchFamily="34" charset="0"/>
              </a:rPr>
              <a:t> Interamericana para el Control del Abuso de Drogas (CICAD) (2009) Estudio nacional de consumo de sustancias psicoactivas en Colombia – 2008</a:t>
            </a:r>
          </a:p>
          <a:p>
            <a:r>
              <a:rPr lang="es-ES" sz="700" dirty="0">
                <a:latin typeface="Work Sans" pitchFamily="2" charset="77"/>
                <a:cs typeface="Arial" panose="020B0604020202020204" pitchFamily="34" charset="0"/>
              </a:rPr>
              <a:t>Ministerio de Justicia y del Derecho, Observatorio de Drogas de Colombia, Ministerio de Salud y Protección Social (2013) Estudio nacional de consumo de sustancias psicoactivas en Colombia – 2013. </a:t>
            </a:r>
          </a:p>
        </p:txBody>
      </p:sp>
    </p:spTree>
    <p:extLst>
      <p:ext uri="{BB962C8B-B14F-4D97-AF65-F5344CB8AC3E}">
        <p14:creationId xmlns:p14="http://schemas.microsoft.com/office/powerpoint/2010/main" val="191289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6"/>
          <p:cNvSpPr txBox="1">
            <a:spLocks noGrp="1"/>
          </p:cNvSpPr>
          <p:nvPr>
            <p:ph type="title"/>
          </p:nvPr>
        </p:nvSpPr>
        <p:spPr>
          <a:xfrm>
            <a:off x="862934" y="640173"/>
            <a:ext cx="7292172" cy="64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/>
            <a:r>
              <a:rPr lang="es-ES" dirty="0"/>
              <a:t>Comportamiento del consumo de SPA en población universitaria</a:t>
            </a:r>
            <a:endParaRPr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1CD2993-390E-B34B-8087-0165C82A6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435" y="1556470"/>
            <a:ext cx="7817825" cy="2946857"/>
          </a:xfrm>
          <a:prstGeom prst="rect">
            <a:avLst/>
          </a:prstGeom>
        </p:spPr>
      </p:pic>
      <p:sp>
        <p:nvSpPr>
          <p:cNvPr id="8" name="Rectángulo 14">
            <a:extLst>
              <a:ext uri="{FF2B5EF4-FFF2-40B4-BE49-F238E27FC236}">
                <a16:creationId xmlns:a16="http://schemas.microsoft.com/office/drawing/2014/main" id="{C6499C5B-BE2B-9748-975C-08916FEDEFFF}"/>
              </a:ext>
            </a:extLst>
          </p:cNvPr>
          <p:cNvSpPr/>
          <p:nvPr/>
        </p:nvSpPr>
        <p:spPr>
          <a:xfrm>
            <a:off x="1" y="4681835"/>
            <a:ext cx="87238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800" b="1" dirty="0">
                <a:latin typeface="Work Sans" pitchFamily="2" charset="77"/>
                <a:cs typeface="Arial" panose="020B0604020202020204" pitchFamily="34" charset="0"/>
              </a:rPr>
              <a:t>Fuente:</a:t>
            </a:r>
            <a:r>
              <a:rPr lang="es-ES" sz="800" dirty="0">
                <a:latin typeface="Work Sans" pitchFamily="2" charset="77"/>
                <a:cs typeface="Arial" panose="020B0604020202020204" pitchFamily="34" charset="0"/>
              </a:rPr>
              <a:t> Oficina de las Naciones Unidas Contra la Droga y el Delito (UNODC), (2017) III Estudio epidemiológico andino sobre consumo de drogas en la población universitaria de Colombia, 2016. </a:t>
            </a:r>
          </a:p>
          <a:p>
            <a:r>
              <a:rPr lang="es-ES" sz="800" dirty="0">
                <a:latin typeface="Work Sans" pitchFamily="2" charset="77"/>
                <a:cs typeface="Arial" panose="020B0604020202020204" pitchFamily="34" charset="0"/>
              </a:rPr>
              <a:t>Comunidad Andina (2013) II Estudio </a:t>
            </a:r>
            <a:r>
              <a:rPr lang="es-ES" sz="800" dirty="0" err="1">
                <a:latin typeface="Work Sans" pitchFamily="2" charset="77"/>
                <a:cs typeface="Arial" panose="020B0604020202020204" pitchFamily="34" charset="0"/>
              </a:rPr>
              <a:t>Epidemiológico</a:t>
            </a:r>
            <a:r>
              <a:rPr lang="es-ES" sz="800" dirty="0">
                <a:latin typeface="Work Sans" pitchFamily="2" charset="77"/>
                <a:cs typeface="Arial" panose="020B0604020202020204" pitchFamily="34" charset="0"/>
              </a:rPr>
              <a:t> Andino sobre Consumo de Drogas en la </a:t>
            </a:r>
            <a:r>
              <a:rPr lang="es-ES" sz="800" dirty="0" err="1">
                <a:latin typeface="Work Sans" pitchFamily="2" charset="77"/>
                <a:cs typeface="Arial" panose="020B0604020202020204" pitchFamily="34" charset="0"/>
              </a:rPr>
              <a:t>Población</a:t>
            </a:r>
            <a:r>
              <a:rPr lang="es-ES" sz="800" dirty="0">
                <a:latin typeface="Work Sans" pitchFamily="2" charset="77"/>
                <a:cs typeface="Arial" panose="020B0604020202020204" pitchFamily="34" charset="0"/>
              </a:rPr>
              <a:t> Universitaria. Informe Colombia, 2012 </a:t>
            </a:r>
          </a:p>
        </p:txBody>
      </p:sp>
    </p:spTree>
    <p:extLst>
      <p:ext uri="{BB962C8B-B14F-4D97-AF65-F5344CB8AC3E}">
        <p14:creationId xmlns:p14="http://schemas.microsoft.com/office/powerpoint/2010/main" val="577344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map&#10;&#10;Description automatically generated">
            <a:extLst>
              <a:ext uri="{FF2B5EF4-FFF2-40B4-BE49-F238E27FC236}">
                <a16:creationId xmlns:a16="http://schemas.microsoft.com/office/drawing/2014/main" id="{62E201C4-0D39-544E-B9D8-D9226B53E5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408"/>
          <a:stretch/>
        </p:blipFill>
        <p:spPr>
          <a:xfrm>
            <a:off x="512037" y="1556470"/>
            <a:ext cx="8211834" cy="2946857"/>
          </a:xfrm>
          <a:prstGeom prst="rect">
            <a:avLst/>
          </a:prstGeom>
        </p:spPr>
      </p:pic>
      <p:sp>
        <p:nvSpPr>
          <p:cNvPr id="202" name="Google Shape;202;p26"/>
          <p:cNvSpPr txBox="1">
            <a:spLocks noGrp="1"/>
          </p:cNvSpPr>
          <p:nvPr>
            <p:ph type="title"/>
          </p:nvPr>
        </p:nvSpPr>
        <p:spPr>
          <a:xfrm>
            <a:off x="862934" y="640173"/>
            <a:ext cx="7292172" cy="64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/>
            <a:r>
              <a:rPr lang="es-ES" dirty="0"/>
              <a:t>Comportamiento del consumo de SPA en población escolar</a:t>
            </a:r>
            <a:endParaRPr dirty="0"/>
          </a:p>
        </p:txBody>
      </p:sp>
      <p:sp>
        <p:nvSpPr>
          <p:cNvPr id="7" name="Rectángulo 14">
            <a:extLst>
              <a:ext uri="{FF2B5EF4-FFF2-40B4-BE49-F238E27FC236}">
                <a16:creationId xmlns:a16="http://schemas.microsoft.com/office/drawing/2014/main" id="{8C260BF7-2E9F-6C42-9223-EADF1C669146}"/>
              </a:ext>
            </a:extLst>
          </p:cNvPr>
          <p:cNvSpPr/>
          <p:nvPr/>
        </p:nvSpPr>
        <p:spPr>
          <a:xfrm>
            <a:off x="0" y="4620280"/>
            <a:ext cx="89586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700" b="1" dirty="0">
                <a:latin typeface="Work Sans" pitchFamily="2" charset="77"/>
                <a:cs typeface="Arial" panose="020B0604020202020204" pitchFamily="34" charset="0"/>
              </a:rPr>
              <a:t>Fuente:</a:t>
            </a:r>
            <a:r>
              <a:rPr lang="es-ES" sz="700" dirty="0">
                <a:latin typeface="Work Sans" pitchFamily="2" charset="77"/>
                <a:cs typeface="Arial" panose="020B0604020202020204" pitchFamily="34" charset="0"/>
              </a:rPr>
              <a:t> Ministerio de Justicia y del Derecho, Ministerio de Educación Nacional, Ministerio de Salud y de Protección Social, OEA-CICAD (2018) Estudio Nacional de consumo de sustancias psicoactivas en población escolar. Colombia – 2016.</a:t>
            </a:r>
          </a:p>
          <a:p>
            <a:r>
              <a:rPr lang="es-ES" sz="700" dirty="0">
                <a:latin typeface="Work Sans" pitchFamily="2" charset="77"/>
                <a:cs typeface="Arial" panose="020B0604020202020204" pitchFamily="34" charset="0"/>
              </a:rPr>
              <a:t>Ministerio de Justicia y del Derecho, Ministerio de Educación Nacional, Ministerio de Salud y de Protección Social, OEA-CICAD (2012) Estudio Nacional de consumo de sustancias psicoactivas en población escolar. Colombia – 2011. </a:t>
            </a:r>
          </a:p>
        </p:txBody>
      </p:sp>
    </p:spTree>
    <p:extLst>
      <p:ext uri="{BB962C8B-B14F-4D97-AF65-F5344CB8AC3E}">
        <p14:creationId xmlns:p14="http://schemas.microsoft.com/office/powerpoint/2010/main" val="1421439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6CF2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3761125" y="1127543"/>
            <a:ext cx="4752600" cy="3815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s-ES" sz="2800" dirty="0"/>
              <a:t>Política Nacional de Salud Mental</a:t>
            </a:r>
            <a:br>
              <a:rPr lang="es-ES" sz="2800" dirty="0"/>
            </a:br>
            <a:r>
              <a:rPr lang="es-ES" sz="1600" dirty="0"/>
              <a:t>(Resolución 4886 de 2018)</a:t>
            </a:r>
            <a:br>
              <a:rPr lang="es-ES" sz="2800" dirty="0"/>
            </a:br>
            <a:r>
              <a:rPr lang="es-ES" sz="2800" dirty="0"/>
              <a:t>Política integral para la prevención y atención del consumo de sustancias psicoactivas</a:t>
            </a:r>
            <a:br>
              <a:rPr lang="es-ES" sz="2800" dirty="0"/>
            </a:br>
            <a:r>
              <a:rPr lang="es-ES" sz="1600" dirty="0"/>
              <a:t>(Resolución 089 de 2019) </a:t>
            </a:r>
            <a:endParaRPr sz="2800" dirty="0">
              <a:solidFill>
                <a:srgbClr val="FFFFFF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  <p:sp>
        <p:nvSpPr>
          <p:cNvPr id="142" name="Google Shape;142;p22"/>
          <p:cNvSpPr txBox="1">
            <a:spLocks noGrp="1"/>
          </p:cNvSpPr>
          <p:nvPr>
            <p:ph type="title"/>
          </p:nvPr>
        </p:nvSpPr>
        <p:spPr>
          <a:xfrm>
            <a:off x="641750" y="1317111"/>
            <a:ext cx="27087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O" sz="7200" b="1" dirty="0">
                <a:latin typeface="Work Sans"/>
                <a:ea typeface="Work Sans"/>
                <a:cs typeface="Work Sans"/>
                <a:sym typeface="Work Sans"/>
              </a:rPr>
              <a:t>02.</a:t>
            </a:r>
            <a:endParaRPr sz="7200" b="1" dirty="0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  <p:extLst>
      <p:ext uri="{BB962C8B-B14F-4D97-AF65-F5344CB8AC3E}">
        <p14:creationId xmlns:p14="http://schemas.microsoft.com/office/powerpoint/2010/main" val="872157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6"/>
          <p:cNvSpPr txBox="1">
            <a:spLocks noGrp="1"/>
          </p:cNvSpPr>
          <p:nvPr>
            <p:ph type="title"/>
          </p:nvPr>
        </p:nvSpPr>
        <p:spPr>
          <a:xfrm>
            <a:off x="1285298" y="366570"/>
            <a:ext cx="7145470" cy="64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</a:pPr>
            <a:r>
              <a:rPr lang="es-CO" dirty="0"/>
              <a:t>Diagnóstico</a:t>
            </a:r>
            <a:endParaRPr dirty="0"/>
          </a:p>
        </p:txBody>
      </p:sp>
      <p:graphicFrame>
        <p:nvGraphicFramePr>
          <p:cNvPr id="10" name="Diagrama 12">
            <a:extLst>
              <a:ext uri="{FF2B5EF4-FFF2-40B4-BE49-F238E27FC236}">
                <a16:creationId xmlns:a16="http://schemas.microsoft.com/office/drawing/2014/main" id="{7426A91B-0277-FD43-9F34-BE3B301BE6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0710288"/>
              </p:ext>
            </p:extLst>
          </p:nvPr>
        </p:nvGraphicFramePr>
        <p:xfrm>
          <a:off x="4572000" y="686669"/>
          <a:ext cx="4362189" cy="3840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Flecha izquierda y derecha 14">
            <a:extLst>
              <a:ext uri="{FF2B5EF4-FFF2-40B4-BE49-F238E27FC236}">
                <a16:creationId xmlns:a16="http://schemas.microsoft.com/office/drawing/2014/main" id="{273BAD2A-BF3E-F147-A9DC-FD0BED864C17}"/>
              </a:ext>
            </a:extLst>
          </p:cNvPr>
          <p:cNvSpPr/>
          <p:nvPr/>
        </p:nvSpPr>
        <p:spPr>
          <a:xfrm>
            <a:off x="711850" y="4579219"/>
            <a:ext cx="7720300" cy="483047"/>
          </a:xfrm>
          <a:prstGeom prst="leftRightArrow">
            <a:avLst>
              <a:gd name="adj1" fmla="val 59585"/>
              <a:gd name="adj2" fmla="val 73962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latin typeface="Work Sans" pitchFamily="2" charset="77"/>
              </a:rPr>
              <a:t>Capacidad de respuesta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529E9E-F2EC-564F-8893-09BF49C514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6486" y="974398"/>
            <a:ext cx="3616838" cy="360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163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6"/>
          <p:cNvSpPr txBox="1">
            <a:spLocks noGrp="1"/>
          </p:cNvSpPr>
          <p:nvPr>
            <p:ph type="title"/>
          </p:nvPr>
        </p:nvSpPr>
        <p:spPr>
          <a:xfrm>
            <a:off x="1285298" y="910267"/>
            <a:ext cx="1915102" cy="64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</a:pPr>
            <a:r>
              <a:rPr lang="es-CO" dirty="0"/>
              <a:t>Enfoques</a:t>
            </a:r>
            <a:endParaRPr dirty="0"/>
          </a:p>
        </p:txBody>
      </p:sp>
      <p:sp>
        <p:nvSpPr>
          <p:cNvPr id="6" name="Google Shape;202;p26">
            <a:extLst>
              <a:ext uri="{FF2B5EF4-FFF2-40B4-BE49-F238E27FC236}">
                <a16:creationId xmlns:a16="http://schemas.microsoft.com/office/drawing/2014/main" id="{F92D06F9-10F7-414C-9E83-ADB8119DBD0D}"/>
              </a:ext>
            </a:extLst>
          </p:cNvPr>
          <p:cNvSpPr txBox="1">
            <a:spLocks/>
          </p:cNvSpPr>
          <p:nvPr/>
        </p:nvSpPr>
        <p:spPr>
          <a:xfrm>
            <a:off x="5190032" y="910267"/>
            <a:ext cx="2369611" cy="64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3000" b="0" i="0" u="none" strike="noStrike" cap="none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CO" dirty="0">
                <a:solidFill>
                  <a:srgbClr val="BD0A4C"/>
                </a:solidFill>
              </a:rPr>
              <a:t>Principios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EFD87C-2803-454F-9475-88023D6469D0}"/>
              </a:ext>
            </a:extLst>
          </p:cNvPr>
          <p:cNvSpPr txBox="1"/>
          <p:nvPr/>
        </p:nvSpPr>
        <p:spPr>
          <a:xfrm>
            <a:off x="1285298" y="1550465"/>
            <a:ext cx="30024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0066CD"/>
                </a:solidFill>
                <a:latin typeface="Work Sans"/>
                <a:sym typeface="Work Sans"/>
              </a:rPr>
              <a:t>Desarrollo Humano basado en Derechos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0066CD"/>
                </a:solidFill>
                <a:latin typeface="Work Sans"/>
                <a:sym typeface="Work Sans"/>
              </a:rPr>
              <a:t>De salud pública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843FD7-37BE-154A-9EB0-1C5F005DD5E3}"/>
              </a:ext>
            </a:extLst>
          </p:cNvPr>
          <p:cNvSpPr txBox="1"/>
          <p:nvPr/>
        </p:nvSpPr>
        <p:spPr>
          <a:xfrm>
            <a:off x="5190033" y="1550465"/>
            <a:ext cx="31470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BD0A4C"/>
              </a:buClr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BD0A4C"/>
                </a:solidFill>
                <a:latin typeface="Work Sans"/>
              </a:rPr>
              <a:t>Vida Digna </a:t>
            </a:r>
          </a:p>
          <a:p>
            <a:pPr marL="285750" indent="-285750">
              <a:buClr>
                <a:srgbClr val="BD0A4C"/>
              </a:buClr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BD0A4C"/>
                </a:solidFill>
                <a:latin typeface="Work Sans"/>
              </a:rPr>
              <a:t>Inclusión – No discriminación </a:t>
            </a:r>
          </a:p>
          <a:p>
            <a:pPr marL="285750" indent="-285750">
              <a:buClr>
                <a:srgbClr val="BD0A4C"/>
              </a:buClr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BD0A4C"/>
                </a:solidFill>
                <a:latin typeface="Work Sans"/>
              </a:rPr>
              <a:t>Participación </a:t>
            </a:r>
          </a:p>
          <a:p>
            <a:pPr marL="285750" indent="-285750">
              <a:buClr>
                <a:srgbClr val="BD0A4C"/>
              </a:buClr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BD0A4C"/>
                </a:solidFill>
                <a:latin typeface="Work Sans"/>
              </a:rPr>
              <a:t>Integralidad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34603C-34DC-694D-A8DD-B5D15AA322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1294" y="2193840"/>
            <a:ext cx="3541412" cy="279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151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2"/>
          <p:cNvSpPr txBox="1">
            <a:spLocks noGrp="1"/>
          </p:cNvSpPr>
          <p:nvPr>
            <p:ph type="body" idx="1"/>
          </p:nvPr>
        </p:nvSpPr>
        <p:spPr>
          <a:xfrm>
            <a:off x="5532935" y="1725445"/>
            <a:ext cx="2352000" cy="1586166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>
              <a:lnSpc>
                <a:spcPct val="115000"/>
              </a:lnSpc>
              <a:buSzPts val="2100"/>
              <a:buNone/>
            </a:pPr>
            <a:r>
              <a:rPr lang="es-ES" dirty="0">
                <a:latin typeface="Work Sans"/>
                <a:ea typeface="Work Sans"/>
                <a:cs typeface="Work Sans"/>
                <a:sym typeface="Work Sans"/>
              </a:rPr>
              <a:t>Reducir los riesgos asociados a los problemas y trastornos mentales, de intento de suicidio y suicidio consumado, violencias interpersonales, epilepsia y el consumo de sustancias psicoactivas</a:t>
            </a:r>
          </a:p>
        </p:txBody>
      </p:sp>
      <p:sp>
        <p:nvSpPr>
          <p:cNvPr id="244" name="Google Shape;244;p32"/>
          <p:cNvSpPr txBox="1">
            <a:spLocks noGrp="1"/>
          </p:cNvSpPr>
          <p:nvPr>
            <p:ph type="body" idx="2"/>
          </p:nvPr>
        </p:nvSpPr>
        <p:spPr>
          <a:xfrm>
            <a:off x="1878141" y="1725445"/>
            <a:ext cx="2352000" cy="1240177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>
              <a:lnSpc>
                <a:spcPct val="115000"/>
              </a:lnSpc>
              <a:buSzPts val="2100"/>
              <a:buNone/>
            </a:pPr>
            <a:r>
              <a:rPr lang="es-ES" dirty="0">
                <a:latin typeface="Work Sans"/>
                <a:ea typeface="Work Sans"/>
                <a:cs typeface="Work Sans"/>
                <a:sym typeface="Work Sans"/>
              </a:rPr>
              <a:t>Promover la salud mental y la convivencia garantizando la atención integral como derecho de todas las personas, familias y comunidades.</a:t>
            </a:r>
          </a:p>
        </p:txBody>
      </p:sp>
      <p:sp>
        <p:nvSpPr>
          <p:cNvPr id="245" name="Google Shape;245;p32"/>
          <p:cNvSpPr txBox="1">
            <a:spLocks noGrp="1"/>
          </p:cNvSpPr>
          <p:nvPr>
            <p:ph type="title"/>
          </p:nvPr>
        </p:nvSpPr>
        <p:spPr>
          <a:xfrm>
            <a:off x="1878141" y="905120"/>
            <a:ext cx="4307700" cy="643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dirty="0"/>
              <a:t>Objetivo general</a:t>
            </a:r>
            <a:endParaRPr dirty="0"/>
          </a:p>
        </p:txBody>
      </p:sp>
      <p:sp>
        <p:nvSpPr>
          <p:cNvPr id="5" name="CuadroTexto 1">
            <a:extLst>
              <a:ext uri="{FF2B5EF4-FFF2-40B4-BE49-F238E27FC236}">
                <a16:creationId xmlns:a16="http://schemas.microsoft.com/office/drawing/2014/main" id="{EF6C5A73-017C-6547-A0ED-A1DBA1CF9507}"/>
              </a:ext>
            </a:extLst>
          </p:cNvPr>
          <p:cNvSpPr txBox="1"/>
          <p:nvPr/>
        </p:nvSpPr>
        <p:spPr>
          <a:xfrm>
            <a:off x="696460" y="3776715"/>
            <a:ext cx="7751079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800" b="1" dirty="0">
                <a:solidFill>
                  <a:srgbClr val="BD0A4C"/>
                </a:solidFill>
                <a:latin typeface="Work Sans" pitchFamily="2" charset="77"/>
              </a:rPr>
              <a:t>Mediante respuestas programáticas sectoriales e intersectoriales, continuas y efectivas orientadas al reconocimiento de derechos y al desarrollo integral de la población.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BB01D2-1413-C14E-905F-4E8F7DD30E3D}"/>
              </a:ext>
            </a:extLst>
          </p:cNvPr>
          <p:cNvSpPr txBox="1"/>
          <p:nvPr/>
        </p:nvSpPr>
        <p:spPr>
          <a:xfrm>
            <a:off x="1494703" y="1800578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>
                <a:solidFill>
                  <a:srgbClr val="0070C0"/>
                </a:solidFill>
                <a:latin typeface="Work Sans SemiBold" pitchFamily="2" charset="77"/>
              </a:rPr>
              <a:t>01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D9710A-C7C6-DE4D-AD63-4ED33273E0C1}"/>
              </a:ext>
            </a:extLst>
          </p:cNvPr>
          <p:cNvSpPr txBox="1"/>
          <p:nvPr/>
        </p:nvSpPr>
        <p:spPr>
          <a:xfrm>
            <a:off x="5145160" y="1800578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>
                <a:solidFill>
                  <a:srgbClr val="0070C0"/>
                </a:solidFill>
                <a:latin typeface="Work Sans SemiBold" pitchFamily="2" charset="77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351472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6"/>
          <p:cNvSpPr txBox="1">
            <a:spLocks noGrp="1"/>
          </p:cNvSpPr>
          <p:nvPr>
            <p:ph type="title"/>
          </p:nvPr>
        </p:nvSpPr>
        <p:spPr>
          <a:xfrm>
            <a:off x="1285298" y="910267"/>
            <a:ext cx="7145470" cy="64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/>
            <a:r>
              <a:rPr lang="es-ES" dirty="0"/>
              <a:t>Líneas estratégicas de las políticas</a:t>
            </a:r>
          </a:p>
        </p:txBody>
      </p:sp>
      <p:sp>
        <p:nvSpPr>
          <p:cNvPr id="9" name="CuadroTexto 1">
            <a:extLst>
              <a:ext uri="{FF2B5EF4-FFF2-40B4-BE49-F238E27FC236}">
                <a16:creationId xmlns:a16="http://schemas.microsoft.com/office/drawing/2014/main" id="{BA3A88F8-CC8F-1F43-B528-52CD946569C3}"/>
              </a:ext>
            </a:extLst>
          </p:cNvPr>
          <p:cNvSpPr txBox="1"/>
          <p:nvPr/>
        </p:nvSpPr>
        <p:spPr>
          <a:xfrm>
            <a:off x="576949" y="1838564"/>
            <a:ext cx="7741085" cy="2247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43462" lvl="0" indent="-457200" algn="just" fontAlgn="base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74000"/>
              <a:buFont typeface="+mj-lt"/>
              <a:buAutoNum type="arabicPeriod"/>
            </a:pPr>
            <a:r>
              <a:rPr lang="es-CO" dirty="0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rPr>
              <a:t>Promoción de la convivencia y la salud mental en los entornos y fortalecimiento de los factores protectores frente al consumo de sustancias psicoactivas.</a:t>
            </a:r>
          </a:p>
          <a:p>
            <a:pPr marL="643462" lvl="0" indent="-457200" algn="just" fontAlgn="base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74000"/>
              <a:buFont typeface="+mj-lt"/>
              <a:buAutoNum type="arabicPeriod"/>
            </a:pPr>
            <a:r>
              <a:rPr lang="es-CO" dirty="0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rPr>
              <a:t>Prevención de los problemas de salud mental, trastornos mentales, epilepsia y de factores de riesgo frente al consumo de sustancias psicoactivas</a:t>
            </a:r>
          </a:p>
          <a:p>
            <a:pPr marL="643462" lvl="0" indent="-457200" algn="just" fontAlgn="base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74000"/>
              <a:buFont typeface="+mj-lt"/>
              <a:buAutoNum type="arabicPeriod"/>
            </a:pPr>
            <a:r>
              <a:rPr lang="es-CO" dirty="0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rPr>
              <a:t>Tratamiento integral de problemas, trastornos mentales, epilepsia y consumo de sustancias psicoactivas</a:t>
            </a:r>
          </a:p>
          <a:p>
            <a:pPr marL="643462" lvl="0" indent="-457200" algn="just" fontAlgn="base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74000"/>
              <a:buFont typeface="+mj-lt"/>
              <a:buAutoNum type="arabicPeriod"/>
            </a:pPr>
            <a:r>
              <a:rPr lang="es-CO" dirty="0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rPr>
              <a:t>Rehabilitación integral e inclusión social</a:t>
            </a:r>
          </a:p>
          <a:p>
            <a:pPr marL="643462" lvl="0" indent="-457200" algn="just" fontAlgn="base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74000"/>
              <a:buFont typeface="+mj-lt"/>
              <a:buAutoNum type="arabicPeriod"/>
            </a:pPr>
            <a:r>
              <a:rPr lang="es-CO" dirty="0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rPr>
              <a:t>Gestión, articulación y coordinación sectorial e intersectorial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41030146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1"/>
          <p:cNvSpPr txBox="1">
            <a:spLocks noGrp="1"/>
          </p:cNvSpPr>
          <p:nvPr>
            <p:ph type="title"/>
          </p:nvPr>
        </p:nvSpPr>
        <p:spPr>
          <a:xfrm>
            <a:off x="3854150" y="887300"/>
            <a:ext cx="4025100" cy="36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/>
            <a:r>
              <a:rPr lang="es-ES" dirty="0"/>
              <a:t>Política Nacional de Salud Mental</a:t>
            </a:r>
            <a:br>
              <a:rPr lang="es-ES" dirty="0"/>
            </a:br>
            <a:r>
              <a:rPr lang="es-ES" sz="2000" dirty="0"/>
              <a:t>Resolución 4886 de 2018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6499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6CF2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>
            <a:spLocks noGrp="1"/>
          </p:cNvSpPr>
          <p:nvPr>
            <p:ph type="subTitle" idx="4294967295"/>
          </p:nvPr>
        </p:nvSpPr>
        <p:spPr>
          <a:xfrm>
            <a:off x="1170432" y="3330590"/>
            <a:ext cx="7140068" cy="939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>
              <a:lnSpc>
                <a:spcPct val="115000"/>
              </a:lnSpc>
              <a:buNone/>
            </a:pPr>
            <a:r>
              <a:rPr lang="es-ES" sz="1200" dirty="0">
                <a:solidFill>
                  <a:srgbClr val="FFFFFF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Política Nacional de Salud Mental: Resolución 4886 de 2018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es-ES" sz="1200" dirty="0">
                <a:solidFill>
                  <a:srgbClr val="FFFFFF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Política Integral para la Prevención y Atención del consumo de sustancias psicoactivas: Resolución 089 de 2018</a:t>
            </a:r>
          </a:p>
        </p:txBody>
      </p:sp>
      <p:sp>
        <p:nvSpPr>
          <p:cNvPr id="127" name="Google Shape;127;p20"/>
          <p:cNvSpPr txBox="1">
            <a:spLocks noGrp="1"/>
          </p:cNvSpPr>
          <p:nvPr>
            <p:ph type="title"/>
          </p:nvPr>
        </p:nvSpPr>
        <p:spPr>
          <a:xfrm>
            <a:off x="1170432" y="1733024"/>
            <a:ext cx="7635240" cy="838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s-ES" dirty="0"/>
              <a:t>Salud mental, prevención y atención del consumo de sustancias psicoactivas:</a:t>
            </a:r>
            <a:br>
              <a:rPr lang="es-ES" dirty="0"/>
            </a:br>
            <a:r>
              <a:rPr lang="es-ES" b="1" dirty="0">
                <a:latin typeface="Work Sans" pitchFamily="2" charset="77"/>
              </a:rPr>
              <a:t>una prioridad nacional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02;p26">
            <a:extLst>
              <a:ext uri="{FF2B5EF4-FFF2-40B4-BE49-F238E27FC236}">
                <a16:creationId xmlns:a16="http://schemas.microsoft.com/office/drawing/2014/main" id="{7D98ECB4-D5B0-FA4B-BB41-2020EF9194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85298" y="468790"/>
            <a:ext cx="7145470" cy="64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/>
            <a:r>
              <a:rPr lang="es-ES" dirty="0"/>
              <a:t>Ejes y líneas de acción de la política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6B54493-DA1C-FB4A-9E54-7ADA9420A3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351623"/>
              </p:ext>
            </p:extLst>
          </p:nvPr>
        </p:nvGraphicFramePr>
        <p:xfrm>
          <a:off x="185352" y="1320891"/>
          <a:ext cx="8773295" cy="3538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4191">
                  <a:extLst>
                    <a:ext uri="{9D8B030D-6E8A-4147-A177-3AD203B41FA5}">
                      <a16:colId xmlns:a16="http://schemas.microsoft.com/office/drawing/2014/main" val="2829803405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4188439366"/>
                    </a:ext>
                  </a:extLst>
                </a:gridCol>
                <a:gridCol w="1730828">
                  <a:extLst>
                    <a:ext uri="{9D8B030D-6E8A-4147-A177-3AD203B41FA5}">
                      <a16:colId xmlns:a16="http://schemas.microsoft.com/office/drawing/2014/main" val="3000556897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3619984451"/>
                    </a:ext>
                  </a:extLst>
                </a:gridCol>
                <a:gridCol w="1469276">
                  <a:extLst>
                    <a:ext uri="{9D8B030D-6E8A-4147-A177-3AD203B41FA5}">
                      <a16:colId xmlns:a16="http://schemas.microsoft.com/office/drawing/2014/main" val="3034835844"/>
                    </a:ext>
                  </a:extLst>
                </a:gridCol>
              </a:tblGrid>
              <a:tr h="83857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O" sz="900" b="1" dirty="0">
                          <a:solidFill>
                            <a:schemeClr val="bg1"/>
                          </a:solidFill>
                          <a:latin typeface="Work Sans" pitchFamily="2" charset="77"/>
                          <a:cs typeface="Arial" pitchFamily="34" charset="0"/>
                        </a:rPr>
                        <a:t>Eje 1 - </a:t>
                      </a:r>
                      <a:r>
                        <a:rPr lang="es-ES_tradnl" sz="900" b="1" dirty="0">
                          <a:solidFill>
                            <a:schemeClr val="bg1"/>
                          </a:solidFill>
                          <a:latin typeface="Work Sans" pitchFamily="2" charset="77"/>
                          <a:cs typeface="Arial" pitchFamily="34" charset="0"/>
                        </a:rPr>
                        <a:t>Promoción de la convivencia y la salud mental en los entornos</a:t>
                      </a:r>
                      <a:endParaRPr lang="es-CO" sz="900" b="1" dirty="0">
                        <a:solidFill>
                          <a:schemeClr val="bg1"/>
                        </a:solidFill>
                        <a:latin typeface="Work Sans" pitchFamily="2" charset="77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O" sz="900" b="1" dirty="0">
                          <a:solidFill>
                            <a:schemeClr val="bg1"/>
                          </a:solidFill>
                          <a:latin typeface="Work Sans" pitchFamily="2" charset="77"/>
                          <a:cs typeface="Arial" panose="020B0604020202020204" pitchFamily="34" charset="0"/>
                        </a:rPr>
                        <a:t>Eje 2 - Prevención de los problemas de salud mental individuales y colectivos, así como de los trastornos mentales y epilepsia.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1" dirty="0">
                          <a:solidFill>
                            <a:schemeClr val="bg1"/>
                          </a:solidFill>
                          <a:latin typeface="Work Sans" pitchFamily="2" charset="77"/>
                          <a:cs typeface="Arial" pitchFamily="34" charset="0"/>
                        </a:rPr>
                        <a:t>Eje 3 - </a:t>
                      </a:r>
                      <a:r>
                        <a:rPr lang="es-ES_tradnl" sz="900" b="1" dirty="0">
                          <a:solidFill>
                            <a:schemeClr val="bg1"/>
                          </a:solidFill>
                          <a:latin typeface="Work Sans" pitchFamily="2" charset="77"/>
                          <a:cs typeface="Arial" pitchFamily="34" charset="0"/>
                        </a:rPr>
                        <a:t>Atención Integral de los problemas, trastornos mentales y epilepsia. </a:t>
                      </a:r>
                      <a:r>
                        <a:rPr lang="es-CO" sz="900" b="1" dirty="0">
                          <a:solidFill>
                            <a:schemeClr val="bg1"/>
                          </a:solidFill>
                          <a:latin typeface="Work Sans" pitchFamily="2" charset="77"/>
                          <a:cs typeface="Arial" pitchFamily="34" charset="0"/>
                        </a:rPr>
                        <a:t>(Tratamiento integral</a:t>
                      </a:r>
                      <a:endParaRPr lang="es-ES_tradnl" sz="900" dirty="0">
                        <a:solidFill>
                          <a:schemeClr val="bg1"/>
                        </a:solidFill>
                        <a:latin typeface="Work Sans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O" sz="900" b="1" dirty="0">
                          <a:solidFill>
                            <a:schemeClr val="bg1"/>
                          </a:solidFill>
                          <a:latin typeface="Work Sans" pitchFamily="2" charset="77"/>
                          <a:cs typeface="Arial" panose="020B0604020202020204" pitchFamily="34" charset="0"/>
                        </a:rPr>
                        <a:t>Eje 4 - Rehabilitación integral e inclusión social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900" b="1" dirty="0">
                          <a:solidFill>
                            <a:schemeClr val="bg1"/>
                          </a:solidFill>
                          <a:latin typeface="Work Sans" pitchFamily="2" charset="77"/>
                          <a:cs typeface="Arial" pitchFamily="34" charset="0"/>
                        </a:rPr>
                        <a:t>Eje 5 - Gestión, articulación y coordinación sectorial e intersectorial</a:t>
                      </a:r>
                      <a:endParaRPr lang="es-CO" sz="900" b="1" dirty="0">
                        <a:solidFill>
                          <a:schemeClr val="bg1"/>
                        </a:solidFill>
                        <a:latin typeface="Work Sans" pitchFamily="2" charset="77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661735"/>
                  </a:ext>
                </a:extLst>
              </a:tr>
              <a:tr h="9656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900" b="1" dirty="0">
                          <a:solidFill>
                            <a:srgbClr val="4472C4"/>
                          </a:solidFill>
                          <a:latin typeface="Work Sans" pitchFamily="2" charset="77"/>
                          <a:cs typeface="Arial" pitchFamily="34" charset="0"/>
                          <a:sym typeface="Work Sans"/>
                        </a:rPr>
                        <a:t>Línea 1</a:t>
                      </a:r>
                      <a:r>
                        <a:rPr lang="es-ES" sz="900" b="1" dirty="0">
                          <a:solidFill>
                            <a:srgbClr val="ED7D31">
                              <a:lumMod val="25000"/>
                            </a:srgbClr>
                          </a:solidFill>
                          <a:latin typeface="Work Sans" pitchFamily="2" charset="77"/>
                          <a:ea typeface="Work Sans"/>
                          <a:cs typeface="Work Sans"/>
                          <a:sym typeface="Work Sans"/>
                        </a:rPr>
                        <a:t>.</a:t>
                      </a:r>
                      <a:r>
                        <a:rPr lang="es-ES" sz="900" b="1" dirty="0">
                          <a:solidFill>
                            <a:srgbClr val="0054BC"/>
                          </a:solidFill>
                          <a:latin typeface="Work Sans" pitchFamily="2" charset="77"/>
                          <a:ea typeface="Work Sans"/>
                          <a:cs typeface="Work Sans"/>
                          <a:sym typeface="Work Sans"/>
                        </a:rPr>
                        <a:t> </a:t>
                      </a:r>
                      <a:r>
                        <a:rPr lang="es-ES_tradnl" sz="900" dirty="0">
                          <a:solidFill>
                            <a:prstClr val="black"/>
                          </a:solidFill>
                          <a:latin typeface="Work Sans" pitchFamily="2" charset="77"/>
                        </a:rPr>
                        <a:t>Generación y fortalecimiento de entornos </a:t>
                      </a:r>
                      <a:r>
                        <a:rPr lang="es-ES_tradnl" sz="900" dirty="0" err="1">
                          <a:solidFill>
                            <a:prstClr val="black"/>
                          </a:solidFill>
                          <a:latin typeface="Work Sans" pitchFamily="2" charset="77"/>
                        </a:rPr>
                        <a:t>resilientes</a:t>
                      </a:r>
                      <a:r>
                        <a:rPr lang="es-ES_tradnl" sz="900" dirty="0">
                          <a:solidFill>
                            <a:prstClr val="black"/>
                          </a:solidFill>
                          <a:latin typeface="Work Sans" pitchFamily="2" charset="77"/>
                        </a:rPr>
                        <a:t>, saludables y protectores que promuevan estilos de vida saludables.</a:t>
                      </a: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900" b="1" dirty="0">
                          <a:solidFill>
                            <a:srgbClr val="00B0F0"/>
                          </a:solidFill>
                          <a:latin typeface="Work Sans" pitchFamily="2" charset="77"/>
                          <a:cs typeface="Arial" panose="020B0604020202020204" pitchFamily="34" charset="0"/>
                          <a:sym typeface="Work Sans"/>
                        </a:rPr>
                        <a:t>Línea 1. </a:t>
                      </a:r>
                      <a:r>
                        <a:rPr lang="es-ES" sz="900" dirty="0">
                          <a:solidFill>
                            <a:prstClr val="black"/>
                          </a:solidFill>
                          <a:latin typeface="Work Sans" pitchFamily="2" charset="77"/>
                        </a:rPr>
                        <a:t>Cualificar los dispositivos de base comunitaria</a:t>
                      </a:r>
                      <a:r>
                        <a:rPr lang="es-CO" sz="900" dirty="0">
                          <a:solidFill>
                            <a:prstClr val="black"/>
                          </a:solidFill>
                          <a:latin typeface="Work Sans" pitchFamily="2" charset="77"/>
                        </a:rPr>
                        <a:t>. 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900" b="1" dirty="0">
                          <a:solidFill>
                            <a:srgbClr val="00B050"/>
                          </a:solidFill>
                          <a:latin typeface="Work Sans" pitchFamily="2" charset="77"/>
                          <a:cs typeface="Arial" pitchFamily="34" charset="0"/>
                          <a:sym typeface="Work Sans"/>
                        </a:rPr>
                        <a:t>Línea 1. </a:t>
                      </a:r>
                      <a:r>
                        <a:rPr lang="es-ES_tradnl" sz="900" dirty="0">
                          <a:solidFill>
                            <a:prstClr val="black"/>
                          </a:solidFill>
                          <a:latin typeface="Work Sans" pitchFamily="2" charset="77"/>
                        </a:rPr>
                        <a:t>Desarrollo de redes integrales, con enfoque de atención primaria, para la atención en salud mental y epilepsia</a:t>
                      </a:r>
                      <a:r>
                        <a:rPr lang="es-CO" sz="900" dirty="0">
                          <a:solidFill>
                            <a:prstClr val="black"/>
                          </a:solidFill>
                          <a:latin typeface="Work Sans" pitchFamily="2" charset="77"/>
                        </a:rPr>
                        <a:t>. </a:t>
                      </a:r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900" b="1" dirty="0">
                          <a:solidFill>
                            <a:srgbClr val="7030A0"/>
                          </a:solidFill>
                          <a:latin typeface="Work Sans" pitchFamily="2" charset="77"/>
                          <a:cs typeface="Arial" panose="020B0604020202020204" pitchFamily="34" charset="0"/>
                          <a:sym typeface="Work Sans"/>
                        </a:rPr>
                        <a:t>Línea 1. </a:t>
                      </a:r>
                      <a:r>
                        <a:rPr lang="es-ES_tradnl" sz="900" dirty="0">
                          <a:solidFill>
                            <a:prstClr val="black"/>
                          </a:solidFill>
                          <a:latin typeface="Work Sans" pitchFamily="2" charset="77"/>
                        </a:rPr>
                        <a:t>Ampliar la cobertura y cualificar la implementación de la Rehabilitación Basada en Comunidad en Salud Mental</a:t>
                      </a:r>
                      <a:endParaRPr lang="es-ES" sz="900" dirty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ork Sans" pitchFamily="2" charset="77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900" b="1" dirty="0">
                          <a:solidFill>
                            <a:srgbClr val="002060"/>
                          </a:solidFill>
                          <a:latin typeface="Work Sans" pitchFamily="2" charset="77"/>
                          <a:cs typeface="Arial" pitchFamily="34" charset="0"/>
                          <a:sym typeface="Work Sans"/>
                        </a:rPr>
                        <a:t>Línea 1</a:t>
                      </a:r>
                      <a:r>
                        <a:rPr lang="es-ES" sz="900" b="1" dirty="0">
                          <a:solidFill>
                            <a:srgbClr val="92D050"/>
                          </a:solidFill>
                          <a:latin typeface="Work Sans" pitchFamily="2" charset="77"/>
                          <a:cs typeface="Arial" pitchFamily="34" charset="0"/>
                          <a:sym typeface="Work Sans"/>
                        </a:rPr>
                        <a:t>. </a:t>
                      </a:r>
                      <a:r>
                        <a:rPr lang="es-CO" sz="900" dirty="0">
                          <a:solidFill>
                            <a:prstClr val="black"/>
                          </a:solidFill>
                          <a:latin typeface="Work Sans" pitchFamily="2" charset="77"/>
                        </a:rPr>
                        <a:t>Gobernanza multinivel </a:t>
                      </a:r>
                      <a:endParaRPr lang="es-CO" sz="900" dirty="0">
                        <a:solidFill>
                          <a:prstClr val="black"/>
                        </a:solidFill>
                        <a:latin typeface="Work Sans" pitchFamily="2" charset="77"/>
                        <a:sym typeface="Work Sans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6859859"/>
                  </a:ext>
                </a:extLst>
              </a:tr>
              <a:tr h="4224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900" b="1" dirty="0">
                          <a:solidFill>
                            <a:srgbClr val="4472C4"/>
                          </a:solidFill>
                          <a:latin typeface="Work Sans" pitchFamily="2" charset="77"/>
                          <a:cs typeface="Arial" pitchFamily="34" charset="0"/>
                          <a:sym typeface="Work Sans"/>
                        </a:rPr>
                        <a:t>Línea 2. </a:t>
                      </a:r>
                      <a:r>
                        <a:rPr lang="es-ES_tradnl" sz="900" dirty="0">
                          <a:solidFill>
                            <a:srgbClr val="ED7D31">
                              <a:lumMod val="25000"/>
                            </a:srgbClr>
                          </a:solidFill>
                          <a:latin typeface="Work Sans" pitchFamily="2" charset="77"/>
                        </a:rPr>
                        <a:t>Promoción del involucramiento parental</a:t>
                      </a:r>
                      <a:r>
                        <a:rPr lang="es-CO" sz="900" dirty="0">
                          <a:solidFill>
                            <a:srgbClr val="ED7D31">
                              <a:lumMod val="25000"/>
                            </a:srgbClr>
                          </a:solidFill>
                          <a:latin typeface="Work Sans" pitchFamily="2" charset="77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900" b="1" dirty="0">
                          <a:solidFill>
                            <a:srgbClr val="00B0F0"/>
                          </a:solidFill>
                          <a:latin typeface="Work Sans" pitchFamily="2" charset="77"/>
                          <a:cs typeface="Arial" panose="020B0604020202020204" pitchFamily="34" charset="0"/>
                          <a:sym typeface="Work Sans"/>
                        </a:rPr>
                        <a:t>Línea 2. </a:t>
                      </a:r>
                      <a:r>
                        <a:rPr lang="es-ES" sz="900" dirty="0">
                          <a:solidFill>
                            <a:prstClr val="black"/>
                          </a:solidFill>
                          <a:latin typeface="Work Sans" pitchFamily="2" charset="77"/>
                        </a:rPr>
                        <a:t>Prevención de la conducta suicida</a:t>
                      </a:r>
                      <a:r>
                        <a:rPr lang="es-CO" sz="900" dirty="0">
                          <a:solidFill>
                            <a:prstClr val="black"/>
                          </a:solidFill>
                          <a:latin typeface="Work Sans" pitchFamily="2" charset="77"/>
                        </a:rPr>
                        <a:t>. 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_tradnl" sz="900">
                        <a:latin typeface="Work Sans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_tradnl" sz="900">
                        <a:latin typeface="Work Sans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_tradnl" sz="900" dirty="0">
                        <a:latin typeface="Work Sans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595337"/>
                  </a:ext>
                </a:extLst>
              </a:tr>
              <a:tr h="5937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900" b="1" dirty="0">
                          <a:solidFill>
                            <a:srgbClr val="4472C4"/>
                          </a:solidFill>
                          <a:latin typeface="Work Sans" pitchFamily="2" charset="77"/>
                          <a:cs typeface="Arial" pitchFamily="34" charset="0"/>
                          <a:sym typeface="Work Sans"/>
                        </a:rPr>
                        <a:t>Línea 3. </a:t>
                      </a:r>
                      <a:r>
                        <a:rPr lang="es-ES_tradnl" sz="900" dirty="0">
                          <a:solidFill>
                            <a:srgbClr val="ED7D31">
                              <a:lumMod val="25000"/>
                            </a:srgbClr>
                          </a:solidFill>
                          <a:latin typeface="Work Sans" pitchFamily="2" charset="77"/>
                        </a:rPr>
                        <a:t>Educación en habilidades psicosociales para la vida</a:t>
                      </a:r>
                      <a:r>
                        <a:rPr lang="es-CO" sz="900" dirty="0">
                          <a:solidFill>
                            <a:srgbClr val="ED7D31">
                              <a:lumMod val="25000"/>
                            </a:srgbClr>
                          </a:solidFill>
                          <a:latin typeface="Work Sans" pitchFamily="2" charset="77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900" b="1" dirty="0">
                          <a:solidFill>
                            <a:srgbClr val="00B0F0"/>
                          </a:solidFill>
                          <a:latin typeface="Work Sans" pitchFamily="2" charset="77"/>
                          <a:cs typeface="Arial" panose="020B0604020202020204" pitchFamily="34" charset="0"/>
                          <a:sym typeface="Work Sans"/>
                        </a:rPr>
                        <a:t>Línea 3</a:t>
                      </a:r>
                      <a:r>
                        <a:rPr lang="es-ES" sz="900" dirty="0">
                          <a:solidFill>
                            <a:prstClr val="black"/>
                          </a:solidFill>
                          <a:latin typeface="Work Sans" pitchFamily="2" charset="77"/>
                          <a:sym typeface="Work Sans"/>
                        </a:rPr>
                        <a:t>. </a:t>
                      </a:r>
                      <a:r>
                        <a:rPr lang="es-ES" sz="900" dirty="0">
                          <a:solidFill>
                            <a:prstClr val="black"/>
                          </a:solidFill>
                          <a:latin typeface="Work Sans" pitchFamily="2" charset="77"/>
                        </a:rPr>
                        <a:t>Fortalecer las acciones de prevención de la epilepsia. 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_tradnl" sz="900" dirty="0">
                        <a:latin typeface="Work Sans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_tradnl" sz="900" dirty="0">
                        <a:latin typeface="Work Sans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_tradnl" sz="900" dirty="0">
                        <a:latin typeface="Work Sans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904296"/>
                  </a:ext>
                </a:extLst>
              </a:tr>
              <a:tr h="7178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900" b="1" dirty="0">
                          <a:solidFill>
                            <a:srgbClr val="4472C4"/>
                          </a:solidFill>
                          <a:latin typeface="Work Sans" pitchFamily="2" charset="77"/>
                          <a:cs typeface="Arial" pitchFamily="34" charset="0"/>
                          <a:sym typeface="Work Sans"/>
                        </a:rPr>
                        <a:t>Línea 4. </a:t>
                      </a:r>
                      <a:r>
                        <a:rPr lang="es-ES_tradnl" sz="900" dirty="0">
                          <a:solidFill>
                            <a:srgbClr val="ED7D31">
                              <a:lumMod val="25000"/>
                            </a:srgbClr>
                          </a:solidFill>
                          <a:latin typeface="Work Sans" pitchFamily="2" charset="77"/>
                        </a:rPr>
                        <a:t>Fortalecimiento de la cultura propia como factor protector de la salud mental.</a:t>
                      </a:r>
                      <a:endParaRPr lang="es-CO" sz="900" dirty="0">
                        <a:solidFill>
                          <a:srgbClr val="ED7D31">
                            <a:lumMod val="25000"/>
                          </a:srgbClr>
                        </a:solidFill>
                        <a:latin typeface="Work Sans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900" b="1" dirty="0">
                          <a:solidFill>
                            <a:srgbClr val="00B0F0"/>
                          </a:solidFill>
                          <a:latin typeface="Work Sans" pitchFamily="2" charset="77"/>
                          <a:cs typeface="Arial" panose="020B0604020202020204" pitchFamily="34" charset="0"/>
                          <a:sym typeface="Work Sans"/>
                        </a:rPr>
                        <a:t>Línea 4</a:t>
                      </a:r>
                      <a:r>
                        <a:rPr lang="es-ES" sz="900" dirty="0">
                          <a:solidFill>
                            <a:prstClr val="black"/>
                          </a:solidFill>
                          <a:latin typeface="Work Sans" pitchFamily="2" charset="77"/>
                          <a:sym typeface="Work Sans"/>
                        </a:rPr>
                        <a:t>. </a:t>
                      </a:r>
                      <a:r>
                        <a:rPr lang="es-ES" sz="900" dirty="0">
                          <a:solidFill>
                            <a:prstClr val="black"/>
                          </a:solidFill>
                          <a:latin typeface="Work Sans" pitchFamily="2" charset="77"/>
                        </a:rPr>
                        <a:t>Fortalecer las acciones de detección e intervención temprana de riesgos en salud mental y epilepsia.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_tradnl" sz="900" dirty="0">
                        <a:latin typeface="Work Sans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_tradnl" sz="900" dirty="0">
                        <a:latin typeface="Work Sans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_tradnl" sz="900" dirty="0">
                        <a:latin typeface="Work Sans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05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22426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1"/>
          <p:cNvSpPr txBox="1">
            <a:spLocks noGrp="1"/>
          </p:cNvSpPr>
          <p:nvPr>
            <p:ph type="title"/>
          </p:nvPr>
        </p:nvSpPr>
        <p:spPr>
          <a:xfrm>
            <a:off x="2655518" y="887300"/>
            <a:ext cx="5223732" cy="36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/>
            <a:r>
              <a:rPr lang="es-ES" dirty="0"/>
              <a:t>Política Integral para la Prevención y Atención del Consumo de Sustancias Psicoactivas (SPA)</a:t>
            </a:r>
            <a:br>
              <a:rPr lang="es-ES" dirty="0"/>
            </a:br>
            <a:r>
              <a:rPr lang="es-ES" sz="2000" dirty="0"/>
              <a:t>Resolución 089 de 2019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84618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02;p26">
            <a:extLst>
              <a:ext uri="{FF2B5EF4-FFF2-40B4-BE49-F238E27FC236}">
                <a16:creationId xmlns:a16="http://schemas.microsoft.com/office/drawing/2014/main" id="{7D98ECB4-D5B0-FA4B-BB41-2020EF9194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85298" y="468790"/>
            <a:ext cx="7145470" cy="64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/>
            <a:r>
              <a:rPr lang="es-ES" dirty="0"/>
              <a:t>Ejes y líneas de acción de la política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6B54493-DA1C-FB4A-9E54-7ADA9420A3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730407"/>
              </p:ext>
            </p:extLst>
          </p:nvPr>
        </p:nvGraphicFramePr>
        <p:xfrm>
          <a:off x="185352" y="1320891"/>
          <a:ext cx="8773293" cy="34416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8223">
                  <a:extLst>
                    <a:ext uri="{9D8B030D-6E8A-4147-A177-3AD203B41FA5}">
                      <a16:colId xmlns:a16="http://schemas.microsoft.com/office/drawing/2014/main" val="2829803405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4188439366"/>
                    </a:ext>
                  </a:extLst>
                </a:gridCol>
                <a:gridCol w="1590675">
                  <a:extLst>
                    <a:ext uri="{9D8B030D-6E8A-4147-A177-3AD203B41FA5}">
                      <a16:colId xmlns:a16="http://schemas.microsoft.com/office/drawing/2014/main" val="4047643492"/>
                    </a:ext>
                  </a:extLst>
                </a:gridCol>
                <a:gridCol w="1609725">
                  <a:extLst>
                    <a:ext uri="{9D8B030D-6E8A-4147-A177-3AD203B41FA5}">
                      <a16:colId xmlns:a16="http://schemas.microsoft.com/office/drawing/2014/main" val="1632691383"/>
                    </a:ext>
                  </a:extLst>
                </a:gridCol>
                <a:gridCol w="2024445">
                  <a:extLst>
                    <a:ext uri="{9D8B030D-6E8A-4147-A177-3AD203B41FA5}">
                      <a16:colId xmlns:a16="http://schemas.microsoft.com/office/drawing/2014/main" val="3034835844"/>
                    </a:ext>
                  </a:extLst>
                </a:gridCol>
              </a:tblGrid>
              <a:tr h="83857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900" b="1" dirty="0">
                          <a:solidFill>
                            <a:schemeClr val="bg1"/>
                          </a:solidFill>
                          <a:latin typeface="Work Sans" pitchFamily="2" charset="77"/>
                          <a:cs typeface="Arial" pitchFamily="34" charset="0"/>
                        </a:rPr>
                        <a:t>Eje 1. Fortalecimiento de los factores protectores frente al consumo de sustancias psicoactivas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D0A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2D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0A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0A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0A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900" b="1" dirty="0">
                          <a:solidFill>
                            <a:schemeClr val="bg1"/>
                          </a:solidFill>
                          <a:latin typeface="Work Sans" pitchFamily="2" charset="77"/>
                          <a:cs typeface="Arial" panose="020B0604020202020204" pitchFamily="34" charset="0"/>
                        </a:rPr>
                        <a:t>Eje 2: Prevención de factores de riesgo frente al consumo de sustancias psicoactivas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42D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2D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2D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2D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2D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900" b="1">
                          <a:solidFill>
                            <a:schemeClr val="bg1"/>
                          </a:solidFill>
                          <a:latin typeface="Work Sans" pitchFamily="2" charset="77"/>
                          <a:cs typeface="Arial" pitchFamily="34" charset="0"/>
                        </a:rPr>
                        <a:t>Eje 3: Tratamiento integral</a:t>
                      </a:r>
                      <a:endParaRPr lang="es-ES" sz="900" b="1" dirty="0">
                        <a:solidFill>
                          <a:schemeClr val="bg1"/>
                        </a:solidFill>
                        <a:latin typeface="Work Sans" pitchFamily="2" charset="77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42D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900" b="1">
                          <a:solidFill>
                            <a:schemeClr val="bg1"/>
                          </a:solidFill>
                          <a:latin typeface="Work Sans" pitchFamily="2" charset="77"/>
                          <a:cs typeface="Arial" panose="020B0604020202020204" pitchFamily="34" charset="0"/>
                        </a:rPr>
                        <a:t>Eje 4: Rehabilitación integral e inclusión social</a:t>
                      </a:r>
                      <a:endParaRPr lang="es-ES" sz="900" b="1" dirty="0">
                        <a:solidFill>
                          <a:schemeClr val="bg1"/>
                        </a:solidFill>
                        <a:latin typeface="Work Sans" pitchFamily="2" charset="77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900" b="1" dirty="0">
                          <a:solidFill>
                            <a:schemeClr val="bg1"/>
                          </a:solidFill>
                          <a:latin typeface="Work Sans" pitchFamily="2" charset="77"/>
                          <a:cs typeface="Arial" pitchFamily="34" charset="0"/>
                        </a:rPr>
                        <a:t>Eje 5. Gestión, articulación y coordinación sectorial e intersectorial</a:t>
                      </a:r>
                      <a:endParaRPr lang="es-CO" sz="900" b="1" dirty="0">
                        <a:solidFill>
                          <a:schemeClr val="bg1"/>
                        </a:solidFill>
                        <a:latin typeface="Work Sans" pitchFamily="2" charset="77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661735"/>
                  </a:ext>
                </a:extLst>
              </a:tr>
              <a:tr h="9656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900" b="1" dirty="0">
                          <a:solidFill>
                            <a:srgbClr val="BD0A4C"/>
                          </a:solidFill>
                          <a:latin typeface="Work Sans" pitchFamily="2" charset="77"/>
                          <a:cs typeface="Arial" pitchFamily="34" charset="0"/>
                          <a:sym typeface="Work Sans"/>
                        </a:rPr>
                        <a:t>Línea 1. </a:t>
                      </a:r>
                      <a:r>
                        <a:rPr lang="es-ES" sz="900" b="0" i="0" u="none" strike="noStrike" cap="none" dirty="0">
                          <a:solidFill>
                            <a:prstClr val="black"/>
                          </a:solidFill>
                          <a:latin typeface="Work Sans" pitchFamily="2" charset="77"/>
                          <a:ea typeface="+mn-ea"/>
                          <a:cs typeface="+mn-cs"/>
                          <a:sym typeface="Work Sans"/>
                        </a:rPr>
                        <a:t>Desarrollo de capacidades en personas, familias y comunidades en el curso de vida.</a:t>
                      </a:r>
                    </a:p>
                  </a:txBody>
                  <a:tcPr>
                    <a:lnL w="12700" cap="flat" cmpd="sng" algn="ctr">
                      <a:solidFill>
                        <a:srgbClr val="BD0A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2D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0A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0A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900" b="1" dirty="0">
                          <a:solidFill>
                            <a:srgbClr val="F42D63"/>
                          </a:solidFill>
                          <a:latin typeface="Work Sans" pitchFamily="2" charset="77"/>
                          <a:cs typeface="Arial" panose="020B0604020202020204" pitchFamily="34" charset="0"/>
                          <a:sym typeface="Work Sans"/>
                        </a:rPr>
                        <a:t>Línea 1.</a:t>
                      </a:r>
                      <a:r>
                        <a:rPr lang="es-ES" sz="900" b="1" dirty="0">
                          <a:solidFill>
                            <a:srgbClr val="00B0F0"/>
                          </a:solidFill>
                          <a:latin typeface="Work Sans" pitchFamily="2" charset="77"/>
                          <a:cs typeface="Arial" panose="020B0604020202020204" pitchFamily="34" charset="0"/>
                          <a:sym typeface="Work Sans"/>
                        </a:rPr>
                        <a:t> </a:t>
                      </a:r>
                      <a:r>
                        <a:rPr lang="es-ES" sz="900" dirty="0">
                          <a:solidFill>
                            <a:prstClr val="black"/>
                          </a:solidFill>
                          <a:latin typeface="Work Sans" pitchFamily="2" charset="77"/>
                        </a:rPr>
                        <a:t>Prevención del consumo de sustancias psicoactivas por curso de vida</a:t>
                      </a:r>
                    </a:p>
                  </a:txBody>
                  <a:tcPr>
                    <a:lnL w="12700" cap="flat" cmpd="sng" algn="ctr">
                      <a:solidFill>
                        <a:srgbClr val="F42D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2D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2D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2D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900" b="1" dirty="0">
                          <a:solidFill>
                            <a:srgbClr val="00B050"/>
                          </a:solidFill>
                          <a:latin typeface="Work Sans" pitchFamily="2" charset="77"/>
                          <a:cs typeface="Arial" pitchFamily="34" charset="0"/>
                          <a:sym typeface="Work Sans"/>
                        </a:rPr>
                        <a:t>Línea 1. </a:t>
                      </a:r>
                      <a:r>
                        <a:rPr lang="es-ES" sz="900" dirty="0">
                          <a:solidFill>
                            <a:prstClr val="black"/>
                          </a:solidFill>
                          <a:latin typeface="Work Sans" pitchFamily="2" charset="77"/>
                        </a:rPr>
                        <a:t>Prestación de servicios de salud basados en la gestión del riesgo individual</a:t>
                      </a:r>
                    </a:p>
                  </a:txBody>
                  <a:tcPr>
                    <a:lnL w="12700" cap="flat" cmpd="sng" algn="ctr">
                      <a:solidFill>
                        <a:srgbClr val="F42D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900" b="1">
                          <a:solidFill>
                            <a:srgbClr val="7030A0"/>
                          </a:solidFill>
                          <a:latin typeface="Work Sans" pitchFamily="2" charset="77"/>
                          <a:cs typeface="Arial" panose="020B0604020202020204" pitchFamily="34" charset="0"/>
                          <a:sym typeface="Work Sans"/>
                        </a:rPr>
                        <a:t>Línea 1. </a:t>
                      </a:r>
                      <a:r>
                        <a:rPr lang="es-ES" sz="900">
                          <a:solidFill>
                            <a:prstClr val="black"/>
                          </a:solidFill>
                          <a:latin typeface="Work Sans" pitchFamily="2" charset="77"/>
                        </a:rPr>
                        <a:t>Fortalecimiento y ampliación de redes de apoyo comunitarias, sociales e institucionales</a:t>
                      </a:r>
                      <a:endParaRPr lang="es-ES" sz="900" dirty="0">
                        <a:solidFill>
                          <a:prstClr val="black"/>
                        </a:solidFill>
                        <a:latin typeface="Work Sans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900" b="1" dirty="0">
                          <a:solidFill>
                            <a:srgbClr val="002060"/>
                          </a:solidFill>
                          <a:latin typeface="Work Sans" pitchFamily="2" charset="77"/>
                          <a:cs typeface="Arial" pitchFamily="34" charset="0"/>
                          <a:sym typeface="Work Sans"/>
                        </a:rPr>
                        <a:t>Línea 1.</a:t>
                      </a:r>
                      <a:r>
                        <a:rPr lang="es-ES" sz="900" b="1" dirty="0">
                          <a:solidFill>
                            <a:srgbClr val="92D050"/>
                          </a:solidFill>
                          <a:latin typeface="Work Sans" pitchFamily="2" charset="77"/>
                          <a:cs typeface="Arial" pitchFamily="34" charset="0"/>
                          <a:sym typeface="Work Sans"/>
                        </a:rPr>
                        <a:t> </a:t>
                      </a:r>
                      <a:r>
                        <a:rPr lang="es-ES" sz="900" dirty="0">
                          <a:solidFill>
                            <a:prstClr val="black"/>
                          </a:solidFill>
                          <a:latin typeface="Work Sans" pitchFamily="2" charset="77"/>
                        </a:rPr>
                        <a:t>Desarrollo de capacidades en los procesos de gestión para la atención integral al consumo de sustancias psicoactivas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6859859"/>
                  </a:ext>
                </a:extLst>
              </a:tr>
              <a:tr h="4224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900" b="1" i="0" u="none" strike="noStrike" cap="none" dirty="0">
                          <a:solidFill>
                            <a:srgbClr val="BD0A4C"/>
                          </a:solidFill>
                          <a:latin typeface="Work Sans" pitchFamily="2" charset="77"/>
                          <a:ea typeface="+mn-ea"/>
                          <a:cs typeface="+mn-cs"/>
                          <a:sym typeface="Work Sans"/>
                        </a:rPr>
                        <a:t>Línea 2.</a:t>
                      </a:r>
                      <a:r>
                        <a:rPr lang="es-ES" sz="900" b="0" i="0" u="none" strike="noStrike" cap="none" dirty="0">
                          <a:solidFill>
                            <a:prstClr val="black"/>
                          </a:solidFill>
                          <a:latin typeface="Work Sans" pitchFamily="2" charset="77"/>
                          <a:ea typeface="+mn-ea"/>
                          <a:cs typeface="+mn-cs"/>
                          <a:sym typeface="Work Sans"/>
                        </a:rPr>
                        <a:t> Desarrollo de entornos protectores frente al consumo de sustancias psicoactivas.</a:t>
                      </a:r>
                    </a:p>
                  </a:txBody>
                  <a:tcPr>
                    <a:lnL w="12700" cap="flat" cmpd="sng" algn="ctr">
                      <a:solidFill>
                        <a:srgbClr val="BD0A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2D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0A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0A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900" b="1" dirty="0">
                          <a:solidFill>
                            <a:srgbClr val="F42D63"/>
                          </a:solidFill>
                          <a:latin typeface="Work Sans" pitchFamily="2" charset="77"/>
                          <a:cs typeface="Arial" panose="020B0604020202020204" pitchFamily="34" charset="0"/>
                          <a:sym typeface="Work Sans"/>
                        </a:rPr>
                        <a:t>Línea 2.</a:t>
                      </a:r>
                      <a:r>
                        <a:rPr lang="es-ES" sz="900" b="1" dirty="0">
                          <a:solidFill>
                            <a:srgbClr val="00B0F0"/>
                          </a:solidFill>
                          <a:latin typeface="Work Sans" pitchFamily="2" charset="77"/>
                          <a:cs typeface="Arial" panose="020B0604020202020204" pitchFamily="34" charset="0"/>
                          <a:sym typeface="Work Sans"/>
                        </a:rPr>
                        <a:t> </a:t>
                      </a:r>
                      <a:r>
                        <a:rPr lang="es-ES" sz="900" dirty="0">
                          <a:solidFill>
                            <a:prstClr val="black"/>
                          </a:solidFill>
                          <a:latin typeface="Work Sans" pitchFamily="2" charset="77"/>
                        </a:rPr>
                        <a:t>Reducción de factores de riesgo en los entornos</a:t>
                      </a:r>
                    </a:p>
                  </a:txBody>
                  <a:tcPr>
                    <a:lnL w="12700" cap="flat" cmpd="sng" algn="ctr">
                      <a:solidFill>
                        <a:srgbClr val="F42D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2D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2D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2D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900" b="1" dirty="0">
                          <a:solidFill>
                            <a:srgbClr val="00B050"/>
                          </a:solidFill>
                          <a:latin typeface="Work Sans"/>
                          <a:sym typeface="Work Sans"/>
                        </a:rPr>
                        <a:t>Línea 2. </a:t>
                      </a:r>
                      <a:r>
                        <a:rPr lang="es-ES" sz="900" dirty="0">
                          <a:solidFill>
                            <a:prstClr val="black"/>
                          </a:solidFill>
                          <a:latin typeface="Work Sans"/>
                          <a:sym typeface="Work Sans"/>
                        </a:rPr>
                        <a:t>Reducción de daños asociados al consumo de sustancias psicoactivas</a:t>
                      </a:r>
                      <a:endParaRPr lang="es-ES" sz="900" dirty="0">
                        <a:solidFill>
                          <a:prstClr val="black"/>
                        </a:solidFill>
                        <a:latin typeface="Work Sans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rgbClr val="F42D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_tradnl" sz="900" b="1" dirty="0">
                          <a:solidFill>
                            <a:srgbClr val="7030A0"/>
                          </a:solidFill>
                          <a:latin typeface="Work Sans" pitchFamily="2" charset="77"/>
                        </a:rPr>
                        <a:t>Línea 2.</a:t>
                      </a:r>
                      <a:r>
                        <a:rPr lang="es-ES_tradnl" sz="900" dirty="0">
                          <a:latin typeface="Work Sans" pitchFamily="2" charset="77"/>
                        </a:rPr>
                        <a:t> </a:t>
                      </a:r>
                      <a:r>
                        <a:rPr lang="es-ES_tradnl" sz="900" dirty="0">
                          <a:solidFill>
                            <a:srgbClr val="212121"/>
                          </a:solidFill>
                          <a:latin typeface="Work Sans" pitchFamily="2" charset="77"/>
                        </a:rPr>
                        <a:t>Inclusión social efectiva</a:t>
                      </a:r>
                      <a:endParaRPr lang="es-ES" sz="900" dirty="0">
                        <a:solidFill>
                          <a:prstClr val="black"/>
                        </a:solidFill>
                        <a:latin typeface="Work Sans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900" b="1" dirty="0">
                          <a:solidFill>
                            <a:srgbClr val="002060"/>
                          </a:solidFill>
                          <a:latin typeface="Work Sans" pitchFamily="2" charset="77"/>
                          <a:cs typeface="Arial" pitchFamily="34" charset="0"/>
                          <a:sym typeface="Work Sans"/>
                        </a:rPr>
                        <a:t>Línea 2.</a:t>
                      </a:r>
                      <a:r>
                        <a:rPr lang="es-ES" sz="900" b="1" dirty="0">
                          <a:solidFill>
                            <a:srgbClr val="92D050"/>
                          </a:solidFill>
                          <a:latin typeface="Work Sans" pitchFamily="2" charset="77"/>
                          <a:cs typeface="Arial" pitchFamily="34" charset="0"/>
                          <a:sym typeface="Work Sans"/>
                        </a:rPr>
                        <a:t> </a:t>
                      </a:r>
                      <a:r>
                        <a:rPr lang="es-ES" sz="900" dirty="0">
                          <a:solidFill>
                            <a:prstClr val="black"/>
                          </a:solidFill>
                          <a:latin typeface="Work Sans" pitchFamily="2" charset="77"/>
                        </a:rPr>
                        <a:t>Fortalecer la gestión sectorial e intersectorial, nacional y territorial.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595337"/>
                  </a:ext>
                </a:extLst>
              </a:tr>
              <a:tr h="5937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CO" sz="900" dirty="0">
                        <a:solidFill>
                          <a:srgbClr val="ED7D31">
                            <a:lumMod val="25000"/>
                          </a:srgbClr>
                        </a:solidFill>
                        <a:latin typeface="Work Sans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rgbClr val="BD0A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2D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0A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0A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9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Work Sans" pitchFamily="2" charset="77"/>
                          <a:cs typeface="Arial" panose="020B0604020202020204" pitchFamily="34" charset="0"/>
                          <a:sym typeface="Work Sans"/>
                        </a:rPr>
                        <a:t>Reducción de daños asociados al consumo de sustancias psicoactivas para consumidores no problemáticos y problemáticos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42D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2D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2D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900" b="1" dirty="0">
                          <a:solidFill>
                            <a:srgbClr val="002060"/>
                          </a:solidFill>
                          <a:latin typeface="Work Sans" pitchFamily="2" charset="77"/>
                          <a:cs typeface="Arial" pitchFamily="34" charset="0"/>
                          <a:sym typeface="Work Sans"/>
                        </a:rPr>
                        <a:t>Línea 3.</a:t>
                      </a:r>
                      <a:r>
                        <a:rPr lang="es-ES" sz="900" b="1" dirty="0">
                          <a:solidFill>
                            <a:srgbClr val="92D050"/>
                          </a:solidFill>
                          <a:latin typeface="Work Sans" pitchFamily="2" charset="77"/>
                          <a:cs typeface="Arial" pitchFamily="34" charset="0"/>
                          <a:sym typeface="Work Sans"/>
                        </a:rPr>
                        <a:t> </a:t>
                      </a:r>
                      <a:r>
                        <a:rPr lang="es-ES" sz="900" dirty="0">
                          <a:solidFill>
                            <a:prstClr val="black"/>
                          </a:solidFill>
                          <a:latin typeface="Work Sans" pitchFamily="2" charset="77"/>
                        </a:rPr>
                        <a:t>Participación social en salud de personas familias y comunidades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904296"/>
                  </a:ext>
                </a:extLst>
              </a:tr>
              <a:tr h="4036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CO" sz="900" dirty="0">
                        <a:solidFill>
                          <a:srgbClr val="ED7D31">
                            <a:lumMod val="25000"/>
                          </a:srgbClr>
                        </a:solidFill>
                        <a:latin typeface="Work Sans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rgbClr val="BD0A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2D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0A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0A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ES" sz="900" dirty="0">
                        <a:solidFill>
                          <a:prstClr val="black"/>
                        </a:solidFill>
                        <a:latin typeface="Work Sans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rgbClr val="F42D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2D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2D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2D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ES" sz="900" dirty="0">
                        <a:solidFill>
                          <a:prstClr val="black"/>
                        </a:solidFill>
                        <a:latin typeface="Work Sans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rgbClr val="F42D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ES" sz="900" dirty="0">
                        <a:solidFill>
                          <a:prstClr val="black"/>
                        </a:solidFill>
                        <a:latin typeface="Work Sans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900" b="1" dirty="0">
                          <a:solidFill>
                            <a:srgbClr val="002060"/>
                          </a:solidFill>
                          <a:latin typeface="Work Sans" pitchFamily="2" charset="77"/>
                          <a:cs typeface="Arial" pitchFamily="34" charset="0"/>
                          <a:sym typeface="Work Sans"/>
                        </a:rPr>
                        <a:t>Línea 4.</a:t>
                      </a:r>
                      <a:r>
                        <a:rPr lang="es-ES" sz="900" b="1" dirty="0">
                          <a:solidFill>
                            <a:srgbClr val="92D050"/>
                          </a:solidFill>
                          <a:latin typeface="Work Sans" pitchFamily="2" charset="77"/>
                          <a:cs typeface="Arial" pitchFamily="34" charset="0"/>
                          <a:sym typeface="Work Sans"/>
                        </a:rPr>
                        <a:t> </a:t>
                      </a:r>
                      <a:r>
                        <a:rPr lang="es-ES" sz="900" dirty="0">
                          <a:solidFill>
                            <a:prstClr val="black"/>
                          </a:solidFill>
                          <a:latin typeface="Work Sans" pitchFamily="2" charset="77"/>
                        </a:rPr>
                        <a:t>Gestión de conocimiento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05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89451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6"/>
          <p:cNvSpPr txBox="1">
            <a:spLocks noGrp="1"/>
          </p:cNvSpPr>
          <p:nvPr>
            <p:ph type="title"/>
          </p:nvPr>
        </p:nvSpPr>
        <p:spPr>
          <a:xfrm>
            <a:off x="1285298" y="910267"/>
            <a:ext cx="7145470" cy="64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/>
            <a:r>
              <a:rPr lang="es-ES" dirty="0"/>
              <a:t>Eje 1: fortalecimiento de los factores protectores frente al consumo de SPA</a:t>
            </a:r>
          </a:p>
        </p:txBody>
      </p:sp>
      <p:sp>
        <p:nvSpPr>
          <p:cNvPr id="4" name="Rectángulo 7">
            <a:extLst>
              <a:ext uri="{FF2B5EF4-FFF2-40B4-BE49-F238E27FC236}">
                <a16:creationId xmlns:a16="http://schemas.microsoft.com/office/drawing/2014/main" id="{98FC0EC8-A47F-D74F-828C-3D82EF34E11B}"/>
              </a:ext>
            </a:extLst>
          </p:cNvPr>
          <p:cNvSpPr/>
          <p:nvPr/>
        </p:nvSpPr>
        <p:spPr>
          <a:xfrm>
            <a:off x="798653" y="2424081"/>
            <a:ext cx="2916820" cy="2095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64"/>
              </a:spcBef>
            </a:pPr>
            <a:r>
              <a:rPr lang="es-CO" b="1" dirty="0">
                <a:solidFill>
                  <a:srgbClr val="000000"/>
                </a:solidFill>
                <a:latin typeface="Work Sans" pitchFamily="2" charset="77"/>
                <a:ea typeface="Times New Roman" panose="02020603050405020304" pitchFamily="18" charset="0"/>
                <a:cs typeface="Arial" panose="020B0604020202020204" pitchFamily="34" charset="0"/>
              </a:rPr>
              <a:t>OBJETIVO: </a:t>
            </a:r>
          </a:p>
          <a:p>
            <a:pPr algn="ctr">
              <a:spcBef>
                <a:spcPts val="464"/>
              </a:spcBef>
            </a:pPr>
            <a:r>
              <a:rPr lang="es-CO" dirty="0">
                <a:solidFill>
                  <a:srgbClr val="000000"/>
                </a:solidFill>
                <a:latin typeface="Work Sans" pitchFamily="2" charset="77"/>
                <a:ea typeface="Times New Roman" panose="02020603050405020304" pitchFamily="18" charset="0"/>
                <a:cs typeface="Arial" panose="020B0604020202020204" pitchFamily="34" charset="0"/>
              </a:rPr>
              <a:t>Desarrollar capacidades individuales, familiares y comunitarias, redes y entornos que incrementen en las personas, familias y comunidades </a:t>
            </a:r>
            <a:r>
              <a:rPr lang="es-CO" b="1" dirty="0">
                <a:solidFill>
                  <a:srgbClr val="000000"/>
                </a:solidFill>
                <a:latin typeface="Work Sans" pitchFamily="2" charset="77"/>
                <a:ea typeface="Times New Roman" panose="02020603050405020304" pitchFamily="18" charset="0"/>
                <a:cs typeface="Arial" panose="020B0604020202020204" pitchFamily="34" charset="0"/>
              </a:rPr>
              <a:t>los factores protectores frente al consumo de sustancias psicoactivas.</a:t>
            </a:r>
            <a:endParaRPr lang="es-CO" b="1" spc="-9" dirty="0">
              <a:solidFill>
                <a:srgbClr val="000000"/>
              </a:solidFill>
              <a:latin typeface="Work Sans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ángulo 8">
            <a:extLst>
              <a:ext uri="{FF2B5EF4-FFF2-40B4-BE49-F238E27FC236}">
                <a16:creationId xmlns:a16="http://schemas.microsoft.com/office/drawing/2014/main" id="{964D9933-FA75-7B4A-9CC0-005E6FEE3FFA}"/>
              </a:ext>
            </a:extLst>
          </p:cNvPr>
          <p:cNvSpPr/>
          <p:nvPr/>
        </p:nvSpPr>
        <p:spPr>
          <a:xfrm>
            <a:off x="4173488" y="1796686"/>
            <a:ext cx="45467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200" b="1" dirty="0">
                <a:solidFill>
                  <a:srgbClr val="BD0A4C"/>
                </a:solidFill>
                <a:latin typeface="Work Sans" pitchFamily="2" charset="77"/>
                <a:ea typeface="Times New Roman" panose="02020603050405020304" pitchFamily="18" charset="0"/>
              </a:rPr>
              <a:t>Línea 1 </a:t>
            </a:r>
            <a:r>
              <a:rPr lang="es-ES_tradnl" sz="1200" dirty="0">
                <a:solidFill>
                  <a:srgbClr val="BD0A4C"/>
                </a:solidFill>
                <a:latin typeface="Work Sans" pitchFamily="2" charset="77"/>
                <a:ea typeface="Times New Roman" panose="02020603050405020304" pitchFamily="18" charset="0"/>
              </a:rPr>
              <a:t>- Desarrollo de capacidades en personas, familias y comunidades en el curso de vida.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91746F0E-B29F-024A-B1FC-874DE5A4C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137" y="2319906"/>
            <a:ext cx="4507080" cy="944582"/>
          </a:xfrm>
          <a:prstGeom prst="rect">
            <a:avLst/>
          </a:prstGeom>
        </p:spPr>
      </p:pic>
      <p:sp>
        <p:nvSpPr>
          <p:cNvPr id="7" name="Rectángulo 10">
            <a:extLst>
              <a:ext uri="{FF2B5EF4-FFF2-40B4-BE49-F238E27FC236}">
                <a16:creationId xmlns:a16="http://schemas.microsoft.com/office/drawing/2014/main" id="{AD473EC0-40AC-6047-B39F-D70FC10E9FAB}"/>
              </a:ext>
            </a:extLst>
          </p:cNvPr>
          <p:cNvSpPr/>
          <p:nvPr/>
        </p:nvSpPr>
        <p:spPr>
          <a:xfrm>
            <a:off x="4178837" y="3413080"/>
            <a:ext cx="49304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200" b="1" dirty="0">
                <a:solidFill>
                  <a:srgbClr val="BD0A4C"/>
                </a:solidFill>
                <a:latin typeface="Work Sans" pitchFamily="2" charset="77"/>
                <a:ea typeface="Times New Roman" panose="02020603050405020304" pitchFamily="18" charset="0"/>
              </a:rPr>
              <a:t>Línea 2 </a:t>
            </a:r>
            <a:r>
              <a:rPr lang="es-ES_tradnl" sz="1200" dirty="0">
                <a:solidFill>
                  <a:srgbClr val="BD0A4C"/>
                </a:solidFill>
                <a:latin typeface="Work Sans" pitchFamily="2" charset="77"/>
                <a:ea typeface="Times New Roman" panose="02020603050405020304" pitchFamily="18" charset="0"/>
              </a:rPr>
              <a:t>- Desarrollo de entornos protectores frente al consumo de sustancias psicoactivas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B703B699-191B-CD47-A791-D951F7AA71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3487" y="3936300"/>
            <a:ext cx="4426503" cy="1097729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6483B614-F155-1E46-A0D3-B5F8353555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5913" y="2063116"/>
            <a:ext cx="622300" cy="330200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B64E2FF3-AE0B-4740-945E-64550EE93815}"/>
              </a:ext>
            </a:extLst>
          </p:cNvPr>
          <p:cNvSpPr/>
          <p:nvPr/>
        </p:nvSpPr>
        <p:spPr>
          <a:xfrm>
            <a:off x="659757" y="1898248"/>
            <a:ext cx="3194613" cy="2882096"/>
          </a:xfrm>
          <a:prstGeom prst="roundRect">
            <a:avLst/>
          </a:prstGeom>
          <a:noFill/>
          <a:ln>
            <a:solidFill>
              <a:srgbClr val="BD0A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9135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6"/>
          <p:cNvSpPr txBox="1">
            <a:spLocks noGrp="1"/>
          </p:cNvSpPr>
          <p:nvPr>
            <p:ph type="title"/>
          </p:nvPr>
        </p:nvSpPr>
        <p:spPr>
          <a:xfrm>
            <a:off x="1285298" y="910267"/>
            <a:ext cx="7145470" cy="64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/>
            <a:r>
              <a:rPr lang="es-ES" dirty="0"/>
              <a:t>Eje 2: prevención de factores de riesgo frente al consumo de SPA</a:t>
            </a:r>
          </a:p>
        </p:txBody>
      </p:sp>
      <p:sp>
        <p:nvSpPr>
          <p:cNvPr id="9" name="Rectángulo 4">
            <a:extLst>
              <a:ext uri="{FF2B5EF4-FFF2-40B4-BE49-F238E27FC236}">
                <a16:creationId xmlns:a16="http://schemas.microsoft.com/office/drawing/2014/main" id="{EEA80FF5-AE8C-C249-BCAD-23236B1813B9}"/>
              </a:ext>
            </a:extLst>
          </p:cNvPr>
          <p:cNvSpPr/>
          <p:nvPr/>
        </p:nvSpPr>
        <p:spPr>
          <a:xfrm>
            <a:off x="769716" y="2571750"/>
            <a:ext cx="2974694" cy="1880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64"/>
              </a:spcBef>
            </a:pPr>
            <a:r>
              <a:rPr lang="es-CO" b="1" dirty="0">
                <a:solidFill>
                  <a:srgbClr val="000000"/>
                </a:solidFill>
                <a:latin typeface="Work Sans" pitchFamily="2" charset="77"/>
                <a:ea typeface="Times New Roman" panose="02020603050405020304" pitchFamily="18" charset="0"/>
                <a:cs typeface="Arial" panose="020B0604020202020204" pitchFamily="34" charset="0"/>
              </a:rPr>
              <a:t>OBJETIVO: </a:t>
            </a:r>
          </a:p>
          <a:p>
            <a:pPr algn="ctr">
              <a:spcBef>
                <a:spcPts val="464"/>
              </a:spcBef>
            </a:pPr>
            <a:r>
              <a:rPr lang="es-ES" dirty="0">
                <a:solidFill>
                  <a:srgbClr val="000000"/>
                </a:solidFill>
                <a:latin typeface="Work Sans" pitchFamily="2" charset="77"/>
                <a:ea typeface="Times New Roman" panose="02020603050405020304" pitchFamily="18" charset="0"/>
                <a:cs typeface="Arial" panose="020B0604020202020204" pitchFamily="34" charset="0"/>
              </a:rPr>
              <a:t>Desarrollar capacidades individuales, familiares y comunitarias, redes y entornos, </a:t>
            </a:r>
            <a:r>
              <a:rPr lang="es-ES" b="1" dirty="0">
                <a:solidFill>
                  <a:srgbClr val="000000"/>
                </a:solidFill>
                <a:latin typeface="Work Sans" pitchFamily="2" charset="77"/>
                <a:ea typeface="Times New Roman" panose="02020603050405020304" pitchFamily="18" charset="0"/>
                <a:cs typeface="Arial" panose="020B0604020202020204" pitchFamily="34" charset="0"/>
              </a:rPr>
              <a:t>que reduzcan la exposición a factores de riesgo </a:t>
            </a:r>
            <a:r>
              <a:rPr lang="es-ES" dirty="0">
                <a:solidFill>
                  <a:srgbClr val="000000"/>
                </a:solidFill>
                <a:latin typeface="Work Sans" pitchFamily="2" charset="77"/>
                <a:ea typeface="Times New Roman" panose="02020603050405020304" pitchFamily="18" charset="0"/>
                <a:cs typeface="Arial" panose="020B0604020202020204" pitchFamily="34" charset="0"/>
              </a:rPr>
              <a:t>asociados al consumo de sustancias psicoactivas.</a:t>
            </a:r>
            <a:endParaRPr lang="es-CO" b="1" spc="-9" dirty="0">
              <a:solidFill>
                <a:srgbClr val="000000"/>
              </a:solidFill>
              <a:latin typeface="Work Sans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8900C617-8F76-7C40-910E-8C1A19785F2D}"/>
              </a:ext>
            </a:extLst>
          </p:cNvPr>
          <p:cNvSpPr/>
          <p:nvPr/>
        </p:nvSpPr>
        <p:spPr>
          <a:xfrm>
            <a:off x="659757" y="1898248"/>
            <a:ext cx="3194613" cy="288209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23B7407-32FE-5840-AFF9-816BA988D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513" y="2084440"/>
            <a:ext cx="419100" cy="368300"/>
          </a:xfrm>
          <a:prstGeom prst="rect">
            <a:avLst/>
          </a:prstGeom>
        </p:spPr>
      </p:pic>
      <p:sp>
        <p:nvSpPr>
          <p:cNvPr id="17" name="Rectángulo 8">
            <a:extLst>
              <a:ext uri="{FF2B5EF4-FFF2-40B4-BE49-F238E27FC236}">
                <a16:creationId xmlns:a16="http://schemas.microsoft.com/office/drawing/2014/main" id="{F87A4957-3570-2B45-854D-AA65C01084C5}"/>
              </a:ext>
            </a:extLst>
          </p:cNvPr>
          <p:cNvSpPr/>
          <p:nvPr/>
        </p:nvSpPr>
        <p:spPr>
          <a:xfrm>
            <a:off x="4173488" y="1796686"/>
            <a:ext cx="45467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200" b="1" dirty="0">
                <a:solidFill>
                  <a:srgbClr val="002060"/>
                </a:solidFill>
                <a:latin typeface="Work Sans" pitchFamily="2" charset="77"/>
                <a:ea typeface="Times New Roman" panose="02020603050405020304" pitchFamily="18" charset="0"/>
              </a:rPr>
              <a:t>Línea 1 </a:t>
            </a:r>
            <a:r>
              <a:rPr lang="es-ES_tradnl" sz="1200" dirty="0">
                <a:solidFill>
                  <a:srgbClr val="002060"/>
                </a:solidFill>
                <a:latin typeface="Work Sans" pitchFamily="2" charset="77"/>
                <a:ea typeface="Times New Roman" panose="02020603050405020304" pitchFamily="18" charset="0"/>
              </a:rPr>
              <a:t>- </a:t>
            </a:r>
            <a:r>
              <a:rPr lang="es-ES" sz="1200" dirty="0">
                <a:solidFill>
                  <a:srgbClr val="002060"/>
                </a:solidFill>
                <a:latin typeface="Work Sans" pitchFamily="2" charset="77"/>
                <a:ea typeface="Times New Roman" panose="02020603050405020304" pitchFamily="18" charset="0"/>
              </a:rPr>
              <a:t>Prevención del consumo de sustancias psicoactivas por curso de vida</a:t>
            </a:r>
            <a:endParaRPr lang="es-ES_tradnl" sz="1200" dirty="0">
              <a:solidFill>
                <a:srgbClr val="002060"/>
              </a:solidFill>
              <a:latin typeface="Work Sans" pitchFamily="2" charset="77"/>
              <a:ea typeface="Times New Roman" panose="02020603050405020304" pitchFamily="18" charset="0"/>
            </a:endParaRPr>
          </a:p>
        </p:txBody>
      </p:sp>
      <p:pic>
        <p:nvPicPr>
          <p:cNvPr id="18" name="Picture 6">
            <a:extLst>
              <a:ext uri="{FF2B5EF4-FFF2-40B4-BE49-F238E27FC236}">
                <a16:creationId xmlns:a16="http://schemas.microsoft.com/office/drawing/2014/main" id="{8873E835-FCCC-C743-8C3B-8440562224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3137" y="2319906"/>
            <a:ext cx="4507080" cy="944582"/>
          </a:xfrm>
          <a:prstGeom prst="rect">
            <a:avLst/>
          </a:prstGeom>
        </p:spPr>
      </p:pic>
      <p:sp>
        <p:nvSpPr>
          <p:cNvPr id="19" name="Rectángulo 10">
            <a:extLst>
              <a:ext uri="{FF2B5EF4-FFF2-40B4-BE49-F238E27FC236}">
                <a16:creationId xmlns:a16="http://schemas.microsoft.com/office/drawing/2014/main" id="{F465C364-9E7F-CB43-8932-7600CE64CBB3}"/>
              </a:ext>
            </a:extLst>
          </p:cNvPr>
          <p:cNvSpPr/>
          <p:nvPr/>
        </p:nvSpPr>
        <p:spPr>
          <a:xfrm>
            <a:off x="4178837" y="3369519"/>
            <a:ext cx="49304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200" b="1" dirty="0">
                <a:solidFill>
                  <a:srgbClr val="002060"/>
                </a:solidFill>
                <a:latin typeface="Work Sans" pitchFamily="2" charset="77"/>
                <a:ea typeface="Times New Roman" panose="02020603050405020304" pitchFamily="18" charset="0"/>
              </a:rPr>
              <a:t>Línea 2 </a:t>
            </a:r>
            <a:r>
              <a:rPr lang="es-ES_tradnl" sz="1200" dirty="0">
                <a:solidFill>
                  <a:srgbClr val="002060"/>
                </a:solidFill>
                <a:latin typeface="Work Sans" pitchFamily="2" charset="77"/>
                <a:ea typeface="Times New Roman" panose="02020603050405020304" pitchFamily="18" charset="0"/>
              </a:rPr>
              <a:t>- </a:t>
            </a:r>
            <a:r>
              <a:rPr lang="es-ES" sz="1200" dirty="0">
                <a:solidFill>
                  <a:srgbClr val="002060"/>
                </a:solidFill>
                <a:latin typeface="Work Sans" pitchFamily="2" charset="77"/>
                <a:ea typeface="Times New Roman" panose="02020603050405020304" pitchFamily="18" charset="0"/>
              </a:rPr>
              <a:t>Reducción de factores de riesgo en los entornos</a:t>
            </a:r>
            <a:endParaRPr lang="es-ES_tradnl" sz="1200" dirty="0">
              <a:solidFill>
                <a:srgbClr val="002060"/>
              </a:solidFill>
              <a:latin typeface="Work Sans" pitchFamily="2" charset="77"/>
              <a:ea typeface="Times New Roman" panose="02020603050405020304" pitchFamily="18" charset="0"/>
            </a:endParaRPr>
          </a:p>
        </p:txBody>
      </p:sp>
      <p:pic>
        <p:nvPicPr>
          <p:cNvPr id="20" name="Picture 8">
            <a:extLst>
              <a:ext uri="{FF2B5EF4-FFF2-40B4-BE49-F238E27FC236}">
                <a16:creationId xmlns:a16="http://schemas.microsoft.com/office/drawing/2014/main" id="{72B39C41-93BE-3D42-87DE-A2B1AC8E44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3487" y="3724618"/>
            <a:ext cx="4426503" cy="109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6"/>
          <p:cNvSpPr txBox="1">
            <a:spLocks noGrp="1"/>
          </p:cNvSpPr>
          <p:nvPr>
            <p:ph type="title"/>
          </p:nvPr>
        </p:nvSpPr>
        <p:spPr>
          <a:xfrm>
            <a:off x="1285298" y="910267"/>
            <a:ext cx="7145470" cy="64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/>
            <a:r>
              <a:rPr lang="es-ES" dirty="0"/>
              <a:t>Eje 3: tratamiento integral</a:t>
            </a:r>
          </a:p>
        </p:txBody>
      </p:sp>
      <p:sp>
        <p:nvSpPr>
          <p:cNvPr id="8" name="Rectángulo 4">
            <a:extLst>
              <a:ext uri="{FF2B5EF4-FFF2-40B4-BE49-F238E27FC236}">
                <a16:creationId xmlns:a16="http://schemas.microsoft.com/office/drawing/2014/main" id="{18459F49-5F00-4B41-915F-B1D3BA920438}"/>
              </a:ext>
            </a:extLst>
          </p:cNvPr>
          <p:cNvSpPr/>
          <p:nvPr/>
        </p:nvSpPr>
        <p:spPr>
          <a:xfrm>
            <a:off x="844952" y="2567990"/>
            <a:ext cx="2835798" cy="2095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64"/>
              </a:spcBef>
            </a:pPr>
            <a:r>
              <a:rPr lang="es-CO" b="1" dirty="0">
                <a:solidFill>
                  <a:srgbClr val="000000"/>
                </a:solidFill>
                <a:latin typeface="Work Sans" pitchFamily="2" charset="77"/>
                <a:ea typeface="Times New Roman" panose="02020603050405020304" pitchFamily="18" charset="0"/>
                <a:cs typeface="Arial" panose="020B0604020202020204" pitchFamily="34" charset="0"/>
              </a:rPr>
              <a:t>OBJETIVO: </a:t>
            </a:r>
          </a:p>
          <a:p>
            <a:pPr algn="ctr">
              <a:spcBef>
                <a:spcPts val="464"/>
              </a:spcBef>
            </a:pPr>
            <a:r>
              <a:rPr lang="es-ES" b="1" dirty="0">
                <a:solidFill>
                  <a:srgbClr val="000000"/>
                </a:solidFill>
                <a:latin typeface="Work Sans" pitchFamily="2" charset="77"/>
                <a:ea typeface="Times New Roman" panose="02020603050405020304" pitchFamily="18" charset="0"/>
                <a:cs typeface="Arial" panose="020B0604020202020204" pitchFamily="34" charset="0"/>
              </a:rPr>
              <a:t>Gestionar los resultados en salud de las personas con consumo problemático, </a:t>
            </a:r>
            <a:r>
              <a:rPr lang="es-ES" dirty="0">
                <a:solidFill>
                  <a:srgbClr val="000000"/>
                </a:solidFill>
                <a:latin typeface="Work Sans" pitchFamily="2" charset="77"/>
                <a:ea typeface="Times New Roman" panose="02020603050405020304" pitchFamily="18" charset="0"/>
                <a:cs typeface="Arial" panose="020B0604020202020204" pitchFamily="34" charset="0"/>
              </a:rPr>
              <a:t>promoviendo la oportunidad, continuidad, acceso y calidad en servicios de tratamiento e integralidad de la atención en salud.</a:t>
            </a:r>
            <a:endParaRPr lang="es-CO" b="1" spc="-9" dirty="0">
              <a:solidFill>
                <a:srgbClr val="000000"/>
              </a:solidFill>
              <a:latin typeface="Work Sans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ángulo 8">
            <a:extLst>
              <a:ext uri="{FF2B5EF4-FFF2-40B4-BE49-F238E27FC236}">
                <a16:creationId xmlns:a16="http://schemas.microsoft.com/office/drawing/2014/main" id="{4C765948-211B-C845-B855-495A3FE0140A}"/>
              </a:ext>
            </a:extLst>
          </p:cNvPr>
          <p:cNvSpPr/>
          <p:nvPr/>
        </p:nvSpPr>
        <p:spPr>
          <a:xfrm>
            <a:off x="4572000" y="2199968"/>
            <a:ext cx="435753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8177" indent="-318177">
              <a:buFont typeface="+mj-lt"/>
              <a:buAutoNum type="alphaLcParenR"/>
            </a:pPr>
            <a:r>
              <a:rPr lang="es-ES_tradnl" sz="1100" dirty="0">
                <a:latin typeface="Work Sans" pitchFamily="2" charset="77"/>
                <a:cs typeface="Arial" panose="020B0604020202020204" pitchFamily="34" charset="0"/>
              </a:rPr>
              <a:t>Redes de prestación de servicios para la </a:t>
            </a:r>
            <a:r>
              <a:rPr lang="es-CO" sz="1100" dirty="0">
                <a:latin typeface="Work Sans" pitchFamily="2" charset="77"/>
                <a:cs typeface="Arial" panose="020B0604020202020204" pitchFamily="34" charset="0"/>
              </a:rPr>
              <a:t>atención a personas consumidoras de sustancias psicoactivas y sus familias</a:t>
            </a:r>
          </a:p>
          <a:p>
            <a:pPr marL="318177" indent="-318177">
              <a:buFont typeface="+mj-lt"/>
              <a:buAutoNum type="alphaLcParenR"/>
            </a:pPr>
            <a:r>
              <a:rPr lang="es-CO" sz="1100" dirty="0">
                <a:latin typeface="Work Sans" pitchFamily="2" charset="77"/>
                <a:cs typeface="Arial" panose="020B0604020202020204" pitchFamily="34" charset="0"/>
              </a:rPr>
              <a:t>Atención diferenciada según necesidades y particularidades poblacionales y territoriales.</a:t>
            </a:r>
          </a:p>
          <a:p>
            <a:pPr marL="318177" indent="-318177">
              <a:buFont typeface="+mj-lt"/>
              <a:buAutoNum type="alphaLcParenR"/>
            </a:pPr>
            <a:r>
              <a:rPr lang="es-CO" sz="1100" dirty="0">
                <a:latin typeface="Work Sans" pitchFamily="2" charset="77"/>
                <a:cs typeface="Arial" panose="020B0604020202020204" pitchFamily="34" charset="0"/>
              </a:rPr>
              <a:t>Gestión de la prestación de los servicios</a:t>
            </a:r>
          </a:p>
        </p:txBody>
      </p:sp>
      <p:sp>
        <p:nvSpPr>
          <p:cNvPr id="17" name="Rectángulo 10">
            <a:extLst>
              <a:ext uri="{FF2B5EF4-FFF2-40B4-BE49-F238E27FC236}">
                <a16:creationId xmlns:a16="http://schemas.microsoft.com/office/drawing/2014/main" id="{130B31E2-9E0A-AB40-BFBD-E6D0C68C34DB}"/>
              </a:ext>
            </a:extLst>
          </p:cNvPr>
          <p:cNvSpPr/>
          <p:nvPr/>
        </p:nvSpPr>
        <p:spPr>
          <a:xfrm>
            <a:off x="4572001" y="3942078"/>
            <a:ext cx="414821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8177" indent="-318177">
              <a:buFont typeface="+mj-lt"/>
              <a:buAutoNum type="alphaLcParenR"/>
            </a:pPr>
            <a:r>
              <a:rPr lang="es-CO" sz="1100" dirty="0">
                <a:latin typeface="Work Sans" pitchFamily="2" charset="77"/>
                <a:cs typeface="Arial" panose="020B0604020202020204" pitchFamily="34" charset="0"/>
              </a:rPr>
              <a:t>Fortalecimiento de programas integrales e integrados </a:t>
            </a:r>
          </a:p>
          <a:p>
            <a:pPr marL="318177" indent="-318177">
              <a:buFont typeface="+mj-lt"/>
              <a:buAutoNum type="alphaLcParenR"/>
            </a:pPr>
            <a:r>
              <a:rPr lang="es-CO" sz="1100" dirty="0">
                <a:latin typeface="Work Sans" pitchFamily="2" charset="77"/>
                <a:cs typeface="Arial" panose="020B0604020202020204" pitchFamily="34" charset="0"/>
              </a:rPr>
              <a:t>Estrategias de reducción de daños  para todas las sustancias psicoactivas,</a:t>
            </a:r>
          </a:p>
          <a:p>
            <a:pPr marL="318177" indent="-318177">
              <a:buFont typeface="+mj-lt"/>
              <a:buAutoNum type="alphaLcParenR"/>
            </a:pPr>
            <a:r>
              <a:rPr lang="es-CO" sz="1100" dirty="0">
                <a:latin typeface="Work Sans" pitchFamily="2" charset="77"/>
                <a:cs typeface="Arial" panose="020B0604020202020204" pitchFamily="34" charset="0"/>
              </a:rPr>
              <a:t>Gestión de servicios sanitarios y sociales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16B77309-95A7-644A-AB95-9098E603CB92}"/>
              </a:ext>
            </a:extLst>
          </p:cNvPr>
          <p:cNvSpPr/>
          <p:nvPr/>
        </p:nvSpPr>
        <p:spPr>
          <a:xfrm>
            <a:off x="659757" y="1898248"/>
            <a:ext cx="3194613" cy="2882096"/>
          </a:xfrm>
          <a:prstGeom prst="roundRect">
            <a:avLst/>
          </a:prstGeom>
          <a:noFill/>
          <a:ln>
            <a:solidFill>
              <a:srgbClr val="BD0A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D816130-7681-2E45-8D8E-C83EA453D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8638" y="2075817"/>
            <a:ext cx="393700" cy="330200"/>
          </a:xfrm>
          <a:prstGeom prst="rect">
            <a:avLst/>
          </a:prstGeom>
        </p:spPr>
      </p:pic>
      <p:sp>
        <p:nvSpPr>
          <p:cNvPr id="21" name="Rectángulo 8">
            <a:extLst>
              <a:ext uri="{FF2B5EF4-FFF2-40B4-BE49-F238E27FC236}">
                <a16:creationId xmlns:a16="http://schemas.microsoft.com/office/drawing/2014/main" id="{8CDE5B55-4891-3F41-A71C-77FD83BCFDC5}"/>
              </a:ext>
            </a:extLst>
          </p:cNvPr>
          <p:cNvSpPr/>
          <p:nvPr/>
        </p:nvSpPr>
        <p:spPr>
          <a:xfrm>
            <a:off x="4173488" y="1796686"/>
            <a:ext cx="45467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200" b="1" dirty="0">
                <a:solidFill>
                  <a:srgbClr val="BD0A4C"/>
                </a:solidFill>
                <a:latin typeface="Work Sans" pitchFamily="2" charset="77"/>
                <a:ea typeface="Times New Roman" panose="02020603050405020304" pitchFamily="18" charset="0"/>
              </a:rPr>
              <a:t>Línea 1 </a:t>
            </a:r>
            <a:r>
              <a:rPr lang="es-ES_tradnl" sz="1200" dirty="0">
                <a:solidFill>
                  <a:srgbClr val="BD0A4C"/>
                </a:solidFill>
                <a:latin typeface="Work Sans" pitchFamily="2" charset="77"/>
                <a:ea typeface="Times New Roman" panose="02020603050405020304" pitchFamily="18" charset="0"/>
              </a:rPr>
              <a:t>- </a:t>
            </a:r>
            <a:r>
              <a:rPr lang="es-ES" sz="1200" dirty="0">
                <a:solidFill>
                  <a:srgbClr val="BD0A4C"/>
                </a:solidFill>
                <a:latin typeface="Work Sans" pitchFamily="2" charset="77"/>
                <a:ea typeface="Times New Roman" panose="02020603050405020304" pitchFamily="18" charset="0"/>
              </a:rPr>
              <a:t>Prestación de servicios de salud basados en la gestión del riesgo individual</a:t>
            </a:r>
            <a:endParaRPr lang="es-ES_tradnl" sz="1200" dirty="0">
              <a:solidFill>
                <a:srgbClr val="BD0A4C"/>
              </a:solidFill>
              <a:latin typeface="Work Sans" pitchFamily="2" charset="77"/>
              <a:ea typeface="Times New Roman" panose="02020603050405020304" pitchFamily="18" charset="0"/>
            </a:endParaRPr>
          </a:p>
        </p:txBody>
      </p:sp>
      <p:sp>
        <p:nvSpPr>
          <p:cNvPr id="22" name="Rectángulo 10">
            <a:extLst>
              <a:ext uri="{FF2B5EF4-FFF2-40B4-BE49-F238E27FC236}">
                <a16:creationId xmlns:a16="http://schemas.microsoft.com/office/drawing/2014/main" id="{D3D08B28-DACB-CE45-8313-C1E36D04EC9A}"/>
              </a:ext>
            </a:extLst>
          </p:cNvPr>
          <p:cNvSpPr/>
          <p:nvPr/>
        </p:nvSpPr>
        <p:spPr>
          <a:xfrm>
            <a:off x="4178837" y="3428876"/>
            <a:ext cx="46526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200" b="1" dirty="0">
                <a:solidFill>
                  <a:srgbClr val="BD0A4C"/>
                </a:solidFill>
                <a:latin typeface="Work Sans" pitchFamily="2" charset="77"/>
                <a:ea typeface="Times New Roman" panose="02020603050405020304" pitchFamily="18" charset="0"/>
              </a:rPr>
              <a:t>Línea 2 </a:t>
            </a:r>
            <a:r>
              <a:rPr lang="es-ES_tradnl" sz="1200" dirty="0">
                <a:solidFill>
                  <a:srgbClr val="BD0A4C"/>
                </a:solidFill>
                <a:latin typeface="Work Sans" pitchFamily="2" charset="77"/>
                <a:ea typeface="Times New Roman" panose="02020603050405020304" pitchFamily="18" charset="0"/>
              </a:rPr>
              <a:t>- </a:t>
            </a:r>
            <a:r>
              <a:rPr lang="es-ES" sz="1200" dirty="0">
                <a:solidFill>
                  <a:srgbClr val="BD0A4C"/>
                </a:solidFill>
                <a:latin typeface="Work Sans" pitchFamily="2" charset="77"/>
                <a:ea typeface="Times New Roman" panose="02020603050405020304" pitchFamily="18" charset="0"/>
              </a:rPr>
              <a:t>Reducción de riesgos y daños asociados al consumo de sustancias psicoactivas</a:t>
            </a:r>
            <a:endParaRPr lang="es-ES_tradnl" sz="1200" dirty="0">
              <a:solidFill>
                <a:srgbClr val="BD0A4C"/>
              </a:solidFill>
              <a:latin typeface="Work Sans" pitchFamily="2" charset="77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21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1" grpId="0"/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312CFAB6-58C2-8D4F-A2C0-16BECD005B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688" y="2011218"/>
            <a:ext cx="355600" cy="368300"/>
          </a:xfrm>
          <a:prstGeom prst="rect">
            <a:avLst/>
          </a:prstGeom>
        </p:spPr>
      </p:pic>
      <p:sp>
        <p:nvSpPr>
          <p:cNvPr id="202" name="Google Shape;202;p26"/>
          <p:cNvSpPr txBox="1">
            <a:spLocks noGrp="1"/>
          </p:cNvSpPr>
          <p:nvPr>
            <p:ph type="title"/>
          </p:nvPr>
        </p:nvSpPr>
        <p:spPr>
          <a:xfrm>
            <a:off x="1285298" y="910267"/>
            <a:ext cx="7145470" cy="64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/>
            <a:r>
              <a:rPr lang="es-ES" dirty="0"/>
              <a:t>Eje 4: rehabilitación integral e inclusión social</a:t>
            </a:r>
          </a:p>
        </p:txBody>
      </p:sp>
      <p:sp>
        <p:nvSpPr>
          <p:cNvPr id="9" name="Rectángulo 4">
            <a:extLst>
              <a:ext uri="{FF2B5EF4-FFF2-40B4-BE49-F238E27FC236}">
                <a16:creationId xmlns:a16="http://schemas.microsoft.com/office/drawing/2014/main" id="{9FCF9775-DF74-494A-B2AB-F1921459939F}"/>
              </a:ext>
            </a:extLst>
          </p:cNvPr>
          <p:cNvSpPr/>
          <p:nvPr/>
        </p:nvSpPr>
        <p:spPr>
          <a:xfrm>
            <a:off x="717632" y="2366981"/>
            <a:ext cx="3055716" cy="2310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64"/>
              </a:spcBef>
            </a:pPr>
            <a:r>
              <a:rPr lang="es-CO" b="1" dirty="0">
                <a:solidFill>
                  <a:srgbClr val="000000"/>
                </a:solidFill>
                <a:latin typeface="Work Sans" pitchFamily="2" charset="77"/>
                <a:ea typeface="Times New Roman" panose="02020603050405020304" pitchFamily="18" charset="0"/>
                <a:cs typeface="Arial" panose="020B0604020202020204" pitchFamily="34" charset="0"/>
              </a:rPr>
              <a:t>OBJETIVO: </a:t>
            </a:r>
          </a:p>
          <a:p>
            <a:pPr algn="ctr">
              <a:spcBef>
                <a:spcPts val="464"/>
              </a:spcBef>
            </a:pPr>
            <a:r>
              <a:rPr lang="es-ES" dirty="0">
                <a:solidFill>
                  <a:srgbClr val="000000"/>
                </a:solidFill>
                <a:latin typeface="Work Sans" pitchFamily="2" charset="77"/>
                <a:ea typeface="Times New Roman" panose="02020603050405020304" pitchFamily="18" charset="0"/>
                <a:cs typeface="Arial" panose="020B0604020202020204" pitchFamily="34" charset="0"/>
              </a:rPr>
              <a:t>Incidir en la </a:t>
            </a:r>
            <a:r>
              <a:rPr lang="es-ES" b="1" dirty="0">
                <a:solidFill>
                  <a:srgbClr val="000000"/>
                </a:solidFill>
                <a:latin typeface="Work Sans" pitchFamily="2" charset="77"/>
                <a:ea typeface="Times New Roman" panose="02020603050405020304" pitchFamily="18" charset="0"/>
                <a:cs typeface="Arial" panose="020B0604020202020204" pitchFamily="34" charset="0"/>
              </a:rPr>
              <a:t>ampliación de capacidades y oportunidades de las personas en riesgo </a:t>
            </a:r>
            <a:r>
              <a:rPr lang="es-ES" dirty="0">
                <a:solidFill>
                  <a:srgbClr val="000000"/>
                </a:solidFill>
                <a:latin typeface="Work Sans" pitchFamily="2" charset="77"/>
                <a:ea typeface="Times New Roman" panose="02020603050405020304" pitchFamily="18" charset="0"/>
                <a:cs typeface="Arial" panose="020B0604020202020204" pitchFamily="34" charset="0"/>
              </a:rPr>
              <a:t>o con consumo problemático y sus familias, cierre de brechas en el acceso a bienes y servicios, la disminución de la afectación en la salud y la eliminación del estigma y </a:t>
            </a:r>
            <a:r>
              <a:rPr lang="es-ES" dirty="0" err="1">
                <a:solidFill>
                  <a:srgbClr val="000000"/>
                </a:solidFill>
                <a:latin typeface="Work Sans" pitchFamily="2" charset="77"/>
                <a:ea typeface="Times New Roman" panose="02020603050405020304" pitchFamily="18" charset="0"/>
                <a:cs typeface="Arial" panose="020B0604020202020204" pitchFamily="34" charset="0"/>
              </a:rPr>
              <a:t>autoestigma</a:t>
            </a:r>
            <a:endParaRPr lang="es-CO" b="1" spc="-9" dirty="0">
              <a:solidFill>
                <a:srgbClr val="000000"/>
              </a:solidFill>
              <a:latin typeface="Work Sans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8">
            <a:extLst>
              <a:ext uri="{FF2B5EF4-FFF2-40B4-BE49-F238E27FC236}">
                <a16:creationId xmlns:a16="http://schemas.microsoft.com/office/drawing/2014/main" id="{90F2B27C-93BA-F34A-87F1-63599B523FE1}"/>
              </a:ext>
            </a:extLst>
          </p:cNvPr>
          <p:cNvSpPr/>
          <p:nvPr/>
        </p:nvSpPr>
        <p:spPr>
          <a:xfrm>
            <a:off x="4858033" y="2208991"/>
            <a:ext cx="3973451" cy="1169551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318177" indent="-318177">
              <a:buFont typeface="+mj-lt"/>
              <a:buAutoNum type="alphaLcParenR"/>
            </a:pPr>
            <a:r>
              <a:rPr lang="es-CO" sz="1000" dirty="0">
                <a:latin typeface="Work Sans" pitchFamily="2" charset="77"/>
                <a:cs typeface="Arial" panose="020B0604020202020204" pitchFamily="34" charset="0"/>
              </a:rPr>
              <a:t>Conformación y desarrollo de grupos de ayuda mutua, y diferentes formas de organización social.</a:t>
            </a:r>
          </a:p>
          <a:p>
            <a:pPr marL="318177" indent="-318177">
              <a:buFont typeface="+mj-lt"/>
              <a:buAutoNum type="alphaLcParenR"/>
            </a:pPr>
            <a:r>
              <a:rPr lang="es-CO" sz="1000" dirty="0">
                <a:latin typeface="Work Sans" pitchFamily="2" charset="77"/>
                <a:cs typeface="Arial" panose="020B0604020202020204" pitchFamily="34" charset="0"/>
              </a:rPr>
              <a:t>Articulación de estos grupos para identificación, abordaje inicial, canalización, seguimiento de casos</a:t>
            </a:r>
          </a:p>
          <a:p>
            <a:pPr marL="318177" indent="-318177">
              <a:buFont typeface="+mj-lt"/>
              <a:buAutoNum type="alphaLcParenR"/>
            </a:pPr>
            <a:r>
              <a:rPr lang="es-CO" sz="1000" dirty="0">
                <a:latin typeface="Work Sans" pitchFamily="2" charset="77"/>
                <a:cs typeface="Arial" panose="020B0604020202020204" pitchFamily="34" charset="0"/>
              </a:rPr>
              <a:t>Articulación intersectorial de la oferta de salud y social para las personas consumidoras de sustancias psicoactivas y sus familias</a:t>
            </a:r>
          </a:p>
        </p:txBody>
      </p:sp>
      <p:sp>
        <p:nvSpPr>
          <p:cNvPr id="13" name="Rectángulo 10">
            <a:extLst>
              <a:ext uri="{FF2B5EF4-FFF2-40B4-BE49-F238E27FC236}">
                <a16:creationId xmlns:a16="http://schemas.microsoft.com/office/drawing/2014/main" id="{3AEA17A9-C9EF-4745-9A7A-4153E26E9361}"/>
              </a:ext>
            </a:extLst>
          </p:cNvPr>
          <p:cNvSpPr/>
          <p:nvPr/>
        </p:nvSpPr>
        <p:spPr>
          <a:xfrm>
            <a:off x="4858033" y="3705875"/>
            <a:ext cx="38621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8177" indent="-318177">
              <a:buFont typeface="+mj-lt"/>
              <a:buAutoNum type="alphaLcParenR"/>
            </a:pPr>
            <a:r>
              <a:rPr lang="es-CO" sz="1000" dirty="0">
                <a:latin typeface="Work Sans" pitchFamily="2" charset="77"/>
                <a:cs typeface="Arial" panose="020B0604020202020204" pitchFamily="34" charset="0"/>
              </a:rPr>
              <a:t>Alianzas público – privadas y comunitarias orientadas a inclusión educativa, laboral, cultural, deportiva, vivienda y transporte</a:t>
            </a:r>
          </a:p>
          <a:p>
            <a:pPr marL="318177" indent="-318177">
              <a:buFont typeface="+mj-lt"/>
              <a:buAutoNum type="alphaLcParenR"/>
            </a:pPr>
            <a:r>
              <a:rPr lang="es-CO" sz="1000" dirty="0">
                <a:latin typeface="Work Sans" pitchFamily="2" charset="77"/>
                <a:cs typeface="Arial" panose="020B0604020202020204" pitchFamily="34" charset="0"/>
              </a:rPr>
              <a:t>Estrategias para la inclusión social que disminuyan el estigma y autoestigma</a:t>
            </a:r>
          </a:p>
          <a:p>
            <a:pPr marL="318177" indent="-318177">
              <a:buFont typeface="+mj-lt"/>
              <a:buAutoNum type="alphaLcParenR"/>
            </a:pPr>
            <a:r>
              <a:rPr lang="es-CO" sz="1000" dirty="0">
                <a:latin typeface="Work Sans" pitchFamily="2" charset="77"/>
                <a:cs typeface="Arial" panose="020B0604020202020204" pitchFamily="34" charset="0"/>
              </a:rPr>
              <a:t>Articulación intersectorial en el desarrollo de programas de justicia restaurativa para personas con consumo de sustancias psicoactivas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D799E979-A92C-5C44-B206-E22463B7B5C0}"/>
              </a:ext>
            </a:extLst>
          </p:cNvPr>
          <p:cNvSpPr/>
          <p:nvPr/>
        </p:nvSpPr>
        <p:spPr>
          <a:xfrm>
            <a:off x="659757" y="1898248"/>
            <a:ext cx="3194613" cy="288209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1" name="Rectángulo 8">
            <a:extLst>
              <a:ext uri="{FF2B5EF4-FFF2-40B4-BE49-F238E27FC236}">
                <a16:creationId xmlns:a16="http://schemas.microsoft.com/office/drawing/2014/main" id="{BB7D6A15-0F69-3648-97BF-9757E343E95B}"/>
              </a:ext>
            </a:extLst>
          </p:cNvPr>
          <p:cNvSpPr/>
          <p:nvPr/>
        </p:nvSpPr>
        <p:spPr>
          <a:xfrm>
            <a:off x="4173488" y="1796686"/>
            <a:ext cx="45467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200" b="1" dirty="0">
                <a:solidFill>
                  <a:srgbClr val="002060"/>
                </a:solidFill>
                <a:latin typeface="Work Sans" pitchFamily="2" charset="77"/>
                <a:ea typeface="Times New Roman" panose="02020603050405020304" pitchFamily="18" charset="0"/>
              </a:rPr>
              <a:t>Línea 1 </a:t>
            </a:r>
            <a:r>
              <a:rPr lang="es-ES_tradnl" sz="1200" dirty="0">
                <a:solidFill>
                  <a:srgbClr val="002060"/>
                </a:solidFill>
                <a:latin typeface="Work Sans" pitchFamily="2" charset="77"/>
                <a:ea typeface="Times New Roman" panose="02020603050405020304" pitchFamily="18" charset="0"/>
              </a:rPr>
              <a:t>- </a:t>
            </a:r>
            <a:r>
              <a:rPr lang="es-ES" sz="1200" dirty="0">
                <a:solidFill>
                  <a:srgbClr val="002060"/>
                </a:solidFill>
                <a:latin typeface="Work Sans" pitchFamily="2" charset="77"/>
                <a:ea typeface="Times New Roman" panose="02020603050405020304" pitchFamily="18" charset="0"/>
              </a:rPr>
              <a:t>Fortalecimiento y ampliación de redes de apoyo comunitarias, sociales e institucionales</a:t>
            </a:r>
            <a:endParaRPr lang="es-ES_tradnl" sz="1200" dirty="0">
              <a:solidFill>
                <a:srgbClr val="002060"/>
              </a:solidFill>
              <a:latin typeface="Work Sans" pitchFamily="2" charset="77"/>
              <a:ea typeface="Times New Roman" panose="02020603050405020304" pitchFamily="18" charset="0"/>
            </a:endParaRPr>
          </a:p>
        </p:txBody>
      </p:sp>
      <p:sp>
        <p:nvSpPr>
          <p:cNvPr id="22" name="Rectángulo 10">
            <a:extLst>
              <a:ext uri="{FF2B5EF4-FFF2-40B4-BE49-F238E27FC236}">
                <a16:creationId xmlns:a16="http://schemas.microsoft.com/office/drawing/2014/main" id="{B659B6CF-03EC-E143-93EF-7C76F7FA6FF3}"/>
              </a:ext>
            </a:extLst>
          </p:cNvPr>
          <p:cNvSpPr/>
          <p:nvPr/>
        </p:nvSpPr>
        <p:spPr>
          <a:xfrm>
            <a:off x="4178837" y="3428876"/>
            <a:ext cx="465264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200" b="1" dirty="0">
                <a:solidFill>
                  <a:srgbClr val="002060"/>
                </a:solidFill>
                <a:latin typeface="Work Sans" pitchFamily="2" charset="77"/>
                <a:ea typeface="Times New Roman" panose="02020603050405020304" pitchFamily="18" charset="0"/>
              </a:rPr>
              <a:t>Línea 2 </a:t>
            </a:r>
            <a:r>
              <a:rPr lang="es-ES_tradnl" sz="1200" dirty="0">
                <a:solidFill>
                  <a:srgbClr val="002060"/>
                </a:solidFill>
                <a:latin typeface="Work Sans" pitchFamily="2" charset="77"/>
                <a:ea typeface="Times New Roman" panose="02020603050405020304" pitchFamily="18" charset="0"/>
              </a:rPr>
              <a:t>- </a:t>
            </a:r>
            <a:r>
              <a:rPr lang="es-ES" sz="1200" dirty="0">
                <a:solidFill>
                  <a:srgbClr val="002060"/>
                </a:solidFill>
                <a:latin typeface="Work Sans" pitchFamily="2" charset="77"/>
                <a:ea typeface="Times New Roman" panose="02020603050405020304" pitchFamily="18" charset="0"/>
              </a:rPr>
              <a:t>Inclusión social efectiva</a:t>
            </a:r>
            <a:endParaRPr lang="es-ES_tradnl" sz="1200" dirty="0">
              <a:solidFill>
                <a:srgbClr val="002060"/>
              </a:solidFill>
              <a:latin typeface="Work Sans" pitchFamily="2" charset="77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83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21" grpId="0"/>
      <p:bldP spid="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6"/>
          <p:cNvSpPr txBox="1">
            <a:spLocks noGrp="1"/>
          </p:cNvSpPr>
          <p:nvPr>
            <p:ph type="title"/>
          </p:nvPr>
        </p:nvSpPr>
        <p:spPr>
          <a:xfrm>
            <a:off x="1285298" y="910267"/>
            <a:ext cx="7145470" cy="64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/>
            <a:r>
              <a:rPr lang="es-ES" dirty="0"/>
              <a:t>Eje 5: gestión, articulación y coordinación sectorial e intersectorial</a:t>
            </a:r>
          </a:p>
        </p:txBody>
      </p:sp>
      <p:sp>
        <p:nvSpPr>
          <p:cNvPr id="8" name="Rectángulo 4">
            <a:extLst>
              <a:ext uri="{FF2B5EF4-FFF2-40B4-BE49-F238E27FC236}">
                <a16:creationId xmlns:a16="http://schemas.microsoft.com/office/drawing/2014/main" id="{6F1132B3-2E5F-414F-8C1F-AF8E6F75216C}"/>
              </a:ext>
            </a:extLst>
          </p:cNvPr>
          <p:cNvSpPr/>
          <p:nvPr/>
        </p:nvSpPr>
        <p:spPr>
          <a:xfrm>
            <a:off x="700268" y="2571750"/>
            <a:ext cx="3113589" cy="1664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64"/>
              </a:spcBef>
            </a:pPr>
            <a:r>
              <a:rPr lang="es-CO" b="1" dirty="0">
                <a:solidFill>
                  <a:srgbClr val="000000"/>
                </a:solidFill>
                <a:latin typeface="Work Sans" pitchFamily="2" charset="77"/>
                <a:ea typeface="Times New Roman" panose="02020603050405020304" pitchFamily="18" charset="0"/>
                <a:cs typeface="Arial" panose="020B0604020202020204" pitchFamily="34" charset="0"/>
              </a:rPr>
              <a:t>OBJETIVO: </a:t>
            </a:r>
          </a:p>
          <a:p>
            <a:pPr algn="ctr">
              <a:spcBef>
                <a:spcPts val="464"/>
              </a:spcBef>
            </a:pPr>
            <a:r>
              <a:rPr lang="es-ES" dirty="0">
                <a:solidFill>
                  <a:srgbClr val="000000"/>
                </a:solidFill>
                <a:latin typeface="Work Sans" pitchFamily="2" charset="77"/>
                <a:ea typeface="Times New Roman" panose="02020603050405020304" pitchFamily="18" charset="0"/>
                <a:cs typeface="Arial" panose="020B0604020202020204" pitchFamily="34" charset="0"/>
              </a:rPr>
              <a:t>Generar procesos de gestión política, técnica, operativa y financiera, de carácter sectorial e intersectorial, nacional y territorial que dinamicen la implementación de la política.</a:t>
            </a:r>
            <a:endParaRPr lang="es-CO" b="1" spc="-9" dirty="0">
              <a:solidFill>
                <a:srgbClr val="000000"/>
              </a:solidFill>
              <a:latin typeface="Work Sans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ángulo 5">
            <a:extLst>
              <a:ext uri="{FF2B5EF4-FFF2-40B4-BE49-F238E27FC236}">
                <a16:creationId xmlns:a16="http://schemas.microsoft.com/office/drawing/2014/main" id="{90130A5C-14B3-0A43-BA29-DD4C62B37D8B}"/>
              </a:ext>
            </a:extLst>
          </p:cNvPr>
          <p:cNvSpPr/>
          <p:nvPr/>
        </p:nvSpPr>
        <p:spPr>
          <a:xfrm>
            <a:off x="4036696" y="1994912"/>
            <a:ext cx="478321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>
                <a:latin typeface="Work Sans" pitchFamily="2" charset="77"/>
                <a:ea typeface="Times New Roman" panose="02020603050405020304" pitchFamily="18" charset="0"/>
              </a:rPr>
              <a:t>Línea 1 </a:t>
            </a:r>
            <a:r>
              <a:rPr lang="es-ES_tradnl" dirty="0">
                <a:latin typeface="Work Sans" pitchFamily="2" charset="77"/>
                <a:ea typeface="Times New Roman" panose="02020603050405020304" pitchFamily="18" charset="0"/>
              </a:rPr>
              <a:t>- </a:t>
            </a:r>
            <a:r>
              <a:rPr lang="es-ES" dirty="0">
                <a:latin typeface="Work Sans" pitchFamily="2" charset="77"/>
                <a:ea typeface="Times New Roman" panose="02020603050405020304" pitchFamily="18" charset="0"/>
              </a:rPr>
              <a:t>Desarrollo de capacidades en los procesos de gestión para la atención integral al consumo de sustancias psicoactivas</a:t>
            </a:r>
          </a:p>
        </p:txBody>
      </p:sp>
      <p:sp>
        <p:nvSpPr>
          <p:cNvPr id="15" name="Rectángulo 5">
            <a:extLst>
              <a:ext uri="{FF2B5EF4-FFF2-40B4-BE49-F238E27FC236}">
                <a16:creationId xmlns:a16="http://schemas.microsoft.com/office/drawing/2014/main" id="{EF2EFB66-DF0B-F243-BEC8-C3A632F755D6}"/>
              </a:ext>
            </a:extLst>
          </p:cNvPr>
          <p:cNvSpPr/>
          <p:nvPr/>
        </p:nvSpPr>
        <p:spPr>
          <a:xfrm>
            <a:off x="4036696" y="2906612"/>
            <a:ext cx="47832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>
                <a:latin typeface="Work Sans" pitchFamily="2" charset="77"/>
                <a:ea typeface="Times New Roman" panose="02020603050405020304" pitchFamily="18" charset="0"/>
              </a:rPr>
              <a:t>Línea 2 </a:t>
            </a:r>
            <a:r>
              <a:rPr lang="es-ES_tradnl" dirty="0">
                <a:latin typeface="Work Sans" pitchFamily="2" charset="77"/>
                <a:ea typeface="Times New Roman" panose="02020603050405020304" pitchFamily="18" charset="0"/>
              </a:rPr>
              <a:t>- </a:t>
            </a:r>
            <a:r>
              <a:rPr lang="es-ES" dirty="0">
                <a:latin typeface="Work Sans" pitchFamily="2" charset="77"/>
                <a:ea typeface="Times New Roman" panose="02020603050405020304" pitchFamily="18" charset="0"/>
              </a:rPr>
              <a:t>Fortalecer la gestión sectorial e intersectorial, nacional y territorial </a:t>
            </a:r>
          </a:p>
        </p:txBody>
      </p:sp>
      <p:sp>
        <p:nvSpPr>
          <p:cNvPr id="16" name="Rectángulo 5">
            <a:extLst>
              <a:ext uri="{FF2B5EF4-FFF2-40B4-BE49-F238E27FC236}">
                <a16:creationId xmlns:a16="http://schemas.microsoft.com/office/drawing/2014/main" id="{02CB8375-8FCD-EF4A-ABB6-0EA7DF756087}"/>
              </a:ext>
            </a:extLst>
          </p:cNvPr>
          <p:cNvSpPr/>
          <p:nvPr/>
        </p:nvSpPr>
        <p:spPr>
          <a:xfrm>
            <a:off x="4036696" y="3602868"/>
            <a:ext cx="47832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>
                <a:latin typeface="Work Sans" pitchFamily="2" charset="77"/>
                <a:ea typeface="Times New Roman" panose="02020603050405020304" pitchFamily="18" charset="0"/>
              </a:rPr>
              <a:t>Línea 3 </a:t>
            </a:r>
            <a:r>
              <a:rPr lang="es-ES_tradnl" dirty="0">
                <a:latin typeface="Work Sans" pitchFamily="2" charset="77"/>
                <a:ea typeface="Times New Roman" panose="02020603050405020304" pitchFamily="18" charset="0"/>
              </a:rPr>
              <a:t>- </a:t>
            </a:r>
            <a:r>
              <a:rPr lang="es-ES" dirty="0">
                <a:latin typeface="Work Sans" pitchFamily="2" charset="77"/>
                <a:ea typeface="Times New Roman" panose="02020603050405020304" pitchFamily="18" charset="0"/>
              </a:rPr>
              <a:t>Participación social en salud de personas familias y comunidades</a:t>
            </a:r>
          </a:p>
        </p:txBody>
      </p:sp>
      <p:sp>
        <p:nvSpPr>
          <p:cNvPr id="17" name="Rectángulo 5">
            <a:extLst>
              <a:ext uri="{FF2B5EF4-FFF2-40B4-BE49-F238E27FC236}">
                <a16:creationId xmlns:a16="http://schemas.microsoft.com/office/drawing/2014/main" id="{F2382269-3C7F-BA48-8EC3-AE6AD8C42D97}"/>
              </a:ext>
            </a:extLst>
          </p:cNvPr>
          <p:cNvSpPr/>
          <p:nvPr/>
        </p:nvSpPr>
        <p:spPr>
          <a:xfrm>
            <a:off x="4036696" y="4299125"/>
            <a:ext cx="47832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>
                <a:latin typeface="Work Sans" pitchFamily="2" charset="77"/>
                <a:ea typeface="Times New Roman" panose="02020603050405020304" pitchFamily="18" charset="0"/>
              </a:rPr>
              <a:t>Línea 4 </a:t>
            </a:r>
            <a:r>
              <a:rPr lang="es-ES_tradnl" dirty="0">
                <a:latin typeface="Work Sans" pitchFamily="2" charset="77"/>
                <a:ea typeface="Times New Roman" panose="02020603050405020304" pitchFamily="18" charset="0"/>
              </a:rPr>
              <a:t>- </a:t>
            </a:r>
            <a:r>
              <a:rPr lang="es-ES" dirty="0">
                <a:latin typeface="Work Sans" pitchFamily="2" charset="77"/>
                <a:ea typeface="Times New Roman" panose="02020603050405020304" pitchFamily="18" charset="0"/>
              </a:rPr>
              <a:t>Gestión de conocimiento 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DBE8D5A1-6069-964B-80DE-36E58A72FF53}"/>
              </a:ext>
            </a:extLst>
          </p:cNvPr>
          <p:cNvSpPr/>
          <p:nvPr/>
        </p:nvSpPr>
        <p:spPr>
          <a:xfrm>
            <a:off x="659757" y="1898248"/>
            <a:ext cx="3194613" cy="288209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9" name="Picture 18" descr="A picture containing weapon&#10;&#10;Description automatically generated">
            <a:extLst>
              <a:ext uri="{FF2B5EF4-FFF2-40B4-BE49-F238E27FC236}">
                <a16:creationId xmlns:a16="http://schemas.microsoft.com/office/drawing/2014/main" id="{5CC3CE45-5407-AB4C-902E-ACCCC74C8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5613" y="2071795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8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6CF2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3761125" y="517943"/>
            <a:ext cx="4752600" cy="3815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s-ES" sz="2800" dirty="0"/>
              <a:t>Guía técnica para la implementación de las dos Políticas. Hitos</a:t>
            </a:r>
            <a:endParaRPr sz="2800" dirty="0">
              <a:solidFill>
                <a:srgbClr val="FFFFFF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  <p:sp>
        <p:nvSpPr>
          <p:cNvPr id="142" name="Google Shape;142;p22"/>
          <p:cNvSpPr txBox="1">
            <a:spLocks noGrp="1"/>
          </p:cNvSpPr>
          <p:nvPr>
            <p:ph type="title"/>
          </p:nvPr>
        </p:nvSpPr>
        <p:spPr>
          <a:xfrm>
            <a:off x="641750" y="1317111"/>
            <a:ext cx="27087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O" sz="7200" b="1" dirty="0">
                <a:latin typeface="Work Sans"/>
                <a:ea typeface="Work Sans"/>
                <a:cs typeface="Work Sans"/>
                <a:sym typeface="Work Sans"/>
              </a:rPr>
              <a:t>03.</a:t>
            </a:r>
            <a:endParaRPr sz="7200" b="1" dirty="0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  <p:extLst>
      <p:ext uri="{BB962C8B-B14F-4D97-AF65-F5344CB8AC3E}">
        <p14:creationId xmlns:p14="http://schemas.microsoft.com/office/powerpoint/2010/main" val="10344667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747808F-131C-7141-B71C-8F58CBAE7728}"/>
              </a:ext>
            </a:extLst>
          </p:cNvPr>
          <p:cNvSpPr/>
          <p:nvPr/>
        </p:nvSpPr>
        <p:spPr>
          <a:xfrm>
            <a:off x="491787" y="742890"/>
            <a:ext cx="761747" cy="307777"/>
          </a:xfrm>
          <a:prstGeom prst="roundRect">
            <a:avLst/>
          </a:prstGeom>
          <a:solidFill>
            <a:srgbClr val="F42D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200" b="1" dirty="0">
                <a:solidFill>
                  <a:schemeClr val="bg1"/>
                </a:solidFill>
                <a:latin typeface="Work Sans" pitchFamily="2" charset="77"/>
              </a:rPr>
              <a:t>HITO 1</a:t>
            </a:r>
          </a:p>
        </p:txBody>
      </p:sp>
      <p:sp>
        <p:nvSpPr>
          <p:cNvPr id="8" name="Google Shape;244;p32">
            <a:extLst>
              <a:ext uri="{FF2B5EF4-FFF2-40B4-BE49-F238E27FC236}">
                <a16:creationId xmlns:a16="http://schemas.microsoft.com/office/drawing/2014/main" id="{1A38E664-DFC2-104E-8D9D-0DCAA634E920}"/>
              </a:ext>
            </a:extLst>
          </p:cNvPr>
          <p:cNvSpPr txBox="1">
            <a:spLocks/>
          </p:cNvSpPr>
          <p:nvPr/>
        </p:nvSpPr>
        <p:spPr>
          <a:xfrm>
            <a:off x="1344975" y="995422"/>
            <a:ext cx="6841733" cy="739093"/>
          </a:xfrm>
          <a:prstGeom prst="rect">
            <a:avLst/>
          </a:prstGeom>
        </p:spPr>
        <p:txBody>
          <a:bodyPr spcFirstLastPara="1" wrap="square" lIns="91433" tIns="45700" rIns="91433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spcBef>
                <a:spcPts val="1067"/>
              </a:spcBef>
              <a:buClr>
                <a:srgbClr val="0054BC"/>
              </a:buClr>
              <a:buSzPts val="2100"/>
            </a:pPr>
            <a:r>
              <a:rPr lang="es-CO" sz="1200" dirty="0">
                <a:solidFill>
                  <a:srgbClr val="002060"/>
                </a:solidFill>
                <a:latin typeface="Work Sans"/>
                <a:sym typeface="Work Sans"/>
              </a:rPr>
              <a:t>Consejo Departamental de Salud Mental y Comité Departamental de Drogas articulados para la adopción, adaptación y seguimiento de las Políticas.</a:t>
            </a:r>
          </a:p>
        </p:txBody>
      </p:sp>
      <p:sp>
        <p:nvSpPr>
          <p:cNvPr id="9" name="Google Shape;244;p32">
            <a:extLst>
              <a:ext uri="{FF2B5EF4-FFF2-40B4-BE49-F238E27FC236}">
                <a16:creationId xmlns:a16="http://schemas.microsoft.com/office/drawing/2014/main" id="{5781243D-50D6-234D-84F2-FB92FAA34062}"/>
              </a:ext>
            </a:extLst>
          </p:cNvPr>
          <p:cNvSpPr txBox="1">
            <a:spLocks/>
          </p:cNvSpPr>
          <p:nvPr/>
        </p:nvSpPr>
        <p:spPr>
          <a:xfrm>
            <a:off x="1344974" y="613139"/>
            <a:ext cx="7523461" cy="483981"/>
          </a:xfrm>
          <a:prstGeom prst="rect">
            <a:avLst/>
          </a:prstGeom>
        </p:spPr>
        <p:txBody>
          <a:bodyPr spcFirstLastPara="1" wrap="square" lIns="91433" tIns="45700" rIns="91433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spcBef>
                <a:spcPts val="1067"/>
              </a:spcBef>
              <a:buClr>
                <a:srgbClr val="0054BC"/>
              </a:buClr>
              <a:buSzPts val="2100"/>
            </a:pPr>
            <a:r>
              <a:rPr lang="es-CO" sz="1200" dirty="0">
                <a:solidFill>
                  <a:srgbClr val="002060"/>
                </a:solidFill>
                <a:latin typeface="Work Sans"/>
                <a:ea typeface="Work Sans"/>
                <a:cs typeface="Work Sans"/>
                <a:sym typeface="Work Sans"/>
              </a:rPr>
              <a:t>Diagnóstico situación territorial en salud mental y consumo de Sustancias Psicoactivas</a:t>
            </a:r>
            <a:endParaRPr lang="es-ES" sz="1200" dirty="0">
              <a:solidFill>
                <a:srgbClr val="00206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0" name="Google Shape;244;p32">
            <a:extLst>
              <a:ext uri="{FF2B5EF4-FFF2-40B4-BE49-F238E27FC236}">
                <a16:creationId xmlns:a16="http://schemas.microsoft.com/office/drawing/2014/main" id="{F1516882-93F8-B140-9EF6-BC31809FAA10}"/>
              </a:ext>
            </a:extLst>
          </p:cNvPr>
          <p:cNvSpPr txBox="1">
            <a:spLocks/>
          </p:cNvSpPr>
          <p:nvPr/>
        </p:nvSpPr>
        <p:spPr>
          <a:xfrm>
            <a:off x="1344974" y="1600194"/>
            <a:ext cx="7420596" cy="483980"/>
          </a:xfrm>
          <a:prstGeom prst="rect">
            <a:avLst/>
          </a:prstGeom>
        </p:spPr>
        <p:txBody>
          <a:bodyPr spcFirstLastPara="1" wrap="square" lIns="91433" tIns="45700" rIns="91433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spcBef>
                <a:spcPts val="1067"/>
              </a:spcBef>
              <a:buClr>
                <a:srgbClr val="0054BC"/>
              </a:buClr>
              <a:buSzPts val="2100"/>
            </a:pPr>
            <a:r>
              <a:rPr lang="es-CO" sz="1200" dirty="0">
                <a:solidFill>
                  <a:srgbClr val="002060"/>
                </a:solidFill>
                <a:latin typeface="Work Sans"/>
              </a:rPr>
              <a:t>Políticas apropiadas y adaptadas según el contexto territorial</a:t>
            </a:r>
            <a:endParaRPr lang="es-CO" sz="1200" dirty="0">
              <a:solidFill>
                <a:srgbClr val="002060"/>
              </a:solidFill>
              <a:latin typeface="Work Sans"/>
              <a:sym typeface="Work Sans"/>
            </a:endParaRPr>
          </a:p>
        </p:txBody>
      </p:sp>
      <p:sp>
        <p:nvSpPr>
          <p:cNvPr id="11" name="Google Shape;244;p32">
            <a:extLst>
              <a:ext uri="{FF2B5EF4-FFF2-40B4-BE49-F238E27FC236}">
                <a16:creationId xmlns:a16="http://schemas.microsoft.com/office/drawing/2014/main" id="{15FE50D8-680D-6441-A187-DEB9F153D9C8}"/>
              </a:ext>
            </a:extLst>
          </p:cNvPr>
          <p:cNvSpPr txBox="1">
            <a:spLocks/>
          </p:cNvSpPr>
          <p:nvPr/>
        </p:nvSpPr>
        <p:spPr>
          <a:xfrm>
            <a:off x="1344973" y="2037980"/>
            <a:ext cx="7420596" cy="544882"/>
          </a:xfrm>
          <a:prstGeom prst="rect">
            <a:avLst/>
          </a:prstGeom>
        </p:spPr>
        <p:txBody>
          <a:bodyPr spcFirstLastPara="1" wrap="square" lIns="91433" tIns="45700" rIns="91433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spcBef>
                <a:spcPts val="1067"/>
              </a:spcBef>
              <a:buClr>
                <a:srgbClr val="0054BC"/>
              </a:buClr>
              <a:buSzPts val="2100"/>
            </a:pPr>
            <a:r>
              <a:rPr lang="es-CO" sz="1200" dirty="0">
                <a:solidFill>
                  <a:srgbClr val="002060"/>
                </a:solidFill>
                <a:latin typeface="Work Sans"/>
              </a:rPr>
              <a:t>Adopción por acto administrativo de las políticas</a:t>
            </a:r>
            <a:endParaRPr lang="es-CO" sz="1200" dirty="0">
              <a:solidFill>
                <a:srgbClr val="002060"/>
              </a:solidFill>
              <a:latin typeface="Work Sans"/>
              <a:sym typeface="Work Sans"/>
            </a:endParaRPr>
          </a:p>
        </p:txBody>
      </p:sp>
      <p:sp>
        <p:nvSpPr>
          <p:cNvPr id="12" name="Google Shape;244;p32">
            <a:extLst>
              <a:ext uri="{FF2B5EF4-FFF2-40B4-BE49-F238E27FC236}">
                <a16:creationId xmlns:a16="http://schemas.microsoft.com/office/drawing/2014/main" id="{B7C672A3-0A41-7348-90A3-8CC200340171}"/>
              </a:ext>
            </a:extLst>
          </p:cNvPr>
          <p:cNvSpPr txBox="1">
            <a:spLocks/>
          </p:cNvSpPr>
          <p:nvPr/>
        </p:nvSpPr>
        <p:spPr>
          <a:xfrm>
            <a:off x="1375431" y="2465509"/>
            <a:ext cx="7390137" cy="2209608"/>
          </a:xfrm>
          <a:prstGeom prst="rect">
            <a:avLst/>
          </a:prstGeom>
        </p:spPr>
        <p:txBody>
          <a:bodyPr spcFirstLastPara="1" wrap="square" lIns="91433" tIns="45700" rIns="91433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1067"/>
              </a:spcBef>
              <a:buClr>
                <a:srgbClr val="0054BC"/>
              </a:buClr>
              <a:buSzPts val="2100"/>
            </a:pPr>
            <a:r>
              <a:rPr lang="es-CO" sz="1200" dirty="0">
                <a:solidFill>
                  <a:srgbClr val="002060"/>
                </a:solidFill>
                <a:latin typeface="Work Sans"/>
              </a:rPr>
              <a:t>Estrategias priorizadas para el periodo 2019 – 2020 por eje de las políticas:</a:t>
            </a:r>
          </a:p>
          <a:p>
            <a:pPr marL="1371600" lvl="2" indent="-457200">
              <a:spcBef>
                <a:spcPts val="1067"/>
              </a:spcBef>
              <a:buClr>
                <a:srgbClr val="0054BC"/>
              </a:buClr>
              <a:buSzPct val="100000"/>
              <a:buFont typeface="+mj-lt"/>
              <a:buAutoNum type="alphaLcParenR"/>
            </a:pPr>
            <a:r>
              <a:rPr lang="es-CO" sz="1100" dirty="0">
                <a:solidFill>
                  <a:srgbClr val="002060"/>
                </a:solidFill>
                <a:latin typeface="Work Sans"/>
              </a:rPr>
              <a:t>Promoción de la convivencia y la salud mental en los entornos y fortalecimiento de los factores protectores frente al consumo de sustancias psicoactivas</a:t>
            </a:r>
          </a:p>
          <a:p>
            <a:pPr marL="1371600" lvl="2" indent="-457200">
              <a:spcBef>
                <a:spcPts val="1067"/>
              </a:spcBef>
              <a:buClr>
                <a:srgbClr val="0054BC"/>
              </a:buClr>
              <a:buSzPct val="100000"/>
              <a:buFont typeface="+mj-lt"/>
              <a:buAutoNum type="alphaLcParenR"/>
            </a:pPr>
            <a:r>
              <a:rPr lang="es-CO" sz="1100" dirty="0">
                <a:solidFill>
                  <a:srgbClr val="002060"/>
                </a:solidFill>
                <a:latin typeface="Work Sans"/>
              </a:rPr>
              <a:t>Prevención de los problemas de salud mental, trastornos mentales, epilepsia y de factores de riesgo frente al consumo de sustancias psicoactivas</a:t>
            </a:r>
          </a:p>
          <a:p>
            <a:pPr marL="1371600" lvl="2" indent="-457200">
              <a:spcBef>
                <a:spcPts val="1067"/>
              </a:spcBef>
              <a:buClr>
                <a:srgbClr val="0054BC"/>
              </a:buClr>
              <a:buSzPct val="100000"/>
              <a:buFont typeface="+mj-lt"/>
              <a:buAutoNum type="alphaLcParenR"/>
            </a:pPr>
            <a:r>
              <a:rPr lang="es-CO" sz="1100" dirty="0">
                <a:solidFill>
                  <a:srgbClr val="002060"/>
                </a:solidFill>
                <a:latin typeface="Work Sans"/>
              </a:rPr>
              <a:t>Tratamiento integral de problemas, trastornos mentales, epilepsia y consumo de sustancias psicoactivas</a:t>
            </a:r>
          </a:p>
          <a:p>
            <a:pPr marL="1371600" lvl="2" indent="-457200">
              <a:spcBef>
                <a:spcPts val="1067"/>
              </a:spcBef>
              <a:buClr>
                <a:srgbClr val="0054BC"/>
              </a:buClr>
              <a:buSzPct val="100000"/>
              <a:buFont typeface="+mj-lt"/>
              <a:buAutoNum type="alphaLcParenR"/>
            </a:pPr>
            <a:r>
              <a:rPr lang="es-CO" sz="1100" dirty="0">
                <a:solidFill>
                  <a:srgbClr val="002060"/>
                </a:solidFill>
                <a:latin typeface="Work Sans"/>
              </a:rPr>
              <a:t>Rehabilitación integral e inclusión social</a:t>
            </a:r>
            <a:endParaRPr lang="es-CO" sz="1100" dirty="0">
              <a:solidFill>
                <a:srgbClr val="00206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291B08A-E931-EA45-A0B7-877131C2D7A3}"/>
              </a:ext>
            </a:extLst>
          </p:cNvPr>
          <p:cNvSpPr/>
          <p:nvPr/>
        </p:nvSpPr>
        <p:spPr>
          <a:xfrm>
            <a:off x="491787" y="1151104"/>
            <a:ext cx="761747" cy="307777"/>
          </a:xfrm>
          <a:prstGeom prst="roundRect">
            <a:avLst/>
          </a:prstGeom>
          <a:solidFill>
            <a:srgbClr val="BD0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200" b="1" dirty="0">
                <a:solidFill>
                  <a:schemeClr val="bg1"/>
                </a:solidFill>
                <a:latin typeface="Work Sans" pitchFamily="2" charset="77"/>
              </a:rPr>
              <a:t>HITO 2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0FDA212B-2884-244B-BCCD-B953D52CF013}"/>
              </a:ext>
            </a:extLst>
          </p:cNvPr>
          <p:cNvSpPr/>
          <p:nvPr/>
        </p:nvSpPr>
        <p:spPr>
          <a:xfrm>
            <a:off x="491787" y="1733489"/>
            <a:ext cx="761747" cy="307777"/>
          </a:xfrm>
          <a:prstGeom prst="roundRect">
            <a:avLst/>
          </a:prstGeom>
          <a:solidFill>
            <a:srgbClr val="F767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200" b="1" dirty="0">
                <a:solidFill>
                  <a:schemeClr val="bg1"/>
                </a:solidFill>
                <a:latin typeface="Work Sans" pitchFamily="2" charset="77"/>
              </a:rPr>
              <a:t>HITO 3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7F05059A-D5A7-F049-A69C-C9B36B799109}"/>
              </a:ext>
            </a:extLst>
          </p:cNvPr>
          <p:cNvSpPr/>
          <p:nvPr/>
        </p:nvSpPr>
        <p:spPr>
          <a:xfrm>
            <a:off x="491787" y="2179803"/>
            <a:ext cx="761747" cy="307777"/>
          </a:xfrm>
          <a:prstGeom prst="roundRect">
            <a:avLst/>
          </a:prstGeom>
          <a:solidFill>
            <a:srgbClr val="F42D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200" b="1" dirty="0">
                <a:solidFill>
                  <a:schemeClr val="bg1"/>
                </a:solidFill>
                <a:latin typeface="Work Sans" pitchFamily="2" charset="77"/>
              </a:rPr>
              <a:t>HITO 4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610DD205-9EFE-B843-A329-A5BC2A19584F}"/>
              </a:ext>
            </a:extLst>
          </p:cNvPr>
          <p:cNvSpPr/>
          <p:nvPr/>
        </p:nvSpPr>
        <p:spPr>
          <a:xfrm>
            <a:off x="491787" y="2593460"/>
            <a:ext cx="761747" cy="307777"/>
          </a:xfrm>
          <a:prstGeom prst="roundRect">
            <a:avLst/>
          </a:prstGeom>
          <a:solidFill>
            <a:srgbClr val="BD0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200" b="1" dirty="0">
                <a:solidFill>
                  <a:schemeClr val="bg1"/>
                </a:solidFill>
                <a:latin typeface="Work Sans" pitchFamily="2" charset="77"/>
              </a:rPr>
              <a:t>HITO 5</a:t>
            </a:r>
          </a:p>
        </p:txBody>
      </p:sp>
    </p:spTree>
    <p:extLst>
      <p:ext uri="{BB962C8B-B14F-4D97-AF65-F5344CB8AC3E}">
        <p14:creationId xmlns:p14="http://schemas.microsoft.com/office/powerpoint/2010/main" val="378174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 txBox="1">
            <a:spLocks noGrp="1"/>
          </p:cNvSpPr>
          <p:nvPr>
            <p:ph type="title"/>
          </p:nvPr>
        </p:nvSpPr>
        <p:spPr>
          <a:xfrm>
            <a:off x="367469" y="1733025"/>
            <a:ext cx="3264880" cy="64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</a:pPr>
            <a:r>
              <a:rPr lang="es-CO"/>
              <a:t>Contenido</a:t>
            </a:r>
            <a:endParaRPr/>
          </a:p>
        </p:txBody>
      </p:sp>
      <p:sp>
        <p:nvSpPr>
          <p:cNvPr id="158" name="Google Shape;158;p24"/>
          <p:cNvSpPr txBox="1">
            <a:spLocks noGrp="1"/>
          </p:cNvSpPr>
          <p:nvPr>
            <p:ph type="body" idx="1"/>
          </p:nvPr>
        </p:nvSpPr>
        <p:spPr>
          <a:xfrm>
            <a:off x="3768725" y="3001742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>
              <a:buClr>
                <a:srgbClr val="FFFFFF"/>
              </a:buClr>
              <a:buSzPts val="1400"/>
            </a:pPr>
            <a:r>
              <a:rPr lang="es-ES" dirty="0"/>
              <a:t>Política Nacional de Salud Mental - Política Integral para la prevención y atención del consumo de sustancias psicoactivas</a:t>
            </a:r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2"/>
          </p:nvPr>
        </p:nvSpPr>
        <p:spPr>
          <a:xfrm>
            <a:off x="3768286" y="2553350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ES" dirty="0"/>
              <a:t>Prioridades de política pública en salud</a:t>
            </a:r>
            <a:endParaRPr dirty="0"/>
          </a:p>
        </p:txBody>
      </p:sp>
      <p:sp>
        <p:nvSpPr>
          <p:cNvPr id="161" name="Google Shape;161;p24"/>
          <p:cNvSpPr txBox="1">
            <a:spLocks noGrp="1"/>
          </p:cNvSpPr>
          <p:nvPr>
            <p:ph type="body" idx="4"/>
          </p:nvPr>
        </p:nvSpPr>
        <p:spPr>
          <a:xfrm>
            <a:off x="3768725" y="3922005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>
              <a:buClr>
                <a:srgbClr val="FFFFFF"/>
              </a:buClr>
              <a:buSzPts val="1400"/>
            </a:pPr>
            <a:r>
              <a:rPr lang="es-ES" dirty="0"/>
              <a:t>Guía técnica para la implementación de las dos Políticas. Hitos</a:t>
            </a:r>
          </a:p>
        </p:txBody>
      </p:sp>
      <p:sp>
        <p:nvSpPr>
          <p:cNvPr id="162" name="Google Shape;162;p24"/>
          <p:cNvSpPr txBox="1">
            <a:spLocks noGrp="1"/>
          </p:cNvSpPr>
          <p:nvPr>
            <p:ph type="body" idx="5"/>
          </p:nvPr>
        </p:nvSpPr>
        <p:spPr>
          <a:xfrm>
            <a:off x="3123123" y="2620030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/>
              <a:t>01.</a:t>
            </a:r>
            <a:endParaRPr/>
          </a:p>
        </p:txBody>
      </p:sp>
      <p:sp>
        <p:nvSpPr>
          <p:cNvPr id="164" name="Google Shape;164;p24"/>
          <p:cNvSpPr txBox="1">
            <a:spLocks noGrp="1"/>
          </p:cNvSpPr>
          <p:nvPr>
            <p:ph type="body" idx="7"/>
          </p:nvPr>
        </p:nvSpPr>
        <p:spPr>
          <a:xfrm>
            <a:off x="3123122" y="3089695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/>
              <a:t>02.</a:t>
            </a:r>
            <a:endParaRPr/>
          </a:p>
        </p:txBody>
      </p:sp>
      <p:sp>
        <p:nvSpPr>
          <p:cNvPr id="166" name="Google Shape;166;p24"/>
          <p:cNvSpPr txBox="1">
            <a:spLocks noGrp="1"/>
          </p:cNvSpPr>
          <p:nvPr>
            <p:ph type="body" idx="9"/>
          </p:nvPr>
        </p:nvSpPr>
        <p:spPr>
          <a:xfrm>
            <a:off x="3123849" y="4007466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 dirty="0"/>
              <a:t>03.</a:t>
            </a:r>
            <a:endParaRPr dirty="0"/>
          </a:p>
        </p:txBody>
      </p:sp>
      <p:sp>
        <p:nvSpPr>
          <p:cNvPr id="167" name="Google Shape;167;p24"/>
          <p:cNvSpPr txBox="1">
            <a:spLocks noGrp="1"/>
          </p:cNvSpPr>
          <p:nvPr>
            <p:ph type="body" idx="13"/>
          </p:nvPr>
        </p:nvSpPr>
        <p:spPr>
          <a:xfrm>
            <a:off x="6365937" y="2558192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ES" dirty="0"/>
              <a:t>Ruta integral de atención</a:t>
            </a:r>
            <a:endParaRPr dirty="0"/>
          </a:p>
        </p:txBody>
      </p:sp>
      <p:sp>
        <p:nvSpPr>
          <p:cNvPr id="170" name="Google Shape;170;p24"/>
          <p:cNvSpPr txBox="1">
            <a:spLocks noGrp="1"/>
          </p:cNvSpPr>
          <p:nvPr>
            <p:ph type="body" idx="16"/>
          </p:nvPr>
        </p:nvSpPr>
        <p:spPr>
          <a:xfrm>
            <a:off x="5720774" y="2624872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 dirty="0"/>
              <a:t>04.</a:t>
            </a:r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747808F-131C-7141-B71C-8F58CBAE7728}"/>
              </a:ext>
            </a:extLst>
          </p:cNvPr>
          <p:cNvSpPr/>
          <p:nvPr/>
        </p:nvSpPr>
        <p:spPr>
          <a:xfrm>
            <a:off x="491787" y="742890"/>
            <a:ext cx="761747" cy="307777"/>
          </a:xfrm>
          <a:prstGeom prst="roundRect">
            <a:avLst/>
          </a:prstGeom>
          <a:solidFill>
            <a:srgbClr val="F42D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200" b="1" dirty="0">
                <a:solidFill>
                  <a:schemeClr val="bg1"/>
                </a:solidFill>
                <a:latin typeface="Work Sans" pitchFamily="2" charset="77"/>
              </a:rPr>
              <a:t>HITO 6</a:t>
            </a:r>
          </a:p>
        </p:txBody>
      </p:sp>
      <p:sp>
        <p:nvSpPr>
          <p:cNvPr id="8" name="Google Shape;244;p32">
            <a:extLst>
              <a:ext uri="{FF2B5EF4-FFF2-40B4-BE49-F238E27FC236}">
                <a16:creationId xmlns:a16="http://schemas.microsoft.com/office/drawing/2014/main" id="{1A38E664-DFC2-104E-8D9D-0DCAA634E920}"/>
              </a:ext>
            </a:extLst>
          </p:cNvPr>
          <p:cNvSpPr txBox="1">
            <a:spLocks/>
          </p:cNvSpPr>
          <p:nvPr/>
        </p:nvSpPr>
        <p:spPr>
          <a:xfrm>
            <a:off x="1344975" y="1301181"/>
            <a:ext cx="6841733" cy="739093"/>
          </a:xfrm>
          <a:prstGeom prst="rect">
            <a:avLst/>
          </a:prstGeom>
        </p:spPr>
        <p:txBody>
          <a:bodyPr spcFirstLastPara="1" wrap="square" lIns="91433" tIns="45700" rIns="91433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spcBef>
                <a:spcPts val="1067"/>
              </a:spcBef>
              <a:buClr>
                <a:srgbClr val="0054BC"/>
              </a:buClr>
              <a:buSzPts val="2100"/>
            </a:pPr>
            <a:r>
              <a:rPr lang="es-ES" sz="1200" dirty="0">
                <a:solidFill>
                  <a:srgbClr val="002060"/>
                </a:solidFill>
                <a:latin typeface="Work Sans"/>
                <a:sym typeface="Work Sans"/>
              </a:rPr>
              <a:t>Instrumentos de planeación territorial (PTD, POT, PTS, PAS, PISC) incorporan las prioridades de política en salud mental y consumo de sustancias psicoactivas</a:t>
            </a:r>
            <a:endParaRPr lang="es-CO" sz="1200" dirty="0">
              <a:solidFill>
                <a:srgbClr val="002060"/>
              </a:solidFill>
              <a:latin typeface="Work Sans"/>
              <a:sym typeface="Work Sans"/>
            </a:endParaRPr>
          </a:p>
        </p:txBody>
      </p:sp>
      <p:sp>
        <p:nvSpPr>
          <p:cNvPr id="9" name="Google Shape;244;p32">
            <a:extLst>
              <a:ext uri="{FF2B5EF4-FFF2-40B4-BE49-F238E27FC236}">
                <a16:creationId xmlns:a16="http://schemas.microsoft.com/office/drawing/2014/main" id="{5781243D-50D6-234D-84F2-FB92FAA34062}"/>
              </a:ext>
            </a:extLst>
          </p:cNvPr>
          <p:cNvSpPr txBox="1">
            <a:spLocks/>
          </p:cNvSpPr>
          <p:nvPr/>
        </p:nvSpPr>
        <p:spPr>
          <a:xfrm>
            <a:off x="1344974" y="600722"/>
            <a:ext cx="7523461" cy="483981"/>
          </a:xfrm>
          <a:prstGeom prst="rect">
            <a:avLst/>
          </a:prstGeom>
        </p:spPr>
        <p:txBody>
          <a:bodyPr spcFirstLastPara="1" wrap="square" lIns="91433" tIns="45700" rIns="91433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spcBef>
                <a:spcPts val="1067"/>
              </a:spcBef>
              <a:buClr>
                <a:srgbClr val="0054BC"/>
              </a:buClr>
              <a:buSzPts val="2100"/>
            </a:pPr>
            <a:r>
              <a:rPr lang="es-ES" sz="1200" dirty="0">
                <a:solidFill>
                  <a:srgbClr val="002060"/>
                </a:solidFill>
                <a:latin typeface="Work Sans"/>
                <a:ea typeface="Work Sans"/>
                <a:cs typeface="Work Sans"/>
                <a:sym typeface="Work Sans"/>
              </a:rPr>
              <a:t>La Salud Mental y el Consumo de Sustancias Psicoactivas están incluidos en los programas de gobierno departamental y municipal</a:t>
            </a:r>
          </a:p>
        </p:txBody>
      </p:sp>
      <p:sp>
        <p:nvSpPr>
          <p:cNvPr id="10" name="Google Shape;244;p32">
            <a:extLst>
              <a:ext uri="{FF2B5EF4-FFF2-40B4-BE49-F238E27FC236}">
                <a16:creationId xmlns:a16="http://schemas.microsoft.com/office/drawing/2014/main" id="{F1516882-93F8-B140-9EF6-BC31809FAA10}"/>
              </a:ext>
            </a:extLst>
          </p:cNvPr>
          <p:cNvSpPr txBox="1">
            <a:spLocks/>
          </p:cNvSpPr>
          <p:nvPr/>
        </p:nvSpPr>
        <p:spPr>
          <a:xfrm>
            <a:off x="1344974" y="1959139"/>
            <a:ext cx="7420596" cy="483980"/>
          </a:xfrm>
          <a:prstGeom prst="rect">
            <a:avLst/>
          </a:prstGeom>
        </p:spPr>
        <p:txBody>
          <a:bodyPr spcFirstLastPara="1" wrap="square" lIns="91433" tIns="45700" rIns="91433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spcBef>
                <a:spcPts val="1067"/>
              </a:spcBef>
              <a:buClr>
                <a:srgbClr val="0054BC"/>
              </a:buClr>
              <a:buSzPts val="2100"/>
            </a:pPr>
            <a:r>
              <a:rPr lang="es-ES" sz="1200" dirty="0">
                <a:solidFill>
                  <a:srgbClr val="002060"/>
                </a:solidFill>
                <a:latin typeface="Work Sans"/>
              </a:rPr>
              <a:t>Plan de acción que viabiliza las alianzas sectoriales, intersectoriales, académicas y comunitarias para desarrollo operativo de las estrategias</a:t>
            </a:r>
            <a:endParaRPr lang="es-CO" sz="1200" dirty="0">
              <a:solidFill>
                <a:srgbClr val="002060"/>
              </a:solidFill>
              <a:latin typeface="Work Sans"/>
              <a:sym typeface="Work Sans"/>
            </a:endParaRPr>
          </a:p>
        </p:txBody>
      </p:sp>
      <p:sp>
        <p:nvSpPr>
          <p:cNvPr id="11" name="Google Shape;244;p32">
            <a:extLst>
              <a:ext uri="{FF2B5EF4-FFF2-40B4-BE49-F238E27FC236}">
                <a16:creationId xmlns:a16="http://schemas.microsoft.com/office/drawing/2014/main" id="{15FE50D8-680D-6441-A187-DEB9F153D9C8}"/>
              </a:ext>
            </a:extLst>
          </p:cNvPr>
          <p:cNvSpPr txBox="1">
            <a:spLocks/>
          </p:cNvSpPr>
          <p:nvPr/>
        </p:nvSpPr>
        <p:spPr>
          <a:xfrm>
            <a:off x="1344973" y="2644520"/>
            <a:ext cx="7420596" cy="544882"/>
          </a:xfrm>
          <a:prstGeom prst="rect">
            <a:avLst/>
          </a:prstGeom>
        </p:spPr>
        <p:txBody>
          <a:bodyPr spcFirstLastPara="1" wrap="square" lIns="91433" tIns="45700" rIns="91433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spcBef>
                <a:spcPts val="1067"/>
              </a:spcBef>
              <a:buClr>
                <a:srgbClr val="0054BC"/>
              </a:buClr>
              <a:buSzPts val="2100"/>
            </a:pPr>
            <a:r>
              <a:rPr lang="es-ES" sz="1200" dirty="0">
                <a:solidFill>
                  <a:srgbClr val="002060"/>
                </a:solidFill>
                <a:latin typeface="Work Sans"/>
              </a:rPr>
              <a:t>Seguimiento trimestral, a través de indicadores, al cumplimento del plan de acción.</a:t>
            </a:r>
          </a:p>
        </p:txBody>
      </p:sp>
      <p:sp>
        <p:nvSpPr>
          <p:cNvPr id="12" name="Google Shape;244;p32">
            <a:extLst>
              <a:ext uri="{FF2B5EF4-FFF2-40B4-BE49-F238E27FC236}">
                <a16:creationId xmlns:a16="http://schemas.microsoft.com/office/drawing/2014/main" id="{B7C672A3-0A41-7348-90A3-8CC200340171}"/>
              </a:ext>
            </a:extLst>
          </p:cNvPr>
          <p:cNvSpPr txBox="1">
            <a:spLocks/>
          </p:cNvSpPr>
          <p:nvPr/>
        </p:nvSpPr>
        <p:spPr>
          <a:xfrm>
            <a:off x="1375431" y="3297665"/>
            <a:ext cx="7390137" cy="435728"/>
          </a:xfrm>
          <a:prstGeom prst="rect">
            <a:avLst/>
          </a:prstGeom>
        </p:spPr>
        <p:txBody>
          <a:bodyPr spcFirstLastPara="1" wrap="square" lIns="91433" tIns="45700" rIns="91433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1067"/>
              </a:spcBef>
              <a:buClr>
                <a:srgbClr val="0054BC"/>
              </a:buClr>
              <a:buSzPts val="2100"/>
            </a:pPr>
            <a:r>
              <a:rPr lang="es-ES" sz="1200" dirty="0">
                <a:solidFill>
                  <a:srgbClr val="002060"/>
                </a:solidFill>
                <a:latin typeface="Work Sans"/>
              </a:rPr>
              <a:t>La ciudadanía está vinculada a las diferentes fases de implementación de la Política</a:t>
            </a:r>
            <a:endParaRPr lang="es-CO" sz="1100" dirty="0">
              <a:solidFill>
                <a:srgbClr val="00206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291B08A-E931-EA45-A0B7-877131C2D7A3}"/>
              </a:ext>
            </a:extLst>
          </p:cNvPr>
          <p:cNvSpPr/>
          <p:nvPr/>
        </p:nvSpPr>
        <p:spPr>
          <a:xfrm>
            <a:off x="491787" y="1484657"/>
            <a:ext cx="761747" cy="307777"/>
          </a:xfrm>
          <a:prstGeom prst="roundRect">
            <a:avLst/>
          </a:prstGeom>
          <a:solidFill>
            <a:srgbClr val="BD0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200" b="1" dirty="0">
                <a:solidFill>
                  <a:schemeClr val="bg1"/>
                </a:solidFill>
                <a:latin typeface="Work Sans" pitchFamily="2" charset="77"/>
              </a:rPr>
              <a:t>HITO 7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0FDA212B-2884-244B-BCCD-B953D52CF013}"/>
              </a:ext>
            </a:extLst>
          </p:cNvPr>
          <p:cNvSpPr/>
          <p:nvPr/>
        </p:nvSpPr>
        <p:spPr>
          <a:xfrm>
            <a:off x="491787" y="2152439"/>
            <a:ext cx="761747" cy="307777"/>
          </a:xfrm>
          <a:prstGeom prst="roundRect">
            <a:avLst/>
          </a:prstGeom>
          <a:solidFill>
            <a:srgbClr val="F767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200" b="1" dirty="0">
                <a:solidFill>
                  <a:schemeClr val="bg1"/>
                </a:solidFill>
                <a:latin typeface="Work Sans" pitchFamily="2" charset="77"/>
              </a:rPr>
              <a:t>HITO 8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7F05059A-D5A7-F049-A69C-C9B36B799109}"/>
              </a:ext>
            </a:extLst>
          </p:cNvPr>
          <p:cNvSpPr/>
          <p:nvPr/>
        </p:nvSpPr>
        <p:spPr>
          <a:xfrm>
            <a:off x="491787" y="2786343"/>
            <a:ext cx="761747" cy="307777"/>
          </a:xfrm>
          <a:prstGeom prst="roundRect">
            <a:avLst/>
          </a:prstGeom>
          <a:solidFill>
            <a:srgbClr val="F42D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200" b="1" dirty="0">
                <a:solidFill>
                  <a:schemeClr val="bg1"/>
                </a:solidFill>
                <a:latin typeface="Work Sans" pitchFamily="2" charset="77"/>
              </a:rPr>
              <a:t>HITO 9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610DD205-9EFE-B843-A329-A5BC2A19584F}"/>
              </a:ext>
            </a:extLst>
          </p:cNvPr>
          <p:cNvSpPr/>
          <p:nvPr/>
        </p:nvSpPr>
        <p:spPr>
          <a:xfrm>
            <a:off x="491787" y="3425616"/>
            <a:ext cx="761747" cy="307777"/>
          </a:xfrm>
          <a:prstGeom prst="roundRect">
            <a:avLst/>
          </a:prstGeom>
          <a:solidFill>
            <a:srgbClr val="BD0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100" b="1" dirty="0">
                <a:solidFill>
                  <a:schemeClr val="bg1"/>
                </a:solidFill>
                <a:latin typeface="Work Sans" pitchFamily="2" charset="77"/>
              </a:rPr>
              <a:t>HITO 10</a:t>
            </a:r>
          </a:p>
        </p:txBody>
      </p:sp>
    </p:spTree>
    <p:extLst>
      <p:ext uri="{BB962C8B-B14F-4D97-AF65-F5344CB8AC3E}">
        <p14:creationId xmlns:p14="http://schemas.microsoft.com/office/powerpoint/2010/main" val="252787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6CF2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3761125" y="517943"/>
            <a:ext cx="4752600" cy="3815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s-ES" sz="2800" dirty="0"/>
              <a:t>Ruta integral de atención para población con riesgos en salud mental, epilepsia y consumo de sustancias psicoactivas</a:t>
            </a:r>
            <a:endParaRPr sz="2800" dirty="0">
              <a:solidFill>
                <a:srgbClr val="FFFFFF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  <p:sp>
        <p:nvSpPr>
          <p:cNvPr id="142" name="Google Shape;142;p22"/>
          <p:cNvSpPr txBox="1">
            <a:spLocks noGrp="1"/>
          </p:cNvSpPr>
          <p:nvPr>
            <p:ph type="title"/>
          </p:nvPr>
        </p:nvSpPr>
        <p:spPr>
          <a:xfrm>
            <a:off x="641750" y="1317111"/>
            <a:ext cx="27087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O" sz="7200" b="1" dirty="0">
                <a:latin typeface="Work Sans"/>
                <a:ea typeface="Work Sans"/>
                <a:cs typeface="Work Sans"/>
                <a:sym typeface="Work Sans"/>
              </a:rPr>
              <a:t>04.</a:t>
            </a:r>
            <a:endParaRPr sz="7200" b="1" dirty="0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  <p:extLst>
      <p:ext uri="{BB962C8B-B14F-4D97-AF65-F5344CB8AC3E}">
        <p14:creationId xmlns:p14="http://schemas.microsoft.com/office/powerpoint/2010/main" val="31893593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0A9AB8-BD85-3B43-816A-AC680D49A3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335" y="837434"/>
            <a:ext cx="6943331" cy="4152608"/>
          </a:xfrm>
          <a:prstGeom prst="rect">
            <a:avLst/>
          </a:prstGeom>
        </p:spPr>
      </p:pic>
      <p:sp>
        <p:nvSpPr>
          <p:cNvPr id="7" name="Google Shape;202;p26">
            <a:extLst>
              <a:ext uri="{FF2B5EF4-FFF2-40B4-BE49-F238E27FC236}">
                <a16:creationId xmlns:a16="http://schemas.microsoft.com/office/drawing/2014/main" id="{7E0AF029-AA5A-484C-A913-95FFA9A3DF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2462" y="174224"/>
            <a:ext cx="8861537" cy="64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/>
            <a:r>
              <a:rPr lang="es-ES" sz="2400" dirty="0"/>
              <a:t>Complementariedad de la atención</a:t>
            </a:r>
          </a:p>
        </p:txBody>
      </p:sp>
    </p:spTree>
    <p:extLst>
      <p:ext uri="{BB962C8B-B14F-4D97-AF65-F5344CB8AC3E}">
        <p14:creationId xmlns:p14="http://schemas.microsoft.com/office/powerpoint/2010/main" val="20275624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890BC95D-06F6-5F41-AFCB-7D935ECAFB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32" r="7101"/>
          <a:stretch/>
        </p:blipFill>
        <p:spPr>
          <a:xfrm>
            <a:off x="2171700" y="0"/>
            <a:ext cx="6549390" cy="5143500"/>
          </a:xfrm>
          <a:prstGeom prst="rect">
            <a:avLst/>
          </a:prstGeom>
        </p:spPr>
      </p:pic>
      <p:sp>
        <p:nvSpPr>
          <p:cNvPr id="65" name="Google Shape;202;p26">
            <a:extLst>
              <a:ext uri="{FF2B5EF4-FFF2-40B4-BE49-F238E27FC236}">
                <a16:creationId xmlns:a16="http://schemas.microsoft.com/office/drawing/2014/main" id="{277727EB-82FF-8A43-A732-BC179E54690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3903" y="345674"/>
            <a:ext cx="2060688" cy="2831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/>
            <a:r>
              <a:rPr lang="es-ES" sz="2000" dirty="0"/>
              <a:t>Ruta integral de atención para población con riesgos en salud mental, epilepsia y consumo de sustancias psicoactivas.  </a:t>
            </a:r>
          </a:p>
        </p:txBody>
      </p:sp>
    </p:spTree>
    <p:extLst>
      <p:ext uri="{BB962C8B-B14F-4D97-AF65-F5344CB8AC3E}">
        <p14:creationId xmlns:p14="http://schemas.microsoft.com/office/powerpoint/2010/main" val="32659613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3797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6CF2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3761125" y="1733025"/>
            <a:ext cx="47526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sz="3000" dirty="0">
                <a:solidFill>
                  <a:srgbClr val="FFFFFF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Prioridad de política pública en salud</a:t>
            </a:r>
            <a:endParaRPr sz="3000" dirty="0">
              <a:solidFill>
                <a:srgbClr val="FFFFFF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  <p:sp>
        <p:nvSpPr>
          <p:cNvPr id="142" name="Google Shape;142;p22"/>
          <p:cNvSpPr txBox="1">
            <a:spLocks noGrp="1"/>
          </p:cNvSpPr>
          <p:nvPr>
            <p:ph type="title"/>
          </p:nvPr>
        </p:nvSpPr>
        <p:spPr>
          <a:xfrm>
            <a:off x="641750" y="1317111"/>
            <a:ext cx="27087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O" sz="7200" b="1">
                <a:latin typeface="Work Sans"/>
                <a:ea typeface="Work Sans"/>
                <a:cs typeface="Work Sans"/>
                <a:sym typeface="Work Sans"/>
              </a:rPr>
              <a:t>01.</a:t>
            </a:r>
            <a:endParaRPr sz="7200" b="1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">
            <a:extLst>
              <a:ext uri="{FF2B5EF4-FFF2-40B4-BE49-F238E27FC236}">
                <a16:creationId xmlns:a16="http://schemas.microsoft.com/office/drawing/2014/main" id="{84E6657B-2B9C-7342-AEC3-DDDBE3B1F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6888" y="1099264"/>
            <a:ext cx="451959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48" name="Rectangle 6">
            <a:extLst>
              <a:ext uri="{FF2B5EF4-FFF2-40B4-BE49-F238E27FC236}">
                <a16:creationId xmlns:a16="http://schemas.microsoft.com/office/drawing/2014/main" id="{12A3B3B7-EBF5-D44C-9631-509A4E44F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3682" y="1134398"/>
            <a:ext cx="381780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49" name="Rectangle 8">
            <a:extLst>
              <a:ext uri="{FF2B5EF4-FFF2-40B4-BE49-F238E27FC236}">
                <a16:creationId xmlns:a16="http://schemas.microsoft.com/office/drawing/2014/main" id="{5D020B78-D292-D542-A551-3DF88A5B6D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1901" y="882387"/>
            <a:ext cx="521156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84" name="Rectangle 38">
            <a:extLst>
              <a:ext uri="{FF2B5EF4-FFF2-40B4-BE49-F238E27FC236}">
                <a16:creationId xmlns:a16="http://schemas.microsoft.com/office/drawing/2014/main" id="{62D3C3FF-C3ED-5D46-8FF1-3E53A5EFF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3172" y="3940978"/>
            <a:ext cx="464848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51204B44-8B9D-9041-AF46-101BC2913C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21077" y="3094717"/>
            <a:ext cx="1368000" cy="136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2AF254-58E2-644D-AE5B-8270BB9AE2E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95590" y="3094717"/>
            <a:ext cx="1356307" cy="1368000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42572E08-5E7C-684D-932D-5C05957F37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5208" y="915803"/>
            <a:ext cx="1368000" cy="136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3FA51AB-ED64-F640-9AD8-5D8F458C20B5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03895" y="921690"/>
            <a:ext cx="1368000" cy="1368000"/>
          </a:xfrm>
          <a:prstGeom prst="rect">
            <a:avLst/>
          </a:prstGeom>
        </p:spPr>
      </p:pic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DC1D2809-2A6B-EB4F-8275-799A480A23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2279" y="3094717"/>
            <a:ext cx="1379793" cy="1368000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235AF201-C2C2-EE42-8895-8DD0E2652A50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6927" y="915803"/>
            <a:ext cx="1379794" cy="1368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04DDB84-AC10-7846-B45D-FF5E0377C214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01894" y="915803"/>
            <a:ext cx="1356307" cy="1368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FFFA775-3AFE-8F46-9084-5457BEE600C2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23800" y="3087801"/>
            <a:ext cx="1368000" cy="1368000"/>
          </a:xfrm>
          <a:prstGeom prst="rect">
            <a:avLst/>
          </a:prstGeom>
        </p:spPr>
      </p:pic>
      <p:sp>
        <p:nvSpPr>
          <p:cNvPr id="94" name="Google Shape;202;p26">
            <a:extLst>
              <a:ext uri="{FF2B5EF4-FFF2-40B4-BE49-F238E27FC236}">
                <a16:creationId xmlns:a16="http://schemas.microsoft.com/office/drawing/2014/main" id="{2AD5E970-DBBE-FC41-AB87-562968D3DD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85298" y="356352"/>
            <a:ext cx="5982436" cy="64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</a:pPr>
            <a:r>
              <a:rPr lang="es-CO" dirty="0"/>
              <a:t>Prioridades en salud pública</a:t>
            </a:r>
            <a:endParaRPr dirty="0"/>
          </a:p>
        </p:txBody>
      </p:sp>
      <p:sp>
        <p:nvSpPr>
          <p:cNvPr id="101" name="CuadroTexto 15">
            <a:extLst>
              <a:ext uri="{FF2B5EF4-FFF2-40B4-BE49-F238E27FC236}">
                <a16:creationId xmlns:a16="http://schemas.microsoft.com/office/drawing/2014/main" id="{0454358C-692B-3541-A5AE-72ADB298EB9A}"/>
              </a:ext>
            </a:extLst>
          </p:cNvPr>
          <p:cNvSpPr txBox="1"/>
          <p:nvPr/>
        </p:nvSpPr>
        <p:spPr>
          <a:xfrm>
            <a:off x="116167" y="2241743"/>
            <a:ext cx="1830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chemeClr val="bg1">
                    <a:lumMod val="50000"/>
                  </a:schemeClr>
                </a:solidFill>
                <a:latin typeface="Work Sans" pitchFamily="2" charset="77"/>
              </a:rPr>
              <a:t>1. Enfermedades no transmisibles: </a:t>
            </a:r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Work Sans" pitchFamily="2" charset="77"/>
              </a:rPr>
              <a:t>hipertensión arterial y Diabetes Mellitus</a:t>
            </a:r>
          </a:p>
        </p:txBody>
      </p:sp>
      <p:sp>
        <p:nvSpPr>
          <p:cNvPr id="102" name="CuadroTexto 15">
            <a:extLst>
              <a:ext uri="{FF2B5EF4-FFF2-40B4-BE49-F238E27FC236}">
                <a16:creationId xmlns:a16="http://schemas.microsoft.com/office/drawing/2014/main" id="{057E5107-AF9D-B742-A234-00D333D22E35}"/>
              </a:ext>
            </a:extLst>
          </p:cNvPr>
          <p:cNvSpPr txBox="1"/>
          <p:nvPr/>
        </p:nvSpPr>
        <p:spPr>
          <a:xfrm>
            <a:off x="1852504" y="4379874"/>
            <a:ext cx="1861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chemeClr val="bg1">
                    <a:lumMod val="50000"/>
                  </a:schemeClr>
                </a:solidFill>
                <a:latin typeface="Work Sans" pitchFamily="2" charset="77"/>
              </a:rPr>
              <a:t>7. Salud ambiental:</a:t>
            </a:r>
          </a:p>
          <a:p>
            <a:pPr algn="ctr"/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Work Sans" pitchFamily="2" charset="77"/>
              </a:rPr>
              <a:t>agua, aire, asbesto e </a:t>
            </a:r>
            <a:r>
              <a:rPr lang="es-ES" sz="1200" dirty="0" err="1">
                <a:solidFill>
                  <a:schemeClr val="bg1">
                    <a:lumMod val="50000"/>
                  </a:schemeClr>
                </a:solidFill>
                <a:latin typeface="Work Sans" pitchFamily="2" charset="77"/>
              </a:rPr>
              <a:t>incidentalidad</a:t>
            </a:r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Work Sans" pitchFamily="2" charset="77"/>
              </a:rPr>
              <a:t> vial</a:t>
            </a:r>
          </a:p>
        </p:txBody>
      </p:sp>
      <p:sp>
        <p:nvSpPr>
          <p:cNvPr id="103" name="CuadroTexto 15">
            <a:extLst>
              <a:ext uri="{FF2B5EF4-FFF2-40B4-BE49-F238E27FC236}">
                <a16:creationId xmlns:a16="http://schemas.microsoft.com/office/drawing/2014/main" id="{5E87760E-8A00-384A-9791-0F1B55723A77}"/>
              </a:ext>
            </a:extLst>
          </p:cNvPr>
          <p:cNvSpPr txBox="1"/>
          <p:nvPr/>
        </p:nvSpPr>
        <p:spPr>
          <a:xfrm>
            <a:off x="5502759" y="2241744"/>
            <a:ext cx="1691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chemeClr val="bg1">
                    <a:lumMod val="50000"/>
                  </a:schemeClr>
                </a:solidFill>
                <a:latin typeface="Work Sans" pitchFamily="2" charset="77"/>
              </a:rPr>
              <a:t>4. Salud infantil: </a:t>
            </a:r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Work Sans" pitchFamily="2" charset="77"/>
              </a:rPr>
              <a:t>desnutrición en menores de 5 años</a:t>
            </a:r>
          </a:p>
        </p:txBody>
      </p:sp>
      <p:sp>
        <p:nvSpPr>
          <p:cNvPr id="104" name="CuadroTexto 15">
            <a:extLst>
              <a:ext uri="{FF2B5EF4-FFF2-40B4-BE49-F238E27FC236}">
                <a16:creationId xmlns:a16="http://schemas.microsoft.com/office/drawing/2014/main" id="{D259F701-0E01-514A-83F0-9D74A0583118}"/>
              </a:ext>
            </a:extLst>
          </p:cNvPr>
          <p:cNvSpPr txBox="1"/>
          <p:nvPr/>
        </p:nvSpPr>
        <p:spPr>
          <a:xfrm>
            <a:off x="7267734" y="2241744"/>
            <a:ext cx="17483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rgbClr val="9F1F64"/>
                </a:solidFill>
                <a:latin typeface="Work Sans" pitchFamily="2" charset="77"/>
              </a:rPr>
              <a:t>5. Salud mental: </a:t>
            </a:r>
            <a:r>
              <a:rPr lang="es-ES" sz="1200" dirty="0">
                <a:solidFill>
                  <a:srgbClr val="9F1F64"/>
                </a:solidFill>
                <a:latin typeface="Work Sans" pitchFamily="2" charset="77"/>
              </a:rPr>
              <a:t>depresión, violencias de género e interpersonales</a:t>
            </a:r>
          </a:p>
        </p:txBody>
      </p:sp>
      <p:sp>
        <p:nvSpPr>
          <p:cNvPr id="105" name="CuadroTexto 15">
            <a:extLst>
              <a:ext uri="{FF2B5EF4-FFF2-40B4-BE49-F238E27FC236}">
                <a16:creationId xmlns:a16="http://schemas.microsoft.com/office/drawing/2014/main" id="{07BAAAA4-B8B5-5E4F-8BA6-B06D8114DC4B}"/>
              </a:ext>
            </a:extLst>
          </p:cNvPr>
          <p:cNvSpPr txBox="1"/>
          <p:nvPr/>
        </p:nvSpPr>
        <p:spPr>
          <a:xfrm>
            <a:off x="167352" y="4367575"/>
            <a:ext cx="1691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solidFill>
                  <a:srgbClr val="0D76BC"/>
                </a:solidFill>
                <a:latin typeface="Work Sans" pitchFamily="2" charset="77"/>
              </a:rPr>
              <a:t>6. Consumo de sustancias psicoactivas</a:t>
            </a:r>
          </a:p>
        </p:txBody>
      </p:sp>
      <p:sp>
        <p:nvSpPr>
          <p:cNvPr id="108" name="CuadroTexto 15">
            <a:extLst>
              <a:ext uri="{FF2B5EF4-FFF2-40B4-BE49-F238E27FC236}">
                <a16:creationId xmlns:a16="http://schemas.microsoft.com/office/drawing/2014/main" id="{29395E79-2D36-144E-AAE4-296E503C8EE6}"/>
              </a:ext>
            </a:extLst>
          </p:cNvPr>
          <p:cNvSpPr txBox="1"/>
          <p:nvPr/>
        </p:nvSpPr>
        <p:spPr>
          <a:xfrm>
            <a:off x="3692430" y="2241744"/>
            <a:ext cx="1691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chemeClr val="bg1">
                    <a:lumMod val="50000"/>
                  </a:schemeClr>
                </a:solidFill>
                <a:latin typeface="Work Sans" pitchFamily="2" charset="77"/>
              </a:rPr>
              <a:t>3. Salud materna</a:t>
            </a:r>
          </a:p>
        </p:txBody>
      </p:sp>
      <p:sp>
        <p:nvSpPr>
          <p:cNvPr id="110" name="CuadroTexto 15">
            <a:extLst>
              <a:ext uri="{FF2B5EF4-FFF2-40B4-BE49-F238E27FC236}">
                <a16:creationId xmlns:a16="http://schemas.microsoft.com/office/drawing/2014/main" id="{E172BDDC-3B98-C348-9C43-0622377025AB}"/>
              </a:ext>
            </a:extLst>
          </p:cNvPr>
          <p:cNvSpPr txBox="1"/>
          <p:nvPr/>
        </p:nvSpPr>
        <p:spPr>
          <a:xfrm>
            <a:off x="3719303" y="4367575"/>
            <a:ext cx="1691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chemeClr val="bg1">
                    <a:lumMod val="50000"/>
                  </a:schemeClr>
                </a:solidFill>
                <a:latin typeface="Work Sans" pitchFamily="2" charset="77"/>
              </a:rPr>
              <a:t>8. VIH / Sida</a:t>
            </a:r>
          </a:p>
        </p:txBody>
      </p:sp>
      <p:sp>
        <p:nvSpPr>
          <p:cNvPr id="111" name="CuadroTexto 15">
            <a:extLst>
              <a:ext uri="{FF2B5EF4-FFF2-40B4-BE49-F238E27FC236}">
                <a16:creationId xmlns:a16="http://schemas.microsoft.com/office/drawing/2014/main" id="{43D18A49-A9E9-764B-8E6A-5F322199EA5D}"/>
              </a:ext>
            </a:extLst>
          </p:cNvPr>
          <p:cNvSpPr txBox="1"/>
          <p:nvPr/>
        </p:nvSpPr>
        <p:spPr>
          <a:xfrm>
            <a:off x="5436748" y="4367575"/>
            <a:ext cx="1854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chemeClr val="bg1">
                    <a:lumMod val="50000"/>
                  </a:schemeClr>
                </a:solidFill>
                <a:latin typeface="Work Sans" pitchFamily="2" charset="77"/>
              </a:rPr>
              <a:t>9. Cáncer: </a:t>
            </a:r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Work Sans" pitchFamily="2" charset="77"/>
              </a:rPr>
              <a:t>mama y cuello uterino; estómago y próstata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A219927-E7AF-0E4D-89F1-34C399B5E3F6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48176" y="921649"/>
            <a:ext cx="1368000" cy="1356307"/>
          </a:xfrm>
          <a:prstGeom prst="rect">
            <a:avLst/>
          </a:prstGeom>
        </p:spPr>
      </p:pic>
      <p:sp>
        <p:nvSpPr>
          <p:cNvPr id="28" name="CuadroTexto 15">
            <a:extLst>
              <a:ext uri="{FF2B5EF4-FFF2-40B4-BE49-F238E27FC236}">
                <a16:creationId xmlns:a16="http://schemas.microsoft.com/office/drawing/2014/main" id="{5B531991-6100-034A-9121-A5CD6035AF17}"/>
              </a:ext>
            </a:extLst>
          </p:cNvPr>
          <p:cNvSpPr txBox="1"/>
          <p:nvPr/>
        </p:nvSpPr>
        <p:spPr>
          <a:xfrm>
            <a:off x="2007813" y="2241744"/>
            <a:ext cx="1610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chemeClr val="bg1">
                    <a:lumMod val="50000"/>
                  </a:schemeClr>
                </a:solidFill>
                <a:latin typeface="Work Sans" pitchFamily="2" charset="77"/>
              </a:rPr>
              <a:t>2. Enfermedades transmisibles: </a:t>
            </a:r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Work Sans" pitchFamily="2" charset="77"/>
              </a:rPr>
              <a:t>malaria, dengue, tuberculosis, lepra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46383F0-E170-F44C-AE90-45D594F8DF88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85753" y="3106360"/>
            <a:ext cx="1356307" cy="1344714"/>
          </a:xfrm>
          <a:prstGeom prst="rect">
            <a:avLst/>
          </a:prstGeom>
        </p:spPr>
      </p:pic>
      <p:sp>
        <p:nvSpPr>
          <p:cNvPr id="30" name="CuadroTexto 15">
            <a:extLst>
              <a:ext uri="{FF2B5EF4-FFF2-40B4-BE49-F238E27FC236}">
                <a16:creationId xmlns:a16="http://schemas.microsoft.com/office/drawing/2014/main" id="{BB26FD53-15F2-C04F-B213-6DA020147E60}"/>
              </a:ext>
            </a:extLst>
          </p:cNvPr>
          <p:cNvSpPr txBox="1"/>
          <p:nvPr/>
        </p:nvSpPr>
        <p:spPr>
          <a:xfrm>
            <a:off x="7226911" y="4367575"/>
            <a:ext cx="1854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chemeClr val="bg1">
                    <a:lumMod val="50000"/>
                  </a:schemeClr>
                </a:solidFill>
                <a:latin typeface="Work Sans" pitchFamily="2" charset="77"/>
              </a:rPr>
              <a:t>10. Migrantes</a:t>
            </a:r>
            <a:endParaRPr lang="es-ES" sz="1200" dirty="0">
              <a:solidFill>
                <a:schemeClr val="bg1">
                  <a:lumMod val="50000"/>
                </a:schemeClr>
              </a:solidFill>
              <a:latin typeface="Work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15213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6"/>
          <p:cNvSpPr txBox="1">
            <a:spLocks noGrp="1"/>
          </p:cNvSpPr>
          <p:nvPr>
            <p:ph type="title"/>
          </p:nvPr>
        </p:nvSpPr>
        <p:spPr>
          <a:xfrm>
            <a:off x="1285298" y="910267"/>
            <a:ext cx="7145470" cy="64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</a:pPr>
            <a:r>
              <a:rPr lang="es-CO" dirty="0"/>
              <a:t>Salud mental, problemas y trastornos mentales</a:t>
            </a:r>
            <a:endParaRPr dirty="0"/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39473AE5-0AC6-DF44-9AB3-A81118B77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39" y="1913994"/>
            <a:ext cx="3475490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s-CO" sz="1100" b="1" dirty="0">
                <a:solidFill>
                  <a:srgbClr val="BD0A4C"/>
                </a:solidFill>
                <a:latin typeface="Work Sans"/>
                <a:sym typeface="Work Sans"/>
              </a:rPr>
              <a:t>Salud mental </a:t>
            </a:r>
          </a:p>
          <a:p>
            <a:r>
              <a:rPr lang="es-CO" sz="1100" dirty="0">
                <a:solidFill>
                  <a:srgbClr val="BD0A4C"/>
                </a:solidFill>
                <a:latin typeface="Work Sans"/>
                <a:sym typeface="Work Sans"/>
              </a:rPr>
              <a:t>“Un estado dinámico que se expresa en la vida cotidiana a través del comportamiento y la interacción de manera tal que permite a los sujetos individuales y colectivos desplegar sus recursos emocionales, cognitivos y mentales para transitar por la vida cotidiana, para trabajar, para establecer relaciones significativas y para contribuir a la comunidad.”</a:t>
            </a: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83611DED-24D8-9348-8D4A-0A37DB3DB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0893" y="2094248"/>
            <a:ext cx="3491468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s-ES_tradnl" sz="1100" b="1" dirty="0">
                <a:solidFill>
                  <a:srgbClr val="00B0F0"/>
                </a:solidFill>
                <a:latin typeface="Work Sans"/>
              </a:rPr>
              <a:t>Problema mental </a:t>
            </a:r>
          </a:p>
          <a:p>
            <a:r>
              <a:rPr lang="es-ES_tradnl" sz="1100" dirty="0">
                <a:solidFill>
                  <a:srgbClr val="00B0F0"/>
                </a:solidFill>
                <a:latin typeface="Work Sans"/>
              </a:rPr>
              <a:t>Como el malestar y las dificultades en la interacción con los otros, que se generan por  la vivencia de eventos estresantes y no son tan graves como un trastorno mental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FDFE6567-FD06-604D-8996-883E88497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7129" y="3594596"/>
            <a:ext cx="3491468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s-ES_tradnl" sz="1100" b="1" dirty="0">
                <a:solidFill>
                  <a:srgbClr val="F42D63"/>
                </a:solidFill>
                <a:latin typeface="Work Sans"/>
              </a:rPr>
              <a:t>Trastorno mental</a:t>
            </a:r>
          </a:p>
          <a:p>
            <a:r>
              <a:rPr lang="es-ES_tradnl" sz="1100" dirty="0">
                <a:solidFill>
                  <a:srgbClr val="F42D63"/>
                </a:solidFill>
                <a:latin typeface="Work Sans"/>
              </a:rPr>
              <a:t>Síndrome caracterizado por una alteración clínicamente significativa del estado cognitivo, la regulación emocional o el comportamiento del individuo que refleja una disfunción de los procesos psicológicos, biológicos o del desarrollo que subyacen en su función mental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EA78F50A-1522-0C43-BC4A-A7D32951EB8C}"/>
              </a:ext>
            </a:extLst>
          </p:cNvPr>
          <p:cNvSpPr/>
          <p:nvPr/>
        </p:nvSpPr>
        <p:spPr>
          <a:xfrm rot="5400000">
            <a:off x="4181601" y="2773914"/>
            <a:ext cx="754088" cy="650076"/>
          </a:xfrm>
          <a:prstGeom prst="hexagon">
            <a:avLst>
              <a:gd name="adj" fmla="val 23276"/>
              <a:gd name="vf" fmla="val 115470"/>
            </a:avLst>
          </a:prstGeom>
          <a:solidFill>
            <a:srgbClr val="F42D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F10B5408-CDB5-3444-B902-DDFD63612F82}"/>
              </a:ext>
            </a:extLst>
          </p:cNvPr>
          <p:cNvSpPr/>
          <p:nvPr/>
        </p:nvSpPr>
        <p:spPr>
          <a:xfrm rot="5400000">
            <a:off x="4529056" y="2151299"/>
            <a:ext cx="754088" cy="650076"/>
          </a:xfrm>
          <a:prstGeom prst="hexagon">
            <a:avLst>
              <a:gd name="adj" fmla="val 23276"/>
              <a:gd name="vf" fmla="val 11547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rgbClr val="BD0A4C"/>
              </a:solidFill>
            </a:endParaRPr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76587BDC-8B28-514A-8E4D-488AD210E2ED}"/>
              </a:ext>
            </a:extLst>
          </p:cNvPr>
          <p:cNvSpPr/>
          <p:nvPr/>
        </p:nvSpPr>
        <p:spPr>
          <a:xfrm rot="5400000">
            <a:off x="3845355" y="2146254"/>
            <a:ext cx="754088" cy="650076"/>
          </a:xfrm>
          <a:prstGeom prst="hexagon">
            <a:avLst>
              <a:gd name="adj" fmla="val 23276"/>
              <a:gd name="vf" fmla="val 115470"/>
            </a:avLst>
          </a:prstGeom>
          <a:solidFill>
            <a:srgbClr val="BD0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4763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A close up of a sign&#10;&#10;Description automatically generated">
            <a:extLst>
              <a:ext uri="{FF2B5EF4-FFF2-40B4-BE49-F238E27FC236}">
                <a16:creationId xmlns:a16="http://schemas.microsoft.com/office/drawing/2014/main" id="{1F745BE7-9638-2E48-B324-9D9C840F26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2789" y="2983672"/>
            <a:ext cx="2035909" cy="379238"/>
          </a:xfrm>
          <a:prstGeom prst="rect">
            <a:avLst/>
          </a:prstGeom>
        </p:spPr>
      </p:pic>
      <p:sp>
        <p:nvSpPr>
          <p:cNvPr id="202" name="Google Shape;202;p26"/>
          <p:cNvSpPr txBox="1">
            <a:spLocks noGrp="1"/>
          </p:cNvSpPr>
          <p:nvPr>
            <p:ph type="title"/>
          </p:nvPr>
        </p:nvSpPr>
        <p:spPr>
          <a:xfrm>
            <a:off x="1285298" y="410692"/>
            <a:ext cx="7145470" cy="64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</a:pPr>
            <a:r>
              <a:rPr lang="es-CO" dirty="0"/>
              <a:t>Salud mental, problemas y trastornos mentales</a:t>
            </a:r>
            <a:endParaRPr dirty="0"/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E6DE03B4-3E9A-094C-9292-5989292A5B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3413" y="1274177"/>
            <a:ext cx="2071429" cy="396446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4F48A50C-286D-1E46-AD2E-7D9F2F04AA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2930" y="1257832"/>
            <a:ext cx="2071429" cy="3964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C6645F0-3DB8-2E48-AB3C-9604A4E024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447" y="1257832"/>
            <a:ext cx="2071429" cy="396446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EFB2FFF5-D562-DB4F-BFA3-28028CD3617A}"/>
              </a:ext>
            </a:extLst>
          </p:cNvPr>
          <p:cNvGrpSpPr/>
          <p:nvPr/>
        </p:nvGrpSpPr>
        <p:grpSpPr>
          <a:xfrm>
            <a:off x="598155" y="2192271"/>
            <a:ext cx="2627612" cy="1898296"/>
            <a:chOff x="5005568" y="2787511"/>
            <a:chExt cx="3771900" cy="2724977"/>
          </a:xfrm>
        </p:grpSpPr>
        <p:pic>
          <p:nvPicPr>
            <p:cNvPr id="22" name="Picture 21" descr="A close up of a sign&#10;&#10;Description automatically generated">
              <a:extLst>
                <a:ext uri="{FF2B5EF4-FFF2-40B4-BE49-F238E27FC236}">
                  <a16:creationId xmlns:a16="http://schemas.microsoft.com/office/drawing/2014/main" id="{9ADA253E-CA7D-8F41-89F7-73D8454F4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05568" y="2787511"/>
              <a:ext cx="3771900" cy="1028700"/>
            </a:xfrm>
            <a:prstGeom prst="rect">
              <a:avLst/>
            </a:prstGeom>
          </p:spPr>
        </p:pic>
        <p:pic>
          <p:nvPicPr>
            <p:cNvPr id="24" name="Picture 23" descr="A close up of a sign&#10;&#10;Description automatically generated">
              <a:extLst>
                <a:ext uri="{FF2B5EF4-FFF2-40B4-BE49-F238E27FC236}">
                  <a16:creationId xmlns:a16="http://schemas.microsoft.com/office/drawing/2014/main" id="{1365CAE8-B43C-C74D-B459-C3502D80D03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005568" y="3733764"/>
              <a:ext cx="3124200" cy="863600"/>
            </a:xfrm>
            <a:prstGeom prst="rect">
              <a:avLst/>
            </a:prstGeom>
          </p:spPr>
        </p:pic>
        <p:pic>
          <p:nvPicPr>
            <p:cNvPr id="26" name="Picture 25" descr="A close up of a sign&#10;&#10;Description automatically generated">
              <a:extLst>
                <a:ext uri="{FF2B5EF4-FFF2-40B4-BE49-F238E27FC236}">
                  <a16:creationId xmlns:a16="http://schemas.microsoft.com/office/drawing/2014/main" id="{F47A2192-AD22-764E-BC32-8D74DC58B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005568" y="4610788"/>
              <a:ext cx="3073400" cy="901700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39057106-98DB-C044-9435-3C3BF9949FE3}"/>
              </a:ext>
            </a:extLst>
          </p:cNvPr>
          <p:cNvSpPr txBox="1"/>
          <p:nvPr/>
        </p:nvSpPr>
        <p:spPr>
          <a:xfrm>
            <a:off x="517257" y="1670623"/>
            <a:ext cx="2627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Work Sans" pitchFamily="2" charset="77"/>
              </a:rPr>
              <a:t>Para los adultos de 18 años y más, salud mental es:</a:t>
            </a:r>
            <a:endParaRPr lang="es-ES_tradnl" sz="1200" dirty="0">
              <a:latin typeface="Work Sans" pitchFamily="2" charset="77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1AE4321-B3A0-9C46-B43B-CC89930F276E}"/>
              </a:ext>
            </a:extLst>
          </p:cNvPr>
          <p:cNvGrpSpPr/>
          <p:nvPr/>
        </p:nvGrpSpPr>
        <p:grpSpPr>
          <a:xfrm>
            <a:off x="6925947" y="1976057"/>
            <a:ext cx="1877649" cy="999205"/>
            <a:chOff x="5890303" y="3631738"/>
            <a:chExt cx="3073398" cy="1635531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8DDE0240-E5D2-0A46-894A-77A00AFF2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890303" y="4517970"/>
              <a:ext cx="3073398" cy="749299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5DADC5A-4C53-044D-8EBA-2522A8FCCB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891522" y="3631738"/>
              <a:ext cx="2768600" cy="812799"/>
            </a:xfrm>
            <a:prstGeom prst="rect">
              <a:avLst/>
            </a:prstGeom>
          </p:spPr>
        </p:pic>
      </p:grpSp>
      <p:pic>
        <p:nvPicPr>
          <p:cNvPr id="34" name="Picture 33" descr="A close up of a sign&#10;&#10;Description automatically generated">
            <a:extLst>
              <a:ext uri="{FF2B5EF4-FFF2-40B4-BE49-F238E27FC236}">
                <a16:creationId xmlns:a16="http://schemas.microsoft.com/office/drawing/2014/main" id="{5657809A-3D54-9449-AD70-88577A33E6B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02789" y="1739485"/>
            <a:ext cx="1923954" cy="266394"/>
          </a:xfrm>
          <a:prstGeom prst="rect">
            <a:avLst/>
          </a:prstGeom>
        </p:spPr>
      </p:pic>
      <p:pic>
        <p:nvPicPr>
          <p:cNvPr id="39" name="Picture 38" descr="A close up of a sign&#10;&#10;Description automatically generated">
            <a:extLst>
              <a:ext uri="{FF2B5EF4-FFF2-40B4-BE49-F238E27FC236}">
                <a16:creationId xmlns:a16="http://schemas.microsoft.com/office/drawing/2014/main" id="{D32D7DF7-8651-D344-B095-12586E73829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55660" y="4157883"/>
            <a:ext cx="2176407" cy="37422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C3FAE5F-6887-F74C-8E95-8EF61242E18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25947" y="4518464"/>
            <a:ext cx="1877649" cy="428687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1C267C2C-A215-B440-A143-72F9129F9DA1}"/>
              </a:ext>
            </a:extLst>
          </p:cNvPr>
          <p:cNvGrpSpPr/>
          <p:nvPr/>
        </p:nvGrpSpPr>
        <p:grpSpPr>
          <a:xfrm>
            <a:off x="6909321" y="3337987"/>
            <a:ext cx="2047937" cy="879653"/>
            <a:chOff x="6909321" y="3410736"/>
            <a:chExt cx="2047937" cy="879653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C461C650-B436-2940-8E73-64C9F22C02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909321" y="3832615"/>
              <a:ext cx="2047937" cy="457774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279D07CB-6FD4-854E-B30A-E7A09D261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925947" y="3410736"/>
              <a:ext cx="1742449" cy="409516"/>
            </a:xfrm>
            <a:prstGeom prst="rect">
              <a:avLst/>
            </a:prstGeom>
          </p:spPr>
        </p:pic>
      </p:grpSp>
      <p:pic>
        <p:nvPicPr>
          <p:cNvPr id="53" name="Picture 52" descr="A close up of a logo&#10;&#10;Description automatically generated">
            <a:extLst>
              <a:ext uri="{FF2B5EF4-FFF2-40B4-BE49-F238E27FC236}">
                <a16:creationId xmlns:a16="http://schemas.microsoft.com/office/drawing/2014/main" id="{6DD31DEA-7081-724D-A205-4BBAF24168D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05244" y="4301442"/>
            <a:ext cx="1729524" cy="698156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5D82490-A66E-F04A-B156-EA9C2053DB5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715209" y="3970006"/>
            <a:ext cx="2135673" cy="367220"/>
          </a:xfrm>
          <a:prstGeom prst="rect">
            <a:avLst/>
          </a:prstGeom>
        </p:spPr>
      </p:pic>
      <p:grpSp>
        <p:nvGrpSpPr>
          <p:cNvPr id="192" name="Group 191">
            <a:extLst>
              <a:ext uri="{FF2B5EF4-FFF2-40B4-BE49-F238E27FC236}">
                <a16:creationId xmlns:a16="http://schemas.microsoft.com/office/drawing/2014/main" id="{DDE0DEDC-5258-2E4D-82D7-989C84118967}"/>
              </a:ext>
            </a:extLst>
          </p:cNvPr>
          <p:cNvGrpSpPr/>
          <p:nvPr/>
        </p:nvGrpSpPr>
        <p:grpSpPr>
          <a:xfrm>
            <a:off x="3905243" y="3059140"/>
            <a:ext cx="1816497" cy="874885"/>
            <a:chOff x="3905243" y="3131889"/>
            <a:chExt cx="1816497" cy="874885"/>
          </a:xfrm>
        </p:grpSpPr>
        <p:pic>
          <p:nvPicPr>
            <p:cNvPr id="51" name="Picture 50" descr="A close up of a sign&#10;&#10;Description automatically generated">
              <a:extLst>
                <a:ext uri="{FF2B5EF4-FFF2-40B4-BE49-F238E27FC236}">
                  <a16:creationId xmlns:a16="http://schemas.microsoft.com/office/drawing/2014/main" id="{B29550AA-0088-7F49-B796-C0BEE48409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3905243" y="3613817"/>
              <a:ext cx="1816497" cy="392957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31CC2FF1-5470-1F40-B727-350919A277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910075" y="3131889"/>
              <a:ext cx="1608897" cy="481928"/>
            </a:xfrm>
            <a:prstGeom prst="rect">
              <a:avLst/>
            </a:prstGeom>
          </p:spPr>
        </p:pic>
      </p:grpSp>
      <p:pic>
        <p:nvPicPr>
          <p:cNvPr id="59" name="Picture 58" descr="A close up of a logo&#10;&#10;Description automatically generated">
            <a:extLst>
              <a:ext uri="{FF2B5EF4-FFF2-40B4-BE49-F238E27FC236}">
                <a16:creationId xmlns:a16="http://schemas.microsoft.com/office/drawing/2014/main" id="{6F256ABB-96AA-1E42-AB52-BB1D125FCC65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905243" y="1995378"/>
            <a:ext cx="1816497" cy="724932"/>
          </a:xfrm>
          <a:prstGeom prst="rect">
            <a:avLst/>
          </a:prstGeom>
        </p:spPr>
      </p:pic>
      <p:pic>
        <p:nvPicPr>
          <p:cNvPr id="61" name="Picture 60" descr="A picture containing object&#10;&#10;Description automatically generated">
            <a:extLst>
              <a:ext uri="{FF2B5EF4-FFF2-40B4-BE49-F238E27FC236}">
                <a16:creationId xmlns:a16="http://schemas.microsoft.com/office/drawing/2014/main" id="{9DC4ECD6-2B5B-0B4E-90A5-B09E0BB2BF73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750350" y="2728846"/>
            <a:ext cx="1971390" cy="367220"/>
          </a:xfrm>
          <a:prstGeom prst="rect">
            <a:avLst/>
          </a:prstGeom>
        </p:spPr>
      </p:pic>
      <p:pic>
        <p:nvPicPr>
          <p:cNvPr id="63" name="Picture 62" descr="A close up of a sign&#10;&#10;Description automatically generated">
            <a:extLst>
              <a:ext uri="{FF2B5EF4-FFF2-40B4-BE49-F238E27FC236}">
                <a16:creationId xmlns:a16="http://schemas.microsoft.com/office/drawing/2014/main" id="{FA8928B9-6FEC-FB43-92DD-57FF821662CC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750350" y="1739611"/>
            <a:ext cx="1884417" cy="26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17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6"/>
          <p:cNvSpPr txBox="1">
            <a:spLocks noGrp="1"/>
          </p:cNvSpPr>
          <p:nvPr>
            <p:ph type="title"/>
          </p:nvPr>
        </p:nvSpPr>
        <p:spPr>
          <a:xfrm>
            <a:off x="1285298" y="422383"/>
            <a:ext cx="4307700" cy="64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</a:pPr>
            <a:r>
              <a:rPr lang="es-CO" dirty="0"/>
              <a:t>Conducta suicida</a:t>
            </a:r>
            <a:endParaRPr dirty="0"/>
          </a:p>
        </p:txBody>
      </p:sp>
      <p:sp>
        <p:nvSpPr>
          <p:cNvPr id="6" name="Rectángulo 16">
            <a:extLst>
              <a:ext uri="{FF2B5EF4-FFF2-40B4-BE49-F238E27FC236}">
                <a16:creationId xmlns:a16="http://schemas.microsoft.com/office/drawing/2014/main" id="{B8D1528E-C3D2-A94E-A107-6740A731C5B8}"/>
              </a:ext>
            </a:extLst>
          </p:cNvPr>
          <p:cNvSpPr/>
          <p:nvPr/>
        </p:nvSpPr>
        <p:spPr>
          <a:xfrm>
            <a:off x="2511675" y="3656232"/>
            <a:ext cx="44983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altLang="es-CO" dirty="0">
                <a:solidFill>
                  <a:srgbClr val="002060"/>
                </a:solidFill>
                <a:latin typeface="Work Sans" pitchFamily="2" charset="77"/>
                <a:ea typeface="Calibri" panose="020F0502020204030204" pitchFamily="34" charset="0"/>
                <a:cs typeface="Arial" panose="020B0604020202020204" pitchFamily="34" charset="0"/>
              </a:rPr>
              <a:t>Tasa de </a:t>
            </a:r>
            <a:r>
              <a:rPr lang="es-CO" altLang="es-CO" b="1" dirty="0">
                <a:solidFill>
                  <a:srgbClr val="002060"/>
                </a:solidFill>
                <a:latin typeface="Work Sans" pitchFamily="2" charset="77"/>
                <a:ea typeface="Calibri" panose="020F0502020204030204" pitchFamily="34" charset="0"/>
                <a:cs typeface="Arial" panose="020B0604020202020204" pitchFamily="34" charset="0"/>
              </a:rPr>
              <a:t>intento de suicidio </a:t>
            </a:r>
            <a:r>
              <a:rPr lang="es-CO" altLang="es-CO" dirty="0">
                <a:solidFill>
                  <a:srgbClr val="002060"/>
                </a:solidFill>
                <a:latin typeface="Work Sans" pitchFamily="2" charset="77"/>
                <a:ea typeface="Calibri" panose="020F0502020204030204" pitchFamily="34" charset="0"/>
                <a:cs typeface="Arial" panose="020B0604020202020204" pitchFamily="34" charset="0"/>
              </a:rPr>
              <a:t>en Colombia,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altLang="es-CO" dirty="0">
                <a:solidFill>
                  <a:srgbClr val="002060"/>
                </a:solidFill>
                <a:latin typeface="Work Sans" pitchFamily="2" charset="77"/>
                <a:ea typeface="Calibri" panose="020F0502020204030204" pitchFamily="34" charset="0"/>
                <a:cs typeface="Arial" panose="020B0604020202020204" pitchFamily="34" charset="0"/>
              </a:rPr>
              <a:t>por 100.000 habitantes de 2009 a 2017</a:t>
            </a:r>
            <a:endParaRPr lang="es-CO" altLang="es-CO" dirty="0">
              <a:solidFill>
                <a:srgbClr val="002060"/>
              </a:solidFill>
              <a:latin typeface="Work Sans" pitchFamily="2" charset="77"/>
              <a:cs typeface="Arial" panose="020B0604020202020204" pitchFamily="34" charset="0"/>
            </a:endParaRPr>
          </a:p>
        </p:txBody>
      </p:sp>
      <p:sp>
        <p:nvSpPr>
          <p:cNvPr id="7" name="CuadroTexto 17">
            <a:extLst>
              <a:ext uri="{FF2B5EF4-FFF2-40B4-BE49-F238E27FC236}">
                <a16:creationId xmlns:a16="http://schemas.microsoft.com/office/drawing/2014/main" id="{ADDE3BB9-24F7-6A40-A1E1-68F481E896D8}"/>
              </a:ext>
            </a:extLst>
          </p:cNvPr>
          <p:cNvSpPr txBox="1"/>
          <p:nvPr/>
        </p:nvSpPr>
        <p:spPr>
          <a:xfrm>
            <a:off x="0" y="4921646"/>
            <a:ext cx="32609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b="1" dirty="0">
                <a:latin typeface="Work Sans" pitchFamily="2" charset="77"/>
                <a:cs typeface="Arial" panose="020B0604020202020204" pitchFamily="34" charset="0"/>
              </a:rPr>
              <a:t>Fuente: </a:t>
            </a:r>
            <a:r>
              <a:rPr lang="es-CO" sz="900" dirty="0">
                <a:latin typeface="Work Sans" pitchFamily="2" charset="77"/>
                <a:cs typeface="Arial" panose="020B0604020202020204" pitchFamily="34" charset="0"/>
              </a:rPr>
              <a:t>Bodega de datos SISPRO y SIVIGILA</a:t>
            </a:r>
          </a:p>
        </p:txBody>
      </p:sp>
      <p:graphicFrame>
        <p:nvGraphicFramePr>
          <p:cNvPr id="8" name="Tabla 20">
            <a:extLst>
              <a:ext uri="{FF2B5EF4-FFF2-40B4-BE49-F238E27FC236}">
                <a16:creationId xmlns:a16="http://schemas.microsoft.com/office/drawing/2014/main" id="{08283F63-9D58-1345-B270-84B745AA1B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409008"/>
              </p:ext>
            </p:extLst>
          </p:nvPr>
        </p:nvGraphicFramePr>
        <p:xfrm>
          <a:off x="2511675" y="4241007"/>
          <a:ext cx="4498335" cy="480110"/>
        </p:xfrm>
        <a:graphic>
          <a:graphicData uri="http://schemas.openxmlformats.org/drawingml/2006/table">
            <a:tbl>
              <a:tblPr firstRow="1" firstCol="1" bandRow="1"/>
              <a:tblGrid>
                <a:gridCol w="4998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98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98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98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98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98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98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98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981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4005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Work Sans" pitchFamily="2" charset="77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Work Sans" pitchFamily="2" charset="77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Work Sans" pitchFamily="2" charset="77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Work Sans" pitchFamily="2" charset="77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Work Sans" pitchFamily="2" charset="77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Work Sans" pitchFamily="2" charset="77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Work Sans" pitchFamily="2" charset="77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Work Sans" pitchFamily="2" charset="77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Work Sans" pitchFamily="2" charset="77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05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Work Sans" pitchFamily="2" charset="77"/>
                          <a:cs typeface="Arial" panose="020B0604020202020204" pitchFamily="34" charset="0"/>
                        </a:rPr>
                        <a:t>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Work Sans" pitchFamily="2" charset="77"/>
                          <a:cs typeface="Arial" panose="020B0604020202020204" pitchFamily="34" charset="0"/>
                        </a:rPr>
                        <a:t>2,28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Work Sans" pitchFamily="2" charset="77"/>
                          <a:cs typeface="Arial" panose="020B0604020202020204" pitchFamily="34" charset="0"/>
                        </a:rPr>
                        <a:t>3,17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Work Sans" pitchFamily="2" charset="77"/>
                          <a:cs typeface="Arial" panose="020B0604020202020204" pitchFamily="34" charset="0"/>
                        </a:rPr>
                        <a:t>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Work Sans" pitchFamily="2" charset="77"/>
                          <a:cs typeface="Arial" panose="020B0604020202020204" pitchFamily="34" charset="0"/>
                        </a:rPr>
                        <a:t>3,22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Work Sans" pitchFamily="2" charset="77"/>
                          <a:cs typeface="Arial" panose="020B0604020202020204" pitchFamily="34" charset="0"/>
                        </a:rPr>
                        <a:t>4,15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Work Sans" pitchFamily="2" charset="77"/>
                          <a:cs typeface="Arial" panose="020B0604020202020204" pitchFamily="34" charset="0"/>
                        </a:rPr>
                        <a:t>4,12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Work Sans" pitchFamily="2" charset="77"/>
                          <a:cs typeface="Arial" panose="020B0604020202020204" pitchFamily="34" charset="0"/>
                        </a:rPr>
                        <a:t>36,1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Work Sans" pitchFamily="2" charset="77"/>
                          <a:cs typeface="Arial" panose="020B0604020202020204" pitchFamily="34" charset="0"/>
                        </a:rPr>
                        <a:t>52,4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2BA3A8BE-2416-DB45-932D-B0284B22E00B}"/>
              </a:ext>
            </a:extLst>
          </p:cNvPr>
          <p:cNvGrpSpPr/>
          <p:nvPr/>
        </p:nvGrpSpPr>
        <p:grpSpPr>
          <a:xfrm>
            <a:off x="2486087" y="1217433"/>
            <a:ext cx="4557247" cy="889608"/>
            <a:chOff x="4288859" y="557002"/>
            <a:chExt cx="5554913" cy="108436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02E3F08-4F26-AF4E-921F-66A9B6C943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88859" y="561862"/>
              <a:ext cx="1816100" cy="10795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F797137-C35F-864E-94B7-5B5F336BB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67130" y="561862"/>
              <a:ext cx="1816100" cy="10795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B08ABF0-F719-3149-8D33-AA7424D264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27672" y="557002"/>
              <a:ext cx="1816100" cy="1079500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D70191A-9E0A-F54F-98E1-0AD292F7C2ED}"/>
              </a:ext>
            </a:extLst>
          </p:cNvPr>
          <p:cNvGrpSpPr/>
          <p:nvPr/>
        </p:nvGrpSpPr>
        <p:grpSpPr>
          <a:xfrm>
            <a:off x="2490316" y="2554666"/>
            <a:ext cx="4553018" cy="900773"/>
            <a:chOff x="216429" y="2554402"/>
            <a:chExt cx="5544092" cy="109684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FAFF4C3-B160-3444-9FF6-8FDE7A4425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6429" y="2554402"/>
              <a:ext cx="1816100" cy="10795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118EE89-272D-024F-B355-B88E71A16D4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086524" y="2571750"/>
              <a:ext cx="1816100" cy="10795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FCD3EAB-D8AF-7541-BF5C-5020ABFA1A5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44421" y="2571750"/>
              <a:ext cx="1816100" cy="1079500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D9659A8-F63D-8B41-BDBA-9387BA76479C}"/>
              </a:ext>
            </a:extLst>
          </p:cNvPr>
          <p:cNvSpPr txBox="1"/>
          <p:nvPr/>
        </p:nvSpPr>
        <p:spPr>
          <a:xfrm>
            <a:off x="2880478" y="960149"/>
            <a:ext cx="7425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050" b="1" dirty="0">
                <a:solidFill>
                  <a:srgbClr val="BD0A4C"/>
                </a:solidFill>
                <a:latin typeface="Work Sans" pitchFamily="2" charset="77"/>
                <a:cs typeface="Arial" panose="020B0604020202020204" pitchFamily="34" charset="0"/>
              </a:rPr>
              <a:t>Mujeres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1645DF-C94C-DB44-A3BF-7E3C56A3E915}"/>
              </a:ext>
            </a:extLst>
          </p:cNvPr>
          <p:cNvSpPr txBox="1"/>
          <p:nvPr/>
        </p:nvSpPr>
        <p:spPr>
          <a:xfrm>
            <a:off x="3904344" y="959980"/>
            <a:ext cx="17972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050" b="1" dirty="0">
                <a:solidFill>
                  <a:srgbClr val="002060"/>
                </a:solidFill>
                <a:latin typeface="Work Sans" pitchFamily="2" charset="77"/>
                <a:cs typeface="Arial" panose="020B0604020202020204" pitchFamily="34" charset="0"/>
              </a:rPr>
              <a:t>Cabecera municipal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B8FA7BF-7499-C54D-BDB4-94CAC7D2DBCC}"/>
              </a:ext>
            </a:extLst>
          </p:cNvPr>
          <p:cNvSpPr txBox="1"/>
          <p:nvPr/>
        </p:nvSpPr>
        <p:spPr>
          <a:xfrm>
            <a:off x="5585610" y="942327"/>
            <a:ext cx="142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050" b="1" dirty="0">
                <a:solidFill>
                  <a:srgbClr val="00B050"/>
                </a:solidFill>
                <a:latin typeface="Work Sans" pitchFamily="2" charset="77"/>
                <a:cs typeface="Arial" panose="020B0604020202020204" pitchFamily="34" charset="0"/>
              </a:rPr>
              <a:t>15 a 24 años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371C00-35A9-B541-9C3C-091EAB948F58}"/>
              </a:ext>
            </a:extLst>
          </p:cNvPr>
          <p:cNvSpPr txBox="1"/>
          <p:nvPr/>
        </p:nvSpPr>
        <p:spPr>
          <a:xfrm>
            <a:off x="2486087" y="2163258"/>
            <a:ext cx="1489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900" b="1" dirty="0">
                <a:solidFill>
                  <a:srgbClr val="00B0F0"/>
                </a:solidFill>
                <a:latin typeface="Work Sans" pitchFamily="2" charset="77"/>
                <a:cs typeface="Arial" panose="020B0604020202020204" pitchFamily="34" charset="0"/>
              </a:rPr>
              <a:t>Conflictos recientes con pareja o expareja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D6FA2AD-9677-4144-9E9B-F73A47964A46}"/>
              </a:ext>
            </a:extLst>
          </p:cNvPr>
          <p:cNvSpPr txBox="1"/>
          <p:nvPr/>
        </p:nvSpPr>
        <p:spPr>
          <a:xfrm>
            <a:off x="4026109" y="2217119"/>
            <a:ext cx="14899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050" b="1" dirty="0">
                <a:solidFill>
                  <a:srgbClr val="FF2600"/>
                </a:solidFill>
                <a:latin typeface="Work Sans" pitchFamily="2" charset="77"/>
                <a:cs typeface="Arial" panose="020B0604020202020204" pitchFamily="34" charset="0"/>
              </a:rPr>
              <a:t>Intoxicación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A9B4007-6823-E14B-A7AD-D01FB0F2CCC5}"/>
              </a:ext>
            </a:extLst>
          </p:cNvPr>
          <p:cNvSpPr txBox="1"/>
          <p:nvPr/>
        </p:nvSpPr>
        <p:spPr>
          <a:xfrm>
            <a:off x="5585609" y="2163258"/>
            <a:ext cx="1457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900" b="1" dirty="0">
                <a:solidFill>
                  <a:srgbClr val="F42D63"/>
                </a:solidFill>
                <a:latin typeface="Work Sans" pitchFamily="2" charset="77"/>
                <a:cs typeface="Arial" panose="020B0604020202020204" pitchFamily="34" charset="0"/>
              </a:rPr>
              <a:t>Diagnóstico previo de enfermedad mental</a:t>
            </a:r>
          </a:p>
        </p:txBody>
      </p:sp>
    </p:spTree>
    <p:extLst>
      <p:ext uri="{BB962C8B-B14F-4D97-AF65-F5344CB8AC3E}">
        <p14:creationId xmlns:p14="http://schemas.microsoft.com/office/powerpoint/2010/main" val="2905670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6"/>
          <p:cNvSpPr txBox="1">
            <a:spLocks noGrp="1"/>
          </p:cNvSpPr>
          <p:nvPr>
            <p:ph type="title"/>
          </p:nvPr>
        </p:nvSpPr>
        <p:spPr>
          <a:xfrm>
            <a:off x="539863" y="1008793"/>
            <a:ext cx="4307700" cy="64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</a:pPr>
            <a:r>
              <a:rPr lang="es-CO" dirty="0"/>
              <a:t>Conducta suicida</a:t>
            </a:r>
            <a:endParaRPr dirty="0"/>
          </a:p>
        </p:txBody>
      </p:sp>
      <p:sp>
        <p:nvSpPr>
          <p:cNvPr id="7" name="CuadroTexto 17">
            <a:extLst>
              <a:ext uri="{FF2B5EF4-FFF2-40B4-BE49-F238E27FC236}">
                <a16:creationId xmlns:a16="http://schemas.microsoft.com/office/drawing/2014/main" id="{ADDE3BB9-24F7-6A40-A1E1-68F481E896D8}"/>
              </a:ext>
            </a:extLst>
          </p:cNvPr>
          <p:cNvSpPr txBox="1"/>
          <p:nvPr/>
        </p:nvSpPr>
        <p:spPr>
          <a:xfrm>
            <a:off x="0" y="4921646"/>
            <a:ext cx="32609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b="1" dirty="0">
                <a:latin typeface="Work Sans" pitchFamily="2" charset="77"/>
                <a:cs typeface="Arial" panose="020B0604020202020204" pitchFamily="34" charset="0"/>
              </a:rPr>
              <a:t>Fuente: </a:t>
            </a:r>
            <a:r>
              <a:rPr lang="es-CO" sz="900" dirty="0">
                <a:latin typeface="Work Sans" pitchFamily="2" charset="77"/>
                <a:cs typeface="Arial" panose="020B0604020202020204" pitchFamily="34" charset="0"/>
              </a:rPr>
              <a:t>Estadísticas vitales DANE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CCD5713F-8B8E-F84D-BA85-3340F7EE2D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647" t="9428" r="2945" b="874"/>
          <a:stretch/>
        </p:blipFill>
        <p:spPr>
          <a:xfrm>
            <a:off x="5208104" y="-16659"/>
            <a:ext cx="3935896" cy="5181232"/>
          </a:xfrm>
          <a:prstGeom prst="rect">
            <a:avLst/>
          </a:prstGeom>
        </p:spPr>
      </p:pic>
      <p:sp>
        <p:nvSpPr>
          <p:cNvPr id="21" name="CuadroTexto 18">
            <a:extLst>
              <a:ext uri="{FF2B5EF4-FFF2-40B4-BE49-F238E27FC236}">
                <a16:creationId xmlns:a16="http://schemas.microsoft.com/office/drawing/2014/main" id="{814119E7-9CC0-1841-B0CF-623397725529}"/>
              </a:ext>
            </a:extLst>
          </p:cNvPr>
          <p:cNvSpPr txBox="1"/>
          <p:nvPr/>
        </p:nvSpPr>
        <p:spPr>
          <a:xfrm>
            <a:off x="539863" y="1532008"/>
            <a:ext cx="3396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solidFill>
                  <a:srgbClr val="002060"/>
                </a:solidFill>
                <a:latin typeface="Work Sans" pitchFamily="2" charset="77"/>
                <a:cs typeface="Arial" panose="020B0604020202020204" pitchFamily="34" charset="0"/>
              </a:rPr>
              <a:t>Tasa de mortalidad por </a:t>
            </a:r>
            <a:r>
              <a:rPr lang="es-CO" sz="1600" b="1" dirty="0">
                <a:solidFill>
                  <a:srgbClr val="002060"/>
                </a:solidFill>
                <a:latin typeface="Work Sans" pitchFamily="2" charset="77"/>
                <a:cs typeface="Arial" panose="020B0604020202020204" pitchFamily="34" charset="0"/>
              </a:rPr>
              <a:t>suicidio</a:t>
            </a:r>
            <a:r>
              <a:rPr lang="es-CO" sz="1600" dirty="0">
                <a:solidFill>
                  <a:srgbClr val="002060"/>
                </a:solidFill>
                <a:latin typeface="Work Sans" pitchFamily="2" charset="77"/>
                <a:cs typeface="Arial" panose="020B0604020202020204" pitchFamily="34" charset="0"/>
              </a:rPr>
              <a:t> en Colombia, por 100.000 habitantes de 2009 a 2016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403FA3DC-834D-DE4E-8BF0-F935601CC0FE}"/>
              </a:ext>
            </a:extLst>
          </p:cNvPr>
          <p:cNvSpPr/>
          <p:nvPr/>
        </p:nvSpPr>
        <p:spPr>
          <a:xfrm>
            <a:off x="611251" y="2493272"/>
            <a:ext cx="3253258" cy="15696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BD0A4C"/>
              </a:buClr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rgbClr val="BD0A4C"/>
                </a:solidFill>
                <a:latin typeface="Work Sans" pitchFamily="2" charset="77"/>
                <a:cs typeface="Arial" panose="020B0604020202020204" pitchFamily="34" charset="0"/>
              </a:rPr>
              <a:t>En general el suicidio es más frecuente en </a:t>
            </a:r>
            <a:r>
              <a:rPr lang="es-CO" sz="1200" b="1" dirty="0">
                <a:solidFill>
                  <a:srgbClr val="BD0A4C"/>
                </a:solidFill>
                <a:latin typeface="Work Sans" pitchFamily="2" charset="77"/>
                <a:cs typeface="Arial" panose="020B0604020202020204" pitchFamily="34" charset="0"/>
              </a:rPr>
              <a:t>hombres</a:t>
            </a:r>
          </a:p>
          <a:p>
            <a:pPr marL="285750" indent="-285750" algn="just">
              <a:buClr>
                <a:srgbClr val="BD0A4C"/>
              </a:buClr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rgbClr val="BD0A4C"/>
                </a:solidFill>
                <a:latin typeface="Work Sans" pitchFamily="2" charset="77"/>
                <a:cs typeface="Arial" panose="020B0604020202020204" pitchFamily="34" charset="0"/>
              </a:rPr>
              <a:t>Las tasas de mortalidad son de </a:t>
            </a:r>
            <a:r>
              <a:rPr lang="es-CO" sz="1200" b="1" dirty="0">
                <a:solidFill>
                  <a:srgbClr val="BD0A4C"/>
                </a:solidFill>
                <a:latin typeface="Work Sans" pitchFamily="2" charset="77"/>
                <a:cs typeface="Arial" panose="020B0604020202020204" pitchFamily="34" charset="0"/>
              </a:rPr>
              <a:t>3 a 4 veces más altas </a:t>
            </a:r>
            <a:r>
              <a:rPr lang="es-CO" sz="1200" dirty="0">
                <a:solidFill>
                  <a:srgbClr val="BD0A4C"/>
                </a:solidFill>
                <a:latin typeface="Work Sans" pitchFamily="2" charset="77"/>
                <a:cs typeface="Arial" panose="020B0604020202020204" pitchFamily="34" charset="0"/>
              </a:rPr>
              <a:t>que en las mujeres</a:t>
            </a:r>
          </a:p>
          <a:p>
            <a:pPr marL="285750" indent="-285750" algn="just">
              <a:buClr>
                <a:srgbClr val="BD0A4C"/>
              </a:buClr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rgbClr val="BD0A4C"/>
                </a:solidFill>
                <a:latin typeface="Work Sans" pitchFamily="2" charset="77"/>
                <a:cs typeface="Arial" panose="020B0604020202020204" pitchFamily="34" charset="0"/>
              </a:rPr>
              <a:t>Es más frecuente entre los </a:t>
            </a:r>
            <a:r>
              <a:rPr lang="es-CO" sz="1200" b="1" dirty="0">
                <a:solidFill>
                  <a:srgbClr val="BD0A4C"/>
                </a:solidFill>
                <a:latin typeface="Work Sans" pitchFamily="2" charset="77"/>
                <a:cs typeface="Arial" panose="020B0604020202020204" pitchFamily="34" charset="0"/>
              </a:rPr>
              <a:t>20 y 24 años de edad</a:t>
            </a:r>
          </a:p>
          <a:p>
            <a:pPr marL="285750" indent="-285750" algn="just">
              <a:buClr>
                <a:srgbClr val="BD0A4C"/>
              </a:buClr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rgbClr val="BD0A4C"/>
                </a:solidFill>
                <a:latin typeface="Work Sans" pitchFamily="2" charset="77"/>
                <a:cs typeface="Arial" panose="020B0604020202020204" pitchFamily="34" charset="0"/>
              </a:rPr>
              <a:t>Se presenta con mayor frecuencia en </a:t>
            </a:r>
            <a:r>
              <a:rPr lang="es-CO" sz="1200" b="1" dirty="0">
                <a:solidFill>
                  <a:srgbClr val="BD0A4C"/>
                </a:solidFill>
                <a:latin typeface="Work Sans" pitchFamily="2" charset="77"/>
                <a:cs typeface="Arial" panose="020B0604020202020204" pitchFamily="34" charset="0"/>
              </a:rPr>
              <a:t>solteros</a:t>
            </a:r>
          </a:p>
        </p:txBody>
      </p:sp>
    </p:spTree>
    <p:extLst>
      <p:ext uri="{BB962C8B-B14F-4D97-AF65-F5344CB8AC3E}">
        <p14:creationId xmlns:p14="http://schemas.microsoft.com/office/powerpoint/2010/main" val="4142516916"/>
      </p:ext>
    </p:extLst>
  </p:cSld>
  <p:clrMapOvr>
    <a:masterClrMapping/>
  </p:clrMapOvr>
</p:sld>
</file>

<file path=ppt/theme/theme1.xml><?xml version="1.0" encoding="utf-8"?>
<a:theme xmlns:a="http://schemas.openxmlformats.org/drawingml/2006/main" name="Presidencia de Colomba">
  <a:themeElements>
    <a:clrScheme name="Presidencia">
      <a:dk1>
        <a:srgbClr val="073763"/>
      </a:dk1>
      <a:lt1>
        <a:srgbClr val="FFFFFF"/>
      </a:lt1>
      <a:dk2>
        <a:srgbClr val="3C78D8"/>
      </a:dk2>
      <a:lt2>
        <a:srgbClr val="A4C2F4"/>
      </a:lt2>
      <a:accent1>
        <a:srgbClr val="E4EDFE"/>
      </a:accent1>
      <a:accent2>
        <a:srgbClr val="B7CFFF"/>
      </a:accent2>
      <a:accent3>
        <a:srgbClr val="88ACF8"/>
      </a:accent3>
      <a:accent4>
        <a:srgbClr val="5B8BFF"/>
      </a:accent4>
      <a:accent5>
        <a:srgbClr val="6D98FF"/>
      </a:accent5>
      <a:accent6>
        <a:srgbClr val="2A54A7"/>
      </a:accent6>
      <a:hlink>
        <a:srgbClr val="F45721"/>
      </a:hlink>
      <a:folHlink>
        <a:srgbClr val="FFA06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B033349C955DF499E1CF673D342881A" ma:contentTypeVersion="1" ma:contentTypeDescription="Crear nuevo documento." ma:contentTypeScope="" ma:versionID="613ba5a5d11106dc14b471613c62d361">
  <xsd:schema xmlns:xsd="http://www.w3.org/2001/XMLSchema" xmlns:xs="http://www.w3.org/2001/XMLSchema" xmlns:p="http://schemas.microsoft.com/office/2006/metadata/properties" xmlns:ns1="http://schemas.microsoft.com/sharepoint/v3" xmlns:ns2="81cc8fc0-8d1e-4295-8f37-5d076116407c" targetNamespace="http://schemas.microsoft.com/office/2006/metadata/properties" ma:root="true" ma:fieldsID="6d99b8e97536b24545a4edb6c24f8b5a" ns1:_="" ns2:_="">
    <xsd:import namespace="http://schemas.microsoft.com/sharepoint/v3"/>
    <xsd:import namespace="81cc8fc0-8d1e-4295-8f37-5d076116407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cc8fc0-8d1e-4295-8f37-5d076116407c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11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StartDate xmlns="http://schemas.microsoft.com/sharepoint/v3" xsi:nil="true"/>
    <PublishingExpirationDate xmlns="http://schemas.microsoft.com/sharepoint/v3" xsi:nil="true"/>
    <_dlc_DocId xmlns="81cc8fc0-8d1e-4295-8f37-5d076116407c">2TV4CCKVFCYA-871573773-1438</_dlc_DocId>
    <_dlc_DocIdUrl xmlns="81cc8fc0-8d1e-4295-8f37-5d076116407c">
      <Url>https://www.minjusticia.gov.co/programas-co/ODC/_layouts/15/DocIdRedir.aspx?ID=2TV4CCKVFCYA-871573773-1438</Url>
      <Description>2TV4CCKVFCYA-871573773-1438</Description>
    </_dlc_DocIdUrl>
  </documentManagement>
</p:properties>
</file>

<file path=customXml/itemProps1.xml><?xml version="1.0" encoding="utf-8"?>
<ds:datastoreItem xmlns:ds="http://schemas.openxmlformats.org/officeDocument/2006/customXml" ds:itemID="{6C427936-285C-4216-8BE7-6D66E1FF9DF5}"/>
</file>

<file path=customXml/itemProps2.xml><?xml version="1.0" encoding="utf-8"?>
<ds:datastoreItem xmlns:ds="http://schemas.openxmlformats.org/officeDocument/2006/customXml" ds:itemID="{71978E26-8BA3-4554-8757-971D3234B0CF}"/>
</file>

<file path=customXml/itemProps3.xml><?xml version="1.0" encoding="utf-8"?>
<ds:datastoreItem xmlns:ds="http://schemas.openxmlformats.org/officeDocument/2006/customXml" ds:itemID="{3B28F282-479C-497F-8B0E-2FF3856D47F5}"/>
</file>

<file path=customXml/itemProps4.xml><?xml version="1.0" encoding="utf-8"?>
<ds:datastoreItem xmlns:ds="http://schemas.openxmlformats.org/officeDocument/2006/customXml" ds:itemID="{5D1EC0B1-A55C-4C21-995B-3B64D6FEB0E9}"/>
</file>

<file path=docProps/app.xml><?xml version="1.0" encoding="utf-8"?>
<Properties xmlns="http://schemas.openxmlformats.org/officeDocument/2006/extended-properties" xmlns:vt="http://schemas.openxmlformats.org/officeDocument/2006/docPropsVTypes">
  <TotalTime>1741</TotalTime>
  <Words>2322</Words>
  <Application>Microsoft Office PowerPoint</Application>
  <PresentationFormat>Presentación en pantalla (16:9)</PresentationFormat>
  <Paragraphs>217</Paragraphs>
  <Slides>34</Slides>
  <Notes>34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0" baseType="lpstr">
      <vt:lpstr>Work Sans</vt:lpstr>
      <vt:lpstr>Work Sans SemiBold</vt:lpstr>
      <vt:lpstr>Arial</vt:lpstr>
      <vt:lpstr>Work Sans Light</vt:lpstr>
      <vt:lpstr>Work Sans Medium</vt:lpstr>
      <vt:lpstr>Presidencia de Colomba</vt:lpstr>
      <vt:lpstr>Presentación de PowerPoint</vt:lpstr>
      <vt:lpstr>Salud mental, prevención y atención del consumo de sustancias psicoactivas: una prioridad nacional </vt:lpstr>
      <vt:lpstr>Contenido</vt:lpstr>
      <vt:lpstr>Prioridad de política pública en salud</vt:lpstr>
      <vt:lpstr>Prioridades en salud pública</vt:lpstr>
      <vt:lpstr>Salud mental, problemas y trastornos mentales</vt:lpstr>
      <vt:lpstr>Salud mental, problemas y trastornos mentales</vt:lpstr>
      <vt:lpstr>Conducta suicida</vt:lpstr>
      <vt:lpstr>Conducta suicida</vt:lpstr>
      <vt:lpstr>Presentación de PowerPoint</vt:lpstr>
      <vt:lpstr>Comportamiento del consumo de SPA en población general a nivel nacional</vt:lpstr>
      <vt:lpstr>Comportamiento del consumo de SPA en población universitaria</vt:lpstr>
      <vt:lpstr>Comportamiento del consumo de SPA en población escolar</vt:lpstr>
      <vt:lpstr>Política Nacional de Salud Mental (Resolución 4886 de 2018) Política integral para la prevención y atención del consumo de sustancias psicoactivas (Resolución 089 de 2019) </vt:lpstr>
      <vt:lpstr>Diagnóstico</vt:lpstr>
      <vt:lpstr>Enfoques</vt:lpstr>
      <vt:lpstr>Objetivo general</vt:lpstr>
      <vt:lpstr>Líneas estratégicas de las políticas</vt:lpstr>
      <vt:lpstr>Política Nacional de Salud Mental Resolución 4886 de 2018</vt:lpstr>
      <vt:lpstr>Ejes y líneas de acción de la política</vt:lpstr>
      <vt:lpstr>Política Integral para la Prevención y Atención del Consumo de Sustancias Psicoactivas (SPA) Resolución 089 de 2019</vt:lpstr>
      <vt:lpstr>Ejes y líneas de acción de la política</vt:lpstr>
      <vt:lpstr>Eje 1: fortalecimiento de los factores protectores frente al consumo de SPA</vt:lpstr>
      <vt:lpstr>Eje 2: prevención de factores de riesgo frente al consumo de SPA</vt:lpstr>
      <vt:lpstr>Eje 3: tratamiento integral</vt:lpstr>
      <vt:lpstr>Eje 4: rehabilitación integral e inclusión social</vt:lpstr>
      <vt:lpstr>Eje 5: gestión, articulación y coordinación sectorial e intersectorial</vt:lpstr>
      <vt:lpstr>Guía técnica para la implementación de las dos Políticas. Hitos</vt:lpstr>
      <vt:lpstr>Presentación de PowerPoint</vt:lpstr>
      <vt:lpstr>Presentación de PowerPoint</vt:lpstr>
      <vt:lpstr>Ruta integral de atención para población con riesgos en salud mental, epilepsia y consumo de sustancias psicoactivas</vt:lpstr>
      <vt:lpstr>Complementariedad de la atención</vt:lpstr>
      <vt:lpstr>Ruta integral de atención para población con riesgos en salud mental, epilepsia y consumo de sustancias psicoactivas. 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Yennifer Viviana Cano Isaza</dc:creator>
  <cp:lastModifiedBy>Audiovisuales</cp:lastModifiedBy>
  <cp:revision>104</cp:revision>
  <dcterms:modified xsi:type="dcterms:W3CDTF">2019-04-03T15:25:15Z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0f5e24f8-8c73-4361-8041-9105f7b69fe4</vt:lpwstr>
  </property>
  <property fmtid="{D5CDD505-2E9C-101B-9397-08002B2CF9AE}" pid="3" name="ContentTypeId">
    <vt:lpwstr>0x0101005B033349C955DF499E1CF673D342881A</vt:lpwstr>
  </property>
</Properties>
</file>