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7" r:id="rId2"/>
    <p:sldId id="263" r:id="rId3"/>
    <p:sldId id="285" r:id="rId4"/>
    <p:sldId id="284" r:id="rId5"/>
    <p:sldId id="260" r:id="rId6"/>
    <p:sldId id="261" r:id="rId7"/>
    <p:sldId id="262" r:id="rId8"/>
    <p:sldId id="287" r:id="rId9"/>
    <p:sldId id="267" r:id="rId10"/>
    <p:sldId id="282" r:id="rId11"/>
    <p:sldId id="268" r:id="rId12"/>
    <p:sldId id="275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15F956-16B1-448A-B7A1-C0B32BBE03CF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45543-1268-4528-A009-C24DB7534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15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77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49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B058D-DEF5-4E94-A9CC-B213B232C2F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3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11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77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7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15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72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39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5B82EED-572A-4DD4-809A-1F6FD17AC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7105" y="2952183"/>
            <a:ext cx="5580860" cy="11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685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43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195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64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71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3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385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77EE-B29B-4E37-BA30-1E1E052AC368}" type="datetimeFigureOut">
              <a:rPr lang="es-CO" smtClean="0"/>
              <a:t>02/04/2019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5B2B-C21E-4C95-B3A7-5A0F7508F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3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148788" y="2310699"/>
            <a:ext cx="7202845" cy="1118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CO" b="1" dirty="0"/>
              <a:t>Estra</a:t>
            </a:r>
            <a:r>
              <a:rPr lang="es-CO" b="1" dirty="0" smtClean="0"/>
              <a:t>tegias para el control de las sustancias químicas</a:t>
            </a:r>
            <a:endParaRPr b="1"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515633" y="4237733"/>
            <a:ext cx="6836000" cy="9899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54BC"/>
              </a:buClr>
              <a:buSzPts val="2100"/>
              <a:buNone/>
            </a:pPr>
            <a:r>
              <a:rPr lang="es-ES" sz="2000" b="1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Carolina Mejía Liévano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54BC"/>
              </a:buClr>
              <a:buSzPts val="2100"/>
              <a:buNone/>
            </a:pPr>
            <a:r>
              <a:rPr lang="es-ES" sz="2000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Subdirectora de Control y Fiscalización de Sustancias Químicas y Estupefacientes</a:t>
            </a:r>
            <a:endParaRPr sz="2000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48015" y="2172029"/>
            <a:ext cx="4127185" cy="2448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Integral para Enfrentar el problema de las drogas ilícitas en Colombia 2018 - 2022</a:t>
            </a:r>
            <a:endParaRPr lang="es-CO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127906" y="1732419"/>
            <a:ext cx="5842000" cy="4298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6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2: Reducir la disponibilidad de drogas</a:t>
            </a:r>
          </a:p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67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6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estratégico 3: Control </a:t>
            </a:r>
            <a:r>
              <a:rPr lang="es-CO" sz="1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sustancias y productos químicos utilizados frecuentemente para producción de droga.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5164989" y="2783260"/>
            <a:ext cx="6985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8" name="27 CuadroTexto"/>
          <p:cNvSpPr txBox="1"/>
          <p:nvPr/>
        </p:nvSpPr>
        <p:spPr>
          <a:xfrm>
            <a:off x="406557" y="988482"/>
            <a:ext cx="11563349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CONTROL  PARA EL MANEJO DE SUSTANCIAS Y PRODUCTOS QUIMICOS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</p:spTree>
    <p:extLst>
      <p:ext uri="{BB962C8B-B14F-4D97-AF65-F5344CB8AC3E}">
        <p14:creationId xmlns:p14="http://schemas.microsoft.com/office/powerpoint/2010/main" val="2298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05836" y="1955258"/>
            <a:ext cx="11502339" cy="42473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rnd">
            <a:solidFill>
              <a:srgbClr val="0070C0"/>
            </a:solidFill>
            <a:beve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CO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regulatorios que fortalezcan la intervención articulada y focalizada. </a:t>
            </a: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las acciones de inspección, vigilancia y control del mercado de sustancias químicas, </a:t>
            </a: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Afianzar el control a las operaciones de comercio exterior de sustancias químicas. </a:t>
            </a: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las capacidades de generación de evidencia y gestión de la información  para la toma de decisiones, seguimiento y evaluación de las estrategias de control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32307" y="1296003"/>
            <a:ext cx="5268988" cy="430885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algn="ctr" defTabSz="914377">
              <a:defRPr/>
            </a:pPr>
            <a:endParaRPr lang="es-ES_tradnl" sz="20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sp>
        <p:nvSpPr>
          <p:cNvPr id="15" name="27 CuadroTexto"/>
          <p:cNvSpPr txBox="1"/>
          <p:nvPr/>
        </p:nvSpPr>
        <p:spPr>
          <a:xfrm>
            <a:off x="505837" y="1311390"/>
            <a:ext cx="11502339" cy="400110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PARA EL CONTROL DE LAS SUSTANCIAS QUÍMICAS Y PRECURSORES</a:t>
            </a:r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8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406557" y="988482"/>
            <a:ext cx="11563349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CONTROL  PARA EL MANEJO DE SUSTANCIAS Y PRODUCTOS QUIMICOS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5200" y="1659249"/>
            <a:ext cx="2446638" cy="2143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ilícita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Drogas</a:t>
            </a: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6557" y="1602260"/>
            <a:ext cx="3212757" cy="225716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ustancias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y precursores químicos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3800562" y="2207740"/>
            <a:ext cx="858988" cy="68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errar llave 14"/>
          <p:cNvSpPr/>
          <p:nvPr/>
        </p:nvSpPr>
        <p:spPr>
          <a:xfrm rot="5400000">
            <a:off x="5540224" y="-315440"/>
            <a:ext cx="205274" cy="8895961"/>
          </a:xfrm>
          <a:prstGeom prst="rightBrace">
            <a:avLst>
              <a:gd name="adj1" fmla="val 8333"/>
              <a:gd name="adj2" fmla="val 497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406557" y="4433437"/>
            <a:ext cx="11354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igilar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controlar la producción, comercio y uso de las sustancias químicas y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precursores como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estrategia adoptada a nivel global a partir de la Convención de las Naciones Unidas contra el Tráfico Ilícito de Estupefacientes y Sustancias Psicotrópicas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1988 adoptada por Colombia 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mediante la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Ley 67 de 1993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219901" y="1853680"/>
            <a:ext cx="3685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Listado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mínimo de sustancias a fiscalizar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integral de la producción y tráfico ilegal de drogas.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7445192" y="2296639"/>
            <a:ext cx="774709" cy="68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406557" y="988482"/>
            <a:ext cx="11563349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REGIMÉN DE CONTROL Y FISCALIZACIÓN DE PERCUSORES Y SUSTANCIAS QUIMICAS</a:t>
            </a:r>
            <a:endParaRPr lang="es-CO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6557" y="1618055"/>
            <a:ext cx="1859988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2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s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 </a:t>
            </a:r>
            <a:r>
              <a:rPr lang="es-E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de 1986</a:t>
            </a:r>
            <a:endParaRPr lang="es-CO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14535" y="1680666"/>
            <a:ext cx="8625193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Consejo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Nacional de Estupefacientes -CNE como máximo organismo asesor del Gobierno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Nacional.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Listado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sustancias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químicas que por su uso frecuente en el procesamiento ilícito de drogas deben estar sometidas a control directo del Estado a través de la implementación del Certificado de Carencia de Informes por Tráfico de Estupefacientes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es-CO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231823" y="1983998"/>
            <a:ext cx="476656" cy="260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503833" y="3031166"/>
            <a:ext cx="1859988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CO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55913" y="3507944"/>
            <a:ext cx="178417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2272 del 1991</a:t>
            </a:r>
            <a:endParaRPr lang="es-CO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2231823" y="3520133"/>
            <a:ext cx="462739" cy="260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2694562" y="3396810"/>
            <a:ext cx="860897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Controles frente a la importación de sustancias químicas Controladas, que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entrada a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Aduanas de Barranquilla, Cartagena, Buenaventura, Bogotá y Cúcuta.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678" y="4932632"/>
            <a:ext cx="188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2897 de 2011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10665" y="4701799"/>
            <a:ext cx="8392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control administrativo para el manejo de sustancias químicas a la Subdirección de Control y Fiscalización de Sustancias Químicas y Estupefacientes del Ministerio de Justicia y del Derecho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2217906" y="4957631"/>
            <a:ext cx="476656" cy="260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6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406557" y="988482"/>
            <a:ext cx="11563349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REGIMÉN DE CONTROL Y FISCALIZACIÓN DE PERCUSORES Y SUSTANCIAS QUIMICAS</a:t>
            </a:r>
            <a:endParaRPr lang="es-CO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56796" y="2253312"/>
            <a:ext cx="1859988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CO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05391" y="2461807"/>
            <a:ext cx="188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RESOLUCIÓN 001 DE 2015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85130" y="2253312"/>
            <a:ext cx="7020127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ocalizar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esfuerzos hacia sustancias químicas relevantes en el proceso de producción ilícita,  el listado de sustancias químicas se redujo  en número de 40 a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33;  y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enfoque territorial se dirigió al control de cemento, gasolina y ACPM en 10 departamentos de mayor afectación por presencia de cultivos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ilícitos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endParaRPr lang="es-CO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ortalecer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acciones de interdicción e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inteligencia.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endParaRPr lang="es-CO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incular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sector empresarial en la responsabilidad del control mediante el intercambio de información inusual y sospechosa que conlleve a procesos de investigación y judicialización efectivos.  </a:t>
            </a:r>
            <a:endParaRPr lang="es-CO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1" name="Cerrar llave 20"/>
          <p:cNvSpPr/>
          <p:nvPr/>
        </p:nvSpPr>
        <p:spPr>
          <a:xfrm>
            <a:off x="3040424" y="1710129"/>
            <a:ext cx="121066" cy="4914105"/>
          </a:xfrm>
          <a:prstGeom prst="rightBrace">
            <a:avLst>
              <a:gd name="adj1" fmla="val 8333"/>
              <a:gd name="adj2" fmla="val 497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0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539102" y="1141347"/>
            <a:ext cx="11263087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CONTROL  PARA EL MANEJO DE SUSTANCIAS Y PRODUCTOS QUIMICOS</a:t>
            </a:r>
          </a:p>
        </p:txBody>
      </p:sp>
      <p:cxnSp>
        <p:nvCxnSpPr>
          <p:cNvPr id="6" name="6 Conector recto"/>
          <p:cNvCxnSpPr/>
          <p:nvPr/>
        </p:nvCxnSpPr>
        <p:spPr>
          <a:xfrm>
            <a:off x="4415194" y="3670288"/>
            <a:ext cx="343431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7 Conector recto"/>
          <p:cNvCxnSpPr>
            <a:endCxn id="12" idx="0"/>
          </p:cNvCxnSpPr>
          <p:nvPr/>
        </p:nvCxnSpPr>
        <p:spPr>
          <a:xfrm>
            <a:off x="3247481" y="4314507"/>
            <a:ext cx="18616" cy="73094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3 Rectángulo"/>
          <p:cNvSpPr/>
          <p:nvPr/>
        </p:nvSpPr>
        <p:spPr>
          <a:xfrm>
            <a:off x="5531614" y="4261141"/>
            <a:ext cx="4061636" cy="1054107"/>
          </a:xfrm>
          <a:custGeom>
            <a:avLst/>
            <a:gdLst>
              <a:gd name="connsiteX0" fmla="*/ 0 w 4061637"/>
              <a:gd name="connsiteY0" fmla="*/ 0 h 1288033"/>
              <a:gd name="connsiteX1" fmla="*/ 4061637 w 4061637"/>
              <a:gd name="connsiteY1" fmla="*/ 0 h 1288033"/>
              <a:gd name="connsiteX2" fmla="*/ 4061637 w 4061637"/>
              <a:gd name="connsiteY2" fmla="*/ 1288033 h 1288033"/>
              <a:gd name="connsiteX3" fmla="*/ 0 w 4061637"/>
              <a:gd name="connsiteY3" fmla="*/ 1288033 h 1288033"/>
              <a:gd name="connsiteX4" fmla="*/ 0 w 4061637"/>
              <a:gd name="connsiteY4" fmla="*/ 0 h 1288033"/>
              <a:gd name="connsiteX0" fmla="*/ 4061637 w 4061637"/>
              <a:gd name="connsiteY0" fmla="*/ 0 h 1288033"/>
              <a:gd name="connsiteX1" fmla="*/ 4061637 w 4061637"/>
              <a:gd name="connsiteY1" fmla="*/ 1288033 h 1288033"/>
              <a:gd name="connsiteX2" fmla="*/ 0 w 4061637"/>
              <a:gd name="connsiteY2" fmla="*/ 1288033 h 1288033"/>
              <a:gd name="connsiteX3" fmla="*/ 91440 w 4061637"/>
              <a:gd name="connsiteY3" fmla="*/ 91440 h 1288033"/>
              <a:gd name="connsiteX0" fmla="*/ 4061637 w 4061637"/>
              <a:gd name="connsiteY0" fmla="*/ 0 h 1288033"/>
              <a:gd name="connsiteX1" fmla="*/ 4061637 w 4061637"/>
              <a:gd name="connsiteY1" fmla="*/ 1288033 h 1288033"/>
              <a:gd name="connsiteX2" fmla="*/ 0 w 4061637"/>
              <a:gd name="connsiteY2" fmla="*/ 1288033 h 1288033"/>
              <a:gd name="connsiteX3" fmla="*/ 6379 w 4061637"/>
              <a:gd name="connsiteY3" fmla="*/ 102072 h 128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1637" h="1288033">
                <a:moveTo>
                  <a:pt x="4061637" y="0"/>
                </a:moveTo>
                <a:lnTo>
                  <a:pt x="4061637" y="1288033"/>
                </a:lnTo>
                <a:lnTo>
                  <a:pt x="0" y="1288033"/>
                </a:lnTo>
                <a:cubicBezTo>
                  <a:pt x="0" y="858689"/>
                  <a:pt x="6379" y="102072"/>
                  <a:pt x="6379" y="102072"/>
                </a:cubicBez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9" name="5 Rectángulo redondeado"/>
          <p:cNvSpPr/>
          <p:nvPr/>
        </p:nvSpPr>
        <p:spPr>
          <a:xfrm>
            <a:off x="1990572" y="2679075"/>
            <a:ext cx="2556000" cy="199176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Ministerio de Justicia y del Derecho</a:t>
            </a:r>
          </a:p>
          <a:p>
            <a:pPr algn="ctr"/>
            <a:endParaRPr lang="es-MX" sz="1500" b="1" dirty="0">
              <a:solidFill>
                <a:schemeClr val="tx1"/>
              </a:solidFill>
            </a:endParaRPr>
          </a:p>
          <a:p>
            <a:pPr algn="ctr"/>
            <a:r>
              <a:rPr lang="es-MX" sz="1500" b="1" dirty="0">
                <a:solidFill>
                  <a:schemeClr val="tx1"/>
                </a:solidFill>
              </a:rPr>
              <a:t>Subdirección de Control y Fiscalización de Sustancias Químicas y Estupefacientes </a:t>
            </a:r>
            <a:endParaRPr lang="es-CO" sz="1500" dirty="0">
              <a:solidFill>
                <a:schemeClr val="tx1"/>
              </a:solidFill>
            </a:endParaRPr>
          </a:p>
        </p:txBody>
      </p:sp>
      <p:sp>
        <p:nvSpPr>
          <p:cNvPr id="10" name="10 Rectángulo redondeado"/>
          <p:cNvSpPr/>
          <p:nvPr/>
        </p:nvSpPr>
        <p:spPr>
          <a:xfrm>
            <a:off x="4888695" y="2683086"/>
            <a:ext cx="2556000" cy="1986599"/>
          </a:xfrm>
          <a:prstGeom prst="roundRect">
            <a:avLst/>
          </a:prstGeom>
          <a:solidFill>
            <a:srgbClr val="208438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white"/>
                </a:solidFill>
              </a:rPr>
              <a:t>Policía Nacional</a:t>
            </a:r>
          </a:p>
          <a:p>
            <a:pPr algn="ctr"/>
            <a:endParaRPr lang="es-MX" sz="1400" b="1" dirty="0">
              <a:solidFill>
                <a:prstClr val="white"/>
              </a:solidFill>
            </a:endParaRPr>
          </a:p>
          <a:p>
            <a:pPr algn="ctr"/>
            <a:r>
              <a:rPr lang="es-MX" sz="1600" b="1" dirty="0">
                <a:solidFill>
                  <a:prstClr val="white"/>
                </a:solidFill>
              </a:rPr>
              <a:t>Dirección Antinarcóticos</a:t>
            </a:r>
            <a:endParaRPr lang="es-CO" sz="1600" b="1" dirty="0">
              <a:solidFill>
                <a:prstClr val="white"/>
              </a:solidFill>
            </a:endParaRPr>
          </a:p>
        </p:txBody>
      </p:sp>
      <p:sp>
        <p:nvSpPr>
          <p:cNvPr id="11" name="11 Rectángulo redondeado"/>
          <p:cNvSpPr/>
          <p:nvPr/>
        </p:nvSpPr>
        <p:spPr>
          <a:xfrm>
            <a:off x="7801860" y="2681658"/>
            <a:ext cx="2556000" cy="198659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Fuerzas Militares</a:t>
            </a:r>
          </a:p>
          <a:p>
            <a:pPr algn="ctr"/>
            <a:r>
              <a:rPr lang="es-MX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 funciones de Policía Judicial)</a:t>
            </a:r>
          </a:p>
          <a:p>
            <a:pPr algn="ctr"/>
            <a:endParaRPr lang="es-MX" sz="1400" b="1" dirty="0">
              <a:solidFill>
                <a:prstClr val="white"/>
              </a:solidFill>
            </a:endParaRPr>
          </a:p>
          <a:p>
            <a:pPr algn="ctr"/>
            <a:r>
              <a:rPr lang="es-MX" sz="1600" b="1" dirty="0">
                <a:solidFill>
                  <a:prstClr val="white"/>
                </a:solidFill>
              </a:rPr>
              <a:t>Ejército</a:t>
            </a:r>
          </a:p>
          <a:p>
            <a:pPr algn="ctr"/>
            <a:r>
              <a:rPr lang="es-MX" sz="1600" b="1" dirty="0">
                <a:solidFill>
                  <a:prstClr val="white"/>
                </a:solidFill>
              </a:rPr>
              <a:t>Fuerza Aérea</a:t>
            </a:r>
          </a:p>
          <a:p>
            <a:pPr algn="ctr"/>
            <a:r>
              <a:rPr lang="es-MX" sz="1600" b="1" dirty="0">
                <a:solidFill>
                  <a:prstClr val="white"/>
                </a:solidFill>
              </a:rPr>
              <a:t>Armada Nacional</a:t>
            </a:r>
            <a:endParaRPr lang="es-CO" sz="1600" b="1" dirty="0">
              <a:solidFill>
                <a:prstClr val="white"/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2117001" y="5045449"/>
            <a:ext cx="2298192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28328A"/>
                </a:solidFill>
              </a:rPr>
              <a:t>Componente administrativo</a:t>
            </a:r>
            <a:endParaRPr lang="es-CO" sz="1600" b="1" dirty="0">
              <a:solidFill>
                <a:srgbClr val="28328A"/>
              </a:solidFill>
            </a:endParaRPr>
          </a:p>
        </p:txBody>
      </p:sp>
      <p:sp>
        <p:nvSpPr>
          <p:cNvPr id="13" name="13 CuadroTexto"/>
          <p:cNvSpPr txBox="1"/>
          <p:nvPr/>
        </p:nvSpPr>
        <p:spPr>
          <a:xfrm>
            <a:off x="6231232" y="5039905"/>
            <a:ext cx="276929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28328A"/>
                </a:solidFill>
              </a:rPr>
              <a:t>Componente operativo</a:t>
            </a:r>
          </a:p>
          <a:p>
            <a:pPr algn="ctr"/>
            <a:r>
              <a:rPr lang="es-MX" sz="1600" b="1" dirty="0">
                <a:solidFill>
                  <a:srgbClr val="28328A"/>
                </a:solidFill>
              </a:rPr>
              <a:t>Interdicción e inteligencia</a:t>
            </a:r>
            <a:endParaRPr lang="es-CO" sz="1600" b="1" dirty="0">
              <a:solidFill>
                <a:srgbClr val="28328A"/>
              </a:solidFill>
            </a:endParaRPr>
          </a:p>
        </p:txBody>
      </p:sp>
      <p:pic>
        <p:nvPicPr>
          <p:cNvPr id="14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65" y="1834724"/>
            <a:ext cx="705001" cy="659467"/>
          </a:xfrm>
          <a:prstGeom prst="rect">
            <a:avLst/>
          </a:prstGeom>
        </p:spPr>
      </p:pic>
      <p:pic>
        <p:nvPicPr>
          <p:cNvPr id="15" name="Picture 2" descr="https://upload.wikimedia.org/wikipedia/commons/thumb/9/96/Escudo_Fuerzas_Militares_de_Colombia.svg/200px-Escudo_Fuerzas_Militares_de_Colomb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90" y="1831087"/>
            <a:ext cx="645937" cy="6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inisterio de Justicia y del Dere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43" y="1807777"/>
            <a:ext cx="2417029" cy="6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603991" y="5644326"/>
            <a:ext cx="332421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O" sz="1333" dirty="0"/>
              <a:t>Artículo 20 del Decreto 2897 de 2011</a:t>
            </a:r>
          </a:p>
          <a:p>
            <a:pPr marL="228594" indent="-22859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O" sz="1333" dirty="0"/>
              <a:t>Artículo 23 del Decreto 1427 de 2017</a:t>
            </a:r>
          </a:p>
        </p:txBody>
      </p:sp>
      <p:sp>
        <p:nvSpPr>
          <p:cNvPr id="18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012494" y="6005353"/>
            <a:ext cx="3789695" cy="2970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330" b="1" dirty="0" smtClean="0"/>
              <a:t>Artículo 9 de la Resolución 0001 de 2015 del CNE</a:t>
            </a:r>
            <a:endParaRPr lang="es-CO" sz="1330" b="1" dirty="0"/>
          </a:p>
        </p:txBody>
      </p:sp>
    </p:spTree>
    <p:extLst>
      <p:ext uri="{BB962C8B-B14F-4D97-AF65-F5344CB8AC3E}">
        <p14:creationId xmlns:p14="http://schemas.microsoft.com/office/powerpoint/2010/main" val="28656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7274" y="1080861"/>
            <a:ext cx="11563349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CONTROL  PARA EL MANEJO DE SUSTANCIAS Y PRODUCTOS QUIMICOS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bre 7"/>
          <p:cNvSpPr/>
          <p:nvPr/>
        </p:nvSpPr>
        <p:spPr>
          <a:xfrm>
            <a:off x="606601" y="2183082"/>
            <a:ext cx="2841568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1642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900" dirty="0">
                <a:solidFill>
                  <a:schemeClr val="bg1"/>
                </a:solidFill>
              </a:rPr>
              <a:t>CCITE para 29 sustancias - SICOQ</a:t>
            </a:r>
          </a:p>
        </p:txBody>
      </p:sp>
      <p:sp>
        <p:nvSpPr>
          <p:cNvPr id="9" name="Forma libre 8"/>
          <p:cNvSpPr/>
          <p:nvPr/>
        </p:nvSpPr>
        <p:spPr>
          <a:xfrm rot="18289469">
            <a:off x="3203321" y="2239650"/>
            <a:ext cx="1201916" cy="31487"/>
          </a:xfrm>
          <a:custGeom>
            <a:avLst/>
            <a:gdLst>
              <a:gd name="connsiteX0" fmla="*/ 0 w 1227971"/>
              <a:gd name="connsiteY0" fmla="*/ 16062 h 32124"/>
              <a:gd name="connsiteX1" fmla="*/ 1227971 w 122797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7971" h="32124">
                <a:moveTo>
                  <a:pt x="0" y="16062"/>
                </a:moveTo>
                <a:lnTo>
                  <a:pt x="1227971" y="160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5987" tIns="-14639" rIns="595987" bIns="-14637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4386949" y="1625406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tx1"/>
                </a:solidFill>
              </a:rPr>
              <a:t>Revisión de antecedentes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6105289" y="2038665"/>
            <a:ext cx="687336" cy="31443"/>
          </a:xfrm>
          <a:custGeom>
            <a:avLst/>
            <a:gdLst>
              <a:gd name="connsiteX0" fmla="*/ 0 w 701251"/>
              <a:gd name="connsiteY0" fmla="*/ 16062 h 32124"/>
              <a:gd name="connsiteX1" fmla="*/ 701251 w 70125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251" h="32124">
                <a:moveTo>
                  <a:pt x="0" y="16062"/>
                </a:moveTo>
                <a:lnTo>
                  <a:pt x="701251" y="1606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795" tIns="-1469" rIns="345795" bIns="-1469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6792626" y="1625406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1642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1"/>
                </a:solidFill>
              </a:rPr>
              <a:t>Concepto jurídico</a:t>
            </a:r>
          </a:p>
        </p:txBody>
      </p:sp>
      <p:sp>
        <p:nvSpPr>
          <p:cNvPr id="13" name="Forma libre 12"/>
          <p:cNvSpPr/>
          <p:nvPr/>
        </p:nvSpPr>
        <p:spPr>
          <a:xfrm>
            <a:off x="3408909" y="2741992"/>
            <a:ext cx="687336" cy="31443"/>
          </a:xfrm>
          <a:custGeom>
            <a:avLst/>
            <a:gdLst>
              <a:gd name="connsiteX0" fmla="*/ 0 w 701251"/>
              <a:gd name="connsiteY0" fmla="*/ 16062 h 32124"/>
              <a:gd name="connsiteX1" fmla="*/ 701251 w 70125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251" h="32124">
                <a:moveTo>
                  <a:pt x="0" y="16062"/>
                </a:moveTo>
                <a:lnTo>
                  <a:pt x="701251" y="160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795" tIns="-1469" rIns="345795" bIns="-1469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4386949" y="2612065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tx1"/>
                </a:solidFill>
              </a:rPr>
              <a:t>Visita de inspección</a:t>
            </a:r>
          </a:p>
        </p:txBody>
      </p:sp>
      <p:sp>
        <p:nvSpPr>
          <p:cNvPr id="15" name="Forma libre 14"/>
          <p:cNvSpPr/>
          <p:nvPr/>
        </p:nvSpPr>
        <p:spPr>
          <a:xfrm>
            <a:off x="6105289" y="3025325"/>
            <a:ext cx="687336" cy="31443"/>
          </a:xfrm>
          <a:custGeom>
            <a:avLst/>
            <a:gdLst>
              <a:gd name="connsiteX0" fmla="*/ 0 w 701251"/>
              <a:gd name="connsiteY0" fmla="*/ 16062 h 32124"/>
              <a:gd name="connsiteX1" fmla="*/ 701251 w 70125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251" h="32124">
                <a:moveTo>
                  <a:pt x="0" y="16062"/>
                </a:moveTo>
                <a:lnTo>
                  <a:pt x="701251" y="1606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795" tIns="-1469" rIns="345795" bIns="-1469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6792626" y="2612065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1642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1"/>
                </a:solidFill>
              </a:rPr>
              <a:t>Policía Nacional</a:t>
            </a:r>
          </a:p>
        </p:txBody>
      </p:sp>
      <p:sp>
        <p:nvSpPr>
          <p:cNvPr id="17" name="Forma libre 16"/>
          <p:cNvSpPr/>
          <p:nvPr/>
        </p:nvSpPr>
        <p:spPr>
          <a:xfrm rot="3310531">
            <a:off x="3203322" y="3289463"/>
            <a:ext cx="1201916" cy="31487"/>
          </a:xfrm>
          <a:custGeom>
            <a:avLst/>
            <a:gdLst>
              <a:gd name="connsiteX0" fmla="*/ 0 w 1227971"/>
              <a:gd name="connsiteY0" fmla="*/ 16062 h 32124"/>
              <a:gd name="connsiteX1" fmla="*/ 1227971 w 122797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7971" h="32124">
                <a:moveTo>
                  <a:pt x="0" y="16062"/>
                </a:moveTo>
                <a:lnTo>
                  <a:pt x="1227971" y="160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5987" tIns="-14639" rIns="595987" bIns="-14637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4386949" y="3598726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tx1"/>
                </a:solidFill>
              </a:rPr>
              <a:t>Cupo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6105289" y="4011985"/>
            <a:ext cx="687336" cy="31443"/>
          </a:xfrm>
          <a:custGeom>
            <a:avLst/>
            <a:gdLst>
              <a:gd name="connsiteX0" fmla="*/ 0 w 701251"/>
              <a:gd name="connsiteY0" fmla="*/ 16062 h 32124"/>
              <a:gd name="connsiteX1" fmla="*/ 701251 w 70125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251" h="32124">
                <a:moveTo>
                  <a:pt x="0" y="16062"/>
                </a:moveTo>
                <a:lnTo>
                  <a:pt x="701251" y="1606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795" tIns="-1469" rIns="345795" bIns="-1469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20" name="Forma libre 19"/>
          <p:cNvSpPr/>
          <p:nvPr/>
        </p:nvSpPr>
        <p:spPr>
          <a:xfrm>
            <a:off x="6792626" y="3598726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1642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bg1"/>
                </a:solidFill>
              </a:rPr>
              <a:t>Concepto técnico</a:t>
            </a:r>
          </a:p>
        </p:txBody>
      </p:sp>
      <p:sp>
        <p:nvSpPr>
          <p:cNvPr id="21" name="Forma libre 20"/>
          <p:cNvSpPr/>
          <p:nvPr/>
        </p:nvSpPr>
        <p:spPr>
          <a:xfrm>
            <a:off x="954258" y="4849389"/>
            <a:ext cx="2265953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900" dirty="0">
                <a:solidFill>
                  <a:schemeClr val="bg1"/>
                </a:solidFill>
              </a:rPr>
              <a:t>Certificado de </a:t>
            </a:r>
            <a:r>
              <a:rPr lang="es-CO" sz="1900" dirty="0" smtClean="0">
                <a:solidFill>
                  <a:schemeClr val="bg1"/>
                </a:solidFill>
              </a:rPr>
              <a:t>registro de sustancias de Uso Masivo (4 sustancias)</a:t>
            </a:r>
            <a:endParaRPr lang="es-CO" sz="1900" dirty="0">
              <a:solidFill>
                <a:schemeClr val="bg1"/>
              </a:solidFill>
            </a:endParaRPr>
          </a:p>
        </p:txBody>
      </p:sp>
      <p:sp>
        <p:nvSpPr>
          <p:cNvPr id="22" name="Forma libre 21"/>
          <p:cNvSpPr/>
          <p:nvPr/>
        </p:nvSpPr>
        <p:spPr>
          <a:xfrm>
            <a:off x="3580783" y="5241802"/>
            <a:ext cx="687336" cy="31443"/>
          </a:xfrm>
          <a:custGeom>
            <a:avLst/>
            <a:gdLst>
              <a:gd name="connsiteX0" fmla="*/ 0 w 701251"/>
              <a:gd name="connsiteY0" fmla="*/ 16062 h 32124"/>
              <a:gd name="connsiteX1" fmla="*/ 701251 w 701251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251" h="32124">
                <a:moveTo>
                  <a:pt x="0" y="16062"/>
                </a:moveTo>
                <a:lnTo>
                  <a:pt x="701251" y="160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795" tIns="-1469" rIns="345795" bIns="-1469" numCol="1" spcCol="1270" anchor="ctr" anchorCtr="0">
            <a:noAutofit/>
          </a:bodyPr>
          <a:lstStyle/>
          <a:p>
            <a:pPr algn="ctr" defTabSz="2222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>
              <a:solidFill>
                <a:schemeClr val="bg1"/>
              </a:solidFill>
            </a:endParaRPr>
          </a:p>
        </p:txBody>
      </p:sp>
      <p:sp>
        <p:nvSpPr>
          <p:cNvPr id="23" name="Forma libre 22"/>
          <p:cNvSpPr/>
          <p:nvPr/>
        </p:nvSpPr>
        <p:spPr>
          <a:xfrm>
            <a:off x="4411834" y="5003654"/>
            <a:ext cx="1718340" cy="857964"/>
          </a:xfrm>
          <a:custGeom>
            <a:avLst/>
            <a:gdLst>
              <a:gd name="connsiteX0" fmla="*/ 0 w 1753127"/>
              <a:gd name="connsiteY0" fmla="*/ 87656 h 876563"/>
              <a:gd name="connsiteX1" fmla="*/ 87656 w 1753127"/>
              <a:gd name="connsiteY1" fmla="*/ 0 h 876563"/>
              <a:gd name="connsiteX2" fmla="*/ 1665471 w 1753127"/>
              <a:gd name="connsiteY2" fmla="*/ 0 h 876563"/>
              <a:gd name="connsiteX3" fmla="*/ 1753127 w 1753127"/>
              <a:gd name="connsiteY3" fmla="*/ 87656 h 876563"/>
              <a:gd name="connsiteX4" fmla="*/ 1753127 w 1753127"/>
              <a:gd name="connsiteY4" fmla="*/ 788907 h 876563"/>
              <a:gd name="connsiteX5" fmla="*/ 1665471 w 1753127"/>
              <a:gd name="connsiteY5" fmla="*/ 876563 h 876563"/>
              <a:gd name="connsiteX6" fmla="*/ 87656 w 1753127"/>
              <a:gd name="connsiteY6" fmla="*/ 876563 h 876563"/>
              <a:gd name="connsiteX7" fmla="*/ 0 w 1753127"/>
              <a:gd name="connsiteY7" fmla="*/ 788907 h 876563"/>
              <a:gd name="connsiteX8" fmla="*/ 0 w 1753127"/>
              <a:gd name="connsiteY8" fmla="*/ 87656 h 8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127" h="876563">
                <a:moveTo>
                  <a:pt x="0" y="87656"/>
                </a:moveTo>
                <a:cubicBezTo>
                  <a:pt x="0" y="39245"/>
                  <a:pt x="39245" y="0"/>
                  <a:pt x="87656" y="0"/>
                </a:cubicBezTo>
                <a:lnTo>
                  <a:pt x="1665471" y="0"/>
                </a:lnTo>
                <a:cubicBezTo>
                  <a:pt x="1713882" y="0"/>
                  <a:pt x="1753127" y="39245"/>
                  <a:pt x="1753127" y="87656"/>
                </a:cubicBezTo>
                <a:lnTo>
                  <a:pt x="1753127" y="788907"/>
                </a:lnTo>
                <a:cubicBezTo>
                  <a:pt x="1753127" y="837318"/>
                  <a:pt x="1713882" y="876563"/>
                  <a:pt x="1665471" y="876563"/>
                </a:cubicBezTo>
                <a:lnTo>
                  <a:pt x="87656" y="876563"/>
                </a:lnTo>
                <a:cubicBezTo>
                  <a:pt x="39245" y="876563"/>
                  <a:pt x="0" y="837318"/>
                  <a:pt x="0" y="788907"/>
                </a:cubicBezTo>
                <a:lnTo>
                  <a:pt x="0" y="8765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75" tIns="38375" rIns="38375" bIns="3837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>
                <a:solidFill>
                  <a:schemeClr val="tx1"/>
                </a:solidFill>
              </a:rPr>
              <a:t>Módulo en el SICOQ - Transitoriedad</a:t>
            </a:r>
          </a:p>
        </p:txBody>
      </p:sp>
      <p:sp>
        <p:nvSpPr>
          <p:cNvPr id="29" name="Cerrar llave 28"/>
          <p:cNvSpPr/>
          <p:nvPr/>
        </p:nvSpPr>
        <p:spPr>
          <a:xfrm>
            <a:off x="8510966" y="2612064"/>
            <a:ext cx="239001" cy="18446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0" name="CuadroTexto 29"/>
          <p:cNvSpPr txBox="1"/>
          <p:nvPr/>
        </p:nvSpPr>
        <p:spPr>
          <a:xfrm>
            <a:off x="8831139" y="3244624"/>
            <a:ext cx="1527915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Perfilamiento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de riesgos</a:t>
            </a:r>
          </a:p>
        </p:txBody>
      </p:sp>
      <p:sp>
        <p:nvSpPr>
          <p:cNvPr id="31" name="Cerrar llave 30"/>
          <p:cNvSpPr/>
          <p:nvPr/>
        </p:nvSpPr>
        <p:spPr>
          <a:xfrm>
            <a:off x="6417604" y="5023357"/>
            <a:ext cx="204876" cy="8784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2" name="CuadroTexto 31"/>
          <p:cNvSpPr txBox="1"/>
          <p:nvPr/>
        </p:nvSpPr>
        <p:spPr>
          <a:xfrm>
            <a:off x="6983051" y="5155305"/>
            <a:ext cx="1527915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Art. 12, Par.3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Res. 0001/2015</a:t>
            </a:r>
          </a:p>
        </p:txBody>
      </p:sp>
      <p:sp>
        <p:nvSpPr>
          <p:cNvPr id="33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</p:spTree>
    <p:extLst>
      <p:ext uri="{BB962C8B-B14F-4D97-AF65-F5344CB8AC3E}">
        <p14:creationId xmlns:p14="http://schemas.microsoft.com/office/powerpoint/2010/main" val="9707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7;p20"/>
          <p:cNvSpPr txBox="1">
            <a:spLocks noGrp="1"/>
          </p:cNvSpPr>
          <p:nvPr>
            <p:ph type="title" idx="4294967295"/>
          </p:nvPr>
        </p:nvSpPr>
        <p:spPr>
          <a:xfrm>
            <a:off x="4775200" y="122238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387274" y="1080861"/>
            <a:ext cx="11563349" cy="461665"/>
          </a:xfrm>
          <a:prstGeom prst="rect">
            <a:avLst/>
          </a:prstGeom>
          <a:solidFill>
            <a:srgbClr val="F57B3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CONTROL  PARA EL MANEJO DE SUSTANCIAS Y PRODUCTOS QUIMICOS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74" y="1639525"/>
            <a:ext cx="2843763" cy="50822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90751" y="2593058"/>
            <a:ext cx="28127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222222"/>
                </a:solidFill>
                <a:latin typeface="Arial" panose="020B0604020202020204" pitchFamily="34" charset="0"/>
              </a:rPr>
              <a:t>2430 personas naturales o jurídicas autorizadas, ubicadas en 3252 sedes en el país</a:t>
            </a: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CO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0950" y="2239307"/>
            <a:ext cx="5082251" cy="38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4781" y="1193952"/>
            <a:ext cx="5476169" cy="7386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algn="ctr" defTabSz="914377">
              <a:defRPr/>
            </a:pPr>
            <a:r>
              <a:rPr lang="es-ES_tradnl" sz="2000" b="1" dirty="0"/>
              <a:t>Incremento del consumo de sustancias químicas en Colombia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399444" y="2431997"/>
            <a:ext cx="143031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1.623 </a:t>
            </a:r>
            <a:r>
              <a:rPr lang="es-CO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377">
              <a:defRPr/>
            </a:pP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cocaína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47" y="3404360"/>
            <a:ext cx="3926540" cy="2829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Elipse 37"/>
          <p:cNvSpPr/>
          <p:nvPr/>
        </p:nvSpPr>
        <p:spPr>
          <a:xfrm>
            <a:off x="735292" y="1084709"/>
            <a:ext cx="1245961" cy="1245961"/>
          </a:xfrm>
          <a:prstGeom prst="ellipse">
            <a:avLst/>
          </a:prstGeom>
          <a:blipFill>
            <a:blip r:embed="rId4"/>
            <a:srcRect/>
            <a:stretch>
              <a:fillRect t="8889" b="-8889"/>
            </a:stretch>
          </a:blip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399445" y="1084708"/>
            <a:ext cx="1245961" cy="1245961"/>
          </a:xfrm>
          <a:prstGeom prst="ellipse">
            <a:avLst/>
          </a:prstGeom>
          <a:blipFill dpi="0" rotWithShape="1">
            <a:blip r:embed="rId5"/>
            <a:srcRect/>
            <a:stretch>
              <a:fillRect l="-5000" t="-13000" r="-14000" b="-1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38561" y="2373889"/>
            <a:ext cx="185949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171.000 ha</a:t>
            </a:r>
          </a:p>
          <a:p>
            <a:pPr algn="ctr" defTabSz="914377">
              <a:defRPr/>
            </a:pPr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defRPr/>
            </a:pPr>
            <a:r>
              <a:rPr lang="es-CO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Censo SIMCI a Dic. 2017</a:t>
            </a: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2023051" y="1749295"/>
            <a:ext cx="2283620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21" y="4486513"/>
            <a:ext cx="1792504" cy="95733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45" y="2458952"/>
            <a:ext cx="1644040" cy="695109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748B71E5-BE0F-4C19-98E0-EC0D96D9FCB8}"/>
              </a:ext>
            </a:extLst>
          </p:cNvPr>
          <p:cNvSpPr/>
          <p:nvPr/>
        </p:nvSpPr>
        <p:spPr>
          <a:xfrm>
            <a:off x="6249325" y="2515081"/>
            <a:ext cx="1798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CO" altLang="es-CO" sz="1200" b="1" dirty="0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 líquidas</a:t>
            </a:r>
          </a:p>
          <a:p>
            <a:pPr algn="ctr" defTabSz="914377">
              <a:defRPr/>
            </a:pPr>
            <a:r>
              <a:rPr lang="es-CO" altLang="es-CO" sz="1400" b="1" dirty="0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485.000 m3 </a:t>
            </a:r>
            <a:endParaRPr lang="es-CO" sz="1400" b="1" dirty="0">
              <a:solidFill>
                <a:srgbClr val="67676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8CE0E225-111B-48D4-BE9D-8187DF7827C3}"/>
              </a:ext>
            </a:extLst>
          </p:cNvPr>
          <p:cNvSpPr/>
          <p:nvPr/>
        </p:nvSpPr>
        <p:spPr>
          <a:xfrm>
            <a:off x="6118338" y="4767261"/>
            <a:ext cx="17441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CO" altLang="es-CO" sz="1200" b="1" dirty="0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 sólidas</a:t>
            </a:r>
          </a:p>
          <a:p>
            <a:pPr algn="ctr" defTabSz="914377">
              <a:defRPr/>
            </a:pPr>
            <a:r>
              <a:rPr lang="es-CO" altLang="es-CO" sz="1400" b="1" dirty="0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98.000 </a:t>
            </a:r>
            <a:r>
              <a:rPr lang="es-CO" altLang="es-CO" sz="1400" b="1" dirty="0" err="1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lang="es-CO" sz="1400" b="1" dirty="0">
              <a:solidFill>
                <a:srgbClr val="67676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0F7450B5-6EA3-4505-B873-9947040806AD}"/>
              </a:ext>
            </a:extLst>
          </p:cNvPr>
          <p:cNvSpPr/>
          <p:nvPr/>
        </p:nvSpPr>
        <p:spPr>
          <a:xfrm>
            <a:off x="8258316" y="2473347"/>
            <a:ext cx="87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CO" altLang="es-CO" sz="1500" b="1" dirty="0">
                <a:solidFill>
                  <a:srgbClr val="676767">
                    <a:lumMod val="50000"/>
                  </a:srgbClr>
                </a:solidFill>
              </a:rPr>
              <a:t>65 m3</a:t>
            </a:r>
            <a:endParaRPr lang="es-CO" sz="1500" b="1" dirty="0">
              <a:solidFill>
                <a:srgbClr val="676767">
                  <a:lumMod val="50000"/>
                </a:srgbClr>
              </a:solidFill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F8FC7067-4C8B-4669-A937-11FD05571333}"/>
              </a:ext>
            </a:extLst>
          </p:cNvPr>
          <p:cNvSpPr/>
          <p:nvPr/>
        </p:nvSpPr>
        <p:spPr>
          <a:xfrm>
            <a:off x="8246799" y="4627040"/>
            <a:ext cx="8401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s-CO" altLang="es-CO" sz="1500" b="1" dirty="0">
                <a:solidFill>
                  <a:srgbClr val="676767">
                    <a:lumMod val="50000"/>
                  </a:srgbClr>
                </a:solidFill>
              </a:rPr>
              <a:t>52 </a:t>
            </a:r>
            <a:r>
              <a:rPr lang="es-CO" altLang="es-CO" sz="1500" b="1" dirty="0" err="1">
                <a:solidFill>
                  <a:srgbClr val="676767">
                    <a:lumMod val="50000"/>
                  </a:srgbClr>
                </a:solidFill>
              </a:rPr>
              <a:t>tm</a:t>
            </a:r>
            <a:endParaRPr lang="es-CO" sz="1500" b="1" dirty="0">
              <a:solidFill>
                <a:srgbClr val="676767">
                  <a:lumMod val="50000"/>
                </a:srgbClr>
              </a:solidFill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DAFC88A7-6C1F-438A-9952-21D9FB03C037}"/>
              </a:ext>
            </a:extLst>
          </p:cNvPr>
          <p:cNvSpPr/>
          <p:nvPr/>
        </p:nvSpPr>
        <p:spPr>
          <a:xfrm>
            <a:off x="9829732" y="2479597"/>
            <a:ext cx="2205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s-CO" alt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7.461 </a:t>
            </a:r>
          </a:p>
          <a:p>
            <a:pPr defTabSz="914377">
              <a:defRPr/>
            </a:pPr>
            <a:r>
              <a:rPr lang="es-CO" altLang="es-CO" sz="1400" b="1" dirty="0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Camiones cisterna</a:t>
            </a:r>
            <a:endParaRPr lang="es-CO" sz="1400" b="1" dirty="0">
              <a:solidFill>
                <a:srgbClr val="67676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8664E11F-1E31-4B43-9A5B-C0318FED0C1E}"/>
              </a:ext>
            </a:extLst>
          </p:cNvPr>
          <p:cNvSpPr/>
          <p:nvPr/>
        </p:nvSpPr>
        <p:spPr>
          <a:xfrm>
            <a:off x="9689392" y="4639182"/>
            <a:ext cx="19982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s-CO" alt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1.884</a:t>
            </a:r>
            <a:r>
              <a:rPr lang="es-CO" altLang="es-CO" sz="1400" b="1" dirty="0">
                <a:solidFill>
                  <a:srgbClr val="67676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Tractocamiones</a:t>
            </a:r>
            <a:endParaRPr lang="es-CO" sz="1400" b="1" dirty="0">
              <a:solidFill>
                <a:srgbClr val="67676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27;p20"/>
          <p:cNvSpPr txBox="1">
            <a:spLocks/>
          </p:cNvSpPr>
          <p:nvPr/>
        </p:nvSpPr>
        <p:spPr>
          <a:xfrm>
            <a:off x="4775200" y="122073"/>
            <a:ext cx="7416800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400"/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165101" y="122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587829" y="2144458"/>
            <a:ext cx="6298163" cy="3317647"/>
            <a:chOff x="308064" y="3746203"/>
            <a:chExt cx="6225046" cy="1889235"/>
          </a:xfrm>
        </p:grpSpPr>
        <p:sp>
          <p:nvSpPr>
            <p:cNvPr id="25" name="Rectángulo 24"/>
            <p:cNvSpPr/>
            <p:nvPr/>
          </p:nvSpPr>
          <p:spPr>
            <a:xfrm>
              <a:off x="1199456" y="4077072"/>
              <a:ext cx="4680520" cy="936544"/>
            </a:xfrm>
            <a:prstGeom prst="rect">
              <a:avLst/>
            </a:prstGeom>
            <a:noFill/>
            <a:ln w="12700">
              <a:solidFill>
                <a:srgbClr val="6600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CO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6" name="19 Grupo"/>
            <p:cNvGrpSpPr/>
            <p:nvPr/>
          </p:nvGrpSpPr>
          <p:grpSpPr>
            <a:xfrm>
              <a:off x="2396700" y="3847586"/>
              <a:ext cx="1827092" cy="432926"/>
              <a:chOff x="3707529" y="4745736"/>
              <a:chExt cx="2378465" cy="663757"/>
            </a:xfrm>
          </p:grpSpPr>
          <p:sp>
            <p:nvSpPr>
              <p:cNvPr id="35" name="20 Rectángulo redondeado"/>
              <p:cNvSpPr/>
              <p:nvPr/>
            </p:nvSpPr>
            <p:spPr>
              <a:xfrm>
                <a:off x="3707529" y="4745736"/>
                <a:ext cx="2378465" cy="66375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7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CO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36" name="22 Rectángulo redondeado"/>
              <p:cNvSpPr/>
              <p:nvPr/>
            </p:nvSpPr>
            <p:spPr>
              <a:xfrm>
                <a:off x="3786257" y="4820015"/>
                <a:ext cx="2221009" cy="515199"/>
              </a:xfrm>
              <a:prstGeom prst="roundRect">
                <a:avLst>
                  <a:gd name="adj" fmla="val 50000"/>
                </a:avLst>
              </a:prstGeom>
              <a:solidFill>
                <a:srgbClr val="163A5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s-CO" sz="1600" dirty="0">
                    <a:solidFill>
                      <a:srgbClr val="FFFFFF"/>
                    </a:solidFill>
                    <a:latin typeface="Arial"/>
                  </a:rPr>
                  <a:t>Contrabando</a:t>
                </a:r>
              </a:p>
            </p:txBody>
          </p:sp>
        </p:grpSp>
        <p:grpSp>
          <p:nvGrpSpPr>
            <p:cNvPr id="27" name="19 Grupo"/>
            <p:cNvGrpSpPr/>
            <p:nvPr/>
          </p:nvGrpSpPr>
          <p:grpSpPr>
            <a:xfrm>
              <a:off x="308064" y="3860610"/>
              <a:ext cx="1827092" cy="432926"/>
              <a:chOff x="3707529" y="4745736"/>
              <a:chExt cx="2378465" cy="663757"/>
            </a:xfrm>
          </p:grpSpPr>
          <p:sp>
            <p:nvSpPr>
              <p:cNvPr id="33" name="20 Rectángulo redondeado"/>
              <p:cNvSpPr/>
              <p:nvPr/>
            </p:nvSpPr>
            <p:spPr>
              <a:xfrm>
                <a:off x="3707529" y="4745736"/>
                <a:ext cx="2378465" cy="66375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7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CO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34" name="22 Rectángulo redondeado"/>
              <p:cNvSpPr/>
              <p:nvPr/>
            </p:nvSpPr>
            <p:spPr>
              <a:xfrm>
                <a:off x="3786257" y="4820015"/>
                <a:ext cx="2221009" cy="515199"/>
              </a:xfrm>
              <a:prstGeom prst="roundRect">
                <a:avLst>
                  <a:gd name="adj" fmla="val 50000"/>
                </a:avLst>
              </a:prstGeom>
              <a:solidFill>
                <a:srgbClr val="163A5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s-CO" sz="1600" dirty="0">
                    <a:solidFill>
                      <a:srgbClr val="FFFFFF"/>
                    </a:solidFill>
                    <a:latin typeface="Arial"/>
                  </a:rPr>
                  <a:t>Desvío de la Industria lícita</a:t>
                </a:r>
              </a:p>
            </p:txBody>
          </p:sp>
        </p:grpSp>
        <p:grpSp>
          <p:nvGrpSpPr>
            <p:cNvPr id="28" name="19 Grupo"/>
            <p:cNvGrpSpPr/>
            <p:nvPr/>
          </p:nvGrpSpPr>
          <p:grpSpPr>
            <a:xfrm>
              <a:off x="4706018" y="3746203"/>
              <a:ext cx="1827092" cy="635029"/>
              <a:chOff x="3707529" y="4745736"/>
              <a:chExt cx="2378465" cy="663757"/>
            </a:xfrm>
          </p:grpSpPr>
          <p:sp>
            <p:nvSpPr>
              <p:cNvPr id="31" name="20 Rectángulo redondeado"/>
              <p:cNvSpPr/>
              <p:nvPr/>
            </p:nvSpPr>
            <p:spPr>
              <a:xfrm>
                <a:off x="3707529" y="4745736"/>
                <a:ext cx="2378465" cy="66375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7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CO">
                  <a:solidFill>
                    <a:srgbClr val="676767"/>
                  </a:solidFill>
                  <a:latin typeface="Arial"/>
                </a:endParaRPr>
              </a:p>
            </p:txBody>
          </p:sp>
          <p:sp>
            <p:nvSpPr>
              <p:cNvPr id="32" name="22 Rectángulo redondeado"/>
              <p:cNvSpPr/>
              <p:nvPr/>
            </p:nvSpPr>
            <p:spPr>
              <a:xfrm>
                <a:off x="3786257" y="4820015"/>
                <a:ext cx="2221009" cy="515199"/>
              </a:xfrm>
              <a:prstGeom prst="roundRect">
                <a:avLst>
                  <a:gd name="adj" fmla="val 50000"/>
                </a:avLst>
              </a:prstGeom>
              <a:solidFill>
                <a:srgbClr val="163A5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s-CO" sz="1600" dirty="0">
                    <a:solidFill>
                      <a:srgbClr val="FFFFFF"/>
                    </a:solidFill>
                    <a:latin typeface="Arial"/>
                  </a:rPr>
                  <a:t>Producción clandestina</a:t>
                </a:r>
              </a:p>
            </p:txBody>
          </p:sp>
        </p:grp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176" y="4524394"/>
              <a:ext cx="1622642" cy="9184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" name="CuadroTexto 29"/>
            <p:cNvSpPr txBox="1"/>
            <p:nvPr/>
          </p:nvSpPr>
          <p:spPr>
            <a:xfrm>
              <a:off x="2857237" y="5460174"/>
              <a:ext cx="1154551" cy="17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s-CO" sz="1400" b="1" dirty="0">
                  <a:solidFill>
                    <a:srgbClr val="6767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Tráfico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7438659" y="1160675"/>
            <a:ext cx="4312354" cy="5536689"/>
            <a:chOff x="6754085" y="2657347"/>
            <a:chExt cx="3109417" cy="4091557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4"/>
            <a:srcRect r="2758"/>
            <a:stretch/>
          </p:blipFill>
          <p:spPr>
            <a:xfrm>
              <a:off x="6754085" y="2657347"/>
              <a:ext cx="3024336" cy="4091557"/>
            </a:xfrm>
            <a:prstGeom prst="rect">
              <a:avLst/>
            </a:prstGeom>
          </p:spPr>
        </p:pic>
        <p:sp>
          <p:nvSpPr>
            <p:cNvPr id="39" name="CuadroTexto 38"/>
            <p:cNvSpPr txBox="1"/>
            <p:nvPr/>
          </p:nvSpPr>
          <p:spPr>
            <a:xfrm>
              <a:off x="8266253" y="3358773"/>
              <a:ext cx="1597249" cy="24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CO" sz="1500" b="1" dirty="0">
                  <a:solidFill>
                    <a:srgbClr val="676767">
                      <a:lumMod val="50000"/>
                    </a:srgbClr>
                  </a:solidFill>
                </a:rPr>
                <a:t>Rutas de desvío</a:t>
              </a:r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1773747" y="1160675"/>
            <a:ext cx="3784043" cy="430885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914377">
              <a:defRPr/>
            </a:pPr>
            <a:r>
              <a:rPr lang="es-ES_tradnl" sz="2000" b="1" dirty="0"/>
              <a:t>Origen de las sustancias químicas</a:t>
            </a:r>
          </a:p>
        </p:txBody>
      </p:sp>
      <p:sp>
        <p:nvSpPr>
          <p:cNvPr id="21" name="Google Shape;127;p20"/>
          <p:cNvSpPr txBox="1">
            <a:spLocks/>
          </p:cNvSpPr>
          <p:nvPr/>
        </p:nvSpPr>
        <p:spPr>
          <a:xfrm>
            <a:off x="4518704" y="8085"/>
            <a:ext cx="7673296" cy="698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400"/>
            </a:pPr>
            <a:r>
              <a:rPr lang="es-CO" sz="1867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Subdirección De Control Y Fiscalización De Sustancias Químicas Y Estupefacientes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4" t="47935" r="17005" b="41964"/>
          <a:stretch/>
        </p:blipFill>
        <p:spPr bwMode="auto">
          <a:xfrm>
            <a:off x="-60551" y="19074"/>
            <a:ext cx="4610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2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2TV4CCKVFCYA-871573773-1437</_dlc_DocId>
    <_dlc_DocIdUrl xmlns="81cc8fc0-8d1e-4295-8f37-5d076116407c">
      <Url>https://www.minjusticia.gov.co/programas-co/ODC/_layouts/15/DocIdRedir.aspx?ID=2TV4CCKVFCYA-871573773-1437</Url>
      <Description>2TV4CCKVFCYA-871573773-1437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3B3C7C-8CBD-467B-989A-E85DC0767226}"/>
</file>

<file path=customXml/itemProps2.xml><?xml version="1.0" encoding="utf-8"?>
<ds:datastoreItem xmlns:ds="http://schemas.openxmlformats.org/officeDocument/2006/customXml" ds:itemID="{C8583C48-E7B2-43BA-B8E7-6002FBFB3C31}"/>
</file>

<file path=customXml/itemProps3.xml><?xml version="1.0" encoding="utf-8"?>
<ds:datastoreItem xmlns:ds="http://schemas.openxmlformats.org/officeDocument/2006/customXml" ds:itemID="{EAC4DB5D-78E4-4F02-AA6D-56E6D4818EC6}"/>
</file>

<file path=customXml/itemProps4.xml><?xml version="1.0" encoding="utf-8"?>
<ds:datastoreItem xmlns:ds="http://schemas.openxmlformats.org/officeDocument/2006/customXml" ds:itemID="{D4DAC0DB-17D2-4B19-9B2F-CC2817EB61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783</Words>
  <Application>Microsoft Office PowerPoint</Application>
  <PresentationFormat>Panorámica</PresentationFormat>
  <Paragraphs>112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Cambria</vt:lpstr>
      <vt:lpstr>Times New Roman</vt:lpstr>
      <vt:lpstr>Work Sans Light</vt:lpstr>
      <vt:lpstr>Work Sans SemiBold</vt:lpstr>
      <vt:lpstr>Tema de Office</vt:lpstr>
      <vt:lpstr>Estrategias para el control de las sustancias químicas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Subdirección De Control Y Fiscalización De Sustancias Químicas Y Estupefacientes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MEJIA LIEVANO</dc:creator>
  <cp:lastModifiedBy>CAROLINA MEJIA LIEVANO</cp:lastModifiedBy>
  <cp:revision>26</cp:revision>
  <cp:lastPrinted>2019-04-03T01:28:06Z</cp:lastPrinted>
  <dcterms:created xsi:type="dcterms:W3CDTF">2019-04-02T01:44:26Z</dcterms:created>
  <dcterms:modified xsi:type="dcterms:W3CDTF">2019-04-03T02:58:40Z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4624d87f-b045-400b-b0d2-01e516d4e274</vt:lpwstr>
  </property>
</Properties>
</file>