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2" r:id="rId1"/>
  </p:sldMasterIdLst>
  <p:notesMasterIdLst>
    <p:notesMasterId r:id="rId16"/>
  </p:notesMasterIdLst>
  <p:sldIdLst>
    <p:sldId id="256" r:id="rId2"/>
    <p:sldId id="260" r:id="rId3"/>
    <p:sldId id="266" r:id="rId4"/>
    <p:sldId id="268" r:id="rId5"/>
    <p:sldId id="269" r:id="rId6"/>
    <p:sldId id="276" r:id="rId7"/>
    <p:sldId id="270" r:id="rId8"/>
    <p:sldId id="271" r:id="rId9"/>
    <p:sldId id="272" r:id="rId10"/>
    <p:sldId id="273" r:id="rId11"/>
    <p:sldId id="274" r:id="rId12"/>
    <p:sldId id="275" r:id="rId13"/>
    <p:sldId id="277" r:id="rId14"/>
    <p:sldId id="279" r:id="rId15"/>
  </p:sldIdLst>
  <p:sldSz cx="9144000" cy="5143500" type="screen16x9"/>
  <p:notesSz cx="6797675" cy="9928225"/>
  <p:embeddedFontLst>
    <p:embeddedFont>
      <p:font typeface="Calibri" panose="020F0502020204030204" pitchFamily="34" charset="0"/>
      <p:regular r:id="rId17"/>
      <p:bold r:id="rId18"/>
      <p:italic r:id="rId19"/>
      <p:boldItalic r:id="rId20"/>
    </p:embeddedFont>
    <p:embeddedFont>
      <p:font typeface="Work Sans" panose="020B0604020202020204" charset="0"/>
      <p:regular r:id="rId21"/>
      <p:bold r:id="rId22"/>
    </p:embeddedFont>
    <p:embeddedFont>
      <p:font typeface="Work Sans Light" panose="020B0604020202020204" charset="0"/>
      <p:regular r:id="rId23"/>
    </p:embeddedFont>
    <p:embeddedFont>
      <p:font typeface="Work Sans SemiBold" panose="020B0604020202020204" charset="0"/>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FFD"/>
    <a:srgbClr val="72B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p:restoredTop sz="94631"/>
  </p:normalViewPr>
  <p:slideViewPr>
    <p:cSldViewPr snapToGrid="0" snapToObjects="1" showGuides="1">
      <p:cViewPr varScale="1">
        <p:scale>
          <a:sx n="90" d="100"/>
          <a:sy n="90" d="100"/>
        </p:scale>
        <p:origin x="81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 Id="rId30"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B33B3B-A2D8-4F99-835E-B928CD74D84D}" type="doc">
      <dgm:prSet loTypeId="urn:microsoft.com/office/officeart/2005/8/layout/pyramid1" loCatId="pyramid" qsTypeId="urn:microsoft.com/office/officeart/2005/8/quickstyle/simple1" qsCatId="simple" csTypeId="urn:microsoft.com/office/officeart/2005/8/colors/accent1_3" csCatId="accent1" phldr="1"/>
      <dgm:spPr/>
    </dgm:pt>
    <dgm:pt modelId="{22B56987-E309-4DBB-BB5D-8C6DC45B2EB3}">
      <dgm:prSet phldrT="[Texto]"/>
      <dgm:spPr>
        <a:solidFill>
          <a:schemeClr val="bg1"/>
        </a:solidFill>
      </dgm:spPr>
      <dgm:t>
        <a:bodyPr/>
        <a:lstStyle/>
        <a:p>
          <a:r>
            <a:rPr lang="es-CO" b="0" dirty="0">
              <a:solidFill>
                <a:sysClr val="windowText" lastClr="000000"/>
              </a:solidFill>
              <a:latin typeface="Work Sans "/>
            </a:rPr>
            <a:t>Seguimiento </a:t>
          </a:r>
        </a:p>
      </dgm:t>
    </dgm:pt>
    <dgm:pt modelId="{6304C82D-F334-4F20-A6CE-3A19CD5DB3E2}" type="parTrans" cxnId="{D07CE8C2-CF61-4B33-9320-E38DBF5919FC}">
      <dgm:prSet/>
      <dgm:spPr/>
      <dgm:t>
        <a:bodyPr/>
        <a:lstStyle/>
        <a:p>
          <a:endParaRPr lang="es-CO"/>
        </a:p>
      </dgm:t>
    </dgm:pt>
    <dgm:pt modelId="{88720055-7051-45E0-8759-DDE933A2A0FB}" type="sibTrans" cxnId="{D07CE8C2-CF61-4B33-9320-E38DBF5919FC}">
      <dgm:prSet/>
      <dgm:spPr/>
      <dgm:t>
        <a:bodyPr/>
        <a:lstStyle/>
        <a:p>
          <a:endParaRPr lang="es-CO"/>
        </a:p>
      </dgm:t>
    </dgm:pt>
    <dgm:pt modelId="{A1A0E52C-3B06-4959-A34E-FD457777D965}">
      <dgm:prSet phldrT="[Texto]"/>
      <dgm:spPr>
        <a:solidFill>
          <a:schemeClr val="accent1">
            <a:lumMod val="90000"/>
          </a:schemeClr>
        </a:solidFill>
      </dgm:spPr>
      <dgm:t>
        <a:bodyPr/>
        <a:lstStyle/>
        <a:p>
          <a:r>
            <a:rPr lang="es-CO" b="0" dirty="0">
              <a:solidFill>
                <a:sysClr val="windowText" lastClr="000000"/>
              </a:solidFill>
              <a:latin typeface="Work Sans "/>
            </a:rPr>
            <a:t>Implementación </a:t>
          </a:r>
        </a:p>
      </dgm:t>
    </dgm:pt>
    <dgm:pt modelId="{4840362B-B81D-4972-9D71-83E6E62E1183}" type="parTrans" cxnId="{FACF2A23-FDC5-47DF-A5AA-C016BECB33EC}">
      <dgm:prSet/>
      <dgm:spPr/>
      <dgm:t>
        <a:bodyPr/>
        <a:lstStyle/>
        <a:p>
          <a:endParaRPr lang="es-CO"/>
        </a:p>
      </dgm:t>
    </dgm:pt>
    <dgm:pt modelId="{A651C0E8-16A5-43F0-B529-85BF19F8249B}" type="sibTrans" cxnId="{FACF2A23-FDC5-47DF-A5AA-C016BECB33EC}">
      <dgm:prSet/>
      <dgm:spPr/>
      <dgm:t>
        <a:bodyPr/>
        <a:lstStyle/>
        <a:p>
          <a:endParaRPr lang="es-CO"/>
        </a:p>
      </dgm:t>
    </dgm:pt>
    <dgm:pt modelId="{198B5F20-5A4B-47E7-A10F-32A88E6836DD}">
      <dgm:prSet phldrT="[Texto]"/>
      <dgm:spPr>
        <a:solidFill>
          <a:schemeClr val="accent1">
            <a:lumMod val="25000"/>
          </a:schemeClr>
        </a:solidFill>
      </dgm:spPr>
      <dgm:t>
        <a:bodyPr/>
        <a:lstStyle/>
        <a:p>
          <a:r>
            <a:rPr lang="es-CO" b="0" dirty="0">
              <a:solidFill>
                <a:schemeClr val="bg1"/>
              </a:solidFill>
              <a:latin typeface="Work Sans "/>
            </a:rPr>
            <a:t>Planeación Participativa</a:t>
          </a:r>
        </a:p>
      </dgm:t>
    </dgm:pt>
    <dgm:pt modelId="{CF440007-410E-4083-BD47-6138B46F5EE7}" type="parTrans" cxnId="{21A3E21E-0667-4C25-A8ED-90C10AAD0DDB}">
      <dgm:prSet/>
      <dgm:spPr/>
      <dgm:t>
        <a:bodyPr/>
        <a:lstStyle/>
        <a:p>
          <a:endParaRPr lang="es-CO"/>
        </a:p>
      </dgm:t>
    </dgm:pt>
    <dgm:pt modelId="{1E2F93DC-86B5-4492-8DEB-61AD8D3215EA}" type="sibTrans" cxnId="{21A3E21E-0667-4C25-A8ED-90C10AAD0DDB}">
      <dgm:prSet/>
      <dgm:spPr/>
      <dgm:t>
        <a:bodyPr/>
        <a:lstStyle/>
        <a:p>
          <a:endParaRPr lang="es-CO"/>
        </a:p>
      </dgm:t>
    </dgm:pt>
    <dgm:pt modelId="{BE4F65D7-28E7-43E6-B228-8ACAD1E5DEDF}">
      <dgm:prSet phldrT="[Texto]"/>
      <dgm:spPr>
        <a:solidFill>
          <a:schemeClr val="accent1">
            <a:lumMod val="75000"/>
          </a:schemeClr>
        </a:solidFill>
      </dgm:spPr>
      <dgm:t>
        <a:bodyPr/>
        <a:lstStyle/>
        <a:p>
          <a:r>
            <a:rPr lang="es-CO" b="0" dirty="0">
              <a:solidFill>
                <a:schemeClr val="bg1"/>
              </a:solidFill>
              <a:latin typeface="Work Sans "/>
            </a:rPr>
            <a:t>Financiamiento</a:t>
          </a:r>
        </a:p>
      </dgm:t>
    </dgm:pt>
    <dgm:pt modelId="{98D38087-830F-43BE-8BD3-38E5D47F7B9B}" type="parTrans" cxnId="{FA820AD1-9AB6-47E3-980D-AECDFADDD49E}">
      <dgm:prSet/>
      <dgm:spPr/>
      <dgm:t>
        <a:bodyPr/>
        <a:lstStyle/>
        <a:p>
          <a:endParaRPr lang="es-CO"/>
        </a:p>
      </dgm:t>
    </dgm:pt>
    <dgm:pt modelId="{8D1F08BA-3E24-402C-BC82-AC77B0C8E975}" type="sibTrans" cxnId="{FA820AD1-9AB6-47E3-980D-AECDFADDD49E}">
      <dgm:prSet/>
      <dgm:spPr/>
      <dgm:t>
        <a:bodyPr/>
        <a:lstStyle/>
        <a:p>
          <a:endParaRPr lang="es-CO"/>
        </a:p>
      </dgm:t>
    </dgm:pt>
    <dgm:pt modelId="{F991058A-7B95-489E-90FA-AD72397D2253}">
      <dgm:prSet phldrT="[Texto]"/>
      <dgm:spPr>
        <a:solidFill>
          <a:srgbClr val="0070C0"/>
        </a:solidFill>
      </dgm:spPr>
      <dgm:t>
        <a:bodyPr/>
        <a:lstStyle/>
        <a:p>
          <a:r>
            <a:rPr lang="es-CO" b="0" dirty="0">
              <a:solidFill>
                <a:schemeClr val="bg1"/>
              </a:solidFill>
              <a:latin typeface="Work Sans "/>
            </a:rPr>
            <a:t>Creación Portafolios</a:t>
          </a:r>
        </a:p>
      </dgm:t>
    </dgm:pt>
    <dgm:pt modelId="{0300A468-6842-4E78-AB7D-9ED954402F51}" type="parTrans" cxnId="{50C9058F-C61E-4072-A07C-F432A32FF6C2}">
      <dgm:prSet/>
      <dgm:spPr/>
      <dgm:t>
        <a:bodyPr/>
        <a:lstStyle/>
        <a:p>
          <a:endParaRPr lang="es-CO"/>
        </a:p>
      </dgm:t>
    </dgm:pt>
    <dgm:pt modelId="{E336BFC9-1134-414F-A42F-7062D6428D6B}" type="sibTrans" cxnId="{50C9058F-C61E-4072-A07C-F432A32FF6C2}">
      <dgm:prSet/>
      <dgm:spPr/>
      <dgm:t>
        <a:bodyPr/>
        <a:lstStyle/>
        <a:p>
          <a:endParaRPr lang="es-CO"/>
        </a:p>
      </dgm:t>
    </dgm:pt>
    <dgm:pt modelId="{C9609EDA-56A5-445B-AC9E-7D04FEF46430}" type="pres">
      <dgm:prSet presAssocID="{AAB33B3B-A2D8-4F99-835E-B928CD74D84D}" presName="Name0" presStyleCnt="0">
        <dgm:presLayoutVars>
          <dgm:dir/>
          <dgm:animLvl val="lvl"/>
          <dgm:resizeHandles val="exact"/>
        </dgm:presLayoutVars>
      </dgm:prSet>
      <dgm:spPr/>
    </dgm:pt>
    <dgm:pt modelId="{537E3E92-1C73-4948-975D-19349BB6EAEB}" type="pres">
      <dgm:prSet presAssocID="{22B56987-E309-4DBB-BB5D-8C6DC45B2EB3}" presName="Name8" presStyleCnt="0"/>
      <dgm:spPr/>
    </dgm:pt>
    <dgm:pt modelId="{40BF9931-601F-4DDC-93A2-3A7109CCF207}" type="pres">
      <dgm:prSet presAssocID="{22B56987-E309-4DBB-BB5D-8C6DC45B2EB3}" presName="level" presStyleLbl="node1" presStyleIdx="0" presStyleCnt="5" custLinFactNeighborX="-1500">
        <dgm:presLayoutVars>
          <dgm:chMax val="1"/>
          <dgm:bulletEnabled val="1"/>
        </dgm:presLayoutVars>
      </dgm:prSet>
      <dgm:spPr/>
    </dgm:pt>
    <dgm:pt modelId="{DF11477B-F26D-4B90-847A-7FDDF9F84C59}" type="pres">
      <dgm:prSet presAssocID="{22B56987-E309-4DBB-BB5D-8C6DC45B2EB3}" presName="levelTx" presStyleLbl="revTx" presStyleIdx="0" presStyleCnt="0">
        <dgm:presLayoutVars>
          <dgm:chMax val="1"/>
          <dgm:bulletEnabled val="1"/>
        </dgm:presLayoutVars>
      </dgm:prSet>
      <dgm:spPr/>
    </dgm:pt>
    <dgm:pt modelId="{BADE5FEB-CD75-49A8-8257-AB4DF71362E2}" type="pres">
      <dgm:prSet presAssocID="{A1A0E52C-3B06-4959-A34E-FD457777D965}" presName="Name8" presStyleCnt="0"/>
      <dgm:spPr/>
    </dgm:pt>
    <dgm:pt modelId="{2A46ED48-933E-43A5-ADEE-854420DFAB5C}" type="pres">
      <dgm:prSet presAssocID="{A1A0E52C-3B06-4959-A34E-FD457777D965}" presName="level" presStyleLbl="node1" presStyleIdx="1" presStyleCnt="5" custLinFactNeighborX="-749">
        <dgm:presLayoutVars>
          <dgm:chMax val="1"/>
          <dgm:bulletEnabled val="1"/>
        </dgm:presLayoutVars>
      </dgm:prSet>
      <dgm:spPr/>
    </dgm:pt>
    <dgm:pt modelId="{68EE8947-07F0-4DD0-9FE4-9B462C8CD465}" type="pres">
      <dgm:prSet presAssocID="{A1A0E52C-3B06-4959-A34E-FD457777D965}" presName="levelTx" presStyleLbl="revTx" presStyleIdx="0" presStyleCnt="0">
        <dgm:presLayoutVars>
          <dgm:chMax val="1"/>
          <dgm:bulletEnabled val="1"/>
        </dgm:presLayoutVars>
      </dgm:prSet>
      <dgm:spPr/>
    </dgm:pt>
    <dgm:pt modelId="{2A84DC77-4603-41B1-9582-3C1FC9B95AFA}" type="pres">
      <dgm:prSet presAssocID="{BE4F65D7-28E7-43E6-B228-8ACAD1E5DEDF}" presName="Name8" presStyleCnt="0"/>
      <dgm:spPr/>
    </dgm:pt>
    <dgm:pt modelId="{FA7EB60A-3D98-4BE1-BEF2-079DB033BEF4}" type="pres">
      <dgm:prSet presAssocID="{BE4F65D7-28E7-43E6-B228-8ACAD1E5DEDF}" presName="level" presStyleLbl="node1" presStyleIdx="2" presStyleCnt="5" custLinFactNeighborX="-501">
        <dgm:presLayoutVars>
          <dgm:chMax val="1"/>
          <dgm:bulletEnabled val="1"/>
        </dgm:presLayoutVars>
      </dgm:prSet>
      <dgm:spPr/>
    </dgm:pt>
    <dgm:pt modelId="{56FD3BAD-4C0C-46AB-A74C-1FC9BA657A7D}" type="pres">
      <dgm:prSet presAssocID="{BE4F65D7-28E7-43E6-B228-8ACAD1E5DEDF}" presName="levelTx" presStyleLbl="revTx" presStyleIdx="0" presStyleCnt="0">
        <dgm:presLayoutVars>
          <dgm:chMax val="1"/>
          <dgm:bulletEnabled val="1"/>
        </dgm:presLayoutVars>
      </dgm:prSet>
      <dgm:spPr/>
    </dgm:pt>
    <dgm:pt modelId="{5EE13226-A901-438D-B994-9773E36FFE64}" type="pres">
      <dgm:prSet presAssocID="{F991058A-7B95-489E-90FA-AD72397D2253}" presName="Name8" presStyleCnt="0"/>
      <dgm:spPr/>
    </dgm:pt>
    <dgm:pt modelId="{A4E62037-CC73-42B0-A26E-B99ED83AFED1}" type="pres">
      <dgm:prSet presAssocID="{F991058A-7B95-489E-90FA-AD72397D2253}" presName="level" presStyleLbl="node1" presStyleIdx="3" presStyleCnt="5" custLinFactNeighborX="-373">
        <dgm:presLayoutVars>
          <dgm:chMax val="1"/>
          <dgm:bulletEnabled val="1"/>
        </dgm:presLayoutVars>
      </dgm:prSet>
      <dgm:spPr/>
    </dgm:pt>
    <dgm:pt modelId="{60145A03-D22A-45EC-B96C-082E3D328013}" type="pres">
      <dgm:prSet presAssocID="{F991058A-7B95-489E-90FA-AD72397D2253}" presName="levelTx" presStyleLbl="revTx" presStyleIdx="0" presStyleCnt="0">
        <dgm:presLayoutVars>
          <dgm:chMax val="1"/>
          <dgm:bulletEnabled val="1"/>
        </dgm:presLayoutVars>
      </dgm:prSet>
      <dgm:spPr/>
    </dgm:pt>
    <dgm:pt modelId="{0FA3D752-A38A-4711-95EF-2E541561F93A}" type="pres">
      <dgm:prSet presAssocID="{198B5F20-5A4B-47E7-A10F-32A88E6836DD}" presName="Name8" presStyleCnt="0"/>
      <dgm:spPr/>
    </dgm:pt>
    <dgm:pt modelId="{3FDC3AC5-5987-4DD2-9A9A-F920E6F7B4F3}" type="pres">
      <dgm:prSet presAssocID="{198B5F20-5A4B-47E7-A10F-32A88E6836DD}" presName="level" presStyleLbl="node1" presStyleIdx="4" presStyleCnt="5" custLinFactNeighborX="-300">
        <dgm:presLayoutVars>
          <dgm:chMax val="1"/>
          <dgm:bulletEnabled val="1"/>
        </dgm:presLayoutVars>
      </dgm:prSet>
      <dgm:spPr/>
    </dgm:pt>
    <dgm:pt modelId="{3B8F73DB-44DD-4916-88D4-3CD0AC95525C}" type="pres">
      <dgm:prSet presAssocID="{198B5F20-5A4B-47E7-A10F-32A88E6836DD}" presName="levelTx" presStyleLbl="revTx" presStyleIdx="0" presStyleCnt="0">
        <dgm:presLayoutVars>
          <dgm:chMax val="1"/>
          <dgm:bulletEnabled val="1"/>
        </dgm:presLayoutVars>
      </dgm:prSet>
      <dgm:spPr/>
    </dgm:pt>
  </dgm:ptLst>
  <dgm:cxnLst>
    <dgm:cxn modelId="{A302E201-0BA9-4085-8AEB-AD52DF78F95D}" type="presOf" srcId="{A1A0E52C-3B06-4959-A34E-FD457777D965}" destId="{2A46ED48-933E-43A5-ADEE-854420DFAB5C}" srcOrd="0" destOrd="0" presId="urn:microsoft.com/office/officeart/2005/8/layout/pyramid1"/>
    <dgm:cxn modelId="{21A3E21E-0667-4C25-A8ED-90C10AAD0DDB}" srcId="{AAB33B3B-A2D8-4F99-835E-B928CD74D84D}" destId="{198B5F20-5A4B-47E7-A10F-32A88E6836DD}" srcOrd="4" destOrd="0" parTransId="{CF440007-410E-4083-BD47-6138B46F5EE7}" sibTransId="{1E2F93DC-86B5-4492-8DEB-61AD8D3215EA}"/>
    <dgm:cxn modelId="{BD25EF21-7B41-451D-954B-145CF11EBE51}" type="presOf" srcId="{AAB33B3B-A2D8-4F99-835E-B928CD74D84D}" destId="{C9609EDA-56A5-445B-AC9E-7D04FEF46430}" srcOrd="0" destOrd="0" presId="urn:microsoft.com/office/officeart/2005/8/layout/pyramid1"/>
    <dgm:cxn modelId="{FACF2A23-FDC5-47DF-A5AA-C016BECB33EC}" srcId="{AAB33B3B-A2D8-4F99-835E-B928CD74D84D}" destId="{A1A0E52C-3B06-4959-A34E-FD457777D965}" srcOrd="1" destOrd="0" parTransId="{4840362B-B81D-4972-9D71-83E6E62E1183}" sibTransId="{A651C0E8-16A5-43F0-B529-85BF19F8249B}"/>
    <dgm:cxn modelId="{71B38F5D-C73F-4E97-B9CF-7D9C6A5F1799}" type="presOf" srcId="{198B5F20-5A4B-47E7-A10F-32A88E6836DD}" destId="{3FDC3AC5-5987-4DD2-9A9A-F920E6F7B4F3}" srcOrd="0" destOrd="0" presId="urn:microsoft.com/office/officeart/2005/8/layout/pyramid1"/>
    <dgm:cxn modelId="{6A2BAD70-E338-4DB9-8EB3-0EE3C7EC7EEB}" type="presOf" srcId="{A1A0E52C-3B06-4959-A34E-FD457777D965}" destId="{68EE8947-07F0-4DD0-9FE4-9B462C8CD465}" srcOrd="1" destOrd="0" presId="urn:microsoft.com/office/officeart/2005/8/layout/pyramid1"/>
    <dgm:cxn modelId="{2B2E4577-1386-4F45-8C73-9D378C522837}" type="presOf" srcId="{F991058A-7B95-489E-90FA-AD72397D2253}" destId="{60145A03-D22A-45EC-B96C-082E3D328013}" srcOrd="1" destOrd="0" presId="urn:microsoft.com/office/officeart/2005/8/layout/pyramid1"/>
    <dgm:cxn modelId="{B0151487-8A96-4403-AC7F-C89444988649}" type="presOf" srcId="{BE4F65D7-28E7-43E6-B228-8ACAD1E5DEDF}" destId="{FA7EB60A-3D98-4BE1-BEF2-079DB033BEF4}" srcOrd="0" destOrd="0" presId="urn:microsoft.com/office/officeart/2005/8/layout/pyramid1"/>
    <dgm:cxn modelId="{50C9058F-C61E-4072-A07C-F432A32FF6C2}" srcId="{AAB33B3B-A2D8-4F99-835E-B928CD74D84D}" destId="{F991058A-7B95-489E-90FA-AD72397D2253}" srcOrd="3" destOrd="0" parTransId="{0300A468-6842-4E78-AB7D-9ED954402F51}" sibTransId="{E336BFC9-1134-414F-A42F-7062D6428D6B}"/>
    <dgm:cxn modelId="{C60B0B98-A518-4CCD-AFF7-1F4D2A041BA1}" type="presOf" srcId="{198B5F20-5A4B-47E7-A10F-32A88E6836DD}" destId="{3B8F73DB-44DD-4916-88D4-3CD0AC95525C}" srcOrd="1" destOrd="0" presId="urn:microsoft.com/office/officeart/2005/8/layout/pyramid1"/>
    <dgm:cxn modelId="{35F3289F-2C9B-4B87-8FFA-AD2E0EDD5B5F}" type="presOf" srcId="{22B56987-E309-4DBB-BB5D-8C6DC45B2EB3}" destId="{40BF9931-601F-4DDC-93A2-3A7109CCF207}" srcOrd="0" destOrd="0" presId="urn:microsoft.com/office/officeart/2005/8/layout/pyramid1"/>
    <dgm:cxn modelId="{D07CE8C2-CF61-4B33-9320-E38DBF5919FC}" srcId="{AAB33B3B-A2D8-4F99-835E-B928CD74D84D}" destId="{22B56987-E309-4DBB-BB5D-8C6DC45B2EB3}" srcOrd="0" destOrd="0" parTransId="{6304C82D-F334-4F20-A6CE-3A19CD5DB3E2}" sibTransId="{88720055-7051-45E0-8759-DDE933A2A0FB}"/>
    <dgm:cxn modelId="{693337C8-00C6-465B-8376-F9AE5AF5B2CC}" type="presOf" srcId="{22B56987-E309-4DBB-BB5D-8C6DC45B2EB3}" destId="{DF11477B-F26D-4B90-847A-7FDDF9F84C59}" srcOrd="1" destOrd="0" presId="urn:microsoft.com/office/officeart/2005/8/layout/pyramid1"/>
    <dgm:cxn modelId="{FA820AD1-9AB6-47E3-980D-AECDFADDD49E}" srcId="{AAB33B3B-A2D8-4F99-835E-B928CD74D84D}" destId="{BE4F65D7-28E7-43E6-B228-8ACAD1E5DEDF}" srcOrd="2" destOrd="0" parTransId="{98D38087-830F-43BE-8BD3-38E5D47F7B9B}" sibTransId="{8D1F08BA-3E24-402C-BC82-AC77B0C8E975}"/>
    <dgm:cxn modelId="{DB2124DD-CD90-42E0-8AEE-17596291E147}" type="presOf" srcId="{F991058A-7B95-489E-90FA-AD72397D2253}" destId="{A4E62037-CC73-42B0-A26E-B99ED83AFED1}" srcOrd="0" destOrd="0" presId="urn:microsoft.com/office/officeart/2005/8/layout/pyramid1"/>
    <dgm:cxn modelId="{0E0D8DF5-B417-47AF-966C-5B30B8E1E2CF}" type="presOf" srcId="{BE4F65D7-28E7-43E6-B228-8ACAD1E5DEDF}" destId="{56FD3BAD-4C0C-46AB-A74C-1FC9BA657A7D}" srcOrd="1" destOrd="0" presId="urn:microsoft.com/office/officeart/2005/8/layout/pyramid1"/>
    <dgm:cxn modelId="{D8E4B348-5F2F-45A1-955F-AFDD1FFFFE5A}" type="presParOf" srcId="{C9609EDA-56A5-445B-AC9E-7D04FEF46430}" destId="{537E3E92-1C73-4948-975D-19349BB6EAEB}" srcOrd="0" destOrd="0" presId="urn:microsoft.com/office/officeart/2005/8/layout/pyramid1"/>
    <dgm:cxn modelId="{B1927A33-84D2-4CFB-95BC-B3408E3E2DAF}" type="presParOf" srcId="{537E3E92-1C73-4948-975D-19349BB6EAEB}" destId="{40BF9931-601F-4DDC-93A2-3A7109CCF207}" srcOrd="0" destOrd="0" presId="urn:microsoft.com/office/officeart/2005/8/layout/pyramid1"/>
    <dgm:cxn modelId="{1B0926B2-4E68-498A-B4AB-77B2F89EE069}" type="presParOf" srcId="{537E3E92-1C73-4948-975D-19349BB6EAEB}" destId="{DF11477B-F26D-4B90-847A-7FDDF9F84C59}" srcOrd="1" destOrd="0" presId="urn:microsoft.com/office/officeart/2005/8/layout/pyramid1"/>
    <dgm:cxn modelId="{E967B83C-E036-4691-879D-7A3A278F2E92}" type="presParOf" srcId="{C9609EDA-56A5-445B-AC9E-7D04FEF46430}" destId="{BADE5FEB-CD75-49A8-8257-AB4DF71362E2}" srcOrd="1" destOrd="0" presId="urn:microsoft.com/office/officeart/2005/8/layout/pyramid1"/>
    <dgm:cxn modelId="{87A26E57-6154-4DD6-8E47-F3BA6A8BC03B}" type="presParOf" srcId="{BADE5FEB-CD75-49A8-8257-AB4DF71362E2}" destId="{2A46ED48-933E-43A5-ADEE-854420DFAB5C}" srcOrd="0" destOrd="0" presId="urn:microsoft.com/office/officeart/2005/8/layout/pyramid1"/>
    <dgm:cxn modelId="{668C7FEE-A880-4358-AFC5-79A81E4D76C7}" type="presParOf" srcId="{BADE5FEB-CD75-49A8-8257-AB4DF71362E2}" destId="{68EE8947-07F0-4DD0-9FE4-9B462C8CD465}" srcOrd="1" destOrd="0" presId="urn:microsoft.com/office/officeart/2005/8/layout/pyramid1"/>
    <dgm:cxn modelId="{36C690C6-4017-44FB-9C68-6DFCE008E85F}" type="presParOf" srcId="{C9609EDA-56A5-445B-AC9E-7D04FEF46430}" destId="{2A84DC77-4603-41B1-9582-3C1FC9B95AFA}" srcOrd="2" destOrd="0" presId="urn:microsoft.com/office/officeart/2005/8/layout/pyramid1"/>
    <dgm:cxn modelId="{B44848AC-584A-4B10-A073-B7C6EACAF870}" type="presParOf" srcId="{2A84DC77-4603-41B1-9582-3C1FC9B95AFA}" destId="{FA7EB60A-3D98-4BE1-BEF2-079DB033BEF4}" srcOrd="0" destOrd="0" presId="urn:microsoft.com/office/officeart/2005/8/layout/pyramid1"/>
    <dgm:cxn modelId="{2F5263EE-4F9E-4AF1-84BC-13127759EFC9}" type="presParOf" srcId="{2A84DC77-4603-41B1-9582-3C1FC9B95AFA}" destId="{56FD3BAD-4C0C-46AB-A74C-1FC9BA657A7D}" srcOrd="1" destOrd="0" presId="urn:microsoft.com/office/officeart/2005/8/layout/pyramid1"/>
    <dgm:cxn modelId="{31584FE0-E531-4D59-B17E-309B1A47E25B}" type="presParOf" srcId="{C9609EDA-56A5-445B-AC9E-7D04FEF46430}" destId="{5EE13226-A901-438D-B994-9773E36FFE64}" srcOrd="3" destOrd="0" presId="urn:microsoft.com/office/officeart/2005/8/layout/pyramid1"/>
    <dgm:cxn modelId="{6D9F8AF2-CEC8-4401-80FF-CFED2DAF2ACD}" type="presParOf" srcId="{5EE13226-A901-438D-B994-9773E36FFE64}" destId="{A4E62037-CC73-42B0-A26E-B99ED83AFED1}" srcOrd="0" destOrd="0" presId="urn:microsoft.com/office/officeart/2005/8/layout/pyramid1"/>
    <dgm:cxn modelId="{B982565E-9563-4BDC-8F17-FE4BFCE9B75D}" type="presParOf" srcId="{5EE13226-A901-438D-B994-9773E36FFE64}" destId="{60145A03-D22A-45EC-B96C-082E3D328013}" srcOrd="1" destOrd="0" presId="urn:microsoft.com/office/officeart/2005/8/layout/pyramid1"/>
    <dgm:cxn modelId="{69C062BE-E9D6-439A-BA06-D681EA6698ED}" type="presParOf" srcId="{C9609EDA-56A5-445B-AC9E-7D04FEF46430}" destId="{0FA3D752-A38A-4711-95EF-2E541561F93A}" srcOrd="4" destOrd="0" presId="urn:microsoft.com/office/officeart/2005/8/layout/pyramid1"/>
    <dgm:cxn modelId="{E38A0CD8-026C-4FB5-BB4A-3D96185C4DCB}" type="presParOf" srcId="{0FA3D752-A38A-4711-95EF-2E541561F93A}" destId="{3FDC3AC5-5987-4DD2-9A9A-F920E6F7B4F3}" srcOrd="0" destOrd="0" presId="urn:microsoft.com/office/officeart/2005/8/layout/pyramid1"/>
    <dgm:cxn modelId="{B78A9423-B759-463C-B995-B5C81B56B3D9}" type="presParOf" srcId="{0FA3D752-A38A-4711-95EF-2E541561F93A}" destId="{3B8F73DB-44DD-4916-88D4-3CD0AC95525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F9931-601F-4DDC-93A2-3A7109CCF207}">
      <dsp:nvSpPr>
        <dsp:cNvPr id="0" name=""/>
        <dsp:cNvSpPr/>
      </dsp:nvSpPr>
      <dsp:spPr>
        <a:xfrm>
          <a:off x="2125470" y="0"/>
          <a:ext cx="1070765" cy="788174"/>
        </a:xfrm>
        <a:prstGeom prst="trapezoid">
          <a:avLst>
            <a:gd name="adj" fmla="val 67927"/>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0" kern="1200" dirty="0">
              <a:solidFill>
                <a:sysClr val="windowText" lastClr="000000"/>
              </a:solidFill>
              <a:latin typeface="Work Sans "/>
            </a:rPr>
            <a:t>Seguimiento </a:t>
          </a:r>
        </a:p>
      </dsp:txBody>
      <dsp:txXfrm>
        <a:off x="2125470" y="0"/>
        <a:ext cx="1070765" cy="788174"/>
      </dsp:txXfrm>
    </dsp:sp>
    <dsp:sp modelId="{2A46ED48-933E-43A5-ADEE-854420DFAB5C}">
      <dsp:nvSpPr>
        <dsp:cNvPr id="0" name=""/>
        <dsp:cNvSpPr/>
      </dsp:nvSpPr>
      <dsp:spPr>
        <a:xfrm>
          <a:off x="1590108" y="788174"/>
          <a:ext cx="2141531" cy="788174"/>
        </a:xfrm>
        <a:prstGeom prst="trapezoid">
          <a:avLst>
            <a:gd name="adj" fmla="val 67927"/>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0" kern="1200" dirty="0">
              <a:solidFill>
                <a:sysClr val="windowText" lastClr="000000"/>
              </a:solidFill>
              <a:latin typeface="Work Sans "/>
            </a:rPr>
            <a:t>Implementación </a:t>
          </a:r>
        </a:p>
      </dsp:txBody>
      <dsp:txXfrm>
        <a:off x="1964876" y="788174"/>
        <a:ext cx="1391995" cy="788174"/>
      </dsp:txXfrm>
    </dsp:sp>
    <dsp:sp modelId="{FA7EB60A-3D98-4BE1-BEF2-079DB033BEF4}">
      <dsp:nvSpPr>
        <dsp:cNvPr id="0" name=""/>
        <dsp:cNvSpPr/>
      </dsp:nvSpPr>
      <dsp:spPr>
        <a:xfrm>
          <a:off x="1054672" y="1576348"/>
          <a:ext cx="3212297" cy="788174"/>
        </a:xfrm>
        <a:prstGeom prst="trapezoid">
          <a:avLst>
            <a:gd name="adj" fmla="val 67927"/>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0" kern="1200" dirty="0">
              <a:solidFill>
                <a:schemeClr val="bg1"/>
              </a:solidFill>
              <a:latin typeface="Work Sans "/>
            </a:rPr>
            <a:t>Financiamiento</a:t>
          </a:r>
        </a:p>
      </dsp:txBody>
      <dsp:txXfrm>
        <a:off x="1616824" y="1576348"/>
        <a:ext cx="2087993" cy="788174"/>
      </dsp:txXfrm>
    </dsp:sp>
    <dsp:sp modelId="{A4E62037-CC73-42B0-A26E-B99ED83AFED1}">
      <dsp:nvSpPr>
        <dsp:cNvPr id="0" name=""/>
        <dsp:cNvSpPr/>
      </dsp:nvSpPr>
      <dsp:spPr>
        <a:xfrm>
          <a:off x="519407" y="2364522"/>
          <a:ext cx="4283063" cy="788174"/>
        </a:xfrm>
        <a:prstGeom prst="trapezoid">
          <a:avLst>
            <a:gd name="adj" fmla="val 67927"/>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0" kern="1200" dirty="0">
              <a:solidFill>
                <a:schemeClr val="bg1"/>
              </a:solidFill>
              <a:latin typeface="Work Sans "/>
            </a:rPr>
            <a:t>Creación Portafolios</a:t>
          </a:r>
        </a:p>
      </dsp:txBody>
      <dsp:txXfrm>
        <a:off x="1268943" y="2364522"/>
        <a:ext cx="2783991" cy="788174"/>
      </dsp:txXfrm>
    </dsp:sp>
    <dsp:sp modelId="{3FDC3AC5-5987-4DD2-9A9A-F920E6F7B4F3}">
      <dsp:nvSpPr>
        <dsp:cNvPr id="0" name=""/>
        <dsp:cNvSpPr/>
      </dsp:nvSpPr>
      <dsp:spPr>
        <a:xfrm>
          <a:off x="0" y="3152696"/>
          <a:ext cx="5353828" cy="788174"/>
        </a:xfrm>
        <a:prstGeom prst="trapezoid">
          <a:avLst>
            <a:gd name="adj" fmla="val 67927"/>
          </a:avLst>
        </a:prstGeom>
        <a:solidFill>
          <a:schemeClr val="accent1">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CO" sz="1400" b="0" kern="1200" dirty="0">
              <a:solidFill>
                <a:schemeClr val="bg1"/>
              </a:solidFill>
              <a:latin typeface="Work Sans "/>
            </a:rPr>
            <a:t>Planeación Participativa</a:t>
          </a:r>
        </a:p>
      </dsp:txBody>
      <dsp:txXfrm>
        <a:off x="936920" y="3152696"/>
        <a:ext cx="3479988" cy="7881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9990309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909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2: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p2:notes"/>
          <p:cNvSpPr txBox="1">
            <a:spLocks noGrp="1"/>
          </p:cNvSpPr>
          <p:nvPr>
            <p:ph type="body" idx="1"/>
          </p:nvPr>
        </p:nvSpPr>
        <p:spPr>
          <a:xfrm>
            <a:off x="679768" y="4715907"/>
            <a:ext cx="5438140" cy="446770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97984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4948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txBox="1">
            <a:spLocks noGrp="1"/>
          </p:cNvSpPr>
          <p:nvPr>
            <p:ph type="body" idx="1"/>
          </p:nvPr>
        </p:nvSpPr>
        <p:spPr>
          <a:xfrm>
            <a:off x="679768" y="4715907"/>
            <a:ext cx="5438140" cy="44677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10: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98164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a:solidFill>
                <a:srgbClr val="0054BC"/>
              </a:solidFill>
              <a:latin typeface="Work Sans"/>
              <a:ea typeface="Work Sans"/>
              <a:cs typeface="Work Sans"/>
              <a:sym typeface="Work Sans"/>
            </a:endParaRPr>
          </a:p>
        </p:txBody>
      </p:sp>
      <p:sp>
        <p:nvSpPr>
          <p:cNvPr id="13" name="Google Shape;13;p2"/>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a:solidFill>
                <a:srgbClr val="FFFFFF"/>
              </a:solidFill>
              <a:latin typeface="Work Sans"/>
              <a:ea typeface="Work Sans"/>
              <a:cs typeface="Work Sans"/>
              <a:sym typeface="Work Sans"/>
            </a:endParaRPr>
          </a:p>
        </p:txBody>
      </p:sp>
      <p:sp>
        <p:nvSpPr>
          <p:cNvPr id="14" name="Google Shape;14;p2"/>
          <p:cNvSpPr/>
          <p:nvPr/>
        </p:nvSpPr>
        <p:spPr>
          <a:xfrm>
            <a:off x="6482817" y="0"/>
            <a:ext cx="26661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Imagen 2">
            <a:extLst>
              <a:ext uri="{FF2B5EF4-FFF2-40B4-BE49-F238E27FC236}">
                <a16:creationId xmlns:a16="http://schemas.microsoft.com/office/drawing/2014/main" id="{69FD0F7B-9135-8145-BC82-C3C39BEC8E7B}"/>
              </a:ext>
            </a:extLst>
          </p:cNvPr>
          <p:cNvPicPr>
            <a:picLocks noChangeAspect="1"/>
          </p:cNvPicPr>
          <p:nvPr userDrawn="1"/>
        </p:nvPicPr>
        <p:blipFill>
          <a:blip r:embed="rId2"/>
          <a:stretch>
            <a:fillRect/>
          </a:stretch>
        </p:blipFill>
        <p:spPr>
          <a:xfrm>
            <a:off x="3801979" y="2124500"/>
            <a:ext cx="4581625" cy="89449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Título complejo">
    <p:bg>
      <p:bgPr>
        <a:solidFill>
          <a:srgbClr val="2D6DF3"/>
        </a:solidFill>
        <a:effectLst/>
      </p:bgPr>
    </p:bg>
    <p:spTree>
      <p:nvGrpSpPr>
        <p:cNvPr id="1" name="Shape 35"/>
        <p:cNvGrpSpPr/>
        <p:nvPr/>
      </p:nvGrpSpPr>
      <p:grpSpPr>
        <a:xfrm>
          <a:off x="0" y="0"/>
          <a:ext cx="0" cy="0"/>
          <a:chOff x="0" y="0"/>
          <a:chExt cx="0" cy="0"/>
        </a:xfrm>
      </p:grpSpPr>
      <p:sp>
        <p:nvSpPr>
          <p:cNvPr id="38" name="Google Shape;38;p6"/>
          <p:cNvSpPr txBox="1">
            <a:spLocks noGrp="1"/>
          </p:cNvSpPr>
          <p:nvPr>
            <p:ph type="title"/>
          </p:nvPr>
        </p:nvSpPr>
        <p:spPr>
          <a:xfrm>
            <a:off x="3768725" y="1733025"/>
            <a:ext cx="4752600"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FFFFFF"/>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
        <p:nvSpPr>
          <p:cNvPr id="39" name="Google Shape;39;p6"/>
          <p:cNvSpPr txBox="1">
            <a:spLocks noGrp="1"/>
          </p:cNvSpPr>
          <p:nvPr>
            <p:ph type="body" idx="1"/>
          </p:nvPr>
        </p:nvSpPr>
        <p:spPr>
          <a:xfrm>
            <a:off x="3761125" y="2553350"/>
            <a:ext cx="4760200" cy="13284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FFFFFF"/>
              </a:buClr>
              <a:buSzPts val="1400"/>
              <a:buNone/>
              <a:defRPr sz="1500">
                <a:solidFill>
                  <a:srgbClr val="FFFFFF"/>
                </a:solidFill>
              </a:defRPr>
            </a:lvl1pPr>
            <a:lvl2pPr marL="914400" lvl="1" indent="-317500" algn="l">
              <a:lnSpc>
                <a:spcPct val="90000"/>
              </a:lnSpc>
              <a:spcBef>
                <a:spcPts val="400"/>
              </a:spcBef>
              <a:spcAft>
                <a:spcPts val="0"/>
              </a:spcAft>
              <a:buClr>
                <a:srgbClr val="FFFFFF"/>
              </a:buClr>
              <a:buSzPts val="1400"/>
              <a:buChar char="•"/>
              <a:defRPr>
                <a:solidFill>
                  <a:srgbClr val="FFFFFF"/>
                </a:solidFill>
              </a:defRPr>
            </a:lvl2pPr>
            <a:lvl3pPr marL="1371600" lvl="2" indent="-317500" algn="l">
              <a:lnSpc>
                <a:spcPct val="90000"/>
              </a:lnSpc>
              <a:spcBef>
                <a:spcPts val="400"/>
              </a:spcBef>
              <a:spcAft>
                <a:spcPts val="0"/>
              </a:spcAft>
              <a:buClr>
                <a:srgbClr val="FFFFFF"/>
              </a:buClr>
              <a:buSzPts val="1400"/>
              <a:buChar char="•"/>
              <a:defRPr>
                <a:solidFill>
                  <a:srgbClr val="FFFFFF"/>
                </a:solidFill>
              </a:defRPr>
            </a:lvl3pPr>
            <a:lvl4pPr marL="1828800" lvl="3" indent="-317500" algn="l">
              <a:lnSpc>
                <a:spcPct val="90000"/>
              </a:lnSpc>
              <a:spcBef>
                <a:spcPts val="400"/>
              </a:spcBef>
              <a:spcAft>
                <a:spcPts val="0"/>
              </a:spcAft>
              <a:buClr>
                <a:srgbClr val="FFFFFF"/>
              </a:buClr>
              <a:buSzPts val="1400"/>
              <a:buChar char="•"/>
              <a:defRPr>
                <a:solidFill>
                  <a:srgbClr val="FFFFFF"/>
                </a:solidFill>
              </a:defRPr>
            </a:lvl4pPr>
            <a:lvl5pPr marL="2286000" lvl="4" indent="-317500" algn="l">
              <a:lnSpc>
                <a:spcPct val="90000"/>
              </a:lnSpc>
              <a:spcBef>
                <a:spcPts val="400"/>
              </a:spcBef>
              <a:spcAft>
                <a:spcPts val="0"/>
              </a:spcAft>
              <a:buClr>
                <a:srgbClr val="FFFFFF"/>
              </a:buClr>
              <a:buSzPts val="1400"/>
              <a:buChar char="•"/>
              <a:defRPr>
                <a:solidFill>
                  <a:srgbClr val="FFFFFF"/>
                </a:solidFill>
              </a:defRPr>
            </a:lvl5pPr>
            <a:lvl6pPr marL="2743200" lvl="5" indent="-317500" algn="l">
              <a:lnSpc>
                <a:spcPct val="90000"/>
              </a:lnSpc>
              <a:spcBef>
                <a:spcPts val="400"/>
              </a:spcBef>
              <a:spcAft>
                <a:spcPts val="0"/>
              </a:spcAft>
              <a:buClr>
                <a:srgbClr val="FFFFFF"/>
              </a:buClr>
              <a:buSzPts val="1400"/>
              <a:buChar char="•"/>
              <a:defRPr>
                <a:solidFill>
                  <a:srgbClr val="FFFFFF"/>
                </a:solidFill>
              </a:defRPr>
            </a:lvl6pPr>
            <a:lvl7pPr marL="3200400" lvl="6" indent="-317500" algn="l">
              <a:lnSpc>
                <a:spcPct val="90000"/>
              </a:lnSpc>
              <a:spcBef>
                <a:spcPts val="400"/>
              </a:spcBef>
              <a:spcAft>
                <a:spcPts val="0"/>
              </a:spcAft>
              <a:buClr>
                <a:srgbClr val="FFFFFF"/>
              </a:buClr>
              <a:buSzPts val="1400"/>
              <a:buChar char="•"/>
              <a:defRPr>
                <a:solidFill>
                  <a:srgbClr val="FFFFFF"/>
                </a:solidFill>
              </a:defRPr>
            </a:lvl7pPr>
            <a:lvl8pPr marL="3657600" lvl="7" indent="-317500" algn="l">
              <a:lnSpc>
                <a:spcPct val="90000"/>
              </a:lnSpc>
              <a:spcBef>
                <a:spcPts val="400"/>
              </a:spcBef>
              <a:spcAft>
                <a:spcPts val="0"/>
              </a:spcAft>
              <a:buClr>
                <a:srgbClr val="FFFFFF"/>
              </a:buClr>
              <a:buSzPts val="1400"/>
              <a:buChar char="•"/>
              <a:defRPr>
                <a:solidFill>
                  <a:srgbClr val="FFFFFF"/>
                </a:solidFill>
              </a:defRPr>
            </a:lvl8pPr>
            <a:lvl9pPr marL="4114800" lvl="8" indent="-317500" algn="l">
              <a:lnSpc>
                <a:spcPct val="90000"/>
              </a:lnSpc>
              <a:spcBef>
                <a:spcPts val="400"/>
              </a:spcBef>
              <a:spcAft>
                <a:spcPts val="0"/>
              </a:spcAft>
              <a:buClr>
                <a:srgbClr val="FFFFFF"/>
              </a:buClr>
              <a:buSzPts val="1400"/>
              <a:buChar char="•"/>
              <a:defRPr>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3768286" y="2553350"/>
            <a:ext cx="4540639" cy="17121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Clr>
                <a:srgbClr val="0066CD"/>
              </a:buClr>
              <a:buSzPts val="1100"/>
              <a:buNone/>
              <a:defRPr sz="1100">
                <a:solidFill>
                  <a:srgbClr val="0066CD"/>
                </a:solidFill>
              </a:defRPr>
            </a:lvl1pPr>
            <a:lvl2pPr marL="914400" lvl="1" indent="-298450" algn="l">
              <a:lnSpc>
                <a:spcPct val="90000"/>
              </a:lnSpc>
              <a:spcBef>
                <a:spcPts val="400"/>
              </a:spcBef>
              <a:spcAft>
                <a:spcPts val="0"/>
              </a:spcAft>
              <a:buClr>
                <a:srgbClr val="0066CD"/>
              </a:buClr>
              <a:buSzPts val="1100"/>
              <a:buChar char="•"/>
              <a:defRPr sz="1100">
                <a:solidFill>
                  <a:srgbClr val="0066CD"/>
                </a:solidFill>
              </a:defRPr>
            </a:lvl2pPr>
            <a:lvl3pPr marL="1371600" lvl="2" indent="-298450" algn="l">
              <a:lnSpc>
                <a:spcPct val="90000"/>
              </a:lnSpc>
              <a:spcBef>
                <a:spcPts val="400"/>
              </a:spcBef>
              <a:spcAft>
                <a:spcPts val="0"/>
              </a:spcAft>
              <a:buClr>
                <a:srgbClr val="0066CD"/>
              </a:buClr>
              <a:buSzPts val="1100"/>
              <a:buChar char="•"/>
              <a:defRPr sz="1100">
                <a:solidFill>
                  <a:srgbClr val="0066CD"/>
                </a:solidFill>
              </a:defRPr>
            </a:lvl3pPr>
            <a:lvl4pPr marL="1828800" lvl="3" indent="-298450" algn="l">
              <a:lnSpc>
                <a:spcPct val="90000"/>
              </a:lnSpc>
              <a:spcBef>
                <a:spcPts val="400"/>
              </a:spcBef>
              <a:spcAft>
                <a:spcPts val="0"/>
              </a:spcAft>
              <a:buClr>
                <a:srgbClr val="0066CD"/>
              </a:buClr>
              <a:buSzPts val="1100"/>
              <a:buChar char="•"/>
              <a:defRPr sz="1100">
                <a:solidFill>
                  <a:srgbClr val="0066CD"/>
                </a:solidFill>
              </a:defRPr>
            </a:lvl4pPr>
            <a:lvl5pPr marL="2286000" lvl="4" indent="-298450" algn="l">
              <a:lnSpc>
                <a:spcPct val="90000"/>
              </a:lnSpc>
              <a:spcBef>
                <a:spcPts val="400"/>
              </a:spcBef>
              <a:spcAft>
                <a:spcPts val="0"/>
              </a:spcAft>
              <a:buClr>
                <a:srgbClr val="0066CD"/>
              </a:buClr>
              <a:buSzPts val="1100"/>
              <a:buChar char="•"/>
              <a:defRPr sz="1100">
                <a:solidFill>
                  <a:srgbClr val="0066CD"/>
                </a:solidFill>
              </a:defRPr>
            </a:lvl5pPr>
            <a:lvl6pPr marL="2743200" lvl="5" indent="-298450" algn="l">
              <a:lnSpc>
                <a:spcPct val="90000"/>
              </a:lnSpc>
              <a:spcBef>
                <a:spcPts val="400"/>
              </a:spcBef>
              <a:spcAft>
                <a:spcPts val="0"/>
              </a:spcAft>
              <a:buClr>
                <a:srgbClr val="0066CD"/>
              </a:buClr>
              <a:buSzPts val="1100"/>
              <a:buChar char="•"/>
              <a:defRPr sz="1100">
                <a:solidFill>
                  <a:srgbClr val="0066CD"/>
                </a:solidFill>
              </a:defRPr>
            </a:lvl6pPr>
            <a:lvl7pPr marL="3200400" lvl="6" indent="-298450" algn="l">
              <a:lnSpc>
                <a:spcPct val="90000"/>
              </a:lnSpc>
              <a:spcBef>
                <a:spcPts val="400"/>
              </a:spcBef>
              <a:spcAft>
                <a:spcPts val="0"/>
              </a:spcAft>
              <a:buClr>
                <a:srgbClr val="0066CD"/>
              </a:buClr>
              <a:buSzPts val="1100"/>
              <a:buChar char="•"/>
              <a:defRPr sz="1100">
                <a:solidFill>
                  <a:srgbClr val="0066CD"/>
                </a:solidFill>
              </a:defRPr>
            </a:lvl7pPr>
            <a:lvl8pPr marL="3657600" lvl="7" indent="-298450" algn="l">
              <a:lnSpc>
                <a:spcPct val="90000"/>
              </a:lnSpc>
              <a:spcBef>
                <a:spcPts val="400"/>
              </a:spcBef>
              <a:spcAft>
                <a:spcPts val="0"/>
              </a:spcAft>
              <a:buClr>
                <a:srgbClr val="0066CD"/>
              </a:buClr>
              <a:buSzPts val="1100"/>
              <a:buChar char="•"/>
              <a:defRPr sz="1100">
                <a:solidFill>
                  <a:srgbClr val="0066CD"/>
                </a:solidFill>
              </a:defRPr>
            </a:lvl8pPr>
            <a:lvl9pPr marL="4114800" lvl="8" indent="-298450" algn="l">
              <a:lnSpc>
                <a:spcPct val="90000"/>
              </a:lnSpc>
              <a:spcBef>
                <a:spcPts val="400"/>
              </a:spcBef>
              <a:spcAft>
                <a:spcPts val="0"/>
              </a:spcAft>
              <a:buClr>
                <a:srgbClr val="0066CD"/>
              </a:buClr>
              <a:buSzPts val="1100"/>
              <a:buChar char="•"/>
              <a:defRPr sz="1100">
                <a:solidFill>
                  <a:srgbClr val="0066CD"/>
                </a:solidFill>
              </a:defRPr>
            </a:lvl9pPr>
          </a:lstStyle>
          <a:p>
            <a:endParaRPr/>
          </a:p>
        </p:txBody>
      </p:sp>
      <p:sp>
        <p:nvSpPr>
          <p:cNvPr id="68" name="Google Shape;68;p9"/>
          <p:cNvSpPr txBox="1">
            <a:spLocks noGrp="1"/>
          </p:cNvSpPr>
          <p:nvPr>
            <p:ph type="title"/>
          </p:nvPr>
        </p:nvSpPr>
        <p:spPr>
          <a:xfrm>
            <a:off x="3768725" y="1733025"/>
            <a:ext cx="4307700" cy="640198"/>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bg>
      <p:bgPr>
        <a:solidFill>
          <a:srgbClr val="DCEAFB"/>
        </a:solidFill>
        <a:effectLst/>
      </p:bgPr>
    </p:bg>
    <p:spTree>
      <p:nvGrpSpPr>
        <p:cNvPr id="1" name="Shape 71"/>
        <p:cNvGrpSpPr/>
        <p:nvPr/>
      </p:nvGrpSpPr>
      <p:grpSpPr>
        <a:xfrm>
          <a:off x="0" y="0"/>
          <a:ext cx="0" cy="0"/>
          <a:chOff x="0" y="0"/>
          <a:chExt cx="0" cy="0"/>
        </a:xfrm>
      </p:grpSpPr>
      <p:sp>
        <p:nvSpPr>
          <p:cNvPr id="72" name="Google Shape;72;p10"/>
          <p:cNvSpPr txBox="1">
            <a:spLocks noGrp="1"/>
          </p:cNvSpPr>
          <p:nvPr>
            <p:ph type="body" idx="1"/>
          </p:nvPr>
        </p:nvSpPr>
        <p:spPr>
          <a:xfrm>
            <a:off x="6336126" y="2553350"/>
            <a:ext cx="2352000" cy="2049600"/>
          </a:xfrm>
          <a:prstGeom prst="rect">
            <a:avLst/>
          </a:prstGeom>
          <a:noFill/>
          <a:ln>
            <a:noFill/>
          </a:ln>
        </p:spPr>
        <p:txBody>
          <a:bodyPr spcFirstLastPara="1" wrap="square" lIns="68575" tIns="34275" rIns="68575" bIns="34275" anchor="t" anchorCtr="0"/>
          <a:lstStyle>
            <a:lvl1pPr marL="457200" lvl="0" indent="-228600" algn="l">
              <a:lnSpc>
                <a:spcPct val="90000"/>
              </a:lnSpc>
              <a:spcBef>
                <a:spcPts val="800"/>
              </a:spcBef>
              <a:spcAft>
                <a:spcPts val="0"/>
              </a:spcAft>
              <a:buSzPts val="1100"/>
              <a:buFont typeface="Work Sans Light"/>
              <a:buNone/>
              <a:defRPr sz="1000">
                <a:solidFill>
                  <a:srgbClr val="0066CD"/>
                </a:solidFill>
                <a:latin typeface="Work Sans"/>
                <a:ea typeface="Work Sans"/>
                <a:cs typeface="Work Sans"/>
                <a:sym typeface="Work Sans"/>
              </a:defRPr>
            </a:lvl1pPr>
            <a:lvl2pPr marL="914400" lvl="1"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2pPr>
            <a:lvl3pPr marL="1371600" lvl="2"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3pPr>
            <a:lvl4pPr marL="1828800" lvl="3"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4pPr>
            <a:lvl5pPr marL="2286000" lvl="4"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5pPr>
            <a:lvl6pPr marL="2743200" lvl="5"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6pPr>
            <a:lvl7pPr marL="3200400" lvl="6"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7pPr>
            <a:lvl8pPr marL="3657600" lvl="7"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8pPr>
            <a:lvl9pPr marL="4114800" lvl="8" indent="-298450" algn="l">
              <a:lnSpc>
                <a:spcPct val="90000"/>
              </a:lnSpc>
              <a:spcBef>
                <a:spcPts val="400"/>
              </a:spcBef>
              <a:spcAft>
                <a:spcPts val="0"/>
              </a:spcAft>
              <a:buSzPts val="1100"/>
              <a:buFont typeface="Work Sans Light"/>
              <a:buChar char="•"/>
              <a:defRPr sz="1100">
                <a:latin typeface="Work Sans Light"/>
                <a:ea typeface="Work Sans Light"/>
                <a:cs typeface="Work Sans Light"/>
                <a:sym typeface="Work Sans Light"/>
              </a:defRPr>
            </a:lvl9pPr>
          </a:lstStyle>
          <a:p>
            <a:endParaRPr/>
          </a:p>
        </p:txBody>
      </p:sp>
      <p:sp>
        <p:nvSpPr>
          <p:cNvPr id="73" name="Google Shape;73;p10"/>
          <p:cNvSpPr>
            <a:spLocks noGrp="1"/>
          </p:cNvSpPr>
          <p:nvPr>
            <p:ph type="pic" idx="2"/>
          </p:nvPr>
        </p:nvSpPr>
        <p:spPr>
          <a:xfrm>
            <a:off x="-1" y="943597"/>
            <a:ext cx="5314401" cy="3557649"/>
          </a:xfrm>
          <a:prstGeom prst="rect">
            <a:avLst/>
          </a:prstGeom>
          <a:noFill/>
          <a:ln>
            <a:noFill/>
          </a:ln>
        </p:spPr>
        <p:txBody>
          <a:bodyPr spcFirstLastPara="1" wrap="square" lIns="68575" tIns="34275" rIns="68575" bIns="34275" anchor="t" anchorCtr="0"/>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Work Sans"/>
                <a:ea typeface="Work Sans"/>
                <a:cs typeface="Work Sans"/>
                <a:sym typeface="Work Sans"/>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Work Sans"/>
                <a:ea typeface="Work Sans"/>
                <a:cs typeface="Work Sans"/>
                <a:sym typeface="Work San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Work Sans"/>
                <a:ea typeface="Work Sans"/>
                <a:cs typeface="Work Sans"/>
                <a:sym typeface="Work Sans"/>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Work Sans"/>
                <a:ea typeface="Work Sans"/>
                <a:cs typeface="Work Sans"/>
                <a:sym typeface="Work Sans"/>
              </a:defRPr>
            </a:lvl9pPr>
          </a:lstStyle>
          <a:p>
            <a:endParaRPr/>
          </a:p>
        </p:txBody>
      </p:sp>
      <p:sp>
        <p:nvSpPr>
          <p:cNvPr id="75" name="Google Shape;75;p10"/>
          <p:cNvSpPr txBox="1">
            <a:spLocks noGrp="1"/>
          </p:cNvSpPr>
          <p:nvPr>
            <p:ph type="title"/>
          </p:nvPr>
        </p:nvSpPr>
        <p:spPr>
          <a:xfrm>
            <a:off x="6336126" y="1741117"/>
            <a:ext cx="2351999" cy="643800"/>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3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 blanco" type="blank">
  <p:cSld name="BLANK">
    <p:bg>
      <p:bgPr>
        <a:solidFill>
          <a:srgbClr val="DCEAFB"/>
        </a:solidFill>
        <a:effectLst/>
      </p:bgPr>
    </p:bg>
    <p:spTree>
      <p:nvGrpSpPr>
        <p:cNvPr id="1" name="Shape 9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reserve="1">
  <p:cSld name="1_Diapositiva de título">
    <p:bg>
      <p:bgPr>
        <a:solidFill>
          <a:srgbClr val="2D6DF3"/>
        </a:solidFill>
        <a:effectLst/>
      </p:bgPr>
    </p:bg>
    <p:spTree>
      <p:nvGrpSpPr>
        <p:cNvPr id="1" name="Shape 11"/>
        <p:cNvGrpSpPr/>
        <p:nvPr/>
      </p:nvGrpSpPr>
      <p:grpSpPr>
        <a:xfrm>
          <a:off x="0" y="0"/>
          <a:ext cx="0" cy="0"/>
          <a:chOff x="0" y="0"/>
          <a:chExt cx="0" cy="0"/>
        </a:xfrm>
      </p:grpSpPr>
      <p:sp>
        <p:nvSpPr>
          <p:cNvPr id="12" name="Google Shape;12;p2"/>
          <p:cNvSpPr txBox="1"/>
          <p:nvPr/>
        </p:nvSpPr>
        <p:spPr>
          <a:xfrm>
            <a:off x="8336496" y="54646"/>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0054BC"/>
                </a:solidFill>
                <a:latin typeface="Work Sans"/>
                <a:ea typeface="Work Sans"/>
                <a:cs typeface="Work Sans"/>
                <a:sym typeface="Work Sans"/>
              </a:rPr>
              <a:t>‹Nº›</a:t>
            </a:fld>
            <a:endParaRPr sz="700" b="0" i="0" u="none" strike="noStrike" cap="none">
              <a:solidFill>
                <a:srgbClr val="0054BC"/>
              </a:solidFill>
              <a:latin typeface="Work Sans"/>
              <a:ea typeface="Work Sans"/>
              <a:cs typeface="Work Sans"/>
              <a:sym typeface="Work Sans"/>
            </a:endParaRPr>
          </a:p>
        </p:txBody>
      </p:sp>
      <p:sp>
        <p:nvSpPr>
          <p:cNvPr id="13" name="Google Shape;13;p2"/>
          <p:cNvSpPr txBox="1"/>
          <p:nvPr/>
        </p:nvSpPr>
        <p:spPr>
          <a:xfrm>
            <a:off x="8336496" y="-21554"/>
            <a:ext cx="548700" cy="393600"/>
          </a:xfrm>
          <a:prstGeom prst="rect">
            <a:avLst/>
          </a:prstGeom>
          <a:noFill/>
          <a:ln>
            <a:noFill/>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700" b="0" i="0" u="none" strike="noStrike" cap="none">
                <a:solidFill>
                  <a:srgbClr val="FFFFFF"/>
                </a:solidFill>
                <a:latin typeface="Work Sans"/>
                <a:ea typeface="Work Sans"/>
                <a:cs typeface="Work Sans"/>
                <a:sym typeface="Work Sans"/>
              </a:rPr>
              <a:t>‹Nº›</a:t>
            </a:fld>
            <a:endParaRPr sz="700" b="0" i="0" u="none" strike="noStrike" cap="none">
              <a:solidFill>
                <a:srgbClr val="FFFFFF"/>
              </a:solidFill>
              <a:latin typeface="Work Sans"/>
              <a:ea typeface="Work Sans"/>
              <a:cs typeface="Work Sans"/>
              <a:sym typeface="Work Sans"/>
            </a:endParaRPr>
          </a:p>
        </p:txBody>
      </p:sp>
      <p:sp>
        <p:nvSpPr>
          <p:cNvPr id="14" name="Google Shape;14;p2"/>
          <p:cNvSpPr/>
          <p:nvPr/>
        </p:nvSpPr>
        <p:spPr>
          <a:xfrm>
            <a:off x="6482817" y="0"/>
            <a:ext cx="2666100" cy="5143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3" name="Imagen 2">
            <a:extLst>
              <a:ext uri="{FF2B5EF4-FFF2-40B4-BE49-F238E27FC236}">
                <a16:creationId xmlns:a16="http://schemas.microsoft.com/office/drawing/2014/main" id="{1C8628DE-E36C-1640-B325-EA806A440455}"/>
              </a:ext>
            </a:extLst>
          </p:cNvPr>
          <p:cNvPicPr>
            <a:picLocks noChangeAspect="1"/>
          </p:cNvPicPr>
          <p:nvPr userDrawn="1"/>
        </p:nvPicPr>
        <p:blipFill>
          <a:blip r:embed="rId2"/>
          <a:stretch>
            <a:fillRect/>
          </a:stretch>
        </p:blipFill>
        <p:spPr>
          <a:xfrm>
            <a:off x="4032985" y="2233060"/>
            <a:ext cx="4186841" cy="817423"/>
          </a:xfrm>
          <a:prstGeom prst="rect">
            <a:avLst/>
          </a:prstGeom>
        </p:spPr>
      </p:pic>
    </p:spTree>
    <p:extLst>
      <p:ext uri="{BB962C8B-B14F-4D97-AF65-F5344CB8AC3E}">
        <p14:creationId xmlns:p14="http://schemas.microsoft.com/office/powerpoint/2010/main" val="8697935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5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E9D"/>
                </a:solidFill>
                <a:latin typeface="Work Sans"/>
                <a:ea typeface="Work Sans"/>
                <a:cs typeface="Work Sans"/>
                <a:sym typeface="Work Sans"/>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5" r:id="rId3"/>
    <p:sldLayoutId id="2147483656" r:id="rId4"/>
    <p:sldLayoutId id="2147483660" r:id="rId5"/>
    <p:sldLayoutId id="214748366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4" name="Rectángulo 3">
            <a:extLst>
              <a:ext uri="{FF2B5EF4-FFF2-40B4-BE49-F238E27FC236}">
                <a16:creationId xmlns:a16="http://schemas.microsoft.com/office/drawing/2014/main" id="{482AF712-679A-41FE-9D04-32CF2EB94AE4}"/>
              </a:ext>
            </a:extLst>
          </p:cNvPr>
          <p:cNvSpPr/>
          <p:nvPr/>
        </p:nvSpPr>
        <p:spPr>
          <a:xfrm>
            <a:off x="3798277" y="2125614"/>
            <a:ext cx="4663439" cy="8919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9A65A254-8E50-458F-9FC0-5229CE5B9B82}"/>
              </a:ext>
            </a:extLst>
          </p:cNvPr>
          <p:cNvPicPr>
            <a:picLocks noChangeAspect="1"/>
          </p:cNvPicPr>
          <p:nvPr/>
        </p:nvPicPr>
        <p:blipFill>
          <a:blip r:embed="rId3"/>
          <a:stretch>
            <a:fillRect/>
          </a:stretch>
        </p:blipFill>
        <p:spPr>
          <a:xfrm>
            <a:off x="3812345" y="2125613"/>
            <a:ext cx="4425907" cy="8919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1">
            <a:extLst>
              <a:ext uri="{FF2B5EF4-FFF2-40B4-BE49-F238E27FC236}">
                <a16:creationId xmlns:a16="http://schemas.microsoft.com/office/drawing/2014/main" id="{42DE186E-C8E8-4DB6-9131-9C0CB538D1F2}"/>
              </a:ext>
            </a:extLst>
          </p:cNvPr>
          <p:cNvSpPr>
            <a:spLocks noGrp="1"/>
          </p:cNvSpPr>
          <p:nvPr>
            <p:ph type="body" idx="1"/>
          </p:nvPr>
        </p:nvSpPr>
        <p:spPr>
          <a:xfrm>
            <a:off x="4302502" y="1342063"/>
            <a:ext cx="4236588" cy="3386343"/>
          </a:xfrm>
          <a:noFill/>
          <a:ln>
            <a:noFill/>
          </a:ln>
        </p:spPr>
        <p:txBody>
          <a:bodyPr spcFirstLastPara="1" wrap="square" lIns="68575" tIns="34275" rIns="68575" bIns="34275" anchor="t" anchorCtr="0"/>
          <a:lstStyle/>
          <a:p>
            <a:pPr marL="228594" indent="0" algn="just"/>
            <a:r>
              <a:rPr lang="es-CO" sz="1800" dirty="0">
                <a:solidFill>
                  <a:schemeClr val="tx2">
                    <a:lumMod val="25000"/>
                  </a:schemeClr>
                </a:solidFill>
                <a:latin typeface="Calibri" panose="020F0502020204030204" pitchFamily="34" charset="0"/>
              </a:rPr>
              <a:t>Pretende armonizar los instrumentos de planificación y gestión a nivel técnico y presupuestal.</a:t>
            </a:r>
            <a:endParaRPr lang="es-CO" sz="1800" dirty="0">
              <a:solidFill>
                <a:schemeClr val="tx2">
                  <a:lumMod val="25000"/>
                </a:schemeClr>
              </a:solidFill>
              <a:latin typeface="Calibri" panose="020F0502020204030204" pitchFamily="34" charset="0"/>
              <a:sym typeface="Arial"/>
            </a:endParaRPr>
          </a:p>
          <a:p>
            <a:pPr marL="228594" indent="0" algn="just"/>
            <a:endParaRPr lang="es-CO" sz="1800" dirty="0">
              <a:solidFill>
                <a:schemeClr val="tx2">
                  <a:lumMod val="25000"/>
                </a:schemeClr>
              </a:solidFill>
              <a:latin typeface="Calibri" panose="020F0502020204030204" pitchFamily="34" charset="0"/>
              <a:sym typeface="Arial"/>
            </a:endParaRPr>
          </a:p>
          <a:p>
            <a:pPr marL="228594" indent="0" algn="just"/>
            <a:r>
              <a:rPr lang="es-CO" sz="1800" dirty="0">
                <a:solidFill>
                  <a:schemeClr val="tx2">
                    <a:lumMod val="25000"/>
                  </a:schemeClr>
                </a:solidFill>
                <a:latin typeface="Calibri" panose="020F0502020204030204" pitchFamily="34" charset="0"/>
                <a:sym typeface="Arial"/>
              </a:rPr>
              <a:t>Las acciones que se realicen en los municipios PDET contribuirán a la estabilización prioritaria de estas zonas y a su vez, del territorio nacional. </a:t>
            </a:r>
          </a:p>
          <a:p>
            <a:pPr marL="228594" indent="0" algn="just"/>
            <a:endParaRPr lang="es-CO" sz="1800" dirty="0">
              <a:solidFill>
                <a:schemeClr val="tx2">
                  <a:lumMod val="25000"/>
                </a:schemeClr>
              </a:solidFill>
              <a:latin typeface="Calibri" panose="020F0502020204030204" pitchFamily="34" charset="0"/>
              <a:sym typeface="Arial"/>
            </a:endParaRPr>
          </a:p>
        </p:txBody>
      </p:sp>
      <p:sp>
        <p:nvSpPr>
          <p:cNvPr id="5" name="Título 2">
            <a:extLst>
              <a:ext uri="{FF2B5EF4-FFF2-40B4-BE49-F238E27FC236}">
                <a16:creationId xmlns:a16="http://schemas.microsoft.com/office/drawing/2014/main" id="{CD15FE1D-FE0D-4C3D-B81F-C21EDE064562}"/>
              </a:ext>
            </a:extLst>
          </p:cNvPr>
          <p:cNvSpPr txBox="1">
            <a:spLocks/>
          </p:cNvSpPr>
          <p:nvPr/>
        </p:nvSpPr>
        <p:spPr>
          <a:xfrm>
            <a:off x="744318" y="378217"/>
            <a:ext cx="4307700" cy="640199"/>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r>
              <a:rPr lang="es-CO" sz="3200">
                <a:latin typeface="Calibri" panose="020F0502020204030204" pitchFamily="34" charset="0"/>
              </a:rPr>
              <a:t>Hoja de ruta</a:t>
            </a:r>
            <a:endParaRPr lang="es-CO" sz="3200" dirty="0">
              <a:latin typeface="Calibri" panose="020F0502020204030204" pitchFamily="34" charset="0"/>
            </a:endParaRPr>
          </a:p>
        </p:txBody>
      </p:sp>
      <p:pic>
        <p:nvPicPr>
          <p:cNvPr id="6" name="Imagen 5" descr="Imagen que contiene hierba, exterior, cielo, persona&#10;&#10;Descripción generada con confianza muy alta">
            <a:extLst>
              <a:ext uri="{FF2B5EF4-FFF2-40B4-BE49-F238E27FC236}">
                <a16:creationId xmlns:a16="http://schemas.microsoft.com/office/drawing/2014/main" id="{E890CE60-A4C6-4487-B82C-040B5C9F06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367" y="1434917"/>
            <a:ext cx="3959144" cy="2639428"/>
          </a:xfrm>
          <a:prstGeom prst="rect">
            <a:avLst/>
          </a:prstGeom>
        </p:spPr>
      </p:pic>
    </p:spTree>
    <p:extLst>
      <p:ext uri="{BB962C8B-B14F-4D97-AF65-F5344CB8AC3E}">
        <p14:creationId xmlns:p14="http://schemas.microsoft.com/office/powerpoint/2010/main" val="4120952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CB61963-ED30-443E-9DA6-1F438A96104E}"/>
              </a:ext>
            </a:extLst>
          </p:cNvPr>
          <p:cNvSpPr>
            <a:spLocks noGrp="1"/>
          </p:cNvSpPr>
          <p:nvPr>
            <p:ph type="title"/>
          </p:nvPr>
        </p:nvSpPr>
        <p:spPr>
          <a:xfrm>
            <a:off x="68921" y="9925"/>
            <a:ext cx="7295515" cy="640198"/>
          </a:xfrm>
        </p:spPr>
        <p:txBody>
          <a:bodyPr/>
          <a:lstStyle/>
          <a:p>
            <a:r>
              <a:rPr lang="es-CO" dirty="0">
                <a:latin typeface="Calibri" panose="020F0502020204030204" pitchFamily="34" charset="0"/>
              </a:rPr>
              <a:t>Articulación para la Estabilización</a:t>
            </a:r>
          </a:p>
        </p:txBody>
      </p:sp>
      <p:sp>
        <p:nvSpPr>
          <p:cNvPr id="4" name="Rectángulo 3">
            <a:extLst>
              <a:ext uri="{FF2B5EF4-FFF2-40B4-BE49-F238E27FC236}">
                <a16:creationId xmlns:a16="http://schemas.microsoft.com/office/drawing/2014/main" id="{96AF670F-B0CC-459C-9994-D88AEE22F542}"/>
              </a:ext>
            </a:extLst>
          </p:cNvPr>
          <p:cNvSpPr/>
          <p:nvPr/>
        </p:nvSpPr>
        <p:spPr>
          <a:xfrm>
            <a:off x="140499" y="944578"/>
            <a:ext cx="2830188" cy="470899"/>
          </a:xfrm>
          <a:prstGeom prst="rect">
            <a:avLst/>
          </a:prstGeom>
          <a:solidFill>
            <a:srgbClr val="20427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620" b="1" dirty="0">
                <a:latin typeface="Calibri" panose="020F0502020204030204" pitchFamily="34" charset="0"/>
                <a:cs typeface="Calibri" panose="020F0502020204030204" pitchFamily="34" charset="0"/>
              </a:rPr>
              <a:t>Estructuración</a:t>
            </a:r>
          </a:p>
        </p:txBody>
      </p:sp>
      <p:sp>
        <p:nvSpPr>
          <p:cNvPr id="5" name="Rectángulo 4">
            <a:extLst>
              <a:ext uri="{FF2B5EF4-FFF2-40B4-BE49-F238E27FC236}">
                <a16:creationId xmlns:a16="http://schemas.microsoft.com/office/drawing/2014/main" id="{64367A58-77CA-4ABF-905A-821680F5C0BA}"/>
              </a:ext>
            </a:extLst>
          </p:cNvPr>
          <p:cNvSpPr/>
          <p:nvPr/>
        </p:nvSpPr>
        <p:spPr>
          <a:xfrm>
            <a:off x="140499" y="1512664"/>
            <a:ext cx="2830188" cy="1005207"/>
          </a:xfrm>
          <a:prstGeom prst="rect">
            <a:avLst/>
          </a:prstGeom>
          <a:solidFill>
            <a:schemeClr val="bg1">
              <a:lumMod val="8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260" dirty="0">
                <a:solidFill>
                  <a:schemeClr val="tx1"/>
                </a:solidFill>
                <a:latin typeface="Calibri" panose="020F0502020204030204" pitchFamily="34" charset="0"/>
                <a:cs typeface="Calibri" panose="020F0502020204030204" pitchFamily="34" charset="0"/>
              </a:rPr>
              <a:t>Estructuración de proyectos de mediana y baja complejidad para incentivar inversiones estratégicas</a:t>
            </a:r>
          </a:p>
        </p:txBody>
      </p:sp>
      <p:sp>
        <p:nvSpPr>
          <p:cNvPr id="6" name="Rectángulo 5">
            <a:extLst>
              <a:ext uri="{FF2B5EF4-FFF2-40B4-BE49-F238E27FC236}">
                <a16:creationId xmlns:a16="http://schemas.microsoft.com/office/drawing/2014/main" id="{4D592931-121D-4190-8C48-3127336B7DC0}"/>
              </a:ext>
            </a:extLst>
          </p:cNvPr>
          <p:cNvSpPr/>
          <p:nvPr/>
        </p:nvSpPr>
        <p:spPr>
          <a:xfrm>
            <a:off x="140499" y="2625631"/>
            <a:ext cx="2830188" cy="470899"/>
          </a:xfrm>
          <a:prstGeom prst="rect">
            <a:avLst/>
          </a:prstGeom>
          <a:solidFill>
            <a:srgbClr val="20427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620" b="1" dirty="0">
                <a:latin typeface="Calibri" panose="020F0502020204030204" pitchFamily="34" charset="0"/>
                <a:cs typeface="Calibri" panose="020F0502020204030204" pitchFamily="34" charset="0"/>
              </a:rPr>
              <a:t>Gestión Nación Territorio</a:t>
            </a:r>
          </a:p>
        </p:txBody>
      </p:sp>
      <p:sp>
        <p:nvSpPr>
          <p:cNvPr id="7" name="Rectángulo 6">
            <a:extLst>
              <a:ext uri="{FF2B5EF4-FFF2-40B4-BE49-F238E27FC236}">
                <a16:creationId xmlns:a16="http://schemas.microsoft.com/office/drawing/2014/main" id="{F66EB598-BB18-4017-909A-20AA9096BC6C}"/>
              </a:ext>
            </a:extLst>
          </p:cNvPr>
          <p:cNvSpPr/>
          <p:nvPr/>
        </p:nvSpPr>
        <p:spPr>
          <a:xfrm>
            <a:off x="6011623" y="944578"/>
            <a:ext cx="2950613" cy="470899"/>
          </a:xfrm>
          <a:prstGeom prst="rect">
            <a:avLst/>
          </a:prstGeom>
          <a:solidFill>
            <a:srgbClr val="20427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620" b="1" dirty="0">
                <a:latin typeface="Calibri" panose="020F0502020204030204" pitchFamily="34" charset="0"/>
                <a:cs typeface="Calibri" panose="020F0502020204030204" pitchFamily="34" charset="0"/>
              </a:rPr>
              <a:t>Cofinanciación</a:t>
            </a:r>
          </a:p>
        </p:txBody>
      </p:sp>
      <p:sp>
        <p:nvSpPr>
          <p:cNvPr id="8" name="Rectángulo 7">
            <a:extLst>
              <a:ext uri="{FF2B5EF4-FFF2-40B4-BE49-F238E27FC236}">
                <a16:creationId xmlns:a16="http://schemas.microsoft.com/office/drawing/2014/main" id="{DA83850D-DA5F-4BBC-8403-C29947AE8C64}"/>
              </a:ext>
            </a:extLst>
          </p:cNvPr>
          <p:cNvSpPr/>
          <p:nvPr/>
        </p:nvSpPr>
        <p:spPr>
          <a:xfrm>
            <a:off x="6011624" y="1509202"/>
            <a:ext cx="2950613" cy="1005209"/>
          </a:xfrm>
          <a:prstGeom prst="rect">
            <a:avLst/>
          </a:prstGeom>
          <a:solidFill>
            <a:schemeClr val="bg1">
              <a:lumMod val="8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260" dirty="0">
                <a:solidFill>
                  <a:schemeClr val="tx1"/>
                </a:solidFill>
                <a:latin typeface="Calibri" panose="020F0502020204030204" pitchFamily="34" charset="0"/>
                <a:cs typeface="Calibri" panose="020F0502020204030204" pitchFamily="34" charset="0"/>
              </a:rPr>
              <a:t>Apalancamiento de recursos para la ejecución de proyectos estratégicos en cada subregión</a:t>
            </a:r>
          </a:p>
        </p:txBody>
      </p:sp>
      <p:sp>
        <p:nvSpPr>
          <p:cNvPr id="9" name="Rectángulo 8">
            <a:extLst>
              <a:ext uri="{FF2B5EF4-FFF2-40B4-BE49-F238E27FC236}">
                <a16:creationId xmlns:a16="http://schemas.microsoft.com/office/drawing/2014/main" id="{EF11DFBA-0511-4A6A-A8B6-914759295E86}"/>
              </a:ext>
            </a:extLst>
          </p:cNvPr>
          <p:cNvSpPr/>
          <p:nvPr/>
        </p:nvSpPr>
        <p:spPr>
          <a:xfrm>
            <a:off x="140499" y="3193715"/>
            <a:ext cx="2839709" cy="1099505"/>
          </a:xfrm>
          <a:prstGeom prst="rect">
            <a:avLst/>
          </a:prstGeom>
          <a:solidFill>
            <a:schemeClr val="bg1">
              <a:lumMod val="8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260" dirty="0">
                <a:solidFill>
                  <a:schemeClr val="tx1"/>
                </a:solidFill>
                <a:latin typeface="Calibri" panose="020F0502020204030204" pitchFamily="34" charset="0"/>
                <a:cs typeface="Calibri" panose="020F0502020204030204" pitchFamily="34" charset="0"/>
              </a:rPr>
              <a:t>Brazo operativo de las entidades y actores en el territorio</a:t>
            </a:r>
          </a:p>
        </p:txBody>
      </p:sp>
      <p:sp>
        <p:nvSpPr>
          <p:cNvPr id="10" name="Rectángulo 9">
            <a:extLst>
              <a:ext uri="{FF2B5EF4-FFF2-40B4-BE49-F238E27FC236}">
                <a16:creationId xmlns:a16="http://schemas.microsoft.com/office/drawing/2014/main" id="{1A37CC85-BBE0-455F-A1D6-716C7EF4B09A}"/>
              </a:ext>
            </a:extLst>
          </p:cNvPr>
          <p:cNvSpPr/>
          <p:nvPr/>
        </p:nvSpPr>
        <p:spPr>
          <a:xfrm>
            <a:off x="6011623" y="2625631"/>
            <a:ext cx="2950613" cy="470899"/>
          </a:xfrm>
          <a:prstGeom prst="rect">
            <a:avLst/>
          </a:prstGeom>
          <a:solidFill>
            <a:srgbClr val="20427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620" b="1" dirty="0">
                <a:latin typeface="Calibri" panose="020F0502020204030204" pitchFamily="34" charset="0"/>
                <a:cs typeface="Calibri" panose="020F0502020204030204" pitchFamily="34" charset="0"/>
              </a:rPr>
              <a:t>Fortalecimiento</a:t>
            </a:r>
          </a:p>
        </p:txBody>
      </p:sp>
      <p:sp>
        <p:nvSpPr>
          <p:cNvPr id="11" name="Rectángulo 10">
            <a:extLst>
              <a:ext uri="{FF2B5EF4-FFF2-40B4-BE49-F238E27FC236}">
                <a16:creationId xmlns:a16="http://schemas.microsoft.com/office/drawing/2014/main" id="{DC47C887-79B7-4D99-BEAE-4AED58EC2B48}"/>
              </a:ext>
            </a:extLst>
          </p:cNvPr>
          <p:cNvSpPr/>
          <p:nvPr/>
        </p:nvSpPr>
        <p:spPr>
          <a:xfrm>
            <a:off x="6011623" y="3193715"/>
            <a:ext cx="2950613" cy="1099507"/>
          </a:xfrm>
          <a:prstGeom prst="rect">
            <a:avLst/>
          </a:prstGeom>
          <a:solidFill>
            <a:schemeClr val="bg1">
              <a:lumMod val="8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260" dirty="0">
                <a:solidFill>
                  <a:schemeClr val="tx1"/>
                </a:solidFill>
                <a:latin typeface="Calibri" panose="020F0502020204030204" pitchFamily="34" charset="0"/>
                <a:cs typeface="Calibri" panose="020F0502020204030204" pitchFamily="34" charset="0"/>
              </a:rPr>
              <a:t>Generación de capacidades y corresponsabilidad para la implementación y sostenibilidad de los PATR</a:t>
            </a:r>
          </a:p>
        </p:txBody>
      </p:sp>
      <p:sp>
        <p:nvSpPr>
          <p:cNvPr id="12" name="Rectángulo 11">
            <a:extLst>
              <a:ext uri="{FF2B5EF4-FFF2-40B4-BE49-F238E27FC236}">
                <a16:creationId xmlns:a16="http://schemas.microsoft.com/office/drawing/2014/main" id="{87D37A36-1266-4865-84D3-A701981C1D14}"/>
              </a:ext>
            </a:extLst>
          </p:cNvPr>
          <p:cNvSpPr/>
          <p:nvPr/>
        </p:nvSpPr>
        <p:spPr>
          <a:xfrm>
            <a:off x="3533247" y="1336789"/>
            <a:ext cx="1967076" cy="253916"/>
          </a:xfrm>
          <a:prstGeom prst="rect">
            <a:avLst/>
          </a:prstGeom>
          <a:solidFill>
            <a:schemeClr val="bg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51" b="1" dirty="0">
                <a:solidFill>
                  <a:schemeClr val="tx1">
                    <a:lumMod val="75000"/>
                    <a:lumOff val="25000"/>
                  </a:schemeClr>
                </a:solidFill>
                <a:latin typeface="Calibri" panose="020F0502020204030204" pitchFamily="34" charset="0"/>
                <a:ea typeface="Helvetica" charset="0"/>
                <a:cs typeface="Calibri" panose="020F0502020204030204" pitchFamily="34" charset="0"/>
              </a:rPr>
              <a:t>Entidades Nacionales</a:t>
            </a:r>
          </a:p>
        </p:txBody>
      </p:sp>
      <p:sp>
        <p:nvSpPr>
          <p:cNvPr id="13" name="Rectángulo 12">
            <a:extLst>
              <a:ext uri="{FF2B5EF4-FFF2-40B4-BE49-F238E27FC236}">
                <a16:creationId xmlns:a16="http://schemas.microsoft.com/office/drawing/2014/main" id="{096BF532-931B-4869-B4ED-15F5D3F683D1}"/>
              </a:ext>
            </a:extLst>
          </p:cNvPr>
          <p:cNvSpPr/>
          <p:nvPr/>
        </p:nvSpPr>
        <p:spPr>
          <a:xfrm>
            <a:off x="3533245" y="1669895"/>
            <a:ext cx="1967075" cy="253916"/>
          </a:xfrm>
          <a:prstGeom prst="rect">
            <a:avLst/>
          </a:prstGeom>
          <a:solidFill>
            <a:schemeClr val="bg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51" b="1" dirty="0">
                <a:solidFill>
                  <a:schemeClr val="tx1">
                    <a:lumMod val="75000"/>
                    <a:lumOff val="25000"/>
                  </a:schemeClr>
                </a:solidFill>
                <a:latin typeface="Calibri" panose="020F0502020204030204" pitchFamily="34" charset="0"/>
                <a:ea typeface="Helvetica" charset="0"/>
                <a:cs typeface="Calibri" panose="020F0502020204030204" pitchFamily="34" charset="0"/>
              </a:rPr>
              <a:t>Entidades Territoriales</a:t>
            </a:r>
          </a:p>
        </p:txBody>
      </p:sp>
      <p:sp>
        <p:nvSpPr>
          <p:cNvPr id="14" name="Rectángulo 13">
            <a:extLst>
              <a:ext uri="{FF2B5EF4-FFF2-40B4-BE49-F238E27FC236}">
                <a16:creationId xmlns:a16="http://schemas.microsoft.com/office/drawing/2014/main" id="{776045F6-07D5-4949-891B-3BBA08313642}"/>
              </a:ext>
            </a:extLst>
          </p:cNvPr>
          <p:cNvSpPr/>
          <p:nvPr/>
        </p:nvSpPr>
        <p:spPr>
          <a:xfrm>
            <a:off x="3533245" y="2007145"/>
            <a:ext cx="1967075" cy="258191"/>
          </a:xfrm>
          <a:prstGeom prst="rect">
            <a:avLst/>
          </a:prstGeom>
          <a:solidFill>
            <a:schemeClr val="bg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51" b="1" dirty="0">
                <a:solidFill>
                  <a:schemeClr val="tx1">
                    <a:lumMod val="75000"/>
                    <a:lumOff val="25000"/>
                  </a:schemeClr>
                </a:solidFill>
                <a:latin typeface="Calibri" panose="020F0502020204030204" pitchFamily="34" charset="0"/>
                <a:ea typeface="Helvetica" charset="0"/>
                <a:cs typeface="Calibri" panose="020F0502020204030204" pitchFamily="34" charset="0"/>
              </a:rPr>
              <a:t>Sector Privado</a:t>
            </a:r>
          </a:p>
        </p:txBody>
      </p:sp>
      <p:sp>
        <p:nvSpPr>
          <p:cNvPr id="15" name="Rectángulo 14">
            <a:extLst>
              <a:ext uri="{FF2B5EF4-FFF2-40B4-BE49-F238E27FC236}">
                <a16:creationId xmlns:a16="http://schemas.microsoft.com/office/drawing/2014/main" id="{EB17E333-0336-492C-BED9-C7B3083EDF7D}"/>
              </a:ext>
            </a:extLst>
          </p:cNvPr>
          <p:cNvSpPr/>
          <p:nvPr/>
        </p:nvSpPr>
        <p:spPr>
          <a:xfrm>
            <a:off x="3533245" y="2369957"/>
            <a:ext cx="1967075" cy="271005"/>
          </a:xfrm>
          <a:prstGeom prst="rect">
            <a:avLst/>
          </a:prstGeom>
          <a:solidFill>
            <a:schemeClr val="bg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1051" b="1" dirty="0">
                <a:solidFill>
                  <a:schemeClr val="tx1">
                    <a:lumMod val="75000"/>
                    <a:lumOff val="25000"/>
                  </a:schemeClr>
                </a:solidFill>
                <a:latin typeface="Calibri" panose="020F0502020204030204" pitchFamily="34" charset="0"/>
                <a:ea typeface="Helvetica" charset="0"/>
                <a:cs typeface="Calibri" panose="020F0502020204030204" pitchFamily="34" charset="0"/>
              </a:rPr>
              <a:t>Cooperación Internacional</a:t>
            </a:r>
          </a:p>
        </p:txBody>
      </p:sp>
      <p:sp>
        <p:nvSpPr>
          <p:cNvPr id="16" name="CuadroTexto 15">
            <a:extLst>
              <a:ext uri="{FF2B5EF4-FFF2-40B4-BE49-F238E27FC236}">
                <a16:creationId xmlns:a16="http://schemas.microsoft.com/office/drawing/2014/main" id="{5B43AC0F-3331-4E8B-99A0-4DD0225E0F8F}"/>
              </a:ext>
            </a:extLst>
          </p:cNvPr>
          <p:cNvSpPr txBox="1"/>
          <p:nvPr/>
        </p:nvSpPr>
        <p:spPr>
          <a:xfrm>
            <a:off x="3481987" y="944578"/>
            <a:ext cx="1967075" cy="254044"/>
          </a:xfrm>
          <a:prstGeom prst="rect">
            <a:avLst/>
          </a:prstGeom>
          <a:noFill/>
        </p:spPr>
        <p:txBody>
          <a:bodyPr wrap="square" rtlCol="0">
            <a:spAutoFit/>
          </a:bodyPr>
          <a:lstStyle/>
          <a:p>
            <a:pPr algn="ctr"/>
            <a:r>
              <a:rPr lang="es-CO" sz="1051" b="1" dirty="0">
                <a:solidFill>
                  <a:srgbClr val="20427F"/>
                </a:solidFill>
                <a:latin typeface="Calibri" panose="020F0502020204030204" pitchFamily="34" charset="0"/>
                <a:cs typeface="Calibri" panose="020F0502020204030204" pitchFamily="34" charset="0"/>
              </a:rPr>
              <a:t>Actores estratégicos</a:t>
            </a:r>
          </a:p>
        </p:txBody>
      </p:sp>
      <p:sp>
        <p:nvSpPr>
          <p:cNvPr id="17" name="Rectángulo 16">
            <a:extLst>
              <a:ext uri="{FF2B5EF4-FFF2-40B4-BE49-F238E27FC236}">
                <a16:creationId xmlns:a16="http://schemas.microsoft.com/office/drawing/2014/main" id="{ADFC816C-A195-43F6-B18C-2AC488EE97E7}"/>
              </a:ext>
            </a:extLst>
          </p:cNvPr>
          <p:cNvSpPr/>
          <p:nvPr/>
        </p:nvSpPr>
        <p:spPr>
          <a:xfrm>
            <a:off x="3202544" y="3030346"/>
            <a:ext cx="2567568" cy="403883"/>
          </a:xfrm>
          <a:prstGeom prst="rect">
            <a:avLst/>
          </a:prstGeom>
          <a:solidFill>
            <a:srgbClr val="20427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620" b="1" dirty="0">
                <a:latin typeface="Calibri" panose="020F0502020204030204" pitchFamily="34" charset="0"/>
                <a:cs typeface="Calibri" panose="020F0502020204030204" pitchFamily="34" charset="0"/>
              </a:rPr>
              <a:t>Ejecución</a:t>
            </a:r>
          </a:p>
        </p:txBody>
      </p:sp>
      <p:sp>
        <p:nvSpPr>
          <p:cNvPr id="18" name="Rectángulo 17">
            <a:extLst>
              <a:ext uri="{FF2B5EF4-FFF2-40B4-BE49-F238E27FC236}">
                <a16:creationId xmlns:a16="http://schemas.microsoft.com/office/drawing/2014/main" id="{582A731A-8FFC-4C8F-86BB-4B13FD64AE16}"/>
              </a:ext>
            </a:extLst>
          </p:cNvPr>
          <p:cNvSpPr/>
          <p:nvPr/>
        </p:nvSpPr>
        <p:spPr>
          <a:xfrm>
            <a:off x="3206556" y="3512781"/>
            <a:ext cx="2576205" cy="943031"/>
          </a:xfrm>
          <a:prstGeom prst="rect">
            <a:avLst/>
          </a:prstGeom>
          <a:solidFill>
            <a:schemeClr val="bg1">
              <a:lumMod val="8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1260" dirty="0">
                <a:solidFill>
                  <a:schemeClr val="tx1"/>
                </a:solidFill>
                <a:latin typeface="Calibri" panose="020F0502020204030204" pitchFamily="34" charset="0"/>
                <a:cs typeface="Calibri" panose="020F0502020204030204" pitchFamily="34" charset="0"/>
              </a:rPr>
              <a:t>Implementación de proyectos de mediana y baja complejidad en sinergia con las intervenciones de mayor impacto </a:t>
            </a:r>
          </a:p>
        </p:txBody>
      </p:sp>
      <p:sp>
        <p:nvSpPr>
          <p:cNvPr id="20" name="Marcador de texto 48">
            <a:extLst>
              <a:ext uri="{FF2B5EF4-FFF2-40B4-BE49-F238E27FC236}">
                <a16:creationId xmlns:a16="http://schemas.microsoft.com/office/drawing/2014/main" id="{967140B6-8B98-471E-9A80-9AEB5133A055}"/>
              </a:ext>
            </a:extLst>
          </p:cNvPr>
          <p:cNvSpPr txBox="1">
            <a:spLocks/>
          </p:cNvSpPr>
          <p:nvPr/>
        </p:nvSpPr>
        <p:spPr>
          <a:xfrm>
            <a:off x="0" y="487831"/>
            <a:ext cx="9144000" cy="38557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CO" dirty="0">
                <a:solidFill>
                  <a:schemeClr val="tx2">
                    <a:lumMod val="25000"/>
                  </a:schemeClr>
                </a:solidFill>
                <a:latin typeface="Calibri" panose="020F0502020204030204" pitchFamily="34" charset="0"/>
              </a:rPr>
              <a:t>  </a:t>
            </a:r>
            <a:r>
              <a:rPr lang="es-CO" sz="2000" dirty="0">
                <a:solidFill>
                  <a:schemeClr val="tx2">
                    <a:lumMod val="25000"/>
                  </a:schemeClr>
                </a:solidFill>
                <a:latin typeface="Calibri" panose="020F0502020204030204" pitchFamily="34" charset="0"/>
              </a:rPr>
              <a:t>Servicios </a:t>
            </a:r>
          </a:p>
        </p:txBody>
      </p:sp>
      <p:sp>
        <p:nvSpPr>
          <p:cNvPr id="21" name="CuadroTexto 20">
            <a:extLst>
              <a:ext uri="{FF2B5EF4-FFF2-40B4-BE49-F238E27FC236}">
                <a16:creationId xmlns:a16="http://schemas.microsoft.com/office/drawing/2014/main" id="{89BCCB94-0E3E-4C27-A3D3-15763A99A2FC}"/>
              </a:ext>
            </a:extLst>
          </p:cNvPr>
          <p:cNvSpPr txBox="1"/>
          <p:nvPr/>
        </p:nvSpPr>
        <p:spPr>
          <a:xfrm>
            <a:off x="3069270" y="4486310"/>
            <a:ext cx="2850776" cy="523220"/>
          </a:xfrm>
          <a:prstGeom prst="rect">
            <a:avLst/>
          </a:prstGeom>
          <a:noFill/>
        </p:spPr>
        <p:txBody>
          <a:bodyPr wrap="square" rtlCol="0">
            <a:spAutoFit/>
          </a:bodyPr>
          <a:lstStyle/>
          <a:p>
            <a:pPr algn="ctr"/>
            <a:r>
              <a:rPr lang="es-CO" b="1" dirty="0">
                <a:latin typeface="Calibri" panose="020F0502020204030204" pitchFamily="34" charset="0"/>
              </a:rPr>
              <a:t>Obras PDET</a:t>
            </a:r>
          </a:p>
          <a:p>
            <a:pPr algn="ctr"/>
            <a:r>
              <a:rPr lang="es-CO" b="1" dirty="0">
                <a:latin typeface="Calibri" panose="020F0502020204030204" pitchFamily="34" charset="0"/>
              </a:rPr>
              <a:t>PDET-PNIS</a:t>
            </a:r>
          </a:p>
        </p:txBody>
      </p:sp>
      <p:sp>
        <p:nvSpPr>
          <p:cNvPr id="22" name="Elipse 21">
            <a:extLst>
              <a:ext uri="{FF2B5EF4-FFF2-40B4-BE49-F238E27FC236}">
                <a16:creationId xmlns:a16="http://schemas.microsoft.com/office/drawing/2014/main" id="{8256B850-2181-49D7-9A17-81F7D5849216}"/>
              </a:ext>
            </a:extLst>
          </p:cNvPr>
          <p:cNvSpPr/>
          <p:nvPr/>
        </p:nvSpPr>
        <p:spPr>
          <a:xfrm>
            <a:off x="3328436" y="4739511"/>
            <a:ext cx="2370685" cy="32316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Calibri" panose="020F0502020204030204" pitchFamily="34" charset="0"/>
            </a:endParaRPr>
          </a:p>
        </p:txBody>
      </p:sp>
    </p:spTree>
    <p:extLst>
      <p:ext uri="{BB962C8B-B14F-4D97-AF65-F5344CB8AC3E}">
        <p14:creationId xmlns:p14="http://schemas.microsoft.com/office/powerpoint/2010/main" val="1992949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2837817-93DF-4554-81B5-7FDEDE0C25B4}"/>
              </a:ext>
            </a:extLst>
          </p:cNvPr>
          <p:cNvSpPr>
            <a:spLocks noGrp="1"/>
          </p:cNvSpPr>
          <p:nvPr>
            <p:ph type="title"/>
          </p:nvPr>
        </p:nvSpPr>
        <p:spPr>
          <a:xfrm>
            <a:off x="268711" y="738553"/>
            <a:ext cx="4307700" cy="640198"/>
          </a:xfrm>
        </p:spPr>
        <p:txBody>
          <a:bodyPr/>
          <a:lstStyle/>
          <a:p>
            <a:r>
              <a:rPr lang="es-CO" dirty="0">
                <a:latin typeface="Calibri" panose="020F0502020204030204" pitchFamily="34" charset="0"/>
              </a:rPr>
              <a:t>Implementación para la Estabilización</a:t>
            </a:r>
          </a:p>
        </p:txBody>
      </p:sp>
      <p:sp>
        <p:nvSpPr>
          <p:cNvPr id="4" name="Google Shape;202;p26">
            <a:extLst>
              <a:ext uri="{FF2B5EF4-FFF2-40B4-BE49-F238E27FC236}">
                <a16:creationId xmlns:a16="http://schemas.microsoft.com/office/drawing/2014/main" id="{4CA018D0-7ACA-446A-B517-E4CFA0B005AF}"/>
              </a:ext>
            </a:extLst>
          </p:cNvPr>
          <p:cNvSpPr txBox="1">
            <a:spLocks/>
          </p:cNvSpPr>
          <p:nvPr/>
        </p:nvSpPr>
        <p:spPr>
          <a:xfrm>
            <a:off x="268711" y="305893"/>
            <a:ext cx="3983155" cy="2512063"/>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pPr>
              <a:lnSpc>
                <a:spcPct val="100000"/>
              </a:lnSpc>
            </a:pPr>
            <a:br>
              <a:rPr lang="es-CO" sz="3400" dirty="0">
                <a:latin typeface="Calibri" panose="020F0502020204030204" pitchFamily="34" charset="0"/>
              </a:rPr>
            </a:br>
            <a:br>
              <a:rPr lang="es-CO" sz="2300" dirty="0">
                <a:latin typeface="Calibri" panose="020F0502020204030204" pitchFamily="34" charset="0"/>
              </a:rPr>
            </a:br>
            <a:r>
              <a:rPr lang="es-CO" sz="2300" b="1" dirty="0">
                <a:solidFill>
                  <a:schemeClr val="tx2">
                    <a:lumMod val="25000"/>
                  </a:schemeClr>
                </a:solidFill>
                <a:latin typeface="Calibri" panose="020F0502020204030204" pitchFamily="34" charset="0"/>
              </a:rPr>
              <a:t>Modelo de gestión</a:t>
            </a:r>
          </a:p>
        </p:txBody>
      </p:sp>
      <p:sp>
        <p:nvSpPr>
          <p:cNvPr id="5" name="TextBox 3">
            <a:extLst>
              <a:ext uri="{FF2B5EF4-FFF2-40B4-BE49-F238E27FC236}">
                <a16:creationId xmlns:a16="http://schemas.microsoft.com/office/drawing/2014/main" id="{1029360B-7133-45B7-AD14-C257EFBB6655}"/>
              </a:ext>
            </a:extLst>
          </p:cNvPr>
          <p:cNvSpPr txBox="1"/>
          <p:nvPr/>
        </p:nvSpPr>
        <p:spPr>
          <a:xfrm>
            <a:off x="176806" y="3944257"/>
            <a:ext cx="3036737" cy="830997"/>
          </a:xfrm>
          <a:prstGeom prst="rect">
            <a:avLst/>
          </a:prstGeom>
          <a:noFill/>
        </p:spPr>
        <p:txBody>
          <a:bodyPr wrap="square" rtlCol="0">
            <a:spAutoFit/>
          </a:bodyPr>
          <a:lstStyle/>
          <a:p>
            <a:r>
              <a:rPr lang="en-IE" sz="1600" b="1" u="sng" dirty="0">
                <a:solidFill>
                  <a:srgbClr val="002060"/>
                </a:solidFill>
                <a:latin typeface="Calibri" panose="020F0502020204030204" pitchFamily="34" charset="0"/>
              </a:rPr>
              <a:t>*Hoja de ruta 2019: </a:t>
            </a:r>
          </a:p>
          <a:p>
            <a:r>
              <a:rPr lang="en-IE" sz="1600" dirty="0">
                <a:solidFill>
                  <a:srgbClr val="002060"/>
                </a:solidFill>
                <a:latin typeface="Calibri" panose="020F0502020204030204" pitchFamily="34" charset="0"/>
              </a:rPr>
              <a:t>PDET (PATR), PMI, PNS, PND, PIRC, planes territoriales</a:t>
            </a:r>
          </a:p>
        </p:txBody>
      </p:sp>
      <p:pic>
        <p:nvPicPr>
          <p:cNvPr id="6" name="Imagen 5">
            <a:extLst>
              <a:ext uri="{FF2B5EF4-FFF2-40B4-BE49-F238E27FC236}">
                <a16:creationId xmlns:a16="http://schemas.microsoft.com/office/drawing/2014/main" id="{3D53DC51-7F17-4DE9-9924-0CC0B9658308}"/>
              </a:ext>
            </a:extLst>
          </p:cNvPr>
          <p:cNvPicPr>
            <a:picLocks noChangeAspect="1"/>
          </p:cNvPicPr>
          <p:nvPr/>
        </p:nvPicPr>
        <p:blipFill>
          <a:blip r:embed="rId2"/>
          <a:stretch>
            <a:fillRect/>
          </a:stretch>
        </p:blipFill>
        <p:spPr>
          <a:xfrm>
            <a:off x="3119996" y="500483"/>
            <a:ext cx="6024004" cy="4142534"/>
          </a:xfrm>
          <a:prstGeom prst="rect">
            <a:avLst/>
          </a:prstGeom>
        </p:spPr>
      </p:pic>
    </p:spTree>
    <p:extLst>
      <p:ext uri="{BB962C8B-B14F-4D97-AF65-F5344CB8AC3E}">
        <p14:creationId xmlns:p14="http://schemas.microsoft.com/office/powerpoint/2010/main" val="1297341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persona, interior, edificio, personas&#10;&#10;Descripción generada con confianza muy alta">
            <a:extLst>
              <a:ext uri="{FF2B5EF4-FFF2-40B4-BE49-F238E27FC236}">
                <a16:creationId xmlns:a16="http://schemas.microsoft.com/office/drawing/2014/main" id="{F456E996-0D59-4E36-8608-F62BC3E458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8816" y="639556"/>
            <a:ext cx="4389121" cy="3864387"/>
          </a:xfrm>
          <a:prstGeom prst="rect">
            <a:avLst/>
          </a:prstGeom>
        </p:spPr>
      </p:pic>
      <p:sp>
        <p:nvSpPr>
          <p:cNvPr id="5" name="Marcador de texto 1">
            <a:extLst>
              <a:ext uri="{FF2B5EF4-FFF2-40B4-BE49-F238E27FC236}">
                <a16:creationId xmlns:a16="http://schemas.microsoft.com/office/drawing/2014/main" id="{69A4B81A-7AA6-46C9-91F6-BD9CB32F23D1}"/>
              </a:ext>
            </a:extLst>
          </p:cNvPr>
          <p:cNvSpPr>
            <a:spLocks noGrp="1"/>
          </p:cNvSpPr>
          <p:nvPr>
            <p:ph type="body" idx="1"/>
          </p:nvPr>
        </p:nvSpPr>
        <p:spPr>
          <a:xfrm>
            <a:off x="4626404" y="1354701"/>
            <a:ext cx="4318780" cy="2599824"/>
          </a:xfrm>
        </p:spPr>
        <p:txBody>
          <a:bodyPr/>
          <a:lstStyle/>
          <a:p>
            <a:pPr marL="228594" indent="0"/>
            <a:r>
              <a:rPr lang="es-CO" sz="2000" i="1" dirty="0">
                <a:solidFill>
                  <a:srgbClr val="000000"/>
                </a:solidFill>
                <a:latin typeface="Calibri" panose="020F0502020204030204" pitchFamily="34" charset="0"/>
              </a:rPr>
              <a:t>“</a:t>
            </a:r>
            <a:r>
              <a:rPr lang="es-CO" sz="2400" i="1" dirty="0">
                <a:solidFill>
                  <a:schemeClr val="tx2">
                    <a:lumMod val="25000"/>
                  </a:schemeClr>
                </a:solidFill>
                <a:latin typeface="Calibri" panose="020F0502020204030204" pitchFamily="34" charset="0"/>
              </a:rPr>
              <a:t>Dejemos organizadas las cosas para que esto se convierta en una carrera de relevos. Eso implica dinamizar el PDET con los líderes del territorio y poner en la agenda local y regional el tema</a:t>
            </a:r>
            <a:r>
              <a:rPr lang="es-CO" sz="2000" i="1" dirty="0">
                <a:solidFill>
                  <a:srgbClr val="000000"/>
                </a:solidFill>
                <a:latin typeface="Calibri" panose="020F0502020204030204" pitchFamily="34" charset="0"/>
              </a:rPr>
              <a:t>”,</a:t>
            </a:r>
            <a:r>
              <a:rPr lang="es-CO" sz="2000" dirty="0">
                <a:solidFill>
                  <a:srgbClr val="000000"/>
                </a:solidFill>
                <a:latin typeface="Calibri" panose="020F0502020204030204" pitchFamily="34" charset="0"/>
              </a:rPr>
              <a:t> </a:t>
            </a:r>
          </a:p>
          <a:p>
            <a:pPr marL="228594" indent="0"/>
            <a:endParaRPr lang="es-CO" sz="2000" dirty="0">
              <a:solidFill>
                <a:srgbClr val="000000"/>
              </a:solidFill>
              <a:latin typeface="Calibri" panose="020F0502020204030204" pitchFamily="34" charset="0"/>
            </a:endParaRPr>
          </a:p>
          <a:p>
            <a:pPr marL="228594" indent="0">
              <a:lnSpc>
                <a:spcPct val="100000"/>
              </a:lnSpc>
              <a:spcBef>
                <a:spcPts val="0"/>
              </a:spcBef>
            </a:pPr>
            <a:r>
              <a:rPr lang="es-CO" sz="2000" dirty="0">
                <a:solidFill>
                  <a:srgbClr val="000000"/>
                </a:solidFill>
                <a:latin typeface="Calibri" panose="020F0502020204030204" pitchFamily="34" charset="0"/>
              </a:rPr>
              <a:t>Javier Rivera. </a:t>
            </a:r>
          </a:p>
          <a:p>
            <a:pPr marL="228594" indent="0">
              <a:lnSpc>
                <a:spcPct val="100000"/>
              </a:lnSpc>
              <a:spcBef>
                <a:spcPts val="0"/>
              </a:spcBef>
            </a:pPr>
            <a:r>
              <a:rPr lang="es-CO" sz="1400" dirty="0">
                <a:latin typeface="Calibri" panose="020F0502020204030204" pitchFamily="34" charset="0"/>
              </a:rPr>
              <a:t>Alcalde de Algeciras, Huila</a:t>
            </a:r>
            <a:endParaRPr lang="es-CO" sz="1400" dirty="0">
              <a:solidFill>
                <a:srgbClr val="000000"/>
              </a:solidFill>
              <a:latin typeface="Calibri" panose="020F0502020204030204" pitchFamily="34" charset="0"/>
            </a:endParaRPr>
          </a:p>
          <a:p>
            <a:pPr marL="228594" indent="0"/>
            <a:endParaRPr lang="es-CO" dirty="0">
              <a:latin typeface="Calibri" panose="020F0502020204030204" pitchFamily="34" charset="0"/>
            </a:endParaRPr>
          </a:p>
        </p:txBody>
      </p:sp>
    </p:spTree>
    <p:extLst>
      <p:ext uri="{BB962C8B-B14F-4D97-AF65-F5344CB8AC3E}">
        <p14:creationId xmlns:p14="http://schemas.microsoft.com/office/powerpoint/2010/main" val="289555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86A1D4B3-10B6-41C9-99CA-DC34CF08EA77}"/>
              </a:ext>
            </a:extLst>
          </p:cNvPr>
          <p:cNvSpPr>
            <a:spLocks noGrp="1"/>
          </p:cNvSpPr>
          <p:nvPr>
            <p:ph type="title"/>
          </p:nvPr>
        </p:nvSpPr>
        <p:spPr>
          <a:xfrm>
            <a:off x="264300" y="333290"/>
            <a:ext cx="4307700" cy="640198"/>
          </a:xfrm>
        </p:spPr>
        <p:txBody>
          <a:bodyPr/>
          <a:lstStyle/>
          <a:p>
            <a:r>
              <a:rPr lang="es-CO" dirty="0">
                <a:latin typeface="Calibri" panose="020F0502020204030204" pitchFamily="34" charset="0"/>
              </a:rPr>
              <a:t>Hoja de ruta</a:t>
            </a:r>
          </a:p>
        </p:txBody>
      </p:sp>
      <p:sp>
        <p:nvSpPr>
          <p:cNvPr id="4" name="Marcador de texto 1">
            <a:extLst>
              <a:ext uri="{FF2B5EF4-FFF2-40B4-BE49-F238E27FC236}">
                <a16:creationId xmlns:a16="http://schemas.microsoft.com/office/drawing/2014/main" id="{92CB17A6-4C1B-4668-A57A-88E91F5DEDCE}"/>
              </a:ext>
            </a:extLst>
          </p:cNvPr>
          <p:cNvSpPr txBox="1">
            <a:spLocks/>
          </p:cNvSpPr>
          <p:nvPr/>
        </p:nvSpPr>
        <p:spPr>
          <a:xfrm>
            <a:off x="4220309" y="1291156"/>
            <a:ext cx="4522763" cy="3386343"/>
          </a:xfrm>
          <a:prstGeom prst="rect">
            <a:avLst/>
          </a:prstGeom>
          <a:noFill/>
          <a:ln>
            <a:noFill/>
          </a:ln>
        </p:spPr>
        <p:txBody>
          <a:bodyPr spcFirstLastPara="1" wrap="square" lIns="68575" tIns="34275" rIns="68575" bIns="3427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8594" algn="just"/>
            <a:r>
              <a:rPr lang="es-CO" sz="1600" dirty="0">
                <a:latin typeface="Calibri" panose="020F0502020204030204" pitchFamily="34" charset="0"/>
              </a:rPr>
              <a:t>Pretende articular y armonizar los instrumentos y mecanismos de planificación y gestión a nivel técnico de recursos y financiero. </a:t>
            </a:r>
          </a:p>
          <a:p>
            <a:pPr marL="228594" algn="just"/>
            <a:endParaRPr lang="es-CO" sz="1600" dirty="0">
              <a:latin typeface="Calibri" panose="020F0502020204030204" pitchFamily="34" charset="0"/>
            </a:endParaRPr>
          </a:p>
          <a:p>
            <a:pPr marL="228594" algn="just"/>
            <a:r>
              <a:rPr lang="es-CO" sz="1600" dirty="0">
                <a:latin typeface="Calibri" panose="020F0502020204030204" pitchFamily="34" charset="0"/>
              </a:rPr>
              <a:t>La Hoja de Ruta es el foco y es la guía para el trabajo conjunto del Gobierno Nacional, territorio, sector privado y cooperación internacional, entre otros actores estratégicos.</a:t>
            </a:r>
          </a:p>
          <a:p>
            <a:pPr marL="228594" algn="just"/>
            <a:endParaRPr lang="es-CO" sz="1600" dirty="0">
              <a:latin typeface="Calibri" panose="020F0502020204030204" pitchFamily="34" charset="0"/>
            </a:endParaRPr>
          </a:p>
          <a:p>
            <a:pPr marL="228594" algn="just"/>
            <a:r>
              <a:rPr lang="es-CO" sz="1600" dirty="0">
                <a:latin typeface="Calibri" panose="020F0502020204030204" pitchFamily="34" charset="0"/>
              </a:rPr>
              <a:t>Las acciones que se realicen en los municipios PDET contribuirán a la estabilización de prioritaria de estas zonas y a su vez todo el territorio nacional. </a:t>
            </a:r>
          </a:p>
          <a:p>
            <a:pPr marL="228594" algn="just"/>
            <a:endParaRPr lang="es-CO" sz="1600" dirty="0">
              <a:latin typeface="Calibri" panose="020F0502020204030204" pitchFamily="34" charset="0"/>
            </a:endParaRPr>
          </a:p>
        </p:txBody>
      </p:sp>
      <p:pic>
        <p:nvPicPr>
          <p:cNvPr id="5" name="Imagen 4" descr="Imagen que contiene hierba, exterior, cielo, persona&#10;&#10;Descripción generada con confianza muy alta">
            <a:extLst>
              <a:ext uri="{FF2B5EF4-FFF2-40B4-BE49-F238E27FC236}">
                <a16:creationId xmlns:a16="http://schemas.microsoft.com/office/drawing/2014/main" id="{80CAD014-8260-430D-AFC3-5EC45FB56D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367" y="1434917"/>
            <a:ext cx="3959144" cy="2639428"/>
          </a:xfrm>
          <a:prstGeom prst="rect">
            <a:avLst/>
          </a:prstGeom>
        </p:spPr>
      </p:pic>
    </p:spTree>
    <p:extLst>
      <p:ext uri="{BB962C8B-B14F-4D97-AF65-F5344CB8AC3E}">
        <p14:creationId xmlns:p14="http://schemas.microsoft.com/office/powerpoint/2010/main" val="976589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D6CF2"/>
        </a:solidFill>
        <a:effectLst/>
      </p:bgPr>
    </p:bg>
    <p:spTree>
      <p:nvGrpSpPr>
        <p:cNvPr id="1" name="Shape 125"/>
        <p:cNvGrpSpPr/>
        <p:nvPr/>
      </p:nvGrpSpPr>
      <p:grpSpPr>
        <a:xfrm>
          <a:off x="0" y="0"/>
          <a:ext cx="0" cy="0"/>
          <a:chOff x="0" y="0"/>
          <a:chExt cx="0" cy="0"/>
        </a:xfrm>
      </p:grpSpPr>
      <p:sp>
        <p:nvSpPr>
          <p:cNvPr id="126" name="Google Shape;126;p20"/>
          <p:cNvSpPr txBox="1">
            <a:spLocks noGrp="1"/>
          </p:cNvSpPr>
          <p:nvPr>
            <p:ph type="subTitle" idx="4294967295"/>
          </p:nvPr>
        </p:nvSpPr>
        <p:spPr>
          <a:xfrm>
            <a:off x="3768725" y="2553350"/>
            <a:ext cx="5127000" cy="1328400"/>
          </a:xfrm>
          <a:prstGeom prst="rect">
            <a:avLst/>
          </a:prstGeom>
          <a:noFill/>
          <a:ln>
            <a:noFill/>
          </a:ln>
        </p:spPr>
        <p:txBody>
          <a:bodyPr spcFirstLastPara="1" wrap="square" lIns="68575" tIns="34275" rIns="68575" bIns="34275" anchor="t" anchorCtr="0">
            <a:noAutofit/>
          </a:bodyPr>
          <a:lstStyle/>
          <a:p>
            <a:pPr marL="0" lvl="0" indent="0">
              <a:lnSpc>
                <a:spcPct val="115000"/>
              </a:lnSpc>
              <a:buNone/>
            </a:pPr>
            <a:r>
              <a:rPr lang="es-ES" sz="1500" dirty="0">
                <a:solidFill>
                  <a:srgbClr val="FFFFFF"/>
                </a:solidFill>
                <a:latin typeface="Calibri" panose="020F0502020204030204" pitchFamily="34" charset="0"/>
                <a:ea typeface="Work Sans SemiBold"/>
                <a:cs typeface="Work Sans SemiBold"/>
                <a:sym typeface="Work Sans SemiBold"/>
              </a:rPr>
              <a:t>Director General </a:t>
            </a:r>
          </a:p>
        </p:txBody>
      </p:sp>
      <p:sp>
        <p:nvSpPr>
          <p:cNvPr id="127" name="Google Shape;127;p20"/>
          <p:cNvSpPr txBox="1">
            <a:spLocks noGrp="1"/>
          </p:cNvSpPr>
          <p:nvPr>
            <p:ph type="title"/>
          </p:nvPr>
        </p:nvSpPr>
        <p:spPr>
          <a:xfrm>
            <a:off x="3761125" y="1733024"/>
            <a:ext cx="4752600" cy="838725"/>
          </a:xfrm>
          <a:prstGeom prst="rect">
            <a:avLst/>
          </a:prstGeom>
          <a:noFill/>
          <a:ln>
            <a:noFill/>
          </a:ln>
        </p:spPr>
        <p:txBody>
          <a:bodyPr spcFirstLastPara="1" wrap="square" lIns="68575" tIns="34275" rIns="68575" bIns="34275" anchor="ctr" anchorCtr="0">
            <a:noAutofit/>
          </a:bodyPr>
          <a:lstStyle/>
          <a:p>
            <a:pPr lvl="0">
              <a:lnSpc>
                <a:spcPct val="115000"/>
              </a:lnSpc>
            </a:pPr>
            <a:r>
              <a:rPr lang="es-CO" sz="3200" dirty="0">
                <a:latin typeface="Calibri" panose="020F0502020204030204" pitchFamily="34" charset="0"/>
              </a:rPr>
              <a:t>Juan Carlos Zambrano Arciniegas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2" name="Google Shape;202;p26"/>
          <p:cNvSpPr txBox="1">
            <a:spLocks noGrp="1"/>
          </p:cNvSpPr>
          <p:nvPr>
            <p:ph type="title"/>
          </p:nvPr>
        </p:nvSpPr>
        <p:spPr>
          <a:xfrm>
            <a:off x="111086" y="127221"/>
            <a:ext cx="4307700" cy="640198"/>
          </a:xfrm>
          <a:prstGeom prst="rect">
            <a:avLst/>
          </a:prstGeom>
          <a:noFill/>
          <a:ln>
            <a:noFill/>
          </a:ln>
        </p:spPr>
        <p:txBody>
          <a:bodyPr spcFirstLastPara="1" wrap="square" lIns="68575" tIns="34275" rIns="68575" bIns="34275" anchor="ctr" anchorCtr="0">
            <a:noAutofit/>
          </a:bodyPr>
          <a:lstStyle/>
          <a:p>
            <a:pPr lvl="0"/>
            <a:r>
              <a:rPr lang="es-CO" dirty="0">
                <a:latin typeface="Calibri" panose="020F0502020204030204" pitchFamily="34" charset="0"/>
              </a:rPr>
              <a:t>Nuestro Contexto</a:t>
            </a:r>
            <a:endParaRPr dirty="0">
              <a:latin typeface="Calibri" panose="020F0502020204030204" pitchFamily="34" charset="0"/>
            </a:endParaRPr>
          </a:p>
        </p:txBody>
      </p:sp>
      <p:sp>
        <p:nvSpPr>
          <p:cNvPr id="6" name="CuadroTexto 5">
            <a:extLst>
              <a:ext uri="{FF2B5EF4-FFF2-40B4-BE49-F238E27FC236}">
                <a16:creationId xmlns:a16="http://schemas.microsoft.com/office/drawing/2014/main" id="{14F25C1E-BC76-43D3-AF9F-DD6ED4480CEC}"/>
              </a:ext>
            </a:extLst>
          </p:cNvPr>
          <p:cNvSpPr txBox="1"/>
          <p:nvPr/>
        </p:nvSpPr>
        <p:spPr>
          <a:xfrm>
            <a:off x="3826328" y="1232718"/>
            <a:ext cx="4796677" cy="3842655"/>
          </a:xfrm>
          <a:prstGeom prst="rect">
            <a:avLst/>
          </a:prstGeom>
          <a:noFill/>
          <a:ln>
            <a:noFill/>
          </a:ln>
        </p:spPr>
        <p:txBody>
          <a:bodyPr wrap="square" rtlCol="0">
            <a:spAutoFit/>
          </a:bodyPr>
          <a:lstStyle/>
          <a:p>
            <a:pPr algn="just">
              <a:lnSpc>
                <a:spcPts val="2100"/>
              </a:lnSpc>
            </a:pPr>
            <a:r>
              <a:rPr lang="es-ES" sz="1600" dirty="0">
                <a:solidFill>
                  <a:schemeClr val="accent1">
                    <a:lumMod val="25000"/>
                  </a:schemeClr>
                </a:solidFill>
                <a:latin typeface="Calibri" panose="020F0502020204030204" pitchFamily="34" charset="0"/>
                <a:cs typeface="Verdana"/>
              </a:rPr>
              <a:t>Los Programas de Desarrollo con Enfoque Territorial- PDET son un </a:t>
            </a:r>
            <a:r>
              <a:rPr lang="es-ES" sz="1600" b="1" dirty="0">
                <a:solidFill>
                  <a:schemeClr val="accent1">
                    <a:lumMod val="25000"/>
                  </a:schemeClr>
                </a:solidFill>
                <a:latin typeface="Calibri" panose="020F0502020204030204" pitchFamily="34" charset="0"/>
                <a:cs typeface="Verdana"/>
              </a:rPr>
              <a:t>Instrumento especial de </a:t>
            </a:r>
            <a:r>
              <a:rPr lang="es-ES" sz="1600" b="1" dirty="0">
                <a:solidFill>
                  <a:schemeClr val="accent1">
                    <a:lumMod val="25000"/>
                  </a:schemeClr>
                </a:solidFill>
                <a:latin typeface="Calibri" panose="020F0502020204030204" pitchFamily="34" charset="0"/>
                <a:ea typeface="Verdana" pitchFamily="34" charset="0"/>
                <a:cs typeface="Verdana" pitchFamily="34" charset="0"/>
              </a:rPr>
              <a:t>planificación y gestión a 10 años, </a:t>
            </a:r>
            <a:r>
              <a:rPr lang="es-ES" sz="1600" b="1" dirty="0">
                <a:solidFill>
                  <a:schemeClr val="accent1">
                    <a:lumMod val="25000"/>
                  </a:schemeClr>
                </a:solidFill>
                <a:latin typeface="Calibri" panose="020F0502020204030204" pitchFamily="34" charset="0"/>
                <a:cs typeface="Verdana"/>
              </a:rPr>
              <a:t>para implementar la Reforma Rural Integral –RRI</a:t>
            </a:r>
          </a:p>
          <a:p>
            <a:pPr algn="just">
              <a:lnSpc>
                <a:spcPts val="2100"/>
              </a:lnSpc>
            </a:pPr>
            <a:endParaRPr lang="es-CO" sz="1600" dirty="0">
              <a:solidFill>
                <a:schemeClr val="accent1">
                  <a:lumMod val="25000"/>
                </a:schemeClr>
              </a:solidFill>
              <a:latin typeface="Calibri" panose="020F0502020204030204" pitchFamily="34" charset="0"/>
              <a:cs typeface="Verdana"/>
            </a:endParaRPr>
          </a:p>
          <a:p>
            <a:pPr algn="just">
              <a:lnSpc>
                <a:spcPts val="2100"/>
              </a:lnSpc>
            </a:pPr>
            <a:r>
              <a:rPr lang="es-CO" sz="1600" dirty="0">
                <a:solidFill>
                  <a:schemeClr val="accent1">
                    <a:lumMod val="25000"/>
                  </a:schemeClr>
                </a:solidFill>
                <a:latin typeface="Calibri" panose="020F0502020204030204" pitchFamily="34" charset="0"/>
                <a:cs typeface="Verdana"/>
              </a:rPr>
              <a:t>Se configuran en </a:t>
            </a:r>
            <a:r>
              <a:rPr lang="es-ES" sz="1600" dirty="0">
                <a:solidFill>
                  <a:schemeClr val="accent1">
                    <a:lumMod val="25000"/>
                  </a:schemeClr>
                </a:solidFill>
                <a:latin typeface="Calibri" panose="020F0502020204030204" pitchFamily="34" charset="0"/>
                <a:cs typeface="Verdana"/>
              </a:rPr>
              <a:t>16 Planes de Acción para Transformación Regional- PATR, cuya </a:t>
            </a:r>
            <a:r>
              <a:rPr lang="es-CO" sz="1600" dirty="0">
                <a:solidFill>
                  <a:schemeClr val="accent1">
                    <a:lumMod val="25000"/>
                  </a:schemeClr>
                </a:solidFill>
                <a:latin typeface="Calibri" panose="020F0502020204030204" pitchFamily="34" charset="0"/>
                <a:cs typeface="Verdana"/>
              </a:rPr>
              <a:t>ejecución transición y sostenibilidad </a:t>
            </a:r>
            <a:r>
              <a:rPr lang="es-ES" sz="1600" dirty="0">
                <a:solidFill>
                  <a:schemeClr val="accent1">
                    <a:lumMod val="25000"/>
                  </a:schemeClr>
                </a:solidFill>
                <a:latin typeface="Calibri" panose="020F0502020204030204" pitchFamily="34" charset="0"/>
                <a:cs typeface="Verdana"/>
              </a:rPr>
              <a:t>será </a:t>
            </a:r>
            <a:r>
              <a:rPr lang="es-CO" sz="1600" dirty="0">
                <a:solidFill>
                  <a:schemeClr val="accent1">
                    <a:lumMod val="25000"/>
                  </a:schemeClr>
                </a:solidFill>
                <a:latin typeface="Calibri" panose="020F0502020204030204" pitchFamily="34" charset="0"/>
                <a:cs typeface="Verdana"/>
              </a:rPr>
              <a:t>a </a:t>
            </a:r>
            <a:r>
              <a:rPr lang="es-CO" sz="1600" b="1" dirty="0">
                <a:solidFill>
                  <a:schemeClr val="accent1">
                    <a:lumMod val="25000"/>
                  </a:schemeClr>
                </a:solidFill>
                <a:latin typeface="Calibri" panose="020F0502020204030204" pitchFamily="34" charset="0"/>
                <a:cs typeface="Verdana"/>
              </a:rPr>
              <a:t>15 años </a:t>
            </a:r>
            <a:r>
              <a:rPr lang="es-CO" sz="1600" dirty="0">
                <a:solidFill>
                  <a:schemeClr val="accent1">
                    <a:lumMod val="25000"/>
                  </a:schemeClr>
                </a:solidFill>
                <a:latin typeface="Calibri" panose="020F0502020204030204" pitchFamily="34" charset="0"/>
                <a:cs typeface="Verdana"/>
              </a:rPr>
              <a:t>de acuerdo con el Plan Marco de Implementación. </a:t>
            </a:r>
            <a:endParaRPr lang="es-CO" sz="1600" b="1" dirty="0">
              <a:solidFill>
                <a:schemeClr val="accent1">
                  <a:lumMod val="25000"/>
                </a:schemeClr>
              </a:solidFill>
              <a:latin typeface="Calibri" panose="020F0502020204030204" pitchFamily="34" charset="0"/>
              <a:cs typeface="Verdana"/>
            </a:endParaRPr>
          </a:p>
          <a:p>
            <a:pPr algn="just">
              <a:lnSpc>
                <a:spcPts val="2100"/>
              </a:lnSpc>
            </a:pPr>
            <a:endParaRPr lang="es-CO" sz="1600" dirty="0">
              <a:solidFill>
                <a:schemeClr val="accent1">
                  <a:lumMod val="25000"/>
                </a:schemeClr>
              </a:solidFill>
              <a:latin typeface="Calibri" panose="020F0502020204030204" pitchFamily="34" charset="0"/>
              <a:cs typeface="Verdana"/>
            </a:endParaRPr>
          </a:p>
          <a:p>
            <a:pPr algn="just">
              <a:lnSpc>
                <a:spcPts val="2100"/>
              </a:lnSpc>
            </a:pPr>
            <a:r>
              <a:rPr lang="es-CO" sz="1600" dirty="0">
                <a:solidFill>
                  <a:schemeClr val="accent1">
                    <a:lumMod val="25000"/>
                  </a:schemeClr>
                </a:solidFill>
                <a:latin typeface="Calibri" panose="020F0502020204030204" pitchFamily="34" charset="0"/>
                <a:cs typeface="Verdana"/>
              </a:rPr>
              <a:t>Se realizará una revisión de los PATR cada </a:t>
            </a:r>
            <a:r>
              <a:rPr lang="es-CO" sz="1600" b="1" dirty="0">
                <a:solidFill>
                  <a:schemeClr val="accent1">
                    <a:lumMod val="25000"/>
                  </a:schemeClr>
                </a:solidFill>
                <a:latin typeface="Calibri" panose="020F0502020204030204" pitchFamily="34" charset="0"/>
                <a:cs typeface="Verdana"/>
              </a:rPr>
              <a:t>5 años </a:t>
            </a:r>
            <a:r>
              <a:rPr lang="es-CO" sz="1600" dirty="0">
                <a:solidFill>
                  <a:schemeClr val="accent1">
                    <a:lumMod val="25000"/>
                  </a:schemeClr>
                </a:solidFill>
                <a:latin typeface="Calibri" panose="020F0502020204030204" pitchFamily="34" charset="0"/>
                <a:cs typeface="Verdana"/>
              </a:rPr>
              <a:t>con el fin de hacer un balance de la implementación. </a:t>
            </a:r>
          </a:p>
          <a:p>
            <a:pPr algn="just">
              <a:lnSpc>
                <a:spcPts val="2100"/>
              </a:lnSpc>
            </a:pPr>
            <a:endParaRPr lang="es-CO" sz="1600" b="1" i="1" dirty="0">
              <a:solidFill>
                <a:schemeClr val="accent1">
                  <a:lumMod val="25000"/>
                </a:schemeClr>
              </a:solidFill>
              <a:latin typeface="Calibri" panose="020F0502020204030204" pitchFamily="34" charset="0"/>
              <a:cs typeface="Verdana"/>
            </a:endParaRPr>
          </a:p>
          <a:p>
            <a:pPr algn="just">
              <a:lnSpc>
                <a:spcPts val="2100"/>
              </a:lnSpc>
            </a:pPr>
            <a:endParaRPr lang="es-CO" sz="1600" dirty="0">
              <a:solidFill>
                <a:schemeClr val="accent1">
                  <a:lumMod val="25000"/>
                </a:schemeClr>
              </a:solidFill>
              <a:latin typeface="Calibri" panose="020F0502020204030204" pitchFamily="34" charset="0"/>
              <a:ea typeface="Verdana" pitchFamily="34" charset="0"/>
              <a:cs typeface="Verdana"/>
            </a:endParaRPr>
          </a:p>
        </p:txBody>
      </p:sp>
      <p:pic>
        <p:nvPicPr>
          <p:cNvPr id="7" name="Imagen 6" descr="Captura de pantalla 2018-06-16 a la(s) 22.09.54.png">
            <a:extLst>
              <a:ext uri="{FF2B5EF4-FFF2-40B4-BE49-F238E27FC236}">
                <a16:creationId xmlns:a16="http://schemas.microsoft.com/office/drawing/2014/main" id="{D5DF97F8-335F-4323-BD37-67443099BE43}"/>
              </a:ext>
            </a:extLst>
          </p:cNvPr>
          <p:cNvPicPr>
            <a:picLocks noChangeAspect="1"/>
          </p:cNvPicPr>
          <p:nvPr/>
        </p:nvPicPr>
        <p:blipFill rotWithShape="1">
          <a:blip r:embed="rId3">
            <a:extLst>
              <a:ext uri="{28A0092B-C50C-407E-A947-70E740481C1C}">
                <a14:useLocalDpi xmlns:a14="http://schemas.microsoft.com/office/drawing/2010/main"/>
              </a:ext>
            </a:extLst>
          </a:blip>
          <a:srcRect l="2149"/>
          <a:stretch/>
        </p:blipFill>
        <p:spPr>
          <a:xfrm>
            <a:off x="108017" y="1141767"/>
            <a:ext cx="3287184" cy="3874512"/>
          </a:xfrm>
          <a:prstGeom prst="rect">
            <a:avLst/>
          </a:prstGeom>
        </p:spPr>
      </p:pic>
      <p:pic>
        <p:nvPicPr>
          <p:cNvPr id="8" name="Imagen 7">
            <a:extLst>
              <a:ext uri="{FF2B5EF4-FFF2-40B4-BE49-F238E27FC236}">
                <a16:creationId xmlns:a16="http://schemas.microsoft.com/office/drawing/2014/main" id="{8AFC9B5E-D4C8-474D-B016-2ED52D1E17EE}"/>
              </a:ext>
            </a:extLst>
          </p:cNvPr>
          <p:cNvPicPr>
            <a:picLocks noChangeAspect="1"/>
          </p:cNvPicPr>
          <p:nvPr/>
        </p:nvPicPr>
        <p:blipFill>
          <a:blip r:embed="rId4"/>
          <a:stretch>
            <a:fillRect/>
          </a:stretch>
        </p:blipFill>
        <p:spPr>
          <a:xfrm>
            <a:off x="3520081" y="1320369"/>
            <a:ext cx="212707" cy="212812"/>
          </a:xfrm>
          <a:prstGeom prst="rect">
            <a:avLst/>
          </a:prstGeom>
        </p:spPr>
      </p:pic>
      <p:pic>
        <p:nvPicPr>
          <p:cNvPr id="9" name="Imagen 8">
            <a:extLst>
              <a:ext uri="{FF2B5EF4-FFF2-40B4-BE49-F238E27FC236}">
                <a16:creationId xmlns:a16="http://schemas.microsoft.com/office/drawing/2014/main" id="{39156688-FB10-4226-A0CE-6029CEAD69C8}"/>
              </a:ext>
            </a:extLst>
          </p:cNvPr>
          <p:cNvPicPr>
            <a:picLocks noChangeAspect="1"/>
          </p:cNvPicPr>
          <p:nvPr/>
        </p:nvPicPr>
        <p:blipFill>
          <a:blip r:embed="rId4"/>
          <a:stretch>
            <a:fillRect/>
          </a:stretch>
        </p:blipFill>
        <p:spPr>
          <a:xfrm>
            <a:off x="3534060" y="2639082"/>
            <a:ext cx="212707" cy="212812"/>
          </a:xfrm>
          <a:prstGeom prst="rect">
            <a:avLst/>
          </a:prstGeom>
        </p:spPr>
      </p:pic>
      <p:pic>
        <p:nvPicPr>
          <p:cNvPr id="10" name="Imagen 9">
            <a:extLst>
              <a:ext uri="{FF2B5EF4-FFF2-40B4-BE49-F238E27FC236}">
                <a16:creationId xmlns:a16="http://schemas.microsoft.com/office/drawing/2014/main" id="{5AB04EF2-1CEE-48F8-A32C-0D2051B2E5A4}"/>
              </a:ext>
            </a:extLst>
          </p:cNvPr>
          <p:cNvPicPr>
            <a:picLocks noChangeAspect="1"/>
          </p:cNvPicPr>
          <p:nvPr/>
        </p:nvPicPr>
        <p:blipFill>
          <a:blip r:embed="rId4"/>
          <a:stretch>
            <a:fillRect/>
          </a:stretch>
        </p:blipFill>
        <p:spPr>
          <a:xfrm>
            <a:off x="3585087" y="3957795"/>
            <a:ext cx="212707" cy="2128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0" name="Rectángulo 9">
            <a:extLst>
              <a:ext uri="{FF2B5EF4-FFF2-40B4-BE49-F238E27FC236}">
                <a16:creationId xmlns:a16="http://schemas.microsoft.com/office/drawing/2014/main" id="{B281A2C6-C154-43CB-A580-1820D1951E03}"/>
              </a:ext>
            </a:extLst>
          </p:cNvPr>
          <p:cNvSpPr/>
          <p:nvPr/>
        </p:nvSpPr>
        <p:spPr>
          <a:xfrm>
            <a:off x="1092023" y="1945341"/>
            <a:ext cx="1363579" cy="523220"/>
          </a:xfrm>
          <a:prstGeom prst="rect">
            <a:avLst/>
          </a:prstGeom>
        </p:spPr>
        <p:txBody>
          <a:bodyPr wrap="square">
            <a:spAutoFit/>
          </a:bodyPr>
          <a:lstStyle/>
          <a:p>
            <a:pPr algn="ctr"/>
            <a:r>
              <a:rPr lang="es-ES_tradnl" dirty="0">
                <a:solidFill>
                  <a:schemeClr val="tx1">
                    <a:lumMod val="75000"/>
                    <a:lumOff val="25000"/>
                  </a:schemeClr>
                </a:solidFill>
                <a:latin typeface="Calibri" panose="020F0502020204030204" pitchFamily="34" charset="0"/>
                <a:cs typeface="Helvetica"/>
              </a:rPr>
              <a:t>millones de</a:t>
            </a:r>
          </a:p>
          <a:p>
            <a:pPr algn="ctr"/>
            <a:r>
              <a:rPr lang="es-ES_tradnl" dirty="0">
                <a:solidFill>
                  <a:schemeClr val="tx1">
                    <a:lumMod val="75000"/>
                    <a:lumOff val="25000"/>
                  </a:schemeClr>
                </a:solidFill>
                <a:latin typeface="Calibri" panose="020F0502020204030204" pitchFamily="34" charset="0"/>
                <a:cs typeface="Helvetica"/>
              </a:rPr>
              <a:t>personas</a:t>
            </a:r>
            <a:endParaRPr lang="es-ES" dirty="0">
              <a:solidFill>
                <a:schemeClr val="tx1">
                  <a:lumMod val="75000"/>
                  <a:lumOff val="25000"/>
                </a:schemeClr>
              </a:solidFill>
              <a:latin typeface="Calibri" panose="020F0502020204030204" pitchFamily="34" charset="0"/>
              <a:cs typeface="Helvetica"/>
            </a:endParaRPr>
          </a:p>
        </p:txBody>
      </p:sp>
      <p:sp>
        <p:nvSpPr>
          <p:cNvPr id="11" name="Rectángulo 10">
            <a:extLst>
              <a:ext uri="{FF2B5EF4-FFF2-40B4-BE49-F238E27FC236}">
                <a16:creationId xmlns:a16="http://schemas.microsoft.com/office/drawing/2014/main" id="{219F70A9-6521-481C-96EE-2ADD7181FD44}"/>
              </a:ext>
            </a:extLst>
          </p:cNvPr>
          <p:cNvSpPr/>
          <p:nvPr/>
        </p:nvSpPr>
        <p:spPr>
          <a:xfrm>
            <a:off x="1349953" y="1334739"/>
            <a:ext cx="837089" cy="707886"/>
          </a:xfrm>
          <a:prstGeom prst="rect">
            <a:avLst/>
          </a:prstGeom>
        </p:spPr>
        <p:txBody>
          <a:bodyPr wrap="none">
            <a:spAutoFit/>
          </a:bodyPr>
          <a:lstStyle/>
          <a:p>
            <a:r>
              <a:rPr lang="es-ES_tradnl" sz="4000" b="1" dirty="0">
                <a:solidFill>
                  <a:srgbClr val="20427F"/>
                </a:solidFill>
                <a:latin typeface="Calibri" panose="020F0502020204030204" pitchFamily="34" charset="0"/>
                <a:cs typeface="Helvetica"/>
              </a:rPr>
              <a:t>6,6</a:t>
            </a:r>
          </a:p>
        </p:txBody>
      </p:sp>
      <p:sp>
        <p:nvSpPr>
          <p:cNvPr id="12" name="Rectángulo 11">
            <a:extLst>
              <a:ext uri="{FF2B5EF4-FFF2-40B4-BE49-F238E27FC236}">
                <a16:creationId xmlns:a16="http://schemas.microsoft.com/office/drawing/2014/main" id="{BBBFC55A-2784-47DC-897B-454392141288}"/>
              </a:ext>
            </a:extLst>
          </p:cNvPr>
          <p:cNvSpPr/>
          <p:nvPr/>
        </p:nvSpPr>
        <p:spPr>
          <a:xfrm>
            <a:off x="4003064" y="1338717"/>
            <a:ext cx="837089" cy="707886"/>
          </a:xfrm>
          <a:prstGeom prst="rect">
            <a:avLst/>
          </a:prstGeom>
        </p:spPr>
        <p:txBody>
          <a:bodyPr wrap="none">
            <a:spAutoFit/>
          </a:bodyPr>
          <a:lstStyle/>
          <a:p>
            <a:r>
              <a:rPr lang="es-ES_tradnl" sz="4000" b="1" dirty="0">
                <a:solidFill>
                  <a:srgbClr val="20427F"/>
                </a:solidFill>
                <a:latin typeface="Calibri" panose="020F0502020204030204" pitchFamily="34" charset="0"/>
                <a:cs typeface="Helvetica"/>
              </a:rPr>
              <a:t>2,5</a:t>
            </a:r>
          </a:p>
        </p:txBody>
      </p:sp>
      <p:sp>
        <p:nvSpPr>
          <p:cNvPr id="13" name="Rectángulo 12">
            <a:extLst>
              <a:ext uri="{FF2B5EF4-FFF2-40B4-BE49-F238E27FC236}">
                <a16:creationId xmlns:a16="http://schemas.microsoft.com/office/drawing/2014/main" id="{B296C647-2B50-465D-858E-3FF8B0C26F27}"/>
              </a:ext>
            </a:extLst>
          </p:cNvPr>
          <p:cNvSpPr/>
          <p:nvPr/>
        </p:nvSpPr>
        <p:spPr>
          <a:xfrm>
            <a:off x="3771996" y="1957765"/>
            <a:ext cx="1363579" cy="523220"/>
          </a:xfrm>
          <a:prstGeom prst="rect">
            <a:avLst/>
          </a:prstGeom>
        </p:spPr>
        <p:txBody>
          <a:bodyPr wrap="square">
            <a:spAutoFit/>
          </a:bodyPr>
          <a:lstStyle/>
          <a:p>
            <a:pPr algn="ctr"/>
            <a:r>
              <a:rPr lang="es-ES_tradnl" dirty="0">
                <a:solidFill>
                  <a:schemeClr val="tx1">
                    <a:lumMod val="75000"/>
                    <a:lumOff val="25000"/>
                  </a:schemeClr>
                </a:solidFill>
                <a:latin typeface="Calibri" panose="020F0502020204030204" pitchFamily="34" charset="0"/>
                <a:cs typeface="Helvetica"/>
              </a:rPr>
              <a:t>millones de</a:t>
            </a:r>
          </a:p>
          <a:p>
            <a:pPr algn="ctr"/>
            <a:r>
              <a:rPr lang="es-ES_tradnl" dirty="0">
                <a:solidFill>
                  <a:schemeClr val="tx1">
                    <a:lumMod val="75000"/>
                    <a:lumOff val="25000"/>
                  </a:schemeClr>
                </a:solidFill>
                <a:latin typeface="Calibri" panose="020F0502020204030204" pitchFamily="34" charset="0"/>
                <a:cs typeface="Helvetica"/>
              </a:rPr>
              <a:t>víctimas</a:t>
            </a:r>
            <a:endParaRPr lang="es-ES" dirty="0">
              <a:solidFill>
                <a:schemeClr val="tx1">
                  <a:lumMod val="75000"/>
                  <a:lumOff val="25000"/>
                </a:schemeClr>
              </a:solidFill>
              <a:latin typeface="Calibri" panose="020F0502020204030204" pitchFamily="34" charset="0"/>
              <a:cs typeface="Helvetica"/>
            </a:endParaRPr>
          </a:p>
        </p:txBody>
      </p:sp>
      <p:sp>
        <p:nvSpPr>
          <p:cNvPr id="14" name="Rectángulo 13">
            <a:extLst>
              <a:ext uri="{FF2B5EF4-FFF2-40B4-BE49-F238E27FC236}">
                <a16:creationId xmlns:a16="http://schemas.microsoft.com/office/drawing/2014/main" id="{BF40A87F-18B6-4515-9A3A-B1FD25A2CF98}"/>
              </a:ext>
            </a:extLst>
          </p:cNvPr>
          <p:cNvSpPr/>
          <p:nvPr/>
        </p:nvSpPr>
        <p:spPr>
          <a:xfrm>
            <a:off x="6496055" y="1338717"/>
            <a:ext cx="1077539" cy="707886"/>
          </a:xfrm>
          <a:prstGeom prst="rect">
            <a:avLst/>
          </a:prstGeom>
        </p:spPr>
        <p:txBody>
          <a:bodyPr wrap="none">
            <a:spAutoFit/>
          </a:bodyPr>
          <a:lstStyle/>
          <a:p>
            <a:r>
              <a:rPr lang="es-ES_tradnl" sz="4000" b="1" dirty="0">
                <a:solidFill>
                  <a:srgbClr val="20427F"/>
                </a:solidFill>
                <a:latin typeface="Calibri" panose="020F0502020204030204" pitchFamily="34" charset="0"/>
                <a:cs typeface="Helvetica"/>
              </a:rPr>
              <a:t>24%</a:t>
            </a:r>
          </a:p>
        </p:txBody>
      </p:sp>
      <p:sp>
        <p:nvSpPr>
          <p:cNvPr id="15" name="Rectángulo 14">
            <a:extLst>
              <a:ext uri="{FF2B5EF4-FFF2-40B4-BE49-F238E27FC236}">
                <a16:creationId xmlns:a16="http://schemas.microsoft.com/office/drawing/2014/main" id="{8DD6F72C-B9C7-4824-84E7-8D30BDFBFF47}"/>
              </a:ext>
            </a:extLst>
          </p:cNvPr>
          <p:cNvSpPr/>
          <p:nvPr/>
        </p:nvSpPr>
        <p:spPr>
          <a:xfrm>
            <a:off x="6312168" y="1931776"/>
            <a:ext cx="1579960" cy="523220"/>
          </a:xfrm>
          <a:prstGeom prst="rect">
            <a:avLst/>
          </a:prstGeom>
        </p:spPr>
        <p:txBody>
          <a:bodyPr wrap="square">
            <a:spAutoFit/>
          </a:bodyPr>
          <a:lstStyle/>
          <a:p>
            <a:pPr algn="ctr"/>
            <a:r>
              <a:rPr lang="es-ES_tradnl" dirty="0">
                <a:solidFill>
                  <a:schemeClr val="tx1">
                    <a:lumMod val="75000"/>
                    <a:lumOff val="25000"/>
                  </a:schemeClr>
                </a:solidFill>
                <a:latin typeface="Calibri" panose="020F0502020204030204" pitchFamily="34" charset="0"/>
                <a:cs typeface="Helvetica"/>
              </a:rPr>
              <a:t>Población rural del país</a:t>
            </a:r>
            <a:endParaRPr lang="es-ES" dirty="0">
              <a:solidFill>
                <a:schemeClr val="tx1">
                  <a:lumMod val="75000"/>
                  <a:lumOff val="25000"/>
                </a:schemeClr>
              </a:solidFill>
              <a:latin typeface="Calibri" panose="020F0502020204030204" pitchFamily="34" charset="0"/>
              <a:cs typeface="Helvetica"/>
            </a:endParaRPr>
          </a:p>
        </p:txBody>
      </p:sp>
      <p:sp>
        <p:nvSpPr>
          <p:cNvPr id="16" name="Rectángulo 15">
            <a:extLst>
              <a:ext uri="{FF2B5EF4-FFF2-40B4-BE49-F238E27FC236}">
                <a16:creationId xmlns:a16="http://schemas.microsoft.com/office/drawing/2014/main" id="{8840FEA3-CD0F-479E-A834-728320165774}"/>
              </a:ext>
            </a:extLst>
          </p:cNvPr>
          <p:cNvSpPr/>
          <p:nvPr/>
        </p:nvSpPr>
        <p:spPr>
          <a:xfrm>
            <a:off x="718590" y="3656336"/>
            <a:ext cx="2009135" cy="738664"/>
          </a:xfrm>
          <a:prstGeom prst="rect">
            <a:avLst/>
          </a:prstGeom>
        </p:spPr>
        <p:txBody>
          <a:bodyPr wrap="square">
            <a:spAutoFit/>
          </a:bodyPr>
          <a:lstStyle/>
          <a:p>
            <a:pPr algn="ctr"/>
            <a:r>
              <a:rPr lang="es-ES_tradnl" dirty="0">
                <a:solidFill>
                  <a:schemeClr val="tx1">
                    <a:lumMod val="75000"/>
                    <a:lumOff val="25000"/>
                  </a:schemeClr>
                </a:solidFill>
                <a:latin typeface="Calibri" panose="020F0502020204030204" pitchFamily="34" charset="0"/>
                <a:cs typeface="Helvetica"/>
              </a:rPr>
              <a:t>Población</a:t>
            </a:r>
          </a:p>
          <a:p>
            <a:pPr algn="ctr"/>
            <a:r>
              <a:rPr lang="es-ES_tradnl" dirty="0">
                <a:solidFill>
                  <a:schemeClr val="tx1">
                    <a:lumMod val="75000"/>
                    <a:lumOff val="25000"/>
                  </a:schemeClr>
                </a:solidFill>
                <a:latin typeface="Calibri" panose="020F0502020204030204" pitchFamily="34" charset="0"/>
                <a:cs typeface="Helvetica"/>
              </a:rPr>
              <a:t>rural pobre multidimensional</a:t>
            </a:r>
            <a:endParaRPr lang="es-ES" dirty="0">
              <a:solidFill>
                <a:schemeClr val="tx1">
                  <a:lumMod val="75000"/>
                  <a:lumOff val="25000"/>
                </a:schemeClr>
              </a:solidFill>
              <a:latin typeface="Calibri" panose="020F0502020204030204" pitchFamily="34" charset="0"/>
              <a:cs typeface="Helvetica"/>
            </a:endParaRPr>
          </a:p>
        </p:txBody>
      </p:sp>
      <p:sp>
        <p:nvSpPr>
          <p:cNvPr id="17" name="Rectángulo 16">
            <a:extLst>
              <a:ext uri="{FF2B5EF4-FFF2-40B4-BE49-F238E27FC236}">
                <a16:creationId xmlns:a16="http://schemas.microsoft.com/office/drawing/2014/main" id="{248D6236-CC95-4ACD-BDB7-FA63D26FF15E}"/>
              </a:ext>
            </a:extLst>
          </p:cNvPr>
          <p:cNvSpPr/>
          <p:nvPr/>
        </p:nvSpPr>
        <p:spPr>
          <a:xfrm>
            <a:off x="1243411" y="2997129"/>
            <a:ext cx="1077539" cy="707886"/>
          </a:xfrm>
          <a:prstGeom prst="rect">
            <a:avLst/>
          </a:prstGeom>
        </p:spPr>
        <p:txBody>
          <a:bodyPr wrap="none">
            <a:spAutoFit/>
          </a:bodyPr>
          <a:lstStyle/>
          <a:p>
            <a:r>
              <a:rPr lang="es-ES_tradnl" sz="4000" b="1" dirty="0">
                <a:solidFill>
                  <a:srgbClr val="20427F"/>
                </a:solidFill>
                <a:latin typeface="Calibri" panose="020F0502020204030204" pitchFamily="34" charset="0"/>
                <a:cs typeface="Helvetica"/>
              </a:rPr>
              <a:t>57%</a:t>
            </a:r>
          </a:p>
        </p:txBody>
      </p:sp>
      <p:sp>
        <p:nvSpPr>
          <p:cNvPr id="18" name="Rectángulo 17">
            <a:extLst>
              <a:ext uri="{FF2B5EF4-FFF2-40B4-BE49-F238E27FC236}">
                <a16:creationId xmlns:a16="http://schemas.microsoft.com/office/drawing/2014/main" id="{315456FE-7F40-4291-96AB-38739A99226A}"/>
              </a:ext>
            </a:extLst>
          </p:cNvPr>
          <p:cNvSpPr/>
          <p:nvPr/>
        </p:nvSpPr>
        <p:spPr>
          <a:xfrm>
            <a:off x="4003065" y="3012579"/>
            <a:ext cx="1077539" cy="707886"/>
          </a:xfrm>
          <a:prstGeom prst="rect">
            <a:avLst/>
          </a:prstGeom>
        </p:spPr>
        <p:txBody>
          <a:bodyPr wrap="none">
            <a:spAutoFit/>
          </a:bodyPr>
          <a:lstStyle/>
          <a:p>
            <a:r>
              <a:rPr lang="es-ES_tradnl" sz="4000" b="1" dirty="0">
                <a:solidFill>
                  <a:srgbClr val="20427F"/>
                </a:solidFill>
                <a:latin typeface="Calibri" panose="020F0502020204030204" pitchFamily="34" charset="0"/>
                <a:cs typeface="Helvetica"/>
              </a:rPr>
              <a:t>36%</a:t>
            </a:r>
          </a:p>
        </p:txBody>
      </p:sp>
      <p:sp>
        <p:nvSpPr>
          <p:cNvPr id="19" name="Rectángulo 18">
            <a:extLst>
              <a:ext uri="{FF2B5EF4-FFF2-40B4-BE49-F238E27FC236}">
                <a16:creationId xmlns:a16="http://schemas.microsoft.com/office/drawing/2014/main" id="{E9647BCA-CF83-458C-A582-35F771431A4C}"/>
              </a:ext>
            </a:extLst>
          </p:cNvPr>
          <p:cNvSpPr/>
          <p:nvPr/>
        </p:nvSpPr>
        <p:spPr>
          <a:xfrm>
            <a:off x="3864777" y="3661461"/>
            <a:ext cx="1363579" cy="523220"/>
          </a:xfrm>
          <a:prstGeom prst="rect">
            <a:avLst/>
          </a:prstGeom>
        </p:spPr>
        <p:txBody>
          <a:bodyPr wrap="square">
            <a:spAutoFit/>
          </a:bodyPr>
          <a:lstStyle/>
          <a:p>
            <a:pPr algn="ctr"/>
            <a:r>
              <a:rPr lang="es-ES_tradnl" dirty="0">
                <a:solidFill>
                  <a:schemeClr val="tx1">
                    <a:lumMod val="75000"/>
                    <a:lumOff val="25000"/>
                  </a:schemeClr>
                </a:solidFill>
                <a:latin typeface="Calibri" panose="020F0502020204030204" pitchFamily="34" charset="0"/>
                <a:cs typeface="Helvetica"/>
              </a:rPr>
              <a:t>Territorio nacional</a:t>
            </a:r>
            <a:endParaRPr lang="es-ES" dirty="0">
              <a:solidFill>
                <a:schemeClr val="tx1">
                  <a:lumMod val="75000"/>
                  <a:lumOff val="25000"/>
                </a:schemeClr>
              </a:solidFill>
              <a:latin typeface="Calibri" panose="020F0502020204030204" pitchFamily="34" charset="0"/>
              <a:cs typeface="Helvetica"/>
            </a:endParaRPr>
          </a:p>
        </p:txBody>
      </p:sp>
      <p:sp>
        <p:nvSpPr>
          <p:cNvPr id="20" name="Rectángulo 19">
            <a:extLst>
              <a:ext uri="{FF2B5EF4-FFF2-40B4-BE49-F238E27FC236}">
                <a16:creationId xmlns:a16="http://schemas.microsoft.com/office/drawing/2014/main" id="{D6A0E689-ED2E-4491-9E64-F4CA5A089CC8}"/>
              </a:ext>
            </a:extLst>
          </p:cNvPr>
          <p:cNvSpPr/>
          <p:nvPr/>
        </p:nvSpPr>
        <p:spPr>
          <a:xfrm>
            <a:off x="6580093" y="3006262"/>
            <a:ext cx="1077539" cy="707886"/>
          </a:xfrm>
          <a:prstGeom prst="rect">
            <a:avLst/>
          </a:prstGeom>
        </p:spPr>
        <p:txBody>
          <a:bodyPr wrap="none">
            <a:spAutoFit/>
          </a:bodyPr>
          <a:lstStyle/>
          <a:p>
            <a:r>
              <a:rPr lang="es-ES_tradnl" sz="4000" b="1" dirty="0">
                <a:solidFill>
                  <a:srgbClr val="20427F"/>
                </a:solidFill>
                <a:latin typeface="Calibri" panose="020F0502020204030204" pitchFamily="34" charset="0"/>
                <a:cs typeface="Helvetica"/>
              </a:rPr>
              <a:t>45%</a:t>
            </a:r>
          </a:p>
        </p:txBody>
      </p:sp>
      <p:sp>
        <p:nvSpPr>
          <p:cNvPr id="21" name="Rectángulo 20">
            <a:extLst>
              <a:ext uri="{FF2B5EF4-FFF2-40B4-BE49-F238E27FC236}">
                <a16:creationId xmlns:a16="http://schemas.microsoft.com/office/drawing/2014/main" id="{FF4983D3-1148-4037-AA41-41A05C1DDDD8}"/>
              </a:ext>
            </a:extLst>
          </p:cNvPr>
          <p:cNvSpPr/>
          <p:nvPr/>
        </p:nvSpPr>
        <p:spPr>
          <a:xfrm>
            <a:off x="6038547" y="3708992"/>
            <a:ext cx="2332684" cy="523220"/>
          </a:xfrm>
          <a:prstGeom prst="rect">
            <a:avLst/>
          </a:prstGeom>
        </p:spPr>
        <p:txBody>
          <a:bodyPr wrap="square">
            <a:spAutoFit/>
          </a:bodyPr>
          <a:lstStyle/>
          <a:p>
            <a:pPr algn="ctr"/>
            <a:r>
              <a:rPr lang="es-ES_tradnl" dirty="0">
                <a:solidFill>
                  <a:schemeClr val="tx1">
                    <a:lumMod val="75000"/>
                    <a:lumOff val="25000"/>
                  </a:schemeClr>
                </a:solidFill>
                <a:latin typeface="Calibri" panose="020F0502020204030204" pitchFamily="34" charset="0"/>
                <a:cs typeface="Helvetica"/>
              </a:rPr>
              <a:t>Área de Parques</a:t>
            </a:r>
          </a:p>
          <a:p>
            <a:pPr algn="ctr"/>
            <a:r>
              <a:rPr lang="es-ES_tradnl" dirty="0">
                <a:solidFill>
                  <a:schemeClr val="tx1">
                    <a:lumMod val="75000"/>
                    <a:lumOff val="25000"/>
                  </a:schemeClr>
                </a:solidFill>
                <a:latin typeface="Calibri" panose="020F0502020204030204" pitchFamily="34" charset="0"/>
                <a:cs typeface="Helvetica"/>
              </a:rPr>
              <a:t> N</a:t>
            </a:r>
            <a:r>
              <a:rPr lang="es-ES" dirty="0">
                <a:solidFill>
                  <a:schemeClr val="tx1">
                    <a:lumMod val="75000"/>
                    <a:lumOff val="25000"/>
                  </a:schemeClr>
                </a:solidFill>
                <a:latin typeface="Calibri" panose="020F0502020204030204" pitchFamily="34" charset="0"/>
                <a:cs typeface="Helvetica"/>
              </a:rPr>
              <a:t>a</a:t>
            </a:r>
            <a:r>
              <a:rPr lang="es-ES_tradnl" dirty="0" err="1">
                <a:solidFill>
                  <a:schemeClr val="tx1">
                    <a:lumMod val="75000"/>
                    <a:lumOff val="25000"/>
                  </a:schemeClr>
                </a:solidFill>
                <a:latin typeface="Calibri" panose="020F0502020204030204" pitchFamily="34" charset="0"/>
                <a:cs typeface="Helvetica"/>
              </a:rPr>
              <a:t>cionales</a:t>
            </a:r>
            <a:r>
              <a:rPr lang="es-ES_tradnl" dirty="0">
                <a:solidFill>
                  <a:schemeClr val="tx1">
                    <a:lumMod val="75000"/>
                    <a:lumOff val="25000"/>
                  </a:schemeClr>
                </a:solidFill>
                <a:latin typeface="Calibri" panose="020F0502020204030204" pitchFamily="34" charset="0"/>
                <a:cs typeface="Helvetica"/>
              </a:rPr>
              <a:t> naturales  </a:t>
            </a:r>
            <a:endParaRPr lang="es-ES" dirty="0">
              <a:solidFill>
                <a:schemeClr val="tx1">
                  <a:lumMod val="75000"/>
                  <a:lumOff val="25000"/>
                </a:schemeClr>
              </a:solidFill>
              <a:latin typeface="Calibri" panose="020F0502020204030204" pitchFamily="34" charset="0"/>
              <a:cs typeface="Helvetica"/>
            </a:endParaRPr>
          </a:p>
        </p:txBody>
      </p:sp>
      <p:cxnSp>
        <p:nvCxnSpPr>
          <p:cNvPr id="22" name="Conector recto 21">
            <a:extLst>
              <a:ext uri="{FF2B5EF4-FFF2-40B4-BE49-F238E27FC236}">
                <a16:creationId xmlns:a16="http://schemas.microsoft.com/office/drawing/2014/main" id="{BB32A103-3DC7-4E85-A255-A97D15A9F33B}"/>
              </a:ext>
            </a:extLst>
          </p:cNvPr>
          <p:cNvCxnSpPr/>
          <p:nvPr/>
        </p:nvCxnSpPr>
        <p:spPr>
          <a:xfrm>
            <a:off x="901955" y="2808825"/>
            <a:ext cx="7025080" cy="0"/>
          </a:xfrm>
          <a:prstGeom prst="line">
            <a:avLst/>
          </a:prstGeom>
          <a:ln w="19050" cmpd="sng">
            <a:solidFill>
              <a:srgbClr val="8497B0"/>
            </a:solidFill>
            <a:prstDash val="sysDash"/>
          </a:ln>
          <a:effectLst/>
        </p:spPr>
        <p:style>
          <a:lnRef idx="2">
            <a:schemeClr val="accent1"/>
          </a:lnRef>
          <a:fillRef idx="0">
            <a:schemeClr val="accent1"/>
          </a:fillRef>
          <a:effectRef idx="1">
            <a:schemeClr val="accent1"/>
          </a:effectRef>
          <a:fontRef idx="minor">
            <a:schemeClr val="tx1"/>
          </a:fontRef>
        </p:style>
      </p:cxnSp>
      <p:sp>
        <p:nvSpPr>
          <p:cNvPr id="23" name="CuadroTexto 22">
            <a:extLst>
              <a:ext uri="{FF2B5EF4-FFF2-40B4-BE49-F238E27FC236}">
                <a16:creationId xmlns:a16="http://schemas.microsoft.com/office/drawing/2014/main" id="{6B8F161A-46AC-4617-B9DE-3E309E66EFAA}"/>
              </a:ext>
            </a:extLst>
          </p:cNvPr>
          <p:cNvSpPr txBox="1"/>
          <p:nvPr/>
        </p:nvSpPr>
        <p:spPr>
          <a:xfrm>
            <a:off x="901955" y="575350"/>
            <a:ext cx="5361724" cy="553998"/>
          </a:xfrm>
          <a:prstGeom prst="rect">
            <a:avLst/>
          </a:prstGeom>
          <a:noFill/>
        </p:spPr>
        <p:txBody>
          <a:bodyPr wrap="square" rtlCol="0">
            <a:spAutoFit/>
          </a:bodyPr>
          <a:lstStyle/>
          <a:p>
            <a:r>
              <a:rPr lang="es-CO" sz="3000" dirty="0">
                <a:solidFill>
                  <a:srgbClr val="0066CD"/>
                </a:solidFill>
                <a:latin typeface="Calibri" panose="020F0502020204030204" pitchFamily="34" charset="0"/>
                <a:ea typeface="Work Sans Light"/>
                <a:cs typeface="Work Sans Light"/>
                <a:sym typeface="Work Sans Light"/>
              </a:rPr>
              <a:t>PDET en cifras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E42B1E4F-C30C-40FC-973C-BFEFFC942CC5}"/>
              </a:ext>
            </a:extLst>
          </p:cNvPr>
          <p:cNvPicPr>
            <a:picLocks noChangeAspect="1"/>
          </p:cNvPicPr>
          <p:nvPr/>
        </p:nvPicPr>
        <p:blipFill>
          <a:blip r:embed="rId2"/>
          <a:stretch>
            <a:fillRect/>
          </a:stretch>
        </p:blipFill>
        <p:spPr>
          <a:xfrm>
            <a:off x="463285" y="1812632"/>
            <a:ext cx="6234545" cy="3003948"/>
          </a:xfrm>
          <a:prstGeom prst="rect">
            <a:avLst/>
          </a:prstGeom>
        </p:spPr>
      </p:pic>
      <p:sp>
        <p:nvSpPr>
          <p:cNvPr id="2" name="Título 2">
            <a:extLst>
              <a:ext uri="{FF2B5EF4-FFF2-40B4-BE49-F238E27FC236}">
                <a16:creationId xmlns:a16="http://schemas.microsoft.com/office/drawing/2014/main" id="{492B2145-956D-430A-A7BE-D5B186B95F1C}"/>
              </a:ext>
            </a:extLst>
          </p:cNvPr>
          <p:cNvSpPr txBox="1">
            <a:spLocks/>
          </p:cNvSpPr>
          <p:nvPr/>
        </p:nvSpPr>
        <p:spPr>
          <a:xfrm>
            <a:off x="279932" y="290933"/>
            <a:ext cx="4307700" cy="64019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CO" sz="3000" dirty="0">
                <a:solidFill>
                  <a:srgbClr val="0070C0"/>
                </a:solidFill>
                <a:latin typeface="Calibri" panose="020F0502020204030204" pitchFamily="34" charset="0"/>
              </a:rPr>
              <a:t>Nuestros logros</a:t>
            </a:r>
          </a:p>
        </p:txBody>
      </p:sp>
      <p:sp>
        <p:nvSpPr>
          <p:cNvPr id="3" name="Google Shape;201;p26">
            <a:extLst>
              <a:ext uri="{FF2B5EF4-FFF2-40B4-BE49-F238E27FC236}">
                <a16:creationId xmlns:a16="http://schemas.microsoft.com/office/drawing/2014/main" id="{EDDB272F-0063-4D44-8D4A-A0AE41C765B5}"/>
              </a:ext>
            </a:extLst>
          </p:cNvPr>
          <p:cNvSpPr txBox="1">
            <a:spLocks/>
          </p:cNvSpPr>
          <p:nvPr/>
        </p:nvSpPr>
        <p:spPr>
          <a:xfrm>
            <a:off x="345217" y="1800946"/>
            <a:ext cx="1851129" cy="736517"/>
          </a:xfrm>
          <a:prstGeom prst="rect">
            <a:avLst/>
          </a:prstGeom>
          <a:solidFill>
            <a:srgbClr val="E6EFFD"/>
          </a:solid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rgbClr val="0066CD"/>
              </a:buClr>
              <a:buSzPts val="1100"/>
              <a:buFont typeface="Arial"/>
              <a:buNone/>
              <a:defRPr sz="1100" b="0" i="0" u="none" strike="noStrike" cap="none">
                <a:solidFill>
                  <a:srgbClr val="0066CD"/>
                </a:solidFill>
                <a:latin typeface="Work Sans"/>
                <a:ea typeface="Work Sans"/>
                <a:cs typeface="Work Sans"/>
                <a:sym typeface="Work Sans"/>
              </a:defRPr>
            </a:lvl1pPr>
            <a:lvl2pPr marL="914400" marR="0" lvl="1" indent="-298450" algn="l" rtl="0">
              <a:lnSpc>
                <a:spcPct val="90000"/>
              </a:lnSpc>
              <a:spcBef>
                <a:spcPts val="400"/>
              </a:spcBef>
              <a:spcAft>
                <a:spcPts val="0"/>
              </a:spcAft>
              <a:buClr>
                <a:srgbClr val="0066CD"/>
              </a:buClr>
              <a:buSzPts val="1100"/>
              <a:buFont typeface="Arial"/>
              <a:buChar char="•"/>
              <a:defRPr sz="1100" b="0" i="0" u="none" strike="noStrike" cap="none">
                <a:solidFill>
                  <a:srgbClr val="0066CD"/>
                </a:solidFill>
                <a:latin typeface="Work Sans"/>
                <a:ea typeface="Work Sans"/>
                <a:cs typeface="Work Sans"/>
                <a:sym typeface="Work Sans"/>
              </a:defRPr>
            </a:lvl2pPr>
            <a:lvl3pPr marL="1371600" marR="0" lvl="2" indent="-298450" algn="l" rtl="0">
              <a:lnSpc>
                <a:spcPct val="90000"/>
              </a:lnSpc>
              <a:spcBef>
                <a:spcPts val="400"/>
              </a:spcBef>
              <a:spcAft>
                <a:spcPts val="0"/>
              </a:spcAft>
              <a:buClr>
                <a:srgbClr val="0066CD"/>
              </a:buClr>
              <a:buSzPts val="1100"/>
              <a:buFont typeface="Arial"/>
              <a:buChar char="•"/>
              <a:defRPr sz="1100" b="0" i="0" u="none" strike="noStrike" cap="none">
                <a:solidFill>
                  <a:srgbClr val="0066CD"/>
                </a:solidFill>
                <a:latin typeface="Work Sans"/>
                <a:ea typeface="Work Sans"/>
                <a:cs typeface="Work Sans"/>
                <a:sym typeface="Work Sans"/>
              </a:defRPr>
            </a:lvl3pPr>
            <a:lvl4pPr marL="1828800" marR="0" lvl="3" indent="-298450" algn="l" rtl="0">
              <a:lnSpc>
                <a:spcPct val="90000"/>
              </a:lnSpc>
              <a:spcBef>
                <a:spcPts val="400"/>
              </a:spcBef>
              <a:spcAft>
                <a:spcPts val="0"/>
              </a:spcAft>
              <a:buClr>
                <a:srgbClr val="0066CD"/>
              </a:buClr>
              <a:buSzPts val="1100"/>
              <a:buFont typeface="Arial"/>
              <a:buChar char="•"/>
              <a:defRPr sz="1100" b="0" i="0" u="none" strike="noStrike" cap="none">
                <a:solidFill>
                  <a:srgbClr val="0066CD"/>
                </a:solidFill>
                <a:latin typeface="Work Sans"/>
                <a:ea typeface="Work Sans"/>
                <a:cs typeface="Work Sans"/>
                <a:sym typeface="Work Sans"/>
              </a:defRPr>
            </a:lvl4pPr>
            <a:lvl5pPr marL="2286000" marR="0" lvl="4" indent="-298450" algn="l" rtl="0">
              <a:lnSpc>
                <a:spcPct val="90000"/>
              </a:lnSpc>
              <a:spcBef>
                <a:spcPts val="400"/>
              </a:spcBef>
              <a:spcAft>
                <a:spcPts val="0"/>
              </a:spcAft>
              <a:buClr>
                <a:srgbClr val="0066CD"/>
              </a:buClr>
              <a:buSzPts val="1100"/>
              <a:buFont typeface="Arial"/>
              <a:buChar char="•"/>
              <a:defRPr sz="1100" b="0" i="0" u="none" strike="noStrike" cap="none">
                <a:solidFill>
                  <a:srgbClr val="0066CD"/>
                </a:solidFill>
                <a:latin typeface="Work Sans"/>
                <a:ea typeface="Work Sans"/>
                <a:cs typeface="Work Sans"/>
                <a:sym typeface="Work Sans"/>
              </a:defRPr>
            </a:lvl5pPr>
            <a:lvl6pPr marL="2743200" marR="0" lvl="5" indent="-298450" algn="l" rtl="0">
              <a:lnSpc>
                <a:spcPct val="90000"/>
              </a:lnSpc>
              <a:spcBef>
                <a:spcPts val="400"/>
              </a:spcBef>
              <a:spcAft>
                <a:spcPts val="0"/>
              </a:spcAft>
              <a:buClr>
                <a:srgbClr val="0066CD"/>
              </a:buClr>
              <a:buSzPts val="1100"/>
              <a:buFont typeface="Arial"/>
              <a:buChar char="•"/>
              <a:defRPr sz="1100" b="0" i="0" u="none" strike="noStrike" cap="none">
                <a:solidFill>
                  <a:srgbClr val="0066CD"/>
                </a:solidFill>
                <a:latin typeface="Work Sans"/>
                <a:ea typeface="Work Sans"/>
                <a:cs typeface="Work Sans"/>
                <a:sym typeface="Work Sans"/>
              </a:defRPr>
            </a:lvl6pPr>
            <a:lvl7pPr marL="3200400" marR="0" lvl="6" indent="-298450" algn="l" rtl="0">
              <a:lnSpc>
                <a:spcPct val="90000"/>
              </a:lnSpc>
              <a:spcBef>
                <a:spcPts val="400"/>
              </a:spcBef>
              <a:spcAft>
                <a:spcPts val="0"/>
              </a:spcAft>
              <a:buClr>
                <a:srgbClr val="0066CD"/>
              </a:buClr>
              <a:buSzPts val="1100"/>
              <a:buFont typeface="Arial"/>
              <a:buChar char="•"/>
              <a:defRPr sz="1100" b="0" i="0" u="none" strike="noStrike" cap="none">
                <a:solidFill>
                  <a:srgbClr val="0066CD"/>
                </a:solidFill>
                <a:latin typeface="Work Sans"/>
                <a:ea typeface="Work Sans"/>
                <a:cs typeface="Work Sans"/>
                <a:sym typeface="Work Sans"/>
              </a:defRPr>
            </a:lvl7pPr>
            <a:lvl8pPr marL="3657600" marR="0" lvl="7" indent="-298450" algn="l" rtl="0">
              <a:lnSpc>
                <a:spcPct val="90000"/>
              </a:lnSpc>
              <a:spcBef>
                <a:spcPts val="400"/>
              </a:spcBef>
              <a:spcAft>
                <a:spcPts val="0"/>
              </a:spcAft>
              <a:buClr>
                <a:srgbClr val="0066CD"/>
              </a:buClr>
              <a:buSzPts val="1100"/>
              <a:buFont typeface="Arial"/>
              <a:buChar char="•"/>
              <a:defRPr sz="1100" b="0" i="0" u="none" strike="noStrike" cap="none">
                <a:solidFill>
                  <a:srgbClr val="0066CD"/>
                </a:solidFill>
                <a:latin typeface="Work Sans"/>
                <a:ea typeface="Work Sans"/>
                <a:cs typeface="Work Sans"/>
                <a:sym typeface="Work Sans"/>
              </a:defRPr>
            </a:lvl8pPr>
            <a:lvl9pPr marL="4114800" marR="0" lvl="8" indent="-298450" algn="l" rtl="0">
              <a:lnSpc>
                <a:spcPct val="90000"/>
              </a:lnSpc>
              <a:spcBef>
                <a:spcPts val="400"/>
              </a:spcBef>
              <a:spcAft>
                <a:spcPts val="0"/>
              </a:spcAft>
              <a:buClr>
                <a:srgbClr val="0066CD"/>
              </a:buClr>
              <a:buSzPts val="1100"/>
              <a:buFont typeface="Arial"/>
              <a:buChar char="•"/>
              <a:defRPr sz="1100" b="0" i="0" u="none" strike="noStrike" cap="none">
                <a:solidFill>
                  <a:srgbClr val="0066CD"/>
                </a:solidFill>
                <a:latin typeface="Work Sans"/>
                <a:ea typeface="Work Sans"/>
                <a:cs typeface="Work Sans"/>
                <a:sym typeface="Work Sans"/>
              </a:defRPr>
            </a:lvl9pPr>
          </a:lstStyle>
          <a:p>
            <a:pPr marL="139697" indent="0">
              <a:lnSpc>
                <a:spcPct val="100000"/>
              </a:lnSpc>
              <a:spcBef>
                <a:spcPts val="0"/>
              </a:spcBef>
              <a:buClr>
                <a:srgbClr val="FFFFFF"/>
              </a:buClr>
              <a:buSzPts val="1400"/>
            </a:pPr>
            <a:r>
              <a:rPr lang="es-CO" sz="1700" dirty="0">
                <a:solidFill>
                  <a:schemeClr val="tx1">
                    <a:lumMod val="50000"/>
                  </a:schemeClr>
                </a:solidFill>
                <a:latin typeface="Calibri" panose="020F0502020204030204" pitchFamily="34" charset="0"/>
              </a:rPr>
              <a:t>Iniciativas por</a:t>
            </a:r>
          </a:p>
          <a:p>
            <a:pPr marL="139697" indent="0">
              <a:lnSpc>
                <a:spcPct val="100000"/>
              </a:lnSpc>
              <a:spcBef>
                <a:spcPts val="0"/>
              </a:spcBef>
              <a:buClr>
                <a:srgbClr val="FFFFFF"/>
              </a:buClr>
              <a:buSzPts val="1400"/>
            </a:pPr>
            <a:r>
              <a:rPr lang="es-CO" sz="1700" dirty="0">
                <a:solidFill>
                  <a:schemeClr val="tx1">
                    <a:lumMod val="50000"/>
                  </a:schemeClr>
                </a:solidFill>
                <a:latin typeface="Calibri" panose="020F0502020204030204" pitchFamily="34" charset="0"/>
              </a:rPr>
              <a:t>pilar:</a:t>
            </a:r>
          </a:p>
        </p:txBody>
      </p:sp>
      <p:sp>
        <p:nvSpPr>
          <p:cNvPr id="4" name="Rectángulo 3">
            <a:extLst>
              <a:ext uri="{FF2B5EF4-FFF2-40B4-BE49-F238E27FC236}">
                <a16:creationId xmlns:a16="http://schemas.microsoft.com/office/drawing/2014/main" id="{A279F80D-D08D-4818-9E4B-7A9E4B4E4E33}"/>
              </a:ext>
            </a:extLst>
          </p:cNvPr>
          <p:cNvSpPr/>
          <p:nvPr/>
        </p:nvSpPr>
        <p:spPr>
          <a:xfrm>
            <a:off x="7502940" y="1025435"/>
            <a:ext cx="1194558" cy="523220"/>
          </a:xfrm>
          <a:prstGeom prst="rect">
            <a:avLst/>
          </a:prstGeom>
        </p:spPr>
        <p:txBody>
          <a:bodyPr wrap="none">
            <a:spAutoFit/>
          </a:bodyPr>
          <a:lstStyle/>
          <a:p>
            <a:pPr algn="ctr"/>
            <a:r>
              <a:rPr lang="es-CO" sz="2800" b="1" u="sng" dirty="0">
                <a:solidFill>
                  <a:srgbClr val="0070C0"/>
                </a:solidFill>
                <a:latin typeface="Calibri" panose="020F0502020204030204" pitchFamily="34" charset="0"/>
                <a:cs typeface="Helvetica" panose="020B0604020202020204" pitchFamily="34" charset="0"/>
              </a:rPr>
              <a:t>32.808</a:t>
            </a:r>
          </a:p>
        </p:txBody>
      </p:sp>
      <p:sp>
        <p:nvSpPr>
          <p:cNvPr id="5" name="Rectángulo 4">
            <a:extLst>
              <a:ext uri="{FF2B5EF4-FFF2-40B4-BE49-F238E27FC236}">
                <a16:creationId xmlns:a16="http://schemas.microsoft.com/office/drawing/2014/main" id="{9B5ACF60-7932-4982-9E1C-905FFDD06F24}"/>
              </a:ext>
            </a:extLst>
          </p:cNvPr>
          <p:cNvSpPr/>
          <p:nvPr/>
        </p:nvSpPr>
        <p:spPr>
          <a:xfrm>
            <a:off x="7317791" y="1467504"/>
            <a:ext cx="1492716" cy="492443"/>
          </a:xfrm>
          <a:prstGeom prst="rect">
            <a:avLst/>
          </a:prstGeom>
        </p:spPr>
        <p:txBody>
          <a:bodyPr wrap="none">
            <a:spAutoFit/>
          </a:bodyPr>
          <a:lstStyle/>
          <a:p>
            <a:pPr algn="ctr"/>
            <a:r>
              <a:rPr lang="es-ES_tradnl" sz="1300" dirty="0">
                <a:solidFill>
                  <a:schemeClr val="tx1">
                    <a:lumMod val="75000"/>
                  </a:schemeClr>
                </a:solidFill>
                <a:latin typeface="Calibri" panose="020F0502020204030204" pitchFamily="34" charset="0"/>
                <a:cs typeface="Arial Narrow"/>
              </a:rPr>
              <a:t>Iniciativas incluidas</a:t>
            </a:r>
          </a:p>
          <a:p>
            <a:pPr algn="ctr"/>
            <a:r>
              <a:rPr lang="es-ES_tradnl" sz="1300" dirty="0">
                <a:solidFill>
                  <a:schemeClr val="tx1">
                    <a:lumMod val="75000"/>
                  </a:schemeClr>
                </a:solidFill>
                <a:latin typeface="Calibri" panose="020F0502020204030204" pitchFamily="34" charset="0"/>
                <a:cs typeface="Arial Narrow"/>
              </a:rPr>
              <a:t>en los pactos</a:t>
            </a:r>
          </a:p>
        </p:txBody>
      </p:sp>
      <p:sp>
        <p:nvSpPr>
          <p:cNvPr id="6" name="Rectángulo 5">
            <a:extLst>
              <a:ext uri="{FF2B5EF4-FFF2-40B4-BE49-F238E27FC236}">
                <a16:creationId xmlns:a16="http://schemas.microsoft.com/office/drawing/2014/main" id="{F1F571CC-A0AA-4653-A176-7BD94700D894}"/>
              </a:ext>
            </a:extLst>
          </p:cNvPr>
          <p:cNvSpPr/>
          <p:nvPr/>
        </p:nvSpPr>
        <p:spPr>
          <a:xfrm>
            <a:off x="7458855" y="2452831"/>
            <a:ext cx="1282723" cy="861774"/>
          </a:xfrm>
          <a:prstGeom prst="rect">
            <a:avLst/>
          </a:prstGeom>
        </p:spPr>
        <p:txBody>
          <a:bodyPr wrap="none">
            <a:spAutoFit/>
          </a:bodyPr>
          <a:lstStyle/>
          <a:p>
            <a:pPr algn="ctr">
              <a:lnSpc>
                <a:spcPts val="3000"/>
              </a:lnSpc>
            </a:pPr>
            <a:r>
              <a:rPr lang="es-CO" sz="2000" dirty="0">
                <a:solidFill>
                  <a:schemeClr val="tx1">
                    <a:lumMod val="75000"/>
                  </a:schemeClr>
                </a:solidFill>
                <a:latin typeface="Calibri" panose="020F0502020204030204" pitchFamily="34" charset="0"/>
                <a:cs typeface="Helvetica" panose="020B0604020202020204" pitchFamily="34" charset="0"/>
              </a:rPr>
              <a:t>Más de</a:t>
            </a:r>
            <a:endParaRPr lang="es-CO" sz="2800" dirty="0">
              <a:solidFill>
                <a:schemeClr val="tx1">
                  <a:lumMod val="75000"/>
                </a:schemeClr>
              </a:solidFill>
              <a:latin typeface="Calibri" panose="020F0502020204030204" pitchFamily="34" charset="0"/>
              <a:cs typeface="Helvetica" panose="020B0604020202020204" pitchFamily="34" charset="0"/>
            </a:endParaRPr>
          </a:p>
          <a:p>
            <a:pPr algn="ctr">
              <a:lnSpc>
                <a:spcPts val="3000"/>
              </a:lnSpc>
            </a:pPr>
            <a:r>
              <a:rPr lang="es-CO" sz="2800" b="1" u="sng" dirty="0">
                <a:solidFill>
                  <a:srgbClr val="0070C0"/>
                </a:solidFill>
                <a:latin typeface="Calibri" panose="020F0502020204030204" pitchFamily="34" charset="0"/>
                <a:cs typeface="Helvetica" panose="020B0604020202020204" pitchFamily="34" charset="0"/>
              </a:rPr>
              <a:t>200 mil</a:t>
            </a:r>
          </a:p>
        </p:txBody>
      </p:sp>
      <p:sp>
        <p:nvSpPr>
          <p:cNvPr id="7" name="Rectángulo 6">
            <a:extLst>
              <a:ext uri="{FF2B5EF4-FFF2-40B4-BE49-F238E27FC236}">
                <a16:creationId xmlns:a16="http://schemas.microsoft.com/office/drawing/2014/main" id="{D04F4C71-324A-4E87-B2D5-E8192C495833}"/>
              </a:ext>
            </a:extLst>
          </p:cNvPr>
          <p:cNvSpPr/>
          <p:nvPr/>
        </p:nvSpPr>
        <p:spPr>
          <a:xfrm>
            <a:off x="7563051" y="3252632"/>
            <a:ext cx="1074332" cy="292388"/>
          </a:xfrm>
          <a:prstGeom prst="rect">
            <a:avLst/>
          </a:prstGeom>
        </p:spPr>
        <p:txBody>
          <a:bodyPr wrap="none">
            <a:spAutoFit/>
          </a:bodyPr>
          <a:lstStyle/>
          <a:p>
            <a:pPr algn="ctr"/>
            <a:r>
              <a:rPr lang="es-ES_tradnl" sz="1300" dirty="0">
                <a:solidFill>
                  <a:schemeClr val="tx1">
                    <a:lumMod val="75000"/>
                  </a:schemeClr>
                </a:solidFill>
                <a:latin typeface="Calibri" panose="020F0502020204030204" pitchFamily="34" charset="0"/>
                <a:cs typeface="Arial Narrow"/>
              </a:rPr>
              <a:t>Participantes</a:t>
            </a:r>
          </a:p>
        </p:txBody>
      </p:sp>
      <p:sp>
        <p:nvSpPr>
          <p:cNvPr id="8" name="Rectángulo 7">
            <a:extLst>
              <a:ext uri="{FF2B5EF4-FFF2-40B4-BE49-F238E27FC236}">
                <a16:creationId xmlns:a16="http://schemas.microsoft.com/office/drawing/2014/main" id="{3B8470AD-3DA5-4884-BD6D-6DF22849E2FD}"/>
              </a:ext>
            </a:extLst>
          </p:cNvPr>
          <p:cNvSpPr/>
          <p:nvPr/>
        </p:nvSpPr>
        <p:spPr>
          <a:xfrm>
            <a:off x="7661637" y="3731255"/>
            <a:ext cx="877163" cy="523220"/>
          </a:xfrm>
          <a:prstGeom prst="rect">
            <a:avLst/>
          </a:prstGeom>
        </p:spPr>
        <p:txBody>
          <a:bodyPr wrap="none">
            <a:spAutoFit/>
          </a:bodyPr>
          <a:lstStyle/>
          <a:p>
            <a:pPr algn="ctr"/>
            <a:r>
              <a:rPr lang="es-CO" sz="2800" b="1" dirty="0">
                <a:solidFill>
                  <a:srgbClr val="0070C0"/>
                </a:solidFill>
                <a:latin typeface="Calibri" panose="020F0502020204030204" pitchFamily="34" charset="0"/>
                <a:cs typeface="Helvetica" panose="020B0604020202020204" pitchFamily="34" charset="0"/>
              </a:rPr>
              <a:t>  </a:t>
            </a:r>
            <a:r>
              <a:rPr lang="es-CO" sz="2800" b="1" u="sng" dirty="0">
                <a:solidFill>
                  <a:srgbClr val="0070C0"/>
                </a:solidFill>
                <a:latin typeface="Calibri" panose="020F0502020204030204" pitchFamily="34" charset="0"/>
                <a:cs typeface="Helvetica" panose="020B0604020202020204" pitchFamily="34" charset="0"/>
              </a:rPr>
              <a:t>16 </a:t>
            </a:r>
            <a:r>
              <a:rPr lang="es-CO" sz="2800" b="1" dirty="0">
                <a:solidFill>
                  <a:srgbClr val="0070C0"/>
                </a:solidFill>
                <a:latin typeface="Calibri" panose="020F0502020204030204" pitchFamily="34" charset="0"/>
                <a:cs typeface="Helvetica" panose="020B0604020202020204" pitchFamily="34" charset="0"/>
              </a:rPr>
              <a:t> </a:t>
            </a:r>
          </a:p>
        </p:txBody>
      </p:sp>
      <p:sp>
        <p:nvSpPr>
          <p:cNvPr id="9" name="Rectángulo 8">
            <a:extLst>
              <a:ext uri="{FF2B5EF4-FFF2-40B4-BE49-F238E27FC236}">
                <a16:creationId xmlns:a16="http://schemas.microsoft.com/office/drawing/2014/main" id="{C0B64191-ECC5-4710-BE91-92293287B653}"/>
              </a:ext>
            </a:extLst>
          </p:cNvPr>
          <p:cNvSpPr/>
          <p:nvPr/>
        </p:nvSpPr>
        <p:spPr>
          <a:xfrm>
            <a:off x="7785068" y="4198627"/>
            <a:ext cx="787395" cy="492443"/>
          </a:xfrm>
          <a:prstGeom prst="rect">
            <a:avLst/>
          </a:prstGeom>
        </p:spPr>
        <p:txBody>
          <a:bodyPr wrap="none">
            <a:spAutoFit/>
          </a:bodyPr>
          <a:lstStyle/>
          <a:p>
            <a:pPr algn="ctr"/>
            <a:r>
              <a:rPr lang="es-ES_tradnl" sz="1300" dirty="0">
                <a:solidFill>
                  <a:schemeClr val="tx1">
                    <a:lumMod val="75000"/>
                  </a:schemeClr>
                </a:solidFill>
                <a:latin typeface="Calibri" panose="020F0502020204030204" pitchFamily="34" charset="0"/>
                <a:cs typeface="Arial Narrow"/>
              </a:rPr>
              <a:t>PATR</a:t>
            </a:r>
          </a:p>
          <a:p>
            <a:pPr algn="ctr"/>
            <a:r>
              <a:rPr lang="es-ES_tradnl" sz="1300" dirty="0">
                <a:solidFill>
                  <a:schemeClr val="tx1">
                    <a:lumMod val="75000"/>
                  </a:schemeClr>
                </a:solidFill>
                <a:latin typeface="Calibri" panose="020F0502020204030204" pitchFamily="34" charset="0"/>
                <a:cs typeface="Arial Narrow"/>
              </a:rPr>
              <a:t>firmados</a:t>
            </a:r>
          </a:p>
        </p:txBody>
      </p:sp>
      <p:sp>
        <p:nvSpPr>
          <p:cNvPr id="10" name="CuadroTexto 9">
            <a:extLst>
              <a:ext uri="{FF2B5EF4-FFF2-40B4-BE49-F238E27FC236}">
                <a16:creationId xmlns:a16="http://schemas.microsoft.com/office/drawing/2014/main" id="{D437B3EF-7384-41C0-8075-D75BEDDA3B1E}"/>
              </a:ext>
            </a:extLst>
          </p:cNvPr>
          <p:cNvSpPr txBox="1"/>
          <p:nvPr/>
        </p:nvSpPr>
        <p:spPr>
          <a:xfrm>
            <a:off x="279932" y="4869352"/>
            <a:ext cx="3074881" cy="261610"/>
          </a:xfrm>
          <a:prstGeom prst="rect">
            <a:avLst/>
          </a:prstGeom>
          <a:noFill/>
        </p:spPr>
        <p:txBody>
          <a:bodyPr wrap="none" rtlCol="0">
            <a:spAutoFit/>
          </a:bodyPr>
          <a:lstStyle/>
          <a:p>
            <a:r>
              <a:rPr lang="es-CO" sz="1100" i="1" dirty="0">
                <a:solidFill>
                  <a:schemeClr val="tx1">
                    <a:lumMod val="75000"/>
                    <a:lumOff val="25000"/>
                  </a:schemeClr>
                </a:solidFill>
                <a:latin typeface="Calibri" panose="020F0502020204030204" pitchFamily="34" charset="0"/>
              </a:rPr>
              <a:t>* Incluyen iniciativas nivel municipal y subregional.</a:t>
            </a:r>
          </a:p>
        </p:txBody>
      </p:sp>
      <p:sp>
        <p:nvSpPr>
          <p:cNvPr id="11" name="CuadroTexto 10">
            <a:extLst>
              <a:ext uri="{FF2B5EF4-FFF2-40B4-BE49-F238E27FC236}">
                <a16:creationId xmlns:a16="http://schemas.microsoft.com/office/drawing/2014/main" id="{9D6FE784-09D2-46FE-9810-972860621F09}"/>
              </a:ext>
            </a:extLst>
          </p:cNvPr>
          <p:cNvSpPr txBox="1"/>
          <p:nvPr/>
        </p:nvSpPr>
        <p:spPr>
          <a:xfrm>
            <a:off x="279932" y="890629"/>
            <a:ext cx="6222989" cy="1000274"/>
          </a:xfrm>
          <a:prstGeom prst="rect">
            <a:avLst/>
          </a:prstGeom>
          <a:noFill/>
        </p:spPr>
        <p:txBody>
          <a:bodyPr wrap="square" rtlCol="0">
            <a:spAutoFit/>
          </a:bodyPr>
          <a:lstStyle/>
          <a:p>
            <a:pPr algn="just"/>
            <a:r>
              <a:rPr lang="es-CO" sz="1700" b="1" dirty="0">
                <a:solidFill>
                  <a:schemeClr val="accent1">
                    <a:lumMod val="25000"/>
                  </a:schemeClr>
                </a:solidFill>
                <a:latin typeface="Calibri" panose="020F0502020204030204" pitchFamily="34" charset="0"/>
              </a:rPr>
              <a:t>Proceso de planificación: </a:t>
            </a:r>
          </a:p>
          <a:p>
            <a:pPr algn="just"/>
            <a:r>
              <a:rPr lang="es-CO" dirty="0">
                <a:latin typeface="Calibri" panose="020F0502020204030204" pitchFamily="34" charset="0"/>
              </a:rPr>
              <a:t>La agencia trabajó conjuntamente con las comunidades en cada una de las subregiones PDET. </a:t>
            </a:r>
          </a:p>
          <a:p>
            <a:endParaRPr lang="es-CO" dirty="0">
              <a:latin typeface="Calibri" panose="020F0502020204030204" pitchFamily="34" charset="0"/>
            </a:endParaRPr>
          </a:p>
        </p:txBody>
      </p:sp>
      <p:sp>
        <p:nvSpPr>
          <p:cNvPr id="13" name="CuadroTexto 12">
            <a:extLst>
              <a:ext uri="{FF2B5EF4-FFF2-40B4-BE49-F238E27FC236}">
                <a16:creationId xmlns:a16="http://schemas.microsoft.com/office/drawing/2014/main" id="{C48DBEE8-B210-4806-9E54-74A5794D6105}"/>
              </a:ext>
            </a:extLst>
          </p:cNvPr>
          <p:cNvSpPr txBox="1"/>
          <p:nvPr/>
        </p:nvSpPr>
        <p:spPr>
          <a:xfrm>
            <a:off x="444278" y="2924821"/>
            <a:ext cx="498855" cy="276999"/>
          </a:xfrm>
          <a:prstGeom prst="rect">
            <a:avLst/>
          </a:prstGeom>
          <a:solidFill>
            <a:schemeClr val="accent1"/>
          </a:solidFill>
        </p:spPr>
        <p:txBody>
          <a:bodyPr wrap="none" rtlCol="0">
            <a:spAutoFit/>
          </a:bodyPr>
          <a:lstStyle/>
          <a:p>
            <a:r>
              <a:rPr lang="es-ES" sz="1200" b="1" dirty="0">
                <a:solidFill>
                  <a:schemeClr val="tx1">
                    <a:lumMod val="75000"/>
                  </a:schemeClr>
                </a:solidFill>
                <a:latin typeface="Calibri" panose="020F0502020204030204" pitchFamily="34" charset="0"/>
                <a:cs typeface="Calibri"/>
              </a:rPr>
              <a:t>3499</a:t>
            </a:r>
          </a:p>
        </p:txBody>
      </p:sp>
      <p:sp>
        <p:nvSpPr>
          <p:cNvPr id="14" name="CuadroTexto 13">
            <a:extLst>
              <a:ext uri="{FF2B5EF4-FFF2-40B4-BE49-F238E27FC236}">
                <a16:creationId xmlns:a16="http://schemas.microsoft.com/office/drawing/2014/main" id="{D2EA01DC-0A19-4819-8031-7C82787BD896}"/>
              </a:ext>
            </a:extLst>
          </p:cNvPr>
          <p:cNvSpPr txBox="1"/>
          <p:nvPr/>
        </p:nvSpPr>
        <p:spPr>
          <a:xfrm>
            <a:off x="1227934" y="2840329"/>
            <a:ext cx="540533" cy="276999"/>
          </a:xfrm>
          <a:prstGeom prst="rect">
            <a:avLst/>
          </a:prstGeom>
          <a:solidFill>
            <a:schemeClr val="accent1"/>
          </a:solidFill>
        </p:spPr>
        <p:txBody>
          <a:bodyPr wrap="none" rtlCol="0">
            <a:spAutoFit/>
          </a:bodyPr>
          <a:lstStyle/>
          <a:p>
            <a:r>
              <a:rPr lang="es-ES" sz="1200" b="1" dirty="0">
                <a:solidFill>
                  <a:schemeClr val="tx1">
                    <a:lumMod val="75000"/>
                  </a:schemeClr>
                </a:solidFill>
                <a:latin typeface="Calibri" panose="020F0502020204030204" pitchFamily="34" charset="0"/>
                <a:cs typeface="Calibri"/>
              </a:rPr>
              <a:t>3.745</a:t>
            </a:r>
          </a:p>
        </p:txBody>
      </p:sp>
      <p:sp>
        <p:nvSpPr>
          <p:cNvPr id="15" name="CuadroTexto 14">
            <a:extLst>
              <a:ext uri="{FF2B5EF4-FFF2-40B4-BE49-F238E27FC236}">
                <a16:creationId xmlns:a16="http://schemas.microsoft.com/office/drawing/2014/main" id="{25C7181F-A580-409A-A2D6-B44761238118}"/>
              </a:ext>
            </a:extLst>
          </p:cNvPr>
          <p:cNvSpPr txBox="1"/>
          <p:nvPr/>
        </p:nvSpPr>
        <p:spPr>
          <a:xfrm>
            <a:off x="1990063" y="2951429"/>
            <a:ext cx="540533" cy="276999"/>
          </a:xfrm>
          <a:prstGeom prst="rect">
            <a:avLst/>
          </a:prstGeom>
          <a:solidFill>
            <a:schemeClr val="accent1"/>
          </a:solidFill>
        </p:spPr>
        <p:txBody>
          <a:bodyPr wrap="none" rtlCol="0">
            <a:spAutoFit/>
          </a:bodyPr>
          <a:lstStyle/>
          <a:p>
            <a:r>
              <a:rPr lang="es-ES" sz="1200" b="1" dirty="0">
                <a:solidFill>
                  <a:schemeClr val="tx1">
                    <a:lumMod val="75000"/>
                  </a:schemeClr>
                </a:solidFill>
                <a:latin typeface="Calibri" panose="020F0502020204030204" pitchFamily="34" charset="0"/>
                <a:cs typeface="Calibri"/>
              </a:rPr>
              <a:t>3.559</a:t>
            </a:r>
          </a:p>
        </p:txBody>
      </p:sp>
      <p:sp>
        <p:nvSpPr>
          <p:cNvPr id="16" name="CuadroTexto 15">
            <a:extLst>
              <a:ext uri="{FF2B5EF4-FFF2-40B4-BE49-F238E27FC236}">
                <a16:creationId xmlns:a16="http://schemas.microsoft.com/office/drawing/2014/main" id="{3C7DF52A-6AEE-46E8-853E-D31E89F1DA7A}"/>
              </a:ext>
            </a:extLst>
          </p:cNvPr>
          <p:cNvSpPr txBox="1"/>
          <p:nvPr/>
        </p:nvSpPr>
        <p:spPr>
          <a:xfrm>
            <a:off x="2743319" y="1906372"/>
            <a:ext cx="540533" cy="276999"/>
          </a:xfrm>
          <a:prstGeom prst="rect">
            <a:avLst/>
          </a:prstGeom>
          <a:solidFill>
            <a:schemeClr val="accent1"/>
          </a:solidFill>
        </p:spPr>
        <p:txBody>
          <a:bodyPr wrap="none" rtlCol="0">
            <a:spAutoFit/>
          </a:bodyPr>
          <a:lstStyle/>
          <a:p>
            <a:r>
              <a:rPr lang="es-ES" sz="1200" b="1" dirty="0">
                <a:solidFill>
                  <a:schemeClr val="tx1">
                    <a:lumMod val="75000"/>
                  </a:schemeClr>
                </a:solidFill>
                <a:latin typeface="Calibri" panose="020F0502020204030204" pitchFamily="34" charset="0"/>
                <a:cs typeface="Calibri"/>
              </a:rPr>
              <a:t>6.690</a:t>
            </a:r>
          </a:p>
        </p:txBody>
      </p:sp>
      <p:sp>
        <p:nvSpPr>
          <p:cNvPr id="17" name="CuadroTexto 16">
            <a:extLst>
              <a:ext uri="{FF2B5EF4-FFF2-40B4-BE49-F238E27FC236}">
                <a16:creationId xmlns:a16="http://schemas.microsoft.com/office/drawing/2014/main" id="{E8A5B283-9128-4CDF-8698-32BD1F1E8EE4}"/>
              </a:ext>
            </a:extLst>
          </p:cNvPr>
          <p:cNvSpPr txBox="1"/>
          <p:nvPr/>
        </p:nvSpPr>
        <p:spPr>
          <a:xfrm>
            <a:off x="3500094" y="3252632"/>
            <a:ext cx="540533" cy="276999"/>
          </a:xfrm>
          <a:prstGeom prst="rect">
            <a:avLst/>
          </a:prstGeom>
          <a:solidFill>
            <a:schemeClr val="accent1"/>
          </a:solidFill>
        </p:spPr>
        <p:txBody>
          <a:bodyPr wrap="none" rtlCol="0">
            <a:spAutoFit/>
          </a:bodyPr>
          <a:lstStyle/>
          <a:p>
            <a:r>
              <a:rPr lang="es-ES" sz="1200" b="1" dirty="0">
                <a:solidFill>
                  <a:schemeClr val="tx1">
                    <a:lumMod val="75000"/>
                  </a:schemeClr>
                </a:solidFill>
                <a:latin typeface="Calibri" panose="020F0502020204030204" pitchFamily="34" charset="0"/>
                <a:cs typeface="Calibri"/>
              </a:rPr>
              <a:t>2.701</a:t>
            </a:r>
          </a:p>
        </p:txBody>
      </p:sp>
      <p:sp>
        <p:nvSpPr>
          <p:cNvPr id="18" name="CuadroTexto 17">
            <a:extLst>
              <a:ext uri="{FF2B5EF4-FFF2-40B4-BE49-F238E27FC236}">
                <a16:creationId xmlns:a16="http://schemas.microsoft.com/office/drawing/2014/main" id="{1C0E019D-ED22-4AE4-87D2-3EE6F6D6696C}"/>
              </a:ext>
            </a:extLst>
          </p:cNvPr>
          <p:cNvSpPr txBox="1"/>
          <p:nvPr/>
        </p:nvSpPr>
        <p:spPr>
          <a:xfrm>
            <a:off x="4273453" y="2141951"/>
            <a:ext cx="540533" cy="276999"/>
          </a:xfrm>
          <a:prstGeom prst="rect">
            <a:avLst/>
          </a:prstGeom>
          <a:solidFill>
            <a:schemeClr val="accent1"/>
          </a:solidFill>
        </p:spPr>
        <p:txBody>
          <a:bodyPr wrap="none" rtlCol="0">
            <a:spAutoFit/>
          </a:bodyPr>
          <a:lstStyle/>
          <a:p>
            <a:r>
              <a:rPr lang="es-ES" sz="1200" b="1" dirty="0">
                <a:solidFill>
                  <a:schemeClr val="tx1">
                    <a:lumMod val="75000"/>
                  </a:schemeClr>
                </a:solidFill>
                <a:latin typeface="Calibri" panose="020F0502020204030204" pitchFamily="34" charset="0"/>
                <a:cs typeface="Calibri"/>
              </a:rPr>
              <a:t>5.621</a:t>
            </a:r>
          </a:p>
        </p:txBody>
      </p:sp>
      <p:sp>
        <p:nvSpPr>
          <p:cNvPr id="19" name="CuadroTexto 18">
            <a:extLst>
              <a:ext uri="{FF2B5EF4-FFF2-40B4-BE49-F238E27FC236}">
                <a16:creationId xmlns:a16="http://schemas.microsoft.com/office/drawing/2014/main" id="{5A84FC44-2C7C-4BA8-9064-1EF526CB31D5}"/>
              </a:ext>
            </a:extLst>
          </p:cNvPr>
          <p:cNvSpPr txBox="1"/>
          <p:nvPr/>
        </p:nvSpPr>
        <p:spPr>
          <a:xfrm>
            <a:off x="5028847" y="3462123"/>
            <a:ext cx="540533" cy="276999"/>
          </a:xfrm>
          <a:prstGeom prst="rect">
            <a:avLst/>
          </a:prstGeom>
          <a:solidFill>
            <a:schemeClr val="accent1"/>
          </a:solidFill>
        </p:spPr>
        <p:txBody>
          <a:bodyPr wrap="none" rtlCol="0">
            <a:spAutoFit/>
          </a:bodyPr>
          <a:lstStyle/>
          <a:p>
            <a:r>
              <a:rPr lang="es-ES" sz="1200" b="1" dirty="0">
                <a:solidFill>
                  <a:schemeClr val="tx1">
                    <a:lumMod val="75000"/>
                  </a:schemeClr>
                </a:solidFill>
                <a:latin typeface="Calibri" panose="020F0502020204030204" pitchFamily="34" charset="0"/>
                <a:cs typeface="Calibri"/>
              </a:rPr>
              <a:t>2.104</a:t>
            </a:r>
          </a:p>
        </p:txBody>
      </p:sp>
      <p:sp>
        <p:nvSpPr>
          <p:cNvPr id="20" name="CuadroTexto 19">
            <a:extLst>
              <a:ext uri="{FF2B5EF4-FFF2-40B4-BE49-F238E27FC236}">
                <a16:creationId xmlns:a16="http://schemas.microsoft.com/office/drawing/2014/main" id="{DB26CE74-2261-4565-ADB5-982428C713D3}"/>
              </a:ext>
            </a:extLst>
          </p:cNvPr>
          <p:cNvSpPr txBox="1"/>
          <p:nvPr/>
        </p:nvSpPr>
        <p:spPr>
          <a:xfrm>
            <a:off x="5780535" y="2375107"/>
            <a:ext cx="540533" cy="276999"/>
          </a:xfrm>
          <a:prstGeom prst="rect">
            <a:avLst/>
          </a:prstGeom>
          <a:solidFill>
            <a:schemeClr val="accent1"/>
          </a:solidFill>
        </p:spPr>
        <p:txBody>
          <a:bodyPr wrap="none" rtlCol="0">
            <a:spAutoFit/>
          </a:bodyPr>
          <a:lstStyle/>
          <a:p>
            <a:r>
              <a:rPr lang="es-ES" sz="1200" b="1" dirty="0">
                <a:solidFill>
                  <a:schemeClr val="tx1">
                    <a:lumMod val="75000"/>
                  </a:schemeClr>
                </a:solidFill>
                <a:latin typeface="Calibri" panose="020F0502020204030204" pitchFamily="34" charset="0"/>
                <a:cs typeface="Calibri"/>
              </a:rPr>
              <a:t>4.889</a:t>
            </a:r>
          </a:p>
        </p:txBody>
      </p:sp>
    </p:spTree>
    <p:extLst>
      <p:ext uri="{BB962C8B-B14F-4D97-AF65-F5344CB8AC3E}">
        <p14:creationId xmlns:p14="http://schemas.microsoft.com/office/powerpoint/2010/main" val="88930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EB5D3D8A-A3EF-4004-81AB-1214067B8728}"/>
              </a:ext>
            </a:extLst>
          </p:cNvPr>
          <p:cNvSpPr>
            <a:spLocks noGrp="1"/>
          </p:cNvSpPr>
          <p:nvPr>
            <p:ph type="title"/>
          </p:nvPr>
        </p:nvSpPr>
        <p:spPr>
          <a:xfrm>
            <a:off x="264300" y="206681"/>
            <a:ext cx="4307700" cy="640198"/>
          </a:xfrm>
        </p:spPr>
        <p:txBody>
          <a:bodyPr/>
          <a:lstStyle/>
          <a:p>
            <a:r>
              <a:rPr lang="es-CO" dirty="0">
                <a:latin typeface="Calibri" panose="020F0502020204030204" pitchFamily="34" charset="0"/>
              </a:rPr>
              <a:t>Implementación PDET</a:t>
            </a:r>
          </a:p>
        </p:txBody>
      </p:sp>
      <p:graphicFrame>
        <p:nvGraphicFramePr>
          <p:cNvPr id="4" name="Diagrama 3">
            <a:extLst>
              <a:ext uri="{FF2B5EF4-FFF2-40B4-BE49-F238E27FC236}">
                <a16:creationId xmlns:a16="http://schemas.microsoft.com/office/drawing/2014/main" id="{6CD48CA9-0E86-43C9-BF1E-EA41D9238C87}"/>
              </a:ext>
            </a:extLst>
          </p:cNvPr>
          <p:cNvGraphicFramePr/>
          <p:nvPr>
            <p:extLst>
              <p:ext uri="{D42A27DB-BD31-4B8C-83A1-F6EECF244321}">
                <p14:modId xmlns:p14="http://schemas.microsoft.com/office/powerpoint/2010/main" val="3240792808"/>
              </p:ext>
            </p:extLst>
          </p:nvPr>
        </p:nvGraphicFramePr>
        <p:xfrm>
          <a:off x="430796" y="1056825"/>
          <a:ext cx="5353829" cy="3940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a:extLst>
              <a:ext uri="{FF2B5EF4-FFF2-40B4-BE49-F238E27FC236}">
                <a16:creationId xmlns:a16="http://schemas.microsoft.com/office/drawing/2014/main" id="{6F63D240-CF94-499C-859E-1EF9D7634F0C}"/>
              </a:ext>
            </a:extLst>
          </p:cNvPr>
          <p:cNvSpPr/>
          <p:nvPr/>
        </p:nvSpPr>
        <p:spPr>
          <a:xfrm rot="5400000">
            <a:off x="5028936" y="2777416"/>
            <a:ext cx="3819149" cy="390525"/>
          </a:xfrm>
          <a:prstGeom prst="rect">
            <a:avLst/>
          </a:prstGeom>
          <a:solidFill>
            <a:srgbClr val="E6EFF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s-CO" sz="1700" b="1" dirty="0">
                <a:solidFill>
                  <a:schemeClr val="tx2">
                    <a:lumMod val="25000"/>
                  </a:schemeClr>
                </a:solidFill>
                <a:latin typeface="Calibri" panose="020F0502020204030204" pitchFamily="34" charset="0"/>
                <a:ea typeface="Times New Roman" panose="02020603050405020304" pitchFamily="18" charset="0"/>
                <a:cs typeface="Times New Roman" panose="02020603050405020304" pitchFamily="18" charset="0"/>
              </a:rPr>
              <a:t>Posicionamiento</a:t>
            </a:r>
            <a:endParaRPr lang="es-CO" sz="1700" dirty="0">
              <a:solidFill>
                <a:schemeClr val="tx2">
                  <a:lumMod val="25000"/>
                </a:schemeClr>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CuadroTexto 5">
            <a:extLst>
              <a:ext uri="{FF2B5EF4-FFF2-40B4-BE49-F238E27FC236}">
                <a16:creationId xmlns:a16="http://schemas.microsoft.com/office/drawing/2014/main" id="{92B83596-DF7F-4663-977F-DE4C286FCE27}"/>
              </a:ext>
            </a:extLst>
          </p:cNvPr>
          <p:cNvSpPr txBox="1"/>
          <p:nvPr/>
        </p:nvSpPr>
        <p:spPr>
          <a:xfrm>
            <a:off x="4822133" y="2295346"/>
            <a:ext cx="1275184" cy="523220"/>
          </a:xfrm>
          <a:prstGeom prst="rect">
            <a:avLst/>
          </a:prstGeom>
          <a:noFill/>
        </p:spPr>
        <p:txBody>
          <a:bodyPr wrap="square" rtlCol="0">
            <a:spAutoFit/>
          </a:bodyPr>
          <a:lstStyle/>
          <a:p>
            <a:pPr algn="ctr"/>
            <a:r>
              <a:rPr lang="es-CO" b="1" dirty="0">
                <a:solidFill>
                  <a:schemeClr val="bg1">
                    <a:lumMod val="50000"/>
                  </a:schemeClr>
                </a:solidFill>
                <a:latin typeface="Calibri" panose="020F0502020204030204" pitchFamily="34" charset="0"/>
              </a:rPr>
              <a:t>Tablero de </a:t>
            </a:r>
          </a:p>
          <a:p>
            <a:pPr algn="ctr"/>
            <a:r>
              <a:rPr lang="es-CO" b="1" dirty="0">
                <a:solidFill>
                  <a:schemeClr val="bg1">
                    <a:lumMod val="50000"/>
                  </a:schemeClr>
                </a:solidFill>
                <a:latin typeface="Calibri" panose="020F0502020204030204" pitchFamily="34" charset="0"/>
              </a:rPr>
              <a:t>control</a:t>
            </a:r>
          </a:p>
        </p:txBody>
      </p:sp>
    </p:spTree>
    <p:extLst>
      <p:ext uri="{BB962C8B-B14F-4D97-AF65-F5344CB8AC3E}">
        <p14:creationId xmlns:p14="http://schemas.microsoft.com/office/powerpoint/2010/main" val="327255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53DEA97-1FDD-48E4-96C6-E25DE45ADB8D}"/>
              </a:ext>
            </a:extLst>
          </p:cNvPr>
          <p:cNvSpPr txBox="1"/>
          <p:nvPr/>
        </p:nvSpPr>
        <p:spPr>
          <a:xfrm>
            <a:off x="901955" y="329175"/>
            <a:ext cx="5361724" cy="553998"/>
          </a:xfrm>
          <a:prstGeom prst="rect">
            <a:avLst/>
          </a:prstGeom>
          <a:noFill/>
        </p:spPr>
        <p:txBody>
          <a:bodyPr wrap="square" rtlCol="0">
            <a:spAutoFit/>
          </a:bodyPr>
          <a:lstStyle/>
          <a:p>
            <a:r>
              <a:rPr lang="es-CO" sz="3000" dirty="0">
                <a:solidFill>
                  <a:srgbClr val="0066CD"/>
                </a:solidFill>
                <a:latin typeface="Calibri" panose="020F0502020204030204" pitchFamily="34" charset="0"/>
                <a:ea typeface="Work Sans Light"/>
                <a:cs typeface="Work Sans Light"/>
                <a:sym typeface="Work Sans Light"/>
              </a:rPr>
              <a:t>Obras PDET</a:t>
            </a:r>
          </a:p>
        </p:txBody>
      </p:sp>
      <p:pic>
        <p:nvPicPr>
          <p:cNvPr id="3" name="Imagen 2">
            <a:extLst>
              <a:ext uri="{FF2B5EF4-FFF2-40B4-BE49-F238E27FC236}">
                <a16:creationId xmlns:a16="http://schemas.microsoft.com/office/drawing/2014/main" id="{0EF4935F-123F-4805-B167-91F9153F45D0}"/>
              </a:ext>
            </a:extLst>
          </p:cNvPr>
          <p:cNvPicPr/>
          <p:nvPr/>
        </p:nvPicPr>
        <p:blipFill rotWithShape="1">
          <a:blip r:embed="rId2" cstate="print">
            <a:extLst>
              <a:ext uri="{28A0092B-C50C-407E-A947-70E740481C1C}">
                <a14:useLocalDpi xmlns:a14="http://schemas.microsoft.com/office/drawing/2010/main" val="0"/>
              </a:ext>
            </a:extLst>
          </a:blip>
          <a:srcRect l="16881" r="17559" b="1624"/>
          <a:stretch/>
        </p:blipFill>
        <p:spPr bwMode="auto">
          <a:xfrm>
            <a:off x="4572000" y="453750"/>
            <a:ext cx="4410222" cy="4456357"/>
          </a:xfrm>
          <a:prstGeom prst="rect">
            <a:avLst/>
          </a:prstGeom>
          <a:noFill/>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AF929128-EF39-4C81-B873-55FDB5FF8F1D}"/>
              </a:ext>
            </a:extLst>
          </p:cNvPr>
          <p:cNvSpPr txBox="1"/>
          <p:nvPr/>
        </p:nvSpPr>
        <p:spPr>
          <a:xfrm>
            <a:off x="493161" y="1064654"/>
            <a:ext cx="3924729" cy="4185761"/>
          </a:xfrm>
          <a:prstGeom prst="rect">
            <a:avLst/>
          </a:prstGeom>
          <a:noFill/>
        </p:spPr>
        <p:txBody>
          <a:bodyPr wrap="square" rtlCol="0">
            <a:spAutoFit/>
          </a:bodyPr>
          <a:lstStyle/>
          <a:p>
            <a:pPr lvl="0" algn="just"/>
            <a:r>
              <a:rPr lang="es-CO" sz="1200" b="1" dirty="0">
                <a:solidFill>
                  <a:schemeClr val="tx1">
                    <a:lumMod val="75000"/>
                  </a:schemeClr>
                </a:solidFill>
                <a:latin typeface="Calibri" panose="020F0502020204030204" pitchFamily="34" charset="0"/>
                <a:ea typeface="Work Sans"/>
                <a:cs typeface="Work Sans"/>
                <a:sym typeface="Work Sans"/>
              </a:rPr>
              <a:t>Etapa de Identificación: </a:t>
            </a:r>
            <a:r>
              <a:rPr lang="es-CO" sz="1200" dirty="0">
                <a:solidFill>
                  <a:schemeClr val="tx1">
                    <a:lumMod val="75000"/>
                  </a:schemeClr>
                </a:solidFill>
                <a:latin typeface="Calibri" panose="020F0502020204030204" pitchFamily="34" charset="0"/>
                <a:ea typeface="Work Sans"/>
                <a:cs typeface="Work Sans"/>
                <a:sym typeface="Work Sans"/>
              </a:rPr>
              <a:t>Se desarrolla en el marco de los espacios participativos diseñados para la construcción por parte de las comunidades. Se realiza teniendo en cuenta iniciativas resultantes del proceso de planeación participativa de PDET.</a:t>
            </a:r>
          </a:p>
          <a:p>
            <a:pPr lvl="0" algn="just"/>
            <a:endParaRPr lang="es-CO" sz="1200" dirty="0">
              <a:solidFill>
                <a:schemeClr val="tx1">
                  <a:lumMod val="75000"/>
                </a:schemeClr>
              </a:solidFill>
              <a:latin typeface="Calibri" panose="020F0502020204030204" pitchFamily="34" charset="0"/>
              <a:ea typeface="Work Sans"/>
              <a:cs typeface="Work Sans"/>
              <a:sym typeface="Work Sans"/>
            </a:endParaRPr>
          </a:p>
          <a:p>
            <a:pPr lvl="0" algn="just"/>
            <a:r>
              <a:rPr lang="es-CO" sz="1200" b="1" dirty="0">
                <a:solidFill>
                  <a:schemeClr val="tx1">
                    <a:lumMod val="75000"/>
                  </a:schemeClr>
                </a:solidFill>
                <a:latin typeface="Calibri" panose="020F0502020204030204" pitchFamily="34" charset="0"/>
                <a:ea typeface="Work Sans"/>
                <a:cs typeface="Work Sans"/>
                <a:sym typeface="Work Sans"/>
              </a:rPr>
              <a:t>Etapa de Verificación: </a:t>
            </a:r>
            <a:r>
              <a:rPr lang="es-CO" sz="1200" dirty="0">
                <a:solidFill>
                  <a:schemeClr val="tx1">
                    <a:lumMod val="75000"/>
                  </a:schemeClr>
                </a:solidFill>
                <a:latin typeface="Calibri" panose="020F0502020204030204" pitchFamily="34" charset="0"/>
                <a:ea typeface="Work Sans"/>
                <a:cs typeface="Work Sans"/>
                <a:sym typeface="Work Sans"/>
              </a:rPr>
              <a:t>Permite revisar las condiciones reales del proyecto, analizando las determinantes de entorno, ambientales, técnicas, normativas, financieras, sociales y presupuestales con el fin de determinar la factibilidad. </a:t>
            </a:r>
          </a:p>
          <a:p>
            <a:pPr lvl="0" algn="just"/>
            <a:endParaRPr lang="es-CO" sz="1200" dirty="0">
              <a:solidFill>
                <a:schemeClr val="tx1">
                  <a:lumMod val="75000"/>
                </a:schemeClr>
              </a:solidFill>
              <a:latin typeface="Calibri" panose="020F0502020204030204" pitchFamily="34" charset="0"/>
              <a:ea typeface="Work Sans"/>
              <a:cs typeface="Work Sans"/>
              <a:sym typeface="Work Sans"/>
            </a:endParaRPr>
          </a:p>
          <a:p>
            <a:pPr algn="just"/>
            <a:r>
              <a:rPr lang="es-CO" sz="1200" b="1" dirty="0">
                <a:solidFill>
                  <a:schemeClr val="tx1">
                    <a:lumMod val="75000"/>
                  </a:schemeClr>
                </a:solidFill>
                <a:latin typeface="Calibri" panose="020F0502020204030204" pitchFamily="34" charset="0"/>
                <a:ea typeface="Work Sans"/>
                <a:cs typeface="Work Sans"/>
                <a:sym typeface="Work Sans"/>
              </a:rPr>
              <a:t>Etapa de Estructuración: </a:t>
            </a:r>
            <a:r>
              <a:rPr lang="es-CO" sz="1200" dirty="0">
                <a:solidFill>
                  <a:schemeClr val="tx1">
                    <a:lumMod val="75000"/>
                  </a:schemeClr>
                </a:solidFill>
                <a:latin typeface="Calibri" panose="020F0502020204030204" pitchFamily="34" charset="0"/>
                <a:ea typeface="Work Sans"/>
                <a:cs typeface="Work Sans"/>
                <a:sym typeface="Work Sans"/>
              </a:rPr>
              <a:t>Se analizan los beneficios técnicos y presupuestales para la ejecución adecuada de los proyectos. Lo anterior como sustento para la toma de decisiones sobre la continuidad o no del proyecto a la etapa siguiente</a:t>
            </a:r>
          </a:p>
          <a:p>
            <a:pPr algn="just"/>
            <a:endParaRPr lang="es-CO" sz="1200" dirty="0">
              <a:solidFill>
                <a:schemeClr val="tx1">
                  <a:lumMod val="75000"/>
                </a:schemeClr>
              </a:solidFill>
              <a:latin typeface="Calibri" panose="020F0502020204030204" pitchFamily="34" charset="0"/>
              <a:ea typeface="Work Sans"/>
              <a:cs typeface="Work Sans"/>
              <a:sym typeface="Work Sans"/>
            </a:endParaRPr>
          </a:p>
          <a:p>
            <a:pPr lvl="0" algn="just"/>
            <a:r>
              <a:rPr lang="es-CO" sz="1200" b="1" dirty="0">
                <a:solidFill>
                  <a:schemeClr val="tx1">
                    <a:lumMod val="75000"/>
                  </a:schemeClr>
                </a:solidFill>
                <a:latin typeface="Calibri" panose="020F0502020204030204" pitchFamily="34" charset="0"/>
                <a:ea typeface="Work Sans"/>
                <a:cs typeface="Work Sans"/>
                <a:sym typeface="Work Sans"/>
              </a:rPr>
              <a:t>Etapa de Ejecución: </a:t>
            </a:r>
            <a:r>
              <a:rPr lang="es-CO" sz="1200" dirty="0">
                <a:solidFill>
                  <a:schemeClr val="tx1">
                    <a:lumMod val="75000"/>
                  </a:schemeClr>
                </a:solidFill>
                <a:latin typeface="Calibri" panose="020F0502020204030204" pitchFamily="34" charset="0"/>
                <a:ea typeface="Work Sans"/>
                <a:cs typeface="Work Sans"/>
                <a:sym typeface="Work Sans"/>
              </a:rPr>
              <a:t>Comprende el desarrollo de las actividades tanto de obra como de fortalecimiento definidas para cada proyecto.</a:t>
            </a:r>
          </a:p>
          <a:p>
            <a:pPr lvl="0"/>
            <a:endParaRPr lang="es-CO" sz="1200" dirty="0">
              <a:solidFill>
                <a:schemeClr val="tx1">
                  <a:lumMod val="75000"/>
                </a:schemeClr>
              </a:solidFill>
              <a:latin typeface="Calibri" panose="020F0502020204030204" pitchFamily="34" charset="0"/>
              <a:ea typeface="Work Sans"/>
              <a:cs typeface="Work Sans"/>
              <a:sym typeface="Work Sans"/>
            </a:endParaRPr>
          </a:p>
          <a:p>
            <a:endParaRPr lang="es-CO" sz="1600" dirty="0">
              <a:solidFill>
                <a:schemeClr val="tx1">
                  <a:lumMod val="75000"/>
                </a:schemeClr>
              </a:solidFill>
              <a:latin typeface="Calibri" panose="020F0502020204030204" pitchFamily="34" charset="0"/>
            </a:endParaRPr>
          </a:p>
        </p:txBody>
      </p:sp>
      <p:pic>
        <p:nvPicPr>
          <p:cNvPr id="5" name="Imagen 4">
            <a:extLst>
              <a:ext uri="{FF2B5EF4-FFF2-40B4-BE49-F238E27FC236}">
                <a16:creationId xmlns:a16="http://schemas.microsoft.com/office/drawing/2014/main" id="{4001C794-2587-41D8-A1AA-7A13FB903D82}"/>
              </a:ext>
            </a:extLst>
          </p:cNvPr>
          <p:cNvPicPr>
            <a:picLocks noChangeAspect="1"/>
          </p:cNvPicPr>
          <p:nvPr/>
        </p:nvPicPr>
        <p:blipFill>
          <a:blip r:embed="rId3"/>
          <a:stretch>
            <a:fillRect/>
          </a:stretch>
        </p:blipFill>
        <p:spPr>
          <a:xfrm>
            <a:off x="236305" y="1133342"/>
            <a:ext cx="212707" cy="212812"/>
          </a:xfrm>
          <a:prstGeom prst="rect">
            <a:avLst/>
          </a:prstGeom>
        </p:spPr>
      </p:pic>
      <p:pic>
        <p:nvPicPr>
          <p:cNvPr id="6" name="Imagen 5">
            <a:extLst>
              <a:ext uri="{FF2B5EF4-FFF2-40B4-BE49-F238E27FC236}">
                <a16:creationId xmlns:a16="http://schemas.microsoft.com/office/drawing/2014/main" id="{52F5A196-CDDB-4C39-967C-74A3ECC10773}"/>
              </a:ext>
            </a:extLst>
          </p:cNvPr>
          <p:cNvPicPr>
            <a:picLocks noChangeAspect="1"/>
          </p:cNvPicPr>
          <p:nvPr/>
        </p:nvPicPr>
        <p:blipFill>
          <a:blip r:embed="rId3"/>
          <a:stretch>
            <a:fillRect/>
          </a:stretch>
        </p:blipFill>
        <p:spPr>
          <a:xfrm>
            <a:off x="236305" y="2175237"/>
            <a:ext cx="212707" cy="212812"/>
          </a:xfrm>
          <a:prstGeom prst="rect">
            <a:avLst/>
          </a:prstGeom>
        </p:spPr>
      </p:pic>
      <p:pic>
        <p:nvPicPr>
          <p:cNvPr id="7" name="Imagen 6">
            <a:extLst>
              <a:ext uri="{FF2B5EF4-FFF2-40B4-BE49-F238E27FC236}">
                <a16:creationId xmlns:a16="http://schemas.microsoft.com/office/drawing/2014/main" id="{43C02A82-D28D-41EF-90A6-B7D90CA52C2A}"/>
              </a:ext>
            </a:extLst>
          </p:cNvPr>
          <p:cNvPicPr>
            <a:picLocks noChangeAspect="1"/>
          </p:cNvPicPr>
          <p:nvPr/>
        </p:nvPicPr>
        <p:blipFill>
          <a:blip r:embed="rId3"/>
          <a:stretch>
            <a:fillRect/>
          </a:stretch>
        </p:blipFill>
        <p:spPr>
          <a:xfrm>
            <a:off x="263515" y="3133635"/>
            <a:ext cx="212707" cy="212812"/>
          </a:xfrm>
          <a:prstGeom prst="rect">
            <a:avLst/>
          </a:prstGeom>
        </p:spPr>
      </p:pic>
      <p:pic>
        <p:nvPicPr>
          <p:cNvPr id="8" name="Imagen 7">
            <a:extLst>
              <a:ext uri="{FF2B5EF4-FFF2-40B4-BE49-F238E27FC236}">
                <a16:creationId xmlns:a16="http://schemas.microsoft.com/office/drawing/2014/main" id="{19900854-035E-46DA-A2E1-D1C6594A93A4}"/>
              </a:ext>
            </a:extLst>
          </p:cNvPr>
          <p:cNvPicPr>
            <a:picLocks noChangeAspect="1"/>
          </p:cNvPicPr>
          <p:nvPr/>
        </p:nvPicPr>
        <p:blipFill>
          <a:blip r:embed="rId3"/>
          <a:stretch>
            <a:fillRect/>
          </a:stretch>
        </p:blipFill>
        <p:spPr>
          <a:xfrm>
            <a:off x="280453" y="4219145"/>
            <a:ext cx="212707" cy="212812"/>
          </a:xfrm>
          <a:prstGeom prst="rect">
            <a:avLst/>
          </a:prstGeom>
        </p:spPr>
      </p:pic>
    </p:spTree>
    <p:extLst>
      <p:ext uri="{BB962C8B-B14F-4D97-AF65-F5344CB8AC3E}">
        <p14:creationId xmlns:p14="http://schemas.microsoft.com/office/powerpoint/2010/main" val="1714928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52B17761-1A4B-4C8D-96EE-5FA865DA595F}"/>
              </a:ext>
            </a:extLst>
          </p:cNvPr>
          <p:cNvSpPr txBox="1">
            <a:spLocks/>
          </p:cNvSpPr>
          <p:nvPr/>
        </p:nvSpPr>
        <p:spPr>
          <a:xfrm>
            <a:off x="352801" y="314123"/>
            <a:ext cx="7723625" cy="1014895"/>
          </a:xfrm>
          <a:prstGeom prst="rect">
            <a:avLst/>
          </a:prstGeom>
          <a:noFill/>
          <a:ln>
            <a:noFill/>
          </a:ln>
        </p:spPr>
        <p:txBody>
          <a:bodyPr spcFirstLastPara="1" wrap="square" lIns="68575" tIns="34275" rIns="68575" bIns="34275" anchor="ctr" anchorCtr="0"/>
          <a:lstStyle>
            <a:defPPr marR="0" lvl="0" algn="l" rtl="0">
              <a:lnSpc>
                <a:spcPct val="100000"/>
              </a:lnSpc>
              <a:spcBef>
                <a:spcPts val="0"/>
              </a:spcBef>
              <a:spcAft>
                <a:spcPts val="0"/>
              </a:spcAft>
            </a:defPPr>
            <a:lvl1pPr marR="0" lvl="0" algn="l" rtl="0">
              <a:lnSpc>
                <a:spcPct val="90000"/>
              </a:lnSpc>
              <a:spcBef>
                <a:spcPts val="0"/>
              </a:spcBef>
              <a:spcAft>
                <a:spcPts val="0"/>
              </a:spcAft>
              <a:buClr>
                <a:srgbClr val="FFFFFF"/>
              </a:buClr>
              <a:buSzPts val="1400"/>
              <a:buFont typeface="Work Sans SemiBold"/>
              <a:buNone/>
              <a:defRPr sz="3000" b="0" i="0" u="none" strike="noStrike" cap="none">
                <a:solidFill>
                  <a:srgbClr val="0066CD"/>
                </a:solidFill>
                <a:latin typeface="Work Sans Light"/>
                <a:ea typeface="Work Sans Light"/>
                <a:cs typeface="Work Sans Light"/>
                <a:sym typeface="Work Sans Light"/>
              </a:defRPr>
            </a:lvl1pPr>
            <a:lvl2pPr marR="0" lvl="1"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1100"/>
              <a:buFont typeface="Arial"/>
              <a:buNone/>
              <a:defRPr sz="1400" b="0" i="0" u="none" strike="noStrike" cap="none">
                <a:solidFill>
                  <a:srgbClr val="FFFFFF"/>
                </a:solidFill>
                <a:latin typeface="Arial"/>
                <a:ea typeface="Arial"/>
                <a:cs typeface="Arial"/>
                <a:sym typeface="Arial"/>
              </a:defRPr>
            </a:lvl9pPr>
          </a:lstStyle>
          <a:p>
            <a:r>
              <a:rPr lang="es-CO" sz="2700" dirty="0">
                <a:latin typeface="Calibri" panose="020F0502020204030204" pitchFamily="34" charset="0"/>
              </a:rPr>
              <a:t>Obras PDET, vías terciarias, proyectos productivos, obras por impuestos</a:t>
            </a:r>
          </a:p>
        </p:txBody>
      </p:sp>
      <p:sp>
        <p:nvSpPr>
          <p:cNvPr id="3" name="Rectángulo 2">
            <a:extLst>
              <a:ext uri="{FF2B5EF4-FFF2-40B4-BE49-F238E27FC236}">
                <a16:creationId xmlns:a16="http://schemas.microsoft.com/office/drawing/2014/main" id="{CF699173-CC31-4082-9BDE-34711F1A1032}"/>
              </a:ext>
            </a:extLst>
          </p:cNvPr>
          <p:cNvSpPr/>
          <p:nvPr/>
        </p:nvSpPr>
        <p:spPr>
          <a:xfrm>
            <a:off x="251718" y="2209675"/>
            <a:ext cx="1358103" cy="2983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s-CO" b="1" u="sng" dirty="0">
                <a:solidFill>
                  <a:schemeClr val="tx1">
                    <a:lumMod val="75000"/>
                  </a:schemeClr>
                </a:solidFill>
                <a:latin typeface="Calibri" panose="020F0502020204030204" pitchFamily="34" charset="0"/>
                <a:ea typeface="Verdana" panose="020B0604030504040204" pitchFamily="34" charset="0"/>
              </a:rPr>
              <a:t>Obras PDET:</a:t>
            </a:r>
          </a:p>
        </p:txBody>
      </p:sp>
      <p:sp>
        <p:nvSpPr>
          <p:cNvPr id="4" name="Rectángulo 3">
            <a:extLst>
              <a:ext uri="{FF2B5EF4-FFF2-40B4-BE49-F238E27FC236}">
                <a16:creationId xmlns:a16="http://schemas.microsoft.com/office/drawing/2014/main" id="{EC9B24FE-6ED8-4D5E-89DB-DDACDF77B502}"/>
              </a:ext>
            </a:extLst>
          </p:cNvPr>
          <p:cNvSpPr/>
          <p:nvPr/>
        </p:nvSpPr>
        <p:spPr>
          <a:xfrm>
            <a:off x="1817237" y="2312586"/>
            <a:ext cx="732893" cy="523220"/>
          </a:xfrm>
          <a:prstGeom prst="rect">
            <a:avLst/>
          </a:prstGeom>
        </p:spPr>
        <p:txBody>
          <a:bodyPr wrap="none">
            <a:spAutoFit/>
          </a:bodyPr>
          <a:lstStyle/>
          <a:p>
            <a:pPr algn="ctr"/>
            <a:r>
              <a:rPr lang="es-CO" sz="2800" b="1" dirty="0">
                <a:solidFill>
                  <a:srgbClr val="0070C0"/>
                </a:solidFill>
                <a:latin typeface="Calibri" panose="020F0502020204030204" pitchFamily="34" charset="0"/>
              </a:rPr>
              <a:t>604</a:t>
            </a:r>
          </a:p>
        </p:txBody>
      </p:sp>
      <p:sp>
        <p:nvSpPr>
          <p:cNvPr id="5" name="Rectángulo 4">
            <a:extLst>
              <a:ext uri="{FF2B5EF4-FFF2-40B4-BE49-F238E27FC236}">
                <a16:creationId xmlns:a16="http://schemas.microsoft.com/office/drawing/2014/main" id="{0E3C94B9-C4ED-4BB8-8271-331B75BF9C0C}"/>
              </a:ext>
            </a:extLst>
          </p:cNvPr>
          <p:cNvSpPr/>
          <p:nvPr/>
        </p:nvSpPr>
        <p:spPr>
          <a:xfrm>
            <a:off x="1768344" y="2699809"/>
            <a:ext cx="830676" cy="254044"/>
          </a:xfrm>
          <a:prstGeom prst="rect">
            <a:avLst/>
          </a:prstGeom>
        </p:spPr>
        <p:txBody>
          <a:bodyPr wrap="none">
            <a:spAutoFit/>
          </a:bodyPr>
          <a:lstStyle/>
          <a:p>
            <a:pPr algn="ctr"/>
            <a:r>
              <a:rPr lang="es-ES_tradnl" sz="1051" dirty="0">
                <a:solidFill>
                  <a:schemeClr val="tx1">
                    <a:lumMod val="75000"/>
                  </a:schemeClr>
                </a:solidFill>
                <a:latin typeface="Calibri" panose="020F0502020204030204" pitchFamily="34" charset="0"/>
              </a:rPr>
              <a:t>Terminados</a:t>
            </a:r>
          </a:p>
        </p:txBody>
      </p:sp>
      <p:sp>
        <p:nvSpPr>
          <p:cNvPr id="6" name="Rectángulo 5">
            <a:extLst>
              <a:ext uri="{FF2B5EF4-FFF2-40B4-BE49-F238E27FC236}">
                <a16:creationId xmlns:a16="http://schemas.microsoft.com/office/drawing/2014/main" id="{4275975F-7822-466F-81B8-2AAD292EBFEE}"/>
              </a:ext>
            </a:extLst>
          </p:cNvPr>
          <p:cNvSpPr/>
          <p:nvPr/>
        </p:nvSpPr>
        <p:spPr>
          <a:xfrm>
            <a:off x="195651" y="2467787"/>
            <a:ext cx="1359668" cy="707886"/>
          </a:xfrm>
          <a:prstGeom prst="rect">
            <a:avLst/>
          </a:prstGeom>
        </p:spPr>
        <p:txBody>
          <a:bodyPr wrap="none">
            <a:spAutoFit/>
          </a:bodyPr>
          <a:lstStyle/>
          <a:p>
            <a:pPr algn="ctr"/>
            <a:r>
              <a:rPr lang="es-CO" sz="4000" b="1" dirty="0">
                <a:solidFill>
                  <a:srgbClr val="0070C0"/>
                </a:solidFill>
                <a:latin typeface="Calibri" panose="020F0502020204030204" pitchFamily="34" charset="0"/>
              </a:rPr>
              <a:t>1.133</a:t>
            </a:r>
          </a:p>
        </p:txBody>
      </p:sp>
      <p:sp>
        <p:nvSpPr>
          <p:cNvPr id="7" name="Rectángulo 6">
            <a:extLst>
              <a:ext uri="{FF2B5EF4-FFF2-40B4-BE49-F238E27FC236}">
                <a16:creationId xmlns:a16="http://schemas.microsoft.com/office/drawing/2014/main" id="{ADA782D9-308D-4D7C-AD44-94E681D953A2}"/>
              </a:ext>
            </a:extLst>
          </p:cNvPr>
          <p:cNvSpPr/>
          <p:nvPr/>
        </p:nvSpPr>
        <p:spPr>
          <a:xfrm>
            <a:off x="350053" y="2991007"/>
            <a:ext cx="1111202" cy="369332"/>
          </a:xfrm>
          <a:prstGeom prst="rect">
            <a:avLst/>
          </a:prstGeom>
        </p:spPr>
        <p:txBody>
          <a:bodyPr wrap="none">
            <a:spAutoFit/>
          </a:bodyPr>
          <a:lstStyle/>
          <a:p>
            <a:pPr algn="ctr"/>
            <a:r>
              <a:rPr lang="es-ES_tradnl" sz="1800" dirty="0">
                <a:solidFill>
                  <a:schemeClr val="tx1">
                    <a:lumMod val="75000"/>
                  </a:schemeClr>
                </a:solidFill>
                <a:latin typeface="Calibri" panose="020F0502020204030204" pitchFamily="34" charset="0"/>
              </a:rPr>
              <a:t>Proyectos</a:t>
            </a:r>
          </a:p>
        </p:txBody>
      </p:sp>
      <p:sp>
        <p:nvSpPr>
          <p:cNvPr id="8" name="Rectángulo 7">
            <a:extLst>
              <a:ext uri="{FF2B5EF4-FFF2-40B4-BE49-F238E27FC236}">
                <a16:creationId xmlns:a16="http://schemas.microsoft.com/office/drawing/2014/main" id="{F3D1189B-90B1-4C24-B817-541E7B5A8732}"/>
              </a:ext>
            </a:extLst>
          </p:cNvPr>
          <p:cNvSpPr/>
          <p:nvPr/>
        </p:nvSpPr>
        <p:spPr>
          <a:xfrm>
            <a:off x="2952227" y="2312586"/>
            <a:ext cx="550151" cy="523220"/>
          </a:xfrm>
          <a:prstGeom prst="rect">
            <a:avLst/>
          </a:prstGeom>
        </p:spPr>
        <p:txBody>
          <a:bodyPr wrap="none">
            <a:spAutoFit/>
          </a:bodyPr>
          <a:lstStyle/>
          <a:p>
            <a:pPr algn="ctr"/>
            <a:r>
              <a:rPr lang="es-CO" sz="2800" b="1" dirty="0">
                <a:solidFill>
                  <a:srgbClr val="0070C0"/>
                </a:solidFill>
                <a:latin typeface="Calibri" panose="020F0502020204030204" pitchFamily="34" charset="0"/>
              </a:rPr>
              <a:t>42</a:t>
            </a:r>
          </a:p>
        </p:txBody>
      </p:sp>
      <p:sp>
        <p:nvSpPr>
          <p:cNvPr id="9" name="Rectángulo 8">
            <a:extLst>
              <a:ext uri="{FF2B5EF4-FFF2-40B4-BE49-F238E27FC236}">
                <a16:creationId xmlns:a16="http://schemas.microsoft.com/office/drawing/2014/main" id="{DD3D9F99-96A1-4C80-AD6D-F8A3D1B75D46}"/>
              </a:ext>
            </a:extLst>
          </p:cNvPr>
          <p:cNvSpPr/>
          <p:nvPr/>
        </p:nvSpPr>
        <p:spPr>
          <a:xfrm>
            <a:off x="2789522" y="2699809"/>
            <a:ext cx="875561" cy="254044"/>
          </a:xfrm>
          <a:prstGeom prst="rect">
            <a:avLst/>
          </a:prstGeom>
        </p:spPr>
        <p:txBody>
          <a:bodyPr wrap="none">
            <a:spAutoFit/>
          </a:bodyPr>
          <a:lstStyle/>
          <a:p>
            <a:pPr algn="ctr"/>
            <a:r>
              <a:rPr lang="es-ES_tradnl" sz="1051" dirty="0">
                <a:solidFill>
                  <a:schemeClr val="tx1">
                    <a:lumMod val="75000"/>
                  </a:schemeClr>
                </a:solidFill>
                <a:latin typeface="Calibri" panose="020F0502020204030204" pitchFamily="34" charset="0"/>
              </a:rPr>
              <a:t>En ejecución</a:t>
            </a:r>
          </a:p>
        </p:txBody>
      </p:sp>
      <p:sp>
        <p:nvSpPr>
          <p:cNvPr id="10" name="Rectángulo 9">
            <a:extLst>
              <a:ext uri="{FF2B5EF4-FFF2-40B4-BE49-F238E27FC236}">
                <a16:creationId xmlns:a16="http://schemas.microsoft.com/office/drawing/2014/main" id="{B27786B5-E372-49F7-8E23-02BB32D93204}"/>
              </a:ext>
            </a:extLst>
          </p:cNvPr>
          <p:cNvSpPr/>
          <p:nvPr/>
        </p:nvSpPr>
        <p:spPr>
          <a:xfrm>
            <a:off x="1817234" y="2961418"/>
            <a:ext cx="732893" cy="523220"/>
          </a:xfrm>
          <a:prstGeom prst="rect">
            <a:avLst/>
          </a:prstGeom>
        </p:spPr>
        <p:txBody>
          <a:bodyPr wrap="none">
            <a:spAutoFit/>
          </a:bodyPr>
          <a:lstStyle/>
          <a:p>
            <a:pPr algn="ctr"/>
            <a:r>
              <a:rPr lang="es-CO" sz="2800" b="1" dirty="0">
                <a:solidFill>
                  <a:srgbClr val="0070C0"/>
                </a:solidFill>
                <a:latin typeface="Calibri" panose="020F0502020204030204" pitchFamily="34" charset="0"/>
              </a:rPr>
              <a:t>467</a:t>
            </a:r>
          </a:p>
        </p:txBody>
      </p:sp>
      <p:sp>
        <p:nvSpPr>
          <p:cNvPr id="11" name="Rectángulo 10">
            <a:extLst>
              <a:ext uri="{FF2B5EF4-FFF2-40B4-BE49-F238E27FC236}">
                <a16:creationId xmlns:a16="http://schemas.microsoft.com/office/drawing/2014/main" id="{578B3708-7003-455D-AA38-DD763E058075}"/>
              </a:ext>
            </a:extLst>
          </p:cNvPr>
          <p:cNvSpPr/>
          <p:nvPr/>
        </p:nvSpPr>
        <p:spPr>
          <a:xfrm>
            <a:off x="1818039" y="3348641"/>
            <a:ext cx="731289" cy="415755"/>
          </a:xfrm>
          <a:prstGeom prst="rect">
            <a:avLst/>
          </a:prstGeom>
        </p:spPr>
        <p:txBody>
          <a:bodyPr wrap="none">
            <a:spAutoFit/>
          </a:bodyPr>
          <a:lstStyle/>
          <a:p>
            <a:pPr algn="ctr"/>
            <a:r>
              <a:rPr lang="es-ES_tradnl" sz="1051" dirty="0">
                <a:solidFill>
                  <a:schemeClr val="tx1">
                    <a:lumMod val="75000"/>
                  </a:schemeClr>
                </a:solidFill>
                <a:latin typeface="Calibri" panose="020F0502020204030204" pitchFamily="34" charset="0"/>
              </a:rPr>
              <a:t>Por iniciar</a:t>
            </a:r>
          </a:p>
          <a:p>
            <a:pPr algn="ctr"/>
            <a:r>
              <a:rPr lang="es-ES_tradnl" sz="1051" dirty="0">
                <a:solidFill>
                  <a:schemeClr val="tx1">
                    <a:lumMod val="75000"/>
                  </a:schemeClr>
                </a:solidFill>
                <a:latin typeface="Calibri" panose="020F0502020204030204" pitchFamily="34" charset="0"/>
              </a:rPr>
              <a:t>ejecución</a:t>
            </a:r>
          </a:p>
        </p:txBody>
      </p:sp>
      <p:sp>
        <p:nvSpPr>
          <p:cNvPr id="12" name="Rectángulo 11">
            <a:extLst>
              <a:ext uri="{FF2B5EF4-FFF2-40B4-BE49-F238E27FC236}">
                <a16:creationId xmlns:a16="http://schemas.microsoft.com/office/drawing/2014/main" id="{EB3094C2-0DA6-404B-A5BD-11EC7E3524BB}"/>
              </a:ext>
            </a:extLst>
          </p:cNvPr>
          <p:cNvSpPr/>
          <p:nvPr/>
        </p:nvSpPr>
        <p:spPr>
          <a:xfrm>
            <a:off x="2952229" y="2961418"/>
            <a:ext cx="550151" cy="523220"/>
          </a:xfrm>
          <a:prstGeom prst="rect">
            <a:avLst/>
          </a:prstGeom>
        </p:spPr>
        <p:txBody>
          <a:bodyPr wrap="none">
            <a:spAutoFit/>
          </a:bodyPr>
          <a:lstStyle/>
          <a:p>
            <a:pPr algn="ctr"/>
            <a:r>
              <a:rPr lang="es-CO" sz="2800" b="1" dirty="0">
                <a:solidFill>
                  <a:srgbClr val="0070C0"/>
                </a:solidFill>
                <a:latin typeface="Calibri" panose="020F0502020204030204" pitchFamily="34" charset="0"/>
              </a:rPr>
              <a:t>20</a:t>
            </a:r>
          </a:p>
        </p:txBody>
      </p:sp>
      <p:sp>
        <p:nvSpPr>
          <p:cNvPr id="13" name="Rectángulo 12">
            <a:extLst>
              <a:ext uri="{FF2B5EF4-FFF2-40B4-BE49-F238E27FC236}">
                <a16:creationId xmlns:a16="http://schemas.microsoft.com/office/drawing/2014/main" id="{0D82C541-DB09-4450-9BE7-469FA2290C5D}"/>
              </a:ext>
            </a:extLst>
          </p:cNvPr>
          <p:cNvSpPr/>
          <p:nvPr/>
        </p:nvSpPr>
        <p:spPr>
          <a:xfrm>
            <a:off x="2738227" y="3348641"/>
            <a:ext cx="978153" cy="254044"/>
          </a:xfrm>
          <a:prstGeom prst="rect">
            <a:avLst/>
          </a:prstGeom>
        </p:spPr>
        <p:txBody>
          <a:bodyPr wrap="none">
            <a:spAutoFit/>
          </a:bodyPr>
          <a:lstStyle/>
          <a:p>
            <a:pPr algn="ctr"/>
            <a:r>
              <a:rPr lang="es-ES_tradnl" sz="1051" dirty="0">
                <a:solidFill>
                  <a:schemeClr val="tx1">
                    <a:lumMod val="75000"/>
                  </a:schemeClr>
                </a:solidFill>
                <a:latin typeface="Calibri" panose="020F0502020204030204" pitchFamily="34" charset="0"/>
              </a:rPr>
              <a:t>Estructuración</a:t>
            </a:r>
          </a:p>
        </p:txBody>
      </p:sp>
      <p:sp>
        <p:nvSpPr>
          <p:cNvPr id="14" name="Cerrar llave 13">
            <a:extLst>
              <a:ext uri="{FF2B5EF4-FFF2-40B4-BE49-F238E27FC236}">
                <a16:creationId xmlns:a16="http://schemas.microsoft.com/office/drawing/2014/main" id="{24AB1F05-AB4D-4C56-B4E9-DE5EB47EEDB3}"/>
              </a:ext>
            </a:extLst>
          </p:cNvPr>
          <p:cNvSpPr/>
          <p:nvPr/>
        </p:nvSpPr>
        <p:spPr>
          <a:xfrm>
            <a:off x="1652348" y="2249577"/>
            <a:ext cx="77443" cy="115438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O">
              <a:latin typeface="Calibri" panose="020F0502020204030204" pitchFamily="34" charset="0"/>
            </a:endParaRPr>
          </a:p>
        </p:txBody>
      </p:sp>
      <p:sp>
        <p:nvSpPr>
          <p:cNvPr id="15" name="Rectángulo 14">
            <a:extLst>
              <a:ext uri="{FF2B5EF4-FFF2-40B4-BE49-F238E27FC236}">
                <a16:creationId xmlns:a16="http://schemas.microsoft.com/office/drawing/2014/main" id="{6899304A-367C-4508-A847-DCA7CE42BBC4}"/>
              </a:ext>
            </a:extLst>
          </p:cNvPr>
          <p:cNvSpPr/>
          <p:nvPr/>
        </p:nvSpPr>
        <p:spPr>
          <a:xfrm>
            <a:off x="4840093" y="1639367"/>
            <a:ext cx="2256388" cy="2983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es-CO" b="1" u="sng" dirty="0">
                <a:solidFill>
                  <a:schemeClr val="tx1">
                    <a:lumMod val="75000"/>
                  </a:schemeClr>
                </a:solidFill>
                <a:latin typeface="Calibri" panose="020F0502020204030204" pitchFamily="34" charset="0"/>
                <a:ea typeface="Verdana" panose="020B0604030504040204" pitchFamily="34" charset="0"/>
              </a:rPr>
              <a:t>Proyectos productivos:</a:t>
            </a:r>
          </a:p>
        </p:txBody>
      </p:sp>
      <p:sp>
        <p:nvSpPr>
          <p:cNvPr id="16" name="Rectángulo 15">
            <a:extLst>
              <a:ext uri="{FF2B5EF4-FFF2-40B4-BE49-F238E27FC236}">
                <a16:creationId xmlns:a16="http://schemas.microsoft.com/office/drawing/2014/main" id="{DC410E6D-67F7-41BA-AC87-82B8F832F2DA}"/>
              </a:ext>
            </a:extLst>
          </p:cNvPr>
          <p:cNvSpPr/>
          <p:nvPr/>
        </p:nvSpPr>
        <p:spPr>
          <a:xfrm>
            <a:off x="6336881" y="2014933"/>
            <a:ext cx="1194558" cy="523220"/>
          </a:xfrm>
          <a:prstGeom prst="rect">
            <a:avLst/>
          </a:prstGeom>
        </p:spPr>
        <p:txBody>
          <a:bodyPr wrap="none">
            <a:spAutoFit/>
          </a:bodyPr>
          <a:lstStyle/>
          <a:p>
            <a:pPr algn="ctr"/>
            <a:r>
              <a:rPr lang="es-CO" sz="2800" b="1" dirty="0">
                <a:solidFill>
                  <a:srgbClr val="0070C0"/>
                </a:solidFill>
                <a:latin typeface="Calibri" panose="020F0502020204030204" pitchFamily="34" charset="0"/>
              </a:rPr>
              <a:t>12.508</a:t>
            </a:r>
          </a:p>
        </p:txBody>
      </p:sp>
      <p:sp>
        <p:nvSpPr>
          <p:cNvPr id="17" name="Rectángulo 16">
            <a:extLst>
              <a:ext uri="{FF2B5EF4-FFF2-40B4-BE49-F238E27FC236}">
                <a16:creationId xmlns:a16="http://schemas.microsoft.com/office/drawing/2014/main" id="{1FDE7448-3F5D-4175-AF8A-351CD2E15A96}"/>
              </a:ext>
            </a:extLst>
          </p:cNvPr>
          <p:cNvSpPr/>
          <p:nvPr/>
        </p:nvSpPr>
        <p:spPr>
          <a:xfrm>
            <a:off x="6528151" y="2402156"/>
            <a:ext cx="872354" cy="415755"/>
          </a:xfrm>
          <a:prstGeom prst="rect">
            <a:avLst/>
          </a:prstGeom>
        </p:spPr>
        <p:txBody>
          <a:bodyPr wrap="none">
            <a:spAutoFit/>
          </a:bodyPr>
          <a:lstStyle/>
          <a:p>
            <a:pPr algn="ctr"/>
            <a:r>
              <a:rPr lang="es-ES_tradnl" sz="1051" dirty="0">
                <a:solidFill>
                  <a:schemeClr val="tx1">
                    <a:lumMod val="75000"/>
                  </a:schemeClr>
                </a:solidFill>
                <a:latin typeface="Calibri" panose="020F0502020204030204" pitchFamily="34" charset="0"/>
              </a:rPr>
              <a:t>Familias</a:t>
            </a:r>
          </a:p>
          <a:p>
            <a:pPr algn="ctr"/>
            <a:r>
              <a:rPr lang="es-ES_tradnl" sz="1051" dirty="0">
                <a:solidFill>
                  <a:schemeClr val="tx1">
                    <a:lumMod val="75000"/>
                  </a:schemeClr>
                </a:solidFill>
                <a:latin typeface="Calibri" panose="020F0502020204030204" pitchFamily="34" charset="0"/>
              </a:rPr>
              <a:t>beneficiadas</a:t>
            </a:r>
          </a:p>
        </p:txBody>
      </p:sp>
      <p:sp>
        <p:nvSpPr>
          <p:cNvPr id="18" name="Rectángulo 17">
            <a:extLst>
              <a:ext uri="{FF2B5EF4-FFF2-40B4-BE49-F238E27FC236}">
                <a16:creationId xmlns:a16="http://schemas.microsoft.com/office/drawing/2014/main" id="{78A69B72-0312-419A-A5D1-0EA7D97F9C6C}"/>
              </a:ext>
            </a:extLst>
          </p:cNvPr>
          <p:cNvSpPr/>
          <p:nvPr/>
        </p:nvSpPr>
        <p:spPr>
          <a:xfrm>
            <a:off x="5142918" y="1887975"/>
            <a:ext cx="704039" cy="707886"/>
          </a:xfrm>
          <a:prstGeom prst="rect">
            <a:avLst/>
          </a:prstGeom>
        </p:spPr>
        <p:txBody>
          <a:bodyPr wrap="none">
            <a:spAutoFit/>
          </a:bodyPr>
          <a:lstStyle/>
          <a:p>
            <a:pPr algn="ctr"/>
            <a:r>
              <a:rPr lang="es-CO" sz="4000" b="1" dirty="0">
                <a:solidFill>
                  <a:srgbClr val="0070C0"/>
                </a:solidFill>
                <a:latin typeface="Calibri" panose="020F0502020204030204" pitchFamily="34" charset="0"/>
              </a:rPr>
              <a:t>91</a:t>
            </a:r>
          </a:p>
        </p:txBody>
      </p:sp>
      <p:sp>
        <p:nvSpPr>
          <p:cNvPr id="19" name="Rectángulo 18">
            <a:extLst>
              <a:ext uri="{FF2B5EF4-FFF2-40B4-BE49-F238E27FC236}">
                <a16:creationId xmlns:a16="http://schemas.microsoft.com/office/drawing/2014/main" id="{A28BF77B-74A3-4B7C-85FA-484146531DFD}"/>
              </a:ext>
            </a:extLst>
          </p:cNvPr>
          <p:cNvSpPr/>
          <p:nvPr/>
        </p:nvSpPr>
        <p:spPr>
          <a:xfrm>
            <a:off x="4939337" y="2411195"/>
            <a:ext cx="1111202" cy="369332"/>
          </a:xfrm>
          <a:prstGeom prst="rect">
            <a:avLst/>
          </a:prstGeom>
        </p:spPr>
        <p:txBody>
          <a:bodyPr wrap="none">
            <a:spAutoFit/>
          </a:bodyPr>
          <a:lstStyle/>
          <a:p>
            <a:pPr algn="ctr"/>
            <a:r>
              <a:rPr lang="es-ES_tradnl" sz="1800" dirty="0">
                <a:solidFill>
                  <a:schemeClr val="tx1">
                    <a:lumMod val="75000"/>
                  </a:schemeClr>
                </a:solidFill>
                <a:latin typeface="Calibri" panose="020F0502020204030204" pitchFamily="34" charset="0"/>
              </a:rPr>
              <a:t>Proyectos</a:t>
            </a:r>
          </a:p>
        </p:txBody>
      </p:sp>
      <p:sp>
        <p:nvSpPr>
          <p:cNvPr id="20" name="Cerrar llave 19">
            <a:extLst>
              <a:ext uri="{FF2B5EF4-FFF2-40B4-BE49-F238E27FC236}">
                <a16:creationId xmlns:a16="http://schemas.microsoft.com/office/drawing/2014/main" id="{E110C26F-AB8A-428A-86A4-2061C484F733}"/>
              </a:ext>
            </a:extLst>
          </p:cNvPr>
          <p:cNvSpPr/>
          <p:nvPr/>
        </p:nvSpPr>
        <p:spPr>
          <a:xfrm>
            <a:off x="6115037" y="1968504"/>
            <a:ext cx="77443" cy="86730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O">
              <a:latin typeface="Calibri" panose="020F0502020204030204" pitchFamily="34" charset="0"/>
            </a:endParaRPr>
          </a:p>
        </p:txBody>
      </p:sp>
      <p:sp>
        <p:nvSpPr>
          <p:cNvPr id="21" name="Rectángulo 20">
            <a:extLst>
              <a:ext uri="{FF2B5EF4-FFF2-40B4-BE49-F238E27FC236}">
                <a16:creationId xmlns:a16="http://schemas.microsoft.com/office/drawing/2014/main" id="{5BBDB7F7-9C1D-46D8-8636-271A42FA9C86}"/>
              </a:ext>
            </a:extLst>
          </p:cNvPr>
          <p:cNvSpPr/>
          <p:nvPr/>
        </p:nvSpPr>
        <p:spPr>
          <a:xfrm>
            <a:off x="4840093" y="3408162"/>
            <a:ext cx="2256388" cy="2983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r>
              <a:rPr lang="es-CO" b="1" u="sng" dirty="0">
                <a:solidFill>
                  <a:schemeClr val="tx1">
                    <a:lumMod val="75000"/>
                  </a:schemeClr>
                </a:solidFill>
                <a:latin typeface="Calibri" panose="020F0502020204030204" pitchFamily="34" charset="0"/>
                <a:ea typeface="Verdana" panose="020B0604030504040204" pitchFamily="34" charset="0"/>
              </a:rPr>
              <a:t>Obras por Impuestos:</a:t>
            </a:r>
          </a:p>
        </p:txBody>
      </p:sp>
      <p:sp>
        <p:nvSpPr>
          <p:cNvPr id="22" name="Rectángulo 21">
            <a:extLst>
              <a:ext uri="{FF2B5EF4-FFF2-40B4-BE49-F238E27FC236}">
                <a16:creationId xmlns:a16="http://schemas.microsoft.com/office/drawing/2014/main" id="{9113EBF6-9091-4502-B726-D7DA15A13EB7}"/>
              </a:ext>
            </a:extLst>
          </p:cNvPr>
          <p:cNvSpPr/>
          <p:nvPr/>
        </p:nvSpPr>
        <p:spPr>
          <a:xfrm>
            <a:off x="5142918" y="3656770"/>
            <a:ext cx="704039" cy="707886"/>
          </a:xfrm>
          <a:prstGeom prst="rect">
            <a:avLst/>
          </a:prstGeom>
        </p:spPr>
        <p:txBody>
          <a:bodyPr wrap="none">
            <a:spAutoFit/>
          </a:bodyPr>
          <a:lstStyle/>
          <a:p>
            <a:pPr algn="ctr"/>
            <a:r>
              <a:rPr lang="es-CO" sz="4000" b="1" dirty="0">
                <a:solidFill>
                  <a:srgbClr val="0070C0"/>
                </a:solidFill>
                <a:latin typeface="Calibri" panose="020F0502020204030204" pitchFamily="34" charset="0"/>
              </a:rPr>
              <a:t>23</a:t>
            </a:r>
          </a:p>
        </p:txBody>
      </p:sp>
      <p:sp>
        <p:nvSpPr>
          <p:cNvPr id="23" name="Rectángulo 22">
            <a:extLst>
              <a:ext uri="{FF2B5EF4-FFF2-40B4-BE49-F238E27FC236}">
                <a16:creationId xmlns:a16="http://schemas.microsoft.com/office/drawing/2014/main" id="{ADD0A525-AC8F-4148-B8C8-5CDC3CA8299E}"/>
              </a:ext>
            </a:extLst>
          </p:cNvPr>
          <p:cNvSpPr/>
          <p:nvPr/>
        </p:nvSpPr>
        <p:spPr>
          <a:xfrm>
            <a:off x="4902468" y="4179992"/>
            <a:ext cx="1184940" cy="646331"/>
          </a:xfrm>
          <a:prstGeom prst="rect">
            <a:avLst/>
          </a:prstGeom>
        </p:spPr>
        <p:txBody>
          <a:bodyPr wrap="none">
            <a:spAutoFit/>
          </a:bodyPr>
          <a:lstStyle/>
          <a:p>
            <a:pPr algn="ctr"/>
            <a:r>
              <a:rPr lang="es-ES_tradnl" sz="1800" dirty="0">
                <a:solidFill>
                  <a:schemeClr val="tx1">
                    <a:lumMod val="75000"/>
                  </a:schemeClr>
                </a:solidFill>
                <a:latin typeface="Calibri" panose="020F0502020204030204" pitchFamily="34" charset="0"/>
              </a:rPr>
              <a:t>Proyectos</a:t>
            </a:r>
          </a:p>
          <a:p>
            <a:pPr algn="ctr"/>
            <a:r>
              <a:rPr lang="es-ES_tradnl" sz="1800" dirty="0">
                <a:solidFill>
                  <a:schemeClr val="tx1">
                    <a:lumMod val="75000"/>
                  </a:schemeClr>
                </a:solidFill>
                <a:latin typeface="Calibri" panose="020F0502020204030204" pitchFamily="34" charset="0"/>
              </a:rPr>
              <a:t>aprobados</a:t>
            </a:r>
          </a:p>
        </p:txBody>
      </p:sp>
      <p:sp>
        <p:nvSpPr>
          <p:cNvPr id="24" name="Cerrar llave 23">
            <a:extLst>
              <a:ext uri="{FF2B5EF4-FFF2-40B4-BE49-F238E27FC236}">
                <a16:creationId xmlns:a16="http://schemas.microsoft.com/office/drawing/2014/main" id="{0B6D5DCF-D3C7-4E8D-BB95-8F05BB558E52}"/>
              </a:ext>
            </a:extLst>
          </p:cNvPr>
          <p:cNvSpPr/>
          <p:nvPr/>
        </p:nvSpPr>
        <p:spPr>
          <a:xfrm>
            <a:off x="6171796" y="3737300"/>
            <a:ext cx="77443" cy="86730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CO">
              <a:latin typeface="Calibri" panose="020F0502020204030204" pitchFamily="34" charset="0"/>
            </a:endParaRPr>
          </a:p>
        </p:txBody>
      </p:sp>
      <p:sp>
        <p:nvSpPr>
          <p:cNvPr id="25" name="Rectángulo 24">
            <a:extLst>
              <a:ext uri="{FF2B5EF4-FFF2-40B4-BE49-F238E27FC236}">
                <a16:creationId xmlns:a16="http://schemas.microsoft.com/office/drawing/2014/main" id="{F1FA1865-D71C-4F79-88EC-FE2E1BC21AA4}"/>
              </a:ext>
            </a:extLst>
          </p:cNvPr>
          <p:cNvSpPr/>
          <p:nvPr/>
        </p:nvSpPr>
        <p:spPr>
          <a:xfrm>
            <a:off x="6642196" y="3837237"/>
            <a:ext cx="367408" cy="523220"/>
          </a:xfrm>
          <a:prstGeom prst="rect">
            <a:avLst/>
          </a:prstGeom>
        </p:spPr>
        <p:txBody>
          <a:bodyPr wrap="none">
            <a:spAutoFit/>
          </a:bodyPr>
          <a:lstStyle/>
          <a:p>
            <a:pPr algn="ctr"/>
            <a:r>
              <a:rPr lang="es-CO" sz="2800" b="1" dirty="0">
                <a:solidFill>
                  <a:srgbClr val="0070C0"/>
                </a:solidFill>
                <a:latin typeface="Calibri" panose="020F0502020204030204" pitchFamily="34" charset="0"/>
              </a:rPr>
              <a:t>2</a:t>
            </a:r>
          </a:p>
        </p:txBody>
      </p:sp>
      <p:sp>
        <p:nvSpPr>
          <p:cNvPr id="26" name="Rectángulo 25">
            <a:extLst>
              <a:ext uri="{FF2B5EF4-FFF2-40B4-BE49-F238E27FC236}">
                <a16:creationId xmlns:a16="http://schemas.microsoft.com/office/drawing/2014/main" id="{2EAB9852-392A-4F3D-BC79-78DCE513B89F}"/>
              </a:ext>
            </a:extLst>
          </p:cNvPr>
          <p:cNvSpPr/>
          <p:nvPr/>
        </p:nvSpPr>
        <p:spPr>
          <a:xfrm>
            <a:off x="6424991" y="4224460"/>
            <a:ext cx="801822" cy="254044"/>
          </a:xfrm>
          <a:prstGeom prst="rect">
            <a:avLst/>
          </a:prstGeom>
        </p:spPr>
        <p:txBody>
          <a:bodyPr wrap="none">
            <a:spAutoFit/>
          </a:bodyPr>
          <a:lstStyle/>
          <a:p>
            <a:pPr algn="ctr"/>
            <a:r>
              <a:rPr lang="es-ES_tradnl" sz="1051" dirty="0">
                <a:solidFill>
                  <a:schemeClr val="tx1">
                    <a:lumMod val="75000"/>
                  </a:schemeClr>
                </a:solidFill>
                <a:latin typeface="Calibri" panose="020F0502020204030204" pitchFamily="34" charset="0"/>
              </a:rPr>
              <a:t>Entregados</a:t>
            </a:r>
          </a:p>
        </p:txBody>
      </p:sp>
      <p:sp>
        <p:nvSpPr>
          <p:cNvPr id="27" name="Rectángulo 26">
            <a:extLst>
              <a:ext uri="{FF2B5EF4-FFF2-40B4-BE49-F238E27FC236}">
                <a16:creationId xmlns:a16="http://schemas.microsoft.com/office/drawing/2014/main" id="{61295C34-5ADF-43F7-8D55-5FEA084FE527}"/>
              </a:ext>
            </a:extLst>
          </p:cNvPr>
          <p:cNvSpPr/>
          <p:nvPr/>
        </p:nvSpPr>
        <p:spPr>
          <a:xfrm>
            <a:off x="7594445" y="3837237"/>
            <a:ext cx="550151" cy="523220"/>
          </a:xfrm>
          <a:prstGeom prst="rect">
            <a:avLst/>
          </a:prstGeom>
        </p:spPr>
        <p:txBody>
          <a:bodyPr wrap="none">
            <a:spAutoFit/>
          </a:bodyPr>
          <a:lstStyle/>
          <a:p>
            <a:pPr algn="ctr"/>
            <a:r>
              <a:rPr lang="es-CO" sz="2800" b="1" dirty="0">
                <a:solidFill>
                  <a:srgbClr val="0070C0"/>
                </a:solidFill>
                <a:latin typeface="Calibri" panose="020F0502020204030204" pitchFamily="34" charset="0"/>
              </a:rPr>
              <a:t>21</a:t>
            </a:r>
          </a:p>
        </p:txBody>
      </p:sp>
      <p:sp>
        <p:nvSpPr>
          <p:cNvPr id="28" name="Rectángulo 27">
            <a:extLst>
              <a:ext uri="{FF2B5EF4-FFF2-40B4-BE49-F238E27FC236}">
                <a16:creationId xmlns:a16="http://schemas.microsoft.com/office/drawing/2014/main" id="{893C2146-97E9-4560-9187-5A061A860C1E}"/>
              </a:ext>
            </a:extLst>
          </p:cNvPr>
          <p:cNvSpPr/>
          <p:nvPr/>
        </p:nvSpPr>
        <p:spPr>
          <a:xfrm>
            <a:off x="7431740" y="4224460"/>
            <a:ext cx="875561" cy="254044"/>
          </a:xfrm>
          <a:prstGeom prst="rect">
            <a:avLst/>
          </a:prstGeom>
        </p:spPr>
        <p:txBody>
          <a:bodyPr wrap="none">
            <a:spAutoFit/>
          </a:bodyPr>
          <a:lstStyle/>
          <a:p>
            <a:pPr algn="ctr"/>
            <a:r>
              <a:rPr lang="es-ES_tradnl" sz="1051" dirty="0">
                <a:solidFill>
                  <a:schemeClr val="tx1">
                    <a:lumMod val="75000"/>
                  </a:schemeClr>
                </a:solidFill>
                <a:latin typeface="Calibri" panose="020F0502020204030204" pitchFamily="34" charset="0"/>
              </a:rPr>
              <a:t>En ejecución</a:t>
            </a:r>
          </a:p>
        </p:txBody>
      </p:sp>
    </p:spTree>
    <p:extLst>
      <p:ext uri="{BB962C8B-B14F-4D97-AF65-F5344CB8AC3E}">
        <p14:creationId xmlns:p14="http://schemas.microsoft.com/office/powerpoint/2010/main" val="3993495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2C09D2C-B11E-44AA-BC61-87B8BFAFB6C8}"/>
              </a:ext>
            </a:extLst>
          </p:cNvPr>
          <p:cNvSpPr>
            <a:spLocks noGrp="1"/>
          </p:cNvSpPr>
          <p:nvPr>
            <p:ph type="title"/>
          </p:nvPr>
        </p:nvSpPr>
        <p:spPr>
          <a:xfrm>
            <a:off x="448750" y="410662"/>
            <a:ext cx="4307700" cy="640198"/>
          </a:xfrm>
        </p:spPr>
        <p:txBody>
          <a:bodyPr/>
          <a:lstStyle/>
          <a:p>
            <a:r>
              <a:rPr lang="es-CO" dirty="0">
                <a:latin typeface="Calibri" panose="020F0502020204030204" pitchFamily="34" charset="0"/>
              </a:rPr>
              <a:t>Inversión en Municipios PDET-PNIS</a:t>
            </a:r>
          </a:p>
        </p:txBody>
      </p:sp>
      <p:sp>
        <p:nvSpPr>
          <p:cNvPr id="4" name="CuadroTexto 3">
            <a:extLst>
              <a:ext uri="{FF2B5EF4-FFF2-40B4-BE49-F238E27FC236}">
                <a16:creationId xmlns:a16="http://schemas.microsoft.com/office/drawing/2014/main" id="{42EC8178-CEB7-4A12-B86E-93AA2391E1EC}"/>
              </a:ext>
            </a:extLst>
          </p:cNvPr>
          <p:cNvSpPr txBox="1"/>
          <p:nvPr/>
        </p:nvSpPr>
        <p:spPr>
          <a:xfrm>
            <a:off x="4150176" y="1651221"/>
            <a:ext cx="4260112" cy="2246769"/>
          </a:xfrm>
          <a:prstGeom prst="rect">
            <a:avLst/>
          </a:prstGeom>
          <a:noFill/>
          <a:ln>
            <a:noFill/>
          </a:ln>
        </p:spPr>
        <p:txBody>
          <a:bodyPr wrap="square" rtlCol="0">
            <a:spAutoFit/>
          </a:bodyPr>
          <a:lstStyle/>
          <a:p>
            <a:pPr algn="just">
              <a:lnSpc>
                <a:spcPts val="2100"/>
              </a:lnSpc>
            </a:pPr>
            <a:endParaRPr lang="es-CO" b="1" dirty="0">
              <a:solidFill>
                <a:schemeClr val="tx1">
                  <a:lumMod val="75000"/>
                </a:schemeClr>
              </a:solidFill>
              <a:latin typeface="Calibri" panose="020F0502020204030204" pitchFamily="34" charset="0"/>
              <a:ea typeface="Work Sans Light"/>
              <a:cs typeface="Work Sans Light"/>
            </a:endParaRPr>
          </a:p>
          <a:p>
            <a:pPr algn="just">
              <a:lnSpc>
                <a:spcPts val="2100"/>
              </a:lnSpc>
            </a:pPr>
            <a:r>
              <a:rPr lang="es-CO" b="1" dirty="0">
                <a:solidFill>
                  <a:schemeClr val="tx1">
                    <a:lumMod val="75000"/>
                  </a:schemeClr>
                </a:solidFill>
                <a:latin typeface="Calibri" panose="020F0502020204030204" pitchFamily="34" charset="0"/>
                <a:ea typeface="Work Sans Light"/>
                <a:cs typeface="Work Sans Light"/>
              </a:rPr>
              <a:t>La política de lucha contra las drogas incluyó la sustitución voluntaria  como estrategia para la reducción de los cultivos ilícitos y disminución de las vulnerabilidades territoriales.</a:t>
            </a:r>
          </a:p>
          <a:p>
            <a:pPr algn="just">
              <a:lnSpc>
                <a:spcPts val="2100"/>
              </a:lnSpc>
            </a:pPr>
            <a:endParaRPr lang="es-CO" b="1" i="1" dirty="0">
              <a:solidFill>
                <a:schemeClr val="tx1">
                  <a:lumMod val="75000"/>
                </a:schemeClr>
              </a:solidFill>
              <a:latin typeface="Calibri" panose="020F0502020204030204" pitchFamily="34" charset="0"/>
              <a:cs typeface="Verdana"/>
            </a:endParaRPr>
          </a:p>
          <a:p>
            <a:pPr algn="just">
              <a:lnSpc>
                <a:spcPts val="2100"/>
              </a:lnSpc>
            </a:pPr>
            <a:endParaRPr lang="es-CO" b="1" i="1" dirty="0">
              <a:solidFill>
                <a:schemeClr val="tx1">
                  <a:lumMod val="75000"/>
                </a:schemeClr>
              </a:solidFill>
              <a:latin typeface="Calibri" panose="020F0502020204030204" pitchFamily="34" charset="0"/>
              <a:cs typeface="Verdana"/>
            </a:endParaRPr>
          </a:p>
          <a:p>
            <a:pPr algn="just">
              <a:lnSpc>
                <a:spcPts val="2100"/>
              </a:lnSpc>
            </a:pPr>
            <a:endParaRPr lang="es-CO" dirty="0">
              <a:solidFill>
                <a:schemeClr val="tx1">
                  <a:lumMod val="75000"/>
                </a:schemeClr>
              </a:solidFill>
              <a:latin typeface="Calibri" panose="020F0502020204030204" pitchFamily="34" charset="0"/>
              <a:ea typeface="Verdana" pitchFamily="34" charset="0"/>
              <a:cs typeface="Verdana"/>
            </a:endParaRPr>
          </a:p>
        </p:txBody>
      </p:sp>
      <p:pic>
        <p:nvPicPr>
          <p:cNvPr id="5" name="Imagen 4">
            <a:extLst>
              <a:ext uri="{FF2B5EF4-FFF2-40B4-BE49-F238E27FC236}">
                <a16:creationId xmlns:a16="http://schemas.microsoft.com/office/drawing/2014/main" id="{70569BAE-1BB5-4E3A-AA0B-D3F57B5DA3D5}"/>
              </a:ext>
            </a:extLst>
          </p:cNvPr>
          <p:cNvPicPr>
            <a:picLocks noChangeAspect="1"/>
          </p:cNvPicPr>
          <p:nvPr/>
        </p:nvPicPr>
        <p:blipFill>
          <a:blip r:embed="rId2"/>
          <a:stretch>
            <a:fillRect/>
          </a:stretch>
        </p:blipFill>
        <p:spPr>
          <a:xfrm>
            <a:off x="3984800" y="2017231"/>
            <a:ext cx="165376" cy="165458"/>
          </a:xfrm>
          <a:prstGeom prst="rect">
            <a:avLst/>
          </a:prstGeom>
        </p:spPr>
      </p:pic>
      <p:sp>
        <p:nvSpPr>
          <p:cNvPr id="6" name="Rectángulo 5">
            <a:extLst>
              <a:ext uri="{FF2B5EF4-FFF2-40B4-BE49-F238E27FC236}">
                <a16:creationId xmlns:a16="http://schemas.microsoft.com/office/drawing/2014/main" id="{24D885B1-5CAE-4488-A877-579873D11D1D}"/>
              </a:ext>
            </a:extLst>
          </p:cNvPr>
          <p:cNvSpPr/>
          <p:nvPr/>
        </p:nvSpPr>
        <p:spPr>
          <a:xfrm>
            <a:off x="0" y="1580086"/>
            <a:ext cx="2426461" cy="2983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s-CO" sz="1600" b="1" u="sng" dirty="0">
                <a:solidFill>
                  <a:schemeClr val="tx2">
                    <a:lumMod val="25000"/>
                  </a:schemeClr>
                </a:solidFill>
                <a:latin typeface="Calibri" panose="020F0502020204030204" pitchFamily="34" charset="0"/>
                <a:ea typeface="Verdana" panose="020B0604030504040204" pitchFamily="34" charset="0"/>
              </a:rPr>
              <a:t>Obras PDET -PNIS:</a:t>
            </a:r>
          </a:p>
        </p:txBody>
      </p:sp>
      <p:sp>
        <p:nvSpPr>
          <p:cNvPr id="7" name="Rectángulo 6">
            <a:extLst>
              <a:ext uri="{FF2B5EF4-FFF2-40B4-BE49-F238E27FC236}">
                <a16:creationId xmlns:a16="http://schemas.microsoft.com/office/drawing/2014/main" id="{A471DE64-4B07-4691-BE77-5AF930CDD0C1}"/>
              </a:ext>
            </a:extLst>
          </p:cNvPr>
          <p:cNvSpPr/>
          <p:nvPr/>
        </p:nvSpPr>
        <p:spPr>
          <a:xfrm>
            <a:off x="368466" y="2966756"/>
            <a:ext cx="732893" cy="523220"/>
          </a:xfrm>
          <a:prstGeom prst="rect">
            <a:avLst/>
          </a:prstGeom>
        </p:spPr>
        <p:txBody>
          <a:bodyPr wrap="none">
            <a:spAutoFit/>
          </a:bodyPr>
          <a:lstStyle/>
          <a:p>
            <a:pPr algn="ctr"/>
            <a:r>
              <a:rPr lang="es-CO" sz="2800" b="1" dirty="0">
                <a:solidFill>
                  <a:srgbClr val="0070C0"/>
                </a:solidFill>
                <a:latin typeface="Calibri" panose="020F0502020204030204" pitchFamily="34" charset="0"/>
              </a:rPr>
              <a:t>438</a:t>
            </a:r>
          </a:p>
        </p:txBody>
      </p:sp>
      <p:sp>
        <p:nvSpPr>
          <p:cNvPr id="8" name="Rectángulo 7">
            <a:extLst>
              <a:ext uri="{FF2B5EF4-FFF2-40B4-BE49-F238E27FC236}">
                <a16:creationId xmlns:a16="http://schemas.microsoft.com/office/drawing/2014/main" id="{D91B75DC-0945-41CA-B273-6C0CECFD4426}"/>
              </a:ext>
            </a:extLst>
          </p:cNvPr>
          <p:cNvSpPr/>
          <p:nvPr/>
        </p:nvSpPr>
        <p:spPr>
          <a:xfrm>
            <a:off x="319575" y="3353979"/>
            <a:ext cx="830676" cy="254044"/>
          </a:xfrm>
          <a:prstGeom prst="rect">
            <a:avLst/>
          </a:prstGeom>
        </p:spPr>
        <p:txBody>
          <a:bodyPr wrap="none">
            <a:spAutoFit/>
          </a:bodyPr>
          <a:lstStyle/>
          <a:p>
            <a:pPr algn="ctr"/>
            <a:r>
              <a:rPr lang="es-ES_tradnl" sz="1051" dirty="0">
                <a:solidFill>
                  <a:schemeClr val="tx1">
                    <a:lumMod val="75000"/>
                  </a:schemeClr>
                </a:solidFill>
                <a:latin typeface="Calibri" panose="020F0502020204030204" pitchFamily="34" charset="0"/>
              </a:rPr>
              <a:t>Terminados</a:t>
            </a:r>
          </a:p>
        </p:txBody>
      </p:sp>
      <p:sp>
        <p:nvSpPr>
          <p:cNvPr id="9" name="Rectángulo 8">
            <a:extLst>
              <a:ext uri="{FF2B5EF4-FFF2-40B4-BE49-F238E27FC236}">
                <a16:creationId xmlns:a16="http://schemas.microsoft.com/office/drawing/2014/main" id="{C9AE36DB-6F7B-449D-92A7-4D338567ECFA}"/>
              </a:ext>
            </a:extLst>
          </p:cNvPr>
          <p:cNvSpPr/>
          <p:nvPr/>
        </p:nvSpPr>
        <p:spPr>
          <a:xfrm>
            <a:off x="671883" y="1835290"/>
            <a:ext cx="963725" cy="707886"/>
          </a:xfrm>
          <a:prstGeom prst="rect">
            <a:avLst/>
          </a:prstGeom>
        </p:spPr>
        <p:txBody>
          <a:bodyPr wrap="none">
            <a:spAutoFit/>
          </a:bodyPr>
          <a:lstStyle/>
          <a:p>
            <a:pPr algn="ctr"/>
            <a:r>
              <a:rPr lang="es-CO" sz="4000" b="1" dirty="0">
                <a:solidFill>
                  <a:srgbClr val="0070C0"/>
                </a:solidFill>
                <a:latin typeface="Calibri" panose="020F0502020204030204" pitchFamily="34" charset="0"/>
              </a:rPr>
              <a:t>927</a:t>
            </a:r>
          </a:p>
        </p:txBody>
      </p:sp>
      <p:sp>
        <p:nvSpPr>
          <p:cNvPr id="10" name="Rectángulo 9">
            <a:extLst>
              <a:ext uri="{FF2B5EF4-FFF2-40B4-BE49-F238E27FC236}">
                <a16:creationId xmlns:a16="http://schemas.microsoft.com/office/drawing/2014/main" id="{DE993D31-B7FE-4367-9E67-CE8A4C430CEB}"/>
              </a:ext>
            </a:extLst>
          </p:cNvPr>
          <p:cNvSpPr/>
          <p:nvPr/>
        </p:nvSpPr>
        <p:spPr>
          <a:xfrm>
            <a:off x="628313" y="2358510"/>
            <a:ext cx="1111202" cy="369332"/>
          </a:xfrm>
          <a:prstGeom prst="rect">
            <a:avLst/>
          </a:prstGeom>
        </p:spPr>
        <p:txBody>
          <a:bodyPr wrap="none">
            <a:spAutoFit/>
          </a:bodyPr>
          <a:lstStyle/>
          <a:p>
            <a:pPr algn="ctr"/>
            <a:r>
              <a:rPr lang="es-ES_tradnl" sz="1800" dirty="0">
                <a:solidFill>
                  <a:schemeClr val="tx1">
                    <a:lumMod val="75000"/>
                  </a:schemeClr>
                </a:solidFill>
                <a:latin typeface="Calibri" panose="020F0502020204030204" pitchFamily="34" charset="0"/>
              </a:rPr>
              <a:t>Proyectos</a:t>
            </a:r>
          </a:p>
        </p:txBody>
      </p:sp>
      <p:sp>
        <p:nvSpPr>
          <p:cNvPr id="11" name="Rectángulo 10">
            <a:extLst>
              <a:ext uri="{FF2B5EF4-FFF2-40B4-BE49-F238E27FC236}">
                <a16:creationId xmlns:a16="http://schemas.microsoft.com/office/drawing/2014/main" id="{69D1E713-3607-47CE-BD45-10568B0FB535}"/>
              </a:ext>
            </a:extLst>
          </p:cNvPr>
          <p:cNvSpPr/>
          <p:nvPr/>
        </p:nvSpPr>
        <p:spPr>
          <a:xfrm>
            <a:off x="1412086" y="2966756"/>
            <a:ext cx="732893" cy="523220"/>
          </a:xfrm>
          <a:prstGeom prst="rect">
            <a:avLst/>
          </a:prstGeom>
        </p:spPr>
        <p:txBody>
          <a:bodyPr wrap="none">
            <a:spAutoFit/>
          </a:bodyPr>
          <a:lstStyle/>
          <a:p>
            <a:pPr algn="ctr"/>
            <a:r>
              <a:rPr lang="es-CO" sz="2800" b="1" dirty="0">
                <a:solidFill>
                  <a:srgbClr val="0070C0"/>
                </a:solidFill>
                <a:latin typeface="Calibri" panose="020F0502020204030204" pitchFamily="34" charset="0"/>
              </a:rPr>
              <a:t>330</a:t>
            </a:r>
          </a:p>
        </p:txBody>
      </p:sp>
      <p:sp>
        <p:nvSpPr>
          <p:cNvPr id="12" name="Rectángulo 11">
            <a:extLst>
              <a:ext uri="{FF2B5EF4-FFF2-40B4-BE49-F238E27FC236}">
                <a16:creationId xmlns:a16="http://schemas.microsoft.com/office/drawing/2014/main" id="{D9A4573E-D533-46F8-9713-13320E0E4F29}"/>
              </a:ext>
            </a:extLst>
          </p:cNvPr>
          <p:cNvSpPr/>
          <p:nvPr/>
        </p:nvSpPr>
        <p:spPr>
          <a:xfrm>
            <a:off x="1340750" y="3353979"/>
            <a:ext cx="875561" cy="254044"/>
          </a:xfrm>
          <a:prstGeom prst="rect">
            <a:avLst/>
          </a:prstGeom>
        </p:spPr>
        <p:txBody>
          <a:bodyPr wrap="none">
            <a:spAutoFit/>
          </a:bodyPr>
          <a:lstStyle/>
          <a:p>
            <a:pPr algn="ctr"/>
            <a:r>
              <a:rPr lang="es-ES_tradnl" sz="1051" dirty="0">
                <a:solidFill>
                  <a:schemeClr val="tx1">
                    <a:lumMod val="75000"/>
                  </a:schemeClr>
                </a:solidFill>
                <a:latin typeface="Calibri" panose="020F0502020204030204" pitchFamily="34" charset="0"/>
              </a:rPr>
              <a:t>En ejecución</a:t>
            </a:r>
          </a:p>
        </p:txBody>
      </p:sp>
      <p:sp>
        <p:nvSpPr>
          <p:cNvPr id="13" name="Rectángulo 12">
            <a:extLst>
              <a:ext uri="{FF2B5EF4-FFF2-40B4-BE49-F238E27FC236}">
                <a16:creationId xmlns:a16="http://schemas.microsoft.com/office/drawing/2014/main" id="{6D5C0E66-6F84-4B53-8FBB-49CD54CB5075}"/>
              </a:ext>
            </a:extLst>
          </p:cNvPr>
          <p:cNvSpPr/>
          <p:nvPr/>
        </p:nvSpPr>
        <p:spPr>
          <a:xfrm>
            <a:off x="2583817" y="2938093"/>
            <a:ext cx="732894" cy="523220"/>
          </a:xfrm>
          <a:prstGeom prst="rect">
            <a:avLst/>
          </a:prstGeom>
        </p:spPr>
        <p:txBody>
          <a:bodyPr wrap="none">
            <a:spAutoFit/>
          </a:bodyPr>
          <a:lstStyle/>
          <a:p>
            <a:pPr algn="ctr"/>
            <a:r>
              <a:rPr lang="es-CO" sz="2800" b="1" dirty="0">
                <a:solidFill>
                  <a:srgbClr val="0070C0"/>
                </a:solidFill>
                <a:latin typeface="Calibri" panose="020F0502020204030204" pitchFamily="34" charset="0"/>
              </a:rPr>
              <a:t>159</a:t>
            </a:r>
          </a:p>
        </p:txBody>
      </p:sp>
      <p:sp>
        <p:nvSpPr>
          <p:cNvPr id="14" name="Rectángulo 13">
            <a:extLst>
              <a:ext uri="{FF2B5EF4-FFF2-40B4-BE49-F238E27FC236}">
                <a16:creationId xmlns:a16="http://schemas.microsoft.com/office/drawing/2014/main" id="{9C2AFC2E-BD66-4F7E-9E20-566771A2210B}"/>
              </a:ext>
            </a:extLst>
          </p:cNvPr>
          <p:cNvSpPr/>
          <p:nvPr/>
        </p:nvSpPr>
        <p:spPr>
          <a:xfrm>
            <a:off x="2461187" y="3325316"/>
            <a:ext cx="978153" cy="254044"/>
          </a:xfrm>
          <a:prstGeom prst="rect">
            <a:avLst/>
          </a:prstGeom>
        </p:spPr>
        <p:txBody>
          <a:bodyPr wrap="none">
            <a:spAutoFit/>
          </a:bodyPr>
          <a:lstStyle/>
          <a:p>
            <a:pPr algn="ctr"/>
            <a:r>
              <a:rPr lang="es-ES_tradnl" sz="1051" dirty="0">
                <a:solidFill>
                  <a:schemeClr val="tx1">
                    <a:lumMod val="75000"/>
                  </a:schemeClr>
                </a:solidFill>
                <a:latin typeface="Calibri" panose="020F0502020204030204" pitchFamily="34" charset="0"/>
              </a:rPr>
              <a:t>Estructuración</a:t>
            </a:r>
          </a:p>
        </p:txBody>
      </p:sp>
      <p:sp>
        <p:nvSpPr>
          <p:cNvPr id="15" name="CuadroTexto 14">
            <a:extLst>
              <a:ext uri="{FF2B5EF4-FFF2-40B4-BE49-F238E27FC236}">
                <a16:creationId xmlns:a16="http://schemas.microsoft.com/office/drawing/2014/main" id="{3879258F-66BF-4F45-B80E-22FC36C272FF}"/>
              </a:ext>
            </a:extLst>
          </p:cNvPr>
          <p:cNvSpPr txBox="1"/>
          <p:nvPr/>
        </p:nvSpPr>
        <p:spPr>
          <a:xfrm>
            <a:off x="349321" y="4181582"/>
            <a:ext cx="8620019" cy="307777"/>
          </a:xfrm>
          <a:prstGeom prst="rect">
            <a:avLst/>
          </a:prstGeom>
          <a:noFill/>
        </p:spPr>
        <p:txBody>
          <a:bodyPr wrap="square" rtlCol="0">
            <a:spAutoFit/>
          </a:bodyPr>
          <a:lstStyle/>
          <a:p>
            <a:r>
              <a:rPr lang="es-CO" sz="900" dirty="0">
                <a:solidFill>
                  <a:schemeClr val="tx1">
                    <a:lumMod val="75000"/>
                  </a:schemeClr>
                </a:solidFill>
                <a:latin typeface="Calibri" panose="020F0502020204030204" pitchFamily="34" charset="0"/>
                <a:ea typeface="Work Sans Light"/>
                <a:cs typeface="Work Sans Light"/>
                <a:sym typeface="Work Sans Light"/>
              </a:rPr>
              <a:t>* El número total de municipios PNIS con inversión ART es de 54. En 24 municipios coincide la inversión en obras PDET y proyectos productivos</a:t>
            </a:r>
            <a:r>
              <a:rPr lang="es-CO" dirty="0">
                <a:solidFill>
                  <a:schemeClr val="tx1">
                    <a:lumMod val="75000"/>
                  </a:schemeClr>
                </a:solidFill>
                <a:latin typeface="Calibri" panose="020F0502020204030204" pitchFamily="34" charset="0"/>
              </a:rPr>
              <a:t>. </a:t>
            </a:r>
          </a:p>
        </p:txBody>
      </p:sp>
      <p:cxnSp>
        <p:nvCxnSpPr>
          <p:cNvPr id="19" name="Conector: angular 18">
            <a:extLst>
              <a:ext uri="{FF2B5EF4-FFF2-40B4-BE49-F238E27FC236}">
                <a16:creationId xmlns:a16="http://schemas.microsoft.com/office/drawing/2014/main" id="{88702EB6-76E9-4051-8090-2F0E7960F419}"/>
              </a:ext>
            </a:extLst>
          </p:cNvPr>
          <p:cNvCxnSpPr>
            <a:stCxn id="10" idx="1"/>
            <a:endCxn id="7" idx="1"/>
          </p:cNvCxnSpPr>
          <p:nvPr/>
        </p:nvCxnSpPr>
        <p:spPr>
          <a:xfrm rot="10800000" flipV="1">
            <a:off x="368467" y="2543176"/>
            <a:ext cx="259847" cy="685190"/>
          </a:xfrm>
          <a:prstGeom prst="bentConnector3">
            <a:avLst>
              <a:gd name="adj1" fmla="val 187975"/>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3738462"/>
      </p:ext>
    </p:extLst>
  </p:cSld>
  <p:clrMapOvr>
    <a:masterClrMapping/>
  </p:clrMapOvr>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B033349C955DF499E1CF673D342881A" ma:contentTypeVersion="1" ma:contentTypeDescription="Crear nuevo documento." ma:contentTypeScope="" ma:versionID="613ba5a5d11106dc14b471613c62d361">
  <xsd:schema xmlns:xsd="http://www.w3.org/2001/XMLSchema" xmlns:xs="http://www.w3.org/2001/XMLSchema" xmlns:p="http://schemas.microsoft.com/office/2006/metadata/properties" xmlns:ns1="http://schemas.microsoft.com/sharepoint/v3" xmlns:ns2="81cc8fc0-8d1e-4295-8f37-5d076116407c" targetNamespace="http://schemas.microsoft.com/office/2006/metadata/properties" ma:root="true" ma:fieldsID="6d99b8e97536b24545a4edb6c24f8b5a" ns1:_="" ns2:_="">
    <xsd:import namespace="http://schemas.microsoft.com/sharepoint/v3"/>
    <xsd:import namespace="81cc8fc0-8d1e-4295-8f37-5d076116407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cc8fc0-8d1e-4295-8f37-5d076116407c" elementFormDefault="qualified">
    <xsd:import namespace="http://schemas.microsoft.com/office/2006/documentManagement/types"/>
    <xsd:import namespace="http://schemas.microsoft.com/office/infopath/2007/PartnerControls"/>
    <xsd:element name="_dlc_DocId" ma:index="10" nillable="true" ma:displayName="Valor de Id. de documento" ma:description="El valor del identificador de documento asignado a este elemento." ma:internalName="_dlc_DocId" ma:readOnly="true">
      <xsd:simpleType>
        <xsd:restriction base="dms:Text"/>
      </xsd:simpleType>
    </xsd:element>
    <xsd:element name="_dlc_DocIdUrl" ma:index="11"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81cc8fc0-8d1e-4295-8f37-5d076116407c">2TV4CCKVFCYA-871573773-1434</_dlc_DocId>
    <_dlc_DocIdUrl xmlns="81cc8fc0-8d1e-4295-8f37-5d076116407c">
      <Url>https://www.minjusticia.gov.co/programas-co/ODC/_layouts/15/DocIdRedir.aspx?ID=2TV4CCKVFCYA-871573773-1434</Url>
      <Description>2TV4CCKVFCYA-871573773-1434</Description>
    </_dlc_DocIdUrl>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9C2670E-151C-4A7C-B617-6B3A014906C1}"/>
</file>

<file path=customXml/itemProps2.xml><?xml version="1.0" encoding="utf-8"?>
<ds:datastoreItem xmlns:ds="http://schemas.openxmlformats.org/officeDocument/2006/customXml" ds:itemID="{2CEB3CC1-EEF8-4EFB-B258-27384CC0D597}"/>
</file>

<file path=customXml/itemProps3.xml><?xml version="1.0" encoding="utf-8"?>
<ds:datastoreItem xmlns:ds="http://schemas.openxmlformats.org/officeDocument/2006/customXml" ds:itemID="{B87A9E1F-8B2C-476B-94BF-58ECC2594DFD}"/>
</file>

<file path=customXml/itemProps4.xml><?xml version="1.0" encoding="utf-8"?>
<ds:datastoreItem xmlns:ds="http://schemas.openxmlformats.org/officeDocument/2006/customXml" ds:itemID="{A6BEC286-5F18-4ADD-AA56-C7AC875531D7}"/>
</file>

<file path=docProps/app.xml><?xml version="1.0" encoding="utf-8"?>
<Properties xmlns="http://schemas.openxmlformats.org/officeDocument/2006/extended-properties" xmlns:vt="http://schemas.openxmlformats.org/officeDocument/2006/docPropsVTypes">
  <TotalTime>0</TotalTime>
  <Words>733</Words>
  <Application>Microsoft Office PowerPoint</Application>
  <PresentationFormat>Presentación en pantalla (16:9)</PresentationFormat>
  <Paragraphs>143</Paragraphs>
  <Slides>14</Slides>
  <Notes>4</Notes>
  <HiddenSlides>1</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Work Sans </vt:lpstr>
      <vt:lpstr>Work Sans Light</vt:lpstr>
      <vt:lpstr>Work Sans SemiBold</vt:lpstr>
      <vt:lpstr>Work Sans</vt:lpstr>
      <vt:lpstr>Arial</vt:lpstr>
      <vt:lpstr>Calibri</vt:lpstr>
      <vt:lpstr>Presidencia de Colomba</vt:lpstr>
      <vt:lpstr>Presentación de PowerPoint</vt:lpstr>
      <vt:lpstr>Juan Carlos Zambrano Arciniegas</vt:lpstr>
      <vt:lpstr>Nuestro Contexto</vt:lpstr>
      <vt:lpstr>Presentación de PowerPoint</vt:lpstr>
      <vt:lpstr>Presentación de PowerPoint</vt:lpstr>
      <vt:lpstr>Implementación PDET</vt:lpstr>
      <vt:lpstr>Presentación de PowerPoint</vt:lpstr>
      <vt:lpstr>Presentación de PowerPoint</vt:lpstr>
      <vt:lpstr>Inversión en Municipios PDET-PNIS</vt:lpstr>
      <vt:lpstr>Presentación de PowerPoint</vt:lpstr>
      <vt:lpstr>Articulación para la Estabilización</vt:lpstr>
      <vt:lpstr>Implementación para la Estabilización</vt:lpstr>
      <vt:lpstr>Presentación de PowerPoint</vt:lpstr>
      <vt:lpstr>Hoja de ruta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Alberto Camargo Amezquita</dc:creator>
  <cp:lastModifiedBy>AUDIOVISUALES</cp:lastModifiedBy>
  <cp:revision>35</cp:revision>
  <cp:lastPrinted>2019-04-04T02:12:39Z</cp:lastPrinted>
  <dcterms:modified xsi:type="dcterms:W3CDTF">2019-04-04T12:07:14Z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0x0101005B033349C955DF499E1CF673D342881A</vt:lpwstr>
  </property>
  <property fmtid="{D5CDD505-2E9C-101B-9397-08002B2CF9AE}" pid="3" name="_dlc_DocIdItemGuid">
    <vt:lpwstr>e0b024b6-809f-47b6-88f5-acd586c2906a</vt:lpwstr>
  </property>
</Properties>
</file>