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  <p:sldMasterId id="2147483655" r:id="rId2"/>
    <p:sldMasterId id="2147483660" r:id="rId3"/>
  </p:sldMasterIdLst>
  <p:notesMasterIdLst>
    <p:notesMasterId r:id="rId14"/>
  </p:notesMasterIdLst>
  <p:sldIdLst>
    <p:sldId id="329" r:id="rId4"/>
    <p:sldId id="356" r:id="rId5"/>
    <p:sldId id="358" r:id="rId6"/>
    <p:sldId id="335" r:id="rId7"/>
    <p:sldId id="375" r:id="rId8"/>
    <p:sldId id="376" r:id="rId9"/>
    <p:sldId id="377" r:id="rId10"/>
    <p:sldId id="378" r:id="rId11"/>
    <p:sldId id="379" r:id="rId12"/>
    <p:sldId id="37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0" pos="7679">
          <p15:clr>
            <a:srgbClr val="A4A3A4"/>
          </p15:clr>
        </p15:guide>
        <p15:guide id="12" orient="horz" pos="391" userDrawn="1">
          <p15:clr>
            <a:srgbClr val="A4A3A4"/>
          </p15:clr>
        </p15:guide>
        <p15:guide id="13" pos="740">
          <p15:clr>
            <a:srgbClr val="A4A3A4"/>
          </p15:clr>
        </p15:guide>
        <p15:guide id="15" pos="7287">
          <p15:clr>
            <a:srgbClr val="A4A3A4"/>
          </p15:clr>
        </p15:guide>
        <p15:guide id="16" orient="horz" pos="1334">
          <p15:clr>
            <a:srgbClr val="A4A3A4"/>
          </p15:clr>
        </p15:guide>
        <p15:guide id="17" orient="horz" pos="399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FAC02"/>
    <a:srgbClr val="3366CC"/>
    <a:srgbClr val="DDAF49"/>
    <a:srgbClr val="658BF7"/>
    <a:srgbClr val="E6AE2C"/>
    <a:srgbClr val="589B25"/>
    <a:srgbClr val="B41E5E"/>
    <a:srgbClr val="C17D46"/>
    <a:srgbClr val="595959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97" autoAdjust="0"/>
    <p:restoredTop sz="94611" autoAdjust="0"/>
  </p:normalViewPr>
  <p:slideViewPr>
    <p:cSldViewPr snapToGrid="0" snapToObjects="1">
      <p:cViewPr varScale="1">
        <p:scale>
          <a:sx n="68" d="100"/>
          <a:sy n="68" d="100"/>
        </p:scale>
        <p:origin x="1026" y="48"/>
      </p:cViewPr>
      <p:guideLst>
        <p:guide pos="7679"/>
        <p:guide orient="horz" pos="391"/>
        <p:guide pos="740"/>
        <p:guide pos="7287"/>
        <p:guide orient="horz" pos="1334"/>
        <p:guide orient="horz" pos="399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customXml" Target="../customXml/item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customXml" Target="../customXml/item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A5D0E7-F5EC-334A-9005-EAF707A1DD8A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C41C40-C8F0-2248-8ABE-FE08C7C0B3C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71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41C40-C8F0-2248-8ABE-FE08C7C0B3C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689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41C40-C8F0-2248-8ABE-FE08C7C0B3C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78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8726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O GRIS sin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1896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3835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O BLANCO sin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64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3734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0870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6670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26.png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jpg"/><Relationship Id="rId3" Type="http://schemas.openxmlformats.org/officeDocument/2006/relationships/image" Target="../media/image14.png"/><Relationship Id="rId7" Type="http://schemas.openxmlformats.org/officeDocument/2006/relationships/image" Target="../media/image31.emf"/><Relationship Id="rId12" Type="http://schemas.openxmlformats.org/officeDocument/2006/relationships/image" Target="../media/image36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jpeg"/><Relationship Id="rId10" Type="http://schemas.openxmlformats.org/officeDocument/2006/relationships/image" Target="../media/image34.jpe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40.emf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emf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7" Type="http://schemas.openxmlformats.org/officeDocument/2006/relationships/image" Target="../media/image36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emf"/><Relationship Id="rId5" Type="http://schemas.openxmlformats.org/officeDocument/2006/relationships/image" Target="../media/image46.emf"/><Relationship Id="rId4" Type="http://schemas.openxmlformats.org/officeDocument/2006/relationships/image" Target="../media/image4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arallelogram 59"/>
          <p:cNvSpPr/>
          <p:nvPr/>
        </p:nvSpPr>
        <p:spPr>
          <a:xfrm>
            <a:off x="-13856" y="-1869"/>
            <a:ext cx="12427527" cy="7067687"/>
          </a:xfrm>
          <a:prstGeom prst="rect">
            <a:avLst/>
          </a:prstGeom>
          <a:solidFill>
            <a:srgbClr val="FFAC0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upo 9"/>
          <p:cNvGrpSpPr/>
          <p:nvPr/>
        </p:nvGrpSpPr>
        <p:grpSpPr>
          <a:xfrm>
            <a:off x="8141241" y="6231874"/>
            <a:ext cx="3476777" cy="539559"/>
            <a:chOff x="5124478" y="6133695"/>
            <a:chExt cx="3476777" cy="539559"/>
          </a:xfrm>
        </p:grpSpPr>
        <p:pic>
          <p:nvPicPr>
            <p:cNvPr id="43" name="Picture 42" descr="LOGO EJC.psd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24674" y="6133696"/>
              <a:ext cx="379394" cy="494127"/>
            </a:xfrm>
            <a:prstGeom prst="rect">
              <a:avLst/>
            </a:prstGeom>
          </p:spPr>
        </p:pic>
        <p:pic>
          <p:nvPicPr>
            <p:cNvPr id="44" name="Picture 43" descr="Escudo_FAC_Final.psd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32151" y="6133696"/>
              <a:ext cx="494127" cy="494127"/>
            </a:xfrm>
            <a:prstGeom prst="rect">
              <a:avLst/>
            </a:prstGeom>
            <a:effectLst/>
          </p:spPr>
        </p:pic>
        <p:pic>
          <p:nvPicPr>
            <p:cNvPr id="45" name="Picture 44" descr="ESCUDO ARMADA PNG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44254" y="6133696"/>
              <a:ext cx="403122" cy="494127"/>
            </a:xfrm>
            <a:prstGeom prst="rect">
              <a:avLst/>
            </a:prstGeom>
            <a:effectLst/>
          </p:spPr>
        </p:pic>
        <p:cxnSp>
          <p:nvCxnSpPr>
            <p:cNvPr id="46" name="Straight Connector 45"/>
            <p:cNvCxnSpPr/>
            <p:nvPr/>
          </p:nvCxnSpPr>
          <p:spPr>
            <a:xfrm>
              <a:off x="6478714" y="6177295"/>
              <a:ext cx="0" cy="406928"/>
            </a:xfrm>
            <a:prstGeom prst="line">
              <a:avLst/>
            </a:prstGeom>
            <a:ln w="9525" cmpd="sng">
              <a:solidFill>
                <a:srgbClr val="496B7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7210469" y="6177295"/>
              <a:ext cx="0" cy="406928"/>
            </a:xfrm>
            <a:prstGeom prst="line">
              <a:avLst/>
            </a:prstGeom>
            <a:ln w="9525" cmpd="sng">
              <a:solidFill>
                <a:srgbClr val="496B7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48" name="Picture 47" descr="Logo policia-curvas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41479" y="6159287"/>
              <a:ext cx="459776" cy="442946"/>
            </a:xfrm>
            <a:prstGeom prst="rect">
              <a:avLst/>
            </a:prstGeom>
            <a:effectLst/>
          </p:spPr>
        </p:pic>
        <p:cxnSp>
          <p:nvCxnSpPr>
            <p:cNvPr id="51" name="Straight Connector 50"/>
            <p:cNvCxnSpPr/>
            <p:nvPr/>
          </p:nvCxnSpPr>
          <p:spPr>
            <a:xfrm>
              <a:off x="7942224" y="6177295"/>
              <a:ext cx="0" cy="406928"/>
            </a:xfrm>
            <a:prstGeom prst="line">
              <a:avLst/>
            </a:prstGeom>
            <a:ln w="9525" cmpd="sng">
              <a:solidFill>
                <a:srgbClr val="496B7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5" descr="escudo comando gr.jp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DF7"/>
                </a:clrFrom>
                <a:clrTo>
                  <a:srgbClr val="FFFDF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24478" y="6133695"/>
              <a:ext cx="576555" cy="539559"/>
            </a:xfrm>
            <a:prstGeom prst="rect">
              <a:avLst/>
            </a:prstGeom>
          </p:spPr>
        </p:pic>
        <p:cxnSp>
          <p:nvCxnSpPr>
            <p:cNvPr id="21" name="Straight Connector 20"/>
            <p:cNvCxnSpPr/>
            <p:nvPr/>
          </p:nvCxnSpPr>
          <p:spPr>
            <a:xfrm>
              <a:off x="5781345" y="6177295"/>
              <a:ext cx="0" cy="406928"/>
            </a:xfrm>
            <a:prstGeom prst="line">
              <a:avLst/>
            </a:prstGeom>
            <a:ln w="9525" cmpd="sng">
              <a:solidFill>
                <a:srgbClr val="496B7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upo 8"/>
          <p:cNvGrpSpPr/>
          <p:nvPr/>
        </p:nvGrpSpPr>
        <p:grpSpPr>
          <a:xfrm>
            <a:off x="123015" y="1276463"/>
            <a:ext cx="11954884" cy="4660127"/>
            <a:chOff x="-1425041" y="1106933"/>
            <a:chExt cx="11954884" cy="4660127"/>
          </a:xfrm>
        </p:grpSpPr>
        <p:pic>
          <p:nvPicPr>
            <p:cNvPr id="2" name="Picture 1" descr="policia cundinam_0028.JPG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5232" t="1" r="28679" b="955"/>
            <a:stretch/>
          </p:blipFill>
          <p:spPr>
            <a:xfrm>
              <a:off x="6672668" y="1217709"/>
              <a:ext cx="3857175" cy="4523691"/>
            </a:xfrm>
            <a:prstGeom prst="parallelogram">
              <a:avLst>
                <a:gd name="adj" fmla="val 36523"/>
              </a:avLst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4930" t="5278" r="21850" b="3737"/>
            <a:stretch/>
          </p:blipFill>
          <p:spPr>
            <a:xfrm>
              <a:off x="3973355" y="1106933"/>
              <a:ext cx="4065784" cy="4626344"/>
            </a:xfrm>
            <a:prstGeom prst="parallelogram">
              <a:avLst>
                <a:gd name="adj" fmla="val 35748"/>
              </a:avLst>
            </a:prstGeom>
          </p:spPr>
        </p:pic>
        <p:pic>
          <p:nvPicPr>
            <p:cNvPr id="4" name="Picture 3" descr="ARC_0270.JPG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1743" t="30548" r="50000" b="19729"/>
            <a:stretch/>
          </p:blipFill>
          <p:spPr>
            <a:xfrm>
              <a:off x="1475778" y="1236825"/>
              <a:ext cx="3856510" cy="4530235"/>
            </a:xfrm>
            <a:prstGeom prst="parallelogram">
              <a:avLst>
                <a:gd name="adj" fmla="val 37553"/>
              </a:avLst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425041" y="1193333"/>
              <a:ext cx="4309526" cy="4464133"/>
            </a:xfrm>
            <a:prstGeom prst="parallelogram">
              <a:avLst>
                <a:gd name="adj" fmla="val 32918"/>
              </a:avLst>
            </a:prstGeom>
          </p:spPr>
        </p:pic>
      </p:grpSp>
      <p:sp>
        <p:nvSpPr>
          <p:cNvPr id="60" name="Parallelogram 59"/>
          <p:cNvSpPr/>
          <p:nvPr/>
        </p:nvSpPr>
        <p:spPr>
          <a:xfrm>
            <a:off x="1199455" y="816605"/>
            <a:ext cx="9718874" cy="415219"/>
          </a:xfrm>
          <a:custGeom>
            <a:avLst/>
            <a:gdLst>
              <a:gd name="connsiteX0" fmla="*/ 0 w 9840654"/>
              <a:gd name="connsiteY0" fmla="*/ 415219 h 415219"/>
              <a:gd name="connsiteX1" fmla="*/ 121780 w 9840654"/>
              <a:gd name="connsiteY1" fmla="*/ 0 h 415219"/>
              <a:gd name="connsiteX2" fmla="*/ 9840654 w 9840654"/>
              <a:gd name="connsiteY2" fmla="*/ 0 h 415219"/>
              <a:gd name="connsiteX3" fmla="*/ 9718874 w 9840654"/>
              <a:gd name="connsiteY3" fmla="*/ 415219 h 415219"/>
              <a:gd name="connsiteX4" fmla="*/ 0 w 9840654"/>
              <a:gd name="connsiteY4" fmla="*/ 415219 h 415219"/>
              <a:gd name="connsiteX0" fmla="*/ 8278 w 9718874"/>
              <a:gd name="connsiteY0" fmla="*/ 407569 h 415219"/>
              <a:gd name="connsiteX1" fmla="*/ 0 w 9718874"/>
              <a:gd name="connsiteY1" fmla="*/ 0 h 415219"/>
              <a:gd name="connsiteX2" fmla="*/ 9718874 w 9718874"/>
              <a:gd name="connsiteY2" fmla="*/ 0 h 415219"/>
              <a:gd name="connsiteX3" fmla="*/ 9597094 w 9718874"/>
              <a:gd name="connsiteY3" fmla="*/ 415219 h 415219"/>
              <a:gd name="connsiteX4" fmla="*/ 8278 w 9718874"/>
              <a:gd name="connsiteY4" fmla="*/ 407569 h 415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18874" h="415219">
                <a:moveTo>
                  <a:pt x="8278" y="407569"/>
                </a:moveTo>
                <a:lnTo>
                  <a:pt x="0" y="0"/>
                </a:lnTo>
                <a:lnTo>
                  <a:pt x="9718874" y="0"/>
                </a:lnTo>
                <a:lnTo>
                  <a:pt x="9597094" y="415219"/>
                </a:lnTo>
                <a:lnTo>
                  <a:pt x="8278" y="407569"/>
                </a:lnTo>
                <a:close/>
              </a:path>
            </a:pathLst>
          </a:custGeom>
          <a:solidFill>
            <a:srgbClr val="FFAC0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1691609" y="946302"/>
            <a:ext cx="7798610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Bookman Old Style" panose="02050604050505020204" pitchFamily="18" charset="0"/>
                <a:cs typeface="Arial"/>
              </a:rPr>
              <a:t>PARA LA LEGALIDAD, EL EMPRENDIMIENTO Y LA EQUIDAD</a:t>
            </a:r>
          </a:p>
        </p:txBody>
      </p:sp>
      <p:pic>
        <p:nvPicPr>
          <p:cNvPr id="24" name="Picture 23" descr="PORTADA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3276" y="111023"/>
            <a:ext cx="8357194" cy="966149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24BB607D-A359-E147-8638-69491FC6F877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3108" t="3128" r="3961" b="73874"/>
          <a:stretch/>
        </p:blipFill>
        <p:spPr>
          <a:xfrm>
            <a:off x="393656" y="6156168"/>
            <a:ext cx="3126079" cy="61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357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arallelogram 59"/>
          <p:cNvSpPr/>
          <p:nvPr/>
        </p:nvSpPr>
        <p:spPr>
          <a:xfrm>
            <a:off x="-13856" y="-1869"/>
            <a:ext cx="12427527" cy="7067687"/>
          </a:xfrm>
          <a:prstGeom prst="rect">
            <a:avLst/>
          </a:prstGeom>
          <a:solidFill>
            <a:srgbClr val="FFAC0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upo 9"/>
          <p:cNvGrpSpPr/>
          <p:nvPr/>
        </p:nvGrpSpPr>
        <p:grpSpPr>
          <a:xfrm>
            <a:off x="8141241" y="6231874"/>
            <a:ext cx="3476777" cy="539559"/>
            <a:chOff x="5124478" y="6133695"/>
            <a:chExt cx="3476777" cy="539559"/>
          </a:xfrm>
        </p:grpSpPr>
        <p:pic>
          <p:nvPicPr>
            <p:cNvPr id="43" name="Picture 42" descr="LOGO EJC.psd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24674" y="6133696"/>
              <a:ext cx="379394" cy="494127"/>
            </a:xfrm>
            <a:prstGeom prst="rect">
              <a:avLst/>
            </a:prstGeom>
          </p:spPr>
        </p:pic>
        <p:pic>
          <p:nvPicPr>
            <p:cNvPr id="44" name="Picture 43" descr="Escudo_FAC_Final.psd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32151" y="6133696"/>
              <a:ext cx="494127" cy="494127"/>
            </a:xfrm>
            <a:prstGeom prst="rect">
              <a:avLst/>
            </a:prstGeom>
            <a:effectLst/>
          </p:spPr>
        </p:pic>
        <p:pic>
          <p:nvPicPr>
            <p:cNvPr id="45" name="Picture 44" descr="ESCUDO ARMADA PNG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44254" y="6133696"/>
              <a:ext cx="403122" cy="494127"/>
            </a:xfrm>
            <a:prstGeom prst="rect">
              <a:avLst/>
            </a:prstGeom>
            <a:effectLst/>
          </p:spPr>
        </p:pic>
        <p:cxnSp>
          <p:nvCxnSpPr>
            <p:cNvPr id="46" name="Straight Connector 45"/>
            <p:cNvCxnSpPr/>
            <p:nvPr/>
          </p:nvCxnSpPr>
          <p:spPr>
            <a:xfrm>
              <a:off x="6478714" y="6177295"/>
              <a:ext cx="0" cy="406928"/>
            </a:xfrm>
            <a:prstGeom prst="line">
              <a:avLst/>
            </a:prstGeom>
            <a:ln w="9525" cmpd="sng">
              <a:solidFill>
                <a:srgbClr val="496B7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7210469" y="6177295"/>
              <a:ext cx="0" cy="406928"/>
            </a:xfrm>
            <a:prstGeom prst="line">
              <a:avLst/>
            </a:prstGeom>
            <a:ln w="9525" cmpd="sng">
              <a:solidFill>
                <a:srgbClr val="496B7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48" name="Picture 47" descr="Logo policia-curvas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41479" y="6159287"/>
              <a:ext cx="459776" cy="442946"/>
            </a:xfrm>
            <a:prstGeom prst="rect">
              <a:avLst/>
            </a:prstGeom>
            <a:effectLst/>
          </p:spPr>
        </p:pic>
        <p:cxnSp>
          <p:nvCxnSpPr>
            <p:cNvPr id="51" name="Straight Connector 50"/>
            <p:cNvCxnSpPr/>
            <p:nvPr/>
          </p:nvCxnSpPr>
          <p:spPr>
            <a:xfrm>
              <a:off x="7942224" y="6177295"/>
              <a:ext cx="0" cy="406928"/>
            </a:xfrm>
            <a:prstGeom prst="line">
              <a:avLst/>
            </a:prstGeom>
            <a:ln w="9525" cmpd="sng">
              <a:solidFill>
                <a:srgbClr val="496B7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5" descr="escudo comando gr.jp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DF7"/>
                </a:clrFrom>
                <a:clrTo>
                  <a:srgbClr val="FFFDF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24478" y="6133695"/>
              <a:ext cx="576555" cy="539559"/>
            </a:xfrm>
            <a:prstGeom prst="rect">
              <a:avLst/>
            </a:prstGeom>
          </p:spPr>
        </p:pic>
        <p:cxnSp>
          <p:nvCxnSpPr>
            <p:cNvPr id="21" name="Straight Connector 20"/>
            <p:cNvCxnSpPr/>
            <p:nvPr/>
          </p:nvCxnSpPr>
          <p:spPr>
            <a:xfrm>
              <a:off x="5781345" y="6177295"/>
              <a:ext cx="0" cy="406928"/>
            </a:xfrm>
            <a:prstGeom prst="line">
              <a:avLst/>
            </a:prstGeom>
            <a:ln w="9525" cmpd="sng">
              <a:solidFill>
                <a:srgbClr val="496B7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upo 8"/>
          <p:cNvGrpSpPr/>
          <p:nvPr/>
        </p:nvGrpSpPr>
        <p:grpSpPr>
          <a:xfrm>
            <a:off x="123015" y="1276463"/>
            <a:ext cx="11954884" cy="4660127"/>
            <a:chOff x="-1425041" y="1106933"/>
            <a:chExt cx="11954884" cy="4660127"/>
          </a:xfrm>
        </p:grpSpPr>
        <p:pic>
          <p:nvPicPr>
            <p:cNvPr id="2" name="Picture 1" descr="policia cundinam_0028.JPG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5232" t="1" r="28679" b="955"/>
            <a:stretch/>
          </p:blipFill>
          <p:spPr>
            <a:xfrm>
              <a:off x="6672668" y="1217709"/>
              <a:ext cx="3857175" cy="4523691"/>
            </a:xfrm>
            <a:prstGeom prst="parallelogram">
              <a:avLst>
                <a:gd name="adj" fmla="val 36523"/>
              </a:avLst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4930" t="5278" r="21850" b="3737"/>
            <a:stretch/>
          </p:blipFill>
          <p:spPr>
            <a:xfrm>
              <a:off x="3973355" y="1106933"/>
              <a:ext cx="4065784" cy="4626344"/>
            </a:xfrm>
            <a:prstGeom prst="parallelogram">
              <a:avLst>
                <a:gd name="adj" fmla="val 35748"/>
              </a:avLst>
            </a:prstGeom>
          </p:spPr>
        </p:pic>
        <p:pic>
          <p:nvPicPr>
            <p:cNvPr id="4" name="Picture 3" descr="ARC_0270.JPG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1743" t="30548" r="50000" b="19729"/>
            <a:stretch/>
          </p:blipFill>
          <p:spPr>
            <a:xfrm>
              <a:off x="1475778" y="1236825"/>
              <a:ext cx="3856510" cy="4530235"/>
            </a:xfrm>
            <a:prstGeom prst="parallelogram">
              <a:avLst>
                <a:gd name="adj" fmla="val 37553"/>
              </a:avLst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425041" y="1193333"/>
              <a:ext cx="4309526" cy="4464133"/>
            </a:xfrm>
            <a:prstGeom prst="parallelogram">
              <a:avLst>
                <a:gd name="adj" fmla="val 32918"/>
              </a:avLst>
            </a:prstGeom>
          </p:spPr>
        </p:pic>
      </p:grpSp>
      <p:sp>
        <p:nvSpPr>
          <p:cNvPr id="60" name="Parallelogram 59"/>
          <p:cNvSpPr/>
          <p:nvPr/>
        </p:nvSpPr>
        <p:spPr>
          <a:xfrm>
            <a:off x="1199455" y="816605"/>
            <a:ext cx="9718874" cy="415219"/>
          </a:xfrm>
          <a:custGeom>
            <a:avLst/>
            <a:gdLst>
              <a:gd name="connsiteX0" fmla="*/ 0 w 9840654"/>
              <a:gd name="connsiteY0" fmla="*/ 415219 h 415219"/>
              <a:gd name="connsiteX1" fmla="*/ 121780 w 9840654"/>
              <a:gd name="connsiteY1" fmla="*/ 0 h 415219"/>
              <a:gd name="connsiteX2" fmla="*/ 9840654 w 9840654"/>
              <a:gd name="connsiteY2" fmla="*/ 0 h 415219"/>
              <a:gd name="connsiteX3" fmla="*/ 9718874 w 9840654"/>
              <a:gd name="connsiteY3" fmla="*/ 415219 h 415219"/>
              <a:gd name="connsiteX4" fmla="*/ 0 w 9840654"/>
              <a:gd name="connsiteY4" fmla="*/ 415219 h 415219"/>
              <a:gd name="connsiteX0" fmla="*/ 8278 w 9718874"/>
              <a:gd name="connsiteY0" fmla="*/ 407569 h 415219"/>
              <a:gd name="connsiteX1" fmla="*/ 0 w 9718874"/>
              <a:gd name="connsiteY1" fmla="*/ 0 h 415219"/>
              <a:gd name="connsiteX2" fmla="*/ 9718874 w 9718874"/>
              <a:gd name="connsiteY2" fmla="*/ 0 h 415219"/>
              <a:gd name="connsiteX3" fmla="*/ 9597094 w 9718874"/>
              <a:gd name="connsiteY3" fmla="*/ 415219 h 415219"/>
              <a:gd name="connsiteX4" fmla="*/ 8278 w 9718874"/>
              <a:gd name="connsiteY4" fmla="*/ 407569 h 415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18874" h="415219">
                <a:moveTo>
                  <a:pt x="8278" y="407569"/>
                </a:moveTo>
                <a:lnTo>
                  <a:pt x="0" y="0"/>
                </a:lnTo>
                <a:lnTo>
                  <a:pt x="9718874" y="0"/>
                </a:lnTo>
                <a:lnTo>
                  <a:pt x="9597094" y="415219"/>
                </a:lnTo>
                <a:lnTo>
                  <a:pt x="8278" y="407569"/>
                </a:lnTo>
                <a:close/>
              </a:path>
            </a:pathLst>
          </a:custGeom>
          <a:solidFill>
            <a:srgbClr val="FFAC0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1691609" y="946302"/>
            <a:ext cx="7798610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Bookman Old Style" panose="02050604050505020204" pitchFamily="18" charset="0"/>
                <a:cs typeface="Arial"/>
              </a:rPr>
              <a:t>PARA LA LEGALIDAD, EL EMPRENDIMIENTO Y LA EQUIDAD</a:t>
            </a:r>
          </a:p>
        </p:txBody>
      </p:sp>
      <p:pic>
        <p:nvPicPr>
          <p:cNvPr id="24" name="Picture 23" descr="PORTADA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3276" y="111023"/>
            <a:ext cx="8357194" cy="966149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24BB607D-A359-E147-8638-69491FC6F877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3108" t="3128" r="3961" b="73874"/>
          <a:stretch/>
        </p:blipFill>
        <p:spPr>
          <a:xfrm>
            <a:off x="393656" y="6156168"/>
            <a:ext cx="3126079" cy="61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413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24BB607D-A359-E147-8638-69491FC6F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08" t="3128" r="3961" b="73874"/>
          <a:stretch/>
        </p:blipFill>
        <p:spPr>
          <a:xfrm>
            <a:off x="9351817" y="153000"/>
            <a:ext cx="2535905" cy="495657"/>
          </a:xfrm>
          <a:prstGeom prst="rect">
            <a:avLst/>
          </a:prstGeom>
        </p:spPr>
      </p:pic>
      <p:sp>
        <p:nvSpPr>
          <p:cNvPr id="14" name="Parallelogram 59"/>
          <p:cNvSpPr/>
          <p:nvPr/>
        </p:nvSpPr>
        <p:spPr>
          <a:xfrm>
            <a:off x="219620" y="153000"/>
            <a:ext cx="8774255" cy="504206"/>
          </a:xfrm>
          <a:prstGeom prst="rect">
            <a:avLst/>
          </a:prstGeom>
          <a:solidFill>
            <a:srgbClr val="FFAC0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uadroTexto 29"/>
          <p:cNvSpPr txBox="1"/>
          <p:nvPr/>
        </p:nvSpPr>
        <p:spPr>
          <a:xfrm>
            <a:off x="219620" y="787564"/>
            <a:ext cx="6878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>
                <a:solidFill>
                  <a:srgbClr val="3D68AF"/>
                </a:solidFill>
                <a:latin typeface="Bookman Old Style" panose="02050604050505020204" pitchFamily="18" charset="0"/>
              </a:rPr>
              <a:t>PDS 2018 - 2022</a:t>
            </a:r>
            <a:endParaRPr lang="es-CO" sz="1000" b="1" dirty="0">
              <a:solidFill>
                <a:srgbClr val="3D68AF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254456" y="231551"/>
            <a:ext cx="8756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bg1"/>
                </a:solidFill>
                <a:latin typeface="Bookman Old Style" panose="02050604050505020204" pitchFamily="18" charset="0"/>
                <a:ea typeface="Verdana" panose="020B0604030504040204" pitchFamily="34" charset="0"/>
              </a:rPr>
              <a:t>SEGURIDAD PARA LA LEGALIDAD, EL EMPRENDIMIENTO Y LA EQUIDAD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6776" y="1113173"/>
            <a:ext cx="6513185" cy="5441913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197072" y="1709335"/>
            <a:ext cx="451560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500" b="1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TRANSFORMACIÓN ESTRATÉGICA </a:t>
            </a:r>
            <a:r>
              <a:rPr lang="es-CO" sz="15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 LA QUE SE LOGRA UNA VIGENCIA SOSTENIBLE DE LAS INSTITUCIONES DEL ESTADO. </a:t>
            </a:r>
            <a:endParaRPr lang="es-CO" sz="1500" dirty="0"/>
          </a:p>
        </p:txBody>
      </p:sp>
      <p:cxnSp>
        <p:nvCxnSpPr>
          <p:cNvPr id="11" name="Conector recto 10"/>
          <p:cNvCxnSpPr/>
          <p:nvPr/>
        </p:nvCxnSpPr>
        <p:spPr>
          <a:xfrm>
            <a:off x="219620" y="1538078"/>
            <a:ext cx="4269253" cy="0"/>
          </a:xfrm>
          <a:prstGeom prst="line">
            <a:avLst/>
          </a:prstGeom>
          <a:ln>
            <a:solidFill>
              <a:srgbClr val="E6AE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/>
          <p:cNvCxnSpPr/>
          <p:nvPr/>
        </p:nvCxnSpPr>
        <p:spPr>
          <a:xfrm>
            <a:off x="281480" y="6522139"/>
            <a:ext cx="4269253" cy="0"/>
          </a:xfrm>
          <a:prstGeom prst="line">
            <a:avLst/>
          </a:prstGeom>
          <a:ln>
            <a:solidFill>
              <a:srgbClr val="33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ángulo 32"/>
          <p:cNvSpPr/>
          <p:nvPr/>
        </p:nvSpPr>
        <p:spPr>
          <a:xfrm>
            <a:off x="197072" y="2854928"/>
            <a:ext cx="451560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5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DONDE LAS </a:t>
            </a:r>
            <a:r>
              <a:rPr lang="es-MX" sz="1500" b="1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CONDICIONES DE SEGURIDAD </a:t>
            </a:r>
            <a:r>
              <a:rPr lang="es-MX" sz="15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PERMITAN MOVER A LOS TERRITORIOS HACIA UN DESARROLLO CON EQUIDAD</a:t>
            </a:r>
            <a:endParaRPr lang="es-CO" sz="1500" dirty="0"/>
          </a:p>
        </p:txBody>
      </p:sp>
      <p:sp>
        <p:nvSpPr>
          <p:cNvPr id="34" name="Rectángulo 33"/>
          <p:cNvSpPr/>
          <p:nvPr/>
        </p:nvSpPr>
        <p:spPr>
          <a:xfrm>
            <a:off x="181973" y="4000521"/>
            <a:ext cx="45307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500" b="1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DESMANTELAMIENTO</a:t>
            </a:r>
            <a:r>
              <a:rPr lang="es-MX" sz="15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LAS ECONOMÍAS ILÍCITAS A TRAVÉS DE LA </a:t>
            </a:r>
            <a:r>
              <a:rPr lang="es-MX" sz="1500" b="1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FRAGMENTACIÓN</a:t>
            </a:r>
            <a:r>
              <a:rPr lang="es-MX" sz="15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LAS ORGANIZACIONES DELINCUENCIALES</a:t>
            </a:r>
            <a:endParaRPr lang="es-CO" sz="1500" dirty="0"/>
          </a:p>
        </p:txBody>
      </p:sp>
      <p:sp>
        <p:nvSpPr>
          <p:cNvPr id="35" name="Rectángulo 34"/>
          <p:cNvSpPr/>
          <p:nvPr/>
        </p:nvSpPr>
        <p:spPr>
          <a:xfrm>
            <a:off x="197072" y="5376946"/>
            <a:ext cx="451560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500" b="1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MAPEAR LOS ACTORES </a:t>
            </a:r>
            <a:r>
              <a:rPr lang="es-MX" sz="15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ESTRATÉGICOS QUE DEBEN SER BLANCO DE LA </a:t>
            </a:r>
            <a:r>
              <a:rPr lang="es-MX" sz="1500" b="1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ACCIÓN JUDICIAL</a:t>
            </a:r>
            <a:r>
              <a:rPr lang="es-MX" sz="15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GOLPEAR LOS NODOS, LAS REDES Y SUS CONEXIONES</a:t>
            </a:r>
            <a:endParaRPr lang="es-CO" sz="1500" dirty="0"/>
          </a:p>
        </p:txBody>
      </p:sp>
    </p:spTree>
    <p:extLst>
      <p:ext uri="{BB962C8B-B14F-4D97-AF65-F5344CB8AC3E}">
        <p14:creationId xmlns:p14="http://schemas.microsoft.com/office/powerpoint/2010/main" val="1519428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arallelogram 59"/>
          <p:cNvSpPr/>
          <p:nvPr/>
        </p:nvSpPr>
        <p:spPr>
          <a:xfrm>
            <a:off x="265323" y="3166299"/>
            <a:ext cx="2598799" cy="167118"/>
          </a:xfrm>
          <a:prstGeom prst="rect">
            <a:avLst/>
          </a:prstGeom>
          <a:solidFill>
            <a:srgbClr val="1E67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24BB607D-A359-E147-8638-69491FC6F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08" t="3128" r="3961" b="73874"/>
          <a:stretch/>
        </p:blipFill>
        <p:spPr>
          <a:xfrm>
            <a:off x="9351817" y="153000"/>
            <a:ext cx="2535905" cy="495657"/>
          </a:xfrm>
          <a:prstGeom prst="rect">
            <a:avLst/>
          </a:prstGeom>
        </p:spPr>
      </p:pic>
      <p:sp>
        <p:nvSpPr>
          <p:cNvPr id="25" name="Parallelogram 59"/>
          <p:cNvSpPr/>
          <p:nvPr/>
        </p:nvSpPr>
        <p:spPr>
          <a:xfrm>
            <a:off x="219620" y="153000"/>
            <a:ext cx="8774255" cy="504206"/>
          </a:xfrm>
          <a:prstGeom prst="rect">
            <a:avLst/>
          </a:prstGeom>
          <a:solidFill>
            <a:srgbClr val="FFAC0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uadroTexto 25"/>
          <p:cNvSpPr txBox="1"/>
          <p:nvPr/>
        </p:nvSpPr>
        <p:spPr>
          <a:xfrm>
            <a:off x="254456" y="231551"/>
            <a:ext cx="8756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bg1"/>
                </a:solidFill>
                <a:latin typeface="Bookman Old Style" panose="02050604050505020204" pitchFamily="18" charset="0"/>
                <a:ea typeface="Verdana" panose="020B0604030504040204" pitchFamily="34" charset="0"/>
              </a:rPr>
              <a:t>AFECTACIÓN ESTRUCTURAL DE LOS NEGOCIOS ILÍCITOS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236795" y="1054034"/>
            <a:ext cx="262732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6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POLÍTICA DE DEFENSA Y SEGURIDAD PLANTEA LA </a:t>
            </a:r>
            <a:r>
              <a:rPr lang="es-CO" sz="1600" b="1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AFECTACIÓN ESTRUCTURAL </a:t>
            </a:r>
            <a:r>
              <a:rPr lang="es-CO" sz="16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LOS NEGOCIOS ILÍCITOS EN TODOS SUS NIVELES</a:t>
            </a:r>
            <a:endParaRPr lang="es-CO" sz="1600" dirty="0"/>
          </a:p>
        </p:txBody>
      </p:sp>
      <p:sp>
        <p:nvSpPr>
          <p:cNvPr id="17" name="Hexágono 16"/>
          <p:cNvSpPr/>
          <p:nvPr/>
        </p:nvSpPr>
        <p:spPr>
          <a:xfrm rot="16200000">
            <a:off x="4793116" y="1284841"/>
            <a:ext cx="2968419" cy="2677578"/>
          </a:xfrm>
          <a:prstGeom prst="hexagon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1" name="Hexágono 30"/>
          <p:cNvSpPr/>
          <p:nvPr/>
        </p:nvSpPr>
        <p:spPr>
          <a:xfrm rot="16200000">
            <a:off x="3344251" y="3709315"/>
            <a:ext cx="2968419" cy="2677578"/>
          </a:xfrm>
          <a:prstGeom prst="hexagon">
            <a:avLst/>
          </a:prstGeom>
          <a:noFill/>
          <a:ln w="57150">
            <a:solidFill>
              <a:srgbClr val="E6AE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2" name="Hexágono 31"/>
          <p:cNvSpPr/>
          <p:nvPr/>
        </p:nvSpPr>
        <p:spPr>
          <a:xfrm rot="16200000">
            <a:off x="6226438" y="3709315"/>
            <a:ext cx="2968419" cy="2677578"/>
          </a:xfrm>
          <a:prstGeom prst="hexagon">
            <a:avLst/>
          </a:prstGeom>
          <a:noFill/>
          <a:ln w="5715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Rectángulo 17"/>
          <p:cNvSpPr/>
          <p:nvPr/>
        </p:nvSpPr>
        <p:spPr>
          <a:xfrm>
            <a:off x="4938536" y="2334897"/>
            <a:ext cx="2652647" cy="1278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1000"/>
              </a:spcAft>
            </a:pPr>
            <a:r>
              <a:rPr lang="es-CO" sz="12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NEUTRALIZACIÓN DE LAS CABEZAS VISIBLES, LA DISOLUCIÓN DE LA INFRAESTRUCTURA Y LA FRAGMENTACIÓN DE LAS REDES</a:t>
            </a:r>
            <a:endParaRPr lang="es-CO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Rectángulo 33"/>
          <p:cNvSpPr/>
          <p:nvPr/>
        </p:nvSpPr>
        <p:spPr>
          <a:xfrm>
            <a:off x="3657443" y="4779865"/>
            <a:ext cx="2342033" cy="1080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1000"/>
              </a:spcAft>
            </a:pPr>
            <a:r>
              <a:rPr lang="es-MX" sz="12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GOLPEAR LA DISPONIBILIDAD DE DROGAS A TRAVÉS DE ERRADICACIÓN E INTERDICCIÓN</a:t>
            </a:r>
            <a:endParaRPr lang="es-CO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Rectángulo 34"/>
          <p:cNvSpPr/>
          <p:nvPr/>
        </p:nvSpPr>
        <p:spPr>
          <a:xfrm>
            <a:off x="6584659" y="4799524"/>
            <a:ext cx="2215803" cy="1080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1000"/>
              </a:spcAft>
            </a:pPr>
            <a:r>
              <a:rPr lang="es-MX" sz="12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AFECTACIÓN A LAS RENTAS CRIMINALES PRIVANDO A LAS ORGANIZACIONES DE RECURSOS CRÍTICOS </a:t>
            </a:r>
            <a:endParaRPr lang="es-CO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Hexágono 35"/>
          <p:cNvSpPr/>
          <p:nvPr/>
        </p:nvSpPr>
        <p:spPr>
          <a:xfrm rot="16200000">
            <a:off x="7646938" y="1249882"/>
            <a:ext cx="2968419" cy="2677578"/>
          </a:xfrm>
          <a:prstGeom prst="hexagon">
            <a:avLst/>
          </a:prstGeom>
          <a:noFill/>
          <a:ln w="57150">
            <a:solidFill>
              <a:srgbClr val="FFAC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7" name="Rectángulo 36"/>
          <p:cNvSpPr/>
          <p:nvPr/>
        </p:nvSpPr>
        <p:spPr>
          <a:xfrm>
            <a:off x="8160663" y="2362119"/>
            <a:ext cx="2044086" cy="882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1000"/>
              </a:spcAft>
            </a:pPr>
            <a:r>
              <a:rPr lang="es-MX" sz="12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DESARTICULACIÓN DE LAS ESTRUCTURAS CRIMINALES EN CADA UNA DE SUS NODOS. </a:t>
            </a:r>
          </a:p>
        </p:txBody>
      </p:sp>
      <p:pic>
        <p:nvPicPr>
          <p:cNvPr id="38" name="Picture 8" descr="Imagen relacionada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456" y="1474119"/>
            <a:ext cx="1043039" cy="88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Imagen 39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80606" y="3876633"/>
            <a:ext cx="941503" cy="867796"/>
          </a:xfrm>
          <a:prstGeom prst="rect">
            <a:avLst/>
          </a:prstGeom>
        </p:spPr>
      </p:pic>
      <p:pic>
        <p:nvPicPr>
          <p:cNvPr id="41" name="Imagen 40"/>
          <p:cNvPicPr>
            <a:picLocks noChangeAspect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906" y="3822252"/>
            <a:ext cx="906639" cy="906639"/>
          </a:xfrm>
          <a:prstGeom prst="rect">
            <a:avLst/>
          </a:prstGeom>
        </p:spPr>
      </p:pic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686" y="1494570"/>
            <a:ext cx="798346" cy="798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9660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6387" t="31437" r="47440" b="59085"/>
          <a:stretch/>
        </p:blipFill>
        <p:spPr>
          <a:xfrm>
            <a:off x="-91914" y="3191125"/>
            <a:ext cx="1468172" cy="1267965"/>
          </a:xfrm>
          <a:prstGeom prst="rect">
            <a:avLst/>
          </a:prstGeom>
          <a:ln w="57150">
            <a:noFill/>
          </a:ln>
        </p:spPr>
      </p:pic>
      <p:sp>
        <p:nvSpPr>
          <p:cNvPr id="12" name="CuadroTexto 11"/>
          <p:cNvSpPr txBox="1"/>
          <p:nvPr/>
        </p:nvSpPr>
        <p:spPr>
          <a:xfrm>
            <a:off x="438984" y="969023"/>
            <a:ext cx="5876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1E67C9"/>
                </a:solidFill>
                <a:latin typeface="Bookman Old Style" panose="02050604050505020204" pitchFamily="18" charset="0"/>
                <a:ea typeface="Verdana" panose="020B0604030504040204" pitchFamily="34" charset="0"/>
              </a:rPr>
              <a:t>ACCIÓN INTERAGENCIAL UNIFICADA EFECTIVA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28634" t="11275" r="29399" b="4208"/>
          <a:stretch/>
        </p:blipFill>
        <p:spPr>
          <a:xfrm>
            <a:off x="7109833" y="1094282"/>
            <a:ext cx="4483968" cy="5079495"/>
          </a:xfrm>
          <a:prstGeom prst="rect">
            <a:avLst/>
          </a:prstGeom>
          <a:ln w="57150">
            <a:solidFill>
              <a:srgbClr val="E6AE2C"/>
            </a:solidFill>
          </a:ln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4BB607D-A359-E147-8638-69491FC6F8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08" t="3128" r="3961" b="73874"/>
          <a:stretch/>
        </p:blipFill>
        <p:spPr>
          <a:xfrm>
            <a:off x="9351817" y="153000"/>
            <a:ext cx="2535905" cy="495657"/>
          </a:xfrm>
          <a:prstGeom prst="rect">
            <a:avLst/>
          </a:prstGeom>
        </p:spPr>
      </p:pic>
      <p:sp>
        <p:nvSpPr>
          <p:cNvPr id="14" name="Parallelogram 59"/>
          <p:cNvSpPr/>
          <p:nvPr/>
        </p:nvSpPr>
        <p:spPr>
          <a:xfrm>
            <a:off x="219620" y="153000"/>
            <a:ext cx="8774255" cy="504206"/>
          </a:xfrm>
          <a:prstGeom prst="rect">
            <a:avLst/>
          </a:prstGeom>
          <a:solidFill>
            <a:srgbClr val="FFAC0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uadroTexto 14"/>
          <p:cNvSpPr txBox="1"/>
          <p:nvPr/>
        </p:nvSpPr>
        <p:spPr>
          <a:xfrm>
            <a:off x="254456" y="231551"/>
            <a:ext cx="8756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bg1"/>
                </a:solidFill>
                <a:latin typeface="Bookman Old Style" panose="02050604050505020204" pitchFamily="18" charset="0"/>
                <a:ea typeface="Verdana" panose="020B0604030504040204" pitchFamily="34" charset="0"/>
              </a:rPr>
              <a:t>ARTICULACIÓN PDS – RUTA FUTURO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186826" y="3317277"/>
            <a:ext cx="53013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5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PRINCIPIO RECTOR DE LA INTERVENCIÓN AL NARCOTRÁFICO QUE PLANTEA EL SECTOR EN SU CONTRIBUCIÓN A ESA VISIÓN INTEGRAL DE </a:t>
            </a:r>
            <a:r>
              <a:rPr lang="es-CO" sz="1500" b="1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RUTA FUTURO</a:t>
            </a:r>
            <a:endParaRPr lang="es-CO" sz="1500" b="1" dirty="0"/>
          </a:p>
        </p:txBody>
      </p:sp>
      <p:sp>
        <p:nvSpPr>
          <p:cNvPr id="5" name="Rectángulo 4"/>
          <p:cNvSpPr/>
          <p:nvPr/>
        </p:nvSpPr>
        <p:spPr>
          <a:xfrm>
            <a:off x="1189430" y="4507544"/>
            <a:ext cx="5298340" cy="1327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1000"/>
              </a:spcAft>
            </a:pPr>
            <a:r>
              <a:rPr lang="es-CO" sz="15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PRINCIPIO DE UNA </a:t>
            </a:r>
            <a:r>
              <a:rPr lang="es-CO" sz="1500" b="1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SOLA ESTRATEGIA</a:t>
            </a:r>
            <a:r>
              <a:rPr lang="es-CO" sz="15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QUE COMPROMETE A TODOS LOS NIVELES DEL ESTADO, A LOS CIUDADANOS Y A TODOS LOS NIVELES TERRITORIALES DE LA ADMINISTRACIÓN PÚBLICA. </a:t>
            </a:r>
            <a:endParaRPr lang="es-CO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Related imag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24" y="4692702"/>
            <a:ext cx="827352" cy="82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ángulo 22"/>
          <p:cNvSpPr/>
          <p:nvPr/>
        </p:nvSpPr>
        <p:spPr>
          <a:xfrm>
            <a:off x="1189430" y="2182411"/>
            <a:ext cx="530131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5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PARA LOGRAR </a:t>
            </a:r>
            <a:r>
              <a:rPr lang="es-CO" sz="1500" b="1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CONTUNDENCIA, SOSTENIBILIDAD E IRREVERSIBILIDAD</a:t>
            </a:r>
            <a:r>
              <a:rPr lang="es-CO" sz="15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EN LOS RESULTADOS DE SEGURIDAD Y CONTROL INSTITUCIONAL.</a:t>
            </a:r>
            <a:endParaRPr lang="es-CO" sz="1500" b="1" dirty="0"/>
          </a:p>
        </p:txBody>
      </p:sp>
      <p:pic>
        <p:nvPicPr>
          <p:cNvPr id="1032" name="Picture 8" descr="Related image"/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18" y="2266614"/>
            <a:ext cx="1391576" cy="721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834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arallelogram 59"/>
          <p:cNvSpPr/>
          <p:nvPr/>
        </p:nvSpPr>
        <p:spPr>
          <a:xfrm>
            <a:off x="269446" y="3089501"/>
            <a:ext cx="2141096" cy="3537781"/>
          </a:xfrm>
          <a:prstGeom prst="rect">
            <a:avLst/>
          </a:prstGeom>
          <a:solidFill>
            <a:schemeClr val="bg1"/>
          </a:solidFill>
          <a:ln w="38100">
            <a:solidFill>
              <a:srgbClr val="FFAC0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lipse 9"/>
          <p:cNvSpPr/>
          <p:nvPr/>
        </p:nvSpPr>
        <p:spPr>
          <a:xfrm>
            <a:off x="549754" y="1853651"/>
            <a:ext cx="1512000" cy="1512000"/>
          </a:xfrm>
          <a:prstGeom prst="ellipse">
            <a:avLst/>
          </a:prstGeom>
          <a:solidFill>
            <a:srgbClr val="658BF7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CuadroTexto 11"/>
          <p:cNvSpPr txBox="1"/>
          <p:nvPr/>
        </p:nvSpPr>
        <p:spPr>
          <a:xfrm>
            <a:off x="219620" y="833487"/>
            <a:ext cx="77139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rgbClr val="3366CC"/>
                </a:solidFill>
                <a:latin typeface="Bookman Old Style" panose="02050604050505020204" pitchFamily="18" charset="0"/>
                <a:ea typeface="Verdana" panose="020B0604030504040204" pitchFamily="34" charset="0"/>
              </a:rPr>
              <a:t>ATENDER LAS ZONAS DEL PAÍS QUE TIENEN MAYOR AFECTACIÓN POR ESTE FENÓMENO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24BB607D-A359-E147-8638-69491FC6F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08" t="3128" r="3961" b="73874"/>
          <a:stretch/>
        </p:blipFill>
        <p:spPr>
          <a:xfrm>
            <a:off x="9351817" y="153000"/>
            <a:ext cx="2535905" cy="495657"/>
          </a:xfrm>
          <a:prstGeom prst="rect">
            <a:avLst/>
          </a:prstGeom>
        </p:spPr>
      </p:pic>
      <p:sp>
        <p:nvSpPr>
          <p:cNvPr id="14" name="Parallelogram 59"/>
          <p:cNvSpPr/>
          <p:nvPr/>
        </p:nvSpPr>
        <p:spPr>
          <a:xfrm>
            <a:off x="219620" y="153000"/>
            <a:ext cx="8774255" cy="504206"/>
          </a:xfrm>
          <a:prstGeom prst="rect">
            <a:avLst/>
          </a:prstGeom>
          <a:solidFill>
            <a:srgbClr val="FFAC0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uadroTexto 14"/>
          <p:cNvSpPr txBox="1"/>
          <p:nvPr/>
        </p:nvSpPr>
        <p:spPr>
          <a:xfrm>
            <a:off x="254456" y="231551"/>
            <a:ext cx="8756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bg1"/>
                </a:solidFill>
                <a:latin typeface="Bookman Old Style" panose="02050604050505020204" pitchFamily="18" charset="0"/>
                <a:ea typeface="Verdana" panose="020B0604030504040204" pitchFamily="34" charset="0"/>
              </a:rPr>
              <a:t>PARTIENDO DE UN ABORDAJE MACRO DEL TERRITORIO</a:t>
            </a:r>
          </a:p>
        </p:txBody>
      </p:sp>
      <p:sp>
        <p:nvSpPr>
          <p:cNvPr id="4" name="Rectángulo 3"/>
          <p:cNvSpPr/>
          <p:nvPr/>
        </p:nvSpPr>
        <p:spPr>
          <a:xfrm>
            <a:off x="371708" y="3374312"/>
            <a:ext cx="1868093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Zonas Estratégicas de Intervención Integral (ZEII) </a:t>
            </a:r>
            <a:r>
              <a:rPr lang="es-MX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Desarrollo de planes especiales de fortalecimiento del Estado social de derecho y de medidas reforzadas de protección a la población.</a:t>
            </a:r>
            <a:endParaRPr lang="es-CO" sz="15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5" name="Parallelogram 59"/>
          <p:cNvSpPr/>
          <p:nvPr/>
        </p:nvSpPr>
        <p:spPr>
          <a:xfrm>
            <a:off x="2644445" y="3104491"/>
            <a:ext cx="2141096" cy="3537781"/>
          </a:xfrm>
          <a:prstGeom prst="rect">
            <a:avLst/>
          </a:prstGeom>
          <a:solidFill>
            <a:schemeClr val="bg1"/>
          </a:solidFill>
          <a:ln w="38100">
            <a:solidFill>
              <a:srgbClr val="FFAC0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Parallelogram 59"/>
          <p:cNvSpPr/>
          <p:nvPr/>
        </p:nvSpPr>
        <p:spPr>
          <a:xfrm>
            <a:off x="5019444" y="3140337"/>
            <a:ext cx="2141096" cy="3537781"/>
          </a:xfrm>
          <a:prstGeom prst="rect">
            <a:avLst/>
          </a:prstGeom>
          <a:solidFill>
            <a:schemeClr val="bg1"/>
          </a:solidFill>
          <a:ln w="38100">
            <a:solidFill>
              <a:srgbClr val="FFAC0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Parallelogram 59"/>
          <p:cNvSpPr/>
          <p:nvPr/>
        </p:nvSpPr>
        <p:spPr>
          <a:xfrm>
            <a:off x="7394443" y="3140337"/>
            <a:ext cx="2141096" cy="3537781"/>
          </a:xfrm>
          <a:prstGeom prst="rect">
            <a:avLst/>
          </a:prstGeom>
          <a:solidFill>
            <a:schemeClr val="bg1"/>
          </a:solidFill>
          <a:ln w="38100">
            <a:solidFill>
              <a:srgbClr val="FFAC0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Parallelogram 59"/>
          <p:cNvSpPr/>
          <p:nvPr/>
        </p:nvSpPr>
        <p:spPr>
          <a:xfrm>
            <a:off x="9769443" y="3140337"/>
            <a:ext cx="2141096" cy="3537781"/>
          </a:xfrm>
          <a:prstGeom prst="rect">
            <a:avLst/>
          </a:prstGeom>
          <a:solidFill>
            <a:schemeClr val="bg1"/>
          </a:solidFill>
          <a:ln w="38100">
            <a:solidFill>
              <a:srgbClr val="FFAC0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ángulo 39"/>
          <p:cNvSpPr/>
          <p:nvPr/>
        </p:nvSpPr>
        <p:spPr>
          <a:xfrm>
            <a:off x="2705996" y="3835977"/>
            <a:ext cx="2004594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5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Microfocalización</a:t>
            </a:r>
            <a:r>
              <a:rPr lang="es-MX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en áreas estratégicas, </a:t>
            </a:r>
            <a:r>
              <a:rPr lang="es-MX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comprendidas como aquellas zonas de mayor extensión de cultivos y mayor producción </a:t>
            </a:r>
            <a:endParaRPr lang="es-CO" sz="15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1" name="Rectángulo 40"/>
          <p:cNvSpPr/>
          <p:nvPr/>
        </p:nvSpPr>
        <p:spPr>
          <a:xfrm>
            <a:off x="5155945" y="3720561"/>
            <a:ext cx="1868093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Territorios diferenciados, estrategias diferenciadas, </a:t>
            </a:r>
            <a:r>
              <a:rPr lang="es-MX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intervenciones diseñadas teniendo en cuenta las características de cada zona</a:t>
            </a:r>
            <a:endParaRPr lang="es-CO" sz="15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2" name="Rectángulo 41"/>
          <p:cNvSpPr/>
          <p:nvPr/>
        </p:nvSpPr>
        <p:spPr>
          <a:xfrm>
            <a:off x="7547720" y="3835977"/>
            <a:ext cx="1868093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Fortalecimiento de las operaciones de interdicción </a:t>
            </a:r>
            <a:r>
              <a:rPr lang="es-MX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 las vías marítimas y en los afluentes hídricos en la zona sur del país</a:t>
            </a:r>
            <a:endParaRPr lang="es-CO" sz="15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3" name="Rectángulo 42"/>
          <p:cNvSpPr/>
          <p:nvPr/>
        </p:nvSpPr>
        <p:spPr>
          <a:xfrm>
            <a:off x="9905944" y="3489728"/>
            <a:ext cx="186809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Para el control estratégico de territorios fronterizos se crearán Focos de Intervención Antinarcóticos, </a:t>
            </a:r>
            <a:r>
              <a:rPr lang="es-MX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 se fortalecerán los planes binacionales de seguridad fronteriza   </a:t>
            </a:r>
            <a:endParaRPr lang="es-CO" sz="15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5" name="Elipse 44"/>
          <p:cNvSpPr/>
          <p:nvPr/>
        </p:nvSpPr>
        <p:spPr>
          <a:xfrm>
            <a:off x="2972980" y="1853651"/>
            <a:ext cx="1512000" cy="1512000"/>
          </a:xfrm>
          <a:prstGeom prst="ellipse">
            <a:avLst/>
          </a:prstGeom>
          <a:solidFill>
            <a:srgbClr val="658BF7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7" name="Elipse 46"/>
          <p:cNvSpPr/>
          <p:nvPr/>
        </p:nvSpPr>
        <p:spPr>
          <a:xfrm>
            <a:off x="5358280" y="1853651"/>
            <a:ext cx="1512000" cy="1512000"/>
          </a:xfrm>
          <a:prstGeom prst="ellipse">
            <a:avLst/>
          </a:prstGeom>
          <a:solidFill>
            <a:srgbClr val="658BF7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9" name="Elipse 48"/>
          <p:cNvSpPr/>
          <p:nvPr/>
        </p:nvSpPr>
        <p:spPr>
          <a:xfrm>
            <a:off x="7725767" y="1853651"/>
            <a:ext cx="1512000" cy="1512000"/>
          </a:xfrm>
          <a:prstGeom prst="ellipse">
            <a:avLst/>
          </a:prstGeom>
          <a:solidFill>
            <a:srgbClr val="658BF7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1" name="Elipse 50"/>
          <p:cNvSpPr/>
          <p:nvPr/>
        </p:nvSpPr>
        <p:spPr>
          <a:xfrm>
            <a:off x="10097571" y="1853651"/>
            <a:ext cx="1512000" cy="1512000"/>
          </a:xfrm>
          <a:prstGeom prst="ellipse">
            <a:avLst/>
          </a:prstGeom>
          <a:solidFill>
            <a:srgbClr val="658BF7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084" name="Picture 12" descr="Image result for FOCUS ICON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011" y="1993621"/>
            <a:ext cx="1173938" cy="117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747332" y="2050716"/>
            <a:ext cx="1116843" cy="1116843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50000"/>
          </a:blip>
          <a:stretch>
            <a:fillRect/>
          </a:stretch>
        </p:blipFill>
        <p:spPr>
          <a:xfrm>
            <a:off x="5640413" y="2190028"/>
            <a:ext cx="926658" cy="926658"/>
          </a:xfrm>
          <a:prstGeom prst="rect">
            <a:avLst/>
          </a:prstGeom>
        </p:spPr>
      </p:pic>
      <p:pic>
        <p:nvPicPr>
          <p:cNvPr id="3088" name="Picture 16" descr="Image result for boat patrol icon"/>
          <p:cNvPicPr>
            <a:picLocks noChangeAspect="1" noChangeArrowheads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769" y="2239135"/>
            <a:ext cx="828443" cy="828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Image result for latin america icon"/>
          <p:cNvPicPr>
            <a:picLocks noChangeAspect="1" noChangeArrowheads="1"/>
          </p:cNvPicPr>
          <p:nvPr/>
        </p:nvPicPr>
        <p:blipFill>
          <a:blip r:embed="rId9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5056" y="2118512"/>
            <a:ext cx="1123978" cy="112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004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arallelogram 59"/>
          <p:cNvSpPr/>
          <p:nvPr/>
        </p:nvSpPr>
        <p:spPr>
          <a:xfrm>
            <a:off x="8244590" y="2188461"/>
            <a:ext cx="3643132" cy="3537781"/>
          </a:xfrm>
          <a:prstGeom prst="rect">
            <a:avLst/>
          </a:prstGeom>
          <a:solidFill>
            <a:srgbClr val="DDAF4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arallelogram 59"/>
          <p:cNvSpPr/>
          <p:nvPr/>
        </p:nvSpPr>
        <p:spPr>
          <a:xfrm>
            <a:off x="4290449" y="2188461"/>
            <a:ext cx="3643132" cy="3537781"/>
          </a:xfrm>
          <a:prstGeom prst="rect">
            <a:avLst/>
          </a:prstGeom>
          <a:solidFill>
            <a:srgbClr val="3366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arallelogram 59"/>
          <p:cNvSpPr/>
          <p:nvPr/>
        </p:nvSpPr>
        <p:spPr>
          <a:xfrm>
            <a:off x="280371" y="2188461"/>
            <a:ext cx="3643132" cy="3537781"/>
          </a:xfrm>
          <a:prstGeom prst="rect">
            <a:avLst/>
          </a:prstGeom>
          <a:solidFill>
            <a:srgbClr val="FFAC0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uadroTexto 11"/>
          <p:cNvSpPr txBox="1"/>
          <p:nvPr/>
        </p:nvSpPr>
        <p:spPr>
          <a:xfrm>
            <a:off x="219620" y="925942"/>
            <a:ext cx="5876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3366CC"/>
                </a:solidFill>
                <a:latin typeface="Bookman Old Style" panose="02050604050505020204" pitchFamily="18" charset="0"/>
                <a:ea typeface="Verdana" panose="020B0604030504040204" pitchFamily="34" charset="0"/>
              </a:rPr>
              <a:t>PARA IMPACTAR LOS MERCADOS INTERNOS DE DROGA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24BB607D-A359-E147-8638-69491FC6F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08" t="3128" r="3961" b="73874"/>
          <a:stretch/>
        </p:blipFill>
        <p:spPr>
          <a:xfrm>
            <a:off x="9351817" y="153000"/>
            <a:ext cx="2535905" cy="495657"/>
          </a:xfrm>
          <a:prstGeom prst="rect">
            <a:avLst/>
          </a:prstGeom>
        </p:spPr>
      </p:pic>
      <p:sp>
        <p:nvSpPr>
          <p:cNvPr id="14" name="Parallelogram 59"/>
          <p:cNvSpPr/>
          <p:nvPr/>
        </p:nvSpPr>
        <p:spPr>
          <a:xfrm>
            <a:off x="219620" y="153000"/>
            <a:ext cx="8774255" cy="504206"/>
          </a:xfrm>
          <a:prstGeom prst="rect">
            <a:avLst/>
          </a:prstGeom>
          <a:solidFill>
            <a:srgbClr val="FFAC0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uadroTexto 14"/>
          <p:cNvSpPr txBox="1"/>
          <p:nvPr/>
        </p:nvSpPr>
        <p:spPr>
          <a:xfrm>
            <a:off x="254456" y="231551"/>
            <a:ext cx="8756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bg1"/>
                </a:solidFill>
                <a:latin typeface="Bookman Old Style" panose="02050604050505020204" pitchFamily="18" charset="0"/>
                <a:ea typeface="Verdana" panose="020B0604030504040204" pitchFamily="34" charset="0"/>
              </a:rPr>
              <a:t>ATERRIZANDO A UNA VISIÓN LOCAL DEL TERRITORIO</a:t>
            </a:r>
          </a:p>
        </p:txBody>
      </p:sp>
      <p:sp>
        <p:nvSpPr>
          <p:cNvPr id="4" name="Rectángulo 3"/>
          <p:cNvSpPr/>
          <p:nvPr/>
        </p:nvSpPr>
        <p:spPr>
          <a:xfrm>
            <a:off x="475316" y="3947792"/>
            <a:ext cx="32532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600" dirty="0">
                <a:solidFill>
                  <a:schemeClr val="bg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FORTALECIMIENTO DE LA INVESTIGACIÓN, LA JUDICIALIZACIÓN Y LA SANCIÓN EFECTIVA.</a:t>
            </a:r>
            <a:endParaRPr lang="es-CO" sz="1600" dirty="0">
              <a:solidFill>
                <a:schemeClr val="bg1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530553" y="3947792"/>
            <a:ext cx="3162924" cy="1133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1000"/>
              </a:spcAft>
            </a:pPr>
            <a:r>
              <a:rPr lang="es-MX" sz="1600" dirty="0">
                <a:solidFill>
                  <a:schemeClr val="bg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OPTIMIZACIÓN DE RECURSOS A TRAVÉS DE LA COORDINACIÓN INTERINSTITUCIONAL </a:t>
            </a:r>
            <a:endParaRPr lang="es-CO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8484694" y="3947792"/>
            <a:ext cx="3162924" cy="870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1000"/>
              </a:spcAft>
            </a:pPr>
            <a:r>
              <a:rPr lang="es-MX" sz="1600" dirty="0">
                <a:solidFill>
                  <a:schemeClr val="bg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FORTALECIMIENTO DE LAS CAPACIDADES EN INTELIGENCIA </a:t>
            </a:r>
            <a:endParaRPr lang="es-CO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Image result for VERDICT ICON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336" y="2674243"/>
            <a:ext cx="1144634" cy="1144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elated image"/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379" y="2576364"/>
            <a:ext cx="1404755" cy="121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Image result for INVESTIGATION ICON"/>
          <p:cNvPicPr>
            <a:picLocks noChangeAspect="1" noChangeArrowheads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8030" y="2201503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8117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arallelogram 59"/>
          <p:cNvSpPr/>
          <p:nvPr/>
        </p:nvSpPr>
        <p:spPr>
          <a:xfrm>
            <a:off x="205106" y="2027062"/>
            <a:ext cx="3075123" cy="774390"/>
          </a:xfrm>
          <a:prstGeom prst="chevron">
            <a:avLst>
              <a:gd name="adj" fmla="val 45880"/>
            </a:avLst>
          </a:prstGeom>
          <a:solidFill>
            <a:srgbClr val="FFAC0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uadroTexto 11"/>
          <p:cNvSpPr txBox="1"/>
          <p:nvPr/>
        </p:nvSpPr>
        <p:spPr>
          <a:xfrm>
            <a:off x="219620" y="654088"/>
            <a:ext cx="54119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3366CC"/>
                </a:solidFill>
                <a:latin typeface="Bookman Old Style" panose="02050604050505020204" pitchFamily="18" charset="0"/>
                <a:ea typeface="Verdana" panose="020B0604030504040204" pitchFamily="34" charset="0"/>
              </a:rPr>
              <a:t>PARA EL PRIMER TRIMESTRE DE 2019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24BB607D-A359-E147-8638-69491FC6F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08" t="3128" r="3961" b="73874"/>
          <a:stretch/>
        </p:blipFill>
        <p:spPr>
          <a:xfrm>
            <a:off x="9351817" y="153000"/>
            <a:ext cx="2535905" cy="495657"/>
          </a:xfrm>
          <a:prstGeom prst="rect">
            <a:avLst/>
          </a:prstGeom>
        </p:spPr>
      </p:pic>
      <p:sp>
        <p:nvSpPr>
          <p:cNvPr id="14" name="Parallelogram 59"/>
          <p:cNvSpPr/>
          <p:nvPr/>
        </p:nvSpPr>
        <p:spPr>
          <a:xfrm>
            <a:off x="219620" y="153000"/>
            <a:ext cx="8774255" cy="504206"/>
          </a:xfrm>
          <a:prstGeom prst="rect">
            <a:avLst/>
          </a:prstGeom>
          <a:solidFill>
            <a:srgbClr val="FFAC0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uadroTexto 14"/>
          <p:cNvSpPr txBox="1"/>
          <p:nvPr/>
        </p:nvSpPr>
        <p:spPr>
          <a:xfrm>
            <a:off x="254456" y="231551"/>
            <a:ext cx="8756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bg1"/>
                </a:solidFill>
                <a:latin typeface="Bookman Old Style" panose="02050604050505020204" pitchFamily="18" charset="0"/>
                <a:ea typeface="Verdana" panose="020B0604030504040204" pitchFamily="34" charset="0"/>
              </a:rPr>
              <a:t>RESULTADOS OPERACIONALES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75927" y="2396139"/>
            <a:ext cx="3162924" cy="343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1000"/>
              </a:spcAft>
            </a:pPr>
            <a:r>
              <a:rPr lang="es-MX" sz="1600" dirty="0">
                <a:solidFill>
                  <a:schemeClr val="bg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INTERDICCIÓN</a:t>
            </a:r>
            <a:endParaRPr lang="es-CO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799904" y="2897440"/>
            <a:ext cx="2196443" cy="741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1000"/>
              </a:spcAft>
            </a:pPr>
            <a:r>
              <a:rPr lang="pt-BR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71,5 </a:t>
            </a:r>
            <a:r>
              <a:rPr lang="pt-B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TONELADAS DE CLORHIDRATO DE COCAÍNA INCAUTADAS.</a:t>
            </a:r>
            <a:endParaRPr lang="es-CO" sz="12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Parallelogram 59"/>
          <p:cNvSpPr/>
          <p:nvPr/>
        </p:nvSpPr>
        <p:spPr>
          <a:xfrm>
            <a:off x="3114587" y="2027062"/>
            <a:ext cx="3075123" cy="774390"/>
          </a:xfrm>
          <a:prstGeom prst="chevron">
            <a:avLst>
              <a:gd name="adj" fmla="val 45880"/>
            </a:avLst>
          </a:prstGeom>
          <a:solidFill>
            <a:srgbClr val="658BF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arallelogram 59"/>
          <p:cNvSpPr/>
          <p:nvPr/>
        </p:nvSpPr>
        <p:spPr>
          <a:xfrm>
            <a:off x="6024068" y="2031754"/>
            <a:ext cx="3075123" cy="774390"/>
          </a:xfrm>
          <a:prstGeom prst="chevron">
            <a:avLst>
              <a:gd name="adj" fmla="val 45880"/>
            </a:avLst>
          </a:prstGeom>
          <a:solidFill>
            <a:srgbClr val="DDAF4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arallelogram 59"/>
          <p:cNvSpPr/>
          <p:nvPr/>
        </p:nvSpPr>
        <p:spPr>
          <a:xfrm>
            <a:off x="8933549" y="2031754"/>
            <a:ext cx="3075123" cy="774390"/>
          </a:xfrm>
          <a:prstGeom prst="chevron">
            <a:avLst>
              <a:gd name="adj" fmla="val 45880"/>
            </a:avLst>
          </a:prstGeom>
          <a:solidFill>
            <a:srgbClr val="3366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89095" y="1546461"/>
            <a:ext cx="941503" cy="867796"/>
          </a:xfrm>
          <a:prstGeom prst="rect">
            <a:avLst/>
          </a:prstGeom>
        </p:spPr>
      </p:pic>
      <p:pic>
        <p:nvPicPr>
          <p:cNvPr id="25" name="Picture 2" descr="https://encrypted-tbn3.gstatic.com/images?q=tbn:ANd9GcQcigEsHF-G2ZE3BAflTdl7i2RsmyXH6lcB-EP2oNg1sT2CIhK-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67" y="3795335"/>
            <a:ext cx="554297" cy="554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67" y="2935658"/>
            <a:ext cx="633962" cy="633962"/>
          </a:xfrm>
          <a:prstGeom prst="rect">
            <a:avLst/>
          </a:prstGeom>
        </p:spPr>
      </p:pic>
      <p:sp>
        <p:nvSpPr>
          <p:cNvPr id="27" name="Rectángulo 26"/>
          <p:cNvSpPr/>
          <p:nvPr/>
        </p:nvSpPr>
        <p:spPr>
          <a:xfrm>
            <a:off x="2948945" y="2396139"/>
            <a:ext cx="3162924" cy="343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1000"/>
              </a:spcAft>
            </a:pPr>
            <a:r>
              <a:rPr lang="es-MX" sz="1600" dirty="0">
                <a:solidFill>
                  <a:schemeClr val="bg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FRONTERAS</a:t>
            </a:r>
            <a:endParaRPr lang="es-CO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6024068" y="2396139"/>
            <a:ext cx="3162924" cy="343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1000"/>
              </a:spcAft>
            </a:pPr>
            <a:r>
              <a:rPr lang="es-MX" sz="1600" dirty="0">
                <a:solidFill>
                  <a:schemeClr val="bg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OPERACIONES</a:t>
            </a:r>
            <a:endParaRPr lang="es-CO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Rectángulo 28"/>
          <p:cNvSpPr/>
          <p:nvPr/>
        </p:nvSpPr>
        <p:spPr>
          <a:xfrm>
            <a:off x="8892553" y="2389887"/>
            <a:ext cx="3162924" cy="355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1000"/>
              </a:spcAft>
            </a:pPr>
            <a:r>
              <a:rPr lang="es-MX" sz="1600" dirty="0">
                <a:solidFill>
                  <a:schemeClr val="bg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EXPENDIOS</a:t>
            </a:r>
            <a:endParaRPr lang="es-CO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1" name="Imagen 30"/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946" y="4761442"/>
            <a:ext cx="790791" cy="625891"/>
          </a:xfrm>
          <a:prstGeom prst="rect">
            <a:avLst/>
          </a:prstGeom>
        </p:spPr>
      </p:pic>
      <p:sp>
        <p:nvSpPr>
          <p:cNvPr id="32" name="Rectángulo 31"/>
          <p:cNvSpPr/>
          <p:nvPr/>
        </p:nvSpPr>
        <p:spPr>
          <a:xfrm>
            <a:off x="847306" y="3696965"/>
            <a:ext cx="2149041" cy="751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1000"/>
              </a:spcAft>
            </a:pPr>
            <a:r>
              <a:rPr lang="pt-BR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92,6 </a:t>
            </a:r>
            <a:r>
              <a:rPr lang="pt-B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TONELADAS DE MARIHUANA INCAUTADAS</a:t>
            </a:r>
            <a:endParaRPr lang="es-CO" sz="12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Rectángulo 33"/>
          <p:cNvSpPr/>
          <p:nvPr/>
        </p:nvSpPr>
        <p:spPr>
          <a:xfrm>
            <a:off x="874737" y="4652478"/>
            <a:ext cx="2464114" cy="751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1000"/>
              </a:spcAft>
            </a:pPr>
            <a:r>
              <a:rPr lang="es-MX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1.284 </a:t>
            </a:r>
            <a:r>
              <a:rPr lang="es-MX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INFR. PARA LA PRODUCCIÓN DE DROGAS ILÍCITAS</a:t>
            </a:r>
            <a:r>
              <a:rPr lang="pt-B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DESTRUIDAS.</a:t>
            </a:r>
            <a:endParaRPr lang="es-CO" sz="12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5" name="Imagen 34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16721" r="3525" b="1164"/>
          <a:stretch/>
        </p:blipFill>
        <p:spPr>
          <a:xfrm>
            <a:off x="129001" y="5603239"/>
            <a:ext cx="697409" cy="688503"/>
          </a:xfrm>
          <a:prstGeom prst="rect">
            <a:avLst/>
          </a:prstGeom>
        </p:spPr>
      </p:pic>
      <p:sp>
        <p:nvSpPr>
          <p:cNvPr id="36" name="Rectángulo 35"/>
          <p:cNvSpPr/>
          <p:nvPr/>
        </p:nvSpPr>
        <p:spPr>
          <a:xfrm>
            <a:off x="874737" y="5602755"/>
            <a:ext cx="2196443" cy="751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1000"/>
              </a:spcAft>
            </a:pPr>
            <a:r>
              <a:rPr lang="pt-BR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17.177 </a:t>
            </a:r>
            <a:r>
              <a:rPr lang="pt-B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HA. DE COCA ERRRADICADAS MANUALMENTE</a:t>
            </a:r>
            <a:endParaRPr lang="es-CO" sz="12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Rectángulo 36"/>
          <p:cNvSpPr/>
          <p:nvPr/>
        </p:nvSpPr>
        <p:spPr>
          <a:xfrm>
            <a:off x="4069207" y="3143815"/>
            <a:ext cx="1672698" cy="1541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1000"/>
              </a:spcAft>
            </a:pPr>
            <a:r>
              <a:rPr lang="es-MX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30,5%</a:t>
            </a:r>
            <a:r>
              <a:rPr lang="es-MX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(21,8 TONELADAS) DEL CLORHIDRATO DE COCAÍNA INCAUTADO SUCEDIÓ EN FRONTERA.</a:t>
            </a:r>
            <a:endParaRPr lang="es-CO" sz="12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8" name="Imagen 37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744" y="3964224"/>
            <a:ext cx="633962" cy="633962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88013" y="5799549"/>
            <a:ext cx="790791" cy="625891"/>
          </a:xfrm>
          <a:prstGeom prst="rect">
            <a:avLst/>
          </a:prstGeom>
        </p:spPr>
      </p:pic>
      <p:sp>
        <p:nvSpPr>
          <p:cNvPr id="41" name="Rectángulo 40"/>
          <p:cNvSpPr/>
          <p:nvPr/>
        </p:nvSpPr>
        <p:spPr>
          <a:xfrm>
            <a:off x="4069207" y="4904730"/>
            <a:ext cx="1672698" cy="1541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1000"/>
              </a:spcAft>
            </a:pPr>
            <a:r>
              <a:rPr lang="es-MX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38,8% </a:t>
            </a:r>
            <a:r>
              <a:rPr lang="es-MX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(447) DE LAS INFR. PARA LA PRODUCCIÓN DE DROGAS ILÍCITAS DESTRUIDAS FUE EN ZONAS DE FRONTERA </a:t>
            </a:r>
            <a:endParaRPr lang="es-CO" sz="12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Rectángulo 41"/>
          <p:cNvSpPr/>
          <p:nvPr/>
        </p:nvSpPr>
        <p:spPr>
          <a:xfrm>
            <a:off x="6842988" y="3151548"/>
            <a:ext cx="1080898" cy="355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1000"/>
              </a:spcAft>
            </a:pPr>
            <a:r>
              <a:rPr lang="es-CO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21</a:t>
            </a:r>
          </a:p>
        </p:txBody>
      </p:sp>
      <p:pic>
        <p:nvPicPr>
          <p:cNvPr id="43" name="Imagen 42"/>
          <p:cNvPicPr>
            <a:picLocks noChangeAspect="1"/>
          </p:cNvPicPr>
          <p:nvPr/>
        </p:nvPicPr>
        <p:blipFill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865875" y="1310557"/>
            <a:ext cx="1150064" cy="98273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9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19435" y="1351120"/>
            <a:ext cx="1024217" cy="1024217"/>
          </a:xfrm>
          <a:prstGeom prst="rect">
            <a:avLst/>
          </a:prstGeom>
        </p:spPr>
      </p:pic>
      <p:pic>
        <p:nvPicPr>
          <p:cNvPr id="44" name="Picture 2" descr="http://www.iconshock.com/img_vista/IPHONE/jobs/jpg/soldier_icon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238" y="1510787"/>
            <a:ext cx="818646" cy="818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Rectángulo 44"/>
          <p:cNvSpPr/>
          <p:nvPr/>
        </p:nvSpPr>
        <p:spPr>
          <a:xfrm>
            <a:off x="6363461" y="3457814"/>
            <a:ext cx="2196443" cy="1475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1000"/>
              </a:spcAft>
            </a:pPr>
            <a:r>
              <a:rPr lang="es-MX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OPERACIONES DE LA POLICÍA NACIONAL EN EL MARCO DE LA ESTRATEGIA DE INTERVENCIÓN INTEGRAL CONTRA EL NARCOTRÁFICO (EICON)</a:t>
            </a:r>
            <a:endParaRPr lang="es-CO" sz="12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Rectángulo 45"/>
          <p:cNvSpPr/>
          <p:nvPr/>
        </p:nvSpPr>
        <p:spPr>
          <a:xfrm>
            <a:off x="6876263" y="5374416"/>
            <a:ext cx="1047622" cy="355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1000"/>
              </a:spcAft>
            </a:pPr>
            <a:r>
              <a:rPr lang="es-CO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78</a:t>
            </a:r>
          </a:p>
        </p:txBody>
      </p:sp>
      <p:sp>
        <p:nvSpPr>
          <p:cNvPr id="47" name="Rectángulo 46"/>
          <p:cNvSpPr/>
          <p:nvPr/>
        </p:nvSpPr>
        <p:spPr>
          <a:xfrm>
            <a:off x="6363459" y="5646418"/>
            <a:ext cx="2196443" cy="685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1000"/>
              </a:spcAft>
            </a:pPr>
            <a:r>
              <a:rPr lang="es-MX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CAPTURAS POR NARCOTRÁFICO CON ORDEN JUDICIAL. </a:t>
            </a:r>
            <a:endParaRPr lang="es-CO" sz="12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8" name="Imagen 47"/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t="65491" r="81448" b="9253"/>
          <a:stretch/>
        </p:blipFill>
        <p:spPr>
          <a:xfrm>
            <a:off x="6506545" y="2896048"/>
            <a:ext cx="485948" cy="514671"/>
          </a:xfrm>
          <a:prstGeom prst="rect">
            <a:avLst/>
          </a:prstGeom>
        </p:spPr>
      </p:pic>
      <p:pic>
        <p:nvPicPr>
          <p:cNvPr id="49" name="Imagen 48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18" b="65130"/>
          <a:stretch/>
        </p:blipFill>
        <p:spPr>
          <a:xfrm>
            <a:off x="6472261" y="5065708"/>
            <a:ext cx="479529" cy="617416"/>
          </a:xfrm>
          <a:prstGeom prst="rect">
            <a:avLst/>
          </a:prstGeom>
        </p:spPr>
      </p:pic>
      <p:sp>
        <p:nvSpPr>
          <p:cNvPr id="50" name="Rectángulo 49"/>
          <p:cNvSpPr/>
          <p:nvPr/>
        </p:nvSpPr>
        <p:spPr>
          <a:xfrm>
            <a:off x="9342685" y="3442862"/>
            <a:ext cx="2196443" cy="685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1000"/>
              </a:spcAft>
            </a:pPr>
            <a:r>
              <a:rPr lang="es-MX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ALLANAMIENTOS A EXPENDIOS DE MICRO TRÁFICO EN EL PAÍS</a:t>
            </a:r>
            <a:endParaRPr lang="es-CO" sz="12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" name="Rectángulo 50"/>
          <p:cNvSpPr/>
          <p:nvPr/>
        </p:nvSpPr>
        <p:spPr>
          <a:xfrm>
            <a:off x="9865875" y="3204506"/>
            <a:ext cx="1080898" cy="355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1000"/>
              </a:spcAft>
            </a:pPr>
            <a:r>
              <a:rPr lang="es-CO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1.003</a:t>
            </a:r>
          </a:p>
        </p:txBody>
      </p:sp>
      <p:sp>
        <p:nvSpPr>
          <p:cNvPr id="52" name="Rectángulo 51"/>
          <p:cNvSpPr/>
          <p:nvPr/>
        </p:nvSpPr>
        <p:spPr>
          <a:xfrm>
            <a:off x="9351817" y="4747084"/>
            <a:ext cx="2196443" cy="289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1000"/>
              </a:spcAft>
            </a:pPr>
            <a:r>
              <a:rPr lang="es-MX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CAPTURAS</a:t>
            </a:r>
            <a:endParaRPr lang="es-CO" sz="12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3" name="Rectángulo 52"/>
          <p:cNvSpPr/>
          <p:nvPr/>
        </p:nvSpPr>
        <p:spPr>
          <a:xfrm>
            <a:off x="10050255" y="4470627"/>
            <a:ext cx="1080898" cy="355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1000"/>
              </a:spcAft>
            </a:pPr>
            <a:r>
              <a:rPr lang="es-CO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971</a:t>
            </a:r>
          </a:p>
        </p:txBody>
      </p:sp>
      <p:sp>
        <p:nvSpPr>
          <p:cNvPr id="54" name="Rectángulo 53"/>
          <p:cNvSpPr/>
          <p:nvPr/>
        </p:nvSpPr>
        <p:spPr>
          <a:xfrm>
            <a:off x="9351817" y="5722962"/>
            <a:ext cx="2196443" cy="48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1000"/>
              </a:spcAft>
            </a:pPr>
            <a:r>
              <a:rPr lang="es-MX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TONELADAS DE DROGA INCAUTADA</a:t>
            </a:r>
            <a:endParaRPr lang="es-CO" sz="12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Rectángulo 54"/>
          <p:cNvSpPr/>
          <p:nvPr/>
        </p:nvSpPr>
        <p:spPr>
          <a:xfrm>
            <a:off x="9865875" y="5386951"/>
            <a:ext cx="1080898" cy="355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1000"/>
              </a:spcAft>
            </a:pPr>
            <a:r>
              <a:rPr lang="es-CO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1,7</a:t>
            </a:r>
          </a:p>
        </p:txBody>
      </p:sp>
      <p:pic>
        <p:nvPicPr>
          <p:cNvPr id="56" name="Imagen 55"/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36459" r="66221" b="33500"/>
          <a:stretch/>
        </p:blipFill>
        <p:spPr>
          <a:xfrm>
            <a:off x="9330930" y="2894691"/>
            <a:ext cx="586599" cy="570957"/>
          </a:xfrm>
          <a:prstGeom prst="rect">
            <a:avLst/>
          </a:prstGeom>
        </p:spPr>
      </p:pic>
      <p:pic>
        <p:nvPicPr>
          <p:cNvPr id="57" name="Imagen 56"/>
          <p:cNvPicPr>
            <a:picLocks noChangeAspect="1"/>
          </p:cNvPicPr>
          <p:nvPr/>
        </p:nvPicPr>
        <p:blipFill>
          <a:blip r:embed="rId1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837" y="5233010"/>
            <a:ext cx="505692" cy="505692"/>
          </a:xfrm>
          <a:prstGeom prst="rect">
            <a:avLst/>
          </a:prstGeom>
        </p:spPr>
      </p:pic>
      <p:pic>
        <p:nvPicPr>
          <p:cNvPr id="58" name="Picture 4" descr="http://thumb7.shutterstock.com/display_pic_with_logo/598477/292860695/stock-vector-assassination-hitman-killer-murder-gunman-stick-figure-pictogram-icons-292860695.jpg"/>
          <p:cNvPicPr>
            <a:picLocks noChangeAspect="1" noChangeArrowheads="1"/>
          </p:cNvPicPr>
          <p:nvPr/>
        </p:nvPicPr>
        <p:blipFill rotWithShape="1"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50" t="69593" r="4246" b="7704"/>
          <a:stretch/>
        </p:blipFill>
        <p:spPr bwMode="auto">
          <a:xfrm>
            <a:off x="9351817" y="4291632"/>
            <a:ext cx="698438" cy="507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34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24BB607D-A359-E147-8638-69491FC6F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08" t="3128" r="3961" b="73874"/>
          <a:stretch/>
        </p:blipFill>
        <p:spPr>
          <a:xfrm>
            <a:off x="9351817" y="153000"/>
            <a:ext cx="2535905" cy="495657"/>
          </a:xfrm>
          <a:prstGeom prst="rect">
            <a:avLst/>
          </a:prstGeom>
        </p:spPr>
      </p:pic>
      <p:sp>
        <p:nvSpPr>
          <p:cNvPr id="14" name="Parallelogram 59"/>
          <p:cNvSpPr/>
          <p:nvPr/>
        </p:nvSpPr>
        <p:spPr>
          <a:xfrm>
            <a:off x="219620" y="153000"/>
            <a:ext cx="8774255" cy="504206"/>
          </a:xfrm>
          <a:prstGeom prst="rect">
            <a:avLst/>
          </a:prstGeom>
          <a:solidFill>
            <a:srgbClr val="FFAC0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uadroTexto 14"/>
          <p:cNvSpPr txBox="1"/>
          <p:nvPr/>
        </p:nvSpPr>
        <p:spPr>
          <a:xfrm>
            <a:off x="254456" y="231551"/>
            <a:ext cx="8756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bg1"/>
                </a:solidFill>
                <a:latin typeface="Bookman Old Style" panose="02050604050505020204" pitchFamily="18" charset="0"/>
                <a:ea typeface="Verdana" panose="020B0604030504040204" pitchFamily="34" charset="0"/>
              </a:rPr>
              <a:t>RESULTADOS OPERACIONALES</a:t>
            </a:r>
          </a:p>
        </p:txBody>
      </p:sp>
      <p:sp>
        <p:nvSpPr>
          <p:cNvPr id="31" name="13 CuadroTexto"/>
          <p:cNvSpPr txBox="1"/>
          <p:nvPr/>
        </p:nvSpPr>
        <p:spPr>
          <a:xfrm>
            <a:off x="167569" y="794259"/>
            <a:ext cx="4868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3366CC"/>
                </a:solidFill>
                <a:latin typeface="Bookman Old Style" panose="02050604050505020204" pitchFamily="18" charset="0"/>
              </a:rPr>
              <a:t>INCAUTACIÓN DE COCAÍNA vs. DESTRUCCIÓN DE INFRAESTRUCTURA PARA LA PRODUCCIÓN DE DROGAS IÍCITAS</a:t>
            </a:r>
          </a:p>
        </p:txBody>
      </p:sp>
      <p:grpSp>
        <p:nvGrpSpPr>
          <p:cNvPr id="32" name="15 Grupo"/>
          <p:cNvGrpSpPr/>
          <p:nvPr/>
        </p:nvGrpSpPr>
        <p:grpSpPr>
          <a:xfrm>
            <a:off x="5225482" y="534068"/>
            <a:ext cx="5152231" cy="6323931"/>
            <a:chOff x="2297729" y="442414"/>
            <a:chExt cx="4804146" cy="6415586"/>
          </a:xfrm>
        </p:grpSpPr>
        <p:pic>
          <p:nvPicPr>
            <p:cNvPr id="33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5" t="1068" r="21627" b="27647"/>
            <a:stretch/>
          </p:blipFill>
          <p:spPr bwMode="auto">
            <a:xfrm>
              <a:off x="2339752" y="442414"/>
              <a:ext cx="4762123" cy="64155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778" b="17614"/>
            <a:stretch/>
          </p:blipFill>
          <p:spPr bwMode="auto">
            <a:xfrm>
              <a:off x="2297729" y="750956"/>
              <a:ext cx="410258" cy="582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5" name="Picture 4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7511" b="17883"/>
            <a:stretch/>
          </p:blipFill>
          <p:spPr bwMode="auto">
            <a:xfrm>
              <a:off x="2699792" y="750956"/>
              <a:ext cx="303544" cy="4389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6" name="4 Grupo"/>
          <p:cNvGrpSpPr/>
          <p:nvPr/>
        </p:nvGrpSpPr>
        <p:grpSpPr>
          <a:xfrm>
            <a:off x="602993" y="2657664"/>
            <a:ext cx="2421606" cy="1591049"/>
            <a:chOff x="6851946" y="4941168"/>
            <a:chExt cx="2421606" cy="1591049"/>
          </a:xfrm>
        </p:grpSpPr>
        <p:grpSp>
          <p:nvGrpSpPr>
            <p:cNvPr id="37" name="39 Grupo"/>
            <p:cNvGrpSpPr/>
            <p:nvPr/>
          </p:nvGrpSpPr>
          <p:grpSpPr>
            <a:xfrm>
              <a:off x="6851946" y="4941168"/>
              <a:ext cx="2421606" cy="1591049"/>
              <a:chOff x="7283994" y="4869160"/>
              <a:chExt cx="2421606" cy="1591049"/>
            </a:xfrm>
          </p:grpSpPr>
          <p:sp>
            <p:nvSpPr>
              <p:cNvPr id="39" name="38 Rectángulo"/>
              <p:cNvSpPr/>
              <p:nvPr/>
            </p:nvSpPr>
            <p:spPr>
              <a:xfrm>
                <a:off x="7283994" y="4869160"/>
                <a:ext cx="2421606" cy="159104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40" name="41 CuadroTexto"/>
              <p:cNvSpPr txBox="1"/>
              <p:nvPr/>
            </p:nvSpPr>
            <p:spPr>
              <a:xfrm>
                <a:off x="7403367" y="4934295"/>
                <a:ext cx="2153154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1050" b="1" dirty="0">
                    <a:latin typeface="Bookman Old Style" panose="02050604050505020204" pitchFamily="18" charset="0"/>
                  </a:rPr>
                  <a:t>Incautación de Cocaína (Kg)</a:t>
                </a:r>
                <a:endParaRPr lang="es-ES" sz="1200" b="1" dirty="0">
                  <a:latin typeface="Bookman Old Style" panose="02050604050505020204" pitchFamily="18" charset="0"/>
                </a:endParaRPr>
              </a:p>
            </p:txBody>
          </p:sp>
        </p:grpSp>
        <p:pic>
          <p:nvPicPr>
            <p:cNvPr id="38" name="Picture 5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691" b="18802"/>
            <a:stretch/>
          </p:blipFill>
          <p:spPr bwMode="auto">
            <a:xfrm>
              <a:off x="6951411" y="5260219"/>
              <a:ext cx="1741628" cy="1271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1" name="14 Grupo"/>
          <p:cNvGrpSpPr/>
          <p:nvPr/>
        </p:nvGrpSpPr>
        <p:grpSpPr>
          <a:xfrm>
            <a:off x="568375" y="4874489"/>
            <a:ext cx="2440092" cy="1591049"/>
            <a:chOff x="6012160" y="2424324"/>
            <a:chExt cx="2440092" cy="1591049"/>
          </a:xfrm>
        </p:grpSpPr>
        <p:grpSp>
          <p:nvGrpSpPr>
            <p:cNvPr id="42" name="32 Grupo"/>
            <p:cNvGrpSpPr/>
            <p:nvPr/>
          </p:nvGrpSpPr>
          <p:grpSpPr>
            <a:xfrm>
              <a:off x="6012160" y="2424324"/>
              <a:ext cx="2440092" cy="1591049"/>
              <a:chOff x="7249375" y="4869160"/>
              <a:chExt cx="2440092" cy="1591049"/>
            </a:xfrm>
          </p:grpSpPr>
          <p:sp>
            <p:nvSpPr>
              <p:cNvPr id="44" name="35 Rectángulo"/>
              <p:cNvSpPr/>
              <p:nvPr/>
            </p:nvSpPr>
            <p:spPr>
              <a:xfrm>
                <a:off x="7283993" y="4869160"/>
                <a:ext cx="2405474" cy="159104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45" name="40 CuadroTexto"/>
              <p:cNvSpPr txBox="1"/>
              <p:nvPr/>
            </p:nvSpPr>
            <p:spPr>
              <a:xfrm>
                <a:off x="7249375" y="4934295"/>
                <a:ext cx="2440092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1050" b="1" dirty="0">
                    <a:latin typeface="Bookman Old Style" panose="02050604050505020204" pitchFamily="18" charset="0"/>
                  </a:rPr>
                  <a:t>Infraestructura Destruida (</a:t>
                </a:r>
                <a:r>
                  <a:rPr lang="es-ES" sz="1050" b="1" dirty="0" err="1">
                    <a:latin typeface="Bookman Old Style" panose="02050604050505020204" pitchFamily="18" charset="0"/>
                  </a:rPr>
                  <a:t>Und</a:t>
                </a:r>
                <a:r>
                  <a:rPr lang="es-ES" sz="1050" b="1" dirty="0">
                    <a:latin typeface="Bookman Old Style" panose="02050604050505020204" pitchFamily="18" charset="0"/>
                  </a:rPr>
                  <a:t>.)</a:t>
                </a:r>
                <a:endParaRPr lang="es-ES" sz="1200" b="1" dirty="0">
                  <a:latin typeface="Bookman Old Style" panose="02050604050505020204" pitchFamily="18" charset="0"/>
                </a:endParaRPr>
              </a:p>
            </p:txBody>
          </p:sp>
        </p:grpSp>
        <p:pic>
          <p:nvPicPr>
            <p:cNvPr id="43" name="Picture 5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512" r="21272" b="55995"/>
            <a:stretch/>
          </p:blipFill>
          <p:spPr bwMode="auto">
            <a:xfrm>
              <a:off x="6118143" y="2708920"/>
              <a:ext cx="1467605" cy="1271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6" name="Imagen 45"/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51719" y="3565790"/>
            <a:ext cx="941503" cy="867796"/>
          </a:xfrm>
          <a:prstGeom prst="rect">
            <a:avLst/>
          </a:prstGeom>
        </p:spPr>
      </p:pic>
      <p:pic>
        <p:nvPicPr>
          <p:cNvPr id="47" name="Imagen 46"/>
          <p:cNvPicPr>
            <a:picLocks noChangeAspect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13692" y="5851032"/>
            <a:ext cx="1105599" cy="87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682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24BB607D-A359-E147-8638-69491FC6F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08" t="3128" r="3961" b="73874"/>
          <a:stretch/>
        </p:blipFill>
        <p:spPr>
          <a:xfrm>
            <a:off x="9351817" y="153000"/>
            <a:ext cx="2535905" cy="495657"/>
          </a:xfrm>
          <a:prstGeom prst="rect">
            <a:avLst/>
          </a:prstGeom>
        </p:spPr>
      </p:pic>
      <p:sp>
        <p:nvSpPr>
          <p:cNvPr id="14" name="Parallelogram 59"/>
          <p:cNvSpPr/>
          <p:nvPr/>
        </p:nvSpPr>
        <p:spPr>
          <a:xfrm>
            <a:off x="219620" y="153000"/>
            <a:ext cx="8774255" cy="504206"/>
          </a:xfrm>
          <a:prstGeom prst="rect">
            <a:avLst/>
          </a:prstGeom>
          <a:solidFill>
            <a:srgbClr val="FFAC0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uadroTexto 14"/>
          <p:cNvSpPr txBox="1"/>
          <p:nvPr/>
        </p:nvSpPr>
        <p:spPr>
          <a:xfrm>
            <a:off x="254456" y="231551"/>
            <a:ext cx="8756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bg1"/>
                </a:solidFill>
                <a:latin typeface="Bookman Old Style" panose="02050604050505020204" pitchFamily="18" charset="0"/>
                <a:ea typeface="Verdana" panose="020B0604030504040204" pitchFamily="34" charset="0"/>
              </a:rPr>
              <a:t>RESULTADOS OPERACIONALES</a:t>
            </a:r>
          </a:p>
        </p:txBody>
      </p:sp>
      <p:sp>
        <p:nvSpPr>
          <p:cNvPr id="31" name="13 CuadroTexto"/>
          <p:cNvSpPr txBox="1"/>
          <p:nvPr/>
        </p:nvSpPr>
        <p:spPr>
          <a:xfrm>
            <a:off x="167569" y="794259"/>
            <a:ext cx="3724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3366CC"/>
                </a:solidFill>
                <a:latin typeface="Bookman Old Style" panose="02050604050505020204" pitchFamily="18" charset="0"/>
              </a:rPr>
              <a:t>CAPTURAS POR NARCOTRÁFICO</a:t>
            </a:r>
          </a:p>
        </p:txBody>
      </p:sp>
      <p:grpSp>
        <p:nvGrpSpPr>
          <p:cNvPr id="23" name="3 Grupo"/>
          <p:cNvGrpSpPr/>
          <p:nvPr/>
        </p:nvGrpSpPr>
        <p:grpSpPr>
          <a:xfrm>
            <a:off x="254456" y="1805775"/>
            <a:ext cx="2314704" cy="1591049"/>
            <a:chOff x="479313" y="5013176"/>
            <a:chExt cx="2314704" cy="1591049"/>
          </a:xfrm>
        </p:grpSpPr>
        <p:grpSp>
          <p:nvGrpSpPr>
            <p:cNvPr id="24" name="32 Grupo"/>
            <p:cNvGrpSpPr/>
            <p:nvPr/>
          </p:nvGrpSpPr>
          <p:grpSpPr>
            <a:xfrm>
              <a:off x="479313" y="5013176"/>
              <a:ext cx="2314704" cy="1591049"/>
              <a:chOff x="7249375" y="4869160"/>
              <a:chExt cx="2659710" cy="1591049"/>
            </a:xfrm>
          </p:grpSpPr>
          <p:sp>
            <p:nvSpPr>
              <p:cNvPr id="26" name="35 Rectángulo"/>
              <p:cNvSpPr/>
              <p:nvPr/>
            </p:nvSpPr>
            <p:spPr>
              <a:xfrm>
                <a:off x="7283992" y="4869160"/>
                <a:ext cx="2625093" cy="159104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27" name="40 CuadroTexto"/>
              <p:cNvSpPr txBox="1"/>
              <p:nvPr/>
            </p:nvSpPr>
            <p:spPr>
              <a:xfrm>
                <a:off x="7249375" y="4934295"/>
                <a:ext cx="2302782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1050" b="1" dirty="0">
                    <a:latin typeface="Bookman Old Style" panose="02050604050505020204" pitchFamily="18" charset="0"/>
                  </a:rPr>
                  <a:t>Capturas por Narcotráfico</a:t>
                </a:r>
                <a:endParaRPr lang="es-ES" sz="1200" b="1" dirty="0">
                  <a:latin typeface="Bookman Old Style" panose="02050604050505020204" pitchFamily="18" charset="0"/>
                </a:endParaRPr>
              </a:p>
            </p:txBody>
          </p:sp>
        </p:grpSp>
        <p:pic>
          <p:nvPicPr>
            <p:cNvPr id="25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437" r="19253" b="18417"/>
            <a:stretch/>
          </p:blipFill>
          <p:spPr bwMode="auto">
            <a:xfrm>
              <a:off x="657607" y="5332227"/>
              <a:ext cx="1250097" cy="1268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8" name="5 Grupo"/>
          <p:cNvGrpSpPr/>
          <p:nvPr/>
        </p:nvGrpSpPr>
        <p:grpSpPr>
          <a:xfrm>
            <a:off x="4293783" y="794259"/>
            <a:ext cx="4913279" cy="6063741"/>
            <a:chOff x="2250270" y="360268"/>
            <a:chExt cx="5058034" cy="6525116"/>
          </a:xfrm>
        </p:grpSpPr>
        <p:pic>
          <p:nvPicPr>
            <p:cNvPr id="29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5" t="3563" r="21128" b="23936"/>
            <a:stretch/>
          </p:blipFill>
          <p:spPr bwMode="auto">
            <a:xfrm>
              <a:off x="2498843" y="360268"/>
              <a:ext cx="4809461" cy="6525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" name="Picture 4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4"/>
            <a:stretch/>
          </p:blipFill>
          <p:spPr bwMode="auto">
            <a:xfrm>
              <a:off x="2250270" y="548680"/>
              <a:ext cx="497145" cy="7176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8" name="Picture 6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376" b="12247"/>
            <a:stretch/>
          </p:blipFill>
          <p:spPr bwMode="auto">
            <a:xfrm>
              <a:off x="2731708" y="548681"/>
              <a:ext cx="303750" cy="455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9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437" r="81896" b="61584"/>
            <a:stretch/>
          </p:blipFill>
          <p:spPr bwMode="auto">
            <a:xfrm>
              <a:off x="2272883" y="647711"/>
              <a:ext cx="280281" cy="257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0" name="Imagen 49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18" b="65130"/>
          <a:stretch/>
        </p:blipFill>
        <p:spPr>
          <a:xfrm>
            <a:off x="2356599" y="2601299"/>
            <a:ext cx="721456" cy="92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68688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ondo Gri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Fondo Blanc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B033349C955DF499E1CF673D342881A" ma:contentTypeVersion="1" ma:contentTypeDescription="Crear nuevo documento." ma:contentTypeScope="" ma:versionID="613ba5a5d11106dc14b471613c62d361">
  <xsd:schema xmlns:xsd="http://www.w3.org/2001/XMLSchema" xmlns:xs="http://www.w3.org/2001/XMLSchema" xmlns:p="http://schemas.microsoft.com/office/2006/metadata/properties" xmlns:ns1="http://schemas.microsoft.com/sharepoint/v3" xmlns:ns2="81cc8fc0-8d1e-4295-8f37-5d076116407c" targetNamespace="http://schemas.microsoft.com/office/2006/metadata/properties" ma:root="true" ma:fieldsID="6d99b8e97536b24545a4edb6c24f8b5a" ns1:_="" ns2:_="">
    <xsd:import namespace="http://schemas.microsoft.com/sharepoint/v3"/>
    <xsd:import namespace="81cc8fc0-8d1e-4295-8f37-5d076116407c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cc8fc0-8d1e-4295-8f37-5d076116407c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11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81cc8fc0-8d1e-4295-8f37-5d076116407c">2TV4CCKVFCYA-871573773-1433</_dlc_DocId>
    <_dlc_DocIdUrl xmlns="81cc8fc0-8d1e-4295-8f37-5d076116407c">
      <Url>https://www.minjusticia.gov.co/programas-co/ODC/_layouts/15/DocIdRedir.aspx?ID=2TV4CCKVFCYA-871573773-1433</Url>
      <Description>2TV4CCKVFCYA-871573773-1433</Description>
    </_dlc_DocIdUrl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51C3993-FACA-4973-B5EA-AF096C454C9B}"/>
</file>

<file path=customXml/itemProps2.xml><?xml version="1.0" encoding="utf-8"?>
<ds:datastoreItem xmlns:ds="http://schemas.openxmlformats.org/officeDocument/2006/customXml" ds:itemID="{AF1372E1-FD66-430B-A94E-B21666B9FDE9}"/>
</file>

<file path=customXml/itemProps3.xml><?xml version="1.0" encoding="utf-8"?>
<ds:datastoreItem xmlns:ds="http://schemas.openxmlformats.org/officeDocument/2006/customXml" ds:itemID="{874E6DD1-79E7-4C16-837B-F84E5A7AF193}"/>
</file>

<file path=customXml/itemProps4.xml><?xml version="1.0" encoding="utf-8"?>
<ds:datastoreItem xmlns:ds="http://schemas.openxmlformats.org/officeDocument/2006/customXml" ds:itemID="{B8A69BF9-137D-458D-830B-CD83F55818E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577</Words>
  <Application>Microsoft Office PowerPoint</Application>
  <PresentationFormat>Panorámica</PresentationFormat>
  <Paragraphs>62</Paragraphs>
  <Slides>10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Arial</vt:lpstr>
      <vt:lpstr>Bookman Old Style</vt:lpstr>
      <vt:lpstr>Calibri</vt:lpstr>
      <vt:lpstr>Custom Design</vt:lpstr>
      <vt:lpstr>Fondo Gris</vt:lpstr>
      <vt:lpstr>Fondo Blanco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Martha Tobon</dc:creator>
  <cp:lastModifiedBy>AUDIOVISUALES</cp:lastModifiedBy>
  <cp:revision>1718</cp:revision>
  <cp:lastPrinted>2018-10-05T01:30:10Z</cp:lastPrinted>
  <dcterms:created xsi:type="dcterms:W3CDTF">2018-07-15T13:15:44Z</dcterms:created>
  <dcterms:modified xsi:type="dcterms:W3CDTF">2019-04-03T17:14:01Z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0x0101005B033349C955DF499E1CF673D342881A</vt:lpwstr>
  </property>
  <property fmtid="{D5CDD505-2E9C-101B-9397-08002B2CF9AE}" pid="3" name="_dlc_DocIdItemGuid">
    <vt:lpwstr>0fbf1c72-82ba-4b20-a560-a84f21033118</vt:lpwstr>
  </property>
</Properties>
</file>