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3"/>
  </p:handoutMasterIdLst>
  <p:sldIdLst>
    <p:sldId id="256" r:id="rId6"/>
    <p:sldId id="257" r:id="rId7"/>
    <p:sldId id="262" r:id="rId8"/>
    <p:sldId id="266" r:id="rId9"/>
    <p:sldId id="267" r:id="rId10"/>
    <p:sldId id="259" r:id="rId11"/>
    <p:sldId id="261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5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4" Type="http://schemas.openxmlformats.org/officeDocument/2006/relationships/presProps" Target="presProps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19/06/2023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55903"/>
            <a:ext cx="8560904" cy="746194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Helvetica" pitchFamily="2" charset="0"/>
              </a:rPr>
              <a:t>RESUMEN DE IMPACTOS</a:t>
            </a: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4800" b="1" dirty="0">
                <a:solidFill>
                  <a:schemeClr val="bg1"/>
                </a:solidFill>
                <a:latin typeface="Helvetica" pitchFamily="2" charset="0"/>
              </a:rPr>
              <a:t>INDICADORES PMI</a:t>
            </a: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4800" b="1" dirty="0">
                <a:solidFill>
                  <a:schemeClr val="bg1"/>
                </a:solidFill>
                <a:latin typeface="Helvetica" pitchFamily="2" charset="0"/>
              </a:rPr>
              <a:t>AG6, AG7.1 Y AG7.2</a:t>
            </a: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endParaRPr lang="es-CO" sz="48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6" y="6639446"/>
            <a:ext cx="1778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111CDC-968F-56D6-8E0F-466608098D2C}"/>
              </a:ext>
            </a:extLst>
          </p:cNvPr>
          <p:cNvSpPr txBox="1"/>
          <p:nvPr/>
        </p:nvSpPr>
        <p:spPr>
          <a:xfrm>
            <a:off x="1934108" y="387805"/>
            <a:ext cx="846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PORCENTAJE DE MUJERES USUARIAS Y</a:t>
            </a:r>
          </a:p>
          <a:p>
            <a:pPr algn="ctr"/>
            <a:r>
              <a:rPr lang="es-CO" sz="2400" b="1" dirty="0"/>
              <a:t>Y OPERADORAS DE LOS MÉTODOS RE RESOLUCIÓN DE CONFLICTOS </a:t>
            </a:r>
            <a:endParaRPr lang="es-ES" sz="2400" b="1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63953DD4-20F7-5884-983B-FA08BB31E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51544"/>
              </p:ext>
            </p:extLst>
          </p:nvPr>
        </p:nvGraphicFramePr>
        <p:xfrm>
          <a:off x="724135" y="2368850"/>
          <a:ext cx="4092413" cy="423445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55259">
                  <a:extLst>
                    <a:ext uri="{9D8B030D-6E8A-4147-A177-3AD203B41FA5}">
                      <a16:colId xmlns:a16="http://schemas.microsoft.com/office/drawing/2014/main" val="2178141709"/>
                    </a:ext>
                  </a:extLst>
                </a:gridCol>
                <a:gridCol w="1284301">
                  <a:extLst>
                    <a:ext uri="{9D8B030D-6E8A-4147-A177-3AD203B41FA5}">
                      <a16:colId xmlns:a16="http://schemas.microsoft.com/office/drawing/2014/main" val="2369147374"/>
                    </a:ext>
                  </a:extLst>
                </a:gridCol>
                <a:gridCol w="1252853">
                  <a:extLst>
                    <a:ext uri="{9D8B030D-6E8A-4147-A177-3AD203B41FA5}">
                      <a16:colId xmlns:a16="http://schemas.microsoft.com/office/drawing/2014/main" val="1909640994"/>
                    </a:ext>
                  </a:extLst>
                </a:gridCol>
              </a:tblGrid>
              <a:tr h="639903">
                <a:tc>
                  <a:txBody>
                    <a:bodyPr/>
                    <a:lstStyle/>
                    <a:p>
                      <a:pPr fontAlgn="t"/>
                      <a:endParaRPr lang="es-ES" sz="1400" dirty="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0" dirty="0">
                          <a:effectLst/>
                        </a:rPr>
                        <a:t> </a:t>
                      </a:r>
                      <a:endParaRPr lang="es-ES" sz="1400" b="0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400" b="1" dirty="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1" dirty="0">
                          <a:effectLst/>
                        </a:rPr>
                        <a:t>Avance  </a:t>
                      </a:r>
                      <a:r>
                        <a:rPr lang="es-ES" sz="1200" b="1" dirty="0">
                          <a:effectLst/>
                        </a:rPr>
                        <a:t>ACUMULADO </a:t>
                      </a:r>
                      <a:endParaRPr lang="es-ES" sz="1400" b="1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050" b="1" i="0" dirty="0">
                          <a:effectLst/>
                        </a:rPr>
                        <a:t>PORCENTAJE ANUAL DE PARTICIPACIÓN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3798949857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fontAlgn="t"/>
                      <a:endParaRPr lang="es-ES" sz="140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1">
                          <a:effectLst/>
                        </a:rPr>
                        <a:t>2018</a:t>
                      </a:r>
                      <a:r>
                        <a:rPr lang="es-ES" sz="1400" b="0">
                          <a:effectLst/>
                        </a:rPr>
                        <a:t> </a:t>
                      </a:r>
                      <a:endParaRPr lang="es-ES" sz="1400" b="0" i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0" dirty="0">
                          <a:effectLst/>
                        </a:rPr>
                        <a:t>122.326 </a:t>
                      </a:r>
                      <a:endParaRPr lang="es-ES" sz="1400" b="0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1" dirty="0">
                          <a:effectLst/>
                        </a:rPr>
                        <a:t>55.79 </a:t>
                      </a:r>
                      <a:endParaRPr lang="es-ES" sz="1400" b="1" i="0" dirty="0">
                        <a:effectLst/>
                      </a:endParaRP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587990257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fontAlgn="t"/>
                      <a:endParaRPr lang="es-ES" sz="1400" dirty="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1" dirty="0">
                          <a:effectLst/>
                        </a:rPr>
                        <a:t>2019</a:t>
                      </a:r>
                      <a:r>
                        <a:rPr lang="es-ES" sz="1400" b="0" dirty="0">
                          <a:effectLst/>
                        </a:rPr>
                        <a:t> </a:t>
                      </a:r>
                      <a:endParaRPr lang="es-ES" sz="1400" b="0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0" dirty="0">
                          <a:effectLst/>
                        </a:rPr>
                        <a:t>245.412 </a:t>
                      </a:r>
                      <a:endParaRPr lang="es-ES" sz="1400" b="0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1" dirty="0">
                          <a:effectLst/>
                        </a:rPr>
                        <a:t>56.66 </a:t>
                      </a:r>
                      <a:endParaRPr lang="es-ES" sz="1400" b="1" i="0" dirty="0">
                        <a:effectLst/>
                      </a:endParaRP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1661171089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fontAlgn="t"/>
                      <a:endParaRPr lang="es-ES" sz="140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1">
                          <a:effectLst/>
                        </a:rPr>
                        <a:t>2020</a:t>
                      </a:r>
                      <a:r>
                        <a:rPr lang="es-ES" sz="1400" b="0">
                          <a:effectLst/>
                        </a:rPr>
                        <a:t> </a:t>
                      </a:r>
                      <a:endParaRPr lang="es-ES" sz="1400" b="0" i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0" dirty="0">
                          <a:effectLst/>
                        </a:rPr>
                        <a:t>301.845 </a:t>
                      </a:r>
                      <a:endParaRPr lang="es-ES" sz="1400" b="0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1" dirty="0">
                          <a:effectLst/>
                        </a:rPr>
                        <a:t>55.57 </a:t>
                      </a:r>
                      <a:endParaRPr lang="es-ES" sz="1400" b="1" i="0" dirty="0">
                        <a:effectLst/>
                      </a:endParaRP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1140698876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fontAlgn="t"/>
                      <a:endParaRPr lang="es-ES" sz="140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1">
                          <a:effectLst/>
                        </a:rPr>
                        <a:t>2021</a:t>
                      </a:r>
                      <a:r>
                        <a:rPr lang="es-ES" sz="1400" b="0">
                          <a:effectLst/>
                        </a:rPr>
                        <a:t> </a:t>
                      </a:r>
                      <a:endParaRPr lang="es-ES" sz="1400" b="0" i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0" dirty="0">
                          <a:effectLst/>
                        </a:rPr>
                        <a:t>375.629 </a:t>
                      </a:r>
                      <a:endParaRPr lang="es-ES" sz="1400" b="0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1" dirty="0">
                          <a:effectLst/>
                        </a:rPr>
                        <a:t>54.84 </a:t>
                      </a:r>
                      <a:endParaRPr lang="es-ES" sz="1400" b="1" i="0" dirty="0">
                        <a:effectLst/>
                      </a:endParaRP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2224199512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fontAlgn="t"/>
                      <a:endParaRPr lang="es-ES" sz="140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1">
                          <a:effectLst/>
                        </a:rPr>
                        <a:t>2022</a:t>
                      </a:r>
                      <a:r>
                        <a:rPr lang="es-ES" sz="1400" b="0">
                          <a:effectLst/>
                        </a:rPr>
                        <a:t> </a:t>
                      </a:r>
                      <a:endParaRPr lang="es-ES" sz="1400" b="0" i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0" dirty="0">
                          <a:effectLst/>
                        </a:rPr>
                        <a:t>442.818 </a:t>
                      </a:r>
                      <a:endParaRPr lang="es-ES" sz="1400" b="0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1" dirty="0">
                          <a:effectLst/>
                        </a:rPr>
                        <a:t>52.82 </a:t>
                      </a:r>
                      <a:endParaRPr lang="es-ES" sz="1400" b="1" i="0" dirty="0">
                        <a:effectLst/>
                      </a:endParaRP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278763820"/>
                  </a:ext>
                </a:extLst>
              </a:tr>
              <a:tr h="676415">
                <a:tc>
                  <a:txBody>
                    <a:bodyPr/>
                    <a:lstStyle/>
                    <a:p>
                      <a:pPr fontAlgn="t"/>
                      <a:endParaRPr lang="es-ES" sz="1400" dirty="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1" dirty="0">
                          <a:effectLst/>
                        </a:rPr>
                        <a:t>2023 </a:t>
                      </a:r>
                    </a:p>
                    <a:p>
                      <a:pPr algn="just" rtl="0" fontAlgn="base"/>
                      <a:r>
                        <a:rPr lang="es-ES" sz="1400" b="1" dirty="0">
                          <a:effectLst/>
                        </a:rPr>
                        <a:t>(31 de</a:t>
                      </a:r>
                      <a:r>
                        <a:rPr lang="es-ES" sz="1400" b="0" dirty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es-ES" sz="1400" b="1" dirty="0">
                          <a:effectLst/>
                        </a:rPr>
                        <a:t>marzo)</a:t>
                      </a:r>
                      <a:r>
                        <a:rPr lang="es-ES" sz="1400" b="0" dirty="0">
                          <a:effectLst/>
                        </a:rPr>
                        <a:t> </a:t>
                      </a:r>
                      <a:endParaRPr lang="es-ES" sz="1400" b="0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0" dirty="0">
                          <a:effectLst/>
                        </a:rPr>
                        <a:t>458.149 </a:t>
                      </a:r>
                      <a:endParaRPr lang="es-ES" sz="1400" b="0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endParaRPr lang="es-ES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1" dirty="0">
                          <a:effectLst/>
                        </a:rPr>
                        <a:t>53.44 </a:t>
                      </a:r>
                      <a:endParaRPr lang="es-ES" sz="1400" b="1" i="0" dirty="0">
                        <a:effectLst/>
                      </a:endParaRP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835943062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E8F578D2-91AE-D515-24C7-9D5A3AD13FD9}"/>
              </a:ext>
            </a:extLst>
          </p:cNvPr>
          <p:cNvSpPr txBox="1"/>
          <p:nvPr/>
        </p:nvSpPr>
        <p:spPr>
          <a:xfrm>
            <a:off x="724135" y="1616150"/>
            <a:ext cx="8632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INDICADOR A.G.7.1. </a:t>
            </a:r>
          </a:p>
          <a:p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(Porcentaje de mujeres BENEFICIARIAS)</a:t>
            </a:r>
            <a:endParaRPr lang="es-ES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5002080-43EF-B412-CC13-D3140CE1F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39480"/>
              </p:ext>
            </p:extLst>
          </p:nvPr>
        </p:nvGraphicFramePr>
        <p:xfrm>
          <a:off x="7187609" y="2220765"/>
          <a:ext cx="4572003" cy="438253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20516">
                  <a:extLst>
                    <a:ext uri="{9D8B030D-6E8A-4147-A177-3AD203B41FA5}">
                      <a16:colId xmlns:a16="http://schemas.microsoft.com/office/drawing/2014/main" val="2613962205"/>
                    </a:ext>
                  </a:extLst>
                </a:gridCol>
                <a:gridCol w="1299131">
                  <a:extLst>
                    <a:ext uri="{9D8B030D-6E8A-4147-A177-3AD203B41FA5}">
                      <a16:colId xmlns:a16="http://schemas.microsoft.com/office/drawing/2014/main" val="46097014"/>
                    </a:ext>
                  </a:extLst>
                </a:gridCol>
                <a:gridCol w="1552356">
                  <a:extLst>
                    <a:ext uri="{9D8B030D-6E8A-4147-A177-3AD203B41FA5}">
                      <a16:colId xmlns:a16="http://schemas.microsoft.com/office/drawing/2014/main" val="2980933237"/>
                    </a:ext>
                  </a:extLst>
                </a:gridCol>
              </a:tblGrid>
              <a:tr h="515337">
                <a:tc>
                  <a:txBody>
                    <a:bodyPr/>
                    <a:lstStyle/>
                    <a:p>
                      <a:pPr fontAlgn="t"/>
                      <a:endParaRPr lang="es-ES" sz="1300" dirty="0">
                        <a:effectLst/>
                      </a:endParaRPr>
                    </a:p>
                    <a:p>
                      <a:pPr algn="just" rtl="0" fontAlgn="base"/>
                      <a:r>
                        <a:rPr lang="es-ES" sz="1300" b="0" dirty="0">
                          <a:effectLst/>
                        </a:rPr>
                        <a:t> </a:t>
                      </a:r>
                      <a:endParaRPr lang="es-ES" sz="1300" b="0" i="0" dirty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400" b="1" dirty="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1" dirty="0">
                          <a:effectLst/>
                        </a:rPr>
                        <a:t>Avance  </a:t>
                      </a:r>
                      <a:r>
                        <a:rPr lang="es-ES" sz="1200" b="1" dirty="0">
                          <a:effectLst/>
                        </a:rPr>
                        <a:t>ACUMULADO </a:t>
                      </a:r>
                      <a:endParaRPr lang="es-ES" sz="1400" b="1" i="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050" b="1" i="0" dirty="0">
                          <a:effectLst/>
                        </a:rPr>
                        <a:t>PORCENTAJE ANUAL DE PARTICIPACIÓN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3096060298"/>
                  </a:ext>
                </a:extLst>
              </a:tr>
              <a:tr h="527435">
                <a:tc>
                  <a:txBody>
                    <a:bodyPr/>
                    <a:lstStyle/>
                    <a:p>
                      <a:pPr fontAlgn="t"/>
                      <a:endParaRPr lang="es-ES" sz="1300" dirty="0">
                        <a:effectLst/>
                      </a:endParaRPr>
                    </a:p>
                    <a:p>
                      <a:pPr algn="just" rtl="0" fontAlgn="base"/>
                      <a:r>
                        <a:rPr lang="es-ES" sz="1300" b="1" dirty="0">
                          <a:effectLst/>
                        </a:rPr>
                        <a:t>2018</a:t>
                      </a:r>
                      <a:r>
                        <a:rPr lang="es-ES" sz="1300" b="0" dirty="0">
                          <a:effectLst/>
                        </a:rPr>
                        <a:t> </a:t>
                      </a:r>
                      <a:endParaRPr lang="es-ES" sz="1300" b="0" i="0" dirty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13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300" b="0" dirty="0">
                          <a:effectLst/>
                        </a:rPr>
                        <a:t>5.512 </a:t>
                      </a:r>
                      <a:endParaRPr lang="es-ES" sz="1300" b="0" i="0" dirty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13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300" b="1" dirty="0">
                          <a:effectLst/>
                        </a:rPr>
                        <a:t>56.87 </a:t>
                      </a:r>
                      <a:endParaRPr lang="es-ES" sz="1300" b="1" i="0" dirty="0">
                        <a:effectLst/>
                      </a:endParaRPr>
                    </a:p>
                  </a:txBody>
                  <a:tcPr marL="65929" marR="65929" marT="32965" marB="32965"/>
                </a:tc>
                <a:extLst>
                  <a:ext uri="{0D108BD9-81ED-4DB2-BD59-A6C34878D82A}">
                    <a16:rowId xmlns:a16="http://schemas.microsoft.com/office/drawing/2014/main" val="362543548"/>
                  </a:ext>
                </a:extLst>
              </a:tr>
              <a:tr h="527435">
                <a:tc>
                  <a:txBody>
                    <a:bodyPr/>
                    <a:lstStyle/>
                    <a:p>
                      <a:pPr fontAlgn="t"/>
                      <a:endParaRPr lang="es-ES" sz="1300">
                        <a:effectLst/>
                      </a:endParaRPr>
                    </a:p>
                    <a:p>
                      <a:pPr algn="just" rtl="0" fontAlgn="base"/>
                      <a:r>
                        <a:rPr lang="es-ES" sz="1300" b="1">
                          <a:effectLst/>
                        </a:rPr>
                        <a:t>2019</a:t>
                      </a:r>
                      <a:r>
                        <a:rPr lang="es-ES" sz="1300" b="0">
                          <a:effectLst/>
                        </a:rPr>
                        <a:t> </a:t>
                      </a:r>
                      <a:endParaRPr lang="es-ES" sz="1300" b="0" i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13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300" b="0" dirty="0">
                          <a:effectLst/>
                        </a:rPr>
                        <a:t>11.276 </a:t>
                      </a:r>
                      <a:endParaRPr lang="es-ES" sz="1300" b="0" i="0" dirty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13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300" b="1" dirty="0">
                          <a:effectLst/>
                        </a:rPr>
                        <a:t>57.45 </a:t>
                      </a:r>
                      <a:endParaRPr lang="es-ES" sz="1300" b="1" i="0" dirty="0">
                        <a:effectLst/>
                      </a:endParaRPr>
                    </a:p>
                  </a:txBody>
                  <a:tcPr marL="65929" marR="65929" marT="32965" marB="32965"/>
                </a:tc>
                <a:extLst>
                  <a:ext uri="{0D108BD9-81ED-4DB2-BD59-A6C34878D82A}">
                    <a16:rowId xmlns:a16="http://schemas.microsoft.com/office/drawing/2014/main" val="1231770145"/>
                  </a:ext>
                </a:extLst>
              </a:tr>
              <a:tr h="527435">
                <a:tc>
                  <a:txBody>
                    <a:bodyPr/>
                    <a:lstStyle/>
                    <a:p>
                      <a:pPr fontAlgn="t"/>
                      <a:endParaRPr lang="es-ES" sz="1300">
                        <a:effectLst/>
                      </a:endParaRPr>
                    </a:p>
                    <a:p>
                      <a:pPr algn="just" rtl="0" fontAlgn="base"/>
                      <a:r>
                        <a:rPr lang="es-ES" sz="1300" b="1">
                          <a:effectLst/>
                        </a:rPr>
                        <a:t>2020</a:t>
                      </a:r>
                      <a:r>
                        <a:rPr lang="es-ES" sz="1300" b="0">
                          <a:effectLst/>
                        </a:rPr>
                        <a:t> </a:t>
                      </a:r>
                      <a:endParaRPr lang="es-ES" sz="1300" b="0" i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13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300" b="0" dirty="0">
                          <a:effectLst/>
                        </a:rPr>
                        <a:t>15.637 </a:t>
                      </a:r>
                      <a:endParaRPr lang="es-ES" sz="1300" b="0" i="0" dirty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13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300" b="1" dirty="0">
                          <a:effectLst/>
                        </a:rPr>
                        <a:t>56.79 </a:t>
                      </a:r>
                      <a:endParaRPr lang="es-ES" sz="1300" b="1" i="0" dirty="0">
                        <a:effectLst/>
                      </a:endParaRPr>
                    </a:p>
                  </a:txBody>
                  <a:tcPr marL="65929" marR="65929" marT="32965" marB="32965"/>
                </a:tc>
                <a:extLst>
                  <a:ext uri="{0D108BD9-81ED-4DB2-BD59-A6C34878D82A}">
                    <a16:rowId xmlns:a16="http://schemas.microsoft.com/office/drawing/2014/main" val="2564940914"/>
                  </a:ext>
                </a:extLst>
              </a:tr>
              <a:tr h="527435">
                <a:tc>
                  <a:txBody>
                    <a:bodyPr/>
                    <a:lstStyle/>
                    <a:p>
                      <a:pPr fontAlgn="t"/>
                      <a:endParaRPr lang="es-ES" sz="1300">
                        <a:effectLst/>
                      </a:endParaRPr>
                    </a:p>
                    <a:p>
                      <a:pPr algn="just" rtl="0" fontAlgn="base"/>
                      <a:r>
                        <a:rPr lang="es-ES" sz="1300" b="1">
                          <a:effectLst/>
                        </a:rPr>
                        <a:t>2021</a:t>
                      </a:r>
                      <a:r>
                        <a:rPr lang="es-ES" sz="1300" b="0">
                          <a:effectLst/>
                        </a:rPr>
                        <a:t> </a:t>
                      </a:r>
                      <a:endParaRPr lang="es-ES" sz="1300" b="0" i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13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300" b="0" dirty="0">
                          <a:effectLst/>
                        </a:rPr>
                        <a:t>21.261 </a:t>
                      </a:r>
                      <a:endParaRPr lang="es-ES" sz="1300" b="0" i="0" dirty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13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300" b="1" dirty="0">
                          <a:effectLst/>
                        </a:rPr>
                        <a:t>58.53 </a:t>
                      </a:r>
                      <a:endParaRPr lang="es-ES" sz="1300" b="1" i="0" dirty="0">
                        <a:effectLst/>
                      </a:endParaRPr>
                    </a:p>
                  </a:txBody>
                  <a:tcPr marL="65929" marR="65929" marT="32965" marB="32965"/>
                </a:tc>
                <a:extLst>
                  <a:ext uri="{0D108BD9-81ED-4DB2-BD59-A6C34878D82A}">
                    <a16:rowId xmlns:a16="http://schemas.microsoft.com/office/drawing/2014/main" val="1100377289"/>
                  </a:ext>
                </a:extLst>
              </a:tr>
              <a:tr h="527435">
                <a:tc>
                  <a:txBody>
                    <a:bodyPr/>
                    <a:lstStyle/>
                    <a:p>
                      <a:pPr fontAlgn="t"/>
                      <a:endParaRPr lang="es-ES" sz="1300" dirty="0">
                        <a:effectLst/>
                      </a:endParaRPr>
                    </a:p>
                    <a:p>
                      <a:pPr algn="just" rtl="0" fontAlgn="base"/>
                      <a:r>
                        <a:rPr lang="es-ES" sz="1300" b="1" dirty="0">
                          <a:effectLst/>
                        </a:rPr>
                        <a:t>2022</a:t>
                      </a:r>
                      <a:r>
                        <a:rPr lang="es-ES" sz="1300" b="0" dirty="0">
                          <a:effectLst/>
                        </a:rPr>
                        <a:t> </a:t>
                      </a:r>
                      <a:endParaRPr lang="es-ES" sz="1300" b="0" i="0" dirty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13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300" b="0" dirty="0">
                          <a:effectLst/>
                        </a:rPr>
                        <a:t>28.046 </a:t>
                      </a:r>
                      <a:endParaRPr lang="es-ES" sz="1300" b="0" i="0" dirty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13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300" b="1" dirty="0">
                          <a:effectLst/>
                        </a:rPr>
                        <a:t>58.71 </a:t>
                      </a:r>
                      <a:endParaRPr lang="es-ES" sz="1300" b="1" i="0" dirty="0">
                        <a:effectLst/>
                      </a:endParaRPr>
                    </a:p>
                  </a:txBody>
                  <a:tcPr marL="65929" marR="65929" marT="32965" marB="32965"/>
                </a:tc>
                <a:extLst>
                  <a:ext uri="{0D108BD9-81ED-4DB2-BD59-A6C34878D82A}">
                    <a16:rowId xmlns:a16="http://schemas.microsoft.com/office/drawing/2014/main" val="1080271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es-ES" sz="2400" dirty="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1" dirty="0">
                          <a:effectLst/>
                        </a:rPr>
                        <a:t>2023 </a:t>
                      </a:r>
                    </a:p>
                    <a:p>
                      <a:pPr algn="just" rtl="0" fontAlgn="base"/>
                      <a:r>
                        <a:rPr lang="es-ES" sz="1400" b="1" dirty="0">
                          <a:effectLst/>
                        </a:rPr>
                        <a:t>(31 de</a:t>
                      </a:r>
                      <a:r>
                        <a:rPr lang="es-ES" sz="1400" b="0" dirty="0">
                          <a:effectLst/>
                        </a:rPr>
                        <a:t> </a:t>
                      </a:r>
                      <a:endParaRPr lang="es-ES" sz="2400" b="0" dirty="0">
                        <a:effectLst/>
                      </a:endParaRPr>
                    </a:p>
                    <a:p>
                      <a:pPr algn="just" rtl="0" fontAlgn="base"/>
                      <a:r>
                        <a:rPr lang="es-ES" sz="1400" b="1" dirty="0">
                          <a:effectLst/>
                        </a:rPr>
                        <a:t>marzo)</a:t>
                      </a:r>
                      <a:r>
                        <a:rPr lang="es-ES" sz="1400" b="0" dirty="0">
                          <a:effectLst/>
                        </a:rPr>
                        <a:t> </a:t>
                      </a:r>
                      <a:endParaRPr lang="es-ES" sz="2400" b="0" i="0" dirty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24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0" dirty="0">
                          <a:effectLst/>
                        </a:rPr>
                        <a:t>29.877 </a:t>
                      </a:r>
                      <a:endParaRPr lang="es-ES" sz="2400" b="0" i="0" dirty="0">
                        <a:effectLst/>
                      </a:endParaRPr>
                    </a:p>
                  </a:txBody>
                  <a:tcPr marL="65929" marR="65929" marT="32965" marB="32965"/>
                </a:tc>
                <a:tc>
                  <a:txBody>
                    <a:bodyPr/>
                    <a:lstStyle/>
                    <a:p>
                      <a:pPr fontAlgn="t"/>
                      <a:endParaRPr lang="es-ES" sz="2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1400" b="1" dirty="0">
                          <a:effectLst/>
                        </a:rPr>
                        <a:t>36.45 </a:t>
                      </a:r>
                      <a:endParaRPr lang="es-ES" sz="2400" b="1" i="0" dirty="0">
                        <a:effectLst/>
                      </a:endParaRPr>
                    </a:p>
                  </a:txBody>
                  <a:tcPr marL="65929" marR="65929" marT="32965" marB="32965"/>
                </a:tc>
                <a:extLst>
                  <a:ext uri="{0D108BD9-81ED-4DB2-BD59-A6C34878D82A}">
                    <a16:rowId xmlns:a16="http://schemas.microsoft.com/office/drawing/2014/main" val="3990099559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926D690-FA12-053A-2003-4A1502CE4E27}"/>
              </a:ext>
            </a:extLst>
          </p:cNvPr>
          <p:cNvSpPr txBox="1"/>
          <p:nvPr/>
        </p:nvSpPr>
        <p:spPr>
          <a:xfrm>
            <a:off x="7559189" y="151999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INDICADOR A.G.7.2. </a:t>
            </a:r>
          </a:p>
          <a:p>
            <a:r>
              <a:rPr lang="es-E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(Porcentaje de mujeres OPERADORAS)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0428BF0-27D9-63B2-1C47-96A7ACC2EACF}"/>
              </a:ext>
            </a:extLst>
          </p:cNvPr>
          <p:cNvSpPr/>
          <p:nvPr/>
        </p:nvSpPr>
        <p:spPr>
          <a:xfrm>
            <a:off x="4994319" y="3583172"/>
            <a:ext cx="1990709" cy="15417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META ANUAL 30%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70E216B-5965-8302-BA9A-1AA082EB8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" y="1010092"/>
            <a:ext cx="5707252" cy="527837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EB3150-EF6E-8DD8-4429-C71EDB75E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060" y="1367466"/>
            <a:ext cx="6235700" cy="5080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B1424485-50DF-528A-3C0D-117CB816F26E}"/>
              </a:ext>
            </a:extLst>
          </p:cNvPr>
          <p:cNvSpPr txBox="1"/>
          <p:nvPr/>
        </p:nvSpPr>
        <p:spPr>
          <a:xfrm>
            <a:off x="2062716" y="92477"/>
            <a:ext cx="9022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COBERTURA DE LA IMPLEMENTACIÓN DE LA CONCILIACIÓN EN EQUIDAD 2018-2022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FAAE5B-291E-F2EE-FA76-92997AA3CED5}"/>
              </a:ext>
            </a:extLst>
          </p:cNvPr>
          <p:cNvSpPr txBox="1"/>
          <p:nvPr/>
        </p:nvSpPr>
        <p:spPr>
          <a:xfrm>
            <a:off x="2904954" y="287681"/>
            <a:ext cx="7251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/>
              <a:t>I</a:t>
            </a:r>
            <a:r>
              <a:rPr lang="es-ES" b="1" dirty="0"/>
              <a:t>MPLEMENTACIÓN DE LA CAJA DE HERRAMIENTAS EN MRC</a:t>
            </a:r>
          </a:p>
          <a:p>
            <a:pPr algn="ctr"/>
            <a:r>
              <a:rPr lang="es-ES" b="1" dirty="0"/>
              <a:t>ALIANZA MJD- USAID   2020 -2021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664366D-5CC9-6A27-C93C-8EA8E890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216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DDC0C70-00DD-0A97-39E0-ACCB17C68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34918"/>
              </p:ext>
            </p:extLst>
          </p:nvPr>
        </p:nvGraphicFramePr>
        <p:xfrm>
          <a:off x="6272631" y="1330811"/>
          <a:ext cx="5015136" cy="5478758"/>
        </p:xfrm>
        <a:graphic>
          <a:graphicData uri="http://schemas.openxmlformats.org/drawingml/2006/table">
            <a:tbl>
              <a:tblPr/>
              <a:tblGrid>
                <a:gridCol w="1923870">
                  <a:extLst>
                    <a:ext uri="{9D8B030D-6E8A-4147-A177-3AD203B41FA5}">
                      <a16:colId xmlns:a16="http://schemas.microsoft.com/office/drawing/2014/main" val="1828886964"/>
                    </a:ext>
                  </a:extLst>
                </a:gridCol>
                <a:gridCol w="1923870">
                  <a:extLst>
                    <a:ext uri="{9D8B030D-6E8A-4147-A177-3AD203B41FA5}">
                      <a16:colId xmlns:a16="http://schemas.microsoft.com/office/drawing/2014/main" val="2091330744"/>
                    </a:ext>
                  </a:extLst>
                </a:gridCol>
                <a:gridCol w="1167396">
                  <a:extLst>
                    <a:ext uri="{9D8B030D-6E8A-4147-A177-3AD203B41FA5}">
                      <a16:colId xmlns:a16="http://schemas.microsoft.com/office/drawing/2014/main" val="3088647985"/>
                    </a:ext>
                  </a:extLst>
                </a:gridCol>
              </a:tblGrid>
              <a:tr h="259343">
                <a:tc rowSpan="7"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Mediación Comunitaria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89839"/>
                  </a:ext>
                </a:extLst>
              </a:tr>
              <a:tr h="2593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747203"/>
                  </a:ext>
                </a:extLst>
              </a:tr>
              <a:tr h="2593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98407"/>
                  </a:ext>
                </a:extLst>
              </a:tr>
              <a:tr h="2593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Chocó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099734"/>
                  </a:ext>
                </a:extLst>
              </a:tr>
              <a:tr h="2593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83140"/>
                  </a:ext>
                </a:extLst>
              </a:tr>
              <a:tr h="2593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Urabá-Darién</a:t>
                      </a:r>
                      <a:r>
                        <a:rPr lang="es-CO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205332"/>
                  </a:ext>
                </a:extLst>
              </a:tr>
              <a:tr h="2593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 Cauca Antioqueño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060138"/>
                  </a:ext>
                </a:extLst>
              </a:tr>
              <a:tr h="316723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  <a:r>
                        <a:rPr lang="es-CO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571"/>
                  </a:ext>
                </a:extLst>
              </a:tr>
              <a:tr h="259343">
                <a:tc>
                  <a:txBody>
                    <a:bodyPr/>
                    <a:lstStyle/>
                    <a:p>
                      <a:pPr algn="l" fontAlgn="auto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071553"/>
                  </a:ext>
                </a:extLst>
              </a:tr>
              <a:tr h="259343">
                <a:tc rowSpan="3"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Mediación Escolar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491476"/>
                  </a:ext>
                </a:extLst>
              </a:tr>
              <a:tr h="2593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Urabá-Darién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358293"/>
                  </a:ext>
                </a:extLst>
              </a:tr>
              <a:tr h="2593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 Cauca Antioqueño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958815"/>
                  </a:ext>
                </a:extLst>
              </a:tr>
              <a:tr h="316723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r>
                        <a:rPr lang="es-CO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799891"/>
                  </a:ext>
                </a:extLst>
              </a:tr>
              <a:tr h="259343">
                <a:tc>
                  <a:txBody>
                    <a:bodyPr/>
                    <a:lstStyle/>
                    <a:p>
                      <a:pPr algn="l" fontAlgn="auto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103362"/>
                  </a:ext>
                </a:extLst>
              </a:tr>
              <a:tr h="259343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Conciliación en Equidad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577151"/>
                  </a:ext>
                </a:extLst>
              </a:tr>
              <a:tr h="316723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es-CO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53773"/>
                  </a:ext>
                </a:extLst>
              </a:tr>
              <a:tr h="259343">
                <a:tc>
                  <a:txBody>
                    <a:bodyPr/>
                    <a:lstStyle/>
                    <a:p>
                      <a:pPr algn="l" fontAlgn="auto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526411"/>
                  </a:ext>
                </a:extLst>
              </a:tr>
              <a:tr h="259343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Mediación Intercultural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</a:t>
                      </a:r>
                      <a:r>
                        <a:rPr lang="es-CO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es-CO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952746"/>
                  </a:ext>
                </a:extLst>
              </a:tr>
              <a:tr h="316723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es-CO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162" marR="62162" marT="31081" marB="3108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305464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EA3F573F-A1CE-1AA5-9C11-127B8A082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1781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7C77CA6-E165-D554-C37A-65AC5F0C2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28838"/>
              </p:ext>
            </p:extLst>
          </p:nvPr>
        </p:nvGraphicFramePr>
        <p:xfrm>
          <a:off x="373787" y="2601040"/>
          <a:ext cx="4804269" cy="4146851"/>
        </p:xfrm>
        <a:graphic>
          <a:graphicData uri="http://schemas.openxmlformats.org/drawingml/2006/table">
            <a:tbl>
              <a:tblPr/>
              <a:tblGrid>
                <a:gridCol w="1462547">
                  <a:extLst>
                    <a:ext uri="{9D8B030D-6E8A-4147-A177-3AD203B41FA5}">
                      <a16:colId xmlns:a16="http://schemas.microsoft.com/office/drawing/2014/main" val="2703299010"/>
                    </a:ext>
                  </a:extLst>
                </a:gridCol>
                <a:gridCol w="958220">
                  <a:extLst>
                    <a:ext uri="{9D8B030D-6E8A-4147-A177-3AD203B41FA5}">
                      <a16:colId xmlns:a16="http://schemas.microsoft.com/office/drawing/2014/main" val="1680836225"/>
                    </a:ext>
                  </a:extLst>
                </a:gridCol>
                <a:gridCol w="1180125">
                  <a:extLst>
                    <a:ext uri="{9D8B030D-6E8A-4147-A177-3AD203B41FA5}">
                      <a16:colId xmlns:a16="http://schemas.microsoft.com/office/drawing/2014/main" val="74795892"/>
                    </a:ext>
                  </a:extLst>
                </a:gridCol>
                <a:gridCol w="1203377">
                  <a:extLst>
                    <a:ext uri="{9D8B030D-6E8A-4147-A177-3AD203B41FA5}">
                      <a16:colId xmlns:a16="http://schemas.microsoft.com/office/drawing/2014/main" val="294124602"/>
                    </a:ext>
                  </a:extLst>
                </a:gridCol>
              </a:tblGrid>
              <a:tr h="715607"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  <a:r>
                        <a:rPr lang="es-C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Beneficiarios</a:t>
                      </a:r>
                      <a:r>
                        <a:rPr lang="es-CO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Habilitados Ley 640/2001</a:t>
                      </a:r>
                      <a:r>
                        <a:rPr lang="es-C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Habilitados</a:t>
                      </a:r>
                      <a:r>
                        <a:rPr lang="es-C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596115"/>
                  </a:ext>
                </a:extLst>
              </a:tr>
              <a:tr h="36697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  <a:r>
                        <a:rPr lang="es-C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63342"/>
                  </a:ext>
                </a:extLst>
              </a:tr>
              <a:tr h="36697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  <a:r>
                        <a:rPr lang="es-C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814312"/>
                  </a:ext>
                </a:extLst>
              </a:tr>
              <a:tr h="36697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</a:t>
                      </a:r>
                      <a:r>
                        <a:rPr lang="es-C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283445"/>
                  </a:ext>
                </a:extLst>
              </a:tr>
              <a:tr h="36697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Chocó</a:t>
                      </a:r>
                      <a:r>
                        <a:rPr lang="es-C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48220"/>
                  </a:ext>
                </a:extLst>
              </a:tr>
              <a:tr h="36697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  <a:r>
                        <a:rPr lang="es-C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79620"/>
                  </a:ext>
                </a:extLst>
              </a:tr>
              <a:tr h="36697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Urabá-Darién</a:t>
                      </a:r>
                      <a:r>
                        <a:rPr lang="es-C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345572"/>
                  </a:ext>
                </a:extLst>
              </a:tr>
              <a:tr h="495420">
                <a:tc>
                  <a:txBody>
                    <a:bodyPr/>
                    <a:lstStyle/>
                    <a:p>
                      <a:pPr algn="l" fontAlgn="base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 Cauca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Antioqueño</a:t>
                      </a:r>
                      <a:r>
                        <a:rPr lang="es-ES" sz="105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E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976781"/>
                  </a:ext>
                </a:extLst>
              </a:tr>
              <a:tr h="366978"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es-CO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05491"/>
                  </a:ext>
                </a:extLst>
              </a:tr>
              <a:tr h="366978">
                <a:tc>
                  <a:txBody>
                    <a:bodyPr/>
                    <a:lstStyle/>
                    <a:p>
                      <a:pPr algn="l" fontAlgn="auto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  <a:r>
                        <a:rPr lang="es-CO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r>
                        <a:rPr lang="es-CO" sz="14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89195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1B7B9782-5EB0-224D-A89C-50711D11DFD6}"/>
              </a:ext>
            </a:extLst>
          </p:cNvPr>
          <p:cNvSpPr txBox="1"/>
          <p:nvPr/>
        </p:nvSpPr>
        <p:spPr>
          <a:xfrm>
            <a:off x="373787" y="2244696"/>
            <a:ext cx="335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Conciliación en equidad</a:t>
            </a:r>
            <a:endParaRPr lang="es-ES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33B47AA-7FAA-E552-EE06-DCE7F08B20CD}"/>
              </a:ext>
            </a:extLst>
          </p:cNvPr>
          <p:cNvSpPr txBox="1"/>
          <p:nvPr/>
        </p:nvSpPr>
        <p:spPr>
          <a:xfrm>
            <a:off x="431273" y="1240165"/>
            <a:ext cx="466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36    municipios</a:t>
            </a:r>
          </a:p>
          <a:p>
            <a:r>
              <a:rPr lang="es-CO" b="1" dirty="0"/>
              <a:t>971  operadores formados</a:t>
            </a:r>
          </a:p>
        </p:txBody>
      </p:sp>
    </p:spTree>
    <p:extLst>
      <p:ext uri="{BB962C8B-B14F-4D97-AF65-F5344CB8AC3E}">
        <p14:creationId xmlns:p14="http://schemas.microsoft.com/office/powerpoint/2010/main" val="249581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1DEBDCC5-F07F-A7BF-18A0-E030161AE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3" t="45271" r="32848" b="16744"/>
          <a:stretch/>
        </p:blipFill>
        <p:spPr>
          <a:xfrm>
            <a:off x="3170768" y="1314934"/>
            <a:ext cx="4449348" cy="26049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C8D326-D925-1B76-D4A4-C3A7950B7D63}"/>
              </a:ext>
            </a:extLst>
          </p:cNvPr>
          <p:cNvSpPr txBox="1"/>
          <p:nvPr/>
        </p:nvSpPr>
        <p:spPr>
          <a:xfrm>
            <a:off x="3340889" y="277048"/>
            <a:ext cx="7251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CAMPAÑA  DE PROMOCIÓN DE LOS MRC/MUJERES –  </a:t>
            </a:r>
          </a:p>
          <a:p>
            <a:r>
              <a:rPr lang="es-ES" b="1" dirty="0"/>
              <a:t>MJD - Colombia Transforma de USAID. 2021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E9CA95-CCED-1BCF-0F66-8953F55C2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59" t="34884" r="58052" b="37674"/>
          <a:stretch/>
        </p:blipFill>
        <p:spPr>
          <a:xfrm>
            <a:off x="0" y="968161"/>
            <a:ext cx="2761473" cy="23055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54FEFC-7FC6-EDF8-CB75-42634993C8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75" t="39001" r="29535" b="27201"/>
          <a:stretch/>
        </p:blipFill>
        <p:spPr>
          <a:xfrm>
            <a:off x="256040" y="3096349"/>
            <a:ext cx="3199541" cy="122718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B491FF2-2C28-C477-3C5F-4322D5321E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73" t="14574" r="26919" b="41705"/>
          <a:stretch/>
        </p:blipFill>
        <p:spPr>
          <a:xfrm>
            <a:off x="0" y="4438090"/>
            <a:ext cx="4341337" cy="230556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09BA6B2-9F64-A5B3-08CB-3C50F57303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03" t="36279" r="31191" b="25737"/>
          <a:stretch/>
        </p:blipFill>
        <p:spPr>
          <a:xfrm>
            <a:off x="7699664" y="1176434"/>
            <a:ext cx="4359350" cy="260497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FD9D62D-6459-A7CC-6A93-86C9716B45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49" t="15614" r="46715" b="58760"/>
          <a:stretch/>
        </p:blipFill>
        <p:spPr>
          <a:xfrm>
            <a:off x="4676611" y="4438090"/>
            <a:ext cx="2796363" cy="175744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14A1692-F683-F8DC-C360-6B3882FC50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692" t="41551" r="33809" b="10852"/>
          <a:stretch/>
        </p:blipFill>
        <p:spPr>
          <a:xfrm>
            <a:off x="3684675" y="4034468"/>
            <a:ext cx="4014989" cy="286658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3DE896B-E639-6540-327B-CB4D3542ED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883" t="26746" r="37829" b="14291"/>
          <a:stretch/>
        </p:blipFill>
        <p:spPr>
          <a:xfrm>
            <a:off x="8043451" y="3343755"/>
            <a:ext cx="3570356" cy="35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FBA7F62C14F041A0FB3EFC7596E368" ma:contentTypeVersion="1" ma:contentTypeDescription="Crear nuevo documento." ma:contentTypeScope="" ma:versionID="348b18b5fc41e64fad00b1cd561ffcbc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2TV4CCKVFCYA-1167877901-1161</_dlc_DocId>
    <_dlc_DocIdUrl xmlns="81cc8fc0-8d1e-4295-8f37-5d076116407c">
      <Url>https://www.minjusticia.gov.co/ministerio/_layouts/15/DocIdRedir.aspx?ID=2TV4CCKVFCYA-1167877901-1161</Url>
      <Description>2TV4CCKVFCYA-1167877901-1161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1CCC2-2EC3-4F20-B22B-E88802915D23}"/>
</file>

<file path=customXml/itemProps2.xml><?xml version="1.0" encoding="utf-8"?>
<ds:datastoreItem xmlns:ds="http://schemas.openxmlformats.org/officeDocument/2006/customXml" ds:itemID="{631D6B28-F567-46C9-BB2D-A242D0650356}"/>
</file>

<file path=customXml/itemProps3.xml><?xml version="1.0" encoding="utf-8"?>
<ds:datastoreItem xmlns:ds="http://schemas.openxmlformats.org/officeDocument/2006/customXml" ds:itemID="{2E954CF4-1793-4F76-B4A8-B8CF662795A6}"/>
</file>

<file path=customXml/itemProps4.xml><?xml version="1.0" encoding="utf-8"?>
<ds:datastoreItem xmlns:ds="http://schemas.openxmlformats.org/officeDocument/2006/customXml" ds:itemID="{B6CA7C5D-5E37-4F4D-96D8-2E847D68E76E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43B38D5-9797-4E5C-9244-2C77802A0F88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369</Words>
  <Application>Microsoft Office PowerPoint</Application>
  <PresentationFormat>Panorámica</PresentationFormat>
  <Paragraphs>195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Times New Roman</vt:lpstr>
      <vt:lpstr>Tema de Office</vt:lpstr>
      <vt:lpstr>Presentación de PowerPoint</vt:lpstr>
      <vt:lpstr>RESUMEN DE IMPACTOS INDICADORES PMI AG6, AG7.1 Y AG7.2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Andrés Barreto</cp:lastModifiedBy>
  <cp:revision>26</cp:revision>
  <dcterms:created xsi:type="dcterms:W3CDTF">2023-05-08T00:34:42Z</dcterms:created>
  <dcterms:modified xsi:type="dcterms:W3CDTF">2023-06-20T03:29:33Z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0x01010020FBA7F62C14F041A0FB3EFC7596E368</vt:lpwstr>
  </property>
  <property fmtid="{D5CDD505-2E9C-101B-9397-08002B2CF9AE}" pid="3" name="_dlc_DocIdItemGuid">
    <vt:lpwstr>c80f7a98-0bf5-4c0c-aaf8-3b9612fa152d</vt:lpwstr>
  </property>
</Properties>
</file>