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21.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charts/colors1.xml" ContentType="application/vnd.ms-office.chartcolorstyl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diagrams/colors2.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Lst>
  <p:notesMasterIdLst>
    <p:notesMasterId r:id="rId13"/>
  </p:notesMasterIdLst>
  <p:sldIdLst>
    <p:sldId id="316" r:id="rId3"/>
    <p:sldId id="317" r:id="rId4"/>
    <p:sldId id="315" r:id="rId5"/>
    <p:sldId id="318" r:id="rId6"/>
    <p:sldId id="319" r:id="rId7"/>
    <p:sldId id="391" r:id="rId8"/>
    <p:sldId id="392" r:id="rId9"/>
    <p:sldId id="393" r:id="rId10"/>
    <p:sldId id="394" r:id="rId11"/>
    <p:sldId id="367" r:id="rId12"/>
  </p:sldIdLst>
  <p:sldSz cx="6858000" cy="51435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3" userDrawn="1">
          <p15:clr>
            <a:srgbClr val="A4A3A4"/>
          </p15:clr>
        </p15:guide>
        <p15:guide id="2" pos="1343" userDrawn="1">
          <p15:clr>
            <a:srgbClr val="A4A3A4"/>
          </p15:clr>
        </p15:guide>
        <p15:guide id="3" orient="horz" pos="1212" userDrawn="1">
          <p15:clr>
            <a:srgbClr val="A4A3A4"/>
          </p15:clr>
        </p15:guide>
        <p15:guide id="4" pos="35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954"/>
    <a:srgbClr val="00F26D"/>
    <a:srgbClr val="AA3F3C"/>
    <a:srgbClr val="0082B0"/>
    <a:srgbClr val="B3EBFF"/>
    <a:srgbClr val="5DD5FF"/>
    <a:srgbClr val="934BC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3250" autoAdjust="0"/>
  </p:normalViewPr>
  <p:slideViewPr>
    <p:cSldViewPr showGuides="1">
      <p:cViewPr varScale="1">
        <p:scale>
          <a:sx n="149" d="100"/>
          <a:sy n="149" d="100"/>
        </p:scale>
        <p:origin x="1386" y="108"/>
      </p:cViewPr>
      <p:guideLst>
        <p:guide orient="horz" pos="2663"/>
        <p:guide pos="1343"/>
        <p:guide orient="horz" pos="1212"/>
        <p:guide pos="35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ustomXml" Target="../customXml/item4.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7"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CO" b="0" cap="none" spc="0">
                <a:ln w="0"/>
                <a:solidFill>
                  <a:schemeClr val="tx1"/>
                </a:solidFill>
                <a:effectLst>
                  <a:outerShdw blurRad="38100" dist="19050" dir="2700000" algn="tl" rotWithShape="0">
                    <a:schemeClr val="dk1">
                      <a:alpha val="40000"/>
                    </a:schemeClr>
                  </a:outerShdw>
                </a:effectLst>
              </a:rPr>
              <a:t>Evolución</a:t>
            </a:r>
            <a:r>
              <a:rPr lang="es-CO" b="0" cap="none" spc="0" baseline="0">
                <a:ln w="0"/>
                <a:solidFill>
                  <a:schemeClr val="tx1"/>
                </a:solidFill>
                <a:effectLst>
                  <a:outerShdw blurRad="38100" dist="19050" dir="2700000" algn="tl" rotWithShape="0">
                    <a:schemeClr val="dk1">
                      <a:alpha val="40000"/>
                    </a:schemeClr>
                  </a:outerShdw>
                </a:effectLst>
              </a:rPr>
              <a:t> porcentual del proyecto</a:t>
            </a:r>
            <a:endParaRPr lang="es-CO" b="0" cap="none" spc="0">
              <a:ln w="0"/>
              <a:solidFill>
                <a:schemeClr val="tx1"/>
              </a:solidFill>
              <a:effectLst>
                <a:outerShdw blurRad="38100" dist="19050" dir="2700000" algn="tl" rotWithShape="0">
                  <a:schemeClr val="dk1">
                    <a:alpha val="40000"/>
                  </a:schemeClr>
                </a:outerShdw>
              </a:effectLst>
            </a:endParaRPr>
          </a:p>
        </c:rich>
      </c:tx>
      <c:layout/>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CO"/>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Minjusticia!$C$6</c:f>
              <c:strCache>
                <c:ptCount val="1"/>
                <c:pt idx="0">
                  <c:v>A.financiero</c:v>
                </c:pt>
              </c:strCache>
            </c:strRef>
          </c:tx>
          <c:spPr>
            <a:blipFill>
              <a:blip xmlns:r="http://schemas.openxmlformats.org/officeDocument/2006/relationships" r:embed="rId4"/>
              <a:tile tx="0" ty="0" sx="100000" sy="100000" flip="none" algn="tl"/>
            </a:blipFill>
            <a:ln w="9525" cap="flat" cmpd="sng" algn="ctr">
              <a:solidFill>
                <a:schemeClr val="accent6">
                  <a:shade val="95000"/>
                </a:schemeClr>
              </a:solidFill>
              <a:round/>
            </a:ln>
            <a:effectLst/>
            <a:sp3d contourW="9525">
              <a:contourClr>
                <a:schemeClr val="accent6">
                  <a:shade val="95000"/>
                </a:schemeClr>
              </a:contourClr>
            </a:sp3d>
          </c:spPr>
          <c:cat>
            <c:strRef>
              <c:f>Minjusticia!$D$5:$N$5</c:f>
              <c:strCache>
                <c:ptCount val="11"/>
                <c:pt idx="0">
                  <c:v>Ene</c:v>
                </c:pt>
                <c:pt idx="1">
                  <c:v>Feb</c:v>
                </c:pt>
                <c:pt idx="2">
                  <c:v>Mar</c:v>
                </c:pt>
                <c:pt idx="3">
                  <c:v>Abr</c:v>
                </c:pt>
                <c:pt idx="4">
                  <c:v>May</c:v>
                </c:pt>
                <c:pt idx="5">
                  <c:v>Jun</c:v>
                </c:pt>
                <c:pt idx="6">
                  <c:v>Jul</c:v>
                </c:pt>
                <c:pt idx="7">
                  <c:v>Agost</c:v>
                </c:pt>
                <c:pt idx="8">
                  <c:v>Sept</c:v>
                </c:pt>
                <c:pt idx="9">
                  <c:v>Oct</c:v>
                </c:pt>
                <c:pt idx="10">
                  <c:v>Nov</c:v>
                </c:pt>
              </c:strCache>
            </c:strRef>
          </c:cat>
          <c:val>
            <c:numRef>
              <c:f>Minjusticia!$D$6:$N$6</c:f>
              <c:numCache>
                <c:formatCode>0.00%</c:formatCode>
                <c:ptCount val="11"/>
                <c:pt idx="0">
                  <c:v>0</c:v>
                </c:pt>
                <c:pt idx="1">
                  <c:v>3.5000000000000001E-3</c:v>
                </c:pt>
              </c:numCache>
            </c:numRef>
          </c:val>
          <c:smooth val="0"/>
        </c:ser>
        <c:ser>
          <c:idx val="1"/>
          <c:order val="1"/>
          <c:tx>
            <c:strRef>
              <c:f>Minjusticia!$C$7</c:f>
              <c:strCache>
                <c:ptCount val="1"/>
                <c:pt idx="0">
                  <c:v>A. fisico</c:v>
                </c:pt>
              </c:strCache>
            </c:strRef>
          </c:tx>
          <c:spPr>
            <a:blipFill>
              <a:blip xmlns:r="http://schemas.openxmlformats.org/officeDocument/2006/relationships" r:embed="rId5"/>
              <a:tile tx="0" ty="0" sx="100000" sy="100000" flip="none" algn="tl"/>
            </a:blipFill>
            <a:ln w="9525" cap="flat" cmpd="sng" algn="ctr">
              <a:solidFill>
                <a:schemeClr val="accent5">
                  <a:shade val="95000"/>
                </a:schemeClr>
              </a:solidFill>
              <a:round/>
            </a:ln>
            <a:effectLst/>
            <a:sp3d contourW="9525">
              <a:contourClr>
                <a:schemeClr val="accent5">
                  <a:shade val="95000"/>
                </a:schemeClr>
              </a:contourClr>
            </a:sp3d>
          </c:spPr>
          <c:cat>
            <c:strRef>
              <c:f>Minjusticia!$D$5:$N$5</c:f>
              <c:strCache>
                <c:ptCount val="11"/>
                <c:pt idx="0">
                  <c:v>Ene</c:v>
                </c:pt>
                <c:pt idx="1">
                  <c:v>Feb</c:v>
                </c:pt>
                <c:pt idx="2">
                  <c:v>Mar</c:v>
                </c:pt>
                <c:pt idx="3">
                  <c:v>Abr</c:v>
                </c:pt>
                <c:pt idx="4">
                  <c:v>May</c:v>
                </c:pt>
                <c:pt idx="5">
                  <c:v>Jun</c:v>
                </c:pt>
                <c:pt idx="6">
                  <c:v>Jul</c:v>
                </c:pt>
                <c:pt idx="7">
                  <c:v>Agost</c:v>
                </c:pt>
                <c:pt idx="8">
                  <c:v>Sept</c:v>
                </c:pt>
                <c:pt idx="9">
                  <c:v>Oct</c:v>
                </c:pt>
                <c:pt idx="10">
                  <c:v>Nov</c:v>
                </c:pt>
              </c:strCache>
            </c:strRef>
          </c:cat>
          <c:val>
            <c:numRef>
              <c:f>Minjusticia!$D$7:$N$7</c:f>
              <c:numCache>
                <c:formatCode>0.00%</c:formatCode>
                <c:ptCount val="11"/>
                <c:pt idx="0">
                  <c:v>0</c:v>
                </c:pt>
                <c:pt idx="1">
                  <c:v>0</c:v>
                </c:pt>
              </c:numCache>
            </c:numRef>
          </c:val>
          <c:smooth val="0"/>
        </c:ser>
        <c:ser>
          <c:idx val="2"/>
          <c:order val="2"/>
          <c:tx>
            <c:strRef>
              <c:f>Minjusticia!$C$8</c:f>
              <c:strCache>
                <c:ptCount val="1"/>
                <c:pt idx="0">
                  <c:v>A. de Gestión</c:v>
                </c:pt>
              </c:strCache>
            </c:strRef>
          </c:tx>
          <c:spPr>
            <a:blipFill>
              <a:blip xmlns:r="http://schemas.openxmlformats.org/officeDocument/2006/relationships" r:embed="rId6"/>
              <a:tile tx="0" ty="0" sx="100000" sy="100000" flip="none" algn="tl"/>
            </a:blipFill>
            <a:ln w="9525" cap="flat" cmpd="sng" algn="ctr">
              <a:solidFill>
                <a:schemeClr val="accent4">
                  <a:shade val="95000"/>
                </a:schemeClr>
              </a:solidFill>
              <a:round/>
            </a:ln>
            <a:effectLst/>
            <a:sp3d contourW="9525">
              <a:contourClr>
                <a:schemeClr val="accent4">
                  <a:shade val="95000"/>
                </a:schemeClr>
              </a:contourClr>
            </a:sp3d>
          </c:spPr>
          <c:cat>
            <c:strRef>
              <c:f>Minjusticia!$D$5:$N$5</c:f>
              <c:strCache>
                <c:ptCount val="11"/>
                <c:pt idx="0">
                  <c:v>Ene</c:v>
                </c:pt>
                <c:pt idx="1">
                  <c:v>Feb</c:v>
                </c:pt>
                <c:pt idx="2">
                  <c:v>Mar</c:v>
                </c:pt>
                <c:pt idx="3">
                  <c:v>Abr</c:v>
                </c:pt>
                <c:pt idx="4">
                  <c:v>May</c:v>
                </c:pt>
                <c:pt idx="5">
                  <c:v>Jun</c:v>
                </c:pt>
                <c:pt idx="6">
                  <c:v>Jul</c:v>
                </c:pt>
                <c:pt idx="7">
                  <c:v>Agost</c:v>
                </c:pt>
                <c:pt idx="8">
                  <c:v>Sept</c:v>
                </c:pt>
                <c:pt idx="9">
                  <c:v>Oct</c:v>
                </c:pt>
                <c:pt idx="10">
                  <c:v>Nov</c:v>
                </c:pt>
              </c:strCache>
            </c:strRef>
          </c:cat>
          <c:val>
            <c:numRef>
              <c:f>Minjusticia!$D$8:$N$8</c:f>
              <c:numCache>
                <c:formatCode>0.00%</c:formatCode>
                <c:ptCount val="11"/>
                <c:pt idx="0">
                  <c:v>4.5999999999999999E-2</c:v>
                </c:pt>
                <c:pt idx="1">
                  <c:v>6.6000000000000003E-2</c:v>
                </c:pt>
              </c:numCache>
            </c:numRef>
          </c:val>
          <c:smooth val="0"/>
        </c:ser>
        <c:dLbls>
          <c:showLegendKey val="0"/>
          <c:showVal val="0"/>
          <c:showCatName val="0"/>
          <c:showSerName val="0"/>
          <c:showPercent val="0"/>
          <c:showBubbleSize val="0"/>
        </c:dLbls>
        <c:axId val="1514779536"/>
        <c:axId val="1514780080"/>
        <c:axId val="1359814752"/>
      </c:line3DChart>
      <c:catAx>
        <c:axId val="151477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4780080"/>
        <c:crosses val="autoZero"/>
        <c:auto val="1"/>
        <c:lblAlgn val="ctr"/>
        <c:lblOffset val="100"/>
        <c:noMultiLvlLbl val="0"/>
      </c:catAx>
      <c:valAx>
        <c:axId val="1514780080"/>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514779536"/>
        <c:crosses val="autoZero"/>
        <c:crossBetween val="between"/>
      </c:valAx>
      <c:serAx>
        <c:axId val="1359814752"/>
        <c:scaling>
          <c:orientation val="minMax"/>
        </c:scaling>
        <c:delete val="1"/>
        <c:axPos val="b"/>
        <c:majorTickMark val="none"/>
        <c:minorTickMark val="none"/>
        <c:tickLblPos val="nextTo"/>
        <c:crossAx val="1514780080"/>
        <c:crosses val="autoZero"/>
      </c:serAx>
      <c:dTable>
        <c:showHorzBorder val="1"/>
        <c:showVertBorder val="1"/>
        <c:showOutline val="1"/>
        <c:showKeys val="1"/>
        <c:spPr>
          <a:noFill/>
          <a:ln w="9525">
            <a:solidFill>
              <a:schemeClr val="tx1"/>
            </a:solidFill>
          </a:ln>
          <a:effectLst/>
        </c:spPr>
        <c:txPr>
          <a:bodyPr rot="0" spcFirstLastPara="1" vertOverflow="ellipsis" vert="horz" wrap="square" anchor="ctr" anchorCtr="1"/>
          <a:lstStyle/>
          <a:p>
            <a:pPr rtl="0">
              <a:defRPr sz="5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showDLblsOverMax val="0"/>
  </c:chart>
  <c:spPr>
    <a:noFill/>
    <a:ln>
      <a:noFill/>
    </a:ln>
    <a:effectLst/>
  </c:spPr>
  <c:txPr>
    <a:bodyPr/>
    <a:lstStyle/>
    <a:p>
      <a:pPr>
        <a:defRPr/>
      </a:pPr>
      <a:endParaRPr lang="es-CO"/>
    </a:p>
  </c:txPr>
  <c:externalData r:id="rId7">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E2F7D-4E88-4660-8C78-17209E7E50C1}" type="doc">
      <dgm:prSet loTypeId="urn:microsoft.com/office/officeart/2005/8/layout/vList4" loCatId="list" qsTypeId="urn:microsoft.com/office/officeart/2005/8/quickstyle/3d2" qsCatId="3D" csTypeId="urn:microsoft.com/office/officeart/2005/8/colors/accent1_4" csCatId="accent1" phldr="1"/>
      <dgm:spPr/>
      <dgm:t>
        <a:bodyPr/>
        <a:lstStyle/>
        <a:p>
          <a:endParaRPr lang="es-CO"/>
        </a:p>
      </dgm:t>
    </dgm:pt>
    <dgm:pt modelId="{E66370F7-CF03-4D28-ACE9-46992CAE8307}">
      <dgm:prSet phldrT="[Texto]" custT="1"/>
      <dgm:spPr/>
      <dgm:t>
        <a:bodyPr/>
        <a:lstStyle/>
        <a:p>
          <a:r>
            <a:rPr lang="es-CO" sz="1000" dirty="0" smtClean="0"/>
            <a:t>La fuente de información del presente informe es el Sistema de Seguimiento a Proyectos de Inversión – SPI, el cual es administrado por el Departamento Nacional de Planeación, para las cifras del avance físico y avance de gestión.</a:t>
          </a:r>
          <a:endParaRPr lang="es-CO" sz="1000" dirty="0"/>
        </a:p>
      </dgm:t>
    </dgm:pt>
    <dgm:pt modelId="{58DE08CC-6355-4FEB-A68A-618A6566EE03}" type="parTrans" cxnId="{041AAAD5-1871-4B69-A1F9-4B92C36EA1A3}">
      <dgm:prSet/>
      <dgm:spPr/>
      <dgm:t>
        <a:bodyPr/>
        <a:lstStyle/>
        <a:p>
          <a:endParaRPr lang="es-CO"/>
        </a:p>
      </dgm:t>
    </dgm:pt>
    <dgm:pt modelId="{57652489-7C15-4466-8B34-A8AAD0F8B7B7}" type="sibTrans" cxnId="{041AAAD5-1871-4B69-A1F9-4B92C36EA1A3}">
      <dgm:prSet/>
      <dgm:spPr/>
      <dgm:t>
        <a:bodyPr/>
        <a:lstStyle/>
        <a:p>
          <a:endParaRPr lang="es-CO"/>
        </a:p>
      </dgm:t>
    </dgm:pt>
    <dgm:pt modelId="{42FEA1E2-D947-4FA8-9CA2-783A1F9B4C3E}">
      <dgm:prSet custT="1"/>
      <dgm:spPr/>
      <dgm:t>
        <a:bodyPr/>
        <a:lstStyle/>
        <a:p>
          <a:r>
            <a:rPr lang="es-CO" sz="1000" dirty="0" smtClean="0"/>
            <a:t>La información que se encuentra registrada en el SPI, es diligenciada por cada una de las Direcciones responsables de los proyectos de inversión que se encuentran en ejecución en la vigencia.</a:t>
          </a:r>
          <a:endParaRPr lang="es-CO" sz="1000" dirty="0"/>
        </a:p>
      </dgm:t>
    </dgm:pt>
    <dgm:pt modelId="{564E460B-C797-47CC-AC52-98750E23FC25}" type="parTrans" cxnId="{98C392BC-E202-4E83-89F1-5EEA179FC8D7}">
      <dgm:prSet/>
      <dgm:spPr/>
      <dgm:t>
        <a:bodyPr/>
        <a:lstStyle/>
        <a:p>
          <a:endParaRPr lang="es-CO"/>
        </a:p>
      </dgm:t>
    </dgm:pt>
    <dgm:pt modelId="{B9AC1B8D-72FC-45AD-97FC-13A602DC1459}" type="sibTrans" cxnId="{98C392BC-E202-4E83-89F1-5EEA179FC8D7}">
      <dgm:prSet/>
      <dgm:spPr/>
      <dgm:t>
        <a:bodyPr/>
        <a:lstStyle/>
        <a:p>
          <a:endParaRPr lang="es-CO"/>
        </a:p>
      </dgm:t>
    </dgm:pt>
    <dgm:pt modelId="{C32E76A2-3AE3-4DBF-8373-B13C0AA0B987}">
      <dgm:prSet custT="1"/>
      <dgm:spPr/>
      <dgm:t>
        <a:bodyPr/>
        <a:lstStyle/>
        <a:p>
          <a:r>
            <a:rPr lang="es-CO" sz="1000" dirty="0" smtClean="0">
              <a:solidFill>
                <a:srgbClr val="002060"/>
              </a:solidFill>
            </a:rPr>
            <a:t>El avance financiero corresponde a la ejecución presupuestal por concepto de obligaciones. Además es importante mencionar que se compara con la apropiación vigente.</a:t>
          </a:r>
          <a:endParaRPr lang="es-CO" sz="1000" dirty="0">
            <a:solidFill>
              <a:srgbClr val="002060"/>
            </a:solidFill>
          </a:endParaRPr>
        </a:p>
      </dgm:t>
    </dgm:pt>
    <dgm:pt modelId="{12AAAE19-3A8B-4522-AE09-337E79214D77}" type="parTrans" cxnId="{BCD9A3CA-ADB9-4D6C-BC0F-2BB997BCCDFF}">
      <dgm:prSet/>
      <dgm:spPr/>
      <dgm:t>
        <a:bodyPr/>
        <a:lstStyle/>
        <a:p>
          <a:endParaRPr lang="es-CO"/>
        </a:p>
      </dgm:t>
    </dgm:pt>
    <dgm:pt modelId="{224C4453-00DC-444F-9BAA-40BDC1DFCDB2}" type="sibTrans" cxnId="{BCD9A3CA-ADB9-4D6C-BC0F-2BB997BCCDFF}">
      <dgm:prSet/>
      <dgm:spPr/>
      <dgm:t>
        <a:bodyPr/>
        <a:lstStyle/>
        <a:p>
          <a:endParaRPr lang="es-CO"/>
        </a:p>
      </dgm:t>
    </dgm:pt>
    <dgm:pt modelId="{67CDE79C-ADF6-4A98-BE6E-129B8DF1E9EC}">
      <dgm:prSet custT="1"/>
      <dgm:spPr/>
      <dgm:t>
        <a:bodyPr/>
        <a:lstStyle/>
        <a:p>
          <a:r>
            <a:rPr lang="es-CO" sz="1000" dirty="0" smtClean="0">
              <a:solidFill>
                <a:srgbClr val="002060"/>
              </a:solidFill>
            </a:rPr>
            <a:t>El periodo objeto de reporte del presente informe con corte a Febrero 28 de 2019.</a:t>
          </a:r>
          <a:endParaRPr lang="es-CO" sz="1000" dirty="0">
            <a:solidFill>
              <a:srgbClr val="002060"/>
            </a:solidFill>
          </a:endParaRPr>
        </a:p>
      </dgm:t>
    </dgm:pt>
    <dgm:pt modelId="{17D06C56-4FA7-4844-BB7A-32FD401B6AFC}" type="parTrans" cxnId="{38526DDD-6D92-4170-8989-6FF3F0EC3C27}">
      <dgm:prSet/>
      <dgm:spPr/>
      <dgm:t>
        <a:bodyPr/>
        <a:lstStyle/>
        <a:p>
          <a:endParaRPr lang="es-CO"/>
        </a:p>
      </dgm:t>
    </dgm:pt>
    <dgm:pt modelId="{9A6B6DE1-B67E-4E01-B94D-C53602CC369C}" type="sibTrans" cxnId="{38526DDD-6D92-4170-8989-6FF3F0EC3C27}">
      <dgm:prSet/>
      <dgm:spPr/>
      <dgm:t>
        <a:bodyPr/>
        <a:lstStyle/>
        <a:p>
          <a:endParaRPr lang="es-CO"/>
        </a:p>
      </dgm:t>
    </dgm:pt>
    <dgm:pt modelId="{B723C56B-1AD9-4AB5-A865-093E0D158E09}">
      <dgm:prSet custT="1"/>
      <dgm:spPr/>
      <dgm:t>
        <a:bodyPr/>
        <a:lstStyle/>
        <a:p>
          <a:r>
            <a:rPr lang="es-CO" sz="1000" dirty="0" smtClean="0"/>
            <a:t>Los colores de los indicadores corresponden a los siguientes rangos de cumplimiento: </a:t>
          </a:r>
          <a:r>
            <a:rPr lang="es-CO" sz="1000" dirty="0" smtClean="0">
              <a:solidFill>
                <a:schemeClr val="bg1"/>
              </a:solidFill>
            </a:rPr>
            <a:t>Color Rojo entre 0 %y 49,9%; Color Amarillo entre 50% y 74,9%; y Color Verde entre 75% y 100%</a:t>
          </a:r>
          <a:endParaRPr lang="es-CO" sz="1000" dirty="0">
            <a:solidFill>
              <a:schemeClr val="bg1"/>
            </a:solidFill>
          </a:endParaRPr>
        </a:p>
      </dgm:t>
    </dgm:pt>
    <dgm:pt modelId="{4BEA9530-884C-4590-AC69-6FD605D3B5DF}" type="parTrans" cxnId="{4DE3BC56-59B4-4123-978B-AD11A530BE16}">
      <dgm:prSet/>
      <dgm:spPr/>
      <dgm:t>
        <a:bodyPr/>
        <a:lstStyle/>
        <a:p>
          <a:endParaRPr lang="es-CO"/>
        </a:p>
      </dgm:t>
    </dgm:pt>
    <dgm:pt modelId="{EFFAC32F-646B-48F7-8EB7-D2D1B406BA56}" type="sibTrans" cxnId="{4DE3BC56-59B4-4123-978B-AD11A530BE16}">
      <dgm:prSet/>
      <dgm:spPr/>
      <dgm:t>
        <a:bodyPr/>
        <a:lstStyle/>
        <a:p>
          <a:endParaRPr lang="es-CO"/>
        </a:p>
      </dgm:t>
    </dgm:pt>
    <dgm:pt modelId="{983F9BAD-51F5-4842-9643-EDAB0B03229A}" type="pres">
      <dgm:prSet presAssocID="{CDFE2F7D-4E88-4660-8C78-17209E7E50C1}" presName="linear" presStyleCnt="0">
        <dgm:presLayoutVars>
          <dgm:dir/>
          <dgm:resizeHandles val="exact"/>
        </dgm:presLayoutVars>
      </dgm:prSet>
      <dgm:spPr/>
      <dgm:t>
        <a:bodyPr/>
        <a:lstStyle/>
        <a:p>
          <a:endParaRPr lang="es-CO"/>
        </a:p>
      </dgm:t>
    </dgm:pt>
    <dgm:pt modelId="{B089EFF9-7CCC-403B-AFFD-C088DF00E599}" type="pres">
      <dgm:prSet presAssocID="{E66370F7-CF03-4D28-ACE9-46992CAE8307}" presName="comp" presStyleCnt="0"/>
      <dgm:spPr/>
    </dgm:pt>
    <dgm:pt modelId="{0135E786-4981-4510-AC73-0A3EB919AA12}" type="pres">
      <dgm:prSet presAssocID="{E66370F7-CF03-4D28-ACE9-46992CAE8307}" presName="box" presStyleLbl="node1" presStyleIdx="0" presStyleCnt="5"/>
      <dgm:spPr/>
      <dgm:t>
        <a:bodyPr/>
        <a:lstStyle/>
        <a:p>
          <a:endParaRPr lang="es-CO"/>
        </a:p>
      </dgm:t>
    </dgm:pt>
    <dgm:pt modelId="{3E54A79D-B15A-4BC1-B0C2-24912CAEC4FE}" type="pres">
      <dgm:prSet presAssocID="{E66370F7-CF03-4D28-ACE9-46992CAE8307}" presName="img" presStyleLbl="fgImgPlace1" presStyleIdx="0" presStyleCnt="5"/>
      <dgm:spPr>
        <a:blipFill rotWithShape="1">
          <a:blip xmlns:r="http://schemas.openxmlformats.org/officeDocument/2006/relationships" r:embed="rId1"/>
          <a:stretch>
            <a:fillRect/>
          </a:stretch>
        </a:blipFill>
      </dgm:spPr>
      <dgm:t>
        <a:bodyPr/>
        <a:lstStyle/>
        <a:p>
          <a:endParaRPr lang="es-CO"/>
        </a:p>
      </dgm:t>
    </dgm:pt>
    <dgm:pt modelId="{79E62EE5-E576-4C26-822A-41A9CC7D0C43}" type="pres">
      <dgm:prSet presAssocID="{E66370F7-CF03-4D28-ACE9-46992CAE8307}" presName="text" presStyleLbl="node1" presStyleIdx="0" presStyleCnt="5">
        <dgm:presLayoutVars>
          <dgm:bulletEnabled val="1"/>
        </dgm:presLayoutVars>
      </dgm:prSet>
      <dgm:spPr/>
      <dgm:t>
        <a:bodyPr/>
        <a:lstStyle/>
        <a:p>
          <a:endParaRPr lang="es-CO"/>
        </a:p>
      </dgm:t>
    </dgm:pt>
    <dgm:pt modelId="{0A9648E0-60F8-4FD5-8554-1C2E3D909F8C}" type="pres">
      <dgm:prSet presAssocID="{57652489-7C15-4466-8B34-A8AAD0F8B7B7}" presName="spacer" presStyleCnt="0"/>
      <dgm:spPr/>
    </dgm:pt>
    <dgm:pt modelId="{9A4FF4C7-C5C7-4299-BF75-C5DB62D558C6}" type="pres">
      <dgm:prSet presAssocID="{42FEA1E2-D947-4FA8-9CA2-783A1F9B4C3E}" presName="comp" presStyleCnt="0"/>
      <dgm:spPr/>
    </dgm:pt>
    <dgm:pt modelId="{A2D18EE9-5626-4004-BF37-914CE2A21BDB}" type="pres">
      <dgm:prSet presAssocID="{42FEA1E2-D947-4FA8-9CA2-783A1F9B4C3E}" presName="box" presStyleLbl="node1" presStyleIdx="1" presStyleCnt="5"/>
      <dgm:spPr/>
      <dgm:t>
        <a:bodyPr/>
        <a:lstStyle/>
        <a:p>
          <a:endParaRPr lang="es-CO"/>
        </a:p>
      </dgm:t>
    </dgm:pt>
    <dgm:pt modelId="{056B40D8-2C04-4A54-80B6-474CFFD68FE5}" type="pres">
      <dgm:prSet presAssocID="{42FEA1E2-D947-4FA8-9CA2-783A1F9B4C3E}" presName="img" presStyleLbl="fgImgPlace1" presStyleIdx="1" presStyleCnt="5"/>
      <dgm:spPr>
        <a:blipFill rotWithShape="1">
          <a:blip xmlns:r="http://schemas.openxmlformats.org/officeDocument/2006/relationships" r:embed="rId2"/>
          <a:stretch>
            <a:fillRect/>
          </a:stretch>
        </a:blipFill>
      </dgm:spPr>
      <dgm:t>
        <a:bodyPr/>
        <a:lstStyle/>
        <a:p>
          <a:endParaRPr lang="es-CO"/>
        </a:p>
      </dgm:t>
    </dgm:pt>
    <dgm:pt modelId="{D6967CF7-5832-4604-87A1-D8EC0AAF8238}" type="pres">
      <dgm:prSet presAssocID="{42FEA1E2-D947-4FA8-9CA2-783A1F9B4C3E}" presName="text" presStyleLbl="node1" presStyleIdx="1" presStyleCnt="5">
        <dgm:presLayoutVars>
          <dgm:bulletEnabled val="1"/>
        </dgm:presLayoutVars>
      </dgm:prSet>
      <dgm:spPr/>
      <dgm:t>
        <a:bodyPr/>
        <a:lstStyle/>
        <a:p>
          <a:endParaRPr lang="es-CO"/>
        </a:p>
      </dgm:t>
    </dgm:pt>
    <dgm:pt modelId="{6BE88D52-0E43-4DE9-97AC-D9C34627131D}" type="pres">
      <dgm:prSet presAssocID="{B9AC1B8D-72FC-45AD-97FC-13A602DC1459}" presName="spacer" presStyleCnt="0"/>
      <dgm:spPr/>
    </dgm:pt>
    <dgm:pt modelId="{DD373DAD-DF65-4F74-B0AC-FC762B330AFF}" type="pres">
      <dgm:prSet presAssocID="{C32E76A2-3AE3-4DBF-8373-B13C0AA0B987}" presName="comp" presStyleCnt="0"/>
      <dgm:spPr/>
    </dgm:pt>
    <dgm:pt modelId="{5B46A24A-7A9C-4D28-9E03-86900B1C35F3}" type="pres">
      <dgm:prSet presAssocID="{C32E76A2-3AE3-4DBF-8373-B13C0AA0B987}" presName="box" presStyleLbl="node1" presStyleIdx="2" presStyleCnt="5"/>
      <dgm:spPr/>
      <dgm:t>
        <a:bodyPr/>
        <a:lstStyle/>
        <a:p>
          <a:endParaRPr lang="es-CO"/>
        </a:p>
      </dgm:t>
    </dgm:pt>
    <dgm:pt modelId="{BC0C3114-2C3C-43AA-9623-428A14B33F3A}" type="pres">
      <dgm:prSet presAssocID="{C32E76A2-3AE3-4DBF-8373-B13C0AA0B987}" presName="img" presStyleLbl="fgImgPlace1" presStyleIdx="2" presStyleCnt="5"/>
      <dgm:spPr>
        <a:blipFill rotWithShape="1">
          <a:blip xmlns:r="http://schemas.openxmlformats.org/officeDocument/2006/relationships" r:embed="rId3"/>
          <a:stretch>
            <a:fillRect/>
          </a:stretch>
        </a:blipFill>
      </dgm:spPr>
      <dgm:t>
        <a:bodyPr/>
        <a:lstStyle/>
        <a:p>
          <a:endParaRPr lang="es-CO"/>
        </a:p>
      </dgm:t>
    </dgm:pt>
    <dgm:pt modelId="{FA7E4CAE-73AA-49AF-8BA1-D2C0CC26FD42}" type="pres">
      <dgm:prSet presAssocID="{C32E76A2-3AE3-4DBF-8373-B13C0AA0B987}" presName="text" presStyleLbl="node1" presStyleIdx="2" presStyleCnt="5">
        <dgm:presLayoutVars>
          <dgm:bulletEnabled val="1"/>
        </dgm:presLayoutVars>
      </dgm:prSet>
      <dgm:spPr/>
      <dgm:t>
        <a:bodyPr/>
        <a:lstStyle/>
        <a:p>
          <a:endParaRPr lang="es-CO"/>
        </a:p>
      </dgm:t>
    </dgm:pt>
    <dgm:pt modelId="{1B8632B1-B3E9-46CC-9F50-7FFAF0FC69E6}" type="pres">
      <dgm:prSet presAssocID="{224C4453-00DC-444F-9BAA-40BDC1DFCDB2}" presName="spacer" presStyleCnt="0"/>
      <dgm:spPr/>
    </dgm:pt>
    <dgm:pt modelId="{33426139-E80C-4ED7-95FF-65C8A3D54AFF}" type="pres">
      <dgm:prSet presAssocID="{67CDE79C-ADF6-4A98-BE6E-129B8DF1E9EC}" presName="comp" presStyleCnt="0"/>
      <dgm:spPr/>
    </dgm:pt>
    <dgm:pt modelId="{C0309ABE-4282-41CF-86A5-0E3A2D5BA6A9}" type="pres">
      <dgm:prSet presAssocID="{67CDE79C-ADF6-4A98-BE6E-129B8DF1E9EC}" presName="box" presStyleLbl="node1" presStyleIdx="3" presStyleCnt="5"/>
      <dgm:spPr/>
      <dgm:t>
        <a:bodyPr/>
        <a:lstStyle/>
        <a:p>
          <a:endParaRPr lang="es-CO"/>
        </a:p>
      </dgm:t>
    </dgm:pt>
    <dgm:pt modelId="{1B329B74-3E1D-4446-9A4C-93E5A0E780FE}" type="pres">
      <dgm:prSet presAssocID="{67CDE79C-ADF6-4A98-BE6E-129B8DF1E9EC}" presName="img" presStyleLbl="fgImgPlace1" presStyleIdx="3" presStyleCnt="5"/>
      <dgm:spPr>
        <a:blipFill rotWithShape="1">
          <a:blip xmlns:r="http://schemas.openxmlformats.org/officeDocument/2006/relationships" r:embed="rId4"/>
          <a:stretch>
            <a:fillRect/>
          </a:stretch>
        </a:blipFill>
      </dgm:spPr>
      <dgm:t>
        <a:bodyPr/>
        <a:lstStyle/>
        <a:p>
          <a:endParaRPr lang="es-CO"/>
        </a:p>
      </dgm:t>
    </dgm:pt>
    <dgm:pt modelId="{87674F50-BC66-4B55-9115-3FC7DCA15134}" type="pres">
      <dgm:prSet presAssocID="{67CDE79C-ADF6-4A98-BE6E-129B8DF1E9EC}" presName="text" presStyleLbl="node1" presStyleIdx="3" presStyleCnt="5">
        <dgm:presLayoutVars>
          <dgm:bulletEnabled val="1"/>
        </dgm:presLayoutVars>
      </dgm:prSet>
      <dgm:spPr/>
      <dgm:t>
        <a:bodyPr/>
        <a:lstStyle/>
        <a:p>
          <a:endParaRPr lang="es-CO"/>
        </a:p>
      </dgm:t>
    </dgm:pt>
    <dgm:pt modelId="{1B77C4B9-EAF2-4EB1-9FE5-E340C43BFAFE}" type="pres">
      <dgm:prSet presAssocID="{9A6B6DE1-B67E-4E01-B94D-C53602CC369C}" presName="spacer" presStyleCnt="0"/>
      <dgm:spPr/>
    </dgm:pt>
    <dgm:pt modelId="{71C3798C-5A76-4F8C-8162-9499BCEB0B04}" type="pres">
      <dgm:prSet presAssocID="{B723C56B-1AD9-4AB5-A865-093E0D158E09}" presName="comp" presStyleCnt="0"/>
      <dgm:spPr/>
    </dgm:pt>
    <dgm:pt modelId="{656E51A2-E4C3-4C98-9590-8DE228BC36DE}" type="pres">
      <dgm:prSet presAssocID="{B723C56B-1AD9-4AB5-A865-093E0D158E09}" presName="box" presStyleLbl="node1" presStyleIdx="4" presStyleCnt="5"/>
      <dgm:spPr/>
      <dgm:t>
        <a:bodyPr/>
        <a:lstStyle/>
        <a:p>
          <a:endParaRPr lang="es-CO"/>
        </a:p>
      </dgm:t>
    </dgm:pt>
    <dgm:pt modelId="{619E375D-9271-4A51-BDDC-BABD26AA4EF5}" type="pres">
      <dgm:prSet presAssocID="{B723C56B-1AD9-4AB5-A865-093E0D158E09}" presName="img" presStyleLbl="fgImgPlace1" presStyleIdx="4" presStyleCnt="5"/>
      <dgm:spPr>
        <a:blipFill rotWithShape="1">
          <a:blip xmlns:r="http://schemas.openxmlformats.org/officeDocument/2006/relationships" r:embed="rId5"/>
          <a:stretch>
            <a:fillRect/>
          </a:stretch>
        </a:blipFill>
      </dgm:spPr>
      <dgm:t>
        <a:bodyPr/>
        <a:lstStyle/>
        <a:p>
          <a:endParaRPr lang="es-CO"/>
        </a:p>
      </dgm:t>
    </dgm:pt>
    <dgm:pt modelId="{76553A7A-E350-46DB-BD66-362F64C75EC6}" type="pres">
      <dgm:prSet presAssocID="{B723C56B-1AD9-4AB5-A865-093E0D158E09}" presName="text" presStyleLbl="node1" presStyleIdx="4" presStyleCnt="5">
        <dgm:presLayoutVars>
          <dgm:bulletEnabled val="1"/>
        </dgm:presLayoutVars>
      </dgm:prSet>
      <dgm:spPr/>
      <dgm:t>
        <a:bodyPr/>
        <a:lstStyle/>
        <a:p>
          <a:endParaRPr lang="es-CO"/>
        </a:p>
      </dgm:t>
    </dgm:pt>
  </dgm:ptLst>
  <dgm:cxnLst>
    <dgm:cxn modelId="{4DE3BC56-59B4-4123-978B-AD11A530BE16}" srcId="{CDFE2F7D-4E88-4660-8C78-17209E7E50C1}" destId="{B723C56B-1AD9-4AB5-A865-093E0D158E09}" srcOrd="4" destOrd="0" parTransId="{4BEA9530-884C-4590-AC69-6FD605D3B5DF}" sibTransId="{EFFAC32F-646B-48F7-8EB7-D2D1B406BA56}"/>
    <dgm:cxn modelId="{0602C287-7013-41E8-95EE-DC55A8F8E069}" type="presOf" srcId="{E66370F7-CF03-4D28-ACE9-46992CAE8307}" destId="{79E62EE5-E576-4C26-822A-41A9CC7D0C43}" srcOrd="1" destOrd="0" presId="urn:microsoft.com/office/officeart/2005/8/layout/vList4"/>
    <dgm:cxn modelId="{6CE4D4FF-C9E0-4C71-B8C8-6B43EA2273C9}" type="presOf" srcId="{67CDE79C-ADF6-4A98-BE6E-129B8DF1E9EC}" destId="{87674F50-BC66-4B55-9115-3FC7DCA15134}" srcOrd="1" destOrd="0" presId="urn:microsoft.com/office/officeart/2005/8/layout/vList4"/>
    <dgm:cxn modelId="{004AD1D8-9083-4736-B765-21C4F9F912D4}" type="presOf" srcId="{C32E76A2-3AE3-4DBF-8373-B13C0AA0B987}" destId="{5B46A24A-7A9C-4D28-9E03-86900B1C35F3}" srcOrd="0" destOrd="0" presId="urn:microsoft.com/office/officeart/2005/8/layout/vList4"/>
    <dgm:cxn modelId="{38526DDD-6D92-4170-8989-6FF3F0EC3C27}" srcId="{CDFE2F7D-4E88-4660-8C78-17209E7E50C1}" destId="{67CDE79C-ADF6-4A98-BE6E-129B8DF1E9EC}" srcOrd="3" destOrd="0" parTransId="{17D06C56-4FA7-4844-BB7A-32FD401B6AFC}" sibTransId="{9A6B6DE1-B67E-4E01-B94D-C53602CC369C}"/>
    <dgm:cxn modelId="{FF623EEC-2651-41E7-9393-8541535F022F}" type="presOf" srcId="{67CDE79C-ADF6-4A98-BE6E-129B8DF1E9EC}" destId="{C0309ABE-4282-41CF-86A5-0E3A2D5BA6A9}" srcOrd="0" destOrd="0" presId="urn:microsoft.com/office/officeart/2005/8/layout/vList4"/>
    <dgm:cxn modelId="{BCD9A3CA-ADB9-4D6C-BC0F-2BB997BCCDFF}" srcId="{CDFE2F7D-4E88-4660-8C78-17209E7E50C1}" destId="{C32E76A2-3AE3-4DBF-8373-B13C0AA0B987}" srcOrd="2" destOrd="0" parTransId="{12AAAE19-3A8B-4522-AE09-337E79214D77}" sibTransId="{224C4453-00DC-444F-9BAA-40BDC1DFCDB2}"/>
    <dgm:cxn modelId="{98C392BC-E202-4E83-89F1-5EEA179FC8D7}" srcId="{CDFE2F7D-4E88-4660-8C78-17209E7E50C1}" destId="{42FEA1E2-D947-4FA8-9CA2-783A1F9B4C3E}" srcOrd="1" destOrd="0" parTransId="{564E460B-C797-47CC-AC52-98750E23FC25}" sibTransId="{B9AC1B8D-72FC-45AD-97FC-13A602DC1459}"/>
    <dgm:cxn modelId="{8EBEC594-F272-4DD6-9BF5-030EB9986744}" type="presOf" srcId="{B723C56B-1AD9-4AB5-A865-093E0D158E09}" destId="{76553A7A-E350-46DB-BD66-362F64C75EC6}" srcOrd="1" destOrd="0" presId="urn:microsoft.com/office/officeart/2005/8/layout/vList4"/>
    <dgm:cxn modelId="{0C5BACBC-8272-42ED-BDB4-E36AAB7A1303}" type="presOf" srcId="{E66370F7-CF03-4D28-ACE9-46992CAE8307}" destId="{0135E786-4981-4510-AC73-0A3EB919AA12}" srcOrd="0" destOrd="0" presId="urn:microsoft.com/office/officeart/2005/8/layout/vList4"/>
    <dgm:cxn modelId="{896BFED6-2D31-4616-9C57-C68D219667CB}" type="presOf" srcId="{C32E76A2-3AE3-4DBF-8373-B13C0AA0B987}" destId="{FA7E4CAE-73AA-49AF-8BA1-D2C0CC26FD42}" srcOrd="1" destOrd="0" presId="urn:microsoft.com/office/officeart/2005/8/layout/vList4"/>
    <dgm:cxn modelId="{6196DED9-93BB-48A8-8F04-E1C0325A2B84}" type="presOf" srcId="{B723C56B-1AD9-4AB5-A865-093E0D158E09}" destId="{656E51A2-E4C3-4C98-9590-8DE228BC36DE}" srcOrd="0" destOrd="0" presId="urn:microsoft.com/office/officeart/2005/8/layout/vList4"/>
    <dgm:cxn modelId="{041AAAD5-1871-4B69-A1F9-4B92C36EA1A3}" srcId="{CDFE2F7D-4E88-4660-8C78-17209E7E50C1}" destId="{E66370F7-CF03-4D28-ACE9-46992CAE8307}" srcOrd="0" destOrd="0" parTransId="{58DE08CC-6355-4FEB-A68A-618A6566EE03}" sibTransId="{57652489-7C15-4466-8B34-A8AAD0F8B7B7}"/>
    <dgm:cxn modelId="{E36B2DDC-B8AC-4C4D-8BA3-C9B8619F9475}" type="presOf" srcId="{CDFE2F7D-4E88-4660-8C78-17209E7E50C1}" destId="{983F9BAD-51F5-4842-9643-EDAB0B03229A}" srcOrd="0" destOrd="0" presId="urn:microsoft.com/office/officeart/2005/8/layout/vList4"/>
    <dgm:cxn modelId="{3B4C2797-8B15-44E8-A353-9ED085CA1EF3}" type="presOf" srcId="{42FEA1E2-D947-4FA8-9CA2-783A1F9B4C3E}" destId="{D6967CF7-5832-4604-87A1-D8EC0AAF8238}" srcOrd="1" destOrd="0" presId="urn:microsoft.com/office/officeart/2005/8/layout/vList4"/>
    <dgm:cxn modelId="{B7B7A496-C08B-45D4-B545-BFC3596AAA94}" type="presOf" srcId="{42FEA1E2-D947-4FA8-9CA2-783A1F9B4C3E}" destId="{A2D18EE9-5626-4004-BF37-914CE2A21BDB}" srcOrd="0" destOrd="0" presId="urn:microsoft.com/office/officeart/2005/8/layout/vList4"/>
    <dgm:cxn modelId="{E9D15BDE-DA0F-473E-AEC5-EDC3034F53FD}" type="presParOf" srcId="{983F9BAD-51F5-4842-9643-EDAB0B03229A}" destId="{B089EFF9-7CCC-403B-AFFD-C088DF00E599}" srcOrd="0" destOrd="0" presId="urn:microsoft.com/office/officeart/2005/8/layout/vList4"/>
    <dgm:cxn modelId="{39CAFAE6-AAE4-4373-BD5C-859C29494742}" type="presParOf" srcId="{B089EFF9-7CCC-403B-AFFD-C088DF00E599}" destId="{0135E786-4981-4510-AC73-0A3EB919AA12}" srcOrd="0" destOrd="0" presId="urn:microsoft.com/office/officeart/2005/8/layout/vList4"/>
    <dgm:cxn modelId="{182AA7A9-054F-4DA9-88CE-898E8E89CAA3}" type="presParOf" srcId="{B089EFF9-7CCC-403B-AFFD-C088DF00E599}" destId="{3E54A79D-B15A-4BC1-B0C2-24912CAEC4FE}" srcOrd="1" destOrd="0" presId="urn:microsoft.com/office/officeart/2005/8/layout/vList4"/>
    <dgm:cxn modelId="{CBBD2642-7113-4A84-B22F-F34AC9B6C24C}" type="presParOf" srcId="{B089EFF9-7CCC-403B-AFFD-C088DF00E599}" destId="{79E62EE5-E576-4C26-822A-41A9CC7D0C43}" srcOrd="2" destOrd="0" presId="urn:microsoft.com/office/officeart/2005/8/layout/vList4"/>
    <dgm:cxn modelId="{23838CB5-9F0E-475A-9685-E86098529AED}" type="presParOf" srcId="{983F9BAD-51F5-4842-9643-EDAB0B03229A}" destId="{0A9648E0-60F8-4FD5-8554-1C2E3D909F8C}" srcOrd="1" destOrd="0" presId="urn:microsoft.com/office/officeart/2005/8/layout/vList4"/>
    <dgm:cxn modelId="{07885A5E-F389-4B73-8840-73857E7174E0}" type="presParOf" srcId="{983F9BAD-51F5-4842-9643-EDAB0B03229A}" destId="{9A4FF4C7-C5C7-4299-BF75-C5DB62D558C6}" srcOrd="2" destOrd="0" presId="urn:microsoft.com/office/officeart/2005/8/layout/vList4"/>
    <dgm:cxn modelId="{28074ADA-E1A5-49A5-BDAD-D55F43A0CB45}" type="presParOf" srcId="{9A4FF4C7-C5C7-4299-BF75-C5DB62D558C6}" destId="{A2D18EE9-5626-4004-BF37-914CE2A21BDB}" srcOrd="0" destOrd="0" presId="urn:microsoft.com/office/officeart/2005/8/layout/vList4"/>
    <dgm:cxn modelId="{C748C800-4F17-47A4-BAE9-EF3F68101500}" type="presParOf" srcId="{9A4FF4C7-C5C7-4299-BF75-C5DB62D558C6}" destId="{056B40D8-2C04-4A54-80B6-474CFFD68FE5}" srcOrd="1" destOrd="0" presId="urn:microsoft.com/office/officeart/2005/8/layout/vList4"/>
    <dgm:cxn modelId="{EDFB4ADF-45D3-4959-89D6-E3363D2255F6}" type="presParOf" srcId="{9A4FF4C7-C5C7-4299-BF75-C5DB62D558C6}" destId="{D6967CF7-5832-4604-87A1-D8EC0AAF8238}" srcOrd="2" destOrd="0" presId="urn:microsoft.com/office/officeart/2005/8/layout/vList4"/>
    <dgm:cxn modelId="{E1BB45A7-FF6F-4E8F-ABE6-68A6F2FD4A72}" type="presParOf" srcId="{983F9BAD-51F5-4842-9643-EDAB0B03229A}" destId="{6BE88D52-0E43-4DE9-97AC-D9C34627131D}" srcOrd="3" destOrd="0" presId="urn:microsoft.com/office/officeart/2005/8/layout/vList4"/>
    <dgm:cxn modelId="{71180DC8-9173-4893-A5C9-A8A79022D2D0}" type="presParOf" srcId="{983F9BAD-51F5-4842-9643-EDAB0B03229A}" destId="{DD373DAD-DF65-4F74-B0AC-FC762B330AFF}" srcOrd="4" destOrd="0" presId="urn:microsoft.com/office/officeart/2005/8/layout/vList4"/>
    <dgm:cxn modelId="{BB0034EF-08CC-477D-82AB-349603255DB5}" type="presParOf" srcId="{DD373DAD-DF65-4F74-B0AC-FC762B330AFF}" destId="{5B46A24A-7A9C-4D28-9E03-86900B1C35F3}" srcOrd="0" destOrd="0" presId="urn:microsoft.com/office/officeart/2005/8/layout/vList4"/>
    <dgm:cxn modelId="{3F2B3D18-70D7-4716-A947-07CF07BC66A2}" type="presParOf" srcId="{DD373DAD-DF65-4F74-B0AC-FC762B330AFF}" destId="{BC0C3114-2C3C-43AA-9623-428A14B33F3A}" srcOrd="1" destOrd="0" presId="urn:microsoft.com/office/officeart/2005/8/layout/vList4"/>
    <dgm:cxn modelId="{1F121447-709D-48D7-B03D-15A2A3F395DC}" type="presParOf" srcId="{DD373DAD-DF65-4F74-B0AC-FC762B330AFF}" destId="{FA7E4CAE-73AA-49AF-8BA1-D2C0CC26FD42}" srcOrd="2" destOrd="0" presId="urn:microsoft.com/office/officeart/2005/8/layout/vList4"/>
    <dgm:cxn modelId="{4A6E5515-F684-4FBB-B489-C8F5823A3A3B}" type="presParOf" srcId="{983F9BAD-51F5-4842-9643-EDAB0B03229A}" destId="{1B8632B1-B3E9-46CC-9F50-7FFAF0FC69E6}" srcOrd="5" destOrd="0" presId="urn:microsoft.com/office/officeart/2005/8/layout/vList4"/>
    <dgm:cxn modelId="{87D5E3E7-6A5A-4547-BCD1-2CF44229CFE7}" type="presParOf" srcId="{983F9BAD-51F5-4842-9643-EDAB0B03229A}" destId="{33426139-E80C-4ED7-95FF-65C8A3D54AFF}" srcOrd="6" destOrd="0" presId="urn:microsoft.com/office/officeart/2005/8/layout/vList4"/>
    <dgm:cxn modelId="{C41E8312-1217-4134-B7DF-824D95F56C93}" type="presParOf" srcId="{33426139-E80C-4ED7-95FF-65C8A3D54AFF}" destId="{C0309ABE-4282-41CF-86A5-0E3A2D5BA6A9}" srcOrd="0" destOrd="0" presId="urn:microsoft.com/office/officeart/2005/8/layout/vList4"/>
    <dgm:cxn modelId="{3D405872-5CED-4C11-AFB4-DFBC65524344}" type="presParOf" srcId="{33426139-E80C-4ED7-95FF-65C8A3D54AFF}" destId="{1B329B74-3E1D-4446-9A4C-93E5A0E780FE}" srcOrd="1" destOrd="0" presId="urn:microsoft.com/office/officeart/2005/8/layout/vList4"/>
    <dgm:cxn modelId="{AFFF4C9E-F134-4608-B5F5-824C813A8E9D}" type="presParOf" srcId="{33426139-E80C-4ED7-95FF-65C8A3D54AFF}" destId="{87674F50-BC66-4B55-9115-3FC7DCA15134}" srcOrd="2" destOrd="0" presId="urn:microsoft.com/office/officeart/2005/8/layout/vList4"/>
    <dgm:cxn modelId="{72E353CA-33EC-42FA-B124-38DB6A562038}" type="presParOf" srcId="{983F9BAD-51F5-4842-9643-EDAB0B03229A}" destId="{1B77C4B9-EAF2-4EB1-9FE5-E340C43BFAFE}" srcOrd="7" destOrd="0" presId="urn:microsoft.com/office/officeart/2005/8/layout/vList4"/>
    <dgm:cxn modelId="{E620CC47-41C1-4043-B2D4-BB40F5198129}" type="presParOf" srcId="{983F9BAD-51F5-4842-9643-EDAB0B03229A}" destId="{71C3798C-5A76-4F8C-8162-9499BCEB0B04}" srcOrd="8" destOrd="0" presId="urn:microsoft.com/office/officeart/2005/8/layout/vList4"/>
    <dgm:cxn modelId="{1EF2AFBF-B963-4331-996D-0C53DE944DA7}" type="presParOf" srcId="{71C3798C-5A76-4F8C-8162-9499BCEB0B04}" destId="{656E51A2-E4C3-4C98-9590-8DE228BC36DE}" srcOrd="0" destOrd="0" presId="urn:microsoft.com/office/officeart/2005/8/layout/vList4"/>
    <dgm:cxn modelId="{BC9D1E13-80C3-405D-913B-C6584C4082E6}" type="presParOf" srcId="{71C3798C-5A76-4F8C-8162-9499BCEB0B04}" destId="{619E375D-9271-4A51-BDDC-BABD26AA4EF5}" srcOrd="1" destOrd="0" presId="urn:microsoft.com/office/officeart/2005/8/layout/vList4"/>
    <dgm:cxn modelId="{6684F63A-D7AA-45E0-BA38-CBBE39A31F5E}" type="presParOf" srcId="{71C3798C-5A76-4F8C-8162-9499BCEB0B04}" destId="{76553A7A-E350-46DB-BD66-362F64C75EC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F6453-9354-47F4-8820-3980A012B268}" type="doc">
      <dgm:prSet loTypeId="urn:microsoft.com/office/officeart/2009/3/layout/IncreasingArrowsProcess" loCatId="process" qsTypeId="urn:microsoft.com/office/officeart/2005/8/quickstyle/3d2" qsCatId="3D" csTypeId="urn:microsoft.com/office/officeart/2005/8/colors/accent1_3" csCatId="accent1" phldr="1"/>
      <dgm:spPr/>
      <dgm:t>
        <a:bodyPr/>
        <a:lstStyle/>
        <a:p>
          <a:endParaRPr lang="es-CO"/>
        </a:p>
      </dgm:t>
    </dgm:pt>
    <dgm:pt modelId="{3EA026BC-B226-406F-971E-2CC21A1A510E}">
      <dgm:prSet phldrT="[Texto]"/>
      <dgm:spPr/>
      <dgm:t>
        <a:bodyPr/>
        <a:lstStyle/>
        <a:p>
          <a:r>
            <a:rPr lang="es-CO" dirty="0" smtClean="0"/>
            <a:t>Avance Físico del Producto</a:t>
          </a:r>
          <a:endParaRPr lang="es-CO" dirty="0"/>
        </a:p>
      </dgm:t>
    </dgm:pt>
    <dgm:pt modelId="{EC640CCC-D28E-4846-82CD-92D23185098B}" type="parTrans" cxnId="{9A4A76C8-E45A-400B-920B-DF2239770F5F}">
      <dgm:prSet/>
      <dgm:spPr/>
      <dgm:t>
        <a:bodyPr/>
        <a:lstStyle/>
        <a:p>
          <a:endParaRPr lang="es-CO"/>
        </a:p>
      </dgm:t>
    </dgm:pt>
    <dgm:pt modelId="{924DEA73-8ADB-4161-BB08-08763744C265}" type="sibTrans" cxnId="{9A4A76C8-E45A-400B-920B-DF2239770F5F}">
      <dgm:prSet/>
      <dgm:spPr/>
      <dgm:t>
        <a:bodyPr/>
        <a:lstStyle/>
        <a:p>
          <a:endParaRPr lang="es-CO"/>
        </a:p>
      </dgm:t>
    </dgm:pt>
    <dgm:pt modelId="{60EFD395-D9DF-4456-A7CE-C1A0274DDA90}">
      <dgm:prSet phldrT="[Texto]"/>
      <dgm:spPr/>
      <dgm:t>
        <a:bodyPr/>
        <a:lstStyle/>
        <a:p>
          <a:r>
            <a:rPr lang="es-CO" dirty="0" smtClean="0"/>
            <a:t>Sumatoria de (Avance Vigencia del indicador de producto de la cadena de valor / Meta Vigente * Peso2 * 100) </a:t>
          </a:r>
          <a:endParaRPr lang="es-CO" dirty="0"/>
        </a:p>
      </dgm:t>
    </dgm:pt>
    <dgm:pt modelId="{EDC20ADC-2A3C-434D-BB03-A0FF785CAF9C}" type="parTrans" cxnId="{604F9CC8-1EEB-409E-B294-E0F35796375E}">
      <dgm:prSet/>
      <dgm:spPr/>
      <dgm:t>
        <a:bodyPr/>
        <a:lstStyle/>
        <a:p>
          <a:endParaRPr lang="es-CO"/>
        </a:p>
      </dgm:t>
    </dgm:pt>
    <dgm:pt modelId="{C8D26D15-FF93-4D1E-BA37-4B55CA4C90A0}" type="sibTrans" cxnId="{604F9CC8-1EEB-409E-B294-E0F35796375E}">
      <dgm:prSet/>
      <dgm:spPr/>
      <dgm:t>
        <a:bodyPr/>
        <a:lstStyle/>
        <a:p>
          <a:endParaRPr lang="es-CO"/>
        </a:p>
      </dgm:t>
    </dgm:pt>
    <dgm:pt modelId="{9CF59FAB-45C5-470C-938C-6487E10CB00D}">
      <dgm:prSet phldrT="[Texto]"/>
      <dgm:spPr/>
      <dgm:t>
        <a:bodyPr/>
        <a:lstStyle/>
        <a:p>
          <a:r>
            <a:rPr lang="es-CO" dirty="0" smtClean="0"/>
            <a:t>Avance Financiero</a:t>
          </a:r>
          <a:endParaRPr lang="es-CO" dirty="0"/>
        </a:p>
      </dgm:t>
    </dgm:pt>
    <dgm:pt modelId="{6729EC7E-67C9-4FDA-9FFE-A706C969E4C1}" type="parTrans" cxnId="{6D2E56DC-2F47-47E5-9801-6D8CD0B4921D}">
      <dgm:prSet/>
      <dgm:spPr/>
      <dgm:t>
        <a:bodyPr/>
        <a:lstStyle/>
        <a:p>
          <a:endParaRPr lang="es-CO"/>
        </a:p>
      </dgm:t>
    </dgm:pt>
    <dgm:pt modelId="{486A51E6-81A8-48EA-AE07-78BC8215BB8F}" type="sibTrans" cxnId="{6D2E56DC-2F47-47E5-9801-6D8CD0B4921D}">
      <dgm:prSet/>
      <dgm:spPr/>
      <dgm:t>
        <a:bodyPr/>
        <a:lstStyle/>
        <a:p>
          <a:endParaRPr lang="es-CO"/>
        </a:p>
      </dgm:t>
    </dgm:pt>
    <dgm:pt modelId="{98FBE946-84A1-4BD1-9D71-1C9F301A6FDB}">
      <dgm:prSet phldrT="[Texto]"/>
      <dgm:spPr/>
      <dgm:t>
        <a:bodyPr/>
        <a:lstStyle/>
        <a:p>
          <a:r>
            <a:rPr lang="es-CO" dirty="0" smtClean="0"/>
            <a:t>(Obligación / Apropiación Vigente)*100. </a:t>
          </a:r>
          <a:endParaRPr lang="es-CO" dirty="0"/>
        </a:p>
      </dgm:t>
    </dgm:pt>
    <dgm:pt modelId="{E4890896-F93E-4167-86A3-750F8112DB1F}" type="parTrans" cxnId="{F7D0D871-D993-422F-B951-5925CCC02892}">
      <dgm:prSet/>
      <dgm:spPr/>
      <dgm:t>
        <a:bodyPr/>
        <a:lstStyle/>
        <a:p>
          <a:endParaRPr lang="es-CO"/>
        </a:p>
      </dgm:t>
    </dgm:pt>
    <dgm:pt modelId="{C7636817-0BA2-476D-B535-00B3974B83D8}" type="sibTrans" cxnId="{F7D0D871-D993-422F-B951-5925CCC02892}">
      <dgm:prSet/>
      <dgm:spPr/>
      <dgm:t>
        <a:bodyPr/>
        <a:lstStyle/>
        <a:p>
          <a:endParaRPr lang="es-CO"/>
        </a:p>
      </dgm:t>
    </dgm:pt>
    <dgm:pt modelId="{3DF1EDDD-4064-460B-AD78-5965697949CA}">
      <dgm:prSet phldrT="[Texto]"/>
      <dgm:spPr/>
      <dgm:t>
        <a:bodyPr/>
        <a:lstStyle/>
        <a:p>
          <a:r>
            <a:rPr lang="es-CO" dirty="0" smtClean="0"/>
            <a:t>Avance de Gestión</a:t>
          </a:r>
          <a:endParaRPr lang="es-CO" dirty="0"/>
        </a:p>
      </dgm:t>
    </dgm:pt>
    <dgm:pt modelId="{403899E5-9CD0-4EC4-8392-5D3EFCD994FC}" type="parTrans" cxnId="{85C2905D-DCD2-43E4-9D49-48875490BEF8}">
      <dgm:prSet/>
      <dgm:spPr/>
      <dgm:t>
        <a:bodyPr/>
        <a:lstStyle/>
        <a:p>
          <a:endParaRPr lang="es-CO"/>
        </a:p>
      </dgm:t>
    </dgm:pt>
    <dgm:pt modelId="{D15F4399-55DB-4695-AF5D-943EB4CE40C9}" type="sibTrans" cxnId="{85C2905D-DCD2-43E4-9D49-48875490BEF8}">
      <dgm:prSet/>
      <dgm:spPr/>
      <dgm:t>
        <a:bodyPr/>
        <a:lstStyle/>
        <a:p>
          <a:endParaRPr lang="es-CO"/>
        </a:p>
      </dgm:t>
    </dgm:pt>
    <dgm:pt modelId="{26F9ED8D-713A-4677-A4CA-CACAFCC074CE}">
      <dgm:prSet phldrT="[Texto]"/>
      <dgm:spPr/>
      <dgm:t>
        <a:bodyPr/>
        <a:lstStyle/>
        <a:p>
          <a:r>
            <a:rPr lang="es-CO" dirty="0" smtClean="0"/>
            <a:t>Sumatoria de (Avance Vigencia Indicador Gestión/ Meta Vigente * Peso3 * 100) </a:t>
          </a:r>
          <a:endParaRPr lang="es-CO" dirty="0"/>
        </a:p>
      </dgm:t>
    </dgm:pt>
    <dgm:pt modelId="{991E0714-2FA5-419D-9273-6FB29C04FCAC}" type="parTrans" cxnId="{1E0D220D-3CC7-419F-B77F-67DF87CD1AD3}">
      <dgm:prSet/>
      <dgm:spPr/>
      <dgm:t>
        <a:bodyPr/>
        <a:lstStyle/>
        <a:p>
          <a:endParaRPr lang="es-CO"/>
        </a:p>
      </dgm:t>
    </dgm:pt>
    <dgm:pt modelId="{521D9151-FA3D-48F5-A6D9-1310C953F0DE}" type="sibTrans" cxnId="{1E0D220D-3CC7-419F-B77F-67DF87CD1AD3}">
      <dgm:prSet/>
      <dgm:spPr/>
      <dgm:t>
        <a:bodyPr/>
        <a:lstStyle/>
        <a:p>
          <a:endParaRPr lang="es-CO"/>
        </a:p>
      </dgm:t>
    </dgm:pt>
    <dgm:pt modelId="{61F3A550-1063-4921-9E57-65D5FA73A986}" type="pres">
      <dgm:prSet presAssocID="{585F6453-9354-47F4-8820-3980A012B268}" presName="Name0" presStyleCnt="0">
        <dgm:presLayoutVars>
          <dgm:chMax val="5"/>
          <dgm:chPref val="5"/>
          <dgm:dir/>
          <dgm:animLvl val="lvl"/>
        </dgm:presLayoutVars>
      </dgm:prSet>
      <dgm:spPr/>
      <dgm:t>
        <a:bodyPr/>
        <a:lstStyle/>
        <a:p>
          <a:endParaRPr lang="es-CO"/>
        </a:p>
      </dgm:t>
    </dgm:pt>
    <dgm:pt modelId="{8514F7CB-8FB2-4320-BF9F-AF687E526F74}" type="pres">
      <dgm:prSet presAssocID="{3EA026BC-B226-406F-971E-2CC21A1A510E}" presName="parentText1" presStyleLbl="node1" presStyleIdx="0" presStyleCnt="3">
        <dgm:presLayoutVars>
          <dgm:chMax/>
          <dgm:chPref val="3"/>
          <dgm:bulletEnabled val="1"/>
        </dgm:presLayoutVars>
      </dgm:prSet>
      <dgm:spPr/>
      <dgm:t>
        <a:bodyPr/>
        <a:lstStyle/>
        <a:p>
          <a:endParaRPr lang="es-CO"/>
        </a:p>
      </dgm:t>
    </dgm:pt>
    <dgm:pt modelId="{0C4DF992-E64D-481F-87F1-DA2DE1D6F109}" type="pres">
      <dgm:prSet presAssocID="{3EA026BC-B226-406F-971E-2CC21A1A510E}" presName="childText1" presStyleLbl="solidAlignAcc1" presStyleIdx="0" presStyleCnt="3">
        <dgm:presLayoutVars>
          <dgm:chMax val="0"/>
          <dgm:chPref val="0"/>
          <dgm:bulletEnabled val="1"/>
        </dgm:presLayoutVars>
      </dgm:prSet>
      <dgm:spPr/>
      <dgm:t>
        <a:bodyPr/>
        <a:lstStyle/>
        <a:p>
          <a:endParaRPr lang="es-CO"/>
        </a:p>
      </dgm:t>
    </dgm:pt>
    <dgm:pt modelId="{DFA85F0F-124F-4693-AFCA-56C930088D7A}" type="pres">
      <dgm:prSet presAssocID="{9CF59FAB-45C5-470C-938C-6487E10CB00D}" presName="parentText2" presStyleLbl="node1" presStyleIdx="1" presStyleCnt="3">
        <dgm:presLayoutVars>
          <dgm:chMax/>
          <dgm:chPref val="3"/>
          <dgm:bulletEnabled val="1"/>
        </dgm:presLayoutVars>
      </dgm:prSet>
      <dgm:spPr/>
      <dgm:t>
        <a:bodyPr/>
        <a:lstStyle/>
        <a:p>
          <a:endParaRPr lang="es-CO"/>
        </a:p>
      </dgm:t>
    </dgm:pt>
    <dgm:pt modelId="{C612E4BD-95BB-42B4-ABAB-7C01DD355A23}" type="pres">
      <dgm:prSet presAssocID="{9CF59FAB-45C5-470C-938C-6487E10CB00D}" presName="childText2" presStyleLbl="solidAlignAcc1" presStyleIdx="1" presStyleCnt="3">
        <dgm:presLayoutVars>
          <dgm:chMax val="0"/>
          <dgm:chPref val="0"/>
          <dgm:bulletEnabled val="1"/>
        </dgm:presLayoutVars>
      </dgm:prSet>
      <dgm:spPr/>
      <dgm:t>
        <a:bodyPr/>
        <a:lstStyle/>
        <a:p>
          <a:endParaRPr lang="es-CO"/>
        </a:p>
      </dgm:t>
    </dgm:pt>
    <dgm:pt modelId="{CF44E68C-2D5B-42E3-BD1A-B294F07EA1E1}" type="pres">
      <dgm:prSet presAssocID="{3DF1EDDD-4064-460B-AD78-5965697949CA}" presName="parentText3" presStyleLbl="node1" presStyleIdx="2" presStyleCnt="3">
        <dgm:presLayoutVars>
          <dgm:chMax/>
          <dgm:chPref val="3"/>
          <dgm:bulletEnabled val="1"/>
        </dgm:presLayoutVars>
      </dgm:prSet>
      <dgm:spPr/>
      <dgm:t>
        <a:bodyPr/>
        <a:lstStyle/>
        <a:p>
          <a:endParaRPr lang="es-CO"/>
        </a:p>
      </dgm:t>
    </dgm:pt>
    <dgm:pt modelId="{752948A9-92FC-4708-B968-CF73C0A13C1C}" type="pres">
      <dgm:prSet presAssocID="{3DF1EDDD-4064-460B-AD78-5965697949CA}" presName="childText3" presStyleLbl="solidAlignAcc1" presStyleIdx="2" presStyleCnt="3">
        <dgm:presLayoutVars>
          <dgm:chMax val="0"/>
          <dgm:chPref val="0"/>
          <dgm:bulletEnabled val="1"/>
        </dgm:presLayoutVars>
      </dgm:prSet>
      <dgm:spPr/>
      <dgm:t>
        <a:bodyPr/>
        <a:lstStyle/>
        <a:p>
          <a:endParaRPr lang="es-CO"/>
        </a:p>
      </dgm:t>
    </dgm:pt>
  </dgm:ptLst>
  <dgm:cxnLst>
    <dgm:cxn modelId="{FDFC6A43-999A-4C67-A844-BE5603D3F76E}" type="presOf" srcId="{3EA026BC-B226-406F-971E-2CC21A1A510E}" destId="{8514F7CB-8FB2-4320-BF9F-AF687E526F74}" srcOrd="0" destOrd="0" presId="urn:microsoft.com/office/officeart/2009/3/layout/IncreasingArrowsProcess"/>
    <dgm:cxn modelId="{6D2E56DC-2F47-47E5-9801-6D8CD0B4921D}" srcId="{585F6453-9354-47F4-8820-3980A012B268}" destId="{9CF59FAB-45C5-470C-938C-6487E10CB00D}" srcOrd="1" destOrd="0" parTransId="{6729EC7E-67C9-4FDA-9FFE-A706C969E4C1}" sibTransId="{486A51E6-81A8-48EA-AE07-78BC8215BB8F}"/>
    <dgm:cxn modelId="{9155CA47-8F77-494A-BA7A-C81E5BD2DF23}" type="presOf" srcId="{26F9ED8D-713A-4677-A4CA-CACAFCC074CE}" destId="{752948A9-92FC-4708-B968-CF73C0A13C1C}" srcOrd="0" destOrd="0" presId="urn:microsoft.com/office/officeart/2009/3/layout/IncreasingArrowsProcess"/>
    <dgm:cxn modelId="{7E623077-31DA-4B41-8A1D-B180A974162C}" type="presOf" srcId="{60EFD395-D9DF-4456-A7CE-C1A0274DDA90}" destId="{0C4DF992-E64D-481F-87F1-DA2DE1D6F109}" srcOrd="0" destOrd="0" presId="urn:microsoft.com/office/officeart/2009/3/layout/IncreasingArrowsProcess"/>
    <dgm:cxn modelId="{8E618A5A-95C7-4E76-9867-218EF1065D93}" type="presOf" srcId="{3DF1EDDD-4064-460B-AD78-5965697949CA}" destId="{CF44E68C-2D5B-42E3-BD1A-B294F07EA1E1}" srcOrd="0" destOrd="0" presId="urn:microsoft.com/office/officeart/2009/3/layout/IncreasingArrowsProcess"/>
    <dgm:cxn modelId="{1E0D220D-3CC7-419F-B77F-67DF87CD1AD3}" srcId="{3DF1EDDD-4064-460B-AD78-5965697949CA}" destId="{26F9ED8D-713A-4677-A4CA-CACAFCC074CE}" srcOrd="0" destOrd="0" parTransId="{991E0714-2FA5-419D-9273-6FB29C04FCAC}" sibTransId="{521D9151-FA3D-48F5-A6D9-1310C953F0DE}"/>
    <dgm:cxn modelId="{9A4A76C8-E45A-400B-920B-DF2239770F5F}" srcId="{585F6453-9354-47F4-8820-3980A012B268}" destId="{3EA026BC-B226-406F-971E-2CC21A1A510E}" srcOrd="0" destOrd="0" parTransId="{EC640CCC-D28E-4846-82CD-92D23185098B}" sibTransId="{924DEA73-8ADB-4161-BB08-08763744C265}"/>
    <dgm:cxn modelId="{E2A68307-9772-4978-9636-3C15B280A7B8}" type="presOf" srcId="{585F6453-9354-47F4-8820-3980A012B268}" destId="{61F3A550-1063-4921-9E57-65D5FA73A986}" srcOrd="0" destOrd="0" presId="urn:microsoft.com/office/officeart/2009/3/layout/IncreasingArrowsProcess"/>
    <dgm:cxn modelId="{BE04BB62-EECB-40A9-86B9-D471ED7F89EE}" type="presOf" srcId="{9CF59FAB-45C5-470C-938C-6487E10CB00D}" destId="{DFA85F0F-124F-4693-AFCA-56C930088D7A}" srcOrd="0" destOrd="0" presId="urn:microsoft.com/office/officeart/2009/3/layout/IncreasingArrowsProcess"/>
    <dgm:cxn modelId="{85C2905D-DCD2-43E4-9D49-48875490BEF8}" srcId="{585F6453-9354-47F4-8820-3980A012B268}" destId="{3DF1EDDD-4064-460B-AD78-5965697949CA}" srcOrd="2" destOrd="0" parTransId="{403899E5-9CD0-4EC4-8392-5D3EFCD994FC}" sibTransId="{D15F4399-55DB-4695-AF5D-943EB4CE40C9}"/>
    <dgm:cxn modelId="{8AE83188-4E37-4E20-BADC-49B2120E06C4}" type="presOf" srcId="{98FBE946-84A1-4BD1-9D71-1C9F301A6FDB}" destId="{C612E4BD-95BB-42B4-ABAB-7C01DD355A23}" srcOrd="0" destOrd="0" presId="urn:microsoft.com/office/officeart/2009/3/layout/IncreasingArrowsProcess"/>
    <dgm:cxn modelId="{604F9CC8-1EEB-409E-B294-E0F35796375E}" srcId="{3EA026BC-B226-406F-971E-2CC21A1A510E}" destId="{60EFD395-D9DF-4456-A7CE-C1A0274DDA90}" srcOrd="0" destOrd="0" parTransId="{EDC20ADC-2A3C-434D-BB03-A0FF785CAF9C}" sibTransId="{C8D26D15-FF93-4D1E-BA37-4B55CA4C90A0}"/>
    <dgm:cxn modelId="{F7D0D871-D993-422F-B951-5925CCC02892}" srcId="{9CF59FAB-45C5-470C-938C-6487E10CB00D}" destId="{98FBE946-84A1-4BD1-9D71-1C9F301A6FDB}" srcOrd="0" destOrd="0" parTransId="{E4890896-F93E-4167-86A3-750F8112DB1F}" sibTransId="{C7636817-0BA2-476D-B535-00B3974B83D8}"/>
    <dgm:cxn modelId="{C82C4FC0-DBCC-4063-A64A-1628788A4AE5}" type="presParOf" srcId="{61F3A550-1063-4921-9E57-65D5FA73A986}" destId="{8514F7CB-8FB2-4320-BF9F-AF687E526F74}" srcOrd="0" destOrd="0" presId="urn:microsoft.com/office/officeart/2009/3/layout/IncreasingArrowsProcess"/>
    <dgm:cxn modelId="{D43A931A-277A-45C1-8512-6D03FC14F292}" type="presParOf" srcId="{61F3A550-1063-4921-9E57-65D5FA73A986}" destId="{0C4DF992-E64D-481F-87F1-DA2DE1D6F109}" srcOrd="1" destOrd="0" presId="urn:microsoft.com/office/officeart/2009/3/layout/IncreasingArrowsProcess"/>
    <dgm:cxn modelId="{5E596258-1E17-4104-B165-4AE2A5466F0F}" type="presParOf" srcId="{61F3A550-1063-4921-9E57-65D5FA73A986}" destId="{DFA85F0F-124F-4693-AFCA-56C930088D7A}" srcOrd="2" destOrd="0" presId="urn:microsoft.com/office/officeart/2009/3/layout/IncreasingArrowsProcess"/>
    <dgm:cxn modelId="{CFD767DB-4912-4AB0-B538-CB039E66DE56}" type="presParOf" srcId="{61F3A550-1063-4921-9E57-65D5FA73A986}" destId="{C612E4BD-95BB-42B4-ABAB-7C01DD355A23}" srcOrd="3" destOrd="0" presId="urn:microsoft.com/office/officeart/2009/3/layout/IncreasingArrowsProcess"/>
    <dgm:cxn modelId="{8F83540F-8409-40B3-89CA-8B4DB26D460D}" type="presParOf" srcId="{61F3A550-1063-4921-9E57-65D5FA73A986}" destId="{CF44E68C-2D5B-42E3-BD1A-B294F07EA1E1}" srcOrd="4" destOrd="0" presId="urn:microsoft.com/office/officeart/2009/3/layout/IncreasingArrowsProcess"/>
    <dgm:cxn modelId="{FB1EB23E-0B8C-4B30-A6BE-4936D25E27B9}" type="presParOf" srcId="{61F3A550-1063-4921-9E57-65D5FA73A986}" destId="{752948A9-92FC-4708-B968-CF73C0A13C1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31A65-7810-48C7-ADAF-ED3660CEB77D}" type="doc">
      <dgm:prSet loTypeId="urn:microsoft.com/office/officeart/2005/8/layout/hChevron3" loCatId="process" qsTypeId="urn:microsoft.com/office/officeart/2005/8/quickstyle/3d2" qsCatId="3D" csTypeId="urn:microsoft.com/office/officeart/2005/8/colors/accent1_3" csCatId="accent1" phldr="1"/>
      <dgm:spPr/>
    </dgm:pt>
    <dgm:pt modelId="{F02C200B-9AC1-4E0D-8688-A81741DF3579}">
      <dgm:prSet phldrT="[Texto]" custT="1"/>
      <dgm:spPr/>
      <dgm:t>
        <a:bodyPr/>
        <a:lstStyle/>
        <a:p>
          <a:r>
            <a:rPr lang="es-CO" sz="1100" b="1" dirty="0" smtClean="0">
              <a:solidFill>
                <a:srgbClr val="002060"/>
              </a:solidFill>
            </a:rPr>
            <a:t>29.757 </a:t>
          </a:r>
          <a:r>
            <a:rPr lang="es-CO" sz="1100" b="1" dirty="0" err="1" smtClean="0">
              <a:solidFill>
                <a:srgbClr val="002060"/>
              </a:solidFill>
            </a:rPr>
            <a:t>mll</a:t>
          </a:r>
          <a:endParaRPr lang="es-CO" sz="1100" b="1" dirty="0">
            <a:solidFill>
              <a:srgbClr val="002060"/>
            </a:solidFill>
          </a:endParaRPr>
        </a:p>
      </dgm:t>
    </dgm:pt>
    <dgm:pt modelId="{35CEA5CD-D322-4C91-BB39-EA7ABD25FFB7}" type="parTrans" cxnId="{18D4232E-FB84-4CBE-8EFD-66F4874BE806}">
      <dgm:prSet/>
      <dgm:spPr/>
      <dgm:t>
        <a:bodyPr/>
        <a:lstStyle/>
        <a:p>
          <a:endParaRPr lang="es-CO" b="1">
            <a:solidFill>
              <a:srgbClr val="002060"/>
            </a:solidFill>
          </a:endParaRPr>
        </a:p>
      </dgm:t>
    </dgm:pt>
    <dgm:pt modelId="{89B898B1-16D3-454A-8942-31F6E61BE81A}" type="sibTrans" cxnId="{18D4232E-FB84-4CBE-8EFD-66F4874BE806}">
      <dgm:prSet/>
      <dgm:spPr/>
      <dgm:t>
        <a:bodyPr/>
        <a:lstStyle/>
        <a:p>
          <a:endParaRPr lang="es-CO" b="1">
            <a:solidFill>
              <a:srgbClr val="002060"/>
            </a:solidFill>
          </a:endParaRPr>
        </a:p>
      </dgm:t>
    </dgm:pt>
    <dgm:pt modelId="{05E096EC-42EB-4CBF-A817-86E9A645C1FE}">
      <dgm:prSet phldrT="[Texto]" custT="1"/>
      <dgm:spPr/>
      <dgm:t>
        <a:bodyPr/>
        <a:lstStyle/>
        <a:p>
          <a:r>
            <a:rPr lang="es-CO" sz="1100" b="1" dirty="0" smtClean="0">
              <a:solidFill>
                <a:srgbClr val="002060"/>
              </a:solidFill>
            </a:rPr>
            <a:t>4.800 </a:t>
          </a:r>
          <a:r>
            <a:rPr lang="es-CO" sz="1100" b="1" dirty="0" err="1" smtClean="0">
              <a:solidFill>
                <a:srgbClr val="002060"/>
              </a:solidFill>
            </a:rPr>
            <a:t>mll</a:t>
          </a:r>
          <a:endParaRPr lang="es-CO" sz="1100" b="1" dirty="0">
            <a:solidFill>
              <a:srgbClr val="002060"/>
            </a:solidFill>
          </a:endParaRPr>
        </a:p>
      </dgm:t>
    </dgm:pt>
    <dgm:pt modelId="{8DC16066-DA61-40B0-8380-AED060B415ED}" type="parTrans" cxnId="{B2DCBF92-254A-44C5-85B9-EC567E46844B}">
      <dgm:prSet/>
      <dgm:spPr/>
      <dgm:t>
        <a:bodyPr/>
        <a:lstStyle/>
        <a:p>
          <a:endParaRPr lang="es-CO" b="1">
            <a:solidFill>
              <a:srgbClr val="002060"/>
            </a:solidFill>
          </a:endParaRPr>
        </a:p>
      </dgm:t>
    </dgm:pt>
    <dgm:pt modelId="{F16C4FAD-640C-4D7F-B1AB-0B0B6B80C8A7}" type="sibTrans" cxnId="{B2DCBF92-254A-44C5-85B9-EC567E46844B}">
      <dgm:prSet/>
      <dgm:spPr/>
      <dgm:t>
        <a:bodyPr/>
        <a:lstStyle/>
        <a:p>
          <a:endParaRPr lang="es-CO" b="1">
            <a:solidFill>
              <a:srgbClr val="002060"/>
            </a:solidFill>
          </a:endParaRPr>
        </a:p>
      </dgm:t>
    </dgm:pt>
    <dgm:pt modelId="{210E3374-6271-48D2-AB36-F62D10644FC4}">
      <dgm:prSet phldrT="[Texto]" custT="1"/>
      <dgm:spPr/>
      <dgm:t>
        <a:bodyPr/>
        <a:lstStyle/>
        <a:p>
          <a:pPr algn="ctr"/>
          <a:r>
            <a:rPr lang="es-CO" sz="1100" b="1" dirty="0" smtClean="0">
              <a:solidFill>
                <a:srgbClr val="002060"/>
              </a:solidFill>
            </a:rPr>
            <a:t>16,13%</a:t>
          </a:r>
          <a:endParaRPr lang="es-CO" sz="1100" b="1" dirty="0">
            <a:solidFill>
              <a:srgbClr val="002060"/>
            </a:solidFill>
          </a:endParaRPr>
        </a:p>
      </dgm:t>
    </dgm:pt>
    <dgm:pt modelId="{67753BFC-2FAB-4958-A910-5A0C1C180FB9}" type="parTrans" cxnId="{B8AE3C93-772D-4A34-B072-0031E9E8C367}">
      <dgm:prSet/>
      <dgm:spPr/>
      <dgm:t>
        <a:bodyPr/>
        <a:lstStyle/>
        <a:p>
          <a:endParaRPr lang="es-CO" b="1">
            <a:solidFill>
              <a:srgbClr val="002060"/>
            </a:solidFill>
          </a:endParaRPr>
        </a:p>
      </dgm:t>
    </dgm:pt>
    <dgm:pt modelId="{B0947954-E8BC-44AC-A3DA-59A1A6AE98E8}" type="sibTrans" cxnId="{B8AE3C93-772D-4A34-B072-0031E9E8C367}">
      <dgm:prSet/>
      <dgm:spPr/>
      <dgm:t>
        <a:bodyPr/>
        <a:lstStyle/>
        <a:p>
          <a:endParaRPr lang="es-CO" b="1">
            <a:solidFill>
              <a:srgbClr val="002060"/>
            </a:solidFill>
          </a:endParaRPr>
        </a:p>
      </dgm:t>
    </dgm:pt>
    <dgm:pt modelId="{0BCCE1AC-B6C9-4FA8-9BA0-5CE3F4E75407}">
      <dgm:prSet phldrT="[Texto]" custT="1"/>
      <dgm:spPr/>
      <dgm:t>
        <a:bodyPr/>
        <a:lstStyle/>
        <a:p>
          <a:r>
            <a:rPr lang="es-CO" sz="1100" b="1" dirty="0" smtClean="0">
              <a:solidFill>
                <a:srgbClr val="002060"/>
              </a:solidFill>
            </a:rPr>
            <a:t>104 </a:t>
          </a:r>
          <a:r>
            <a:rPr lang="es-CO" sz="1100" b="1" dirty="0" err="1" smtClean="0">
              <a:solidFill>
                <a:srgbClr val="002060"/>
              </a:solidFill>
            </a:rPr>
            <a:t>mll</a:t>
          </a:r>
          <a:endParaRPr lang="es-CO" sz="1100" b="1" dirty="0">
            <a:solidFill>
              <a:srgbClr val="002060"/>
            </a:solidFill>
          </a:endParaRPr>
        </a:p>
      </dgm:t>
    </dgm:pt>
    <dgm:pt modelId="{C1B22120-8AD5-4F69-B09F-66F8BB48BED0}" type="parTrans" cxnId="{FCD6C405-E50D-4918-A37B-02A23695F061}">
      <dgm:prSet/>
      <dgm:spPr/>
      <dgm:t>
        <a:bodyPr/>
        <a:lstStyle/>
        <a:p>
          <a:endParaRPr lang="es-CO" b="1">
            <a:solidFill>
              <a:srgbClr val="002060"/>
            </a:solidFill>
          </a:endParaRPr>
        </a:p>
      </dgm:t>
    </dgm:pt>
    <dgm:pt modelId="{6511F24D-5BE9-4BD5-8CBD-60CF375F700E}" type="sibTrans" cxnId="{FCD6C405-E50D-4918-A37B-02A23695F061}">
      <dgm:prSet/>
      <dgm:spPr/>
      <dgm:t>
        <a:bodyPr/>
        <a:lstStyle/>
        <a:p>
          <a:endParaRPr lang="es-CO" b="1">
            <a:solidFill>
              <a:srgbClr val="002060"/>
            </a:solidFill>
          </a:endParaRPr>
        </a:p>
      </dgm:t>
    </dgm:pt>
    <dgm:pt modelId="{EF0447FB-8F44-44A9-BA86-0485C198462E}">
      <dgm:prSet phldrT="[Texto]" custT="1"/>
      <dgm:spPr/>
      <dgm:t>
        <a:bodyPr/>
        <a:lstStyle/>
        <a:p>
          <a:r>
            <a:rPr lang="es-CO" sz="1100" b="1" dirty="0" smtClean="0">
              <a:solidFill>
                <a:srgbClr val="002060"/>
              </a:solidFill>
            </a:rPr>
            <a:t>0,35%</a:t>
          </a:r>
          <a:endParaRPr lang="es-CO" sz="1100" b="1" dirty="0">
            <a:solidFill>
              <a:srgbClr val="002060"/>
            </a:solidFill>
          </a:endParaRPr>
        </a:p>
      </dgm:t>
    </dgm:pt>
    <dgm:pt modelId="{F27233DE-7AB0-4735-A3FF-E4C19E51DF71}" type="parTrans" cxnId="{F44E2E9D-2E4F-40AE-B401-86BD21D65D3D}">
      <dgm:prSet/>
      <dgm:spPr/>
      <dgm:t>
        <a:bodyPr/>
        <a:lstStyle/>
        <a:p>
          <a:endParaRPr lang="es-CO" b="1">
            <a:solidFill>
              <a:srgbClr val="002060"/>
            </a:solidFill>
          </a:endParaRPr>
        </a:p>
      </dgm:t>
    </dgm:pt>
    <dgm:pt modelId="{6FBA05E1-B7A7-4785-BA3C-F8C317ABB3C0}" type="sibTrans" cxnId="{F44E2E9D-2E4F-40AE-B401-86BD21D65D3D}">
      <dgm:prSet/>
      <dgm:spPr/>
      <dgm:t>
        <a:bodyPr/>
        <a:lstStyle/>
        <a:p>
          <a:endParaRPr lang="es-CO" b="1">
            <a:solidFill>
              <a:srgbClr val="002060"/>
            </a:solidFill>
          </a:endParaRPr>
        </a:p>
      </dgm:t>
    </dgm:pt>
    <dgm:pt modelId="{667C7538-67B8-429D-A90F-2BA6491C24BB}">
      <dgm:prSet phldrT="[Texto]" custT="1"/>
      <dgm:spPr/>
      <dgm:t>
        <a:bodyPr/>
        <a:lstStyle/>
        <a:p>
          <a:r>
            <a:rPr lang="es-CO" sz="1100" b="1" dirty="0" smtClean="0">
              <a:solidFill>
                <a:srgbClr val="002060"/>
              </a:solidFill>
            </a:rPr>
            <a:t>104 </a:t>
          </a:r>
          <a:r>
            <a:rPr lang="es-CO" sz="1100" b="1" dirty="0" err="1" smtClean="0">
              <a:solidFill>
                <a:srgbClr val="002060"/>
              </a:solidFill>
            </a:rPr>
            <a:t>mll</a:t>
          </a:r>
          <a:endParaRPr lang="es-CO" sz="1100" b="1" dirty="0">
            <a:solidFill>
              <a:srgbClr val="002060"/>
            </a:solidFill>
          </a:endParaRPr>
        </a:p>
      </dgm:t>
    </dgm:pt>
    <dgm:pt modelId="{253F0E69-B5DA-4CE9-8730-4FC2A42E1CCA}" type="parTrans" cxnId="{6FB9A216-1951-4D09-BAF6-4EF63813ACC5}">
      <dgm:prSet/>
      <dgm:spPr/>
      <dgm:t>
        <a:bodyPr/>
        <a:lstStyle/>
        <a:p>
          <a:endParaRPr lang="es-CO" b="1">
            <a:solidFill>
              <a:srgbClr val="002060"/>
            </a:solidFill>
          </a:endParaRPr>
        </a:p>
      </dgm:t>
    </dgm:pt>
    <dgm:pt modelId="{7480CD9A-D2E9-466D-A34A-075AA3A476F1}" type="sibTrans" cxnId="{6FB9A216-1951-4D09-BAF6-4EF63813ACC5}">
      <dgm:prSet/>
      <dgm:spPr/>
      <dgm:t>
        <a:bodyPr/>
        <a:lstStyle/>
        <a:p>
          <a:endParaRPr lang="es-CO" b="1">
            <a:solidFill>
              <a:srgbClr val="002060"/>
            </a:solidFill>
          </a:endParaRPr>
        </a:p>
      </dgm:t>
    </dgm:pt>
    <dgm:pt modelId="{00559CC1-3B64-4845-878D-F09E347B1374}">
      <dgm:prSet phldrT="[Texto]" custT="1"/>
      <dgm:spPr/>
      <dgm:t>
        <a:bodyPr/>
        <a:lstStyle/>
        <a:p>
          <a:r>
            <a:rPr lang="es-CO" sz="1100" b="1" dirty="0" smtClean="0">
              <a:solidFill>
                <a:srgbClr val="002060"/>
              </a:solidFill>
            </a:rPr>
            <a:t>0,35%</a:t>
          </a:r>
          <a:endParaRPr lang="es-CO" sz="1100" b="1" dirty="0">
            <a:solidFill>
              <a:srgbClr val="002060"/>
            </a:solidFill>
          </a:endParaRPr>
        </a:p>
      </dgm:t>
    </dgm:pt>
    <dgm:pt modelId="{54925897-B012-44E7-81C5-547558D8E332}" type="parTrans" cxnId="{9B249082-AE8A-4638-AB33-365989D300C5}">
      <dgm:prSet/>
      <dgm:spPr/>
      <dgm:t>
        <a:bodyPr/>
        <a:lstStyle/>
        <a:p>
          <a:endParaRPr lang="es-CO" b="1">
            <a:solidFill>
              <a:srgbClr val="002060"/>
            </a:solidFill>
          </a:endParaRPr>
        </a:p>
      </dgm:t>
    </dgm:pt>
    <dgm:pt modelId="{84EBD3BE-1572-433A-B02C-AE5B4DAB1FCA}" type="sibTrans" cxnId="{9B249082-AE8A-4638-AB33-365989D300C5}">
      <dgm:prSet/>
      <dgm:spPr/>
      <dgm:t>
        <a:bodyPr/>
        <a:lstStyle/>
        <a:p>
          <a:endParaRPr lang="es-CO" b="1">
            <a:solidFill>
              <a:srgbClr val="002060"/>
            </a:solidFill>
          </a:endParaRPr>
        </a:p>
      </dgm:t>
    </dgm:pt>
    <dgm:pt modelId="{2A6D08B6-8C0C-4A87-B14B-44F5125F8C6F}" type="pres">
      <dgm:prSet presAssocID="{FA431A65-7810-48C7-ADAF-ED3660CEB77D}" presName="Name0" presStyleCnt="0">
        <dgm:presLayoutVars>
          <dgm:dir/>
          <dgm:resizeHandles val="exact"/>
        </dgm:presLayoutVars>
      </dgm:prSet>
      <dgm:spPr/>
    </dgm:pt>
    <dgm:pt modelId="{AB5D79A2-6268-438D-A269-BE3E16DDF9F5}" type="pres">
      <dgm:prSet presAssocID="{F02C200B-9AC1-4E0D-8688-A81741DF3579}" presName="parTxOnly" presStyleLbl="node1" presStyleIdx="0" presStyleCnt="7">
        <dgm:presLayoutVars>
          <dgm:bulletEnabled val="1"/>
        </dgm:presLayoutVars>
      </dgm:prSet>
      <dgm:spPr/>
      <dgm:t>
        <a:bodyPr/>
        <a:lstStyle/>
        <a:p>
          <a:endParaRPr lang="es-CO"/>
        </a:p>
      </dgm:t>
    </dgm:pt>
    <dgm:pt modelId="{F5C5919D-2BB2-48ED-BC06-CCEB6D7FE941}" type="pres">
      <dgm:prSet presAssocID="{89B898B1-16D3-454A-8942-31F6E61BE81A}" presName="parSpace" presStyleCnt="0"/>
      <dgm:spPr/>
    </dgm:pt>
    <dgm:pt modelId="{818ABC2F-627B-4224-BE8D-9C4D501F4AB1}" type="pres">
      <dgm:prSet presAssocID="{05E096EC-42EB-4CBF-A817-86E9A645C1FE}" presName="parTxOnly" presStyleLbl="node1" presStyleIdx="1" presStyleCnt="7">
        <dgm:presLayoutVars>
          <dgm:bulletEnabled val="1"/>
        </dgm:presLayoutVars>
      </dgm:prSet>
      <dgm:spPr/>
      <dgm:t>
        <a:bodyPr/>
        <a:lstStyle/>
        <a:p>
          <a:endParaRPr lang="es-CO"/>
        </a:p>
      </dgm:t>
    </dgm:pt>
    <dgm:pt modelId="{3D4B549C-7165-4D77-A654-DA72D865161A}" type="pres">
      <dgm:prSet presAssocID="{F16C4FAD-640C-4D7F-B1AB-0B0B6B80C8A7}" presName="parSpace" presStyleCnt="0"/>
      <dgm:spPr/>
    </dgm:pt>
    <dgm:pt modelId="{309B4886-9A69-444E-8276-28C0C7DAB4C6}" type="pres">
      <dgm:prSet presAssocID="{210E3374-6271-48D2-AB36-F62D10644FC4}" presName="parTxOnly" presStyleLbl="node1" presStyleIdx="2" presStyleCnt="7">
        <dgm:presLayoutVars>
          <dgm:bulletEnabled val="1"/>
        </dgm:presLayoutVars>
      </dgm:prSet>
      <dgm:spPr/>
      <dgm:t>
        <a:bodyPr/>
        <a:lstStyle/>
        <a:p>
          <a:endParaRPr lang="es-CO"/>
        </a:p>
      </dgm:t>
    </dgm:pt>
    <dgm:pt modelId="{D539F3E7-3E01-41C7-80A4-23923FCAE599}" type="pres">
      <dgm:prSet presAssocID="{B0947954-E8BC-44AC-A3DA-59A1A6AE98E8}" presName="parSpace" presStyleCnt="0"/>
      <dgm:spPr/>
    </dgm:pt>
    <dgm:pt modelId="{75F1E842-AD1A-4B30-A426-0C5403FDB125}" type="pres">
      <dgm:prSet presAssocID="{0BCCE1AC-B6C9-4FA8-9BA0-5CE3F4E75407}" presName="parTxOnly" presStyleLbl="node1" presStyleIdx="3" presStyleCnt="7">
        <dgm:presLayoutVars>
          <dgm:bulletEnabled val="1"/>
        </dgm:presLayoutVars>
      </dgm:prSet>
      <dgm:spPr/>
      <dgm:t>
        <a:bodyPr/>
        <a:lstStyle/>
        <a:p>
          <a:endParaRPr lang="es-CO"/>
        </a:p>
      </dgm:t>
    </dgm:pt>
    <dgm:pt modelId="{29C0BFA1-175F-4AB0-B379-62E5599E2E2E}" type="pres">
      <dgm:prSet presAssocID="{6511F24D-5BE9-4BD5-8CBD-60CF375F700E}" presName="parSpace" presStyleCnt="0"/>
      <dgm:spPr/>
    </dgm:pt>
    <dgm:pt modelId="{FB0367FF-0DCE-4305-859F-35B0B50F0CDE}" type="pres">
      <dgm:prSet presAssocID="{EF0447FB-8F44-44A9-BA86-0485C198462E}" presName="parTxOnly" presStyleLbl="node1" presStyleIdx="4" presStyleCnt="7">
        <dgm:presLayoutVars>
          <dgm:bulletEnabled val="1"/>
        </dgm:presLayoutVars>
      </dgm:prSet>
      <dgm:spPr/>
      <dgm:t>
        <a:bodyPr/>
        <a:lstStyle/>
        <a:p>
          <a:endParaRPr lang="es-CO"/>
        </a:p>
      </dgm:t>
    </dgm:pt>
    <dgm:pt modelId="{7E037E3A-E6B2-4BC9-A4CC-718BB890BE53}" type="pres">
      <dgm:prSet presAssocID="{6FBA05E1-B7A7-4785-BA3C-F8C317ABB3C0}" presName="parSpace" presStyleCnt="0"/>
      <dgm:spPr/>
    </dgm:pt>
    <dgm:pt modelId="{DE9197AF-6583-4B7C-971D-4E7E277DC0D9}" type="pres">
      <dgm:prSet presAssocID="{667C7538-67B8-429D-A90F-2BA6491C24BB}" presName="parTxOnly" presStyleLbl="node1" presStyleIdx="5" presStyleCnt="7">
        <dgm:presLayoutVars>
          <dgm:bulletEnabled val="1"/>
        </dgm:presLayoutVars>
      </dgm:prSet>
      <dgm:spPr/>
      <dgm:t>
        <a:bodyPr/>
        <a:lstStyle/>
        <a:p>
          <a:endParaRPr lang="es-CO"/>
        </a:p>
      </dgm:t>
    </dgm:pt>
    <dgm:pt modelId="{73F8F987-DBA1-4025-BAFB-09516217ACE6}" type="pres">
      <dgm:prSet presAssocID="{7480CD9A-D2E9-466D-A34A-075AA3A476F1}" presName="parSpace" presStyleCnt="0"/>
      <dgm:spPr/>
    </dgm:pt>
    <dgm:pt modelId="{E1AFF149-E00E-455D-97BB-7E36A05DA48E}" type="pres">
      <dgm:prSet presAssocID="{00559CC1-3B64-4845-878D-F09E347B1374}" presName="parTxOnly" presStyleLbl="node1" presStyleIdx="6" presStyleCnt="7">
        <dgm:presLayoutVars>
          <dgm:bulletEnabled val="1"/>
        </dgm:presLayoutVars>
      </dgm:prSet>
      <dgm:spPr/>
      <dgm:t>
        <a:bodyPr/>
        <a:lstStyle/>
        <a:p>
          <a:endParaRPr lang="es-CO"/>
        </a:p>
      </dgm:t>
    </dgm:pt>
  </dgm:ptLst>
  <dgm:cxnLst>
    <dgm:cxn modelId="{9B249082-AE8A-4638-AB33-365989D300C5}" srcId="{FA431A65-7810-48C7-ADAF-ED3660CEB77D}" destId="{00559CC1-3B64-4845-878D-F09E347B1374}" srcOrd="6" destOrd="0" parTransId="{54925897-B012-44E7-81C5-547558D8E332}" sibTransId="{84EBD3BE-1572-433A-B02C-AE5B4DAB1FCA}"/>
    <dgm:cxn modelId="{83881BF9-84A1-4E7B-8C7D-E8AE8A13F927}" type="presOf" srcId="{0BCCE1AC-B6C9-4FA8-9BA0-5CE3F4E75407}" destId="{75F1E842-AD1A-4B30-A426-0C5403FDB125}" srcOrd="0" destOrd="0" presId="urn:microsoft.com/office/officeart/2005/8/layout/hChevron3"/>
    <dgm:cxn modelId="{E18DE514-73B5-4309-A4BE-999B42BA07CC}" type="presOf" srcId="{05E096EC-42EB-4CBF-A817-86E9A645C1FE}" destId="{818ABC2F-627B-4224-BE8D-9C4D501F4AB1}" srcOrd="0" destOrd="0" presId="urn:microsoft.com/office/officeart/2005/8/layout/hChevron3"/>
    <dgm:cxn modelId="{F44E2E9D-2E4F-40AE-B401-86BD21D65D3D}" srcId="{FA431A65-7810-48C7-ADAF-ED3660CEB77D}" destId="{EF0447FB-8F44-44A9-BA86-0485C198462E}" srcOrd="4" destOrd="0" parTransId="{F27233DE-7AB0-4735-A3FF-E4C19E51DF71}" sibTransId="{6FBA05E1-B7A7-4785-BA3C-F8C317ABB3C0}"/>
    <dgm:cxn modelId="{B2DCBF92-254A-44C5-85B9-EC567E46844B}" srcId="{FA431A65-7810-48C7-ADAF-ED3660CEB77D}" destId="{05E096EC-42EB-4CBF-A817-86E9A645C1FE}" srcOrd="1" destOrd="0" parTransId="{8DC16066-DA61-40B0-8380-AED060B415ED}" sibTransId="{F16C4FAD-640C-4D7F-B1AB-0B0B6B80C8A7}"/>
    <dgm:cxn modelId="{BD278747-8C8B-4158-92D8-D7983EF601A1}" type="presOf" srcId="{F02C200B-9AC1-4E0D-8688-A81741DF3579}" destId="{AB5D79A2-6268-438D-A269-BE3E16DDF9F5}" srcOrd="0" destOrd="0" presId="urn:microsoft.com/office/officeart/2005/8/layout/hChevron3"/>
    <dgm:cxn modelId="{04610BA1-1F26-4DAC-B54C-6EC85F2510FD}" type="presOf" srcId="{667C7538-67B8-429D-A90F-2BA6491C24BB}" destId="{DE9197AF-6583-4B7C-971D-4E7E277DC0D9}" srcOrd="0" destOrd="0" presId="urn:microsoft.com/office/officeart/2005/8/layout/hChevron3"/>
    <dgm:cxn modelId="{614F829C-2021-4550-A8CD-459578B572D2}" type="presOf" srcId="{00559CC1-3B64-4845-878D-F09E347B1374}" destId="{E1AFF149-E00E-455D-97BB-7E36A05DA48E}" srcOrd="0" destOrd="0" presId="urn:microsoft.com/office/officeart/2005/8/layout/hChevron3"/>
    <dgm:cxn modelId="{FD42128A-0058-478B-8CBB-7C2E4E69E3B0}" type="presOf" srcId="{FA431A65-7810-48C7-ADAF-ED3660CEB77D}" destId="{2A6D08B6-8C0C-4A87-B14B-44F5125F8C6F}" srcOrd="0" destOrd="0" presId="urn:microsoft.com/office/officeart/2005/8/layout/hChevron3"/>
    <dgm:cxn modelId="{76A58113-9E59-434E-9725-AD429167055B}" type="presOf" srcId="{210E3374-6271-48D2-AB36-F62D10644FC4}" destId="{309B4886-9A69-444E-8276-28C0C7DAB4C6}" srcOrd="0" destOrd="0" presId="urn:microsoft.com/office/officeart/2005/8/layout/hChevron3"/>
    <dgm:cxn modelId="{544549D0-2936-4609-B1BE-559457855118}" type="presOf" srcId="{EF0447FB-8F44-44A9-BA86-0485C198462E}" destId="{FB0367FF-0DCE-4305-859F-35B0B50F0CDE}" srcOrd="0" destOrd="0" presId="urn:microsoft.com/office/officeart/2005/8/layout/hChevron3"/>
    <dgm:cxn modelId="{B8AE3C93-772D-4A34-B072-0031E9E8C367}" srcId="{FA431A65-7810-48C7-ADAF-ED3660CEB77D}" destId="{210E3374-6271-48D2-AB36-F62D10644FC4}" srcOrd="2" destOrd="0" parTransId="{67753BFC-2FAB-4958-A910-5A0C1C180FB9}" sibTransId="{B0947954-E8BC-44AC-A3DA-59A1A6AE98E8}"/>
    <dgm:cxn modelId="{FCD6C405-E50D-4918-A37B-02A23695F061}" srcId="{FA431A65-7810-48C7-ADAF-ED3660CEB77D}" destId="{0BCCE1AC-B6C9-4FA8-9BA0-5CE3F4E75407}" srcOrd="3" destOrd="0" parTransId="{C1B22120-8AD5-4F69-B09F-66F8BB48BED0}" sibTransId="{6511F24D-5BE9-4BD5-8CBD-60CF375F700E}"/>
    <dgm:cxn modelId="{18D4232E-FB84-4CBE-8EFD-66F4874BE806}" srcId="{FA431A65-7810-48C7-ADAF-ED3660CEB77D}" destId="{F02C200B-9AC1-4E0D-8688-A81741DF3579}" srcOrd="0" destOrd="0" parTransId="{35CEA5CD-D322-4C91-BB39-EA7ABD25FFB7}" sibTransId="{89B898B1-16D3-454A-8942-31F6E61BE81A}"/>
    <dgm:cxn modelId="{6FB9A216-1951-4D09-BAF6-4EF63813ACC5}" srcId="{FA431A65-7810-48C7-ADAF-ED3660CEB77D}" destId="{667C7538-67B8-429D-A90F-2BA6491C24BB}" srcOrd="5" destOrd="0" parTransId="{253F0E69-B5DA-4CE9-8730-4FC2A42E1CCA}" sibTransId="{7480CD9A-D2E9-466D-A34A-075AA3A476F1}"/>
    <dgm:cxn modelId="{CE8D8699-5A4A-49EC-AC76-1598F4A5D915}" type="presParOf" srcId="{2A6D08B6-8C0C-4A87-B14B-44F5125F8C6F}" destId="{AB5D79A2-6268-438D-A269-BE3E16DDF9F5}" srcOrd="0" destOrd="0" presId="urn:microsoft.com/office/officeart/2005/8/layout/hChevron3"/>
    <dgm:cxn modelId="{55D9FC8B-2E12-4144-804C-7ADA073E01BF}" type="presParOf" srcId="{2A6D08B6-8C0C-4A87-B14B-44F5125F8C6F}" destId="{F5C5919D-2BB2-48ED-BC06-CCEB6D7FE941}" srcOrd="1" destOrd="0" presId="urn:microsoft.com/office/officeart/2005/8/layout/hChevron3"/>
    <dgm:cxn modelId="{8CF9DC6E-27B3-4C2B-BAAC-18AC81E60302}" type="presParOf" srcId="{2A6D08B6-8C0C-4A87-B14B-44F5125F8C6F}" destId="{818ABC2F-627B-4224-BE8D-9C4D501F4AB1}" srcOrd="2" destOrd="0" presId="urn:microsoft.com/office/officeart/2005/8/layout/hChevron3"/>
    <dgm:cxn modelId="{197817BF-3F41-4BAD-B82C-008C9E99C40E}" type="presParOf" srcId="{2A6D08B6-8C0C-4A87-B14B-44F5125F8C6F}" destId="{3D4B549C-7165-4D77-A654-DA72D865161A}" srcOrd="3" destOrd="0" presId="urn:microsoft.com/office/officeart/2005/8/layout/hChevron3"/>
    <dgm:cxn modelId="{5C1D72D2-409F-4D80-BDFA-0C5D3B0CBE7B}" type="presParOf" srcId="{2A6D08B6-8C0C-4A87-B14B-44F5125F8C6F}" destId="{309B4886-9A69-444E-8276-28C0C7DAB4C6}" srcOrd="4" destOrd="0" presId="urn:microsoft.com/office/officeart/2005/8/layout/hChevron3"/>
    <dgm:cxn modelId="{55C802C2-0628-4D35-927B-65E9CB1F870A}" type="presParOf" srcId="{2A6D08B6-8C0C-4A87-B14B-44F5125F8C6F}" destId="{D539F3E7-3E01-41C7-80A4-23923FCAE599}" srcOrd="5" destOrd="0" presId="urn:microsoft.com/office/officeart/2005/8/layout/hChevron3"/>
    <dgm:cxn modelId="{2E30F3C2-EE7A-442D-AC44-20CB89E7DD0D}" type="presParOf" srcId="{2A6D08B6-8C0C-4A87-B14B-44F5125F8C6F}" destId="{75F1E842-AD1A-4B30-A426-0C5403FDB125}" srcOrd="6" destOrd="0" presId="urn:microsoft.com/office/officeart/2005/8/layout/hChevron3"/>
    <dgm:cxn modelId="{46E31039-8104-4F43-962D-CD586C53A08F}" type="presParOf" srcId="{2A6D08B6-8C0C-4A87-B14B-44F5125F8C6F}" destId="{29C0BFA1-175F-4AB0-B379-62E5599E2E2E}" srcOrd="7" destOrd="0" presId="urn:microsoft.com/office/officeart/2005/8/layout/hChevron3"/>
    <dgm:cxn modelId="{D6CD7090-5D72-44D0-BB30-0C72917094AE}" type="presParOf" srcId="{2A6D08B6-8C0C-4A87-B14B-44F5125F8C6F}" destId="{FB0367FF-0DCE-4305-859F-35B0B50F0CDE}" srcOrd="8" destOrd="0" presId="urn:microsoft.com/office/officeart/2005/8/layout/hChevron3"/>
    <dgm:cxn modelId="{B6E3C282-0E2A-4179-AE86-E8D9F72BC05A}" type="presParOf" srcId="{2A6D08B6-8C0C-4A87-B14B-44F5125F8C6F}" destId="{7E037E3A-E6B2-4BC9-A4CC-718BB890BE53}" srcOrd="9" destOrd="0" presId="urn:microsoft.com/office/officeart/2005/8/layout/hChevron3"/>
    <dgm:cxn modelId="{D6292202-AACD-4E8B-982C-1DBE773A99E1}" type="presParOf" srcId="{2A6D08B6-8C0C-4A87-B14B-44F5125F8C6F}" destId="{DE9197AF-6583-4B7C-971D-4E7E277DC0D9}" srcOrd="10" destOrd="0" presId="urn:microsoft.com/office/officeart/2005/8/layout/hChevron3"/>
    <dgm:cxn modelId="{286B0080-745E-4EA6-BD64-0778175C150D}" type="presParOf" srcId="{2A6D08B6-8C0C-4A87-B14B-44F5125F8C6F}" destId="{73F8F987-DBA1-4025-BAFB-09516217ACE6}" srcOrd="11" destOrd="0" presId="urn:microsoft.com/office/officeart/2005/8/layout/hChevron3"/>
    <dgm:cxn modelId="{C1202C8E-B6D1-48F2-8ED8-825E5CDD769B}" type="presParOf" srcId="{2A6D08B6-8C0C-4A87-B14B-44F5125F8C6F}" destId="{E1AFF149-E00E-455D-97BB-7E36A05DA48E}"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5E786-4981-4510-AC73-0A3EB919AA12}">
      <dsp:nvSpPr>
        <dsp:cNvPr id="0" name=""/>
        <dsp:cNvSpPr/>
      </dsp:nvSpPr>
      <dsp:spPr>
        <a:xfrm>
          <a:off x="0" y="0"/>
          <a:ext cx="6480720" cy="732913"/>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t>La fuente de información del presente informe es el Sistema de Seguimiento a Proyectos de Inversión – SPI, el cual es administrado por el Departamento Nacional de Planeación, para las cifras del avance físico y avance de gestión.</a:t>
          </a:r>
          <a:endParaRPr lang="es-CO" sz="1000" kern="1200" dirty="0"/>
        </a:p>
      </dsp:txBody>
      <dsp:txXfrm>
        <a:off x="1369435" y="0"/>
        <a:ext cx="5111284" cy="732913"/>
      </dsp:txXfrm>
    </dsp:sp>
    <dsp:sp modelId="{3E54A79D-B15A-4BC1-B0C2-24912CAEC4FE}">
      <dsp:nvSpPr>
        <dsp:cNvPr id="0" name=""/>
        <dsp:cNvSpPr/>
      </dsp:nvSpPr>
      <dsp:spPr>
        <a:xfrm>
          <a:off x="73291" y="73291"/>
          <a:ext cx="1296144" cy="586330"/>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2D18EE9-5626-4004-BF37-914CE2A21BDB}">
      <dsp:nvSpPr>
        <dsp:cNvPr id="0" name=""/>
        <dsp:cNvSpPr/>
      </dsp:nvSpPr>
      <dsp:spPr>
        <a:xfrm>
          <a:off x="0" y="806204"/>
          <a:ext cx="6480720" cy="732913"/>
        </a:xfrm>
        <a:prstGeom prst="roundRect">
          <a:avLst>
            <a:gd name="adj" fmla="val 10000"/>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t>La información que se encuentra registrada en el SPI, es diligenciada por cada una de las Direcciones responsables de los proyectos de inversión que se encuentran en ejecución en la vigencia.</a:t>
          </a:r>
          <a:endParaRPr lang="es-CO" sz="1000" kern="1200" dirty="0"/>
        </a:p>
      </dsp:txBody>
      <dsp:txXfrm>
        <a:off x="1369435" y="806204"/>
        <a:ext cx="5111284" cy="732913"/>
      </dsp:txXfrm>
    </dsp:sp>
    <dsp:sp modelId="{056B40D8-2C04-4A54-80B6-474CFFD68FE5}">
      <dsp:nvSpPr>
        <dsp:cNvPr id="0" name=""/>
        <dsp:cNvSpPr/>
      </dsp:nvSpPr>
      <dsp:spPr>
        <a:xfrm>
          <a:off x="73291" y="879496"/>
          <a:ext cx="1296144" cy="586330"/>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B46A24A-7A9C-4D28-9E03-86900B1C35F3}">
      <dsp:nvSpPr>
        <dsp:cNvPr id="0" name=""/>
        <dsp:cNvSpPr/>
      </dsp:nvSpPr>
      <dsp:spPr>
        <a:xfrm>
          <a:off x="0" y="1612409"/>
          <a:ext cx="6480720" cy="732913"/>
        </a:xfrm>
        <a:prstGeom prst="roundRect">
          <a:avLst>
            <a:gd name="adj" fmla="val 10000"/>
          </a:avLst>
        </a:prstGeom>
        <a:gradFill rotWithShape="0">
          <a:gsLst>
            <a:gs pos="0">
              <a:schemeClr val="accent1">
                <a:shade val="50000"/>
                <a:hueOff val="289149"/>
                <a:satOff val="-6048"/>
                <a:lumOff val="33650"/>
                <a:alphaOff val="0"/>
                <a:shade val="51000"/>
                <a:satMod val="130000"/>
              </a:schemeClr>
            </a:gs>
            <a:gs pos="80000">
              <a:schemeClr val="accent1">
                <a:shade val="50000"/>
                <a:hueOff val="289149"/>
                <a:satOff val="-6048"/>
                <a:lumOff val="33650"/>
                <a:alphaOff val="0"/>
                <a:shade val="93000"/>
                <a:satMod val="130000"/>
              </a:schemeClr>
            </a:gs>
            <a:gs pos="100000">
              <a:schemeClr val="accent1">
                <a:shade val="50000"/>
                <a:hueOff val="289149"/>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solidFill>
                <a:srgbClr val="002060"/>
              </a:solidFill>
            </a:rPr>
            <a:t>El avance financiero corresponde a la ejecución presupuestal por concepto de obligaciones. Además es importante mencionar que se compara con la apropiación vigente.</a:t>
          </a:r>
          <a:endParaRPr lang="es-CO" sz="1000" kern="1200" dirty="0">
            <a:solidFill>
              <a:srgbClr val="002060"/>
            </a:solidFill>
          </a:endParaRPr>
        </a:p>
      </dsp:txBody>
      <dsp:txXfrm>
        <a:off x="1369435" y="1612409"/>
        <a:ext cx="5111284" cy="732913"/>
      </dsp:txXfrm>
    </dsp:sp>
    <dsp:sp modelId="{BC0C3114-2C3C-43AA-9623-428A14B33F3A}">
      <dsp:nvSpPr>
        <dsp:cNvPr id="0" name=""/>
        <dsp:cNvSpPr/>
      </dsp:nvSpPr>
      <dsp:spPr>
        <a:xfrm>
          <a:off x="73291" y="1685700"/>
          <a:ext cx="1296144" cy="586330"/>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0309ABE-4282-41CF-86A5-0E3A2D5BA6A9}">
      <dsp:nvSpPr>
        <dsp:cNvPr id="0" name=""/>
        <dsp:cNvSpPr/>
      </dsp:nvSpPr>
      <dsp:spPr>
        <a:xfrm>
          <a:off x="0" y="2418614"/>
          <a:ext cx="6480720" cy="732913"/>
        </a:xfrm>
        <a:prstGeom prst="roundRect">
          <a:avLst>
            <a:gd name="adj" fmla="val 10000"/>
          </a:avLst>
        </a:prstGeom>
        <a:gradFill rotWithShape="0">
          <a:gsLst>
            <a:gs pos="0">
              <a:schemeClr val="accent1">
                <a:shade val="50000"/>
                <a:hueOff val="289149"/>
                <a:satOff val="-6048"/>
                <a:lumOff val="33650"/>
                <a:alphaOff val="0"/>
                <a:shade val="51000"/>
                <a:satMod val="130000"/>
              </a:schemeClr>
            </a:gs>
            <a:gs pos="80000">
              <a:schemeClr val="accent1">
                <a:shade val="50000"/>
                <a:hueOff val="289149"/>
                <a:satOff val="-6048"/>
                <a:lumOff val="33650"/>
                <a:alphaOff val="0"/>
                <a:shade val="93000"/>
                <a:satMod val="130000"/>
              </a:schemeClr>
            </a:gs>
            <a:gs pos="100000">
              <a:schemeClr val="accent1">
                <a:shade val="50000"/>
                <a:hueOff val="289149"/>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solidFill>
                <a:srgbClr val="002060"/>
              </a:solidFill>
            </a:rPr>
            <a:t>El periodo objeto de reporte del presente informe con corte a Febrero 28 de 2019.</a:t>
          </a:r>
          <a:endParaRPr lang="es-CO" sz="1000" kern="1200" dirty="0">
            <a:solidFill>
              <a:srgbClr val="002060"/>
            </a:solidFill>
          </a:endParaRPr>
        </a:p>
      </dsp:txBody>
      <dsp:txXfrm>
        <a:off x="1369435" y="2418614"/>
        <a:ext cx="5111284" cy="732913"/>
      </dsp:txXfrm>
    </dsp:sp>
    <dsp:sp modelId="{1B329B74-3E1D-4446-9A4C-93E5A0E780FE}">
      <dsp:nvSpPr>
        <dsp:cNvPr id="0" name=""/>
        <dsp:cNvSpPr/>
      </dsp:nvSpPr>
      <dsp:spPr>
        <a:xfrm>
          <a:off x="73291" y="2491905"/>
          <a:ext cx="1296144" cy="586330"/>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56E51A2-E4C3-4C98-9590-8DE228BC36DE}">
      <dsp:nvSpPr>
        <dsp:cNvPr id="0" name=""/>
        <dsp:cNvSpPr/>
      </dsp:nvSpPr>
      <dsp:spPr>
        <a:xfrm>
          <a:off x="0" y="3224819"/>
          <a:ext cx="6480720" cy="732913"/>
        </a:xfrm>
        <a:prstGeom prst="roundRect">
          <a:avLst>
            <a:gd name="adj" fmla="val 10000"/>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CO" sz="1000" kern="1200" dirty="0" smtClean="0"/>
            <a:t>Los colores de los indicadores corresponden a los siguientes rangos de cumplimiento: </a:t>
          </a:r>
          <a:r>
            <a:rPr lang="es-CO" sz="1000" kern="1200" dirty="0" smtClean="0">
              <a:solidFill>
                <a:schemeClr val="bg1"/>
              </a:solidFill>
            </a:rPr>
            <a:t>Color Rojo entre 0 %y 49,9%; Color Amarillo entre 50% y 74,9%; y Color Verde entre 75% y 100%</a:t>
          </a:r>
          <a:endParaRPr lang="es-CO" sz="1000" kern="1200" dirty="0">
            <a:solidFill>
              <a:schemeClr val="bg1"/>
            </a:solidFill>
          </a:endParaRPr>
        </a:p>
      </dsp:txBody>
      <dsp:txXfrm>
        <a:off x="1369435" y="3224819"/>
        <a:ext cx="5111284" cy="732913"/>
      </dsp:txXfrm>
    </dsp:sp>
    <dsp:sp modelId="{619E375D-9271-4A51-BDDC-BABD26AA4EF5}">
      <dsp:nvSpPr>
        <dsp:cNvPr id="0" name=""/>
        <dsp:cNvSpPr/>
      </dsp:nvSpPr>
      <dsp:spPr>
        <a:xfrm>
          <a:off x="73291" y="3298110"/>
          <a:ext cx="1296144" cy="586330"/>
        </a:xfrm>
        <a:prstGeom prst="roundRect">
          <a:avLst>
            <a:gd name="adj" fmla="val 10000"/>
          </a:avLst>
        </a:prstGeom>
        <a:blipFill rotWithShape="1">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4F7CB-8FB2-4320-BF9F-AF687E526F74}">
      <dsp:nvSpPr>
        <dsp:cNvPr id="0" name=""/>
        <dsp:cNvSpPr/>
      </dsp:nvSpPr>
      <dsp:spPr>
        <a:xfrm>
          <a:off x="439078" y="6139"/>
          <a:ext cx="5458546" cy="794972"/>
        </a:xfrm>
        <a:prstGeom prst="rightArrow">
          <a:avLst>
            <a:gd name="adj1" fmla="val 50000"/>
            <a:gd name="adj2" fmla="val 5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Físico del Producto</a:t>
          </a:r>
          <a:endParaRPr lang="es-CO" sz="1500" kern="1200" dirty="0"/>
        </a:p>
      </dsp:txBody>
      <dsp:txXfrm>
        <a:off x="439078" y="204882"/>
        <a:ext cx="5259803" cy="397486"/>
      </dsp:txXfrm>
    </dsp:sp>
    <dsp:sp modelId="{0C4DF992-E64D-481F-87F1-DA2DE1D6F109}">
      <dsp:nvSpPr>
        <dsp:cNvPr id="0" name=""/>
        <dsp:cNvSpPr/>
      </dsp:nvSpPr>
      <dsp:spPr>
        <a:xfrm>
          <a:off x="439078" y="619177"/>
          <a:ext cx="1681232" cy="153140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Sumatoria de (Avance Vigencia del indicador de producto de la cadena de valor / Meta Vigente * Peso2 * 100) </a:t>
          </a:r>
          <a:endParaRPr lang="es-CO" sz="1400" kern="1200" dirty="0"/>
        </a:p>
      </dsp:txBody>
      <dsp:txXfrm>
        <a:off x="439078" y="619177"/>
        <a:ext cx="1681232" cy="1531409"/>
      </dsp:txXfrm>
    </dsp:sp>
    <dsp:sp modelId="{DFA85F0F-124F-4693-AFCA-56C930088D7A}">
      <dsp:nvSpPr>
        <dsp:cNvPr id="0" name=""/>
        <dsp:cNvSpPr/>
      </dsp:nvSpPr>
      <dsp:spPr>
        <a:xfrm>
          <a:off x="2120310" y="271130"/>
          <a:ext cx="3777314" cy="794972"/>
        </a:xfrm>
        <a:prstGeom prst="rightArrow">
          <a:avLst>
            <a:gd name="adj1" fmla="val 50000"/>
            <a:gd name="adj2" fmla="val 5000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Financiero</a:t>
          </a:r>
          <a:endParaRPr lang="es-CO" sz="1500" kern="1200" dirty="0"/>
        </a:p>
      </dsp:txBody>
      <dsp:txXfrm>
        <a:off x="2120310" y="469873"/>
        <a:ext cx="3578571" cy="397486"/>
      </dsp:txXfrm>
    </dsp:sp>
    <dsp:sp modelId="{C612E4BD-95BB-42B4-ABAB-7C01DD355A23}">
      <dsp:nvSpPr>
        <dsp:cNvPr id="0" name=""/>
        <dsp:cNvSpPr/>
      </dsp:nvSpPr>
      <dsp:spPr>
        <a:xfrm>
          <a:off x="2120310" y="884168"/>
          <a:ext cx="1681232" cy="1531409"/>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(Obligación / Apropiación Vigente)*100. </a:t>
          </a:r>
          <a:endParaRPr lang="es-CO" sz="1400" kern="1200" dirty="0"/>
        </a:p>
      </dsp:txBody>
      <dsp:txXfrm>
        <a:off x="2120310" y="884168"/>
        <a:ext cx="1681232" cy="1531409"/>
      </dsp:txXfrm>
    </dsp:sp>
    <dsp:sp modelId="{CF44E68C-2D5B-42E3-BD1A-B294F07EA1E1}">
      <dsp:nvSpPr>
        <dsp:cNvPr id="0" name=""/>
        <dsp:cNvSpPr/>
      </dsp:nvSpPr>
      <dsp:spPr>
        <a:xfrm>
          <a:off x="3801542" y="536120"/>
          <a:ext cx="2096082" cy="794972"/>
        </a:xfrm>
        <a:prstGeom prst="rightArrow">
          <a:avLst>
            <a:gd name="adj1" fmla="val 50000"/>
            <a:gd name="adj2" fmla="val 5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254000" bIns="126202" numCol="1" spcCol="1270" anchor="ctr" anchorCtr="0">
          <a:noAutofit/>
        </a:bodyPr>
        <a:lstStyle/>
        <a:p>
          <a:pPr lvl="0" algn="l" defTabSz="666750">
            <a:lnSpc>
              <a:spcPct val="90000"/>
            </a:lnSpc>
            <a:spcBef>
              <a:spcPct val="0"/>
            </a:spcBef>
            <a:spcAft>
              <a:spcPct val="35000"/>
            </a:spcAft>
          </a:pPr>
          <a:r>
            <a:rPr lang="es-CO" sz="1500" kern="1200" dirty="0" smtClean="0"/>
            <a:t>Avance de Gestión</a:t>
          </a:r>
          <a:endParaRPr lang="es-CO" sz="1500" kern="1200" dirty="0"/>
        </a:p>
      </dsp:txBody>
      <dsp:txXfrm>
        <a:off x="3801542" y="734863"/>
        <a:ext cx="1897339" cy="397486"/>
      </dsp:txXfrm>
    </dsp:sp>
    <dsp:sp modelId="{752948A9-92FC-4708-B968-CF73C0A13C1C}">
      <dsp:nvSpPr>
        <dsp:cNvPr id="0" name=""/>
        <dsp:cNvSpPr/>
      </dsp:nvSpPr>
      <dsp:spPr>
        <a:xfrm>
          <a:off x="3801542" y="1149159"/>
          <a:ext cx="1681232" cy="1508997"/>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CO" sz="1400" kern="1200" dirty="0" smtClean="0"/>
            <a:t>Sumatoria de (Avance Vigencia Indicador Gestión/ Meta Vigente * Peso3 * 100) </a:t>
          </a:r>
          <a:endParaRPr lang="es-CO" sz="1400" kern="1200" dirty="0"/>
        </a:p>
      </dsp:txBody>
      <dsp:txXfrm>
        <a:off x="3801542" y="1149159"/>
        <a:ext cx="1681232" cy="1508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D79A2-6268-438D-A269-BE3E16DDF9F5}">
      <dsp:nvSpPr>
        <dsp:cNvPr id="0" name=""/>
        <dsp:cNvSpPr/>
      </dsp:nvSpPr>
      <dsp:spPr>
        <a:xfrm>
          <a:off x="970" y="677643"/>
          <a:ext cx="1141861" cy="456744"/>
        </a:xfrm>
        <a:prstGeom prst="homePlat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29.757 </a:t>
          </a:r>
          <a:r>
            <a:rPr lang="es-CO" sz="1100" b="1" kern="1200" dirty="0" err="1" smtClean="0">
              <a:solidFill>
                <a:srgbClr val="002060"/>
              </a:solidFill>
            </a:rPr>
            <a:t>mll</a:t>
          </a:r>
          <a:endParaRPr lang="es-CO" sz="1100" b="1" kern="1200" dirty="0">
            <a:solidFill>
              <a:srgbClr val="002060"/>
            </a:solidFill>
          </a:endParaRPr>
        </a:p>
      </dsp:txBody>
      <dsp:txXfrm>
        <a:off x="970" y="677643"/>
        <a:ext cx="1027675" cy="456744"/>
      </dsp:txXfrm>
    </dsp:sp>
    <dsp:sp modelId="{818ABC2F-627B-4224-BE8D-9C4D501F4AB1}">
      <dsp:nvSpPr>
        <dsp:cNvPr id="0" name=""/>
        <dsp:cNvSpPr/>
      </dsp:nvSpPr>
      <dsp:spPr>
        <a:xfrm>
          <a:off x="914459" y="677643"/>
          <a:ext cx="1141861" cy="456744"/>
        </a:xfrm>
        <a:prstGeom prst="chevron">
          <a:avLst/>
        </a:prstGeom>
        <a:gradFill rotWithShape="0">
          <a:gsLst>
            <a:gs pos="0">
              <a:schemeClr val="accent1">
                <a:shade val="80000"/>
                <a:hueOff val="51041"/>
                <a:satOff val="-732"/>
                <a:lumOff val="4269"/>
                <a:alphaOff val="0"/>
                <a:shade val="51000"/>
                <a:satMod val="130000"/>
              </a:schemeClr>
            </a:gs>
            <a:gs pos="80000">
              <a:schemeClr val="accent1">
                <a:shade val="80000"/>
                <a:hueOff val="51041"/>
                <a:satOff val="-732"/>
                <a:lumOff val="4269"/>
                <a:alphaOff val="0"/>
                <a:shade val="93000"/>
                <a:satMod val="130000"/>
              </a:schemeClr>
            </a:gs>
            <a:gs pos="100000">
              <a:schemeClr val="accent1">
                <a:shade val="80000"/>
                <a:hueOff val="51041"/>
                <a:satOff val="-732"/>
                <a:lumOff val="42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4.800 </a:t>
          </a:r>
          <a:r>
            <a:rPr lang="es-CO" sz="1100" b="1" kern="1200" dirty="0" err="1" smtClean="0">
              <a:solidFill>
                <a:srgbClr val="002060"/>
              </a:solidFill>
            </a:rPr>
            <a:t>mll</a:t>
          </a:r>
          <a:endParaRPr lang="es-CO" sz="1100" b="1" kern="1200" dirty="0">
            <a:solidFill>
              <a:srgbClr val="002060"/>
            </a:solidFill>
          </a:endParaRPr>
        </a:p>
      </dsp:txBody>
      <dsp:txXfrm>
        <a:off x="1142831" y="677643"/>
        <a:ext cx="685117" cy="456744"/>
      </dsp:txXfrm>
    </dsp:sp>
    <dsp:sp modelId="{309B4886-9A69-444E-8276-28C0C7DAB4C6}">
      <dsp:nvSpPr>
        <dsp:cNvPr id="0" name=""/>
        <dsp:cNvSpPr/>
      </dsp:nvSpPr>
      <dsp:spPr>
        <a:xfrm>
          <a:off x="1827948" y="677643"/>
          <a:ext cx="1141861" cy="456744"/>
        </a:xfrm>
        <a:prstGeom prst="chevron">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16,13%</a:t>
          </a:r>
          <a:endParaRPr lang="es-CO" sz="1100" b="1" kern="1200" dirty="0">
            <a:solidFill>
              <a:srgbClr val="002060"/>
            </a:solidFill>
          </a:endParaRPr>
        </a:p>
      </dsp:txBody>
      <dsp:txXfrm>
        <a:off x="2056320" y="677643"/>
        <a:ext cx="685117" cy="456744"/>
      </dsp:txXfrm>
    </dsp:sp>
    <dsp:sp modelId="{75F1E842-AD1A-4B30-A426-0C5403FDB125}">
      <dsp:nvSpPr>
        <dsp:cNvPr id="0" name=""/>
        <dsp:cNvSpPr/>
      </dsp:nvSpPr>
      <dsp:spPr>
        <a:xfrm>
          <a:off x="2741437" y="677643"/>
          <a:ext cx="1141861" cy="456744"/>
        </a:xfrm>
        <a:prstGeom prst="chevron">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104 </a:t>
          </a:r>
          <a:r>
            <a:rPr lang="es-CO" sz="1100" b="1" kern="1200" dirty="0" err="1" smtClean="0">
              <a:solidFill>
                <a:srgbClr val="002060"/>
              </a:solidFill>
            </a:rPr>
            <a:t>mll</a:t>
          </a:r>
          <a:endParaRPr lang="es-CO" sz="1100" b="1" kern="1200" dirty="0">
            <a:solidFill>
              <a:srgbClr val="002060"/>
            </a:solidFill>
          </a:endParaRPr>
        </a:p>
      </dsp:txBody>
      <dsp:txXfrm>
        <a:off x="2969809" y="677643"/>
        <a:ext cx="685117" cy="456744"/>
      </dsp:txXfrm>
    </dsp:sp>
    <dsp:sp modelId="{FB0367FF-0DCE-4305-859F-35B0B50F0CDE}">
      <dsp:nvSpPr>
        <dsp:cNvPr id="0" name=""/>
        <dsp:cNvSpPr/>
      </dsp:nvSpPr>
      <dsp:spPr>
        <a:xfrm>
          <a:off x="3654926" y="677643"/>
          <a:ext cx="1141861" cy="456744"/>
        </a:xfrm>
        <a:prstGeom prst="chevron">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0,35%</a:t>
          </a:r>
          <a:endParaRPr lang="es-CO" sz="1100" b="1" kern="1200" dirty="0">
            <a:solidFill>
              <a:srgbClr val="002060"/>
            </a:solidFill>
          </a:endParaRPr>
        </a:p>
      </dsp:txBody>
      <dsp:txXfrm>
        <a:off x="3883298" y="677643"/>
        <a:ext cx="685117" cy="456744"/>
      </dsp:txXfrm>
    </dsp:sp>
    <dsp:sp modelId="{DE9197AF-6583-4B7C-971D-4E7E277DC0D9}">
      <dsp:nvSpPr>
        <dsp:cNvPr id="0" name=""/>
        <dsp:cNvSpPr/>
      </dsp:nvSpPr>
      <dsp:spPr>
        <a:xfrm>
          <a:off x="4568415" y="677643"/>
          <a:ext cx="1141861" cy="456744"/>
        </a:xfrm>
        <a:prstGeom prst="chevron">
          <a:avLst/>
        </a:prstGeom>
        <a:gradFill rotWithShape="0">
          <a:gsLst>
            <a:gs pos="0">
              <a:schemeClr val="accent1">
                <a:shade val="80000"/>
                <a:hueOff val="255205"/>
                <a:satOff val="-3660"/>
                <a:lumOff val="21346"/>
                <a:alphaOff val="0"/>
                <a:shade val="51000"/>
                <a:satMod val="130000"/>
              </a:schemeClr>
            </a:gs>
            <a:gs pos="80000">
              <a:schemeClr val="accent1">
                <a:shade val="80000"/>
                <a:hueOff val="255205"/>
                <a:satOff val="-3660"/>
                <a:lumOff val="21346"/>
                <a:alphaOff val="0"/>
                <a:shade val="93000"/>
                <a:satMod val="130000"/>
              </a:schemeClr>
            </a:gs>
            <a:gs pos="100000">
              <a:schemeClr val="accent1">
                <a:shade val="80000"/>
                <a:hueOff val="255205"/>
                <a:satOff val="-3660"/>
                <a:lumOff val="213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104 </a:t>
          </a:r>
          <a:r>
            <a:rPr lang="es-CO" sz="1100" b="1" kern="1200" dirty="0" err="1" smtClean="0">
              <a:solidFill>
                <a:srgbClr val="002060"/>
              </a:solidFill>
            </a:rPr>
            <a:t>mll</a:t>
          </a:r>
          <a:endParaRPr lang="es-CO" sz="1100" b="1" kern="1200" dirty="0">
            <a:solidFill>
              <a:srgbClr val="002060"/>
            </a:solidFill>
          </a:endParaRPr>
        </a:p>
      </dsp:txBody>
      <dsp:txXfrm>
        <a:off x="4796787" y="677643"/>
        <a:ext cx="685117" cy="456744"/>
      </dsp:txXfrm>
    </dsp:sp>
    <dsp:sp modelId="{E1AFF149-E00E-455D-97BB-7E36A05DA48E}">
      <dsp:nvSpPr>
        <dsp:cNvPr id="0" name=""/>
        <dsp:cNvSpPr/>
      </dsp:nvSpPr>
      <dsp:spPr>
        <a:xfrm>
          <a:off x="5481904" y="677643"/>
          <a:ext cx="1141861" cy="456744"/>
        </a:xfrm>
        <a:prstGeom prst="chevron">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s-CO" sz="1100" b="1" kern="1200" dirty="0" smtClean="0">
              <a:solidFill>
                <a:srgbClr val="002060"/>
              </a:solidFill>
            </a:rPr>
            <a:t>0,35%</a:t>
          </a:r>
          <a:endParaRPr lang="es-CO" sz="1100" b="1" kern="1200" dirty="0">
            <a:solidFill>
              <a:srgbClr val="002060"/>
            </a:solidFill>
          </a:endParaRPr>
        </a:p>
      </dsp:txBody>
      <dsp:txXfrm>
        <a:off x="5710276" y="677643"/>
        <a:ext cx="685117" cy="45674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E2953E4-CE90-4DED-A81A-5295E376BAD1}" type="datetimeFigureOut">
              <a:rPr lang="es-CO" smtClean="0"/>
              <a:t>28/01/2020</a:t>
            </a:fld>
            <a:endParaRPr lang="es-CO"/>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124D316-6229-49D0-803B-1EC63A76D106}" type="slidenum">
              <a:rPr lang="es-CO" smtClean="0"/>
              <a:t>‹Nº›</a:t>
            </a:fld>
            <a:endParaRPr lang="es-CO"/>
          </a:p>
        </p:txBody>
      </p:sp>
    </p:spTree>
    <p:extLst>
      <p:ext uri="{BB962C8B-B14F-4D97-AF65-F5344CB8AC3E}">
        <p14:creationId xmlns:p14="http://schemas.microsoft.com/office/powerpoint/2010/main" val="305066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124D316-6229-49D0-803B-1EC63A76D106}" type="slidenum">
              <a:rPr lang="es-CO" smtClean="0"/>
              <a:t>1</a:t>
            </a:fld>
            <a:endParaRPr lang="es-CO"/>
          </a:p>
        </p:txBody>
      </p:sp>
    </p:spTree>
    <p:extLst>
      <p:ext uri="{BB962C8B-B14F-4D97-AF65-F5344CB8AC3E}">
        <p14:creationId xmlns:p14="http://schemas.microsoft.com/office/powerpoint/2010/main" val="416236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3</a:t>
            </a:fld>
            <a:endParaRPr lang="es-CO"/>
          </a:p>
        </p:txBody>
      </p:sp>
    </p:spTree>
    <p:extLst>
      <p:ext uri="{BB962C8B-B14F-4D97-AF65-F5344CB8AC3E}">
        <p14:creationId xmlns:p14="http://schemas.microsoft.com/office/powerpoint/2010/main" val="133679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4</a:t>
            </a:fld>
            <a:endParaRPr lang="es-CO"/>
          </a:p>
        </p:txBody>
      </p:sp>
    </p:spTree>
    <p:extLst>
      <p:ext uri="{BB962C8B-B14F-4D97-AF65-F5344CB8AC3E}">
        <p14:creationId xmlns:p14="http://schemas.microsoft.com/office/powerpoint/2010/main" val="173233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5</a:t>
            </a:fld>
            <a:endParaRPr lang="es-CO"/>
          </a:p>
        </p:txBody>
      </p:sp>
    </p:spTree>
    <p:extLst>
      <p:ext uri="{BB962C8B-B14F-4D97-AF65-F5344CB8AC3E}">
        <p14:creationId xmlns:p14="http://schemas.microsoft.com/office/powerpoint/2010/main" val="353490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6</a:t>
            </a:fld>
            <a:endParaRPr lang="es-CO"/>
          </a:p>
        </p:txBody>
      </p:sp>
    </p:spTree>
    <p:extLst>
      <p:ext uri="{BB962C8B-B14F-4D97-AF65-F5344CB8AC3E}">
        <p14:creationId xmlns:p14="http://schemas.microsoft.com/office/powerpoint/2010/main" val="1618738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7</a:t>
            </a:fld>
            <a:endParaRPr lang="es-CO"/>
          </a:p>
        </p:txBody>
      </p:sp>
    </p:spTree>
    <p:extLst>
      <p:ext uri="{BB962C8B-B14F-4D97-AF65-F5344CB8AC3E}">
        <p14:creationId xmlns:p14="http://schemas.microsoft.com/office/powerpoint/2010/main" val="282958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8</a:t>
            </a:fld>
            <a:endParaRPr lang="es-CO"/>
          </a:p>
        </p:txBody>
      </p:sp>
    </p:spTree>
    <p:extLst>
      <p:ext uri="{BB962C8B-B14F-4D97-AF65-F5344CB8AC3E}">
        <p14:creationId xmlns:p14="http://schemas.microsoft.com/office/powerpoint/2010/main" val="193525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124D316-6229-49D0-803B-1EC63A76D106}" type="slidenum">
              <a:rPr lang="es-CO" smtClean="0"/>
              <a:t>9</a:t>
            </a:fld>
            <a:endParaRPr lang="es-CO"/>
          </a:p>
        </p:txBody>
      </p:sp>
    </p:spTree>
    <p:extLst>
      <p:ext uri="{BB962C8B-B14F-4D97-AF65-F5344CB8AC3E}">
        <p14:creationId xmlns:p14="http://schemas.microsoft.com/office/powerpoint/2010/main" val="168464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1597821"/>
            <a:ext cx="58293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661B102-6A2C-4844-9F14-3296D45E257C}"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4445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4E43DD9-7032-4AC0-AD84-67C64399DFD0}"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6666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171450"/>
            <a:ext cx="1543050" cy="36576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42900" y="171450"/>
            <a:ext cx="4514850" cy="3657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DCCD22A-E2EA-4D0C-852F-2345AD8DBF4B}"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30383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1597821"/>
            <a:ext cx="5829300" cy="1102519"/>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B5A4149-E048-4C28-B8C3-377F64B0774D}"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76530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F20943-29AF-409A-BF9B-D2FB0CB58372}"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3372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3305177"/>
            <a:ext cx="5829300" cy="1021557"/>
          </a:xfrm>
        </p:spPr>
        <p:txBody>
          <a:bodyPr anchor="t"/>
          <a:lstStyle>
            <a:lvl1pPr algn="l">
              <a:defRPr sz="27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41735" y="2180035"/>
            <a:ext cx="5829300" cy="1125140"/>
          </a:xfrm>
        </p:spPr>
        <p:txBody>
          <a:bodyPr anchor="b"/>
          <a:lstStyle>
            <a:lvl1pPr marL="0" indent="0">
              <a:buNone/>
              <a:defRPr sz="1350">
                <a:solidFill>
                  <a:schemeClr val="tx1">
                    <a:tint val="75000"/>
                  </a:schemeClr>
                </a:solidFill>
              </a:defRPr>
            </a:lvl1pPr>
            <a:lvl2pPr marL="308610" indent="0">
              <a:buNone/>
              <a:defRPr sz="1215">
                <a:solidFill>
                  <a:schemeClr val="tx1">
                    <a:tint val="75000"/>
                  </a:schemeClr>
                </a:solidFill>
              </a:defRPr>
            </a:lvl2pPr>
            <a:lvl3pPr marL="617220" indent="0">
              <a:buNone/>
              <a:defRPr sz="1080">
                <a:solidFill>
                  <a:schemeClr val="tx1">
                    <a:tint val="75000"/>
                  </a:schemeClr>
                </a:solidFill>
              </a:defRPr>
            </a:lvl3pPr>
            <a:lvl4pPr marL="925830" indent="0">
              <a:buNone/>
              <a:defRPr sz="945">
                <a:solidFill>
                  <a:schemeClr val="tx1">
                    <a:tint val="75000"/>
                  </a:schemeClr>
                </a:solidFill>
              </a:defRPr>
            </a:lvl4pPr>
            <a:lvl5pPr marL="1234440" indent="0">
              <a:buNone/>
              <a:defRPr sz="945">
                <a:solidFill>
                  <a:schemeClr val="tx1">
                    <a:tint val="75000"/>
                  </a:schemeClr>
                </a:solidFill>
              </a:defRPr>
            </a:lvl5pPr>
            <a:lvl6pPr marL="1543050" indent="0">
              <a:buNone/>
              <a:defRPr sz="945">
                <a:solidFill>
                  <a:schemeClr val="tx1">
                    <a:tint val="75000"/>
                  </a:schemeClr>
                </a:solidFill>
              </a:defRPr>
            </a:lvl6pPr>
            <a:lvl7pPr marL="1851660" indent="0">
              <a:buNone/>
              <a:defRPr sz="945">
                <a:solidFill>
                  <a:schemeClr val="tx1">
                    <a:tint val="75000"/>
                  </a:schemeClr>
                </a:solidFill>
              </a:defRPr>
            </a:lvl7pPr>
            <a:lvl8pPr marL="2160270" indent="0">
              <a:buNone/>
              <a:defRPr sz="945">
                <a:solidFill>
                  <a:schemeClr val="tx1">
                    <a:tint val="75000"/>
                  </a:schemeClr>
                </a:solidFill>
              </a:defRPr>
            </a:lvl8pPr>
            <a:lvl9pPr marL="2468880" indent="0">
              <a:buNone/>
              <a:defRPr sz="945">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6056E12-2DDE-4F10-8884-9EC64C788C03}"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4831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4290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348615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E9EC8773-6333-4100-9C72-27C88FB0CBF3}"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9265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205979"/>
            <a:ext cx="61722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1151335"/>
            <a:ext cx="303014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1631156"/>
            <a:ext cx="303014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3483771" y="1151335"/>
            <a:ext cx="303133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1" y="1631156"/>
            <a:ext cx="303133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9DC37ADD-FB8F-46C1-B697-64C1001A5B16}" type="datetime1">
              <a:rPr lang="es-CO" smtClean="0">
                <a:solidFill>
                  <a:prstClr val="black">
                    <a:tint val="75000"/>
                  </a:prstClr>
                </a:solidFill>
              </a:rPr>
              <a:t>28/01/2020</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7950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02447FB-08F3-4386-8999-34456980505C}" type="datetime1">
              <a:rPr lang="es-CO" smtClean="0">
                <a:solidFill>
                  <a:prstClr val="black">
                    <a:tint val="75000"/>
                  </a:prstClr>
                </a:solidFill>
              </a:rPr>
              <a:t>28/01/2020</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90517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A71D42-EAA1-4CB9-B39E-30EF91B93151}" type="datetime1">
              <a:rPr lang="es-CO" smtClean="0">
                <a:solidFill>
                  <a:prstClr val="black">
                    <a:tint val="75000"/>
                  </a:prstClr>
                </a:solidFill>
              </a:rPr>
              <a:t>28/01/2020</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90162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204788"/>
            <a:ext cx="2256235" cy="871538"/>
          </a:xfrm>
        </p:spPr>
        <p:txBody>
          <a:bodyPr anchor="b"/>
          <a:lstStyle>
            <a:lvl1pPr algn="l">
              <a:defRPr sz="135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681287" y="204789"/>
            <a:ext cx="3833813" cy="4389835"/>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342902" y="1076327"/>
            <a:ext cx="2256235" cy="3518297"/>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B5A965-A367-44C1-9910-3007A71BD644}"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0758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6C0BC81-9F66-4C9F-842D-E95127AF7FF9}"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Tree>
    <p:extLst>
      <p:ext uri="{BB962C8B-B14F-4D97-AF65-F5344CB8AC3E}">
        <p14:creationId xmlns:p14="http://schemas.microsoft.com/office/powerpoint/2010/main" val="414571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3600450"/>
            <a:ext cx="4114800" cy="425054"/>
          </a:xfrm>
        </p:spPr>
        <p:txBody>
          <a:bodyPr anchor="b"/>
          <a:lstStyle>
            <a:lvl1pPr algn="l">
              <a:defRPr sz="135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344216" y="459581"/>
            <a:ext cx="4114800" cy="3086100"/>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s-CO"/>
          </a:p>
        </p:txBody>
      </p:sp>
      <p:sp>
        <p:nvSpPr>
          <p:cNvPr id="4" name="3 Marcador de texto"/>
          <p:cNvSpPr>
            <a:spLocks noGrp="1"/>
          </p:cNvSpPr>
          <p:nvPr>
            <p:ph type="body" sz="half" idx="2"/>
          </p:nvPr>
        </p:nvSpPr>
        <p:spPr>
          <a:xfrm>
            <a:off x="1344216" y="4025504"/>
            <a:ext cx="4114800" cy="603646"/>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40381C-03A9-469A-9632-F0027432957D}"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677671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90AD98E6-D79B-4457-8CDC-61F18E502238}"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94315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171450"/>
            <a:ext cx="1543050" cy="36576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342900" y="171450"/>
            <a:ext cx="4514850" cy="3657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D94A213-BDEC-4A48-BED5-59F271CB853A}"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2860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3305177"/>
            <a:ext cx="5829300" cy="1021557"/>
          </a:xfrm>
        </p:spPr>
        <p:txBody>
          <a:bodyPr anchor="t"/>
          <a:lstStyle>
            <a:lvl1pPr algn="l">
              <a:defRPr sz="27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541735" y="2180035"/>
            <a:ext cx="5829300" cy="1125140"/>
          </a:xfrm>
        </p:spPr>
        <p:txBody>
          <a:bodyPr anchor="b"/>
          <a:lstStyle>
            <a:lvl1pPr marL="0" indent="0">
              <a:buNone/>
              <a:defRPr sz="1350">
                <a:solidFill>
                  <a:schemeClr val="tx1">
                    <a:tint val="75000"/>
                  </a:schemeClr>
                </a:solidFill>
              </a:defRPr>
            </a:lvl1pPr>
            <a:lvl2pPr marL="308610" indent="0">
              <a:buNone/>
              <a:defRPr sz="1215">
                <a:solidFill>
                  <a:schemeClr val="tx1">
                    <a:tint val="75000"/>
                  </a:schemeClr>
                </a:solidFill>
              </a:defRPr>
            </a:lvl2pPr>
            <a:lvl3pPr marL="617220" indent="0">
              <a:buNone/>
              <a:defRPr sz="1080">
                <a:solidFill>
                  <a:schemeClr val="tx1">
                    <a:tint val="75000"/>
                  </a:schemeClr>
                </a:solidFill>
              </a:defRPr>
            </a:lvl3pPr>
            <a:lvl4pPr marL="925830" indent="0">
              <a:buNone/>
              <a:defRPr sz="945">
                <a:solidFill>
                  <a:schemeClr val="tx1">
                    <a:tint val="75000"/>
                  </a:schemeClr>
                </a:solidFill>
              </a:defRPr>
            </a:lvl4pPr>
            <a:lvl5pPr marL="1234440" indent="0">
              <a:buNone/>
              <a:defRPr sz="945">
                <a:solidFill>
                  <a:schemeClr val="tx1">
                    <a:tint val="75000"/>
                  </a:schemeClr>
                </a:solidFill>
              </a:defRPr>
            </a:lvl5pPr>
            <a:lvl6pPr marL="1543050" indent="0">
              <a:buNone/>
              <a:defRPr sz="945">
                <a:solidFill>
                  <a:schemeClr val="tx1">
                    <a:tint val="75000"/>
                  </a:schemeClr>
                </a:solidFill>
              </a:defRPr>
            </a:lvl6pPr>
            <a:lvl7pPr marL="1851660" indent="0">
              <a:buNone/>
              <a:defRPr sz="945">
                <a:solidFill>
                  <a:schemeClr val="tx1">
                    <a:tint val="75000"/>
                  </a:schemeClr>
                </a:solidFill>
              </a:defRPr>
            </a:lvl7pPr>
            <a:lvl8pPr marL="2160270" indent="0">
              <a:buNone/>
              <a:defRPr sz="945">
                <a:solidFill>
                  <a:schemeClr val="tx1">
                    <a:tint val="75000"/>
                  </a:schemeClr>
                </a:solidFill>
              </a:defRPr>
            </a:lvl8pPr>
            <a:lvl9pPr marL="2468880" indent="0">
              <a:buNone/>
              <a:defRPr sz="945">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C5579D-4075-4AF9-9DAC-327EC2D06131}"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1285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34290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3486150" y="1000126"/>
            <a:ext cx="3028950" cy="2828925"/>
          </a:xfrm>
        </p:spPr>
        <p:txBody>
          <a:bodyPr/>
          <a:lstStyle>
            <a:lvl1pPr>
              <a:defRPr sz="1890"/>
            </a:lvl1pPr>
            <a:lvl2pPr>
              <a:defRPr sz="1620"/>
            </a:lvl2pPr>
            <a:lvl3pPr>
              <a:defRPr sz="1350"/>
            </a:lvl3pPr>
            <a:lvl4pPr>
              <a:defRPr sz="1215"/>
            </a:lvl4pPr>
            <a:lvl5pPr>
              <a:defRPr sz="1215"/>
            </a:lvl5pPr>
            <a:lvl6pPr>
              <a:defRPr sz="1215"/>
            </a:lvl6pPr>
            <a:lvl7pPr>
              <a:defRPr sz="1215"/>
            </a:lvl7pPr>
            <a:lvl8pPr>
              <a:defRPr sz="1215"/>
            </a:lvl8pPr>
            <a:lvl9pPr>
              <a:defRPr sz="121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3A75296-8421-4C2D-ADA8-7F7BAFD99B0E}"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5771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205979"/>
            <a:ext cx="6172200" cy="85725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342900" y="1151335"/>
            <a:ext cx="303014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1631156"/>
            <a:ext cx="303014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3483771" y="1151335"/>
            <a:ext cx="3031331" cy="479822"/>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71" y="1631156"/>
            <a:ext cx="3031331" cy="2963466"/>
          </a:xfrm>
        </p:spPr>
        <p:txBody>
          <a:bodyPr/>
          <a:lstStyle>
            <a:lvl1pPr>
              <a:defRPr sz="1620"/>
            </a:lvl1pPr>
            <a:lvl2pPr>
              <a:defRPr sz="1350"/>
            </a:lvl2pPr>
            <a:lvl3pPr>
              <a:defRPr sz="1215"/>
            </a:lvl3pPr>
            <a:lvl4pPr>
              <a:defRPr sz="1080"/>
            </a:lvl4pPr>
            <a:lvl5pPr>
              <a:defRPr sz="1080"/>
            </a:lvl5pPr>
            <a:lvl6pPr>
              <a:defRPr sz="1080"/>
            </a:lvl6pPr>
            <a:lvl7pPr>
              <a:defRPr sz="1080"/>
            </a:lvl7pPr>
            <a:lvl8pPr>
              <a:defRPr sz="1080"/>
            </a:lvl8pPr>
            <a:lvl9pPr>
              <a:defRPr sz="108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22D9990E-A468-4BCB-8BD3-1860786CA425}" type="datetime1">
              <a:rPr lang="es-CO" smtClean="0">
                <a:solidFill>
                  <a:prstClr val="black">
                    <a:tint val="75000"/>
                  </a:prstClr>
                </a:solidFill>
              </a:rPr>
              <a:t>28/01/2020</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3101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2BCF9F41-F9DC-4A29-814D-35C87E2040AC}" type="datetime1">
              <a:rPr lang="es-CO" smtClean="0">
                <a:solidFill>
                  <a:prstClr val="black">
                    <a:tint val="75000"/>
                  </a:prstClr>
                </a:solidFill>
              </a:rPr>
              <a:t>28/01/2020</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2846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632718B-063A-4306-9FEC-C466DFB10781}" type="datetime1">
              <a:rPr lang="es-CO" smtClean="0">
                <a:solidFill>
                  <a:prstClr val="black">
                    <a:tint val="75000"/>
                  </a:prstClr>
                </a:solidFill>
              </a:rPr>
              <a:t>28/01/2020</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04053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2" y="204788"/>
            <a:ext cx="2256235" cy="871538"/>
          </a:xfrm>
        </p:spPr>
        <p:txBody>
          <a:bodyPr anchor="b"/>
          <a:lstStyle>
            <a:lvl1pPr algn="l">
              <a:defRPr sz="135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2681287" y="204789"/>
            <a:ext cx="3833813" cy="4389835"/>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342902" y="1076327"/>
            <a:ext cx="2256235" cy="3518297"/>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AEEA64-128F-4C30-BD82-91EEBAD2395C}"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5979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3600450"/>
            <a:ext cx="4114800" cy="425054"/>
          </a:xfrm>
        </p:spPr>
        <p:txBody>
          <a:bodyPr anchor="b"/>
          <a:lstStyle>
            <a:lvl1pPr algn="l">
              <a:defRPr sz="135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344216" y="459581"/>
            <a:ext cx="4114800" cy="3086100"/>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s-CO"/>
          </a:p>
        </p:txBody>
      </p:sp>
      <p:sp>
        <p:nvSpPr>
          <p:cNvPr id="4" name="3 Marcador de texto"/>
          <p:cNvSpPr>
            <a:spLocks noGrp="1"/>
          </p:cNvSpPr>
          <p:nvPr>
            <p:ph type="body" sz="half" idx="2"/>
          </p:nvPr>
        </p:nvSpPr>
        <p:spPr>
          <a:xfrm>
            <a:off x="1344216" y="4025504"/>
            <a:ext cx="4114800" cy="603646"/>
          </a:xfrm>
        </p:spPr>
        <p:txBody>
          <a:bodyPr/>
          <a:lstStyle>
            <a:lvl1pPr marL="0" indent="0">
              <a:buNone/>
              <a:defRPr sz="945"/>
            </a:lvl1pPr>
            <a:lvl2pPr marL="308610" indent="0">
              <a:buNone/>
              <a:defRPr sz="810"/>
            </a:lvl2pPr>
            <a:lvl3pPr marL="617220" indent="0">
              <a:buNone/>
              <a:defRPr sz="675"/>
            </a:lvl3pPr>
            <a:lvl4pPr marL="925830" indent="0">
              <a:buNone/>
              <a:defRPr sz="608"/>
            </a:lvl4pPr>
            <a:lvl5pPr marL="1234440" indent="0">
              <a:buNone/>
              <a:defRPr sz="608"/>
            </a:lvl5pPr>
            <a:lvl6pPr marL="1543050" indent="0">
              <a:buNone/>
              <a:defRPr sz="608"/>
            </a:lvl6pPr>
            <a:lvl7pPr marL="1851660" indent="0">
              <a:buNone/>
              <a:defRPr sz="608"/>
            </a:lvl7pPr>
            <a:lvl8pPr marL="2160270" indent="0">
              <a:buNone/>
              <a:defRPr sz="608"/>
            </a:lvl8pPr>
            <a:lvl9pPr marL="2468880" indent="0">
              <a:buNone/>
              <a:defRPr sz="608"/>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AB4BFEE-2C73-487A-ABFD-6B65848C9995}" type="datetime1">
              <a:rPr lang="es-CO" smtClean="0">
                <a:solidFill>
                  <a:prstClr val="black">
                    <a:tint val="75000"/>
                  </a:prstClr>
                </a:solidFill>
              </a:rPr>
              <a:t>28/01/2020</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1602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7" y="0"/>
            <a:ext cx="6857486" cy="5143500"/>
          </a:xfrm>
          <a:prstGeom prst="rect">
            <a:avLst/>
          </a:prstGeom>
        </p:spPr>
      </p:pic>
      <p:sp>
        <p:nvSpPr>
          <p:cNvPr id="2" name="1 Marcador de título"/>
          <p:cNvSpPr>
            <a:spLocks noGrp="1"/>
          </p:cNvSpPr>
          <p:nvPr>
            <p:ph type="title"/>
          </p:nvPr>
        </p:nvSpPr>
        <p:spPr>
          <a:xfrm>
            <a:off x="1561914" y="44271"/>
            <a:ext cx="3734172" cy="486363"/>
          </a:xfrm>
          <a:prstGeom prst="rect">
            <a:avLst/>
          </a:prstGeom>
        </p:spPr>
        <p:txBody>
          <a:bodyPr vert="horz" lIns="91440" tIns="45720" rIns="91440" bIns="45720" rtlCol="0" anchor="ctr">
            <a:normAutofit/>
          </a:bodyPr>
          <a:lstStyle/>
          <a:p>
            <a:r>
              <a:rPr lang="es-CO" dirty="0" smtClean="0"/>
              <a:t>TÍTULO</a:t>
            </a:r>
            <a:endParaRPr lang="es-CO" dirty="0"/>
          </a:p>
        </p:txBody>
      </p:sp>
      <p:sp>
        <p:nvSpPr>
          <p:cNvPr id="3" name="2 Marcador de texto"/>
          <p:cNvSpPr>
            <a:spLocks noGrp="1"/>
          </p:cNvSpPr>
          <p:nvPr>
            <p:ph type="body" idx="1"/>
          </p:nvPr>
        </p:nvSpPr>
        <p:spPr>
          <a:xfrm>
            <a:off x="2834934" y="1016377"/>
            <a:ext cx="3518148" cy="339447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810">
                <a:solidFill>
                  <a:schemeClr val="tx1">
                    <a:tint val="75000"/>
                  </a:schemeClr>
                </a:solidFill>
              </a:defRPr>
            </a:lvl1pPr>
          </a:lstStyle>
          <a:p>
            <a:fld id="{E5EC66A1-6DBA-4DC5-86A2-1B94C02CA773}"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810" b="1" i="1">
                <a:solidFill>
                  <a:srgbClr val="213156"/>
                </a:solidFill>
              </a:defRPr>
            </a:lvl1pPr>
          </a:lstStyle>
          <a:p>
            <a:endParaRPr lang="es-CO" dirty="0"/>
          </a:p>
        </p:txBody>
      </p:sp>
      <p:sp>
        <p:nvSpPr>
          <p:cNvPr id="6" name="5 Marcador de número de diapositiva"/>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pic>
        <p:nvPicPr>
          <p:cNvPr id="9" name="Imagen 8"/>
          <p:cNvPicPr>
            <a:picLocks noChangeAspect="1"/>
          </p:cNvPicPr>
          <p:nvPr userDrawn="1"/>
        </p:nvPicPr>
        <p:blipFill>
          <a:blip r:embed="rId14"/>
          <a:stretch>
            <a:fillRect/>
          </a:stretch>
        </p:blipFill>
        <p:spPr>
          <a:xfrm>
            <a:off x="4797152" y="4728361"/>
            <a:ext cx="1944217" cy="351650"/>
          </a:xfrm>
          <a:prstGeom prst="rect">
            <a:avLst/>
          </a:prstGeom>
        </p:spPr>
      </p:pic>
    </p:spTree>
    <p:extLst>
      <p:ext uri="{BB962C8B-B14F-4D97-AF65-F5344CB8AC3E}">
        <p14:creationId xmlns:p14="http://schemas.microsoft.com/office/powerpoint/2010/main" val="304012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617220" rtl="0" eaLnBrk="1" latinLnBrk="0" hangingPunct="1">
        <a:spcBef>
          <a:spcPct val="0"/>
        </a:spcBef>
        <a:buNone/>
        <a:defRPr sz="1620" b="1" kern="1200">
          <a:solidFill>
            <a:schemeClr val="bg1"/>
          </a:solidFill>
          <a:latin typeface="+mj-lt"/>
          <a:ea typeface="+mj-ea"/>
          <a:cs typeface="+mj-cs"/>
        </a:defRPr>
      </a:lvl1pPr>
    </p:titleStyle>
    <p:bodyStyle>
      <a:lvl1pPr marL="231458" indent="-231458"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501491" indent="-192881"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4pPr>
      <a:lvl5pPr marL="138874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5pPr>
      <a:lvl6pPr marL="169735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7" y="0"/>
            <a:ext cx="6857486" cy="5143500"/>
          </a:xfrm>
          <a:prstGeom prst="rect">
            <a:avLst/>
          </a:prstGeom>
        </p:spPr>
      </p:pic>
      <p:sp>
        <p:nvSpPr>
          <p:cNvPr id="2" name="1 Marcador de título"/>
          <p:cNvSpPr>
            <a:spLocks noGrp="1"/>
          </p:cNvSpPr>
          <p:nvPr>
            <p:ph type="title"/>
          </p:nvPr>
        </p:nvSpPr>
        <p:spPr>
          <a:xfrm>
            <a:off x="1561914" y="44271"/>
            <a:ext cx="3734172" cy="486363"/>
          </a:xfrm>
          <a:prstGeom prst="rect">
            <a:avLst/>
          </a:prstGeom>
        </p:spPr>
        <p:txBody>
          <a:bodyPr vert="horz" lIns="91440" tIns="45720" rIns="91440" bIns="45720" rtlCol="0" anchor="ctr">
            <a:normAutofit/>
          </a:bodyPr>
          <a:lstStyle/>
          <a:p>
            <a:r>
              <a:rPr lang="es-CO" dirty="0" smtClean="0"/>
              <a:t>TÍTULO</a:t>
            </a:r>
            <a:endParaRPr lang="es-CO" dirty="0"/>
          </a:p>
        </p:txBody>
      </p:sp>
      <p:sp>
        <p:nvSpPr>
          <p:cNvPr id="3" name="2 Marcador de texto"/>
          <p:cNvSpPr>
            <a:spLocks noGrp="1"/>
          </p:cNvSpPr>
          <p:nvPr>
            <p:ph type="body" idx="1"/>
          </p:nvPr>
        </p:nvSpPr>
        <p:spPr>
          <a:xfrm>
            <a:off x="2834934" y="1016377"/>
            <a:ext cx="3518148" cy="339447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810">
                <a:solidFill>
                  <a:schemeClr val="tx1">
                    <a:tint val="75000"/>
                  </a:schemeClr>
                </a:solidFill>
              </a:defRPr>
            </a:lvl1pPr>
          </a:lstStyle>
          <a:p>
            <a:fld id="{AB184E8A-742C-4E59-B3F8-A101E3F8E0B5}" type="datetime1">
              <a:rPr lang="es-CO" smtClean="0">
                <a:solidFill>
                  <a:prstClr val="black">
                    <a:tint val="75000"/>
                  </a:prstClr>
                </a:solidFill>
              </a:rPr>
              <a:t>28/01/2020</a:t>
            </a:fld>
            <a:endParaRPr lang="es-CO">
              <a:solidFill>
                <a:prstClr val="black">
                  <a:tint val="75000"/>
                </a:prstClr>
              </a:solidFill>
            </a:endParaRPr>
          </a:p>
        </p:txBody>
      </p:sp>
      <p:sp>
        <p:nvSpPr>
          <p:cNvPr id="5" name="4 Marcador de pie de página"/>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810" b="1" i="1">
                <a:solidFill>
                  <a:srgbClr val="213156"/>
                </a:solidFill>
              </a:defRPr>
            </a:lvl1pPr>
          </a:lstStyle>
          <a:p>
            <a:endParaRPr lang="es-CO" dirty="0"/>
          </a:p>
        </p:txBody>
      </p:sp>
      <p:sp>
        <p:nvSpPr>
          <p:cNvPr id="6" name="5 Marcador de número de diapositiva"/>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810">
                <a:solidFill>
                  <a:schemeClr val="tx1">
                    <a:tint val="75000"/>
                  </a:schemeClr>
                </a:solidFill>
              </a:defRPr>
            </a:lvl1pPr>
          </a:lstStyle>
          <a:p>
            <a:fld id="{BBEFEFF7-0686-4D77-8B4C-29B0F598702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88233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617220" rtl="0" eaLnBrk="1" latinLnBrk="0" hangingPunct="1">
        <a:spcBef>
          <a:spcPct val="0"/>
        </a:spcBef>
        <a:buNone/>
        <a:defRPr sz="1620" b="1" kern="1200">
          <a:solidFill>
            <a:schemeClr val="bg1"/>
          </a:solidFill>
          <a:latin typeface="+mj-lt"/>
          <a:ea typeface="+mj-ea"/>
          <a:cs typeface="+mj-cs"/>
        </a:defRPr>
      </a:lvl1pPr>
    </p:titleStyle>
    <p:bodyStyle>
      <a:lvl1pPr marL="231458" indent="-231458"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1pPr>
      <a:lvl2pPr marL="501491" indent="-192881"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3pPr>
      <a:lvl4pPr marL="108013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4pPr>
      <a:lvl5pPr marL="1388745" indent="-154305" algn="l" defTabSz="617220" rtl="0" eaLnBrk="1" latinLnBrk="0" hangingPunct="1">
        <a:spcBef>
          <a:spcPct val="20000"/>
        </a:spcBef>
        <a:buFont typeface="Arial" panose="020B0604020202020204" pitchFamily="34" charset="0"/>
        <a:buChar char="»"/>
        <a:defRPr sz="1620" kern="1200">
          <a:solidFill>
            <a:schemeClr val="tx1"/>
          </a:solidFill>
          <a:latin typeface="+mn-lt"/>
          <a:ea typeface="+mn-ea"/>
          <a:cs typeface="+mn-cs"/>
        </a:defRPr>
      </a:lvl5pPr>
      <a:lvl6pPr marL="169735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00596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31457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623185" indent="-154305" algn="l" defTabSz="61722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6857999" cy="5143500"/>
          </a:xfrm>
          <a:prstGeom prst="rect">
            <a:avLst/>
          </a:prstGeom>
        </p:spPr>
      </p:pic>
    </p:spTree>
    <p:extLst>
      <p:ext uri="{BB962C8B-B14F-4D97-AF65-F5344CB8AC3E}">
        <p14:creationId xmlns:p14="http://schemas.microsoft.com/office/powerpoint/2010/main" val="3114163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Conclusiones Generales</a:t>
            </a:r>
            <a:endParaRPr lang="es-CO" dirty="0"/>
          </a:p>
        </p:txBody>
      </p:sp>
      <p:sp>
        <p:nvSpPr>
          <p:cNvPr id="3" name="Marcador de contenido 2"/>
          <p:cNvSpPr>
            <a:spLocks noGrp="1"/>
          </p:cNvSpPr>
          <p:nvPr>
            <p:ph idx="1"/>
          </p:nvPr>
        </p:nvSpPr>
        <p:spPr>
          <a:xfrm>
            <a:off x="188640" y="843558"/>
            <a:ext cx="6480720" cy="3923706"/>
          </a:xfrm>
        </p:spPr>
        <p:txBody>
          <a:bodyPr>
            <a:normAutofit/>
          </a:bodyPr>
          <a:lstStyle/>
          <a:p>
            <a:pPr algn="just"/>
            <a:r>
              <a:rPr lang="es-CO" dirty="0" smtClean="0"/>
              <a:t>El Ministerio de Justicia y del Derecho, para la vigencia 2019 maneja 14 proyectos de inversión con una apropiación vigente de $29.757 millones de pesos, de los cuales:</a:t>
            </a:r>
          </a:p>
          <a:p>
            <a:pPr algn="just"/>
            <a:r>
              <a:rPr lang="es-CO" dirty="0" smtClean="0"/>
              <a:t>1. El porcentaje de ejecución de recursos a 28 de febrero es del 0,35% por concepto de obligados.</a:t>
            </a:r>
          </a:p>
          <a:p>
            <a:pPr algn="just"/>
            <a:r>
              <a:rPr lang="es-CO" dirty="0"/>
              <a:t>2</a:t>
            </a:r>
            <a:r>
              <a:rPr lang="es-CO" dirty="0" smtClean="0"/>
              <a:t>. No existe avance físico de los productos a la fecha.</a:t>
            </a:r>
          </a:p>
          <a:p>
            <a:pPr algn="just"/>
            <a:r>
              <a:rPr lang="es-CO" dirty="0"/>
              <a:t>3</a:t>
            </a:r>
            <a:r>
              <a:rPr lang="es-CO" dirty="0" smtClean="0"/>
              <a:t>. El porcentaje de avance de gestión es del 6,60%. </a:t>
            </a:r>
          </a:p>
          <a:p>
            <a:pPr algn="just"/>
            <a:r>
              <a:rPr lang="es-CO" dirty="0"/>
              <a:t>4</a:t>
            </a:r>
            <a:r>
              <a:rPr lang="es-CO" dirty="0" smtClean="0"/>
              <a:t>. A 28 de febrero la ejecución de recursos apropiados (obligados) se encuentra por debajo del </a:t>
            </a:r>
            <a:r>
              <a:rPr lang="es-CO" dirty="0"/>
              <a:t>2</a:t>
            </a:r>
            <a:r>
              <a:rPr lang="es-CO" dirty="0" smtClean="0"/>
              <a:t>0% del total asignado a proyectos de Inversión.</a:t>
            </a:r>
          </a:p>
        </p:txBody>
      </p:sp>
      <p:sp>
        <p:nvSpPr>
          <p:cNvPr id="4" name="Marcador de número de diapositiva 3"/>
          <p:cNvSpPr>
            <a:spLocks noGrp="1"/>
          </p:cNvSpPr>
          <p:nvPr>
            <p:ph type="sldNum" sz="quarter" idx="4294967295"/>
          </p:nvPr>
        </p:nvSpPr>
        <p:spPr>
          <a:xfrm>
            <a:off x="4914900" y="4767264"/>
            <a:ext cx="1600200" cy="273844"/>
          </a:xfrm>
        </p:spPr>
        <p:txBody>
          <a:bodyPr/>
          <a:lstStyle/>
          <a:p>
            <a:fld id="{BBEFEFF7-0686-4D77-8B4C-29B0F5987020}" type="slidenum">
              <a:rPr lang="es-CO" smtClean="0">
                <a:solidFill>
                  <a:prstClr val="black">
                    <a:tint val="75000"/>
                  </a:prstClr>
                </a:solidFill>
              </a:rPr>
              <a:pPr/>
              <a:t>10</a:t>
            </a:fld>
            <a:endParaRPr lang="es-CO">
              <a:solidFill>
                <a:prstClr val="black">
                  <a:tint val="75000"/>
                </a:prstClr>
              </a:solidFill>
            </a:endParaRPr>
          </a:p>
        </p:txBody>
      </p:sp>
    </p:spTree>
    <p:extLst>
      <p:ext uri="{BB962C8B-B14F-4D97-AF65-F5344CB8AC3E}">
        <p14:creationId xmlns:p14="http://schemas.microsoft.com/office/powerpoint/2010/main" val="14794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BBEFEFF7-0686-4D77-8B4C-29B0F5987020}" type="slidenum">
              <a:rPr lang="es-CO" smtClean="0">
                <a:solidFill>
                  <a:prstClr val="black">
                    <a:tint val="75000"/>
                  </a:prstClr>
                </a:solidFill>
              </a:rPr>
              <a:pPr/>
              <a:t>2</a:t>
            </a:fld>
            <a:endParaRPr lang="es-CO" dirty="0">
              <a:solidFill>
                <a:prstClr val="black">
                  <a:tint val="75000"/>
                </a:prstClr>
              </a:solidFill>
            </a:endParaRPr>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7999" cy="5143500"/>
          </a:xfrm>
          <a:prstGeom prst="rect">
            <a:avLst/>
          </a:prstGeom>
        </p:spPr>
      </p:pic>
      <p:sp>
        <p:nvSpPr>
          <p:cNvPr id="8" name="7 CuadroTexto"/>
          <p:cNvSpPr txBox="1"/>
          <p:nvPr/>
        </p:nvSpPr>
        <p:spPr>
          <a:xfrm>
            <a:off x="3817844" y="1016378"/>
            <a:ext cx="2851516" cy="1015663"/>
          </a:xfrm>
          <a:prstGeom prst="rect">
            <a:avLst/>
          </a:prstGeom>
          <a:noFill/>
        </p:spPr>
        <p:txBody>
          <a:bodyPr wrap="square" rtlCol="0">
            <a:spAutoFit/>
          </a:bodyPr>
          <a:lstStyle/>
          <a:p>
            <a:r>
              <a:rPr lang="es-CO" sz="2000" b="1" dirty="0">
                <a:solidFill>
                  <a:prstClr val="white"/>
                </a:solidFill>
              </a:rPr>
              <a:t>Informe de Seguimiento</a:t>
            </a:r>
          </a:p>
          <a:p>
            <a:r>
              <a:rPr lang="es-CO" sz="2000" b="1" dirty="0" smtClean="0">
                <a:solidFill>
                  <a:prstClr val="white"/>
                </a:solidFill>
              </a:rPr>
              <a:t>Proyectos </a:t>
            </a:r>
            <a:r>
              <a:rPr lang="es-CO" sz="2000" b="1" dirty="0">
                <a:solidFill>
                  <a:prstClr val="white"/>
                </a:solidFill>
              </a:rPr>
              <a:t>de Inversión </a:t>
            </a:r>
            <a:r>
              <a:rPr lang="es-CO" sz="2000" b="1" dirty="0" smtClean="0">
                <a:solidFill>
                  <a:prstClr val="white"/>
                </a:solidFill>
              </a:rPr>
              <a:t>2019 </a:t>
            </a:r>
            <a:endParaRPr lang="es-CO" sz="2000" b="1" dirty="0">
              <a:solidFill>
                <a:prstClr val="white"/>
              </a:solidFill>
            </a:endParaRPr>
          </a:p>
        </p:txBody>
      </p:sp>
      <p:sp>
        <p:nvSpPr>
          <p:cNvPr id="9" name="8 CuadroTexto"/>
          <p:cNvSpPr txBox="1"/>
          <p:nvPr/>
        </p:nvSpPr>
        <p:spPr>
          <a:xfrm>
            <a:off x="3817844" y="2100793"/>
            <a:ext cx="2333060" cy="830997"/>
          </a:xfrm>
          <a:prstGeom prst="rect">
            <a:avLst/>
          </a:prstGeom>
          <a:noFill/>
        </p:spPr>
        <p:txBody>
          <a:bodyPr wrap="square" rtlCol="0">
            <a:spAutoFit/>
          </a:bodyPr>
          <a:lstStyle/>
          <a:p>
            <a:r>
              <a:rPr lang="es-CO" sz="1600" dirty="0">
                <a:solidFill>
                  <a:prstClr val="white"/>
                </a:solidFill>
              </a:rPr>
              <a:t>Ministerio de Justicia y del Derecho</a:t>
            </a:r>
          </a:p>
          <a:p>
            <a:r>
              <a:rPr lang="es-CO" sz="1600" dirty="0" smtClean="0">
                <a:solidFill>
                  <a:prstClr val="white"/>
                </a:solidFill>
              </a:rPr>
              <a:t>Febrero 28 de 2019</a:t>
            </a:r>
            <a:endParaRPr lang="es-CO" sz="1600" dirty="0">
              <a:solidFill>
                <a:prstClr val="white"/>
              </a:solidFill>
            </a:endParaRPr>
          </a:p>
        </p:txBody>
      </p:sp>
      <p:pic>
        <p:nvPicPr>
          <p:cNvPr id="3" name="Picture 2" descr="Resultado de imagen para financi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8" y="997410"/>
            <a:ext cx="3047156" cy="319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52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Datos a tener en cuenta</a:t>
            </a:r>
            <a:endParaRPr lang="es-CO" dirty="0"/>
          </a:p>
        </p:txBody>
      </p:sp>
      <p:graphicFrame>
        <p:nvGraphicFramePr>
          <p:cNvPr id="7" name="Diagrama 6"/>
          <p:cNvGraphicFramePr/>
          <p:nvPr>
            <p:extLst>
              <p:ext uri="{D42A27DB-BD31-4B8C-83A1-F6EECF244321}">
                <p14:modId xmlns:p14="http://schemas.microsoft.com/office/powerpoint/2010/main" val="4247901367"/>
              </p:ext>
            </p:extLst>
          </p:nvPr>
        </p:nvGraphicFramePr>
        <p:xfrm>
          <a:off x="260648" y="699542"/>
          <a:ext cx="648072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4294967295"/>
          </p:nvPr>
        </p:nvSpPr>
        <p:spPr>
          <a:xfrm>
            <a:off x="260648" y="4731990"/>
            <a:ext cx="288032"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3</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74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Datos a tener en cuenta</a:t>
            </a:r>
            <a:endParaRPr lang="es-CO" dirty="0"/>
          </a:p>
        </p:txBody>
      </p:sp>
      <p:graphicFrame>
        <p:nvGraphicFramePr>
          <p:cNvPr id="3" name="Diagrama 2"/>
          <p:cNvGraphicFramePr/>
          <p:nvPr>
            <p:extLst>
              <p:ext uri="{D42A27DB-BD31-4B8C-83A1-F6EECF244321}">
                <p14:modId xmlns:p14="http://schemas.microsoft.com/office/powerpoint/2010/main" val="1245611659"/>
              </p:ext>
            </p:extLst>
          </p:nvPr>
        </p:nvGraphicFramePr>
        <p:xfrm>
          <a:off x="260648" y="699542"/>
          <a:ext cx="6336703"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6 CuadroTexto"/>
          <p:cNvSpPr txBox="1"/>
          <p:nvPr/>
        </p:nvSpPr>
        <p:spPr>
          <a:xfrm>
            <a:off x="158497" y="3507854"/>
            <a:ext cx="6541005" cy="1015663"/>
          </a:xfrm>
          <a:prstGeom prst="rect">
            <a:avLst/>
          </a:prstGeom>
          <a:noFill/>
        </p:spPr>
        <p:txBody>
          <a:bodyPr wrap="square" rtlCol="0">
            <a:spAutoFit/>
          </a:bodyPr>
          <a:lstStyle/>
          <a:p>
            <a:pPr algn="just"/>
            <a:r>
              <a:rPr lang="es-CO" sz="1000" dirty="0"/>
              <a:t>Peso2 = El peso de los indicadores de producto de la cadena de valor estará determinado por la participación del costo de sus actividades (apropiación de las actividades registrada en el SUIFP) en todo el costo total del proyecto (apropiación vigente del proyecto). </a:t>
            </a:r>
          </a:p>
          <a:p>
            <a:pPr algn="just"/>
            <a:endParaRPr lang="es-CO" sz="1000" dirty="0"/>
          </a:p>
          <a:p>
            <a:pPr algn="just"/>
            <a:r>
              <a:rPr lang="es-CO" sz="1000" dirty="0"/>
              <a:t>Peso3 = El cual fue registrado en el SUIFP. </a:t>
            </a:r>
          </a:p>
          <a:p>
            <a:pPr algn="just"/>
            <a:endParaRPr lang="es-CO" sz="1000" dirty="0"/>
          </a:p>
        </p:txBody>
      </p:sp>
      <p:sp>
        <p:nvSpPr>
          <p:cNvPr id="4" name="Marcador de número de diapositiva 3"/>
          <p:cNvSpPr>
            <a:spLocks noGrp="1"/>
          </p:cNvSpPr>
          <p:nvPr>
            <p:ph type="sldNum" sz="quarter" idx="4294967295"/>
          </p:nvPr>
        </p:nvSpPr>
        <p:spPr>
          <a:xfrm>
            <a:off x="260648" y="4731990"/>
            <a:ext cx="288032" cy="273844"/>
          </a:xfrm>
        </p:spPr>
        <p:txBody>
          <a:bodyPr/>
          <a:lstStyle/>
          <a:p>
            <a:pPr algn="ctr"/>
            <a:fld id="{BBEFEFF7-0686-4D77-8B4C-29B0F5987020}" type="slidenum">
              <a:rPr lang="es-CO" sz="1200" smtClean="0">
                <a:solidFill>
                  <a:schemeClr val="tx1"/>
                </a:solidFill>
                <a:latin typeface="Arial" panose="020B0604020202020204" pitchFamily="34" charset="0"/>
                <a:cs typeface="Arial" panose="020B0604020202020204" pitchFamily="34" charset="0"/>
              </a:rPr>
              <a:pPr algn="ctr"/>
              <a:t>4</a:t>
            </a:fld>
            <a:endParaRPr lang="es-CO"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24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90940933"/>
              </p:ext>
            </p:extLst>
          </p:nvPr>
        </p:nvGraphicFramePr>
        <p:xfrm>
          <a:off x="104755" y="3452920"/>
          <a:ext cx="6624736" cy="181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grpSp>
        <p:nvGrpSpPr>
          <p:cNvPr id="32" name="Grupo 31"/>
          <p:cNvGrpSpPr/>
          <p:nvPr/>
        </p:nvGrpSpPr>
        <p:grpSpPr>
          <a:xfrm>
            <a:off x="117602" y="3652610"/>
            <a:ext cx="6622795" cy="456744"/>
            <a:chOff x="117602" y="3652610"/>
            <a:chExt cx="6622795" cy="456744"/>
          </a:xfrm>
        </p:grpSpPr>
        <p:sp>
          <p:nvSpPr>
            <p:cNvPr id="8" name="Forma libre 7"/>
            <p:cNvSpPr/>
            <p:nvPr/>
          </p:nvSpPr>
          <p:spPr>
            <a:xfrm>
              <a:off x="117602"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0 w 1141861"/>
                <a:gd name="connsiteY5"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861" h="456744">
                  <a:moveTo>
                    <a:pt x="0" y="0"/>
                  </a:moveTo>
                  <a:lnTo>
                    <a:pt x="913489" y="0"/>
                  </a:lnTo>
                  <a:lnTo>
                    <a:pt x="1141861" y="228372"/>
                  </a:lnTo>
                  <a:lnTo>
                    <a:pt x="913489" y="456744"/>
                  </a:lnTo>
                  <a:lnTo>
                    <a:pt x="0" y="456744"/>
                  </a:lnTo>
                  <a:lnTo>
                    <a:pt x="0" y="0"/>
                  </a:lnTo>
                  <a:close/>
                </a:path>
              </a:pathLst>
            </a:custGeom>
          </p:spPr>
          <p:style>
            <a:lnRef idx="0">
              <a:schemeClr val="lt1">
                <a:hueOff val="0"/>
                <a:satOff val="0"/>
                <a:lumOff val="0"/>
                <a:alphaOff val="0"/>
              </a:schemeClr>
            </a:lnRef>
            <a:fillRef idx="3">
              <a:schemeClr val="accent1">
                <a:shade val="80000"/>
                <a:hueOff val="0"/>
                <a:satOff val="0"/>
                <a:lumOff val="0"/>
                <a:alphaOff val="0"/>
              </a:schemeClr>
            </a:fillRef>
            <a:effectRef idx="3">
              <a:schemeClr val="accent1">
                <a:shade val="80000"/>
                <a:hueOff val="0"/>
                <a:satOff val="0"/>
                <a:lumOff val="0"/>
                <a:alphaOff val="0"/>
              </a:schemeClr>
            </a:effectRef>
            <a:fontRef idx="minor">
              <a:schemeClr val="lt1"/>
            </a:fontRef>
          </p:style>
          <p:txBody>
            <a:bodyPr spcFirstLastPara="0" vert="horz" wrap="square" lIns="58674" tIns="29337" rIns="128855"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Apropiación Vigente</a:t>
              </a:r>
              <a:endParaRPr lang="es-CO" sz="1050" b="1" kern="1200" dirty="0">
                <a:solidFill>
                  <a:srgbClr val="002060"/>
                </a:solidFill>
              </a:endParaRPr>
            </a:p>
          </p:txBody>
        </p:sp>
        <p:sp>
          <p:nvSpPr>
            <p:cNvPr id="9" name="Forma libre 8"/>
            <p:cNvSpPr/>
            <p:nvPr/>
          </p:nvSpPr>
          <p:spPr>
            <a:xfrm>
              <a:off x="1031091"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51041"/>
                <a:satOff val="-732"/>
                <a:lumOff val="4269"/>
                <a:alphaOff val="0"/>
              </a:schemeClr>
            </a:fillRef>
            <a:effectRef idx="3">
              <a:schemeClr val="accent1">
                <a:shade val="80000"/>
                <a:hueOff val="51041"/>
                <a:satOff val="-732"/>
                <a:lumOff val="4269"/>
                <a:alphaOff val="0"/>
              </a:schemeClr>
            </a:effectRef>
            <a:fontRef idx="minor">
              <a:schemeClr val="lt1"/>
            </a:fontRef>
          </p:style>
          <p:txBody>
            <a:bodyPr spcFirstLastPara="0" vert="horz" wrap="square" lIns="260376" tIns="21336" rIns="239040" bIns="21336" numCol="1" spcCol="1270" anchor="ctr" anchorCtr="0">
              <a:noAutofit/>
            </a:bodyPr>
            <a:lstStyle/>
            <a:p>
              <a:pPr lvl="0" algn="ctr" defTabSz="355600">
                <a:lnSpc>
                  <a:spcPct val="90000"/>
                </a:lnSpc>
                <a:spcBef>
                  <a:spcPct val="0"/>
                </a:spcBef>
                <a:spcAft>
                  <a:spcPct val="35000"/>
                </a:spcAft>
              </a:pPr>
              <a:r>
                <a:rPr lang="es-CO" sz="800" b="1" kern="1200" dirty="0" smtClean="0">
                  <a:solidFill>
                    <a:srgbClr val="002060"/>
                  </a:solidFill>
                </a:rPr>
                <a:t>Compromisos</a:t>
              </a:r>
              <a:endParaRPr lang="es-CO" sz="800" b="1" kern="1200" dirty="0">
                <a:solidFill>
                  <a:srgbClr val="002060"/>
                </a:solidFill>
              </a:endParaRPr>
            </a:p>
          </p:txBody>
        </p:sp>
        <p:sp>
          <p:nvSpPr>
            <p:cNvPr id="10" name="Forma libre 9"/>
            <p:cNvSpPr/>
            <p:nvPr/>
          </p:nvSpPr>
          <p:spPr>
            <a:xfrm>
              <a:off x="1944580"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102082"/>
                <a:satOff val="-1464"/>
                <a:lumOff val="8538"/>
                <a:alphaOff val="0"/>
              </a:schemeClr>
            </a:fillRef>
            <a:effectRef idx="3">
              <a:schemeClr val="accent1">
                <a:shade val="80000"/>
                <a:hueOff val="102082"/>
                <a:satOff val="-1464"/>
                <a:lumOff val="8538"/>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smtClean="0">
                  <a:solidFill>
                    <a:srgbClr val="002060"/>
                  </a:solidFill>
                </a:rPr>
                <a:t>%</a:t>
              </a:r>
              <a:endParaRPr lang="es-CO" sz="900" b="1" kern="1200" dirty="0">
                <a:solidFill>
                  <a:srgbClr val="002060"/>
                </a:solidFill>
              </a:endParaRPr>
            </a:p>
          </p:txBody>
        </p:sp>
        <p:sp>
          <p:nvSpPr>
            <p:cNvPr id="14" name="Forma libre 13"/>
            <p:cNvSpPr/>
            <p:nvPr/>
          </p:nvSpPr>
          <p:spPr>
            <a:xfrm>
              <a:off x="2858069"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153123"/>
                <a:satOff val="-2196"/>
                <a:lumOff val="12807"/>
                <a:alphaOff val="0"/>
              </a:schemeClr>
            </a:fillRef>
            <a:effectRef idx="3">
              <a:schemeClr val="accent1">
                <a:shade val="80000"/>
                <a:hueOff val="153123"/>
                <a:satOff val="-2196"/>
                <a:lumOff val="12807"/>
                <a:alphaOff val="0"/>
              </a:schemeClr>
            </a:effectRef>
            <a:fontRef idx="minor">
              <a:schemeClr val="lt1"/>
            </a:fontRef>
          </p:style>
          <p:txBody>
            <a:bodyPr spcFirstLastPara="0" vert="horz" wrap="square" lIns="272378" tIns="29337" rIns="243041"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Obligados</a:t>
              </a:r>
              <a:endParaRPr lang="es-CO" sz="1050" b="1" kern="1200" dirty="0">
                <a:solidFill>
                  <a:srgbClr val="002060"/>
                </a:solidFill>
              </a:endParaRPr>
            </a:p>
          </p:txBody>
        </p:sp>
        <p:sp>
          <p:nvSpPr>
            <p:cNvPr id="15" name="Forma libre 14"/>
            <p:cNvSpPr/>
            <p:nvPr/>
          </p:nvSpPr>
          <p:spPr>
            <a:xfrm>
              <a:off x="3771558"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204164"/>
                <a:satOff val="-2928"/>
                <a:lumOff val="17077"/>
                <a:alphaOff val="0"/>
              </a:schemeClr>
            </a:fillRef>
            <a:effectRef idx="3">
              <a:schemeClr val="accent1">
                <a:shade val="80000"/>
                <a:hueOff val="204164"/>
                <a:satOff val="-2928"/>
                <a:lumOff val="17077"/>
                <a:alphaOff val="0"/>
              </a:schemeClr>
            </a:effectRef>
            <a:fontRef idx="minor">
              <a:schemeClr val="lt1"/>
            </a:fontRef>
          </p:style>
          <p:txBody>
            <a:bodyPr spcFirstLastPara="0" vert="horz" wrap="square" lIns="272378" tIns="29337" rIns="243041" bIns="29337" numCol="1" spcCol="1270" anchor="ctr" anchorCtr="0">
              <a:noAutofit/>
            </a:bodyPr>
            <a:lstStyle/>
            <a:p>
              <a:pPr lvl="0" algn="ctr" defTabSz="466725">
                <a:lnSpc>
                  <a:spcPct val="90000"/>
                </a:lnSpc>
                <a:spcBef>
                  <a:spcPct val="0"/>
                </a:spcBef>
                <a:spcAft>
                  <a:spcPct val="35000"/>
                </a:spcAft>
              </a:pPr>
              <a:r>
                <a:rPr lang="es-CO" sz="1050" b="1" kern="1200" dirty="0" smtClean="0">
                  <a:solidFill>
                    <a:srgbClr val="002060"/>
                  </a:solidFill>
                </a:rPr>
                <a:t>%</a:t>
              </a:r>
              <a:endParaRPr lang="es-CO" sz="1050" b="1" kern="1200" dirty="0">
                <a:solidFill>
                  <a:srgbClr val="002060"/>
                </a:solidFill>
              </a:endParaRPr>
            </a:p>
          </p:txBody>
        </p:sp>
        <p:sp>
          <p:nvSpPr>
            <p:cNvPr id="16" name="Forma libre 15"/>
            <p:cNvSpPr/>
            <p:nvPr/>
          </p:nvSpPr>
          <p:spPr>
            <a:xfrm>
              <a:off x="4685047"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255205"/>
                <a:satOff val="-3660"/>
                <a:lumOff val="21346"/>
                <a:alphaOff val="0"/>
              </a:schemeClr>
            </a:fillRef>
            <a:effectRef idx="3">
              <a:schemeClr val="accent1">
                <a:shade val="80000"/>
                <a:hueOff val="255205"/>
                <a:satOff val="-3660"/>
                <a:lumOff val="21346"/>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dirty="0" smtClean="0">
                  <a:solidFill>
                    <a:srgbClr val="002060"/>
                  </a:solidFill>
                </a:rPr>
                <a:t>Pagos</a:t>
              </a:r>
              <a:endParaRPr lang="es-CO" sz="900" b="1" kern="1200" dirty="0">
                <a:solidFill>
                  <a:srgbClr val="002060"/>
                </a:solidFill>
              </a:endParaRPr>
            </a:p>
          </p:txBody>
        </p:sp>
        <p:sp>
          <p:nvSpPr>
            <p:cNvPr id="29" name="Forma libre 28"/>
            <p:cNvSpPr/>
            <p:nvPr/>
          </p:nvSpPr>
          <p:spPr>
            <a:xfrm>
              <a:off x="5598536" y="3652610"/>
              <a:ext cx="1141861" cy="456744"/>
            </a:xfrm>
            <a:custGeom>
              <a:avLst/>
              <a:gdLst>
                <a:gd name="connsiteX0" fmla="*/ 0 w 1141861"/>
                <a:gd name="connsiteY0" fmla="*/ 0 h 456744"/>
                <a:gd name="connsiteX1" fmla="*/ 913489 w 1141861"/>
                <a:gd name="connsiteY1" fmla="*/ 0 h 456744"/>
                <a:gd name="connsiteX2" fmla="*/ 1141861 w 1141861"/>
                <a:gd name="connsiteY2" fmla="*/ 228372 h 456744"/>
                <a:gd name="connsiteX3" fmla="*/ 913489 w 1141861"/>
                <a:gd name="connsiteY3" fmla="*/ 456744 h 456744"/>
                <a:gd name="connsiteX4" fmla="*/ 0 w 1141861"/>
                <a:gd name="connsiteY4" fmla="*/ 456744 h 456744"/>
                <a:gd name="connsiteX5" fmla="*/ 228372 w 1141861"/>
                <a:gd name="connsiteY5" fmla="*/ 228372 h 456744"/>
                <a:gd name="connsiteX6" fmla="*/ 0 w 1141861"/>
                <a:gd name="connsiteY6" fmla="*/ 0 h 45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861" h="456744">
                  <a:moveTo>
                    <a:pt x="0" y="0"/>
                  </a:moveTo>
                  <a:lnTo>
                    <a:pt x="913489" y="0"/>
                  </a:lnTo>
                  <a:lnTo>
                    <a:pt x="1141861" y="228372"/>
                  </a:lnTo>
                  <a:lnTo>
                    <a:pt x="913489" y="456744"/>
                  </a:lnTo>
                  <a:lnTo>
                    <a:pt x="0" y="456744"/>
                  </a:lnTo>
                  <a:lnTo>
                    <a:pt x="228372" y="228372"/>
                  </a:lnTo>
                  <a:lnTo>
                    <a:pt x="0" y="0"/>
                  </a:lnTo>
                  <a:close/>
                </a:path>
              </a:pathLst>
            </a:custGeom>
          </p:spPr>
          <p:style>
            <a:lnRef idx="0">
              <a:schemeClr val="lt1">
                <a:hueOff val="0"/>
                <a:satOff val="0"/>
                <a:lumOff val="0"/>
                <a:alphaOff val="0"/>
              </a:schemeClr>
            </a:lnRef>
            <a:fillRef idx="3">
              <a:schemeClr val="accent1">
                <a:shade val="80000"/>
                <a:hueOff val="306246"/>
                <a:satOff val="-4392"/>
                <a:lumOff val="25615"/>
                <a:alphaOff val="0"/>
              </a:schemeClr>
            </a:fillRef>
            <a:effectRef idx="3">
              <a:schemeClr val="accent1">
                <a:shade val="80000"/>
                <a:hueOff val="306246"/>
                <a:satOff val="-4392"/>
                <a:lumOff val="25615"/>
                <a:alphaOff val="0"/>
              </a:schemeClr>
            </a:effectRef>
            <a:fontRef idx="minor">
              <a:schemeClr val="lt1"/>
            </a:fontRef>
          </p:style>
          <p:txBody>
            <a:bodyPr spcFirstLastPara="0" vert="horz" wrap="square" lIns="264377" tIns="24003" rIns="240374" bIns="24003" numCol="1" spcCol="1270" anchor="ctr" anchorCtr="0">
              <a:noAutofit/>
            </a:bodyPr>
            <a:lstStyle/>
            <a:p>
              <a:pPr lvl="0" algn="ctr" defTabSz="400050">
                <a:lnSpc>
                  <a:spcPct val="90000"/>
                </a:lnSpc>
                <a:spcBef>
                  <a:spcPct val="0"/>
                </a:spcBef>
                <a:spcAft>
                  <a:spcPct val="35000"/>
                </a:spcAft>
              </a:pPr>
              <a:r>
                <a:rPr lang="es-CO" sz="900" b="1" kern="1200" dirty="0" smtClean="0">
                  <a:solidFill>
                    <a:srgbClr val="002060"/>
                  </a:solidFill>
                </a:rPr>
                <a:t>%</a:t>
              </a:r>
              <a:endParaRPr lang="es-CO" sz="900" b="1" kern="1200" dirty="0">
                <a:solidFill>
                  <a:srgbClr val="002060"/>
                </a:solidFill>
              </a:endParaRPr>
            </a:p>
          </p:txBody>
        </p:sp>
      </p:grpSp>
      <p:sp>
        <p:nvSpPr>
          <p:cNvPr id="7" name="Recortar rectángulo de esquina diagonal 6"/>
          <p:cNvSpPr/>
          <p:nvPr/>
        </p:nvSpPr>
        <p:spPr>
          <a:xfrm>
            <a:off x="236874" y="976377"/>
            <a:ext cx="2808312"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Alertas</a:t>
            </a:r>
            <a:endParaRPr lang="es-CO" dirty="0"/>
          </a:p>
        </p:txBody>
      </p:sp>
      <p:sp>
        <p:nvSpPr>
          <p:cNvPr id="11" name="Recortar rectángulo de esquina diagonal 10"/>
          <p:cNvSpPr/>
          <p:nvPr/>
        </p:nvSpPr>
        <p:spPr>
          <a:xfrm>
            <a:off x="116632" y="1263702"/>
            <a:ext cx="876475"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Gestión</a:t>
            </a:r>
            <a:endParaRPr lang="es-CO" sz="1200" dirty="0"/>
          </a:p>
        </p:txBody>
      </p:sp>
      <p:sp>
        <p:nvSpPr>
          <p:cNvPr id="12" name="Recortar rectángulo de esquina diagonal 11"/>
          <p:cNvSpPr/>
          <p:nvPr/>
        </p:nvSpPr>
        <p:spPr>
          <a:xfrm>
            <a:off x="1197909" y="1257453"/>
            <a:ext cx="816847"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físico</a:t>
            </a:r>
            <a:endParaRPr lang="es-CO" sz="1200" dirty="0"/>
          </a:p>
        </p:txBody>
      </p:sp>
      <p:sp>
        <p:nvSpPr>
          <p:cNvPr id="13" name="Recortar rectángulo de esquina diagonal 12"/>
          <p:cNvSpPr/>
          <p:nvPr/>
        </p:nvSpPr>
        <p:spPr>
          <a:xfrm>
            <a:off x="2194512" y="1275517"/>
            <a:ext cx="1027006" cy="216024"/>
          </a:xfrm>
          <a:prstGeom prst="snip2Diag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A. financiero</a:t>
            </a:r>
            <a:endParaRPr lang="es-CO" sz="1200" dirty="0"/>
          </a:p>
        </p:txBody>
      </p:sp>
      <p:sp>
        <p:nvSpPr>
          <p:cNvPr id="20" name="Rectángulo 19"/>
          <p:cNvSpPr/>
          <p:nvPr/>
        </p:nvSpPr>
        <p:spPr>
          <a:xfrm>
            <a:off x="192777" y="2945432"/>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6</a:t>
            </a:r>
            <a:r>
              <a:rPr lang="es-ES" b="1" cap="none" spc="0" dirty="0" smtClean="0">
                <a:ln w="22225">
                  <a:solidFill>
                    <a:schemeClr val="accent2"/>
                  </a:solidFill>
                  <a:prstDash val="solid"/>
                </a:ln>
                <a:solidFill>
                  <a:schemeClr val="accent2">
                    <a:lumMod val="40000"/>
                    <a:lumOff val="60000"/>
                  </a:schemeClr>
                </a:solidFill>
                <a:effectLst/>
              </a:rPr>
              <a:t>,60%</a:t>
            </a:r>
            <a:endParaRPr lang="es-ES" b="1" cap="none" spc="0" dirty="0">
              <a:ln w="22225">
                <a:solidFill>
                  <a:schemeClr val="accent2"/>
                </a:solidFill>
                <a:prstDash val="solid"/>
              </a:ln>
              <a:solidFill>
                <a:schemeClr val="accent2">
                  <a:lumMod val="40000"/>
                  <a:lumOff val="60000"/>
                </a:schemeClr>
              </a:solidFill>
              <a:effectLst/>
            </a:endParaRPr>
          </a:p>
        </p:txBody>
      </p:sp>
      <p:sp>
        <p:nvSpPr>
          <p:cNvPr id="21" name="Rectángulo 20"/>
          <p:cNvSpPr/>
          <p:nvPr/>
        </p:nvSpPr>
        <p:spPr>
          <a:xfrm>
            <a:off x="1289285" y="2931790"/>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0</a:t>
            </a:r>
            <a:r>
              <a:rPr lang="es-ES" b="1" cap="none" spc="0" dirty="0" smtClean="0">
                <a:ln w="22225">
                  <a:solidFill>
                    <a:schemeClr val="accent2"/>
                  </a:solidFill>
                  <a:prstDash val="solid"/>
                </a:ln>
                <a:solidFill>
                  <a:schemeClr val="accent2">
                    <a:lumMod val="40000"/>
                    <a:lumOff val="60000"/>
                  </a:schemeClr>
                </a:solidFill>
                <a:effectLst/>
              </a:rPr>
              <a:t>,00%</a:t>
            </a:r>
            <a:endParaRPr lang="es-ES" b="1" cap="none" spc="0" dirty="0">
              <a:ln w="22225">
                <a:solidFill>
                  <a:schemeClr val="accent2"/>
                </a:solidFill>
                <a:prstDash val="solid"/>
              </a:ln>
              <a:solidFill>
                <a:schemeClr val="accent2">
                  <a:lumMod val="40000"/>
                  <a:lumOff val="60000"/>
                </a:schemeClr>
              </a:solidFill>
              <a:effectLst/>
            </a:endParaRPr>
          </a:p>
        </p:txBody>
      </p:sp>
      <p:sp>
        <p:nvSpPr>
          <p:cNvPr id="22" name="Rectángulo 21"/>
          <p:cNvSpPr/>
          <p:nvPr/>
        </p:nvSpPr>
        <p:spPr>
          <a:xfrm>
            <a:off x="2338287" y="2931790"/>
            <a:ext cx="763351" cy="369332"/>
          </a:xfrm>
          <a:prstGeom prst="rect">
            <a:avLst/>
          </a:prstGeom>
          <a:noFill/>
        </p:spPr>
        <p:txBody>
          <a:bodyPr wrap="none" lIns="91440" tIns="45720" rIns="91440" bIns="45720">
            <a:spAutoFit/>
          </a:bodyPr>
          <a:lstStyle/>
          <a:p>
            <a:pPr algn="ctr"/>
            <a:r>
              <a:rPr lang="es-ES" b="1" dirty="0" smtClean="0">
                <a:ln w="22225">
                  <a:solidFill>
                    <a:schemeClr val="accent2"/>
                  </a:solidFill>
                  <a:prstDash val="solid"/>
                </a:ln>
                <a:solidFill>
                  <a:schemeClr val="accent2">
                    <a:lumMod val="40000"/>
                    <a:lumOff val="60000"/>
                  </a:schemeClr>
                </a:solidFill>
              </a:rPr>
              <a:t>0</a:t>
            </a:r>
            <a:r>
              <a:rPr lang="es-ES" b="1" cap="none" spc="0" dirty="0" smtClean="0">
                <a:ln w="22225">
                  <a:solidFill>
                    <a:schemeClr val="accent2"/>
                  </a:solidFill>
                  <a:prstDash val="solid"/>
                </a:ln>
                <a:solidFill>
                  <a:schemeClr val="accent2">
                    <a:lumMod val="40000"/>
                    <a:lumOff val="60000"/>
                  </a:schemeClr>
                </a:solidFill>
                <a:effectLst/>
              </a:rPr>
              <a:t>,35%</a:t>
            </a:r>
            <a:endParaRPr lang="es-ES" b="1" cap="none" spc="0" dirty="0">
              <a:ln w="22225">
                <a:solidFill>
                  <a:schemeClr val="accent2"/>
                </a:solidFill>
                <a:prstDash val="solid"/>
              </a:ln>
              <a:solidFill>
                <a:schemeClr val="accent2">
                  <a:lumMod val="40000"/>
                  <a:lumOff val="60000"/>
                </a:schemeClr>
              </a:solidFill>
              <a:effectLst/>
            </a:endParaRPr>
          </a:p>
        </p:txBody>
      </p:sp>
      <p:pic>
        <p:nvPicPr>
          <p:cNvPr id="1026"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2299336" y="1550222"/>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1238436" y="1550222"/>
            <a:ext cx="745850" cy="14094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Resultado de imagen para semaforo"/>
          <p:cNvPicPr>
            <a:picLocks noChangeAspect="1" noChangeArrowheads="1"/>
          </p:cNvPicPr>
          <p:nvPr/>
        </p:nvPicPr>
        <p:blipFill rotWithShape="1">
          <a:blip r:embed="rId8">
            <a:extLst>
              <a:ext uri="{28A0092B-C50C-407E-A947-70E740481C1C}">
                <a14:useLocalDpi xmlns:a14="http://schemas.microsoft.com/office/drawing/2010/main" val="0"/>
              </a:ext>
            </a:extLst>
          </a:blip>
          <a:srcRect l="23264" r="23817"/>
          <a:stretch/>
        </p:blipFill>
        <p:spPr bwMode="auto">
          <a:xfrm>
            <a:off x="173845" y="1555979"/>
            <a:ext cx="742803" cy="1403654"/>
          </a:xfrm>
          <a:prstGeom prst="rect">
            <a:avLst/>
          </a:prstGeom>
          <a:noFill/>
          <a:extLst>
            <a:ext uri="{909E8E84-426E-40DD-AFC4-6F175D3DCCD1}">
              <a14:hiddenFill xmlns:a14="http://schemas.microsoft.com/office/drawing/2010/main">
                <a:solidFill>
                  <a:srgbClr val="FFFFFF"/>
                </a:solidFill>
              </a14:hiddenFill>
            </a:ext>
          </a:extLst>
        </p:spPr>
      </p:pic>
      <p:sp>
        <p:nvSpPr>
          <p:cNvPr id="17" name="Elipse 16"/>
          <p:cNvSpPr/>
          <p:nvPr/>
        </p:nvSpPr>
        <p:spPr>
          <a:xfrm>
            <a:off x="338845" y="2043495"/>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p:cNvSpPr/>
          <p:nvPr/>
        </p:nvSpPr>
        <p:spPr>
          <a:xfrm>
            <a:off x="329222" y="2525619"/>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p:cNvSpPr/>
          <p:nvPr/>
        </p:nvSpPr>
        <p:spPr>
          <a:xfrm>
            <a:off x="1415336" y="2045074"/>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Elipse 22"/>
          <p:cNvSpPr/>
          <p:nvPr/>
        </p:nvSpPr>
        <p:spPr>
          <a:xfrm>
            <a:off x="1391963" y="2515656"/>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Elipse 24"/>
          <p:cNvSpPr/>
          <p:nvPr/>
        </p:nvSpPr>
        <p:spPr>
          <a:xfrm>
            <a:off x="2456237" y="2046171"/>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Elipse 25"/>
          <p:cNvSpPr/>
          <p:nvPr/>
        </p:nvSpPr>
        <p:spPr>
          <a:xfrm>
            <a:off x="2456237" y="2509940"/>
            <a:ext cx="432048" cy="4197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35" name="Gráfico 34"/>
          <p:cNvGraphicFramePr>
            <a:graphicFrameLocks/>
          </p:cNvGraphicFramePr>
          <p:nvPr>
            <p:extLst>
              <p:ext uri="{D42A27DB-BD31-4B8C-83A1-F6EECF244321}">
                <p14:modId xmlns:p14="http://schemas.microsoft.com/office/powerpoint/2010/main" val="2343114287"/>
              </p:ext>
            </p:extLst>
          </p:nvPr>
        </p:nvGraphicFramePr>
        <p:xfrm>
          <a:off x="3401274" y="719137"/>
          <a:ext cx="3328216" cy="281202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773590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4676332" y="4610404"/>
            <a:ext cx="2091109" cy="481626"/>
          </a:xfrm>
          <a:prstGeom prst="rect">
            <a:avLst/>
          </a:prstGeom>
        </p:spPr>
      </p:pic>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33" name="Imagen 32"/>
          <p:cNvPicPr>
            <a:picLocks noChangeAspect="1"/>
          </p:cNvPicPr>
          <p:nvPr/>
        </p:nvPicPr>
        <p:blipFill>
          <a:blip r:embed="rId4"/>
          <a:stretch>
            <a:fillRect/>
          </a:stretch>
        </p:blipFill>
        <p:spPr>
          <a:xfrm>
            <a:off x="77627" y="627534"/>
            <a:ext cx="6722817" cy="4113450"/>
          </a:xfrm>
          <a:prstGeom prst="rect">
            <a:avLst/>
          </a:prstGeom>
        </p:spPr>
      </p:pic>
    </p:spTree>
    <p:extLst>
      <p:ext uri="{BB962C8B-B14F-4D97-AF65-F5344CB8AC3E}">
        <p14:creationId xmlns:p14="http://schemas.microsoft.com/office/powerpoint/2010/main" val="2696432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9768" y="4608512"/>
            <a:ext cx="2088232"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7" name="Imagen 6"/>
          <p:cNvPicPr>
            <a:picLocks noChangeAspect="1"/>
          </p:cNvPicPr>
          <p:nvPr/>
        </p:nvPicPr>
        <p:blipFill>
          <a:blip r:embed="rId3"/>
          <a:stretch>
            <a:fillRect/>
          </a:stretch>
        </p:blipFill>
        <p:spPr>
          <a:xfrm>
            <a:off x="44623" y="627534"/>
            <a:ext cx="6768752" cy="4342808"/>
          </a:xfrm>
          <a:prstGeom prst="rect">
            <a:avLst/>
          </a:prstGeom>
        </p:spPr>
      </p:pic>
    </p:spTree>
    <p:extLst>
      <p:ext uri="{BB962C8B-B14F-4D97-AF65-F5344CB8AC3E}">
        <p14:creationId xmlns:p14="http://schemas.microsoft.com/office/powerpoint/2010/main" val="1320956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9768" y="4608512"/>
            <a:ext cx="2088232"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9" name="Imagen 8"/>
          <p:cNvPicPr>
            <a:picLocks noChangeAspect="1"/>
          </p:cNvPicPr>
          <p:nvPr/>
        </p:nvPicPr>
        <p:blipFill>
          <a:blip r:embed="rId3"/>
          <a:stretch>
            <a:fillRect/>
          </a:stretch>
        </p:blipFill>
        <p:spPr>
          <a:xfrm>
            <a:off x="83542" y="627534"/>
            <a:ext cx="6690916" cy="4464496"/>
          </a:xfrm>
          <a:prstGeom prst="rect">
            <a:avLst/>
          </a:prstGeom>
        </p:spPr>
      </p:pic>
    </p:spTree>
    <p:extLst>
      <p:ext uri="{BB962C8B-B14F-4D97-AF65-F5344CB8AC3E}">
        <p14:creationId xmlns:p14="http://schemas.microsoft.com/office/powerpoint/2010/main" val="3327313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769768" y="4608512"/>
            <a:ext cx="2088232" cy="483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1415336" y="51470"/>
            <a:ext cx="4027326" cy="486363"/>
          </a:xfrm>
        </p:spPr>
        <p:txBody>
          <a:bodyPr>
            <a:normAutofit fontScale="90000"/>
          </a:bodyPr>
          <a:lstStyle/>
          <a:p>
            <a:r>
              <a:rPr lang="es-CO" dirty="0" smtClean="0"/>
              <a:t>Avance del Ministerio de Justicia y del Derecho</a:t>
            </a:r>
            <a:endParaRPr lang="es-CO" dirty="0"/>
          </a:p>
        </p:txBody>
      </p:sp>
      <p:pic>
        <p:nvPicPr>
          <p:cNvPr id="10" name="Imagen 9"/>
          <p:cNvPicPr>
            <a:picLocks noChangeAspect="1"/>
          </p:cNvPicPr>
          <p:nvPr/>
        </p:nvPicPr>
        <p:blipFill>
          <a:blip r:embed="rId3"/>
          <a:stretch>
            <a:fillRect/>
          </a:stretch>
        </p:blipFill>
        <p:spPr>
          <a:xfrm>
            <a:off x="44624" y="627533"/>
            <a:ext cx="6768752" cy="4176465"/>
          </a:xfrm>
          <a:prstGeom prst="rect">
            <a:avLst/>
          </a:prstGeom>
        </p:spPr>
      </p:pic>
    </p:spTree>
    <p:extLst>
      <p:ext uri="{BB962C8B-B14F-4D97-AF65-F5344CB8AC3E}">
        <p14:creationId xmlns:p14="http://schemas.microsoft.com/office/powerpoint/2010/main" val="1169149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1cc8fc0-8d1e-4295-8f37-5d076116407c">2TV4CCKVFCYA-1167877901-44</_dlc_DocId>
    <_dlc_DocIdUrl xmlns="81cc8fc0-8d1e-4295-8f37-5d076116407c">
      <Url>https://www.minjusticia.gov.co/ministerio/_layouts/15/DocIdRedir.aspx?ID=2TV4CCKVFCYA-1167877901-44</Url>
      <Description>2TV4CCKVFCYA-1167877901-44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o" ma:contentTypeID="0x01010020FBA7F62C14F041A0FB3EFC7596E368" ma:contentTypeVersion="1" ma:contentTypeDescription="Crear nuevo documento." ma:contentTypeScope="" ma:versionID="348b18b5fc41e64fad00b1cd561ffcbc">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0ca9f3ac2d15db8bb029348aee8f1b74"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AB2EC8-09AA-4577-BC7A-CED904CF2616}"/>
</file>

<file path=customXml/itemProps2.xml><?xml version="1.0" encoding="utf-8"?>
<ds:datastoreItem xmlns:ds="http://schemas.openxmlformats.org/officeDocument/2006/customXml" ds:itemID="{77F1831E-7BF1-4DA9-BB9F-E4367676834C}"/>
</file>

<file path=customXml/itemProps3.xml><?xml version="1.0" encoding="utf-8"?>
<ds:datastoreItem xmlns:ds="http://schemas.openxmlformats.org/officeDocument/2006/customXml" ds:itemID="{6049430B-8B63-453E-8E26-20E227222725}"/>
</file>

<file path=customXml/itemProps4.xml><?xml version="1.0" encoding="utf-8"?>
<ds:datastoreItem xmlns:ds="http://schemas.openxmlformats.org/officeDocument/2006/customXml" ds:itemID="{A3BEBAC5-7D85-4670-9F52-D72C2736E368}"/>
</file>

<file path=docProps/app.xml><?xml version="1.0" encoding="utf-8"?>
<Properties xmlns="http://schemas.openxmlformats.org/officeDocument/2006/extended-properties" xmlns:vt="http://schemas.openxmlformats.org/officeDocument/2006/docPropsVTypes">
  <TotalTime>25618</TotalTime>
  <Words>494</Words>
  <Application>Microsoft Office PowerPoint</Application>
  <PresentationFormat>Personalizado</PresentationFormat>
  <Paragraphs>65</Paragraphs>
  <Slides>10</Slides>
  <Notes>8</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10</vt:i4>
      </vt:variant>
    </vt:vector>
  </HeadingPairs>
  <TitlesOfParts>
    <vt:vector size="14" baseType="lpstr">
      <vt:lpstr>Arial</vt:lpstr>
      <vt:lpstr>Calibri</vt:lpstr>
      <vt:lpstr>1_Tema de Office</vt:lpstr>
      <vt:lpstr>2_Tema de Office</vt:lpstr>
      <vt:lpstr>Presentación de PowerPoint</vt:lpstr>
      <vt:lpstr>Presentación de PowerPoint</vt:lpstr>
      <vt:lpstr>Datos a tener en cuenta</vt:lpstr>
      <vt:lpstr>Datos a tener en cuenta</vt:lpstr>
      <vt:lpstr>Avance del Ministerio de Justicia y del Derecho</vt:lpstr>
      <vt:lpstr>Avance del Ministerio de Justicia y del Derecho</vt:lpstr>
      <vt:lpstr>Avance del Ministerio de Justicia y del Derecho</vt:lpstr>
      <vt:lpstr>Avance del Ministerio de Justicia y del Derecho</vt:lpstr>
      <vt:lpstr>Avance del Ministerio de Justicia y del Derecho</vt:lpstr>
      <vt:lpstr>Conclusiones Generales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FERNANDO VIVEROS GUEVARA</dc:creator>
  <cp:lastModifiedBy>MONICA PAOLA CIFUENTES CHALARCA</cp:lastModifiedBy>
  <cp:revision>1372</cp:revision>
  <cp:lastPrinted>2018-10-10T14:24:39Z</cp:lastPrinted>
  <dcterms:created xsi:type="dcterms:W3CDTF">2016-05-04T14:40:28Z</dcterms:created>
  <dcterms:modified xsi:type="dcterms:W3CDTF">2020-01-28T20:36:03Z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0x01010020FBA7F62C14F041A0FB3EFC7596E368</vt:lpwstr>
  </property>
  <property fmtid="{D5CDD505-2E9C-101B-9397-08002B2CF9AE}" pid="3" name="_dlc_DocIdItemGuid">
    <vt:lpwstr>edbe244a-7a48-400d-9ee5-16ce09ae4d83</vt:lpwstr>
  </property>
</Properties>
</file>